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7" r:id="rId3"/>
  </p:sldMasterIdLst>
  <p:notesMasterIdLst>
    <p:notesMasterId r:id="rId39"/>
  </p:notesMasterIdLst>
  <p:handoutMasterIdLst>
    <p:handoutMasterId r:id="rId40"/>
  </p:handoutMasterIdLst>
  <p:sldIdLst>
    <p:sldId id="256" r:id="rId4"/>
    <p:sldId id="282" r:id="rId5"/>
    <p:sldId id="312" r:id="rId6"/>
    <p:sldId id="284" r:id="rId7"/>
    <p:sldId id="302" r:id="rId8"/>
    <p:sldId id="270" r:id="rId9"/>
    <p:sldId id="271" r:id="rId10"/>
    <p:sldId id="293" r:id="rId11"/>
    <p:sldId id="290" r:id="rId12"/>
    <p:sldId id="272" r:id="rId13"/>
    <p:sldId id="273" r:id="rId14"/>
    <p:sldId id="276" r:id="rId15"/>
    <p:sldId id="277" r:id="rId16"/>
    <p:sldId id="278" r:id="rId17"/>
    <p:sldId id="275" r:id="rId18"/>
    <p:sldId id="328" r:id="rId19"/>
    <p:sldId id="279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13" r:id="rId38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B40D4-F0D9-4002-A2B2-A5065C84A85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6F3E20B-0848-4A53-A712-F12244A7A4E1}">
      <dgm:prSet phldrT="[Text]"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dirty="0" smtClean="0"/>
            <a:t>application-layer networking </a:t>
          </a:r>
        </a:p>
      </dgm:t>
    </dgm:pt>
    <dgm:pt modelId="{EA3828DD-0A2D-4E19-B9EF-F8209B3D476F}" type="parTrans" cxnId="{81D6DAFB-FC0D-4727-9D85-B8FA49A342AA}">
      <dgm:prSet/>
      <dgm:spPr/>
      <dgm:t>
        <a:bodyPr/>
        <a:lstStyle/>
        <a:p>
          <a:endParaRPr lang="sv-SE"/>
        </a:p>
      </dgm:t>
    </dgm:pt>
    <dgm:pt modelId="{4FE36DDF-DB07-4D2C-AC90-97569AC8A1FF}" type="sibTrans" cxnId="{81D6DAFB-FC0D-4727-9D85-B8FA49A342AA}">
      <dgm:prSet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/>
            <a:t>network security issues 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dirty="0"/>
        </a:p>
      </dgm:t>
    </dgm:pt>
    <dgm:pt modelId="{87BD75C3-CDBF-40DB-95A3-1190EA64DA7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800" dirty="0" smtClean="0"/>
            <a:t>TCP/IP, LAN protocol stack </a:t>
          </a:r>
          <a:endParaRPr lang="sv-SE" dirty="0"/>
        </a:p>
      </dgm:t>
    </dgm:pt>
    <dgm:pt modelId="{7552E0CC-F3C7-4846-9521-E5E038BED3F0}" type="parTrans" cxnId="{60FD73AE-5C74-4E4C-B983-1DEA98BAE046}">
      <dgm:prSet/>
      <dgm:spPr/>
      <dgm:t>
        <a:bodyPr/>
        <a:lstStyle/>
        <a:p>
          <a:endParaRPr lang="sv-SE"/>
        </a:p>
      </dgm:t>
    </dgm:pt>
    <dgm:pt modelId="{4DD57188-B791-4B7A-BDDC-CB673A7EEBDA}" type="sibTrans" cxnId="{60FD73AE-5C74-4E4C-B983-1DEA98BAE046}">
      <dgm:prSet custT="1"/>
      <dgm:spPr>
        <a:solidFill>
          <a:schemeClr val="accent4">
            <a:lumMod val="85000"/>
            <a:lumOff val="1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/>
            <a:t>delays</a:t>
          </a:r>
          <a:r>
            <a:rPr lang="sv-SE" sz="1800" dirty="0" smtClean="0"/>
            <a:t> </a:t>
          </a:r>
          <a:r>
            <a:rPr lang="sv-SE" sz="1800" dirty="0" err="1" smtClean="0"/>
            <a:t>performance</a:t>
          </a:r>
          <a:endParaRPr lang="en-GB" sz="1800" dirty="0" smtClean="0"/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dirty="0"/>
        </a:p>
      </dgm:t>
    </dgm:pt>
    <dgm:pt modelId="{302BAB7F-3B45-468B-92C8-548717C4F807}">
      <dgm:prSet phldrT="[Text]"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/>
            <a:t>routing, also with mobility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dirty="0"/>
        </a:p>
      </dgm:t>
    </dgm:pt>
    <dgm:pt modelId="{87C19858-67E9-4159-9B28-2183A8CA508A}" type="parTrans" cxnId="{B400E940-CA45-4D6E-8DC9-EB013C2AF50E}">
      <dgm:prSet/>
      <dgm:spPr/>
      <dgm:t>
        <a:bodyPr/>
        <a:lstStyle/>
        <a:p>
          <a:endParaRPr lang="sv-SE"/>
        </a:p>
      </dgm:t>
    </dgm:pt>
    <dgm:pt modelId="{C72FBBD4-30DC-4502-92DA-84052885B442}" type="sibTrans" cxnId="{B400E940-CA45-4D6E-8DC9-EB013C2AF50E}">
      <dgm:prSet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600" dirty="0" err="1" smtClean="0"/>
            <a:t>multiple</a:t>
          </a:r>
          <a:r>
            <a:rPr lang="sv-SE" sz="1600" dirty="0" smtClean="0"/>
            <a:t> </a:t>
          </a:r>
          <a:r>
            <a:rPr lang="en-GB" sz="1600" dirty="0" smtClean="0"/>
            <a:t>access protocols (wired, wireless)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dirty="0"/>
        </a:p>
      </dgm:t>
    </dgm:pt>
    <dgm:pt modelId="{3093B5A8-06A5-42AE-B2CA-8FCE488477A4}">
      <dgm:prSet custT="1"/>
      <dgm:spPr>
        <a:solidFill>
          <a:schemeClr val="accent4">
            <a:lumMod val="85000"/>
            <a:lumOff val="1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dirty="0" smtClean="0"/>
            <a:t>reliable data transfer </a:t>
          </a:r>
          <a:endParaRPr lang="sv-SE" dirty="0"/>
        </a:p>
      </dgm:t>
    </dgm:pt>
    <dgm:pt modelId="{6AFFC803-E746-42A7-B5A2-DB8D71958D7C}" type="parTrans" cxnId="{F69FC3D2-8E90-447F-B0D4-9F03CF80689A}">
      <dgm:prSet/>
      <dgm:spPr/>
      <dgm:t>
        <a:bodyPr/>
        <a:lstStyle/>
        <a:p>
          <a:endParaRPr lang="sv-SE"/>
        </a:p>
      </dgm:t>
    </dgm:pt>
    <dgm:pt modelId="{EFADDE60-5B37-4984-8534-BCA1F16589A4}" type="sibTrans" cxnId="{F69FC3D2-8E90-447F-B0D4-9F03CF80689A}">
      <dgm:prSet custT="1"/>
      <dgm:spPr>
        <a:solidFill>
          <a:schemeClr val="accent4">
            <a:lumMod val="85000"/>
            <a:lumOff val="15000"/>
          </a:schemeClr>
        </a:solidFill>
      </dgm:spPr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dirty="0" smtClean="0"/>
            <a:t>datagram </a:t>
          </a:r>
          <a:r>
            <a:rPr lang="en-GB" sz="1800" dirty="0" err="1" smtClean="0"/>
            <a:t>vs</a:t>
          </a:r>
          <a:r>
            <a:rPr lang="en-GB" sz="1800" dirty="0" smtClean="0"/>
            <a:t> VC/congestion control</a:t>
          </a:r>
        </a:p>
      </dgm:t>
    </dgm:pt>
    <dgm:pt modelId="{2502774D-B472-4DB4-8898-12CCA6869D10}" type="pres">
      <dgm:prSet presAssocID="{366B40D4-F0D9-4002-A2B2-A5065C84A85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v-SE"/>
        </a:p>
      </dgm:t>
    </dgm:pt>
    <dgm:pt modelId="{BAA5AF85-EC31-4146-B8C6-75E3FDC21822}" type="pres">
      <dgm:prSet presAssocID="{66F3E20B-0848-4A53-A712-F12244A7A4E1}" presName="composite" presStyleCnt="0"/>
      <dgm:spPr/>
    </dgm:pt>
    <dgm:pt modelId="{52F0B766-26BF-44EC-A9CF-C41025380488}" type="pres">
      <dgm:prSet presAssocID="{66F3E20B-0848-4A53-A712-F12244A7A4E1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2FF26A6-8040-4C11-90FB-B58E7F50E1A0}" type="pres">
      <dgm:prSet presAssocID="{66F3E20B-0848-4A53-A712-F12244A7A4E1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F136A6D-6F69-4D98-B76F-23FD81DCAFCB}" type="pres">
      <dgm:prSet presAssocID="{66F3E20B-0848-4A53-A712-F12244A7A4E1}" presName="BalanceSpacing" presStyleCnt="0"/>
      <dgm:spPr/>
    </dgm:pt>
    <dgm:pt modelId="{E38837CE-3831-4985-B184-1051C43FF7D9}" type="pres">
      <dgm:prSet presAssocID="{66F3E20B-0848-4A53-A712-F12244A7A4E1}" presName="BalanceSpacing1" presStyleCnt="0"/>
      <dgm:spPr/>
    </dgm:pt>
    <dgm:pt modelId="{EDE0C9D1-59C1-4FFF-BE11-1EA4A268A30B}" type="pres">
      <dgm:prSet presAssocID="{4FE36DDF-DB07-4D2C-AC90-97569AC8A1FF}" presName="Accent1Text" presStyleLbl="node1" presStyleIdx="1" presStyleCnt="8"/>
      <dgm:spPr/>
      <dgm:t>
        <a:bodyPr/>
        <a:lstStyle/>
        <a:p>
          <a:endParaRPr lang="sv-SE"/>
        </a:p>
      </dgm:t>
    </dgm:pt>
    <dgm:pt modelId="{67B91BFF-E5FE-456C-835E-BF07B8A70939}" type="pres">
      <dgm:prSet presAssocID="{4FE36DDF-DB07-4D2C-AC90-97569AC8A1FF}" presName="spaceBetweenRectangles" presStyleCnt="0"/>
      <dgm:spPr/>
    </dgm:pt>
    <dgm:pt modelId="{B9072FF1-3646-4BD4-848D-298A3DF1B0FC}" type="pres">
      <dgm:prSet presAssocID="{87BD75C3-CDBF-40DB-95A3-1190EA64DA7B}" presName="composite" presStyleCnt="0"/>
      <dgm:spPr/>
    </dgm:pt>
    <dgm:pt modelId="{7B218CDD-A6FE-46BB-90CD-63D4D7D5193E}" type="pres">
      <dgm:prSet presAssocID="{87BD75C3-CDBF-40DB-95A3-1190EA64DA7B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1BCA7D9-2DDA-41A1-8B26-845A11B11EA0}" type="pres">
      <dgm:prSet presAssocID="{87BD75C3-CDBF-40DB-95A3-1190EA64DA7B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E899C24-2A61-4A2C-9B3C-E4B410C7497A}" type="pres">
      <dgm:prSet presAssocID="{87BD75C3-CDBF-40DB-95A3-1190EA64DA7B}" presName="BalanceSpacing" presStyleCnt="0"/>
      <dgm:spPr/>
    </dgm:pt>
    <dgm:pt modelId="{C3767E92-507C-47BB-9ED5-3E83E32721BD}" type="pres">
      <dgm:prSet presAssocID="{87BD75C3-CDBF-40DB-95A3-1190EA64DA7B}" presName="BalanceSpacing1" presStyleCnt="0"/>
      <dgm:spPr/>
    </dgm:pt>
    <dgm:pt modelId="{5A4E73F0-D072-4AC2-91B6-A2FD959356FE}" type="pres">
      <dgm:prSet presAssocID="{4DD57188-B791-4B7A-BDDC-CB673A7EEBDA}" presName="Accent1Text" presStyleLbl="node1" presStyleIdx="3" presStyleCnt="8" custLinFactX="-100000" custLinFactY="65689" custLinFactNeighborX="-113075" custLinFactNeighborY="100000"/>
      <dgm:spPr/>
      <dgm:t>
        <a:bodyPr/>
        <a:lstStyle/>
        <a:p>
          <a:endParaRPr lang="sv-SE"/>
        </a:p>
      </dgm:t>
    </dgm:pt>
    <dgm:pt modelId="{6E5959F8-F233-4777-BA0B-BBCAB94498E1}" type="pres">
      <dgm:prSet presAssocID="{4DD57188-B791-4B7A-BDDC-CB673A7EEBDA}" presName="spaceBetweenRectangles" presStyleCnt="0"/>
      <dgm:spPr/>
    </dgm:pt>
    <dgm:pt modelId="{94A8261B-5760-44E2-B298-4B6C05C3156A}" type="pres">
      <dgm:prSet presAssocID="{302BAB7F-3B45-468B-92C8-548717C4F807}" presName="composite" presStyleCnt="0"/>
      <dgm:spPr/>
    </dgm:pt>
    <dgm:pt modelId="{791E939B-BBD8-4E2C-B7D7-645D4F2A2482}" type="pres">
      <dgm:prSet presAssocID="{302BAB7F-3B45-468B-92C8-548717C4F807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D7CB987-2924-4A1B-8BB6-D4EB7AA180A3}" type="pres">
      <dgm:prSet presAssocID="{302BAB7F-3B45-468B-92C8-548717C4F807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FB2090E-69A6-4369-89A4-7E85B551DE1C}" type="pres">
      <dgm:prSet presAssocID="{302BAB7F-3B45-468B-92C8-548717C4F807}" presName="BalanceSpacing" presStyleCnt="0"/>
      <dgm:spPr/>
    </dgm:pt>
    <dgm:pt modelId="{291052EC-873D-442C-9EA0-EBDE796F9774}" type="pres">
      <dgm:prSet presAssocID="{302BAB7F-3B45-468B-92C8-548717C4F807}" presName="BalanceSpacing1" presStyleCnt="0"/>
      <dgm:spPr/>
    </dgm:pt>
    <dgm:pt modelId="{95DC46B4-CC7E-406E-9884-A226820B5E7A}" type="pres">
      <dgm:prSet presAssocID="{C72FBBD4-30DC-4502-92DA-84052885B442}" presName="Accent1Text" presStyleLbl="node1" presStyleIdx="5" presStyleCnt="8"/>
      <dgm:spPr/>
      <dgm:t>
        <a:bodyPr/>
        <a:lstStyle/>
        <a:p>
          <a:endParaRPr lang="sv-SE"/>
        </a:p>
      </dgm:t>
    </dgm:pt>
    <dgm:pt modelId="{25D2D13D-A87D-4260-8915-48AFA235814A}" type="pres">
      <dgm:prSet presAssocID="{C72FBBD4-30DC-4502-92DA-84052885B442}" presName="spaceBetweenRectangles" presStyleCnt="0"/>
      <dgm:spPr/>
    </dgm:pt>
    <dgm:pt modelId="{4B1ECCE7-AB55-41C5-86C9-DB4139A7C36C}" type="pres">
      <dgm:prSet presAssocID="{3093B5A8-06A5-42AE-B2CA-8FCE488477A4}" presName="composite" presStyleCnt="0"/>
      <dgm:spPr/>
    </dgm:pt>
    <dgm:pt modelId="{CDBAA3FA-D4E2-4A90-8E1E-ADC9CEDD4084}" type="pres">
      <dgm:prSet presAssocID="{3093B5A8-06A5-42AE-B2CA-8FCE488477A4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1C5DFE-DC4D-46B0-9CAA-2FB5C597E1BA}" type="pres">
      <dgm:prSet presAssocID="{3093B5A8-06A5-42AE-B2CA-8FCE488477A4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93199766-6062-4DDC-907A-9AE71E0D25C9}" type="pres">
      <dgm:prSet presAssocID="{3093B5A8-06A5-42AE-B2CA-8FCE488477A4}" presName="BalanceSpacing" presStyleCnt="0"/>
      <dgm:spPr/>
    </dgm:pt>
    <dgm:pt modelId="{2E0C4D4A-F546-4FFA-82A9-0200A61666D6}" type="pres">
      <dgm:prSet presAssocID="{3093B5A8-06A5-42AE-B2CA-8FCE488477A4}" presName="BalanceSpacing1" presStyleCnt="0"/>
      <dgm:spPr/>
    </dgm:pt>
    <dgm:pt modelId="{41527749-E57A-43BE-857D-94DE7FD6D105}" type="pres">
      <dgm:prSet presAssocID="{EFADDE60-5B37-4984-8534-BCA1F16589A4}" presName="Accent1Text" presStyleLbl="node1" presStyleIdx="7" presStyleCnt="8"/>
      <dgm:spPr/>
      <dgm:t>
        <a:bodyPr/>
        <a:lstStyle/>
        <a:p>
          <a:endParaRPr lang="sv-SE"/>
        </a:p>
      </dgm:t>
    </dgm:pt>
  </dgm:ptLst>
  <dgm:cxnLst>
    <dgm:cxn modelId="{2F9BD9EF-CDEA-4F5D-9622-E2AB7A337D24}" type="presOf" srcId="{C72FBBD4-30DC-4502-92DA-84052885B442}" destId="{95DC46B4-CC7E-406E-9884-A226820B5E7A}" srcOrd="0" destOrd="0" presId="urn:microsoft.com/office/officeart/2008/layout/AlternatingHexagons"/>
    <dgm:cxn modelId="{B400E940-CA45-4D6E-8DC9-EB013C2AF50E}" srcId="{366B40D4-F0D9-4002-A2B2-A5065C84A858}" destId="{302BAB7F-3B45-468B-92C8-548717C4F807}" srcOrd="2" destOrd="0" parTransId="{87C19858-67E9-4159-9B28-2183A8CA508A}" sibTransId="{C72FBBD4-30DC-4502-92DA-84052885B442}"/>
    <dgm:cxn modelId="{6E2ED3DE-7439-479A-9A52-BF985CFE5E82}" type="presOf" srcId="{87BD75C3-CDBF-40DB-95A3-1190EA64DA7B}" destId="{7B218CDD-A6FE-46BB-90CD-63D4D7D5193E}" srcOrd="0" destOrd="0" presId="urn:microsoft.com/office/officeart/2008/layout/AlternatingHexagons"/>
    <dgm:cxn modelId="{1F2635A7-BC13-4B29-AB4D-FAB8C2D98E22}" type="presOf" srcId="{4FE36DDF-DB07-4D2C-AC90-97569AC8A1FF}" destId="{EDE0C9D1-59C1-4FFF-BE11-1EA4A268A30B}" srcOrd="0" destOrd="0" presId="urn:microsoft.com/office/officeart/2008/layout/AlternatingHexagons"/>
    <dgm:cxn modelId="{F666F0CA-71FD-4339-BBC1-E456411323B2}" type="presOf" srcId="{EFADDE60-5B37-4984-8534-BCA1F16589A4}" destId="{41527749-E57A-43BE-857D-94DE7FD6D105}" srcOrd="0" destOrd="0" presId="urn:microsoft.com/office/officeart/2008/layout/AlternatingHexagons"/>
    <dgm:cxn modelId="{60FD73AE-5C74-4E4C-B983-1DEA98BAE046}" srcId="{366B40D4-F0D9-4002-A2B2-A5065C84A858}" destId="{87BD75C3-CDBF-40DB-95A3-1190EA64DA7B}" srcOrd="1" destOrd="0" parTransId="{7552E0CC-F3C7-4846-9521-E5E038BED3F0}" sibTransId="{4DD57188-B791-4B7A-BDDC-CB673A7EEBDA}"/>
    <dgm:cxn modelId="{D1918C6B-7E36-4778-AAE9-F6CCCFDF797E}" type="presOf" srcId="{66F3E20B-0848-4A53-A712-F12244A7A4E1}" destId="{52F0B766-26BF-44EC-A9CF-C41025380488}" srcOrd="0" destOrd="0" presId="urn:microsoft.com/office/officeart/2008/layout/AlternatingHexagons"/>
    <dgm:cxn modelId="{BA470DB4-2F1E-4530-9138-548A3400C375}" type="presOf" srcId="{302BAB7F-3B45-468B-92C8-548717C4F807}" destId="{791E939B-BBD8-4E2C-B7D7-645D4F2A2482}" srcOrd="0" destOrd="0" presId="urn:microsoft.com/office/officeart/2008/layout/AlternatingHexagons"/>
    <dgm:cxn modelId="{81D6DAFB-FC0D-4727-9D85-B8FA49A342AA}" srcId="{366B40D4-F0D9-4002-A2B2-A5065C84A858}" destId="{66F3E20B-0848-4A53-A712-F12244A7A4E1}" srcOrd="0" destOrd="0" parTransId="{EA3828DD-0A2D-4E19-B9EF-F8209B3D476F}" sibTransId="{4FE36DDF-DB07-4D2C-AC90-97569AC8A1FF}"/>
    <dgm:cxn modelId="{C20382ED-2D9D-45BC-8A4D-C8CD3EDEEADF}" type="presOf" srcId="{366B40D4-F0D9-4002-A2B2-A5065C84A858}" destId="{2502774D-B472-4DB4-8898-12CCA6869D10}" srcOrd="0" destOrd="0" presId="urn:microsoft.com/office/officeart/2008/layout/AlternatingHexagons"/>
    <dgm:cxn modelId="{7C59110E-CFE7-4013-B96F-0AF15D7C0E5F}" type="presOf" srcId="{3093B5A8-06A5-42AE-B2CA-8FCE488477A4}" destId="{CDBAA3FA-D4E2-4A90-8E1E-ADC9CEDD4084}" srcOrd="0" destOrd="0" presId="urn:microsoft.com/office/officeart/2008/layout/AlternatingHexagons"/>
    <dgm:cxn modelId="{F69FC3D2-8E90-447F-B0D4-9F03CF80689A}" srcId="{366B40D4-F0D9-4002-A2B2-A5065C84A858}" destId="{3093B5A8-06A5-42AE-B2CA-8FCE488477A4}" srcOrd="3" destOrd="0" parTransId="{6AFFC803-E746-42A7-B5A2-DB8D71958D7C}" sibTransId="{EFADDE60-5B37-4984-8534-BCA1F16589A4}"/>
    <dgm:cxn modelId="{6D4B5182-432B-4737-A6B3-40DB8DFBD7C6}" type="presOf" srcId="{4DD57188-B791-4B7A-BDDC-CB673A7EEBDA}" destId="{5A4E73F0-D072-4AC2-91B6-A2FD959356FE}" srcOrd="0" destOrd="0" presId="urn:microsoft.com/office/officeart/2008/layout/AlternatingHexagons"/>
    <dgm:cxn modelId="{0E177EAA-0DF5-4D0D-8D0D-1C4A85E63EC6}" type="presParOf" srcId="{2502774D-B472-4DB4-8898-12CCA6869D10}" destId="{BAA5AF85-EC31-4146-B8C6-75E3FDC21822}" srcOrd="0" destOrd="0" presId="urn:microsoft.com/office/officeart/2008/layout/AlternatingHexagons"/>
    <dgm:cxn modelId="{840FE672-6B13-42FA-BF5C-C5218D29723B}" type="presParOf" srcId="{BAA5AF85-EC31-4146-B8C6-75E3FDC21822}" destId="{52F0B766-26BF-44EC-A9CF-C41025380488}" srcOrd="0" destOrd="0" presId="urn:microsoft.com/office/officeart/2008/layout/AlternatingHexagons"/>
    <dgm:cxn modelId="{8EC41187-FAD1-43A5-9971-B284A1310F77}" type="presParOf" srcId="{BAA5AF85-EC31-4146-B8C6-75E3FDC21822}" destId="{22FF26A6-8040-4C11-90FB-B58E7F50E1A0}" srcOrd="1" destOrd="0" presId="urn:microsoft.com/office/officeart/2008/layout/AlternatingHexagons"/>
    <dgm:cxn modelId="{A66C1E10-B1C7-41DC-B7BF-B04D3F3C3BA1}" type="presParOf" srcId="{BAA5AF85-EC31-4146-B8C6-75E3FDC21822}" destId="{6F136A6D-6F69-4D98-B76F-23FD81DCAFCB}" srcOrd="2" destOrd="0" presId="urn:microsoft.com/office/officeart/2008/layout/AlternatingHexagons"/>
    <dgm:cxn modelId="{B3F77127-2983-48FB-A602-9EB24EE7D209}" type="presParOf" srcId="{BAA5AF85-EC31-4146-B8C6-75E3FDC21822}" destId="{E38837CE-3831-4985-B184-1051C43FF7D9}" srcOrd="3" destOrd="0" presId="urn:microsoft.com/office/officeart/2008/layout/AlternatingHexagons"/>
    <dgm:cxn modelId="{8900C41A-3C86-4B52-8782-FF0931FC1250}" type="presParOf" srcId="{BAA5AF85-EC31-4146-B8C6-75E3FDC21822}" destId="{EDE0C9D1-59C1-4FFF-BE11-1EA4A268A30B}" srcOrd="4" destOrd="0" presId="urn:microsoft.com/office/officeart/2008/layout/AlternatingHexagons"/>
    <dgm:cxn modelId="{C06786DA-9B29-49F8-9F8B-133C2C59D9A3}" type="presParOf" srcId="{2502774D-B472-4DB4-8898-12CCA6869D10}" destId="{67B91BFF-E5FE-456C-835E-BF07B8A70939}" srcOrd="1" destOrd="0" presId="urn:microsoft.com/office/officeart/2008/layout/AlternatingHexagons"/>
    <dgm:cxn modelId="{B3A8DF8B-CC23-465D-97DD-4A7E697E1A66}" type="presParOf" srcId="{2502774D-B472-4DB4-8898-12CCA6869D10}" destId="{B9072FF1-3646-4BD4-848D-298A3DF1B0FC}" srcOrd="2" destOrd="0" presId="urn:microsoft.com/office/officeart/2008/layout/AlternatingHexagons"/>
    <dgm:cxn modelId="{62DCF49B-F005-44C4-9239-BA853A7106D8}" type="presParOf" srcId="{B9072FF1-3646-4BD4-848D-298A3DF1B0FC}" destId="{7B218CDD-A6FE-46BB-90CD-63D4D7D5193E}" srcOrd="0" destOrd="0" presId="urn:microsoft.com/office/officeart/2008/layout/AlternatingHexagons"/>
    <dgm:cxn modelId="{43424775-2D4A-47D0-BAA4-E029D63F305D}" type="presParOf" srcId="{B9072FF1-3646-4BD4-848D-298A3DF1B0FC}" destId="{31BCA7D9-2DDA-41A1-8B26-845A11B11EA0}" srcOrd="1" destOrd="0" presId="urn:microsoft.com/office/officeart/2008/layout/AlternatingHexagons"/>
    <dgm:cxn modelId="{47E2DE66-2E86-4D3F-B842-1B272D859B73}" type="presParOf" srcId="{B9072FF1-3646-4BD4-848D-298A3DF1B0FC}" destId="{EE899C24-2A61-4A2C-9B3C-E4B410C7497A}" srcOrd="2" destOrd="0" presId="urn:microsoft.com/office/officeart/2008/layout/AlternatingHexagons"/>
    <dgm:cxn modelId="{943E3931-F15D-4BBA-9177-5D5E6EF0693D}" type="presParOf" srcId="{B9072FF1-3646-4BD4-848D-298A3DF1B0FC}" destId="{C3767E92-507C-47BB-9ED5-3E83E32721BD}" srcOrd="3" destOrd="0" presId="urn:microsoft.com/office/officeart/2008/layout/AlternatingHexagons"/>
    <dgm:cxn modelId="{58DC7E82-28AA-417D-B226-0930C1D3BD00}" type="presParOf" srcId="{B9072FF1-3646-4BD4-848D-298A3DF1B0FC}" destId="{5A4E73F0-D072-4AC2-91B6-A2FD959356FE}" srcOrd="4" destOrd="0" presId="urn:microsoft.com/office/officeart/2008/layout/AlternatingHexagons"/>
    <dgm:cxn modelId="{767C8ED1-CF62-4FFF-8F2F-5E78FE98F4D3}" type="presParOf" srcId="{2502774D-B472-4DB4-8898-12CCA6869D10}" destId="{6E5959F8-F233-4777-BA0B-BBCAB94498E1}" srcOrd="3" destOrd="0" presId="urn:microsoft.com/office/officeart/2008/layout/AlternatingHexagons"/>
    <dgm:cxn modelId="{3E189BA9-2227-49E6-B31E-A8F380B98CB1}" type="presParOf" srcId="{2502774D-B472-4DB4-8898-12CCA6869D10}" destId="{94A8261B-5760-44E2-B298-4B6C05C3156A}" srcOrd="4" destOrd="0" presId="urn:microsoft.com/office/officeart/2008/layout/AlternatingHexagons"/>
    <dgm:cxn modelId="{76F6C8FB-AB2C-43AE-A6E9-56842354E3DF}" type="presParOf" srcId="{94A8261B-5760-44E2-B298-4B6C05C3156A}" destId="{791E939B-BBD8-4E2C-B7D7-645D4F2A2482}" srcOrd="0" destOrd="0" presId="urn:microsoft.com/office/officeart/2008/layout/AlternatingHexagons"/>
    <dgm:cxn modelId="{FD92C981-8F3A-48A4-9C0D-2179AF17C100}" type="presParOf" srcId="{94A8261B-5760-44E2-B298-4B6C05C3156A}" destId="{5D7CB987-2924-4A1B-8BB6-D4EB7AA180A3}" srcOrd="1" destOrd="0" presId="urn:microsoft.com/office/officeart/2008/layout/AlternatingHexagons"/>
    <dgm:cxn modelId="{F6093840-DC00-4F73-9B42-D81E6B3512E9}" type="presParOf" srcId="{94A8261B-5760-44E2-B298-4B6C05C3156A}" destId="{7FB2090E-69A6-4369-89A4-7E85B551DE1C}" srcOrd="2" destOrd="0" presId="urn:microsoft.com/office/officeart/2008/layout/AlternatingHexagons"/>
    <dgm:cxn modelId="{A2DE86E1-5F82-415C-89D5-845A83AAB6C5}" type="presParOf" srcId="{94A8261B-5760-44E2-B298-4B6C05C3156A}" destId="{291052EC-873D-442C-9EA0-EBDE796F9774}" srcOrd="3" destOrd="0" presId="urn:microsoft.com/office/officeart/2008/layout/AlternatingHexagons"/>
    <dgm:cxn modelId="{5770322C-C193-4DE8-8C1F-394AF1E64692}" type="presParOf" srcId="{94A8261B-5760-44E2-B298-4B6C05C3156A}" destId="{95DC46B4-CC7E-406E-9884-A226820B5E7A}" srcOrd="4" destOrd="0" presId="urn:microsoft.com/office/officeart/2008/layout/AlternatingHexagons"/>
    <dgm:cxn modelId="{2603AB7E-5D5C-46D2-9040-F47CB412530D}" type="presParOf" srcId="{2502774D-B472-4DB4-8898-12CCA6869D10}" destId="{25D2D13D-A87D-4260-8915-48AFA235814A}" srcOrd="5" destOrd="0" presId="urn:microsoft.com/office/officeart/2008/layout/AlternatingHexagons"/>
    <dgm:cxn modelId="{9243B289-B610-4320-B1C4-C9484D574521}" type="presParOf" srcId="{2502774D-B472-4DB4-8898-12CCA6869D10}" destId="{4B1ECCE7-AB55-41C5-86C9-DB4139A7C36C}" srcOrd="6" destOrd="0" presId="urn:microsoft.com/office/officeart/2008/layout/AlternatingHexagons"/>
    <dgm:cxn modelId="{B1B08C4F-D377-4322-8E78-B568A5763E24}" type="presParOf" srcId="{4B1ECCE7-AB55-41C5-86C9-DB4139A7C36C}" destId="{CDBAA3FA-D4E2-4A90-8E1E-ADC9CEDD4084}" srcOrd="0" destOrd="0" presId="urn:microsoft.com/office/officeart/2008/layout/AlternatingHexagons"/>
    <dgm:cxn modelId="{B987E8CD-609C-498B-980F-3C851CA1DBB0}" type="presParOf" srcId="{4B1ECCE7-AB55-41C5-86C9-DB4139A7C36C}" destId="{3E1C5DFE-DC4D-46B0-9CAA-2FB5C597E1BA}" srcOrd="1" destOrd="0" presId="urn:microsoft.com/office/officeart/2008/layout/AlternatingHexagons"/>
    <dgm:cxn modelId="{233BF5D4-99A0-41AC-A45A-E346A6CE71A9}" type="presParOf" srcId="{4B1ECCE7-AB55-41C5-86C9-DB4139A7C36C}" destId="{93199766-6062-4DDC-907A-9AE71E0D25C9}" srcOrd="2" destOrd="0" presId="urn:microsoft.com/office/officeart/2008/layout/AlternatingHexagons"/>
    <dgm:cxn modelId="{DBBA0276-ECFB-4F14-A62A-42E671052561}" type="presParOf" srcId="{4B1ECCE7-AB55-41C5-86C9-DB4139A7C36C}" destId="{2E0C4D4A-F546-4FFA-82A9-0200A61666D6}" srcOrd="3" destOrd="0" presId="urn:microsoft.com/office/officeart/2008/layout/AlternatingHexagons"/>
    <dgm:cxn modelId="{E1A9AA84-116D-417A-971F-BF8A64F06796}" type="presParOf" srcId="{4B1ECCE7-AB55-41C5-86C9-DB4139A7C36C}" destId="{41527749-E57A-43BE-857D-94DE7FD6D10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0B766-26BF-44EC-A9CF-C41025380488}">
      <dsp:nvSpPr>
        <dsp:cNvPr id="0" name=""/>
        <dsp:cNvSpPr/>
      </dsp:nvSpPr>
      <dsp:spPr>
        <a:xfrm rot="5400000">
          <a:off x="4543377" y="126538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kern="1200" dirty="0" smtClean="0"/>
            <a:t>application-layer networking </a:t>
          </a:r>
        </a:p>
      </dsp:txBody>
      <dsp:txXfrm rot="-5400000">
        <a:off x="4922200" y="298095"/>
        <a:ext cx="1131043" cy="1300048"/>
      </dsp:txXfrm>
    </dsp:sp>
    <dsp:sp modelId="{22FF26A6-8040-4C11-90FB-B58E7F50E1A0}">
      <dsp:nvSpPr>
        <dsp:cNvPr id="0" name=""/>
        <dsp:cNvSpPr/>
      </dsp:nvSpPr>
      <dsp:spPr>
        <a:xfrm>
          <a:off x="6359164" y="381511"/>
          <a:ext cx="2107779" cy="1133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0C9D1-59C1-4FFF-BE11-1EA4A268A30B}">
      <dsp:nvSpPr>
        <dsp:cNvPr id="0" name=""/>
        <dsp:cNvSpPr/>
      </dsp:nvSpPr>
      <dsp:spPr>
        <a:xfrm rot="5400000">
          <a:off x="2768763" y="126538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/>
            <a:t>network security issues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kern="1200" dirty="0"/>
        </a:p>
      </dsp:txBody>
      <dsp:txXfrm rot="-5400000">
        <a:off x="3147586" y="298095"/>
        <a:ext cx="1131043" cy="1300048"/>
      </dsp:txXfrm>
    </dsp:sp>
    <dsp:sp modelId="{7B218CDD-A6FE-46BB-90CD-63D4D7D5193E}">
      <dsp:nvSpPr>
        <dsp:cNvPr id="0" name=""/>
        <dsp:cNvSpPr/>
      </dsp:nvSpPr>
      <dsp:spPr>
        <a:xfrm rot="5400000">
          <a:off x="3652670" y="1729659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TCP/IP, LAN protocol stack </a:t>
          </a:r>
          <a:endParaRPr lang="sv-SE" kern="1200" dirty="0"/>
        </a:p>
      </dsp:txBody>
      <dsp:txXfrm rot="-5400000">
        <a:off x="4031493" y="1901216"/>
        <a:ext cx="1131043" cy="1300048"/>
      </dsp:txXfrm>
    </dsp:sp>
    <dsp:sp modelId="{31BCA7D9-2DDA-41A1-8B26-845A11B11EA0}">
      <dsp:nvSpPr>
        <dsp:cNvPr id="0" name=""/>
        <dsp:cNvSpPr/>
      </dsp:nvSpPr>
      <dsp:spPr>
        <a:xfrm>
          <a:off x="1667656" y="1984632"/>
          <a:ext cx="2039786" cy="1133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E73F0-D072-4AC2-91B6-A2FD959356FE}">
      <dsp:nvSpPr>
        <dsp:cNvPr id="0" name=""/>
        <dsp:cNvSpPr/>
      </dsp:nvSpPr>
      <dsp:spPr>
        <a:xfrm rot="5400000">
          <a:off x="1926118" y="4859012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/>
            <a:t>delays</a:t>
          </a:r>
          <a:r>
            <a:rPr lang="sv-SE" sz="1800" kern="1200" dirty="0" smtClean="0"/>
            <a:t> </a:t>
          </a:r>
          <a:r>
            <a:rPr lang="sv-SE" sz="1800" kern="1200" dirty="0" err="1" smtClean="0"/>
            <a:t>performance</a:t>
          </a:r>
          <a:endParaRPr lang="en-GB" sz="18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kern="1200" dirty="0"/>
        </a:p>
      </dsp:txBody>
      <dsp:txXfrm rot="-5400000">
        <a:off x="2304941" y="5030569"/>
        <a:ext cx="1131043" cy="1300048"/>
      </dsp:txXfrm>
    </dsp:sp>
    <dsp:sp modelId="{791E939B-BBD8-4E2C-B7D7-645D4F2A2482}">
      <dsp:nvSpPr>
        <dsp:cNvPr id="0" name=""/>
        <dsp:cNvSpPr/>
      </dsp:nvSpPr>
      <dsp:spPr>
        <a:xfrm rot="5400000">
          <a:off x="4543377" y="3332779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/>
            <a:t>routing, also with mobility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kern="1200" dirty="0"/>
        </a:p>
      </dsp:txBody>
      <dsp:txXfrm rot="-5400000">
        <a:off x="4922200" y="3504336"/>
        <a:ext cx="1131043" cy="1300048"/>
      </dsp:txXfrm>
    </dsp:sp>
    <dsp:sp modelId="{5D7CB987-2924-4A1B-8BB6-D4EB7AA180A3}">
      <dsp:nvSpPr>
        <dsp:cNvPr id="0" name=""/>
        <dsp:cNvSpPr/>
      </dsp:nvSpPr>
      <dsp:spPr>
        <a:xfrm>
          <a:off x="6359164" y="3587753"/>
          <a:ext cx="2107779" cy="1133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46B4-CC7E-406E-9884-A226820B5E7A}">
      <dsp:nvSpPr>
        <dsp:cNvPr id="0" name=""/>
        <dsp:cNvSpPr/>
      </dsp:nvSpPr>
      <dsp:spPr>
        <a:xfrm rot="5400000">
          <a:off x="2768763" y="3332779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600" kern="1200" dirty="0" err="1" smtClean="0"/>
            <a:t>multiple</a:t>
          </a:r>
          <a:r>
            <a:rPr lang="sv-SE" sz="1600" kern="1200" dirty="0" smtClean="0"/>
            <a:t> </a:t>
          </a:r>
          <a:r>
            <a:rPr lang="en-GB" sz="1600" kern="1200" dirty="0" smtClean="0"/>
            <a:t>access protocols (wired, wireless)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kern="1200" dirty="0"/>
        </a:p>
      </dsp:txBody>
      <dsp:txXfrm rot="-5400000">
        <a:off x="3147586" y="3504336"/>
        <a:ext cx="1131043" cy="1300048"/>
      </dsp:txXfrm>
    </dsp:sp>
    <dsp:sp modelId="{CDBAA3FA-D4E2-4A90-8E1E-ADC9CEDD4084}">
      <dsp:nvSpPr>
        <dsp:cNvPr id="0" name=""/>
        <dsp:cNvSpPr/>
      </dsp:nvSpPr>
      <dsp:spPr>
        <a:xfrm rot="5400000">
          <a:off x="3652670" y="4935900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kern="1200" dirty="0" smtClean="0"/>
            <a:t>reliable data transfer </a:t>
          </a:r>
          <a:endParaRPr lang="sv-SE" kern="1200" dirty="0"/>
        </a:p>
      </dsp:txBody>
      <dsp:txXfrm rot="-5400000">
        <a:off x="4031493" y="5107457"/>
        <a:ext cx="1131043" cy="1300048"/>
      </dsp:txXfrm>
    </dsp:sp>
    <dsp:sp modelId="{3E1C5DFE-DC4D-46B0-9CAA-2FB5C597E1BA}">
      <dsp:nvSpPr>
        <dsp:cNvPr id="0" name=""/>
        <dsp:cNvSpPr/>
      </dsp:nvSpPr>
      <dsp:spPr>
        <a:xfrm>
          <a:off x="1667656" y="5190874"/>
          <a:ext cx="2039786" cy="1133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27749-E57A-43BE-857D-94DE7FD6D105}">
      <dsp:nvSpPr>
        <dsp:cNvPr id="0" name=""/>
        <dsp:cNvSpPr/>
      </dsp:nvSpPr>
      <dsp:spPr>
        <a:xfrm rot="5400000">
          <a:off x="5427284" y="4935900"/>
          <a:ext cx="1888690" cy="164316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datagram </a:t>
          </a:r>
          <a:r>
            <a:rPr lang="en-GB" sz="1800" kern="1200" dirty="0" err="1" smtClean="0"/>
            <a:t>vs</a:t>
          </a:r>
          <a:r>
            <a:rPr lang="en-GB" sz="1800" kern="1200" dirty="0" smtClean="0"/>
            <a:t> VC/congestion control</a:t>
          </a:r>
        </a:p>
      </dsp:txBody>
      <dsp:txXfrm rot="-5400000">
        <a:off x="5806107" y="5107457"/>
        <a:ext cx="1131043" cy="1300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t" anchorCtr="0" compatLnSpc="1">
            <a:prstTxWarp prst="textNoShape">
              <a:avLst/>
            </a:prstTxWarp>
          </a:bodyPr>
          <a:lstStyle>
            <a:lvl1pPr defTabSz="989401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t" anchorCtr="0" compatLnSpc="1">
            <a:prstTxWarp prst="textNoShape">
              <a:avLst/>
            </a:prstTxWarp>
          </a:bodyPr>
          <a:lstStyle>
            <a:lvl1pPr algn="r" defTabSz="989401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b" anchorCtr="0" compatLnSpc="1">
            <a:prstTxWarp prst="textNoShape">
              <a:avLst/>
            </a:prstTxWarp>
          </a:bodyPr>
          <a:lstStyle>
            <a:lvl1pPr defTabSz="989401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b" anchorCtr="0" compatLnSpc="1">
            <a:prstTxWarp prst="textNoShape">
              <a:avLst/>
            </a:prstTxWarp>
          </a:bodyPr>
          <a:lstStyle>
            <a:lvl1pPr algn="r" defTabSz="989401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5CE8445-C47C-44BF-A2D0-62D8A780F3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500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t" anchorCtr="0" compatLnSpc="1">
            <a:prstTxWarp prst="textNoShape">
              <a:avLst/>
            </a:prstTxWarp>
          </a:bodyPr>
          <a:lstStyle>
            <a:lvl1pPr defTabSz="989401" eaLnBrk="0" hangingPunct="0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t" anchorCtr="0" compatLnSpc="1">
            <a:prstTxWarp prst="textNoShape">
              <a:avLst/>
            </a:prstTxWarp>
          </a:bodyPr>
          <a:lstStyle>
            <a:lvl1pPr algn="r" defTabSz="989401" eaLnBrk="0" hangingPunct="0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1750" cy="383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4" y="4860534"/>
            <a:ext cx="5205934" cy="460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b" anchorCtr="0" compatLnSpc="1">
            <a:prstTxWarp prst="textNoShape">
              <a:avLst/>
            </a:prstTxWarp>
          </a:bodyPr>
          <a:lstStyle>
            <a:lvl1pPr defTabSz="989401" eaLnBrk="0" hangingPunct="0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2" tIns="49781" rIns="99562" bIns="49781" numCol="1" anchor="b" anchorCtr="0" compatLnSpc="1">
            <a:prstTxWarp prst="textNoShape">
              <a:avLst/>
            </a:prstTxWarp>
          </a:bodyPr>
          <a:lstStyle>
            <a:lvl1pPr algn="r" defTabSz="989401" eaLnBrk="0" hangingPunct="0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602A97E3-571D-41EF-AE43-E7842EFDD5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7362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17E3B-9CFA-43AC-A42D-FAF5C1401435}" type="slidenum">
              <a:rPr lang="sv-SE" smtClean="0">
                <a:latin typeface="Times New Roman" pitchFamily="18" charset="0"/>
              </a:rPr>
              <a:pPr/>
              <a:t>1</a:t>
            </a:fld>
            <a:endParaRPr lang="sv-SE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81B1483-59B1-4F1F-80CD-995B5B3173C7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27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129091F-737F-43CF-94DA-D680A197BE2D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28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8464312-6D56-4C17-AF96-9E8B46F072D0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29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CD9B1EE-363E-4217-98E5-C67CB8A80DAF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30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235EAC6-74BA-4063-AAA7-F0B20FFE13FE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31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7DC072C-0625-4803-BA97-F7DD382212D4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32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685C9F7-2B7E-47EC-BE45-5B3685A598AD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33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71C5ACB-2602-4052-957E-D09A12777281}" type="slidenum">
              <a:rPr lang="en-US" sz="1300">
                <a:solidFill>
                  <a:prstClr val="black"/>
                </a:solidFill>
                <a:latin typeface="Times New Roman" pitchFamily="18" charset="0"/>
              </a:rPr>
              <a:pPr/>
              <a:t>34</a:t>
            </a:fld>
            <a:endParaRPr lang="en-US" sz="13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7402E-36CF-4EDC-A9ED-310DAA6EF7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4BF3-9FB7-435A-9448-849A58A8A9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19812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912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9946-F288-455E-A57C-4158AB5DAD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5: DataLink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5-</a:t>
            </a:r>
            <a:fld id="{C9010420-758E-4D0D-A0BC-47A7DCACE2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13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5-</a:t>
            </a:r>
            <a:fld id="{3B61AFF2-67D7-4B1F-A453-9FBFA1B1CF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0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5-</a:t>
            </a:r>
            <a:fld id="{54CCF5D8-9E1C-41D2-9B4E-4EB2D36B61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86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5-</a:t>
            </a:r>
            <a:fld id="{603E4D9B-766E-4883-ABB8-988C9B836F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07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5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16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B1C82-073D-4751-95E7-607AE462B6D9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1BE01501-1BA6-4AC3-B3F4-3FE6374016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38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618AA-64C3-481C-ACC0-1A4869354B63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94F8FA1A-68C1-4C9F-8A00-AC51357BDE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9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AE0D-3C1C-48AF-9FF5-AF18ABEA33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B09CB-2413-4746-A755-F94F4962141A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2592A91A-C001-4DDE-9122-88B8681DDA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1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1E739-B6D9-4D4B-87F0-78717F5C4EB1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E1E9A3EE-4445-41E9-86D0-BD22C4693C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AB960-4A1C-42BE-A8F9-5056611EC3D8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FBE7CAF4-1A85-4E55-A3A9-5BABCDFFAC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39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30BEA-0057-40F8-B89E-FE1488D9EBB9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5F9D638F-FA20-4BB0-A8D3-2182198573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07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83E33-A22A-4E22-8367-B4C0AD5E2276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1-</a:t>
            </a:r>
            <a:fld id="{B7DD7889-34CA-41E1-AA48-100E187DD8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7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5D3FD-FFFB-4E85-9BBE-B1CDCF331478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1-</a:t>
            </a:r>
            <a:fld id="{606803A6-CE64-4366-9141-8DD0FC1016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08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E1863-256D-4686-8EEA-5D992F6E5EEC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2-</a:t>
            </a:r>
            <a:fld id="{A1DCD5D2-A882-480B-9D75-1E79AB33B3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80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25DF4-C5C0-4DD5-8A58-FC5DA426F016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1-</a:t>
            </a:r>
            <a:fld id="{9CCB4B26-63C2-4695-98AE-3567E1BD8F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65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30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30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E6B06-54EF-4401-B16E-39814EC2CD70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1-</a:t>
            </a:r>
            <a:fld id="{DB82B6D2-F3B3-449D-A356-F9DFF74A37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94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113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116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A2F9A-8DC3-46FC-9775-F663572FE422}" type="datetime1">
              <a:rPr lang="en-US">
                <a:solidFill>
                  <a:srgbClr val="000000"/>
                </a:solidFill>
              </a:rPr>
              <a:pPr/>
              <a:t>12/12/2013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1</a:t>
            </a:r>
            <a:fld id="{3DAC7BDE-3802-4FA4-8279-6F670CBFEE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7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31A34-0AB9-4005-98E4-7003C1FC4B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850F-FB7C-4B4E-A9F8-68DAD84A66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81630-2695-4069-9A22-08B96C4949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DED2-AE41-47FA-B11A-CA130CFD7C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986E9-AE2F-4915-82BE-FCAFCFD3CB8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77FB-4842-49EA-B0EA-E8A1DF4E7D3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32E1-174E-4CEF-9884-7F8E54C897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9248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latin typeface="Arial" charset="0"/>
              </a:defRPr>
            </a:lvl1pPr>
          </a:lstStyle>
          <a:p>
            <a:pPr>
              <a:defRPr/>
            </a:pPr>
            <a:r>
              <a:rPr lang="sv-SE"/>
              <a:t>Computer Communication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b="0">
                <a:latin typeface="Arial" charset="0"/>
              </a:defRPr>
            </a:lvl1pPr>
          </a:lstStyle>
          <a:p>
            <a:pPr>
              <a:defRPr/>
            </a:pPr>
            <a:fld id="{A8B6524A-A3D2-4C24-8F18-4245F84D14C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 eaLnBrk="0" hangingPunct="0">
              <a:defRPr/>
            </a:pPr>
            <a:r>
              <a:rPr lang="en-US" b="0">
                <a:solidFill>
                  <a:srgbClr val="000000"/>
                </a:solidFill>
              </a:rPr>
              <a:t>5: DataLink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 eaLnBrk="0" hangingPunct="0">
              <a:defRPr/>
            </a:pPr>
            <a:r>
              <a:rPr lang="en-US" b="0">
                <a:solidFill>
                  <a:srgbClr val="000000"/>
                </a:solidFill>
              </a:rPr>
              <a:t>5-</a:t>
            </a:r>
            <a:fld id="{CC28B234-E2DC-43BA-8780-E3BEA41B58E0}" type="slidenum">
              <a:rPr lang="en-US" b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eaLnBrk="0" hangingPunct="0"/>
            <a:fld id="{E6886283-F0AF-4C63-81C2-4412B10DBC6D}" type="datetime1">
              <a:rPr lang="en-US" b="0">
                <a:solidFill>
                  <a:srgbClr val="000000"/>
                </a:solidFill>
                <a:ea typeface="ＭＳ Ｐゴシック" pitchFamily="34" charset="-128"/>
              </a:rPr>
              <a:pPr eaLnBrk="0" hangingPunct="0"/>
              <a:t>12/12/2013</a:t>
            </a:fld>
            <a:endParaRPr lang="en-US" b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b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 eaLnBrk="0" hangingPunct="0"/>
            <a:r>
              <a:rPr lang="en-US" b="0">
                <a:solidFill>
                  <a:srgbClr val="000000"/>
                </a:solidFill>
                <a:ea typeface="ＭＳ Ｐゴシック" pitchFamily="34" charset="-128"/>
              </a:rPr>
              <a:t>2-</a:t>
            </a:r>
            <a:fld id="{5A33D95B-F9B7-4DDB-A73F-817F697D4B42}" type="slidenum">
              <a:rPr lang="en-US" b="0">
                <a:solidFill>
                  <a:srgbClr val="000000"/>
                </a:solidFill>
                <a:ea typeface="ＭＳ Ｐゴシック" pitchFamily="34" charset="-128"/>
              </a:rPr>
              <a:pPr eaLnBrk="0" hangingPunct="0"/>
              <a:t>‹#›</a:t>
            </a:fld>
            <a:endParaRPr lang="en-US" b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98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12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3.png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png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85081-4EE3-4901-92CC-20FAEF4689D5}" type="slidenum">
              <a:rPr lang="sv-SE" smtClean="0">
                <a:latin typeface="Arial" pitchFamily="34" charset="0"/>
              </a:rPr>
              <a:pPr/>
              <a:t>1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Computer Communications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DIT </a:t>
            </a:r>
            <a:r>
              <a:rPr lang="en-US">
                <a:solidFill>
                  <a:schemeClr val="accent2"/>
                </a:solidFill>
              </a:rPr>
              <a:t>420 </a:t>
            </a:r>
            <a:r>
              <a:rPr lang="en-US" smtClean="0">
                <a:solidFill>
                  <a:schemeClr val="accent2"/>
                </a:solidFill>
              </a:rPr>
              <a:t>EDA343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B6B07-BE0A-45D0-BB42-327A13EC173E}" type="slidenum">
              <a:rPr lang="sv-SE" smtClean="0">
                <a:latin typeface="Arial" pitchFamily="34" charset="0"/>
              </a:rPr>
              <a:pPr/>
              <a:t>10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C</a:t>
            </a:r>
            <a:r>
              <a:rPr lang="en-GB" smtClean="0">
                <a:solidFill>
                  <a:schemeClr val="accent2"/>
                </a:solidFill>
              </a:rPr>
              <a:t>ongestion control</a:t>
            </a:r>
            <a:r>
              <a:rPr lang="sv-SE" smtClean="0">
                <a:solidFill>
                  <a:schemeClr val="accent2"/>
                </a:solidFill>
              </a:rPr>
              <a:t> (CC)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324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why, how congestion occurs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CC in TCP and performance; implied weaknesses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CC in other ways, e.g. VC-based networks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RT-traffic resource reservation: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traffic shaping and policing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rate-based </a:t>
            </a:r>
          </a:p>
        </p:txBody>
      </p:sp>
      <p:pic>
        <p:nvPicPr>
          <p:cNvPr id="3079" name="Picture 4" descr="congestio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3962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" descr="667 Token buck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946650"/>
            <a:ext cx="4465638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096000" y="1981200"/>
          <a:ext cx="38862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VISIO" r:id="rId5" imgW="8266320" imgH="7030800" progId="Visio.Drawing.5">
                  <p:embed/>
                </p:oleObj>
              </mc:Choice>
              <mc:Fallback>
                <p:oleObj name="VISIO" r:id="rId5" imgW="8266320" imgH="7030800" progId="Visio.Drawing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81200"/>
                        <a:ext cx="3886200" cy="330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BF1492-EC97-4F57-88AD-FCC0E522DB87}" type="slidenum">
              <a:rPr lang="sv-SE" smtClean="0">
                <a:latin typeface="Arial" pitchFamily="34" charset="0"/>
              </a:rPr>
              <a:pPr/>
              <a:t>11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solidFill>
                  <a:schemeClr val="accent2"/>
                </a:solidFill>
              </a:rPr>
              <a:t>RT/streaming </a:t>
            </a:r>
            <a:r>
              <a:rPr lang="sv-SE" dirty="0" err="1" smtClean="0">
                <a:solidFill>
                  <a:schemeClr val="accent2"/>
                </a:solidFill>
              </a:rPr>
              <a:t>traffic</a:t>
            </a:r>
            <a:endParaRPr lang="sv-SE" dirty="0" smtClean="0">
              <a:solidFill>
                <a:schemeClr val="accent2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648200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CC0000"/>
                </a:solidFill>
              </a:rPr>
              <a:t>Conceptual needs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packet/flow marking</a:t>
            </a:r>
          </a:p>
          <a:p>
            <a:pPr eaLnBrk="1" hangingPunct="1"/>
            <a:r>
              <a:rPr lang="en-US" dirty="0" smtClean="0"/>
              <a:t>Admission control</a:t>
            </a:r>
          </a:p>
          <a:p>
            <a:pPr eaLnBrk="1" hangingPunct="1"/>
            <a:r>
              <a:rPr lang="en-US" dirty="0" smtClean="0"/>
              <a:t>Traffic shaping &amp; policing</a:t>
            </a:r>
          </a:p>
          <a:p>
            <a:pPr eaLnBrk="1" hangingPunct="1"/>
            <a:r>
              <a:rPr lang="en-US" dirty="0" smtClean="0"/>
              <a:t>Packet scheduling (switches)</a:t>
            </a:r>
          </a:p>
        </p:txBody>
      </p:sp>
      <p:pic>
        <p:nvPicPr>
          <p:cNvPr id="15366" name="Picture 4" descr="666 W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3675" y="4495800"/>
            <a:ext cx="5140325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667 Token buc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3733800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57800" y="13716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CC0000"/>
                </a:solidFill>
                <a:latin typeface="+mn-lt"/>
              </a:rPr>
              <a:t>Internet context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>
                <a:latin typeface="+mn-lt"/>
              </a:rPr>
              <a:t>Application-level solutions (FEC, </a:t>
            </a:r>
            <a:r>
              <a:rPr lang="en-US" sz="2400" b="0" kern="0" dirty="0" err="1">
                <a:latin typeface="+mn-lt"/>
              </a:rPr>
              <a:t>playout</a:t>
            </a:r>
            <a:r>
              <a:rPr lang="en-US" sz="2400" b="0" kern="0" dirty="0">
                <a:latin typeface="+mn-lt"/>
              </a:rPr>
              <a:t> delay, caching-CDN)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 err="1">
                <a:latin typeface="+mn-lt"/>
              </a:rPr>
              <a:t>Intserv</a:t>
            </a:r>
            <a:r>
              <a:rPr lang="en-US" sz="2400" b="0" kern="0" dirty="0">
                <a:latin typeface="+mn-lt"/>
              </a:rPr>
              <a:t>, </a:t>
            </a:r>
            <a:r>
              <a:rPr lang="en-US" sz="2400" b="0" kern="0" dirty="0" err="1">
                <a:latin typeface="+mn-lt"/>
              </a:rPr>
              <a:t>Diffserv</a:t>
            </a:r>
            <a:endParaRPr lang="en-US" sz="24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6" name="Group 74"/>
          <p:cNvGrpSpPr>
            <a:grpSpLocks/>
          </p:cNvGrpSpPr>
          <p:nvPr/>
        </p:nvGrpSpPr>
        <p:grpSpPr bwMode="auto">
          <a:xfrm>
            <a:off x="0" y="2895600"/>
            <a:ext cx="4267200" cy="2514600"/>
            <a:chOff x="958" y="1566"/>
            <a:chExt cx="4242" cy="2155"/>
          </a:xfrm>
        </p:grpSpPr>
        <p:sp>
          <p:nvSpPr>
            <p:cNvPr id="4363" name="Freeform 7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>
                <a:gd name="T0" fmla="*/ 372 w 1340"/>
                <a:gd name="T1" fmla="*/ 24 h 1191"/>
                <a:gd name="T2" fmla="*/ 55 w 1340"/>
                <a:gd name="T3" fmla="*/ 35 h 1191"/>
                <a:gd name="T4" fmla="*/ 39 w 1340"/>
                <a:gd name="T5" fmla="*/ 239 h 1191"/>
                <a:gd name="T6" fmla="*/ 19 w 1340"/>
                <a:gd name="T7" fmla="*/ 427 h 1191"/>
                <a:gd name="T8" fmla="*/ 75 w 1340"/>
                <a:gd name="T9" fmla="*/ 516 h 1191"/>
                <a:gd name="T10" fmla="*/ 363 w 1340"/>
                <a:gd name="T11" fmla="*/ 520 h 1191"/>
                <a:gd name="T12" fmla="*/ 433 w 1340"/>
                <a:gd name="T13" fmla="*/ 670 h 1191"/>
                <a:gd name="T14" fmla="*/ 834 w 1340"/>
                <a:gd name="T15" fmla="*/ 652 h 1191"/>
                <a:gd name="T16" fmla="*/ 863 w 1340"/>
                <a:gd name="T17" fmla="*/ 339 h 1191"/>
                <a:gd name="T18" fmla="*/ 814 w 1340"/>
                <a:gd name="T19" fmla="*/ 203 h 1191"/>
                <a:gd name="T20" fmla="*/ 513 w 1340"/>
                <a:gd name="T21" fmla="*/ 171 h 1191"/>
                <a:gd name="T22" fmla="*/ 372 w 1340"/>
                <a:gd name="T23" fmla="*/ 24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64" name="Group 7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83" name="Oval 7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84" name="Line 7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85" name="Line 7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86" name="Rectangle 8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Comic Sans MS" pitchFamily="66" charset="0"/>
                </a:endParaRPr>
              </a:p>
            </p:txBody>
          </p:sp>
          <p:sp>
            <p:nvSpPr>
              <p:cNvPr id="4487" name="Oval 8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488" name="Group 8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93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4" name="Line 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5" name="Line 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489" name="Group 8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9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1" name="Line 8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92" name="Line 8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365" name="Group 9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80" name="Line 9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81" name="Line 9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82" name="Line 9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366" name="Group 9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10" name="Oval 9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grpSp>
            <p:nvGrpSpPr>
              <p:cNvPr id="4411" name="Group 9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12" name="Freeform 9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>
                    <a:gd name="T0" fmla="*/ 11 w 788"/>
                    <a:gd name="T1" fmla="*/ 0 h 1138"/>
                    <a:gd name="T2" fmla="*/ 10 w 788"/>
                    <a:gd name="T3" fmla="*/ 0 h 1138"/>
                    <a:gd name="T4" fmla="*/ 8 w 788"/>
                    <a:gd name="T5" fmla="*/ 0 h 1138"/>
                    <a:gd name="T6" fmla="*/ 6 w 788"/>
                    <a:gd name="T7" fmla="*/ 0 h 1138"/>
                    <a:gd name="T8" fmla="*/ 4 w 788"/>
                    <a:gd name="T9" fmla="*/ 1 h 1138"/>
                    <a:gd name="T10" fmla="*/ 2 w 788"/>
                    <a:gd name="T11" fmla="*/ 2 h 1138"/>
                    <a:gd name="T12" fmla="*/ 1 w 788"/>
                    <a:gd name="T13" fmla="*/ 3 h 1138"/>
                    <a:gd name="T14" fmla="*/ 0 w 788"/>
                    <a:gd name="T15" fmla="*/ 4 h 1138"/>
                    <a:gd name="T16" fmla="*/ 0 w 788"/>
                    <a:gd name="T17" fmla="*/ 5 h 1138"/>
                    <a:gd name="T18" fmla="*/ 0 w 788"/>
                    <a:gd name="T19" fmla="*/ 6 h 1138"/>
                    <a:gd name="T20" fmla="*/ 0 w 788"/>
                    <a:gd name="T21" fmla="*/ 7 h 1138"/>
                    <a:gd name="T22" fmla="*/ 1 w 788"/>
                    <a:gd name="T23" fmla="*/ 11 h 1138"/>
                    <a:gd name="T24" fmla="*/ 3 w 788"/>
                    <a:gd name="T25" fmla="*/ 15 h 1138"/>
                    <a:gd name="T26" fmla="*/ 5 w 788"/>
                    <a:gd name="T27" fmla="*/ 20 h 1138"/>
                    <a:gd name="T28" fmla="*/ 7 w 788"/>
                    <a:gd name="T29" fmla="*/ 25 h 1138"/>
                    <a:gd name="T30" fmla="*/ 9 w 788"/>
                    <a:gd name="T31" fmla="*/ 30 h 1138"/>
                    <a:gd name="T32" fmla="*/ 11 w 788"/>
                    <a:gd name="T33" fmla="*/ 35 h 1138"/>
                    <a:gd name="T34" fmla="*/ 13 w 788"/>
                    <a:gd name="T35" fmla="*/ 39 h 1138"/>
                    <a:gd name="T36" fmla="*/ 14 w 788"/>
                    <a:gd name="T37" fmla="*/ 41 h 1138"/>
                    <a:gd name="T38" fmla="*/ 15 w 788"/>
                    <a:gd name="T39" fmla="*/ 42 h 1138"/>
                    <a:gd name="T40" fmla="*/ 16 w 788"/>
                    <a:gd name="T41" fmla="*/ 42 h 1138"/>
                    <a:gd name="T42" fmla="*/ 18 w 788"/>
                    <a:gd name="T43" fmla="*/ 41 h 1138"/>
                    <a:gd name="T44" fmla="*/ 20 w 788"/>
                    <a:gd name="T45" fmla="*/ 40 h 1138"/>
                    <a:gd name="T46" fmla="*/ 23 w 788"/>
                    <a:gd name="T47" fmla="*/ 40 h 1138"/>
                    <a:gd name="T48" fmla="*/ 25 w 788"/>
                    <a:gd name="T49" fmla="*/ 39 h 1138"/>
                    <a:gd name="T50" fmla="*/ 27 w 788"/>
                    <a:gd name="T51" fmla="*/ 38 h 1138"/>
                    <a:gd name="T52" fmla="*/ 28 w 788"/>
                    <a:gd name="T53" fmla="*/ 37 h 1138"/>
                    <a:gd name="T54" fmla="*/ 29 w 788"/>
                    <a:gd name="T55" fmla="*/ 36 h 1138"/>
                    <a:gd name="T56" fmla="*/ 28 w 788"/>
                    <a:gd name="T57" fmla="*/ 34 h 1138"/>
                    <a:gd name="T58" fmla="*/ 25 w 788"/>
                    <a:gd name="T59" fmla="*/ 30 h 1138"/>
                    <a:gd name="T60" fmla="*/ 23 w 788"/>
                    <a:gd name="T61" fmla="*/ 26 h 1138"/>
                    <a:gd name="T62" fmla="*/ 20 w 788"/>
                    <a:gd name="T63" fmla="*/ 21 h 1138"/>
                    <a:gd name="T64" fmla="*/ 17 w 788"/>
                    <a:gd name="T65" fmla="*/ 16 h 1138"/>
                    <a:gd name="T66" fmla="*/ 15 w 788"/>
                    <a:gd name="T67" fmla="*/ 11 h 1138"/>
                    <a:gd name="T68" fmla="*/ 13 w 788"/>
                    <a:gd name="T69" fmla="*/ 6 h 1138"/>
                    <a:gd name="T70" fmla="*/ 12 w 788"/>
                    <a:gd name="T71" fmla="*/ 2 h 113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788"/>
                    <a:gd name="T109" fmla="*/ 0 h 1138"/>
                    <a:gd name="T110" fmla="*/ 788 w 788"/>
                    <a:gd name="T111" fmla="*/ 1138 h 113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3" name="Freeform 9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>
                    <a:gd name="T0" fmla="*/ 2 w 425"/>
                    <a:gd name="T1" fmla="*/ 0 h 936"/>
                    <a:gd name="T2" fmla="*/ 2 w 425"/>
                    <a:gd name="T3" fmla="*/ 0 h 936"/>
                    <a:gd name="T4" fmla="*/ 2 w 425"/>
                    <a:gd name="T5" fmla="*/ 0 h 936"/>
                    <a:gd name="T6" fmla="*/ 2 w 425"/>
                    <a:gd name="T7" fmla="*/ 0 h 936"/>
                    <a:gd name="T8" fmla="*/ 2 w 425"/>
                    <a:gd name="T9" fmla="*/ 1 h 936"/>
                    <a:gd name="T10" fmla="*/ 1 w 425"/>
                    <a:gd name="T11" fmla="*/ 1 h 936"/>
                    <a:gd name="T12" fmla="*/ 1 w 425"/>
                    <a:gd name="T13" fmla="*/ 2 h 936"/>
                    <a:gd name="T14" fmla="*/ 1 w 425"/>
                    <a:gd name="T15" fmla="*/ 3 h 936"/>
                    <a:gd name="T16" fmla="*/ 0 w 425"/>
                    <a:gd name="T17" fmla="*/ 4 h 936"/>
                    <a:gd name="T18" fmla="*/ 0 w 425"/>
                    <a:gd name="T19" fmla="*/ 5 h 936"/>
                    <a:gd name="T20" fmla="*/ 0 w 425"/>
                    <a:gd name="T21" fmla="*/ 7 h 936"/>
                    <a:gd name="T22" fmla="*/ 0 w 425"/>
                    <a:gd name="T23" fmla="*/ 8 h 936"/>
                    <a:gd name="T24" fmla="*/ 0 w 425"/>
                    <a:gd name="T25" fmla="*/ 10 h 936"/>
                    <a:gd name="T26" fmla="*/ 1 w 425"/>
                    <a:gd name="T27" fmla="*/ 12 h 936"/>
                    <a:gd name="T28" fmla="*/ 2 w 425"/>
                    <a:gd name="T29" fmla="*/ 14 h 936"/>
                    <a:gd name="T30" fmla="*/ 2 w 425"/>
                    <a:gd name="T31" fmla="*/ 17 h 936"/>
                    <a:gd name="T32" fmla="*/ 3 w 425"/>
                    <a:gd name="T33" fmla="*/ 19 h 936"/>
                    <a:gd name="T34" fmla="*/ 4 w 425"/>
                    <a:gd name="T35" fmla="*/ 21 h 936"/>
                    <a:gd name="T36" fmla="*/ 4 w 425"/>
                    <a:gd name="T37" fmla="*/ 23 h 936"/>
                    <a:gd name="T38" fmla="*/ 5 w 425"/>
                    <a:gd name="T39" fmla="*/ 25 h 936"/>
                    <a:gd name="T40" fmla="*/ 6 w 425"/>
                    <a:gd name="T41" fmla="*/ 27 h 936"/>
                    <a:gd name="T42" fmla="*/ 6 w 425"/>
                    <a:gd name="T43" fmla="*/ 29 h 936"/>
                    <a:gd name="T44" fmla="*/ 7 w 425"/>
                    <a:gd name="T45" fmla="*/ 30 h 936"/>
                    <a:gd name="T46" fmla="*/ 7 w 425"/>
                    <a:gd name="T47" fmla="*/ 31 h 936"/>
                    <a:gd name="T48" fmla="*/ 8 w 425"/>
                    <a:gd name="T49" fmla="*/ 31 h 936"/>
                    <a:gd name="T50" fmla="*/ 8 w 425"/>
                    <a:gd name="T51" fmla="*/ 32 h 936"/>
                    <a:gd name="T52" fmla="*/ 9 w 425"/>
                    <a:gd name="T53" fmla="*/ 32 h 936"/>
                    <a:gd name="T54" fmla="*/ 10 w 425"/>
                    <a:gd name="T55" fmla="*/ 32 h 936"/>
                    <a:gd name="T56" fmla="*/ 10 w 425"/>
                    <a:gd name="T57" fmla="*/ 33 h 936"/>
                    <a:gd name="T58" fmla="*/ 12 w 425"/>
                    <a:gd name="T59" fmla="*/ 33 h 936"/>
                    <a:gd name="T60" fmla="*/ 13 w 425"/>
                    <a:gd name="T61" fmla="*/ 34 h 936"/>
                    <a:gd name="T62" fmla="*/ 14 w 425"/>
                    <a:gd name="T63" fmla="*/ 34 h 936"/>
                    <a:gd name="T64" fmla="*/ 16 w 425"/>
                    <a:gd name="T65" fmla="*/ 35 h 936"/>
                    <a:gd name="T66" fmla="*/ 15 w 425"/>
                    <a:gd name="T67" fmla="*/ 33 h 936"/>
                    <a:gd name="T68" fmla="*/ 14 w 425"/>
                    <a:gd name="T69" fmla="*/ 31 h 936"/>
                    <a:gd name="T70" fmla="*/ 13 w 425"/>
                    <a:gd name="T71" fmla="*/ 29 h 936"/>
                    <a:gd name="T72" fmla="*/ 11 w 425"/>
                    <a:gd name="T73" fmla="*/ 27 h 936"/>
                    <a:gd name="T74" fmla="*/ 10 w 425"/>
                    <a:gd name="T75" fmla="*/ 24 h 936"/>
                    <a:gd name="T76" fmla="*/ 9 w 425"/>
                    <a:gd name="T77" fmla="*/ 22 h 936"/>
                    <a:gd name="T78" fmla="*/ 8 w 425"/>
                    <a:gd name="T79" fmla="*/ 19 h 936"/>
                    <a:gd name="T80" fmla="*/ 7 w 425"/>
                    <a:gd name="T81" fmla="*/ 17 h 936"/>
                    <a:gd name="T82" fmla="*/ 6 w 425"/>
                    <a:gd name="T83" fmla="*/ 14 h 936"/>
                    <a:gd name="T84" fmla="*/ 5 w 425"/>
                    <a:gd name="T85" fmla="*/ 12 h 936"/>
                    <a:gd name="T86" fmla="*/ 4 w 425"/>
                    <a:gd name="T87" fmla="*/ 9 h 936"/>
                    <a:gd name="T88" fmla="*/ 4 w 425"/>
                    <a:gd name="T89" fmla="*/ 7 h 936"/>
                    <a:gd name="T90" fmla="*/ 3 w 425"/>
                    <a:gd name="T91" fmla="*/ 5 h 936"/>
                    <a:gd name="T92" fmla="*/ 3 w 425"/>
                    <a:gd name="T93" fmla="*/ 3 h 936"/>
                    <a:gd name="T94" fmla="*/ 2 w 425"/>
                    <a:gd name="T95" fmla="*/ 1 h 936"/>
                    <a:gd name="T96" fmla="*/ 2 w 425"/>
                    <a:gd name="T97" fmla="*/ 0 h 9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25"/>
                    <a:gd name="T148" fmla="*/ 0 h 936"/>
                    <a:gd name="T149" fmla="*/ 425 w 425"/>
                    <a:gd name="T150" fmla="*/ 936 h 9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4" name="Freeform 9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>
                    <a:gd name="T0" fmla="*/ 1 w 192"/>
                    <a:gd name="T1" fmla="*/ 0 h 208"/>
                    <a:gd name="T2" fmla="*/ 0 w 192"/>
                    <a:gd name="T3" fmla="*/ 1 h 208"/>
                    <a:gd name="T4" fmla="*/ 0 w 192"/>
                    <a:gd name="T5" fmla="*/ 2 h 208"/>
                    <a:gd name="T6" fmla="*/ 0 w 192"/>
                    <a:gd name="T7" fmla="*/ 2 h 208"/>
                    <a:gd name="T8" fmla="*/ 0 w 192"/>
                    <a:gd name="T9" fmla="*/ 3 h 208"/>
                    <a:gd name="T10" fmla="*/ 0 w 192"/>
                    <a:gd name="T11" fmla="*/ 4 h 208"/>
                    <a:gd name="T12" fmla="*/ 0 w 192"/>
                    <a:gd name="T13" fmla="*/ 5 h 208"/>
                    <a:gd name="T14" fmla="*/ 1 w 192"/>
                    <a:gd name="T15" fmla="*/ 6 h 208"/>
                    <a:gd name="T16" fmla="*/ 1 w 192"/>
                    <a:gd name="T17" fmla="*/ 7 h 208"/>
                    <a:gd name="T18" fmla="*/ 2 w 192"/>
                    <a:gd name="T19" fmla="*/ 7 h 208"/>
                    <a:gd name="T20" fmla="*/ 3 w 192"/>
                    <a:gd name="T21" fmla="*/ 8 h 208"/>
                    <a:gd name="T22" fmla="*/ 3 w 192"/>
                    <a:gd name="T23" fmla="*/ 8 h 208"/>
                    <a:gd name="T24" fmla="*/ 4 w 192"/>
                    <a:gd name="T25" fmla="*/ 8 h 208"/>
                    <a:gd name="T26" fmla="*/ 5 w 192"/>
                    <a:gd name="T27" fmla="*/ 7 h 208"/>
                    <a:gd name="T28" fmla="*/ 5 w 192"/>
                    <a:gd name="T29" fmla="*/ 7 h 208"/>
                    <a:gd name="T30" fmla="*/ 6 w 192"/>
                    <a:gd name="T31" fmla="*/ 6 h 208"/>
                    <a:gd name="T32" fmla="*/ 6 w 192"/>
                    <a:gd name="T33" fmla="*/ 6 h 208"/>
                    <a:gd name="T34" fmla="*/ 7 w 192"/>
                    <a:gd name="T35" fmla="*/ 5 h 208"/>
                    <a:gd name="T36" fmla="*/ 7 w 192"/>
                    <a:gd name="T37" fmla="*/ 3 h 208"/>
                    <a:gd name="T38" fmla="*/ 7 w 192"/>
                    <a:gd name="T39" fmla="*/ 2 h 208"/>
                    <a:gd name="T40" fmla="*/ 6 w 192"/>
                    <a:gd name="T41" fmla="*/ 1 h 208"/>
                    <a:gd name="T42" fmla="*/ 6 w 192"/>
                    <a:gd name="T43" fmla="*/ 1 h 208"/>
                    <a:gd name="T44" fmla="*/ 5 w 192"/>
                    <a:gd name="T45" fmla="*/ 1 h 208"/>
                    <a:gd name="T46" fmla="*/ 5 w 192"/>
                    <a:gd name="T47" fmla="*/ 0 h 208"/>
                    <a:gd name="T48" fmla="*/ 4 w 192"/>
                    <a:gd name="T49" fmla="*/ 0 h 208"/>
                    <a:gd name="T50" fmla="*/ 3 w 192"/>
                    <a:gd name="T51" fmla="*/ 0 h 208"/>
                    <a:gd name="T52" fmla="*/ 2 w 192"/>
                    <a:gd name="T53" fmla="*/ 0 h 208"/>
                    <a:gd name="T54" fmla="*/ 2 w 192"/>
                    <a:gd name="T55" fmla="*/ 0 h 208"/>
                    <a:gd name="T56" fmla="*/ 1 w 192"/>
                    <a:gd name="T57" fmla="*/ 0 h 20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92"/>
                    <a:gd name="T88" fmla="*/ 0 h 208"/>
                    <a:gd name="T89" fmla="*/ 192 w 192"/>
                    <a:gd name="T90" fmla="*/ 208 h 20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5" name="Freeform 10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>
                    <a:gd name="T0" fmla="*/ 1 w 247"/>
                    <a:gd name="T1" fmla="*/ 1 h 251"/>
                    <a:gd name="T2" fmla="*/ 1 w 247"/>
                    <a:gd name="T3" fmla="*/ 2 h 251"/>
                    <a:gd name="T4" fmla="*/ 0 w 247"/>
                    <a:gd name="T5" fmla="*/ 2 h 251"/>
                    <a:gd name="T6" fmla="*/ 0 w 247"/>
                    <a:gd name="T7" fmla="*/ 3 h 251"/>
                    <a:gd name="T8" fmla="*/ 0 w 247"/>
                    <a:gd name="T9" fmla="*/ 4 h 251"/>
                    <a:gd name="T10" fmla="*/ 0 w 247"/>
                    <a:gd name="T11" fmla="*/ 4 h 251"/>
                    <a:gd name="T12" fmla="*/ 0 w 247"/>
                    <a:gd name="T13" fmla="*/ 5 h 251"/>
                    <a:gd name="T14" fmla="*/ 0 w 247"/>
                    <a:gd name="T15" fmla="*/ 6 h 251"/>
                    <a:gd name="T16" fmla="*/ 1 w 247"/>
                    <a:gd name="T17" fmla="*/ 6 h 251"/>
                    <a:gd name="T18" fmla="*/ 2 w 247"/>
                    <a:gd name="T19" fmla="*/ 7 h 251"/>
                    <a:gd name="T20" fmla="*/ 2 w 247"/>
                    <a:gd name="T21" fmla="*/ 8 h 251"/>
                    <a:gd name="T22" fmla="*/ 3 w 247"/>
                    <a:gd name="T23" fmla="*/ 8 h 251"/>
                    <a:gd name="T24" fmla="*/ 4 w 247"/>
                    <a:gd name="T25" fmla="*/ 9 h 251"/>
                    <a:gd name="T26" fmla="*/ 4 w 247"/>
                    <a:gd name="T27" fmla="*/ 9 h 251"/>
                    <a:gd name="T28" fmla="*/ 5 w 247"/>
                    <a:gd name="T29" fmla="*/ 9 h 251"/>
                    <a:gd name="T30" fmla="*/ 5 w 247"/>
                    <a:gd name="T31" fmla="*/ 9 h 251"/>
                    <a:gd name="T32" fmla="*/ 6 w 247"/>
                    <a:gd name="T33" fmla="*/ 9 h 251"/>
                    <a:gd name="T34" fmla="*/ 7 w 247"/>
                    <a:gd name="T35" fmla="*/ 9 h 251"/>
                    <a:gd name="T36" fmla="*/ 7 w 247"/>
                    <a:gd name="T37" fmla="*/ 8 h 251"/>
                    <a:gd name="T38" fmla="*/ 8 w 247"/>
                    <a:gd name="T39" fmla="*/ 8 h 251"/>
                    <a:gd name="T40" fmla="*/ 8 w 247"/>
                    <a:gd name="T41" fmla="*/ 8 h 251"/>
                    <a:gd name="T42" fmla="*/ 9 w 247"/>
                    <a:gd name="T43" fmla="*/ 8 h 251"/>
                    <a:gd name="T44" fmla="*/ 9 w 247"/>
                    <a:gd name="T45" fmla="*/ 7 h 251"/>
                    <a:gd name="T46" fmla="*/ 9 w 247"/>
                    <a:gd name="T47" fmla="*/ 7 h 251"/>
                    <a:gd name="T48" fmla="*/ 9 w 247"/>
                    <a:gd name="T49" fmla="*/ 6 h 251"/>
                    <a:gd name="T50" fmla="*/ 9 w 247"/>
                    <a:gd name="T51" fmla="*/ 5 h 251"/>
                    <a:gd name="T52" fmla="*/ 9 w 247"/>
                    <a:gd name="T53" fmla="*/ 4 h 251"/>
                    <a:gd name="T54" fmla="*/ 8 w 247"/>
                    <a:gd name="T55" fmla="*/ 4 h 251"/>
                    <a:gd name="T56" fmla="*/ 8 w 247"/>
                    <a:gd name="T57" fmla="*/ 3 h 251"/>
                    <a:gd name="T58" fmla="*/ 7 w 247"/>
                    <a:gd name="T59" fmla="*/ 2 h 251"/>
                    <a:gd name="T60" fmla="*/ 7 w 247"/>
                    <a:gd name="T61" fmla="*/ 1 h 251"/>
                    <a:gd name="T62" fmla="*/ 6 w 247"/>
                    <a:gd name="T63" fmla="*/ 1 h 251"/>
                    <a:gd name="T64" fmla="*/ 5 w 247"/>
                    <a:gd name="T65" fmla="*/ 0 h 251"/>
                    <a:gd name="T66" fmla="*/ 5 w 247"/>
                    <a:gd name="T67" fmla="*/ 0 h 251"/>
                    <a:gd name="T68" fmla="*/ 4 w 247"/>
                    <a:gd name="T69" fmla="*/ 0 h 251"/>
                    <a:gd name="T70" fmla="*/ 3 w 247"/>
                    <a:gd name="T71" fmla="*/ 0 h 251"/>
                    <a:gd name="T72" fmla="*/ 3 w 247"/>
                    <a:gd name="T73" fmla="*/ 0 h 251"/>
                    <a:gd name="T74" fmla="*/ 2 w 247"/>
                    <a:gd name="T75" fmla="*/ 0 h 251"/>
                    <a:gd name="T76" fmla="*/ 2 w 247"/>
                    <a:gd name="T77" fmla="*/ 0 h 251"/>
                    <a:gd name="T78" fmla="*/ 2 w 247"/>
                    <a:gd name="T79" fmla="*/ 1 h 251"/>
                    <a:gd name="T80" fmla="*/ 1 w 247"/>
                    <a:gd name="T81" fmla="*/ 1 h 25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47"/>
                    <a:gd name="T124" fmla="*/ 0 h 251"/>
                    <a:gd name="T125" fmla="*/ 247 w 247"/>
                    <a:gd name="T126" fmla="*/ 251 h 25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6" name="Freeform 10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>
                    <a:gd name="T0" fmla="*/ 4 w 226"/>
                    <a:gd name="T1" fmla="*/ 0 h 240"/>
                    <a:gd name="T2" fmla="*/ 3 w 226"/>
                    <a:gd name="T3" fmla="*/ 0 h 240"/>
                    <a:gd name="T4" fmla="*/ 2 w 226"/>
                    <a:gd name="T5" fmla="*/ 0 h 240"/>
                    <a:gd name="T6" fmla="*/ 2 w 226"/>
                    <a:gd name="T7" fmla="*/ 0 h 240"/>
                    <a:gd name="T8" fmla="*/ 1 w 226"/>
                    <a:gd name="T9" fmla="*/ 1 h 240"/>
                    <a:gd name="T10" fmla="*/ 0 w 226"/>
                    <a:gd name="T11" fmla="*/ 3 h 240"/>
                    <a:gd name="T12" fmla="*/ 0 w 226"/>
                    <a:gd name="T13" fmla="*/ 5 h 240"/>
                    <a:gd name="T14" fmla="*/ 1 w 226"/>
                    <a:gd name="T15" fmla="*/ 6 h 240"/>
                    <a:gd name="T16" fmla="*/ 1 w 226"/>
                    <a:gd name="T17" fmla="*/ 7 h 240"/>
                    <a:gd name="T18" fmla="*/ 2 w 226"/>
                    <a:gd name="T19" fmla="*/ 8 h 240"/>
                    <a:gd name="T20" fmla="*/ 3 w 226"/>
                    <a:gd name="T21" fmla="*/ 9 h 240"/>
                    <a:gd name="T22" fmla="*/ 4 w 226"/>
                    <a:gd name="T23" fmla="*/ 9 h 240"/>
                    <a:gd name="T24" fmla="*/ 6 w 226"/>
                    <a:gd name="T25" fmla="*/ 8 h 240"/>
                    <a:gd name="T26" fmla="*/ 7 w 226"/>
                    <a:gd name="T27" fmla="*/ 8 h 240"/>
                    <a:gd name="T28" fmla="*/ 8 w 226"/>
                    <a:gd name="T29" fmla="*/ 6 h 240"/>
                    <a:gd name="T30" fmla="*/ 8 w 226"/>
                    <a:gd name="T31" fmla="*/ 5 h 240"/>
                    <a:gd name="T32" fmla="*/ 8 w 226"/>
                    <a:gd name="T33" fmla="*/ 4 h 240"/>
                    <a:gd name="T34" fmla="*/ 8 w 226"/>
                    <a:gd name="T35" fmla="*/ 4 h 240"/>
                    <a:gd name="T36" fmla="*/ 7 w 226"/>
                    <a:gd name="T37" fmla="*/ 4 h 240"/>
                    <a:gd name="T38" fmla="*/ 7 w 226"/>
                    <a:gd name="T39" fmla="*/ 4 h 240"/>
                    <a:gd name="T40" fmla="*/ 7 w 226"/>
                    <a:gd name="T41" fmla="*/ 5 h 240"/>
                    <a:gd name="T42" fmla="*/ 7 w 226"/>
                    <a:gd name="T43" fmla="*/ 6 h 240"/>
                    <a:gd name="T44" fmla="*/ 6 w 226"/>
                    <a:gd name="T45" fmla="*/ 7 h 240"/>
                    <a:gd name="T46" fmla="*/ 5 w 226"/>
                    <a:gd name="T47" fmla="*/ 7 h 240"/>
                    <a:gd name="T48" fmla="*/ 3 w 226"/>
                    <a:gd name="T49" fmla="*/ 7 h 240"/>
                    <a:gd name="T50" fmla="*/ 2 w 226"/>
                    <a:gd name="T51" fmla="*/ 7 h 240"/>
                    <a:gd name="T52" fmla="*/ 2 w 226"/>
                    <a:gd name="T53" fmla="*/ 5 h 240"/>
                    <a:gd name="T54" fmla="*/ 1 w 226"/>
                    <a:gd name="T55" fmla="*/ 4 h 240"/>
                    <a:gd name="T56" fmla="*/ 1 w 226"/>
                    <a:gd name="T57" fmla="*/ 3 h 240"/>
                    <a:gd name="T58" fmla="*/ 2 w 226"/>
                    <a:gd name="T59" fmla="*/ 2 h 240"/>
                    <a:gd name="T60" fmla="*/ 2 w 226"/>
                    <a:gd name="T61" fmla="*/ 1 h 240"/>
                    <a:gd name="T62" fmla="*/ 3 w 226"/>
                    <a:gd name="T63" fmla="*/ 1 h 240"/>
                    <a:gd name="T64" fmla="*/ 3 w 226"/>
                    <a:gd name="T65" fmla="*/ 1 h 240"/>
                    <a:gd name="T66" fmla="*/ 4 w 226"/>
                    <a:gd name="T67" fmla="*/ 1 h 240"/>
                    <a:gd name="T68" fmla="*/ 5 w 226"/>
                    <a:gd name="T69" fmla="*/ 1 h 240"/>
                    <a:gd name="T70" fmla="*/ 5 w 226"/>
                    <a:gd name="T71" fmla="*/ 0 h 24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26"/>
                    <a:gd name="T109" fmla="*/ 0 h 240"/>
                    <a:gd name="T110" fmla="*/ 226 w 226"/>
                    <a:gd name="T111" fmla="*/ 240 h 24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7" name="Freeform 10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>
                    <a:gd name="T0" fmla="*/ 2 w 279"/>
                    <a:gd name="T1" fmla="*/ 0 h 270"/>
                    <a:gd name="T2" fmla="*/ 1 w 279"/>
                    <a:gd name="T3" fmla="*/ 1 h 270"/>
                    <a:gd name="T4" fmla="*/ 1 w 279"/>
                    <a:gd name="T5" fmla="*/ 2 h 270"/>
                    <a:gd name="T6" fmla="*/ 0 w 279"/>
                    <a:gd name="T7" fmla="*/ 3 h 270"/>
                    <a:gd name="T8" fmla="*/ 0 w 279"/>
                    <a:gd name="T9" fmla="*/ 4 h 270"/>
                    <a:gd name="T10" fmla="*/ 0 w 279"/>
                    <a:gd name="T11" fmla="*/ 5 h 270"/>
                    <a:gd name="T12" fmla="*/ 1 w 279"/>
                    <a:gd name="T13" fmla="*/ 6 h 270"/>
                    <a:gd name="T14" fmla="*/ 1 w 279"/>
                    <a:gd name="T15" fmla="*/ 8 h 270"/>
                    <a:gd name="T16" fmla="*/ 2 w 279"/>
                    <a:gd name="T17" fmla="*/ 9 h 270"/>
                    <a:gd name="T18" fmla="*/ 4 w 279"/>
                    <a:gd name="T19" fmla="*/ 10 h 270"/>
                    <a:gd name="T20" fmla="*/ 5 w 279"/>
                    <a:gd name="T21" fmla="*/ 10 h 270"/>
                    <a:gd name="T22" fmla="*/ 7 w 279"/>
                    <a:gd name="T23" fmla="*/ 10 h 270"/>
                    <a:gd name="T24" fmla="*/ 8 w 279"/>
                    <a:gd name="T25" fmla="*/ 9 h 270"/>
                    <a:gd name="T26" fmla="*/ 9 w 279"/>
                    <a:gd name="T27" fmla="*/ 8 h 270"/>
                    <a:gd name="T28" fmla="*/ 10 w 279"/>
                    <a:gd name="T29" fmla="*/ 7 h 270"/>
                    <a:gd name="T30" fmla="*/ 10 w 279"/>
                    <a:gd name="T31" fmla="*/ 6 h 270"/>
                    <a:gd name="T32" fmla="*/ 10 w 279"/>
                    <a:gd name="T33" fmla="*/ 5 h 270"/>
                    <a:gd name="T34" fmla="*/ 10 w 279"/>
                    <a:gd name="T35" fmla="*/ 4 h 270"/>
                    <a:gd name="T36" fmla="*/ 10 w 279"/>
                    <a:gd name="T37" fmla="*/ 4 h 270"/>
                    <a:gd name="T38" fmla="*/ 9 w 279"/>
                    <a:gd name="T39" fmla="*/ 5 h 270"/>
                    <a:gd name="T40" fmla="*/ 9 w 279"/>
                    <a:gd name="T41" fmla="*/ 5 h 270"/>
                    <a:gd name="T42" fmla="*/ 9 w 279"/>
                    <a:gd name="T43" fmla="*/ 6 h 270"/>
                    <a:gd name="T44" fmla="*/ 8 w 279"/>
                    <a:gd name="T45" fmla="*/ 7 h 270"/>
                    <a:gd name="T46" fmla="*/ 7 w 279"/>
                    <a:gd name="T47" fmla="*/ 7 h 270"/>
                    <a:gd name="T48" fmla="*/ 6 w 279"/>
                    <a:gd name="T49" fmla="*/ 8 h 270"/>
                    <a:gd name="T50" fmla="*/ 4 w 279"/>
                    <a:gd name="T51" fmla="*/ 7 h 270"/>
                    <a:gd name="T52" fmla="*/ 2 w 279"/>
                    <a:gd name="T53" fmla="*/ 6 h 270"/>
                    <a:gd name="T54" fmla="*/ 1 w 279"/>
                    <a:gd name="T55" fmla="*/ 4 h 270"/>
                    <a:gd name="T56" fmla="*/ 2 w 279"/>
                    <a:gd name="T57" fmla="*/ 3 h 270"/>
                    <a:gd name="T58" fmla="*/ 2 w 279"/>
                    <a:gd name="T59" fmla="*/ 2 h 270"/>
                    <a:gd name="T60" fmla="*/ 3 w 279"/>
                    <a:gd name="T61" fmla="*/ 1 h 270"/>
                    <a:gd name="T62" fmla="*/ 4 w 279"/>
                    <a:gd name="T63" fmla="*/ 1 h 270"/>
                    <a:gd name="T64" fmla="*/ 4 w 279"/>
                    <a:gd name="T65" fmla="*/ 0 h 270"/>
                    <a:gd name="T66" fmla="*/ 3 w 279"/>
                    <a:gd name="T67" fmla="*/ 0 h 27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79"/>
                    <a:gd name="T103" fmla="*/ 0 h 270"/>
                    <a:gd name="T104" fmla="*/ 279 w 279"/>
                    <a:gd name="T105" fmla="*/ 270 h 27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8" name="Freeform 10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>
                    <a:gd name="T0" fmla="*/ 0 w 72"/>
                    <a:gd name="T1" fmla="*/ 2 h 75"/>
                    <a:gd name="T2" fmla="*/ 1 w 72"/>
                    <a:gd name="T3" fmla="*/ 3 h 75"/>
                    <a:gd name="T4" fmla="*/ 1 w 72"/>
                    <a:gd name="T5" fmla="*/ 3 h 75"/>
                    <a:gd name="T6" fmla="*/ 1 w 72"/>
                    <a:gd name="T7" fmla="*/ 3 h 75"/>
                    <a:gd name="T8" fmla="*/ 1 w 72"/>
                    <a:gd name="T9" fmla="*/ 3 h 75"/>
                    <a:gd name="T10" fmla="*/ 1 w 72"/>
                    <a:gd name="T11" fmla="*/ 3 h 75"/>
                    <a:gd name="T12" fmla="*/ 2 w 72"/>
                    <a:gd name="T13" fmla="*/ 3 h 75"/>
                    <a:gd name="T14" fmla="*/ 2 w 72"/>
                    <a:gd name="T15" fmla="*/ 2 h 75"/>
                    <a:gd name="T16" fmla="*/ 2 w 72"/>
                    <a:gd name="T17" fmla="*/ 2 h 75"/>
                    <a:gd name="T18" fmla="*/ 3 w 72"/>
                    <a:gd name="T19" fmla="*/ 2 h 75"/>
                    <a:gd name="T20" fmla="*/ 3 w 72"/>
                    <a:gd name="T21" fmla="*/ 2 h 75"/>
                    <a:gd name="T22" fmla="*/ 3 w 72"/>
                    <a:gd name="T23" fmla="*/ 2 h 75"/>
                    <a:gd name="T24" fmla="*/ 3 w 72"/>
                    <a:gd name="T25" fmla="*/ 2 h 75"/>
                    <a:gd name="T26" fmla="*/ 2 w 72"/>
                    <a:gd name="T27" fmla="*/ 1 h 75"/>
                    <a:gd name="T28" fmla="*/ 2 w 72"/>
                    <a:gd name="T29" fmla="*/ 1 h 75"/>
                    <a:gd name="T30" fmla="*/ 2 w 72"/>
                    <a:gd name="T31" fmla="*/ 1 h 75"/>
                    <a:gd name="T32" fmla="*/ 2 w 72"/>
                    <a:gd name="T33" fmla="*/ 1 h 75"/>
                    <a:gd name="T34" fmla="*/ 2 w 72"/>
                    <a:gd name="T35" fmla="*/ 2 h 75"/>
                    <a:gd name="T36" fmla="*/ 1 w 72"/>
                    <a:gd name="T37" fmla="*/ 2 h 75"/>
                    <a:gd name="T38" fmla="*/ 1 w 72"/>
                    <a:gd name="T39" fmla="*/ 2 h 75"/>
                    <a:gd name="T40" fmla="*/ 1 w 72"/>
                    <a:gd name="T41" fmla="*/ 2 h 75"/>
                    <a:gd name="T42" fmla="*/ 1 w 72"/>
                    <a:gd name="T43" fmla="*/ 2 h 75"/>
                    <a:gd name="T44" fmla="*/ 1 w 72"/>
                    <a:gd name="T45" fmla="*/ 1 h 75"/>
                    <a:gd name="T46" fmla="*/ 0 w 72"/>
                    <a:gd name="T47" fmla="*/ 0 h 75"/>
                    <a:gd name="T48" fmla="*/ 0 w 72"/>
                    <a:gd name="T49" fmla="*/ 0 h 75"/>
                    <a:gd name="T50" fmla="*/ 0 w 72"/>
                    <a:gd name="T51" fmla="*/ 1 h 75"/>
                    <a:gd name="T52" fmla="*/ 0 w 72"/>
                    <a:gd name="T53" fmla="*/ 1 h 75"/>
                    <a:gd name="T54" fmla="*/ 0 w 72"/>
                    <a:gd name="T55" fmla="*/ 2 h 75"/>
                    <a:gd name="T56" fmla="*/ 0 w 72"/>
                    <a:gd name="T57" fmla="*/ 2 h 7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2"/>
                    <a:gd name="T88" fmla="*/ 0 h 75"/>
                    <a:gd name="T89" fmla="*/ 72 w 72"/>
                    <a:gd name="T90" fmla="*/ 75 h 75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19" name="Freeform 10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>
                    <a:gd name="T0" fmla="*/ 1 w 70"/>
                    <a:gd name="T1" fmla="*/ 2 h 59"/>
                    <a:gd name="T2" fmla="*/ 1 w 70"/>
                    <a:gd name="T3" fmla="*/ 2 h 59"/>
                    <a:gd name="T4" fmla="*/ 1 w 70"/>
                    <a:gd name="T5" fmla="*/ 2 h 59"/>
                    <a:gd name="T6" fmla="*/ 1 w 70"/>
                    <a:gd name="T7" fmla="*/ 2 h 59"/>
                    <a:gd name="T8" fmla="*/ 1 w 70"/>
                    <a:gd name="T9" fmla="*/ 2 h 59"/>
                    <a:gd name="T10" fmla="*/ 1 w 70"/>
                    <a:gd name="T11" fmla="*/ 2 h 59"/>
                    <a:gd name="T12" fmla="*/ 2 w 70"/>
                    <a:gd name="T13" fmla="*/ 2 h 59"/>
                    <a:gd name="T14" fmla="*/ 2 w 70"/>
                    <a:gd name="T15" fmla="*/ 2 h 59"/>
                    <a:gd name="T16" fmla="*/ 2 w 70"/>
                    <a:gd name="T17" fmla="*/ 2 h 59"/>
                    <a:gd name="T18" fmla="*/ 2 w 70"/>
                    <a:gd name="T19" fmla="*/ 2 h 59"/>
                    <a:gd name="T20" fmla="*/ 3 w 70"/>
                    <a:gd name="T21" fmla="*/ 2 h 59"/>
                    <a:gd name="T22" fmla="*/ 3 w 70"/>
                    <a:gd name="T23" fmla="*/ 2 h 59"/>
                    <a:gd name="T24" fmla="*/ 3 w 70"/>
                    <a:gd name="T25" fmla="*/ 1 h 59"/>
                    <a:gd name="T26" fmla="*/ 2 w 70"/>
                    <a:gd name="T27" fmla="*/ 1 h 59"/>
                    <a:gd name="T28" fmla="*/ 2 w 70"/>
                    <a:gd name="T29" fmla="*/ 1 h 59"/>
                    <a:gd name="T30" fmla="*/ 1 w 70"/>
                    <a:gd name="T31" fmla="*/ 1 h 59"/>
                    <a:gd name="T32" fmla="*/ 1 w 70"/>
                    <a:gd name="T33" fmla="*/ 2 h 59"/>
                    <a:gd name="T34" fmla="*/ 1 w 70"/>
                    <a:gd name="T35" fmla="*/ 1 h 59"/>
                    <a:gd name="T36" fmla="*/ 1 w 70"/>
                    <a:gd name="T37" fmla="*/ 1 h 59"/>
                    <a:gd name="T38" fmla="*/ 0 w 70"/>
                    <a:gd name="T39" fmla="*/ 0 h 59"/>
                    <a:gd name="T40" fmla="*/ 0 w 70"/>
                    <a:gd name="T41" fmla="*/ 0 h 59"/>
                    <a:gd name="T42" fmla="*/ 0 w 70"/>
                    <a:gd name="T43" fmla="*/ 1 h 59"/>
                    <a:gd name="T44" fmla="*/ 0 w 70"/>
                    <a:gd name="T45" fmla="*/ 1 h 59"/>
                    <a:gd name="T46" fmla="*/ 0 w 70"/>
                    <a:gd name="T47" fmla="*/ 2 h 59"/>
                    <a:gd name="T48" fmla="*/ 1 w 70"/>
                    <a:gd name="T49" fmla="*/ 2 h 5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0"/>
                    <a:gd name="T76" fmla="*/ 0 h 59"/>
                    <a:gd name="T77" fmla="*/ 70 w 70"/>
                    <a:gd name="T78" fmla="*/ 59 h 5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0" name="Freeform 10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>
                    <a:gd name="T0" fmla="*/ 0 w 65"/>
                    <a:gd name="T1" fmla="*/ 2 h 60"/>
                    <a:gd name="T2" fmla="*/ 0 w 65"/>
                    <a:gd name="T3" fmla="*/ 2 h 60"/>
                    <a:gd name="T4" fmla="*/ 1 w 65"/>
                    <a:gd name="T5" fmla="*/ 2 h 60"/>
                    <a:gd name="T6" fmla="*/ 1 w 65"/>
                    <a:gd name="T7" fmla="*/ 2 h 60"/>
                    <a:gd name="T8" fmla="*/ 1 w 65"/>
                    <a:gd name="T9" fmla="*/ 2 h 60"/>
                    <a:gd name="T10" fmla="*/ 2 w 65"/>
                    <a:gd name="T11" fmla="*/ 2 h 60"/>
                    <a:gd name="T12" fmla="*/ 2 w 65"/>
                    <a:gd name="T13" fmla="*/ 2 h 60"/>
                    <a:gd name="T14" fmla="*/ 2 w 65"/>
                    <a:gd name="T15" fmla="*/ 2 h 60"/>
                    <a:gd name="T16" fmla="*/ 2 w 65"/>
                    <a:gd name="T17" fmla="*/ 1 h 60"/>
                    <a:gd name="T18" fmla="*/ 2 w 65"/>
                    <a:gd name="T19" fmla="*/ 1 h 60"/>
                    <a:gd name="T20" fmla="*/ 2 w 65"/>
                    <a:gd name="T21" fmla="*/ 1 h 60"/>
                    <a:gd name="T22" fmla="*/ 2 w 65"/>
                    <a:gd name="T23" fmla="*/ 1 h 60"/>
                    <a:gd name="T24" fmla="*/ 2 w 65"/>
                    <a:gd name="T25" fmla="*/ 1 h 60"/>
                    <a:gd name="T26" fmla="*/ 1 w 65"/>
                    <a:gd name="T27" fmla="*/ 1 h 60"/>
                    <a:gd name="T28" fmla="*/ 1 w 65"/>
                    <a:gd name="T29" fmla="*/ 1 h 60"/>
                    <a:gd name="T30" fmla="*/ 1 w 65"/>
                    <a:gd name="T31" fmla="*/ 1 h 60"/>
                    <a:gd name="T32" fmla="*/ 0 w 65"/>
                    <a:gd name="T33" fmla="*/ 0 h 60"/>
                    <a:gd name="T34" fmla="*/ 0 w 65"/>
                    <a:gd name="T35" fmla="*/ 0 h 60"/>
                    <a:gd name="T36" fmla="*/ 0 w 65"/>
                    <a:gd name="T37" fmla="*/ 1 h 60"/>
                    <a:gd name="T38" fmla="*/ 0 w 65"/>
                    <a:gd name="T39" fmla="*/ 1 h 60"/>
                    <a:gd name="T40" fmla="*/ 0 w 65"/>
                    <a:gd name="T41" fmla="*/ 2 h 60"/>
                    <a:gd name="T42" fmla="*/ 0 w 65"/>
                    <a:gd name="T43" fmla="*/ 2 h 6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65"/>
                    <a:gd name="T67" fmla="*/ 0 h 60"/>
                    <a:gd name="T68" fmla="*/ 65 w 65"/>
                    <a:gd name="T69" fmla="*/ 60 h 6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1" name="Freeform 10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>
                    <a:gd name="T0" fmla="*/ 0 w 69"/>
                    <a:gd name="T1" fmla="*/ 2 h 47"/>
                    <a:gd name="T2" fmla="*/ 0 w 69"/>
                    <a:gd name="T3" fmla="*/ 2 h 47"/>
                    <a:gd name="T4" fmla="*/ 1 w 69"/>
                    <a:gd name="T5" fmla="*/ 2 h 47"/>
                    <a:gd name="T6" fmla="*/ 1 w 69"/>
                    <a:gd name="T7" fmla="*/ 2 h 47"/>
                    <a:gd name="T8" fmla="*/ 1 w 69"/>
                    <a:gd name="T9" fmla="*/ 2 h 47"/>
                    <a:gd name="T10" fmla="*/ 1 w 69"/>
                    <a:gd name="T11" fmla="*/ 2 h 47"/>
                    <a:gd name="T12" fmla="*/ 1 w 69"/>
                    <a:gd name="T13" fmla="*/ 2 h 47"/>
                    <a:gd name="T14" fmla="*/ 2 w 69"/>
                    <a:gd name="T15" fmla="*/ 2 h 47"/>
                    <a:gd name="T16" fmla="*/ 2 w 69"/>
                    <a:gd name="T17" fmla="*/ 1 h 47"/>
                    <a:gd name="T18" fmla="*/ 2 w 69"/>
                    <a:gd name="T19" fmla="*/ 1 h 47"/>
                    <a:gd name="T20" fmla="*/ 2 w 69"/>
                    <a:gd name="T21" fmla="*/ 1 h 47"/>
                    <a:gd name="T22" fmla="*/ 3 w 69"/>
                    <a:gd name="T23" fmla="*/ 1 h 47"/>
                    <a:gd name="T24" fmla="*/ 2 w 69"/>
                    <a:gd name="T25" fmla="*/ 1 h 47"/>
                    <a:gd name="T26" fmla="*/ 2 w 69"/>
                    <a:gd name="T27" fmla="*/ 1 h 47"/>
                    <a:gd name="T28" fmla="*/ 2 w 69"/>
                    <a:gd name="T29" fmla="*/ 1 h 47"/>
                    <a:gd name="T30" fmla="*/ 2 w 69"/>
                    <a:gd name="T31" fmla="*/ 1 h 47"/>
                    <a:gd name="T32" fmla="*/ 1 w 69"/>
                    <a:gd name="T33" fmla="*/ 1 h 47"/>
                    <a:gd name="T34" fmla="*/ 1 w 69"/>
                    <a:gd name="T35" fmla="*/ 1 h 47"/>
                    <a:gd name="T36" fmla="*/ 1 w 69"/>
                    <a:gd name="T37" fmla="*/ 1 h 47"/>
                    <a:gd name="T38" fmla="*/ 1 w 69"/>
                    <a:gd name="T39" fmla="*/ 1 h 47"/>
                    <a:gd name="T40" fmla="*/ 1 w 69"/>
                    <a:gd name="T41" fmla="*/ 1 h 47"/>
                    <a:gd name="T42" fmla="*/ 1 w 69"/>
                    <a:gd name="T43" fmla="*/ 1 h 47"/>
                    <a:gd name="T44" fmla="*/ 1 w 69"/>
                    <a:gd name="T45" fmla="*/ 1 h 47"/>
                    <a:gd name="T46" fmla="*/ 0 w 69"/>
                    <a:gd name="T47" fmla="*/ 0 h 47"/>
                    <a:gd name="T48" fmla="*/ 0 w 69"/>
                    <a:gd name="T49" fmla="*/ 0 h 47"/>
                    <a:gd name="T50" fmla="*/ 0 w 69"/>
                    <a:gd name="T51" fmla="*/ 0 h 47"/>
                    <a:gd name="T52" fmla="*/ 0 w 69"/>
                    <a:gd name="T53" fmla="*/ 0 h 47"/>
                    <a:gd name="T54" fmla="*/ 0 w 69"/>
                    <a:gd name="T55" fmla="*/ 0 h 47"/>
                    <a:gd name="T56" fmla="*/ 0 w 69"/>
                    <a:gd name="T57" fmla="*/ 0 h 47"/>
                    <a:gd name="T58" fmla="*/ 0 w 69"/>
                    <a:gd name="T59" fmla="*/ 0 h 47"/>
                    <a:gd name="T60" fmla="*/ 0 w 69"/>
                    <a:gd name="T61" fmla="*/ 1 h 47"/>
                    <a:gd name="T62" fmla="*/ 0 w 69"/>
                    <a:gd name="T63" fmla="*/ 2 h 47"/>
                    <a:gd name="T64" fmla="*/ 0 w 69"/>
                    <a:gd name="T65" fmla="*/ 2 h 4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9"/>
                    <a:gd name="T100" fmla="*/ 0 h 47"/>
                    <a:gd name="T101" fmla="*/ 69 w 69"/>
                    <a:gd name="T102" fmla="*/ 47 h 4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2" name="Freeform 10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>
                    <a:gd name="T0" fmla="*/ 0 w 60"/>
                    <a:gd name="T1" fmla="*/ 2 h 58"/>
                    <a:gd name="T2" fmla="*/ 1 w 60"/>
                    <a:gd name="T3" fmla="*/ 2 h 58"/>
                    <a:gd name="T4" fmla="*/ 1 w 60"/>
                    <a:gd name="T5" fmla="*/ 2 h 58"/>
                    <a:gd name="T6" fmla="*/ 2 w 60"/>
                    <a:gd name="T7" fmla="*/ 2 h 58"/>
                    <a:gd name="T8" fmla="*/ 2 w 60"/>
                    <a:gd name="T9" fmla="*/ 2 h 58"/>
                    <a:gd name="T10" fmla="*/ 2 w 60"/>
                    <a:gd name="T11" fmla="*/ 2 h 58"/>
                    <a:gd name="T12" fmla="*/ 2 w 60"/>
                    <a:gd name="T13" fmla="*/ 2 h 58"/>
                    <a:gd name="T14" fmla="*/ 2 w 60"/>
                    <a:gd name="T15" fmla="*/ 2 h 58"/>
                    <a:gd name="T16" fmla="*/ 2 w 60"/>
                    <a:gd name="T17" fmla="*/ 1 h 58"/>
                    <a:gd name="T18" fmla="*/ 2 w 60"/>
                    <a:gd name="T19" fmla="*/ 1 h 58"/>
                    <a:gd name="T20" fmla="*/ 2 w 60"/>
                    <a:gd name="T21" fmla="*/ 1 h 58"/>
                    <a:gd name="T22" fmla="*/ 2 w 60"/>
                    <a:gd name="T23" fmla="*/ 1 h 58"/>
                    <a:gd name="T24" fmla="*/ 2 w 60"/>
                    <a:gd name="T25" fmla="*/ 1 h 58"/>
                    <a:gd name="T26" fmla="*/ 1 w 60"/>
                    <a:gd name="T27" fmla="*/ 1 h 58"/>
                    <a:gd name="T28" fmla="*/ 1 w 60"/>
                    <a:gd name="T29" fmla="*/ 1 h 58"/>
                    <a:gd name="T30" fmla="*/ 1 w 60"/>
                    <a:gd name="T31" fmla="*/ 1 h 58"/>
                    <a:gd name="T32" fmla="*/ 1 w 60"/>
                    <a:gd name="T33" fmla="*/ 1 h 58"/>
                    <a:gd name="T34" fmla="*/ 1 w 60"/>
                    <a:gd name="T35" fmla="*/ 1 h 58"/>
                    <a:gd name="T36" fmla="*/ 1 w 60"/>
                    <a:gd name="T37" fmla="*/ 1 h 58"/>
                    <a:gd name="T38" fmla="*/ 1 w 60"/>
                    <a:gd name="T39" fmla="*/ 0 h 58"/>
                    <a:gd name="T40" fmla="*/ 0 w 60"/>
                    <a:gd name="T41" fmla="*/ 0 h 58"/>
                    <a:gd name="T42" fmla="*/ 0 w 60"/>
                    <a:gd name="T43" fmla="*/ 0 h 58"/>
                    <a:gd name="T44" fmla="*/ 0 w 60"/>
                    <a:gd name="T45" fmla="*/ 1 h 58"/>
                    <a:gd name="T46" fmla="*/ 0 w 60"/>
                    <a:gd name="T47" fmla="*/ 2 h 58"/>
                    <a:gd name="T48" fmla="*/ 0 w 60"/>
                    <a:gd name="T49" fmla="*/ 2 h 5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0"/>
                    <a:gd name="T76" fmla="*/ 0 h 58"/>
                    <a:gd name="T77" fmla="*/ 60 w 60"/>
                    <a:gd name="T78" fmla="*/ 58 h 5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3" name="Freeform 10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>
                    <a:gd name="T0" fmla="*/ 1 w 59"/>
                    <a:gd name="T1" fmla="*/ 2 h 55"/>
                    <a:gd name="T2" fmla="*/ 1 w 59"/>
                    <a:gd name="T3" fmla="*/ 2 h 55"/>
                    <a:gd name="T4" fmla="*/ 2 w 59"/>
                    <a:gd name="T5" fmla="*/ 2 h 55"/>
                    <a:gd name="T6" fmla="*/ 2 w 59"/>
                    <a:gd name="T7" fmla="*/ 2 h 55"/>
                    <a:gd name="T8" fmla="*/ 2 w 59"/>
                    <a:gd name="T9" fmla="*/ 1 h 55"/>
                    <a:gd name="T10" fmla="*/ 2 w 59"/>
                    <a:gd name="T11" fmla="*/ 1 h 55"/>
                    <a:gd name="T12" fmla="*/ 2 w 59"/>
                    <a:gd name="T13" fmla="*/ 1 h 55"/>
                    <a:gd name="T14" fmla="*/ 2 w 59"/>
                    <a:gd name="T15" fmla="*/ 1 h 55"/>
                    <a:gd name="T16" fmla="*/ 2 w 59"/>
                    <a:gd name="T17" fmla="*/ 1 h 55"/>
                    <a:gd name="T18" fmla="*/ 2 w 59"/>
                    <a:gd name="T19" fmla="*/ 1 h 55"/>
                    <a:gd name="T20" fmla="*/ 1 w 59"/>
                    <a:gd name="T21" fmla="*/ 1 h 55"/>
                    <a:gd name="T22" fmla="*/ 1 w 59"/>
                    <a:gd name="T23" fmla="*/ 1 h 55"/>
                    <a:gd name="T24" fmla="*/ 1 w 59"/>
                    <a:gd name="T25" fmla="*/ 1 h 55"/>
                    <a:gd name="T26" fmla="*/ 1 w 59"/>
                    <a:gd name="T27" fmla="*/ 1 h 55"/>
                    <a:gd name="T28" fmla="*/ 1 w 59"/>
                    <a:gd name="T29" fmla="*/ 1 h 55"/>
                    <a:gd name="T30" fmla="*/ 0 w 59"/>
                    <a:gd name="T31" fmla="*/ 0 h 55"/>
                    <a:gd name="T32" fmla="*/ 0 w 59"/>
                    <a:gd name="T33" fmla="*/ 0 h 55"/>
                    <a:gd name="T34" fmla="*/ 0 w 59"/>
                    <a:gd name="T35" fmla="*/ 1 h 55"/>
                    <a:gd name="T36" fmla="*/ 0 w 59"/>
                    <a:gd name="T37" fmla="*/ 1 h 55"/>
                    <a:gd name="T38" fmla="*/ 1 w 59"/>
                    <a:gd name="T39" fmla="*/ 2 h 55"/>
                    <a:gd name="T40" fmla="*/ 1 w 59"/>
                    <a:gd name="T41" fmla="*/ 2 h 5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"/>
                    <a:gd name="T64" fmla="*/ 0 h 55"/>
                    <a:gd name="T65" fmla="*/ 59 w 59"/>
                    <a:gd name="T66" fmla="*/ 55 h 5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4" name="Freeform 10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>
                    <a:gd name="T0" fmla="*/ 1 w 82"/>
                    <a:gd name="T1" fmla="*/ 3 h 76"/>
                    <a:gd name="T2" fmla="*/ 1 w 82"/>
                    <a:gd name="T3" fmla="*/ 3 h 76"/>
                    <a:gd name="T4" fmla="*/ 2 w 82"/>
                    <a:gd name="T5" fmla="*/ 3 h 76"/>
                    <a:gd name="T6" fmla="*/ 2 w 82"/>
                    <a:gd name="T7" fmla="*/ 3 h 76"/>
                    <a:gd name="T8" fmla="*/ 2 w 82"/>
                    <a:gd name="T9" fmla="*/ 3 h 76"/>
                    <a:gd name="T10" fmla="*/ 2 w 82"/>
                    <a:gd name="T11" fmla="*/ 3 h 76"/>
                    <a:gd name="T12" fmla="*/ 2 w 82"/>
                    <a:gd name="T13" fmla="*/ 2 h 76"/>
                    <a:gd name="T14" fmla="*/ 3 w 82"/>
                    <a:gd name="T15" fmla="*/ 2 h 76"/>
                    <a:gd name="T16" fmla="*/ 3 w 82"/>
                    <a:gd name="T17" fmla="*/ 2 h 76"/>
                    <a:gd name="T18" fmla="*/ 3 w 82"/>
                    <a:gd name="T19" fmla="*/ 2 h 76"/>
                    <a:gd name="T20" fmla="*/ 3 w 82"/>
                    <a:gd name="T21" fmla="*/ 2 h 76"/>
                    <a:gd name="T22" fmla="*/ 3 w 82"/>
                    <a:gd name="T23" fmla="*/ 2 h 76"/>
                    <a:gd name="T24" fmla="*/ 3 w 82"/>
                    <a:gd name="T25" fmla="*/ 2 h 76"/>
                    <a:gd name="T26" fmla="*/ 3 w 82"/>
                    <a:gd name="T27" fmla="*/ 1 h 76"/>
                    <a:gd name="T28" fmla="*/ 2 w 82"/>
                    <a:gd name="T29" fmla="*/ 1 h 76"/>
                    <a:gd name="T30" fmla="*/ 2 w 82"/>
                    <a:gd name="T31" fmla="*/ 1 h 76"/>
                    <a:gd name="T32" fmla="*/ 2 w 82"/>
                    <a:gd name="T33" fmla="*/ 1 h 76"/>
                    <a:gd name="T34" fmla="*/ 1 w 82"/>
                    <a:gd name="T35" fmla="*/ 2 h 76"/>
                    <a:gd name="T36" fmla="*/ 1 w 82"/>
                    <a:gd name="T37" fmla="*/ 2 h 76"/>
                    <a:gd name="T38" fmla="*/ 1 w 82"/>
                    <a:gd name="T39" fmla="*/ 2 h 76"/>
                    <a:gd name="T40" fmla="*/ 1 w 82"/>
                    <a:gd name="T41" fmla="*/ 2 h 76"/>
                    <a:gd name="T42" fmla="*/ 1 w 82"/>
                    <a:gd name="T43" fmla="*/ 2 h 76"/>
                    <a:gd name="T44" fmla="*/ 1 w 82"/>
                    <a:gd name="T45" fmla="*/ 1 h 76"/>
                    <a:gd name="T46" fmla="*/ 1 w 82"/>
                    <a:gd name="T47" fmla="*/ 0 h 76"/>
                    <a:gd name="T48" fmla="*/ 0 w 82"/>
                    <a:gd name="T49" fmla="*/ 0 h 76"/>
                    <a:gd name="T50" fmla="*/ 0 w 82"/>
                    <a:gd name="T51" fmla="*/ 1 h 76"/>
                    <a:gd name="T52" fmla="*/ 0 w 82"/>
                    <a:gd name="T53" fmla="*/ 1 h 76"/>
                    <a:gd name="T54" fmla="*/ 0 w 82"/>
                    <a:gd name="T55" fmla="*/ 2 h 76"/>
                    <a:gd name="T56" fmla="*/ 0 w 82"/>
                    <a:gd name="T57" fmla="*/ 2 h 76"/>
                    <a:gd name="T58" fmla="*/ 1 w 82"/>
                    <a:gd name="T59" fmla="*/ 2 h 76"/>
                    <a:gd name="T60" fmla="*/ 1 w 82"/>
                    <a:gd name="T61" fmla="*/ 3 h 76"/>
                    <a:gd name="T62" fmla="*/ 1 w 82"/>
                    <a:gd name="T63" fmla="*/ 3 h 76"/>
                    <a:gd name="T64" fmla="*/ 1 w 82"/>
                    <a:gd name="T65" fmla="*/ 3 h 7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2"/>
                    <a:gd name="T100" fmla="*/ 0 h 76"/>
                    <a:gd name="T101" fmla="*/ 82 w 82"/>
                    <a:gd name="T102" fmla="*/ 76 h 7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5" name="Freeform 11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>
                    <a:gd name="T0" fmla="*/ 0 w 75"/>
                    <a:gd name="T1" fmla="*/ 2 h 66"/>
                    <a:gd name="T2" fmla="*/ 1 w 75"/>
                    <a:gd name="T3" fmla="*/ 2 h 66"/>
                    <a:gd name="T4" fmla="*/ 1 w 75"/>
                    <a:gd name="T5" fmla="*/ 2 h 66"/>
                    <a:gd name="T6" fmla="*/ 1 w 75"/>
                    <a:gd name="T7" fmla="*/ 2 h 66"/>
                    <a:gd name="T8" fmla="*/ 1 w 75"/>
                    <a:gd name="T9" fmla="*/ 2 h 66"/>
                    <a:gd name="T10" fmla="*/ 1 w 75"/>
                    <a:gd name="T11" fmla="*/ 2 h 66"/>
                    <a:gd name="T12" fmla="*/ 1 w 75"/>
                    <a:gd name="T13" fmla="*/ 2 h 66"/>
                    <a:gd name="T14" fmla="*/ 2 w 75"/>
                    <a:gd name="T15" fmla="*/ 2 h 66"/>
                    <a:gd name="T16" fmla="*/ 2 w 75"/>
                    <a:gd name="T17" fmla="*/ 2 h 66"/>
                    <a:gd name="T18" fmla="*/ 2 w 75"/>
                    <a:gd name="T19" fmla="*/ 2 h 66"/>
                    <a:gd name="T20" fmla="*/ 3 w 75"/>
                    <a:gd name="T21" fmla="*/ 2 h 66"/>
                    <a:gd name="T22" fmla="*/ 3 w 75"/>
                    <a:gd name="T23" fmla="*/ 2 h 66"/>
                    <a:gd name="T24" fmla="*/ 3 w 75"/>
                    <a:gd name="T25" fmla="*/ 2 h 66"/>
                    <a:gd name="T26" fmla="*/ 3 w 75"/>
                    <a:gd name="T27" fmla="*/ 1 h 66"/>
                    <a:gd name="T28" fmla="*/ 2 w 75"/>
                    <a:gd name="T29" fmla="*/ 1 h 66"/>
                    <a:gd name="T30" fmla="*/ 2 w 75"/>
                    <a:gd name="T31" fmla="*/ 1 h 66"/>
                    <a:gd name="T32" fmla="*/ 2 w 75"/>
                    <a:gd name="T33" fmla="*/ 1 h 66"/>
                    <a:gd name="T34" fmla="*/ 2 w 75"/>
                    <a:gd name="T35" fmla="*/ 1 h 66"/>
                    <a:gd name="T36" fmla="*/ 1 w 75"/>
                    <a:gd name="T37" fmla="*/ 1 h 66"/>
                    <a:gd name="T38" fmla="*/ 1 w 75"/>
                    <a:gd name="T39" fmla="*/ 1 h 66"/>
                    <a:gd name="T40" fmla="*/ 1 w 75"/>
                    <a:gd name="T41" fmla="*/ 1 h 66"/>
                    <a:gd name="T42" fmla="*/ 1 w 75"/>
                    <a:gd name="T43" fmla="*/ 1 h 66"/>
                    <a:gd name="T44" fmla="*/ 1 w 75"/>
                    <a:gd name="T45" fmla="*/ 1 h 66"/>
                    <a:gd name="T46" fmla="*/ 0 w 75"/>
                    <a:gd name="T47" fmla="*/ 0 h 66"/>
                    <a:gd name="T48" fmla="*/ 0 w 75"/>
                    <a:gd name="T49" fmla="*/ 0 h 66"/>
                    <a:gd name="T50" fmla="*/ 0 w 75"/>
                    <a:gd name="T51" fmla="*/ 1 h 66"/>
                    <a:gd name="T52" fmla="*/ 0 w 75"/>
                    <a:gd name="T53" fmla="*/ 1 h 66"/>
                    <a:gd name="T54" fmla="*/ 0 w 75"/>
                    <a:gd name="T55" fmla="*/ 2 h 66"/>
                    <a:gd name="T56" fmla="*/ 0 w 75"/>
                    <a:gd name="T57" fmla="*/ 2 h 6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66"/>
                    <a:gd name="T89" fmla="*/ 75 w 75"/>
                    <a:gd name="T90" fmla="*/ 66 h 6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6" name="Freeform 11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>
                    <a:gd name="T0" fmla="*/ 0 w 75"/>
                    <a:gd name="T1" fmla="*/ 2 h 63"/>
                    <a:gd name="T2" fmla="*/ 0 w 75"/>
                    <a:gd name="T3" fmla="*/ 2 h 63"/>
                    <a:gd name="T4" fmla="*/ 0 w 75"/>
                    <a:gd name="T5" fmla="*/ 2 h 63"/>
                    <a:gd name="T6" fmla="*/ 1 w 75"/>
                    <a:gd name="T7" fmla="*/ 2 h 63"/>
                    <a:gd name="T8" fmla="*/ 1 w 75"/>
                    <a:gd name="T9" fmla="*/ 2 h 63"/>
                    <a:gd name="T10" fmla="*/ 1 w 75"/>
                    <a:gd name="T11" fmla="*/ 2 h 63"/>
                    <a:gd name="T12" fmla="*/ 1 w 75"/>
                    <a:gd name="T13" fmla="*/ 2 h 63"/>
                    <a:gd name="T14" fmla="*/ 2 w 75"/>
                    <a:gd name="T15" fmla="*/ 2 h 63"/>
                    <a:gd name="T16" fmla="*/ 2 w 75"/>
                    <a:gd name="T17" fmla="*/ 2 h 63"/>
                    <a:gd name="T18" fmla="*/ 2 w 75"/>
                    <a:gd name="T19" fmla="*/ 2 h 63"/>
                    <a:gd name="T20" fmla="*/ 3 w 75"/>
                    <a:gd name="T21" fmla="*/ 2 h 63"/>
                    <a:gd name="T22" fmla="*/ 3 w 75"/>
                    <a:gd name="T23" fmla="*/ 2 h 63"/>
                    <a:gd name="T24" fmla="*/ 3 w 75"/>
                    <a:gd name="T25" fmla="*/ 1 h 63"/>
                    <a:gd name="T26" fmla="*/ 2 w 75"/>
                    <a:gd name="T27" fmla="*/ 1 h 63"/>
                    <a:gd name="T28" fmla="*/ 2 w 75"/>
                    <a:gd name="T29" fmla="*/ 1 h 63"/>
                    <a:gd name="T30" fmla="*/ 2 w 75"/>
                    <a:gd name="T31" fmla="*/ 1 h 63"/>
                    <a:gd name="T32" fmla="*/ 2 w 75"/>
                    <a:gd name="T33" fmla="*/ 1 h 63"/>
                    <a:gd name="T34" fmla="*/ 1 w 75"/>
                    <a:gd name="T35" fmla="*/ 1 h 63"/>
                    <a:gd name="T36" fmla="*/ 1 w 75"/>
                    <a:gd name="T37" fmla="*/ 1 h 63"/>
                    <a:gd name="T38" fmla="*/ 1 w 75"/>
                    <a:gd name="T39" fmla="*/ 1 h 63"/>
                    <a:gd name="T40" fmla="*/ 1 w 75"/>
                    <a:gd name="T41" fmla="*/ 1 h 63"/>
                    <a:gd name="T42" fmla="*/ 1 w 75"/>
                    <a:gd name="T43" fmla="*/ 1 h 63"/>
                    <a:gd name="T44" fmla="*/ 1 w 75"/>
                    <a:gd name="T45" fmla="*/ 1 h 63"/>
                    <a:gd name="T46" fmla="*/ 0 w 75"/>
                    <a:gd name="T47" fmla="*/ 0 h 63"/>
                    <a:gd name="T48" fmla="*/ 0 w 75"/>
                    <a:gd name="T49" fmla="*/ 0 h 63"/>
                    <a:gd name="T50" fmla="*/ 0 w 75"/>
                    <a:gd name="T51" fmla="*/ 1 h 63"/>
                    <a:gd name="T52" fmla="*/ 0 w 75"/>
                    <a:gd name="T53" fmla="*/ 1 h 63"/>
                    <a:gd name="T54" fmla="*/ 0 w 75"/>
                    <a:gd name="T55" fmla="*/ 1 h 63"/>
                    <a:gd name="T56" fmla="*/ 0 w 75"/>
                    <a:gd name="T57" fmla="*/ 2 h 6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63"/>
                    <a:gd name="T89" fmla="*/ 75 w 75"/>
                    <a:gd name="T90" fmla="*/ 63 h 6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7" name="Freeform 11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>
                    <a:gd name="T0" fmla="*/ 3 w 250"/>
                    <a:gd name="T1" fmla="*/ 1 h 290"/>
                    <a:gd name="T2" fmla="*/ 3 w 250"/>
                    <a:gd name="T3" fmla="*/ 2 h 290"/>
                    <a:gd name="T4" fmla="*/ 2 w 250"/>
                    <a:gd name="T5" fmla="*/ 2 h 290"/>
                    <a:gd name="T6" fmla="*/ 1 w 250"/>
                    <a:gd name="T7" fmla="*/ 3 h 290"/>
                    <a:gd name="T8" fmla="*/ 1 w 250"/>
                    <a:gd name="T9" fmla="*/ 4 h 290"/>
                    <a:gd name="T10" fmla="*/ 1 w 250"/>
                    <a:gd name="T11" fmla="*/ 4 h 290"/>
                    <a:gd name="T12" fmla="*/ 0 w 250"/>
                    <a:gd name="T13" fmla="*/ 5 h 290"/>
                    <a:gd name="T14" fmla="*/ 0 w 250"/>
                    <a:gd name="T15" fmla="*/ 6 h 290"/>
                    <a:gd name="T16" fmla="*/ 0 w 250"/>
                    <a:gd name="T17" fmla="*/ 7 h 290"/>
                    <a:gd name="T18" fmla="*/ 0 w 250"/>
                    <a:gd name="T19" fmla="*/ 8 h 290"/>
                    <a:gd name="T20" fmla="*/ 1 w 250"/>
                    <a:gd name="T21" fmla="*/ 9 h 290"/>
                    <a:gd name="T22" fmla="*/ 1 w 250"/>
                    <a:gd name="T23" fmla="*/ 9 h 290"/>
                    <a:gd name="T24" fmla="*/ 2 w 250"/>
                    <a:gd name="T25" fmla="*/ 10 h 290"/>
                    <a:gd name="T26" fmla="*/ 3 w 250"/>
                    <a:gd name="T27" fmla="*/ 11 h 290"/>
                    <a:gd name="T28" fmla="*/ 4 w 250"/>
                    <a:gd name="T29" fmla="*/ 11 h 290"/>
                    <a:gd name="T30" fmla="*/ 5 w 250"/>
                    <a:gd name="T31" fmla="*/ 11 h 290"/>
                    <a:gd name="T32" fmla="*/ 6 w 250"/>
                    <a:gd name="T33" fmla="*/ 11 h 290"/>
                    <a:gd name="T34" fmla="*/ 6 w 250"/>
                    <a:gd name="T35" fmla="*/ 11 h 290"/>
                    <a:gd name="T36" fmla="*/ 7 w 250"/>
                    <a:gd name="T37" fmla="*/ 11 h 290"/>
                    <a:gd name="T38" fmla="*/ 7 w 250"/>
                    <a:gd name="T39" fmla="*/ 10 h 290"/>
                    <a:gd name="T40" fmla="*/ 7 w 250"/>
                    <a:gd name="T41" fmla="*/ 10 h 290"/>
                    <a:gd name="T42" fmla="*/ 7 w 250"/>
                    <a:gd name="T43" fmla="*/ 10 h 290"/>
                    <a:gd name="T44" fmla="*/ 6 w 250"/>
                    <a:gd name="T45" fmla="*/ 10 h 290"/>
                    <a:gd name="T46" fmla="*/ 6 w 250"/>
                    <a:gd name="T47" fmla="*/ 9 h 290"/>
                    <a:gd name="T48" fmla="*/ 6 w 250"/>
                    <a:gd name="T49" fmla="*/ 9 h 290"/>
                    <a:gd name="T50" fmla="*/ 5 w 250"/>
                    <a:gd name="T51" fmla="*/ 9 h 290"/>
                    <a:gd name="T52" fmla="*/ 5 w 250"/>
                    <a:gd name="T53" fmla="*/ 9 h 290"/>
                    <a:gd name="T54" fmla="*/ 4 w 250"/>
                    <a:gd name="T55" fmla="*/ 9 h 290"/>
                    <a:gd name="T56" fmla="*/ 4 w 250"/>
                    <a:gd name="T57" fmla="*/ 9 h 290"/>
                    <a:gd name="T58" fmla="*/ 3 w 250"/>
                    <a:gd name="T59" fmla="*/ 9 h 290"/>
                    <a:gd name="T60" fmla="*/ 3 w 250"/>
                    <a:gd name="T61" fmla="*/ 9 h 290"/>
                    <a:gd name="T62" fmla="*/ 2 w 250"/>
                    <a:gd name="T63" fmla="*/ 8 h 290"/>
                    <a:gd name="T64" fmla="*/ 2 w 250"/>
                    <a:gd name="T65" fmla="*/ 8 h 290"/>
                    <a:gd name="T66" fmla="*/ 2 w 250"/>
                    <a:gd name="T67" fmla="*/ 6 h 290"/>
                    <a:gd name="T68" fmla="*/ 2 w 250"/>
                    <a:gd name="T69" fmla="*/ 4 h 290"/>
                    <a:gd name="T70" fmla="*/ 3 w 250"/>
                    <a:gd name="T71" fmla="*/ 3 h 290"/>
                    <a:gd name="T72" fmla="*/ 4 w 250"/>
                    <a:gd name="T73" fmla="*/ 2 h 290"/>
                    <a:gd name="T74" fmla="*/ 6 w 250"/>
                    <a:gd name="T75" fmla="*/ 2 h 290"/>
                    <a:gd name="T76" fmla="*/ 7 w 250"/>
                    <a:gd name="T77" fmla="*/ 1 h 290"/>
                    <a:gd name="T78" fmla="*/ 8 w 250"/>
                    <a:gd name="T79" fmla="*/ 1 h 290"/>
                    <a:gd name="T80" fmla="*/ 9 w 250"/>
                    <a:gd name="T81" fmla="*/ 0 h 290"/>
                    <a:gd name="T82" fmla="*/ 9 w 250"/>
                    <a:gd name="T83" fmla="*/ 0 h 290"/>
                    <a:gd name="T84" fmla="*/ 8 w 250"/>
                    <a:gd name="T85" fmla="*/ 0 h 290"/>
                    <a:gd name="T86" fmla="*/ 7 w 250"/>
                    <a:gd name="T87" fmla="*/ 0 h 290"/>
                    <a:gd name="T88" fmla="*/ 6 w 250"/>
                    <a:gd name="T89" fmla="*/ 0 h 290"/>
                    <a:gd name="T90" fmla="*/ 6 w 250"/>
                    <a:gd name="T91" fmla="*/ 0 h 290"/>
                    <a:gd name="T92" fmla="*/ 5 w 250"/>
                    <a:gd name="T93" fmla="*/ 1 h 290"/>
                    <a:gd name="T94" fmla="*/ 4 w 250"/>
                    <a:gd name="T95" fmla="*/ 1 h 290"/>
                    <a:gd name="T96" fmla="*/ 3 w 250"/>
                    <a:gd name="T97" fmla="*/ 1 h 29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50"/>
                    <a:gd name="T148" fmla="*/ 0 h 290"/>
                    <a:gd name="T149" fmla="*/ 250 w 250"/>
                    <a:gd name="T150" fmla="*/ 290 h 290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8" name="Freeform 11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>
                    <a:gd name="T0" fmla="*/ 5 w 160"/>
                    <a:gd name="T1" fmla="*/ 3 h 225"/>
                    <a:gd name="T2" fmla="*/ 5 w 160"/>
                    <a:gd name="T3" fmla="*/ 4 h 225"/>
                    <a:gd name="T4" fmla="*/ 5 w 160"/>
                    <a:gd name="T5" fmla="*/ 4 h 225"/>
                    <a:gd name="T6" fmla="*/ 5 w 160"/>
                    <a:gd name="T7" fmla="*/ 5 h 225"/>
                    <a:gd name="T8" fmla="*/ 4 w 160"/>
                    <a:gd name="T9" fmla="*/ 6 h 225"/>
                    <a:gd name="T10" fmla="*/ 4 w 160"/>
                    <a:gd name="T11" fmla="*/ 6 h 225"/>
                    <a:gd name="T12" fmla="*/ 3 w 160"/>
                    <a:gd name="T13" fmla="*/ 7 h 225"/>
                    <a:gd name="T14" fmla="*/ 2 w 160"/>
                    <a:gd name="T15" fmla="*/ 7 h 225"/>
                    <a:gd name="T16" fmla="*/ 1 w 160"/>
                    <a:gd name="T17" fmla="*/ 8 h 225"/>
                    <a:gd name="T18" fmla="*/ 1 w 160"/>
                    <a:gd name="T19" fmla="*/ 8 h 225"/>
                    <a:gd name="T20" fmla="*/ 1 w 160"/>
                    <a:gd name="T21" fmla="*/ 8 h 225"/>
                    <a:gd name="T22" fmla="*/ 1 w 160"/>
                    <a:gd name="T23" fmla="*/ 8 h 225"/>
                    <a:gd name="T24" fmla="*/ 1 w 160"/>
                    <a:gd name="T25" fmla="*/ 8 h 225"/>
                    <a:gd name="T26" fmla="*/ 1 w 160"/>
                    <a:gd name="T27" fmla="*/ 8 h 225"/>
                    <a:gd name="T28" fmla="*/ 2 w 160"/>
                    <a:gd name="T29" fmla="*/ 8 h 225"/>
                    <a:gd name="T30" fmla="*/ 2 w 160"/>
                    <a:gd name="T31" fmla="*/ 8 h 225"/>
                    <a:gd name="T32" fmla="*/ 2 w 160"/>
                    <a:gd name="T33" fmla="*/ 8 h 225"/>
                    <a:gd name="T34" fmla="*/ 3 w 160"/>
                    <a:gd name="T35" fmla="*/ 8 h 225"/>
                    <a:gd name="T36" fmla="*/ 4 w 160"/>
                    <a:gd name="T37" fmla="*/ 7 h 225"/>
                    <a:gd name="T38" fmla="*/ 4 w 160"/>
                    <a:gd name="T39" fmla="*/ 7 h 225"/>
                    <a:gd name="T40" fmla="*/ 5 w 160"/>
                    <a:gd name="T41" fmla="*/ 6 h 225"/>
                    <a:gd name="T42" fmla="*/ 6 w 160"/>
                    <a:gd name="T43" fmla="*/ 5 h 225"/>
                    <a:gd name="T44" fmla="*/ 6 w 160"/>
                    <a:gd name="T45" fmla="*/ 4 h 225"/>
                    <a:gd name="T46" fmla="*/ 6 w 160"/>
                    <a:gd name="T47" fmla="*/ 4 h 225"/>
                    <a:gd name="T48" fmla="*/ 6 w 160"/>
                    <a:gd name="T49" fmla="*/ 3 h 225"/>
                    <a:gd name="T50" fmla="*/ 5 w 160"/>
                    <a:gd name="T51" fmla="*/ 2 h 225"/>
                    <a:gd name="T52" fmla="*/ 4 w 160"/>
                    <a:gd name="T53" fmla="*/ 1 h 225"/>
                    <a:gd name="T54" fmla="*/ 4 w 160"/>
                    <a:gd name="T55" fmla="*/ 1 h 225"/>
                    <a:gd name="T56" fmla="*/ 3 w 160"/>
                    <a:gd name="T57" fmla="*/ 0 h 225"/>
                    <a:gd name="T58" fmla="*/ 2 w 160"/>
                    <a:gd name="T59" fmla="*/ 0 h 225"/>
                    <a:gd name="T60" fmla="*/ 1 w 160"/>
                    <a:gd name="T61" fmla="*/ 0 h 225"/>
                    <a:gd name="T62" fmla="*/ 0 w 160"/>
                    <a:gd name="T63" fmla="*/ 0 h 225"/>
                    <a:gd name="T64" fmla="*/ 0 w 160"/>
                    <a:gd name="T65" fmla="*/ 0 h 225"/>
                    <a:gd name="T66" fmla="*/ 1 w 160"/>
                    <a:gd name="T67" fmla="*/ 0 h 225"/>
                    <a:gd name="T68" fmla="*/ 1 w 160"/>
                    <a:gd name="T69" fmla="*/ 1 h 225"/>
                    <a:gd name="T70" fmla="*/ 2 w 160"/>
                    <a:gd name="T71" fmla="*/ 1 h 225"/>
                    <a:gd name="T72" fmla="*/ 3 w 160"/>
                    <a:gd name="T73" fmla="*/ 1 h 225"/>
                    <a:gd name="T74" fmla="*/ 3 w 160"/>
                    <a:gd name="T75" fmla="*/ 1 h 225"/>
                    <a:gd name="T76" fmla="*/ 4 w 160"/>
                    <a:gd name="T77" fmla="*/ 2 h 225"/>
                    <a:gd name="T78" fmla="*/ 5 w 160"/>
                    <a:gd name="T79" fmla="*/ 2 h 225"/>
                    <a:gd name="T80" fmla="*/ 5 w 160"/>
                    <a:gd name="T81" fmla="*/ 3 h 22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60"/>
                    <a:gd name="T124" fmla="*/ 0 h 225"/>
                    <a:gd name="T125" fmla="*/ 160 w 160"/>
                    <a:gd name="T126" fmla="*/ 225 h 22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29" name="Freeform 11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>
                    <a:gd name="T0" fmla="*/ 5 w 404"/>
                    <a:gd name="T1" fmla="*/ 3 h 472"/>
                    <a:gd name="T2" fmla="*/ 3 w 404"/>
                    <a:gd name="T3" fmla="*/ 5 h 472"/>
                    <a:gd name="T4" fmla="*/ 1 w 404"/>
                    <a:gd name="T5" fmla="*/ 8 h 472"/>
                    <a:gd name="T6" fmla="*/ 0 w 404"/>
                    <a:gd name="T7" fmla="*/ 11 h 472"/>
                    <a:gd name="T8" fmla="*/ 0 w 404"/>
                    <a:gd name="T9" fmla="*/ 12 h 472"/>
                    <a:gd name="T10" fmla="*/ 0 w 404"/>
                    <a:gd name="T11" fmla="*/ 13 h 472"/>
                    <a:gd name="T12" fmla="*/ 1 w 404"/>
                    <a:gd name="T13" fmla="*/ 14 h 472"/>
                    <a:gd name="T14" fmla="*/ 2 w 404"/>
                    <a:gd name="T15" fmla="*/ 15 h 472"/>
                    <a:gd name="T16" fmla="*/ 3 w 404"/>
                    <a:gd name="T17" fmla="*/ 15 h 472"/>
                    <a:gd name="T18" fmla="*/ 4 w 404"/>
                    <a:gd name="T19" fmla="*/ 16 h 472"/>
                    <a:gd name="T20" fmla="*/ 6 w 404"/>
                    <a:gd name="T21" fmla="*/ 16 h 472"/>
                    <a:gd name="T22" fmla="*/ 7 w 404"/>
                    <a:gd name="T23" fmla="*/ 17 h 472"/>
                    <a:gd name="T24" fmla="*/ 9 w 404"/>
                    <a:gd name="T25" fmla="*/ 17 h 472"/>
                    <a:gd name="T26" fmla="*/ 10 w 404"/>
                    <a:gd name="T27" fmla="*/ 17 h 472"/>
                    <a:gd name="T28" fmla="*/ 12 w 404"/>
                    <a:gd name="T29" fmla="*/ 18 h 472"/>
                    <a:gd name="T30" fmla="*/ 13 w 404"/>
                    <a:gd name="T31" fmla="*/ 18 h 472"/>
                    <a:gd name="T32" fmla="*/ 15 w 404"/>
                    <a:gd name="T33" fmla="*/ 18 h 472"/>
                    <a:gd name="T34" fmla="*/ 15 w 404"/>
                    <a:gd name="T35" fmla="*/ 17 h 472"/>
                    <a:gd name="T36" fmla="*/ 15 w 404"/>
                    <a:gd name="T37" fmla="*/ 17 h 472"/>
                    <a:gd name="T38" fmla="*/ 15 w 404"/>
                    <a:gd name="T39" fmla="*/ 17 h 472"/>
                    <a:gd name="T40" fmla="*/ 14 w 404"/>
                    <a:gd name="T41" fmla="*/ 16 h 472"/>
                    <a:gd name="T42" fmla="*/ 12 w 404"/>
                    <a:gd name="T43" fmla="*/ 16 h 472"/>
                    <a:gd name="T44" fmla="*/ 11 w 404"/>
                    <a:gd name="T45" fmla="*/ 16 h 472"/>
                    <a:gd name="T46" fmla="*/ 9 w 404"/>
                    <a:gd name="T47" fmla="*/ 16 h 472"/>
                    <a:gd name="T48" fmla="*/ 8 w 404"/>
                    <a:gd name="T49" fmla="*/ 15 h 472"/>
                    <a:gd name="T50" fmla="*/ 6 w 404"/>
                    <a:gd name="T51" fmla="*/ 15 h 472"/>
                    <a:gd name="T52" fmla="*/ 5 w 404"/>
                    <a:gd name="T53" fmla="*/ 14 h 472"/>
                    <a:gd name="T54" fmla="*/ 4 w 404"/>
                    <a:gd name="T55" fmla="*/ 14 h 472"/>
                    <a:gd name="T56" fmla="*/ 3 w 404"/>
                    <a:gd name="T57" fmla="*/ 13 h 472"/>
                    <a:gd name="T58" fmla="*/ 2 w 404"/>
                    <a:gd name="T59" fmla="*/ 12 h 472"/>
                    <a:gd name="T60" fmla="*/ 2 w 404"/>
                    <a:gd name="T61" fmla="*/ 11 h 472"/>
                    <a:gd name="T62" fmla="*/ 2 w 404"/>
                    <a:gd name="T63" fmla="*/ 9 h 472"/>
                    <a:gd name="T64" fmla="*/ 2 w 404"/>
                    <a:gd name="T65" fmla="*/ 8 h 472"/>
                    <a:gd name="T66" fmla="*/ 3 w 404"/>
                    <a:gd name="T67" fmla="*/ 6 h 472"/>
                    <a:gd name="T68" fmla="*/ 4 w 404"/>
                    <a:gd name="T69" fmla="*/ 5 h 472"/>
                    <a:gd name="T70" fmla="*/ 6 w 404"/>
                    <a:gd name="T71" fmla="*/ 4 h 472"/>
                    <a:gd name="T72" fmla="*/ 7 w 404"/>
                    <a:gd name="T73" fmla="*/ 3 h 472"/>
                    <a:gd name="T74" fmla="*/ 9 w 404"/>
                    <a:gd name="T75" fmla="*/ 2 h 472"/>
                    <a:gd name="T76" fmla="*/ 11 w 404"/>
                    <a:gd name="T77" fmla="*/ 1 h 472"/>
                    <a:gd name="T78" fmla="*/ 12 w 404"/>
                    <a:gd name="T79" fmla="*/ 0 h 472"/>
                    <a:gd name="T80" fmla="*/ 12 w 404"/>
                    <a:gd name="T81" fmla="*/ 0 h 472"/>
                    <a:gd name="T82" fmla="*/ 10 w 404"/>
                    <a:gd name="T83" fmla="*/ 0 h 472"/>
                    <a:gd name="T84" fmla="*/ 8 w 404"/>
                    <a:gd name="T85" fmla="*/ 1 h 472"/>
                    <a:gd name="T86" fmla="*/ 7 w 404"/>
                    <a:gd name="T87" fmla="*/ 2 h 47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04"/>
                    <a:gd name="T133" fmla="*/ 0 h 472"/>
                    <a:gd name="T134" fmla="*/ 404 w 404"/>
                    <a:gd name="T135" fmla="*/ 472 h 47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0" name="Freeform 11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>
                    <a:gd name="T0" fmla="*/ 11 w 354"/>
                    <a:gd name="T1" fmla="*/ 4 h 315"/>
                    <a:gd name="T2" fmla="*/ 11 w 354"/>
                    <a:gd name="T3" fmla="*/ 4 h 315"/>
                    <a:gd name="T4" fmla="*/ 12 w 354"/>
                    <a:gd name="T5" fmla="*/ 5 h 315"/>
                    <a:gd name="T6" fmla="*/ 12 w 354"/>
                    <a:gd name="T7" fmla="*/ 6 h 315"/>
                    <a:gd name="T8" fmla="*/ 12 w 354"/>
                    <a:gd name="T9" fmla="*/ 7 h 315"/>
                    <a:gd name="T10" fmla="*/ 12 w 354"/>
                    <a:gd name="T11" fmla="*/ 7 h 315"/>
                    <a:gd name="T12" fmla="*/ 12 w 354"/>
                    <a:gd name="T13" fmla="*/ 8 h 315"/>
                    <a:gd name="T14" fmla="*/ 11 w 354"/>
                    <a:gd name="T15" fmla="*/ 8 h 315"/>
                    <a:gd name="T16" fmla="*/ 11 w 354"/>
                    <a:gd name="T17" fmla="*/ 9 h 315"/>
                    <a:gd name="T18" fmla="*/ 10 w 354"/>
                    <a:gd name="T19" fmla="*/ 9 h 315"/>
                    <a:gd name="T20" fmla="*/ 10 w 354"/>
                    <a:gd name="T21" fmla="*/ 10 h 315"/>
                    <a:gd name="T22" fmla="*/ 9 w 354"/>
                    <a:gd name="T23" fmla="*/ 10 h 315"/>
                    <a:gd name="T24" fmla="*/ 9 w 354"/>
                    <a:gd name="T25" fmla="*/ 11 h 315"/>
                    <a:gd name="T26" fmla="*/ 9 w 354"/>
                    <a:gd name="T27" fmla="*/ 11 h 315"/>
                    <a:gd name="T28" fmla="*/ 9 w 354"/>
                    <a:gd name="T29" fmla="*/ 11 h 315"/>
                    <a:gd name="T30" fmla="*/ 9 w 354"/>
                    <a:gd name="T31" fmla="*/ 11 h 315"/>
                    <a:gd name="T32" fmla="*/ 9 w 354"/>
                    <a:gd name="T33" fmla="*/ 11 h 315"/>
                    <a:gd name="T34" fmla="*/ 9 w 354"/>
                    <a:gd name="T35" fmla="*/ 12 h 315"/>
                    <a:gd name="T36" fmla="*/ 9 w 354"/>
                    <a:gd name="T37" fmla="*/ 12 h 315"/>
                    <a:gd name="T38" fmla="*/ 10 w 354"/>
                    <a:gd name="T39" fmla="*/ 12 h 315"/>
                    <a:gd name="T40" fmla="*/ 10 w 354"/>
                    <a:gd name="T41" fmla="*/ 11 h 315"/>
                    <a:gd name="T42" fmla="*/ 11 w 354"/>
                    <a:gd name="T43" fmla="*/ 11 h 315"/>
                    <a:gd name="T44" fmla="*/ 12 w 354"/>
                    <a:gd name="T45" fmla="*/ 10 h 315"/>
                    <a:gd name="T46" fmla="*/ 12 w 354"/>
                    <a:gd name="T47" fmla="*/ 9 h 315"/>
                    <a:gd name="T48" fmla="*/ 13 w 354"/>
                    <a:gd name="T49" fmla="*/ 8 h 315"/>
                    <a:gd name="T50" fmla="*/ 13 w 354"/>
                    <a:gd name="T51" fmla="*/ 7 h 315"/>
                    <a:gd name="T52" fmla="*/ 13 w 354"/>
                    <a:gd name="T53" fmla="*/ 5 h 315"/>
                    <a:gd name="T54" fmla="*/ 13 w 354"/>
                    <a:gd name="T55" fmla="*/ 4 h 315"/>
                    <a:gd name="T56" fmla="*/ 12 w 354"/>
                    <a:gd name="T57" fmla="*/ 3 h 315"/>
                    <a:gd name="T58" fmla="*/ 11 w 354"/>
                    <a:gd name="T59" fmla="*/ 3 h 315"/>
                    <a:gd name="T60" fmla="*/ 10 w 354"/>
                    <a:gd name="T61" fmla="*/ 2 h 315"/>
                    <a:gd name="T62" fmla="*/ 9 w 354"/>
                    <a:gd name="T63" fmla="*/ 2 h 315"/>
                    <a:gd name="T64" fmla="*/ 9 w 354"/>
                    <a:gd name="T65" fmla="*/ 1 h 315"/>
                    <a:gd name="T66" fmla="*/ 8 w 354"/>
                    <a:gd name="T67" fmla="*/ 1 h 315"/>
                    <a:gd name="T68" fmla="*/ 7 w 354"/>
                    <a:gd name="T69" fmla="*/ 1 h 315"/>
                    <a:gd name="T70" fmla="*/ 6 w 354"/>
                    <a:gd name="T71" fmla="*/ 1 h 315"/>
                    <a:gd name="T72" fmla="*/ 5 w 354"/>
                    <a:gd name="T73" fmla="*/ 0 h 315"/>
                    <a:gd name="T74" fmla="*/ 4 w 354"/>
                    <a:gd name="T75" fmla="*/ 0 h 315"/>
                    <a:gd name="T76" fmla="*/ 3 w 354"/>
                    <a:gd name="T77" fmla="*/ 0 h 315"/>
                    <a:gd name="T78" fmla="*/ 2 w 354"/>
                    <a:gd name="T79" fmla="*/ 0 h 315"/>
                    <a:gd name="T80" fmla="*/ 2 w 354"/>
                    <a:gd name="T81" fmla="*/ 0 h 315"/>
                    <a:gd name="T82" fmla="*/ 1 w 354"/>
                    <a:gd name="T83" fmla="*/ 0 h 315"/>
                    <a:gd name="T84" fmla="*/ 1 w 354"/>
                    <a:gd name="T85" fmla="*/ 0 h 315"/>
                    <a:gd name="T86" fmla="*/ 0 w 354"/>
                    <a:gd name="T87" fmla="*/ 0 h 315"/>
                    <a:gd name="T88" fmla="*/ 0 w 354"/>
                    <a:gd name="T89" fmla="*/ 0 h 315"/>
                    <a:gd name="T90" fmla="*/ 1 w 354"/>
                    <a:gd name="T91" fmla="*/ 0 h 315"/>
                    <a:gd name="T92" fmla="*/ 1 w 354"/>
                    <a:gd name="T93" fmla="*/ 0 h 315"/>
                    <a:gd name="T94" fmla="*/ 2 w 354"/>
                    <a:gd name="T95" fmla="*/ 0 h 315"/>
                    <a:gd name="T96" fmla="*/ 2 w 354"/>
                    <a:gd name="T97" fmla="*/ 1 h 315"/>
                    <a:gd name="T98" fmla="*/ 3 w 354"/>
                    <a:gd name="T99" fmla="*/ 1 h 315"/>
                    <a:gd name="T100" fmla="*/ 4 w 354"/>
                    <a:gd name="T101" fmla="*/ 1 h 315"/>
                    <a:gd name="T102" fmla="*/ 5 w 354"/>
                    <a:gd name="T103" fmla="*/ 1 h 315"/>
                    <a:gd name="T104" fmla="*/ 5 w 354"/>
                    <a:gd name="T105" fmla="*/ 1 h 315"/>
                    <a:gd name="T106" fmla="*/ 6 w 354"/>
                    <a:gd name="T107" fmla="*/ 1 h 315"/>
                    <a:gd name="T108" fmla="*/ 7 w 354"/>
                    <a:gd name="T109" fmla="*/ 2 h 315"/>
                    <a:gd name="T110" fmla="*/ 8 w 354"/>
                    <a:gd name="T111" fmla="*/ 2 h 315"/>
                    <a:gd name="T112" fmla="*/ 8 w 354"/>
                    <a:gd name="T113" fmla="*/ 2 h 315"/>
                    <a:gd name="T114" fmla="*/ 9 w 354"/>
                    <a:gd name="T115" fmla="*/ 2 h 315"/>
                    <a:gd name="T116" fmla="*/ 10 w 354"/>
                    <a:gd name="T117" fmla="*/ 3 h 315"/>
                    <a:gd name="T118" fmla="*/ 10 w 354"/>
                    <a:gd name="T119" fmla="*/ 3 h 315"/>
                    <a:gd name="T120" fmla="*/ 11 w 354"/>
                    <a:gd name="T121" fmla="*/ 4 h 315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54"/>
                    <a:gd name="T184" fmla="*/ 0 h 315"/>
                    <a:gd name="T185" fmla="*/ 354 w 354"/>
                    <a:gd name="T186" fmla="*/ 315 h 315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1" name="Freeform 11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>
                    <a:gd name="T0" fmla="*/ 0 w 143"/>
                    <a:gd name="T1" fmla="*/ 6 h 297"/>
                    <a:gd name="T2" fmla="*/ 0 w 143"/>
                    <a:gd name="T3" fmla="*/ 7 h 297"/>
                    <a:gd name="T4" fmla="*/ 0 w 143"/>
                    <a:gd name="T5" fmla="*/ 8 h 297"/>
                    <a:gd name="T6" fmla="*/ 1 w 143"/>
                    <a:gd name="T7" fmla="*/ 9 h 297"/>
                    <a:gd name="T8" fmla="*/ 1 w 143"/>
                    <a:gd name="T9" fmla="*/ 9 h 297"/>
                    <a:gd name="T10" fmla="*/ 2 w 143"/>
                    <a:gd name="T11" fmla="*/ 10 h 297"/>
                    <a:gd name="T12" fmla="*/ 3 w 143"/>
                    <a:gd name="T13" fmla="*/ 10 h 297"/>
                    <a:gd name="T14" fmla="*/ 3 w 143"/>
                    <a:gd name="T15" fmla="*/ 11 h 297"/>
                    <a:gd name="T16" fmla="*/ 4 w 143"/>
                    <a:gd name="T17" fmla="*/ 11 h 297"/>
                    <a:gd name="T18" fmla="*/ 4 w 143"/>
                    <a:gd name="T19" fmla="*/ 11 h 297"/>
                    <a:gd name="T20" fmla="*/ 5 w 143"/>
                    <a:gd name="T21" fmla="*/ 11 h 297"/>
                    <a:gd name="T22" fmla="*/ 5 w 143"/>
                    <a:gd name="T23" fmla="*/ 11 h 297"/>
                    <a:gd name="T24" fmla="*/ 5 w 143"/>
                    <a:gd name="T25" fmla="*/ 11 h 297"/>
                    <a:gd name="T26" fmla="*/ 5 w 143"/>
                    <a:gd name="T27" fmla="*/ 10 h 297"/>
                    <a:gd name="T28" fmla="*/ 5 w 143"/>
                    <a:gd name="T29" fmla="*/ 10 h 297"/>
                    <a:gd name="T30" fmla="*/ 5 w 143"/>
                    <a:gd name="T31" fmla="*/ 10 h 297"/>
                    <a:gd name="T32" fmla="*/ 4 w 143"/>
                    <a:gd name="T33" fmla="*/ 10 h 297"/>
                    <a:gd name="T34" fmla="*/ 4 w 143"/>
                    <a:gd name="T35" fmla="*/ 9 h 297"/>
                    <a:gd name="T36" fmla="*/ 3 w 143"/>
                    <a:gd name="T37" fmla="*/ 9 h 297"/>
                    <a:gd name="T38" fmla="*/ 2 w 143"/>
                    <a:gd name="T39" fmla="*/ 8 h 297"/>
                    <a:gd name="T40" fmla="*/ 2 w 143"/>
                    <a:gd name="T41" fmla="*/ 8 h 297"/>
                    <a:gd name="T42" fmla="*/ 1 w 143"/>
                    <a:gd name="T43" fmla="*/ 7 h 297"/>
                    <a:gd name="T44" fmla="*/ 1 w 143"/>
                    <a:gd name="T45" fmla="*/ 6 h 297"/>
                    <a:gd name="T46" fmla="*/ 1 w 143"/>
                    <a:gd name="T47" fmla="*/ 5 h 297"/>
                    <a:gd name="T48" fmla="*/ 2 w 143"/>
                    <a:gd name="T49" fmla="*/ 4 h 297"/>
                    <a:gd name="T50" fmla="*/ 2 w 143"/>
                    <a:gd name="T51" fmla="*/ 4 h 297"/>
                    <a:gd name="T52" fmla="*/ 2 w 143"/>
                    <a:gd name="T53" fmla="*/ 3 h 297"/>
                    <a:gd name="T54" fmla="*/ 3 w 143"/>
                    <a:gd name="T55" fmla="*/ 2 h 297"/>
                    <a:gd name="T56" fmla="*/ 3 w 143"/>
                    <a:gd name="T57" fmla="*/ 2 h 297"/>
                    <a:gd name="T58" fmla="*/ 4 w 143"/>
                    <a:gd name="T59" fmla="*/ 1 h 297"/>
                    <a:gd name="T60" fmla="*/ 4 w 143"/>
                    <a:gd name="T61" fmla="*/ 1 h 297"/>
                    <a:gd name="T62" fmla="*/ 5 w 143"/>
                    <a:gd name="T63" fmla="*/ 0 h 297"/>
                    <a:gd name="T64" fmla="*/ 5 w 143"/>
                    <a:gd name="T65" fmla="*/ 0 h 297"/>
                    <a:gd name="T66" fmla="*/ 5 w 143"/>
                    <a:gd name="T67" fmla="*/ 0 h 297"/>
                    <a:gd name="T68" fmla="*/ 4 w 143"/>
                    <a:gd name="T69" fmla="*/ 0 h 297"/>
                    <a:gd name="T70" fmla="*/ 3 w 143"/>
                    <a:gd name="T71" fmla="*/ 1 h 297"/>
                    <a:gd name="T72" fmla="*/ 3 w 143"/>
                    <a:gd name="T73" fmla="*/ 2 h 297"/>
                    <a:gd name="T74" fmla="*/ 2 w 143"/>
                    <a:gd name="T75" fmla="*/ 3 h 297"/>
                    <a:gd name="T76" fmla="*/ 1 w 143"/>
                    <a:gd name="T77" fmla="*/ 4 h 297"/>
                    <a:gd name="T78" fmla="*/ 0 w 143"/>
                    <a:gd name="T79" fmla="*/ 5 h 297"/>
                    <a:gd name="T80" fmla="*/ 0 w 143"/>
                    <a:gd name="T81" fmla="*/ 6 h 29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43"/>
                    <a:gd name="T124" fmla="*/ 0 h 297"/>
                    <a:gd name="T125" fmla="*/ 143 w 143"/>
                    <a:gd name="T126" fmla="*/ 297 h 29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2" name="Freeform 11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>
                    <a:gd name="T0" fmla="*/ 10 w 309"/>
                    <a:gd name="T1" fmla="*/ 6 h 388"/>
                    <a:gd name="T2" fmla="*/ 10 w 309"/>
                    <a:gd name="T3" fmla="*/ 7 h 388"/>
                    <a:gd name="T4" fmla="*/ 10 w 309"/>
                    <a:gd name="T5" fmla="*/ 8 h 388"/>
                    <a:gd name="T6" fmla="*/ 10 w 309"/>
                    <a:gd name="T7" fmla="*/ 9 h 388"/>
                    <a:gd name="T8" fmla="*/ 10 w 309"/>
                    <a:gd name="T9" fmla="*/ 10 h 388"/>
                    <a:gd name="T10" fmla="*/ 9 w 309"/>
                    <a:gd name="T11" fmla="*/ 11 h 388"/>
                    <a:gd name="T12" fmla="*/ 8 w 309"/>
                    <a:gd name="T13" fmla="*/ 11 h 388"/>
                    <a:gd name="T14" fmla="*/ 7 w 309"/>
                    <a:gd name="T15" fmla="*/ 12 h 388"/>
                    <a:gd name="T16" fmla="*/ 6 w 309"/>
                    <a:gd name="T17" fmla="*/ 13 h 388"/>
                    <a:gd name="T18" fmla="*/ 6 w 309"/>
                    <a:gd name="T19" fmla="*/ 13 h 388"/>
                    <a:gd name="T20" fmla="*/ 6 w 309"/>
                    <a:gd name="T21" fmla="*/ 14 h 388"/>
                    <a:gd name="T22" fmla="*/ 6 w 309"/>
                    <a:gd name="T23" fmla="*/ 14 h 388"/>
                    <a:gd name="T24" fmla="*/ 6 w 309"/>
                    <a:gd name="T25" fmla="*/ 14 h 388"/>
                    <a:gd name="T26" fmla="*/ 6 w 309"/>
                    <a:gd name="T27" fmla="*/ 14 h 388"/>
                    <a:gd name="T28" fmla="*/ 7 w 309"/>
                    <a:gd name="T29" fmla="*/ 14 h 388"/>
                    <a:gd name="T30" fmla="*/ 8 w 309"/>
                    <a:gd name="T31" fmla="*/ 12 h 388"/>
                    <a:gd name="T32" fmla="*/ 10 w 309"/>
                    <a:gd name="T33" fmla="*/ 11 h 388"/>
                    <a:gd name="T34" fmla="*/ 11 w 309"/>
                    <a:gd name="T35" fmla="*/ 10 h 388"/>
                    <a:gd name="T36" fmla="*/ 11 w 309"/>
                    <a:gd name="T37" fmla="*/ 9 h 388"/>
                    <a:gd name="T38" fmla="*/ 11 w 309"/>
                    <a:gd name="T39" fmla="*/ 7 h 388"/>
                    <a:gd name="T40" fmla="*/ 11 w 309"/>
                    <a:gd name="T41" fmla="*/ 6 h 388"/>
                    <a:gd name="T42" fmla="*/ 9 w 309"/>
                    <a:gd name="T43" fmla="*/ 4 h 388"/>
                    <a:gd name="T44" fmla="*/ 8 w 309"/>
                    <a:gd name="T45" fmla="*/ 3 h 388"/>
                    <a:gd name="T46" fmla="*/ 7 w 309"/>
                    <a:gd name="T47" fmla="*/ 3 h 388"/>
                    <a:gd name="T48" fmla="*/ 6 w 309"/>
                    <a:gd name="T49" fmla="*/ 2 h 388"/>
                    <a:gd name="T50" fmla="*/ 5 w 309"/>
                    <a:gd name="T51" fmla="*/ 1 h 388"/>
                    <a:gd name="T52" fmla="*/ 3 w 309"/>
                    <a:gd name="T53" fmla="*/ 1 h 388"/>
                    <a:gd name="T54" fmla="*/ 2 w 309"/>
                    <a:gd name="T55" fmla="*/ 0 h 388"/>
                    <a:gd name="T56" fmla="*/ 1 w 309"/>
                    <a:gd name="T57" fmla="*/ 0 h 388"/>
                    <a:gd name="T58" fmla="*/ 0 w 309"/>
                    <a:gd name="T59" fmla="*/ 0 h 388"/>
                    <a:gd name="T60" fmla="*/ 0 w 309"/>
                    <a:gd name="T61" fmla="*/ 0 h 388"/>
                    <a:gd name="T62" fmla="*/ 1 w 309"/>
                    <a:gd name="T63" fmla="*/ 1 h 388"/>
                    <a:gd name="T64" fmla="*/ 2 w 309"/>
                    <a:gd name="T65" fmla="*/ 1 h 388"/>
                    <a:gd name="T66" fmla="*/ 4 w 309"/>
                    <a:gd name="T67" fmla="*/ 2 h 388"/>
                    <a:gd name="T68" fmla="*/ 5 w 309"/>
                    <a:gd name="T69" fmla="*/ 2 h 388"/>
                    <a:gd name="T70" fmla="*/ 6 w 309"/>
                    <a:gd name="T71" fmla="*/ 3 h 388"/>
                    <a:gd name="T72" fmla="*/ 8 w 309"/>
                    <a:gd name="T73" fmla="*/ 4 h 388"/>
                    <a:gd name="T74" fmla="*/ 9 w 309"/>
                    <a:gd name="T75" fmla="*/ 5 h 3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09"/>
                    <a:gd name="T115" fmla="*/ 0 h 388"/>
                    <a:gd name="T116" fmla="*/ 309 w 309"/>
                    <a:gd name="T117" fmla="*/ 388 h 3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3" name="Freeform 11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>
                    <a:gd name="T0" fmla="*/ 12 w 406"/>
                    <a:gd name="T1" fmla="*/ 2 h 292"/>
                    <a:gd name="T2" fmla="*/ 13 w 406"/>
                    <a:gd name="T3" fmla="*/ 5 h 292"/>
                    <a:gd name="T4" fmla="*/ 14 w 406"/>
                    <a:gd name="T5" fmla="*/ 7 h 292"/>
                    <a:gd name="T6" fmla="*/ 15 w 406"/>
                    <a:gd name="T7" fmla="*/ 9 h 292"/>
                    <a:gd name="T8" fmla="*/ 15 w 406"/>
                    <a:gd name="T9" fmla="*/ 10 h 292"/>
                    <a:gd name="T10" fmla="*/ 15 w 406"/>
                    <a:gd name="T11" fmla="*/ 10 h 292"/>
                    <a:gd name="T12" fmla="*/ 15 w 406"/>
                    <a:gd name="T13" fmla="*/ 11 h 292"/>
                    <a:gd name="T14" fmla="*/ 14 w 406"/>
                    <a:gd name="T15" fmla="*/ 11 h 292"/>
                    <a:gd name="T16" fmla="*/ 13 w 406"/>
                    <a:gd name="T17" fmla="*/ 9 h 292"/>
                    <a:gd name="T18" fmla="*/ 13 w 406"/>
                    <a:gd name="T19" fmla="*/ 6 h 292"/>
                    <a:gd name="T20" fmla="*/ 12 w 406"/>
                    <a:gd name="T21" fmla="*/ 3 h 292"/>
                    <a:gd name="T22" fmla="*/ 11 w 406"/>
                    <a:gd name="T23" fmla="*/ 2 h 292"/>
                    <a:gd name="T24" fmla="*/ 10 w 406"/>
                    <a:gd name="T25" fmla="*/ 1 h 292"/>
                    <a:gd name="T26" fmla="*/ 9 w 406"/>
                    <a:gd name="T27" fmla="*/ 1 h 292"/>
                    <a:gd name="T28" fmla="*/ 7 w 406"/>
                    <a:gd name="T29" fmla="*/ 2 h 292"/>
                    <a:gd name="T30" fmla="*/ 5 w 406"/>
                    <a:gd name="T31" fmla="*/ 2 h 292"/>
                    <a:gd name="T32" fmla="*/ 4 w 406"/>
                    <a:gd name="T33" fmla="*/ 3 h 292"/>
                    <a:gd name="T34" fmla="*/ 2 w 406"/>
                    <a:gd name="T35" fmla="*/ 4 h 292"/>
                    <a:gd name="T36" fmla="*/ 1 w 406"/>
                    <a:gd name="T37" fmla="*/ 5 h 292"/>
                    <a:gd name="T38" fmla="*/ 0 w 406"/>
                    <a:gd name="T39" fmla="*/ 5 h 292"/>
                    <a:gd name="T40" fmla="*/ 0 w 406"/>
                    <a:gd name="T41" fmla="*/ 5 h 292"/>
                    <a:gd name="T42" fmla="*/ 1 w 406"/>
                    <a:gd name="T43" fmla="*/ 4 h 292"/>
                    <a:gd name="T44" fmla="*/ 2 w 406"/>
                    <a:gd name="T45" fmla="*/ 3 h 292"/>
                    <a:gd name="T46" fmla="*/ 3 w 406"/>
                    <a:gd name="T47" fmla="*/ 2 h 292"/>
                    <a:gd name="T48" fmla="*/ 5 w 406"/>
                    <a:gd name="T49" fmla="*/ 1 h 292"/>
                    <a:gd name="T50" fmla="*/ 8 w 406"/>
                    <a:gd name="T51" fmla="*/ 0 h 292"/>
                    <a:gd name="T52" fmla="*/ 10 w 406"/>
                    <a:gd name="T53" fmla="*/ 0 h 292"/>
                    <a:gd name="T54" fmla="*/ 12 w 406"/>
                    <a:gd name="T55" fmla="*/ 0 h 292"/>
                    <a:gd name="T56" fmla="*/ 12 w 406"/>
                    <a:gd name="T57" fmla="*/ 0 h 292"/>
                    <a:gd name="T58" fmla="*/ 13 w 406"/>
                    <a:gd name="T59" fmla="*/ 0 h 292"/>
                    <a:gd name="T60" fmla="*/ 13 w 406"/>
                    <a:gd name="T61" fmla="*/ 1 h 292"/>
                    <a:gd name="T62" fmla="*/ 12 w 406"/>
                    <a:gd name="T63" fmla="*/ 1 h 29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406"/>
                    <a:gd name="T97" fmla="*/ 0 h 292"/>
                    <a:gd name="T98" fmla="*/ 406 w 406"/>
                    <a:gd name="T99" fmla="*/ 292 h 29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4" name="Freeform 11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>
                    <a:gd name="T0" fmla="*/ 3 w 439"/>
                    <a:gd name="T1" fmla="*/ 11 h 960"/>
                    <a:gd name="T2" fmla="*/ 3 w 439"/>
                    <a:gd name="T3" fmla="*/ 12 h 960"/>
                    <a:gd name="T4" fmla="*/ 4 w 439"/>
                    <a:gd name="T5" fmla="*/ 14 h 960"/>
                    <a:gd name="T6" fmla="*/ 5 w 439"/>
                    <a:gd name="T7" fmla="*/ 17 h 960"/>
                    <a:gd name="T8" fmla="*/ 6 w 439"/>
                    <a:gd name="T9" fmla="*/ 20 h 960"/>
                    <a:gd name="T10" fmla="*/ 8 w 439"/>
                    <a:gd name="T11" fmla="*/ 23 h 960"/>
                    <a:gd name="T12" fmla="*/ 9 w 439"/>
                    <a:gd name="T13" fmla="*/ 25 h 960"/>
                    <a:gd name="T14" fmla="*/ 11 w 439"/>
                    <a:gd name="T15" fmla="*/ 28 h 960"/>
                    <a:gd name="T16" fmla="*/ 12 w 439"/>
                    <a:gd name="T17" fmla="*/ 31 h 960"/>
                    <a:gd name="T18" fmla="*/ 14 w 439"/>
                    <a:gd name="T19" fmla="*/ 34 h 960"/>
                    <a:gd name="T20" fmla="*/ 14 w 439"/>
                    <a:gd name="T21" fmla="*/ 35 h 960"/>
                    <a:gd name="T22" fmla="*/ 15 w 439"/>
                    <a:gd name="T23" fmla="*/ 36 h 960"/>
                    <a:gd name="T24" fmla="*/ 16 w 439"/>
                    <a:gd name="T25" fmla="*/ 36 h 960"/>
                    <a:gd name="T26" fmla="*/ 16 w 439"/>
                    <a:gd name="T27" fmla="*/ 35 h 960"/>
                    <a:gd name="T28" fmla="*/ 16 w 439"/>
                    <a:gd name="T29" fmla="*/ 35 h 960"/>
                    <a:gd name="T30" fmla="*/ 16 w 439"/>
                    <a:gd name="T31" fmla="*/ 35 h 960"/>
                    <a:gd name="T32" fmla="*/ 15 w 439"/>
                    <a:gd name="T33" fmla="*/ 33 h 960"/>
                    <a:gd name="T34" fmla="*/ 14 w 439"/>
                    <a:gd name="T35" fmla="*/ 31 h 960"/>
                    <a:gd name="T36" fmla="*/ 13 w 439"/>
                    <a:gd name="T37" fmla="*/ 29 h 960"/>
                    <a:gd name="T38" fmla="*/ 12 w 439"/>
                    <a:gd name="T39" fmla="*/ 27 h 960"/>
                    <a:gd name="T40" fmla="*/ 10 w 439"/>
                    <a:gd name="T41" fmla="*/ 24 h 960"/>
                    <a:gd name="T42" fmla="*/ 8 w 439"/>
                    <a:gd name="T43" fmla="*/ 20 h 960"/>
                    <a:gd name="T44" fmla="*/ 6 w 439"/>
                    <a:gd name="T45" fmla="*/ 16 h 960"/>
                    <a:gd name="T46" fmla="*/ 5 w 439"/>
                    <a:gd name="T47" fmla="*/ 12 h 960"/>
                    <a:gd name="T48" fmla="*/ 3 w 439"/>
                    <a:gd name="T49" fmla="*/ 8 h 960"/>
                    <a:gd name="T50" fmla="*/ 2 w 439"/>
                    <a:gd name="T51" fmla="*/ 5 h 960"/>
                    <a:gd name="T52" fmla="*/ 1 w 439"/>
                    <a:gd name="T53" fmla="*/ 2 h 960"/>
                    <a:gd name="T54" fmla="*/ 1 w 439"/>
                    <a:gd name="T55" fmla="*/ 0 h 960"/>
                    <a:gd name="T56" fmla="*/ 0 w 439"/>
                    <a:gd name="T57" fmla="*/ 0 h 960"/>
                    <a:gd name="T58" fmla="*/ 0 w 439"/>
                    <a:gd name="T59" fmla="*/ 0 h 960"/>
                    <a:gd name="T60" fmla="*/ 0 w 439"/>
                    <a:gd name="T61" fmla="*/ 2 h 960"/>
                    <a:gd name="T62" fmla="*/ 1 w 439"/>
                    <a:gd name="T63" fmla="*/ 4 h 960"/>
                    <a:gd name="T64" fmla="*/ 1 w 439"/>
                    <a:gd name="T65" fmla="*/ 7 h 960"/>
                    <a:gd name="T66" fmla="*/ 2 w 439"/>
                    <a:gd name="T67" fmla="*/ 9 h 96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39"/>
                    <a:gd name="T103" fmla="*/ 0 h 960"/>
                    <a:gd name="T104" fmla="*/ 439 w 439"/>
                    <a:gd name="T105" fmla="*/ 960 h 96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5" name="Freeform 12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>
                    <a:gd name="T0" fmla="*/ 0 w 382"/>
                    <a:gd name="T1" fmla="*/ 7 h 198"/>
                    <a:gd name="T2" fmla="*/ 0 w 382"/>
                    <a:gd name="T3" fmla="*/ 7 h 198"/>
                    <a:gd name="T4" fmla="*/ 0 w 382"/>
                    <a:gd name="T5" fmla="*/ 7 h 198"/>
                    <a:gd name="T6" fmla="*/ 0 w 382"/>
                    <a:gd name="T7" fmla="*/ 7 h 198"/>
                    <a:gd name="T8" fmla="*/ 0 w 382"/>
                    <a:gd name="T9" fmla="*/ 7 h 198"/>
                    <a:gd name="T10" fmla="*/ 1 w 382"/>
                    <a:gd name="T11" fmla="*/ 7 h 198"/>
                    <a:gd name="T12" fmla="*/ 2 w 382"/>
                    <a:gd name="T13" fmla="*/ 7 h 198"/>
                    <a:gd name="T14" fmla="*/ 3 w 382"/>
                    <a:gd name="T15" fmla="*/ 6 h 198"/>
                    <a:gd name="T16" fmla="*/ 4 w 382"/>
                    <a:gd name="T17" fmla="*/ 6 h 198"/>
                    <a:gd name="T18" fmla="*/ 5 w 382"/>
                    <a:gd name="T19" fmla="*/ 5 h 198"/>
                    <a:gd name="T20" fmla="*/ 5 w 382"/>
                    <a:gd name="T21" fmla="*/ 5 h 198"/>
                    <a:gd name="T22" fmla="*/ 6 w 382"/>
                    <a:gd name="T23" fmla="*/ 5 h 198"/>
                    <a:gd name="T24" fmla="*/ 7 w 382"/>
                    <a:gd name="T25" fmla="*/ 4 h 198"/>
                    <a:gd name="T26" fmla="*/ 8 w 382"/>
                    <a:gd name="T27" fmla="*/ 4 h 198"/>
                    <a:gd name="T28" fmla="*/ 9 w 382"/>
                    <a:gd name="T29" fmla="*/ 4 h 198"/>
                    <a:gd name="T30" fmla="*/ 10 w 382"/>
                    <a:gd name="T31" fmla="*/ 3 h 198"/>
                    <a:gd name="T32" fmla="*/ 11 w 382"/>
                    <a:gd name="T33" fmla="*/ 3 h 198"/>
                    <a:gd name="T34" fmla="*/ 12 w 382"/>
                    <a:gd name="T35" fmla="*/ 2 h 198"/>
                    <a:gd name="T36" fmla="*/ 12 w 382"/>
                    <a:gd name="T37" fmla="*/ 2 h 198"/>
                    <a:gd name="T38" fmla="*/ 13 w 382"/>
                    <a:gd name="T39" fmla="*/ 2 h 198"/>
                    <a:gd name="T40" fmla="*/ 14 w 382"/>
                    <a:gd name="T41" fmla="*/ 1 h 198"/>
                    <a:gd name="T42" fmla="*/ 14 w 382"/>
                    <a:gd name="T43" fmla="*/ 1 h 198"/>
                    <a:gd name="T44" fmla="*/ 14 w 382"/>
                    <a:gd name="T45" fmla="*/ 1 h 198"/>
                    <a:gd name="T46" fmla="*/ 14 w 382"/>
                    <a:gd name="T47" fmla="*/ 0 h 198"/>
                    <a:gd name="T48" fmla="*/ 14 w 382"/>
                    <a:gd name="T49" fmla="*/ 0 h 198"/>
                    <a:gd name="T50" fmla="*/ 14 w 382"/>
                    <a:gd name="T51" fmla="*/ 0 h 198"/>
                    <a:gd name="T52" fmla="*/ 14 w 382"/>
                    <a:gd name="T53" fmla="*/ 0 h 198"/>
                    <a:gd name="T54" fmla="*/ 14 w 382"/>
                    <a:gd name="T55" fmla="*/ 0 h 198"/>
                    <a:gd name="T56" fmla="*/ 13 w 382"/>
                    <a:gd name="T57" fmla="*/ 0 h 198"/>
                    <a:gd name="T58" fmla="*/ 13 w 382"/>
                    <a:gd name="T59" fmla="*/ 1 h 198"/>
                    <a:gd name="T60" fmla="*/ 12 w 382"/>
                    <a:gd name="T61" fmla="*/ 1 h 198"/>
                    <a:gd name="T62" fmla="*/ 10 w 382"/>
                    <a:gd name="T63" fmla="*/ 2 h 198"/>
                    <a:gd name="T64" fmla="*/ 9 w 382"/>
                    <a:gd name="T65" fmla="*/ 2 h 198"/>
                    <a:gd name="T66" fmla="*/ 8 w 382"/>
                    <a:gd name="T67" fmla="*/ 3 h 198"/>
                    <a:gd name="T68" fmla="*/ 7 w 382"/>
                    <a:gd name="T69" fmla="*/ 3 h 198"/>
                    <a:gd name="T70" fmla="*/ 6 w 382"/>
                    <a:gd name="T71" fmla="*/ 4 h 198"/>
                    <a:gd name="T72" fmla="*/ 5 w 382"/>
                    <a:gd name="T73" fmla="*/ 4 h 198"/>
                    <a:gd name="T74" fmla="*/ 4 w 382"/>
                    <a:gd name="T75" fmla="*/ 5 h 198"/>
                    <a:gd name="T76" fmla="*/ 3 w 382"/>
                    <a:gd name="T77" fmla="*/ 5 h 198"/>
                    <a:gd name="T78" fmla="*/ 2 w 382"/>
                    <a:gd name="T79" fmla="*/ 5 h 198"/>
                    <a:gd name="T80" fmla="*/ 1 w 382"/>
                    <a:gd name="T81" fmla="*/ 6 h 198"/>
                    <a:gd name="T82" fmla="*/ 1 w 382"/>
                    <a:gd name="T83" fmla="*/ 6 h 198"/>
                    <a:gd name="T84" fmla="*/ 0 w 382"/>
                    <a:gd name="T85" fmla="*/ 6 h 198"/>
                    <a:gd name="T86" fmla="*/ 0 w 382"/>
                    <a:gd name="T87" fmla="*/ 7 h 198"/>
                    <a:gd name="T88" fmla="*/ 0 w 382"/>
                    <a:gd name="T89" fmla="*/ 7 h 198"/>
                    <a:gd name="T90" fmla="*/ 0 w 382"/>
                    <a:gd name="T91" fmla="*/ 7 h 19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82"/>
                    <a:gd name="T139" fmla="*/ 0 h 198"/>
                    <a:gd name="T140" fmla="*/ 382 w 382"/>
                    <a:gd name="T141" fmla="*/ 198 h 19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6" name="Freeform 12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>
                    <a:gd name="T0" fmla="*/ 4 w 229"/>
                    <a:gd name="T1" fmla="*/ 0 h 240"/>
                    <a:gd name="T2" fmla="*/ 4 w 229"/>
                    <a:gd name="T3" fmla="*/ 0 h 240"/>
                    <a:gd name="T4" fmla="*/ 3 w 229"/>
                    <a:gd name="T5" fmla="*/ 0 h 240"/>
                    <a:gd name="T6" fmla="*/ 3 w 229"/>
                    <a:gd name="T7" fmla="*/ 0 h 240"/>
                    <a:gd name="T8" fmla="*/ 2 w 229"/>
                    <a:gd name="T9" fmla="*/ 0 h 240"/>
                    <a:gd name="T10" fmla="*/ 2 w 229"/>
                    <a:gd name="T11" fmla="*/ 0 h 240"/>
                    <a:gd name="T12" fmla="*/ 1 w 229"/>
                    <a:gd name="T13" fmla="*/ 1 h 240"/>
                    <a:gd name="T14" fmla="*/ 0 w 229"/>
                    <a:gd name="T15" fmla="*/ 3 h 240"/>
                    <a:gd name="T16" fmla="*/ 0 w 229"/>
                    <a:gd name="T17" fmla="*/ 4 h 240"/>
                    <a:gd name="T18" fmla="*/ 1 w 229"/>
                    <a:gd name="T19" fmla="*/ 6 h 240"/>
                    <a:gd name="T20" fmla="*/ 1 w 229"/>
                    <a:gd name="T21" fmla="*/ 7 h 240"/>
                    <a:gd name="T22" fmla="*/ 2 w 229"/>
                    <a:gd name="T23" fmla="*/ 8 h 240"/>
                    <a:gd name="T24" fmla="*/ 3 w 229"/>
                    <a:gd name="T25" fmla="*/ 9 h 240"/>
                    <a:gd name="T26" fmla="*/ 4 w 229"/>
                    <a:gd name="T27" fmla="*/ 9 h 240"/>
                    <a:gd name="T28" fmla="*/ 6 w 229"/>
                    <a:gd name="T29" fmla="*/ 8 h 240"/>
                    <a:gd name="T30" fmla="*/ 7 w 229"/>
                    <a:gd name="T31" fmla="*/ 8 h 240"/>
                    <a:gd name="T32" fmla="*/ 8 w 229"/>
                    <a:gd name="T33" fmla="*/ 6 h 240"/>
                    <a:gd name="T34" fmla="*/ 8 w 229"/>
                    <a:gd name="T35" fmla="*/ 5 h 240"/>
                    <a:gd name="T36" fmla="*/ 8 w 229"/>
                    <a:gd name="T37" fmla="*/ 4 h 240"/>
                    <a:gd name="T38" fmla="*/ 8 w 229"/>
                    <a:gd name="T39" fmla="*/ 4 h 240"/>
                    <a:gd name="T40" fmla="*/ 8 w 229"/>
                    <a:gd name="T41" fmla="*/ 4 h 240"/>
                    <a:gd name="T42" fmla="*/ 7 w 229"/>
                    <a:gd name="T43" fmla="*/ 4 h 240"/>
                    <a:gd name="T44" fmla="*/ 7 w 229"/>
                    <a:gd name="T45" fmla="*/ 5 h 240"/>
                    <a:gd name="T46" fmla="*/ 7 w 229"/>
                    <a:gd name="T47" fmla="*/ 6 h 240"/>
                    <a:gd name="T48" fmla="*/ 6 w 229"/>
                    <a:gd name="T49" fmla="*/ 7 h 240"/>
                    <a:gd name="T50" fmla="*/ 5 w 229"/>
                    <a:gd name="T51" fmla="*/ 7 h 240"/>
                    <a:gd name="T52" fmla="*/ 3 w 229"/>
                    <a:gd name="T53" fmla="*/ 7 h 240"/>
                    <a:gd name="T54" fmla="*/ 2 w 229"/>
                    <a:gd name="T55" fmla="*/ 7 h 240"/>
                    <a:gd name="T56" fmla="*/ 2 w 229"/>
                    <a:gd name="T57" fmla="*/ 5 h 240"/>
                    <a:gd name="T58" fmla="*/ 1 w 229"/>
                    <a:gd name="T59" fmla="*/ 4 h 240"/>
                    <a:gd name="T60" fmla="*/ 1 w 229"/>
                    <a:gd name="T61" fmla="*/ 3 h 240"/>
                    <a:gd name="T62" fmla="*/ 2 w 229"/>
                    <a:gd name="T63" fmla="*/ 2 h 240"/>
                    <a:gd name="T64" fmla="*/ 2 w 229"/>
                    <a:gd name="T65" fmla="*/ 1 h 240"/>
                    <a:gd name="T66" fmla="*/ 3 w 229"/>
                    <a:gd name="T67" fmla="*/ 1 h 240"/>
                    <a:gd name="T68" fmla="*/ 4 w 229"/>
                    <a:gd name="T69" fmla="*/ 1 h 240"/>
                    <a:gd name="T70" fmla="*/ 4 w 229"/>
                    <a:gd name="T71" fmla="*/ 1 h 240"/>
                    <a:gd name="T72" fmla="*/ 5 w 229"/>
                    <a:gd name="T73" fmla="*/ 1 h 240"/>
                    <a:gd name="T74" fmla="*/ 5 w 229"/>
                    <a:gd name="T75" fmla="*/ 0 h 24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29"/>
                    <a:gd name="T115" fmla="*/ 0 h 240"/>
                    <a:gd name="T116" fmla="*/ 229 w 229"/>
                    <a:gd name="T117" fmla="*/ 240 h 24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7" name="Freeform 12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>
                    <a:gd name="T0" fmla="*/ 2 w 281"/>
                    <a:gd name="T1" fmla="*/ 0 h 270"/>
                    <a:gd name="T2" fmla="*/ 1 w 281"/>
                    <a:gd name="T3" fmla="*/ 1 h 270"/>
                    <a:gd name="T4" fmla="*/ 1 w 281"/>
                    <a:gd name="T5" fmla="*/ 2 h 270"/>
                    <a:gd name="T6" fmla="*/ 0 w 281"/>
                    <a:gd name="T7" fmla="*/ 3 h 270"/>
                    <a:gd name="T8" fmla="*/ 0 w 281"/>
                    <a:gd name="T9" fmla="*/ 4 h 270"/>
                    <a:gd name="T10" fmla="*/ 0 w 281"/>
                    <a:gd name="T11" fmla="*/ 5 h 270"/>
                    <a:gd name="T12" fmla="*/ 1 w 281"/>
                    <a:gd name="T13" fmla="*/ 7 h 270"/>
                    <a:gd name="T14" fmla="*/ 1 w 281"/>
                    <a:gd name="T15" fmla="*/ 8 h 270"/>
                    <a:gd name="T16" fmla="*/ 2 w 281"/>
                    <a:gd name="T17" fmla="*/ 9 h 270"/>
                    <a:gd name="T18" fmla="*/ 4 w 281"/>
                    <a:gd name="T19" fmla="*/ 10 h 270"/>
                    <a:gd name="T20" fmla="*/ 5 w 281"/>
                    <a:gd name="T21" fmla="*/ 10 h 270"/>
                    <a:gd name="T22" fmla="*/ 7 w 281"/>
                    <a:gd name="T23" fmla="*/ 10 h 270"/>
                    <a:gd name="T24" fmla="*/ 8 w 281"/>
                    <a:gd name="T25" fmla="*/ 9 h 270"/>
                    <a:gd name="T26" fmla="*/ 9 w 281"/>
                    <a:gd name="T27" fmla="*/ 8 h 270"/>
                    <a:gd name="T28" fmla="*/ 10 w 281"/>
                    <a:gd name="T29" fmla="*/ 7 h 270"/>
                    <a:gd name="T30" fmla="*/ 10 w 281"/>
                    <a:gd name="T31" fmla="*/ 6 h 270"/>
                    <a:gd name="T32" fmla="*/ 10 w 281"/>
                    <a:gd name="T33" fmla="*/ 5 h 270"/>
                    <a:gd name="T34" fmla="*/ 10 w 281"/>
                    <a:gd name="T35" fmla="*/ 4 h 270"/>
                    <a:gd name="T36" fmla="*/ 9 w 281"/>
                    <a:gd name="T37" fmla="*/ 4 h 270"/>
                    <a:gd name="T38" fmla="*/ 9 w 281"/>
                    <a:gd name="T39" fmla="*/ 5 h 270"/>
                    <a:gd name="T40" fmla="*/ 9 w 281"/>
                    <a:gd name="T41" fmla="*/ 5 h 270"/>
                    <a:gd name="T42" fmla="*/ 9 w 281"/>
                    <a:gd name="T43" fmla="*/ 6 h 270"/>
                    <a:gd name="T44" fmla="*/ 8 w 281"/>
                    <a:gd name="T45" fmla="*/ 7 h 270"/>
                    <a:gd name="T46" fmla="*/ 7 w 281"/>
                    <a:gd name="T47" fmla="*/ 8 h 270"/>
                    <a:gd name="T48" fmla="*/ 6 w 281"/>
                    <a:gd name="T49" fmla="*/ 8 h 270"/>
                    <a:gd name="T50" fmla="*/ 4 w 281"/>
                    <a:gd name="T51" fmla="*/ 7 h 270"/>
                    <a:gd name="T52" fmla="*/ 2 w 281"/>
                    <a:gd name="T53" fmla="*/ 6 h 270"/>
                    <a:gd name="T54" fmla="*/ 1 w 281"/>
                    <a:gd name="T55" fmla="*/ 4 h 270"/>
                    <a:gd name="T56" fmla="*/ 2 w 281"/>
                    <a:gd name="T57" fmla="*/ 3 h 270"/>
                    <a:gd name="T58" fmla="*/ 2 w 281"/>
                    <a:gd name="T59" fmla="*/ 2 h 270"/>
                    <a:gd name="T60" fmla="*/ 3 w 281"/>
                    <a:gd name="T61" fmla="*/ 1 h 270"/>
                    <a:gd name="T62" fmla="*/ 4 w 281"/>
                    <a:gd name="T63" fmla="*/ 1 h 270"/>
                    <a:gd name="T64" fmla="*/ 4 w 281"/>
                    <a:gd name="T65" fmla="*/ 0 h 270"/>
                    <a:gd name="T66" fmla="*/ 3 w 281"/>
                    <a:gd name="T67" fmla="*/ 0 h 27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81"/>
                    <a:gd name="T103" fmla="*/ 0 h 270"/>
                    <a:gd name="T104" fmla="*/ 281 w 281"/>
                    <a:gd name="T105" fmla="*/ 270 h 27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8" name="Freeform 12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>
                    <a:gd name="T0" fmla="*/ 0 w 15"/>
                    <a:gd name="T1" fmla="*/ 0 h 13"/>
                    <a:gd name="T2" fmla="*/ 0 w 15"/>
                    <a:gd name="T3" fmla="*/ 0 h 13"/>
                    <a:gd name="T4" fmla="*/ 0 w 15"/>
                    <a:gd name="T5" fmla="*/ 0 h 13"/>
                    <a:gd name="T6" fmla="*/ 0 w 15"/>
                    <a:gd name="T7" fmla="*/ 0 h 13"/>
                    <a:gd name="T8" fmla="*/ 0 w 15"/>
                    <a:gd name="T9" fmla="*/ 0 h 13"/>
                    <a:gd name="T10" fmla="*/ 0 w 15"/>
                    <a:gd name="T11" fmla="*/ 0 h 13"/>
                    <a:gd name="T12" fmla="*/ 1 w 15"/>
                    <a:gd name="T13" fmla="*/ 0 h 13"/>
                    <a:gd name="T14" fmla="*/ 1 w 15"/>
                    <a:gd name="T15" fmla="*/ 0 h 13"/>
                    <a:gd name="T16" fmla="*/ 1 w 15"/>
                    <a:gd name="T17" fmla="*/ 0 h 13"/>
                    <a:gd name="T18" fmla="*/ 1 w 15"/>
                    <a:gd name="T19" fmla="*/ 0 h 13"/>
                    <a:gd name="T20" fmla="*/ 1 w 15"/>
                    <a:gd name="T21" fmla="*/ 0 h 13"/>
                    <a:gd name="T22" fmla="*/ 0 w 15"/>
                    <a:gd name="T23" fmla="*/ 0 h 13"/>
                    <a:gd name="T24" fmla="*/ 0 w 15"/>
                    <a:gd name="T25" fmla="*/ 0 h 13"/>
                    <a:gd name="T26" fmla="*/ 0 w 15"/>
                    <a:gd name="T27" fmla="*/ 0 h 13"/>
                    <a:gd name="T28" fmla="*/ 0 w 15"/>
                    <a:gd name="T29" fmla="*/ 0 h 13"/>
                    <a:gd name="T30" fmla="*/ 0 w 15"/>
                    <a:gd name="T31" fmla="*/ 0 h 13"/>
                    <a:gd name="T32" fmla="*/ 0 w 15"/>
                    <a:gd name="T33" fmla="*/ 0 h 13"/>
                    <a:gd name="T34" fmla="*/ 0 w 15"/>
                    <a:gd name="T35" fmla="*/ 0 h 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5"/>
                    <a:gd name="T55" fmla="*/ 0 h 13"/>
                    <a:gd name="T56" fmla="*/ 15 w 15"/>
                    <a:gd name="T57" fmla="*/ 13 h 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39" name="Freeform 12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 h 17"/>
                    <a:gd name="T4" fmla="*/ 0 w 17"/>
                    <a:gd name="T5" fmla="*/ 1 h 17"/>
                    <a:gd name="T6" fmla="*/ 0 w 17"/>
                    <a:gd name="T7" fmla="*/ 1 h 17"/>
                    <a:gd name="T8" fmla="*/ 0 w 17"/>
                    <a:gd name="T9" fmla="*/ 1 h 17"/>
                    <a:gd name="T10" fmla="*/ 1 w 17"/>
                    <a:gd name="T11" fmla="*/ 1 h 17"/>
                    <a:gd name="T12" fmla="*/ 1 w 17"/>
                    <a:gd name="T13" fmla="*/ 1 h 17"/>
                    <a:gd name="T14" fmla="*/ 1 w 17"/>
                    <a:gd name="T15" fmla="*/ 1 h 17"/>
                    <a:gd name="T16" fmla="*/ 1 w 17"/>
                    <a:gd name="T17" fmla="*/ 0 h 17"/>
                    <a:gd name="T18" fmla="*/ 1 w 17"/>
                    <a:gd name="T19" fmla="*/ 0 h 17"/>
                    <a:gd name="T20" fmla="*/ 1 w 17"/>
                    <a:gd name="T21" fmla="*/ 0 h 17"/>
                    <a:gd name="T22" fmla="*/ 1 w 17"/>
                    <a:gd name="T23" fmla="*/ 0 h 17"/>
                    <a:gd name="T24" fmla="*/ 0 w 17"/>
                    <a:gd name="T25" fmla="*/ 0 h 17"/>
                    <a:gd name="T26" fmla="*/ 0 w 17"/>
                    <a:gd name="T27" fmla="*/ 0 h 17"/>
                    <a:gd name="T28" fmla="*/ 0 w 17"/>
                    <a:gd name="T29" fmla="*/ 0 h 17"/>
                    <a:gd name="T30" fmla="*/ 0 w 17"/>
                    <a:gd name="T31" fmla="*/ 0 h 17"/>
                    <a:gd name="T32" fmla="*/ 0 w 17"/>
                    <a:gd name="T33" fmla="*/ 0 h 17"/>
                    <a:gd name="T34" fmla="*/ 0 w 17"/>
                    <a:gd name="T35" fmla="*/ 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0" name="Freeform 12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>
                    <a:gd name="T0" fmla="*/ 0 w 9"/>
                    <a:gd name="T1" fmla="*/ 0 h 9"/>
                    <a:gd name="T2" fmla="*/ 0 w 9"/>
                    <a:gd name="T3" fmla="*/ 0 h 9"/>
                    <a:gd name="T4" fmla="*/ 0 w 9"/>
                    <a:gd name="T5" fmla="*/ 0 h 9"/>
                    <a:gd name="T6" fmla="*/ 0 w 9"/>
                    <a:gd name="T7" fmla="*/ 0 h 9"/>
                    <a:gd name="T8" fmla="*/ 0 w 9"/>
                    <a:gd name="T9" fmla="*/ 0 h 9"/>
                    <a:gd name="T10" fmla="*/ 0 w 9"/>
                    <a:gd name="T11" fmla="*/ 0 h 9"/>
                    <a:gd name="T12" fmla="*/ 0 w 9"/>
                    <a:gd name="T13" fmla="*/ 0 h 9"/>
                    <a:gd name="T14" fmla="*/ 0 w 9"/>
                    <a:gd name="T15" fmla="*/ 0 h 9"/>
                    <a:gd name="T16" fmla="*/ 0 w 9"/>
                    <a:gd name="T17" fmla="*/ 0 h 9"/>
                    <a:gd name="T18" fmla="*/ 0 w 9"/>
                    <a:gd name="T19" fmla="*/ 0 h 9"/>
                    <a:gd name="T20" fmla="*/ 0 w 9"/>
                    <a:gd name="T21" fmla="*/ 0 h 9"/>
                    <a:gd name="T22" fmla="*/ 0 w 9"/>
                    <a:gd name="T23" fmla="*/ 0 h 9"/>
                    <a:gd name="T24" fmla="*/ 0 w 9"/>
                    <a:gd name="T25" fmla="*/ 0 h 9"/>
                    <a:gd name="T26" fmla="*/ 0 w 9"/>
                    <a:gd name="T27" fmla="*/ 0 h 9"/>
                    <a:gd name="T28" fmla="*/ 0 w 9"/>
                    <a:gd name="T29" fmla="*/ 0 h 9"/>
                    <a:gd name="T30" fmla="*/ 0 w 9"/>
                    <a:gd name="T31" fmla="*/ 0 h 9"/>
                    <a:gd name="T32" fmla="*/ 0 w 9"/>
                    <a:gd name="T33" fmla="*/ 0 h 9"/>
                    <a:gd name="T34" fmla="*/ 0 w 9"/>
                    <a:gd name="T35" fmla="*/ 0 h 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"/>
                    <a:gd name="T55" fmla="*/ 0 h 9"/>
                    <a:gd name="T56" fmla="*/ 9 w 9"/>
                    <a:gd name="T57" fmla="*/ 9 h 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1" name="Freeform 12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>
                    <a:gd name="T0" fmla="*/ 0 w 7"/>
                    <a:gd name="T1" fmla="*/ 0 h 8"/>
                    <a:gd name="T2" fmla="*/ 0 w 7"/>
                    <a:gd name="T3" fmla="*/ 0 h 8"/>
                    <a:gd name="T4" fmla="*/ 0 w 7"/>
                    <a:gd name="T5" fmla="*/ 0 h 8"/>
                    <a:gd name="T6" fmla="*/ 0 w 7"/>
                    <a:gd name="T7" fmla="*/ 0 h 8"/>
                    <a:gd name="T8" fmla="*/ 0 w 7"/>
                    <a:gd name="T9" fmla="*/ 0 h 8"/>
                    <a:gd name="T10" fmla="*/ 0 w 7"/>
                    <a:gd name="T11" fmla="*/ 0 h 8"/>
                    <a:gd name="T12" fmla="*/ 0 w 7"/>
                    <a:gd name="T13" fmla="*/ 0 h 8"/>
                    <a:gd name="T14" fmla="*/ 0 w 7"/>
                    <a:gd name="T15" fmla="*/ 0 h 8"/>
                    <a:gd name="T16" fmla="*/ 0 w 7"/>
                    <a:gd name="T17" fmla="*/ 0 h 8"/>
                    <a:gd name="T18" fmla="*/ 0 w 7"/>
                    <a:gd name="T19" fmla="*/ 0 h 8"/>
                    <a:gd name="T20" fmla="*/ 0 w 7"/>
                    <a:gd name="T21" fmla="*/ 0 h 8"/>
                    <a:gd name="T22" fmla="*/ 0 w 7"/>
                    <a:gd name="T23" fmla="*/ 0 h 8"/>
                    <a:gd name="T24" fmla="*/ 0 w 7"/>
                    <a:gd name="T25" fmla="*/ 0 h 8"/>
                    <a:gd name="T26" fmla="*/ 0 w 7"/>
                    <a:gd name="T27" fmla="*/ 0 h 8"/>
                    <a:gd name="T28" fmla="*/ 0 w 7"/>
                    <a:gd name="T29" fmla="*/ 0 h 8"/>
                    <a:gd name="T30" fmla="*/ 0 w 7"/>
                    <a:gd name="T31" fmla="*/ 0 h 8"/>
                    <a:gd name="T32" fmla="*/ 0 w 7"/>
                    <a:gd name="T33" fmla="*/ 0 h 8"/>
                    <a:gd name="T34" fmla="*/ 0 w 7"/>
                    <a:gd name="T35" fmla="*/ 0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8"/>
                    <a:gd name="T56" fmla="*/ 7 w 7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2" name="Freeform 12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>
                    <a:gd name="T0" fmla="*/ 0 w 7"/>
                    <a:gd name="T1" fmla="*/ 0 h 9"/>
                    <a:gd name="T2" fmla="*/ 0 w 7"/>
                    <a:gd name="T3" fmla="*/ 0 h 9"/>
                    <a:gd name="T4" fmla="*/ 0 w 7"/>
                    <a:gd name="T5" fmla="*/ 0 h 9"/>
                    <a:gd name="T6" fmla="*/ 0 w 7"/>
                    <a:gd name="T7" fmla="*/ 0 h 9"/>
                    <a:gd name="T8" fmla="*/ 0 w 7"/>
                    <a:gd name="T9" fmla="*/ 0 h 9"/>
                    <a:gd name="T10" fmla="*/ 0 w 7"/>
                    <a:gd name="T11" fmla="*/ 0 h 9"/>
                    <a:gd name="T12" fmla="*/ 0 w 7"/>
                    <a:gd name="T13" fmla="*/ 0 h 9"/>
                    <a:gd name="T14" fmla="*/ 0 w 7"/>
                    <a:gd name="T15" fmla="*/ 0 h 9"/>
                    <a:gd name="T16" fmla="*/ 0 w 7"/>
                    <a:gd name="T17" fmla="*/ 0 h 9"/>
                    <a:gd name="T18" fmla="*/ 0 w 7"/>
                    <a:gd name="T19" fmla="*/ 0 h 9"/>
                    <a:gd name="T20" fmla="*/ 0 w 7"/>
                    <a:gd name="T21" fmla="*/ 0 h 9"/>
                    <a:gd name="T22" fmla="*/ 0 w 7"/>
                    <a:gd name="T23" fmla="*/ 0 h 9"/>
                    <a:gd name="T24" fmla="*/ 0 w 7"/>
                    <a:gd name="T25" fmla="*/ 0 h 9"/>
                    <a:gd name="T26" fmla="*/ 0 w 7"/>
                    <a:gd name="T27" fmla="*/ 0 h 9"/>
                    <a:gd name="T28" fmla="*/ 0 w 7"/>
                    <a:gd name="T29" fmla="*/ 0 h 9"/>
                    <a:gd name="T30" fmla="*/ 0 w 7"/>
                    <a:gd name="T31" fmla="*/ 0 h 9"/>
                    <a:gd name="T32" fmla="*/ 0 w 7"/>
                    <a:gd name="T33" fmla="*/ 0 h 9"/>
                    <a:gd name="T34" fmla="*/ 0 w 7"/>
                    <a:gd name="T35" fmla="*/ 0 h 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9"/>
                    <a:gd name="T56" fmla="*/ 7 w 7"/>
                    <a:gd name="T57" fmla="*/ 9 h 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3" name="Freeform 12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>
                    <a:gd name="T0" fmla="*/ 0 w 20"/>
                    <a:gd name="T1" fmla="*/ 0 h 20"/>
                    <a:gd name="T2" fmla="*/ 0 w 20"/>
                    <a:gd name="T3" fmla="*/ 0 h 20"/>
                    <a:gd name="T4" fmla="*/ 0 w 20"/>
                    <a:gd name="T5" fmla="*/ 1 h 20"/>
                    <a:gd name="T6" fmla="*/ 0 w 20"/>
                    <a:gd name="T7" fmla="*/ 1 h 20"/>
                    <a:gd name="T8" fmla="*/ 0 w 20"/>
                    <a:gd name="T9" fmla="*/ 1 h 20"/>
                    <a:gd name="T10" fmla="*/ 1 w 20"/>
                    <a:gd name="T11" fmla="*/ 1 h 20"/>
                    <a:gd name="T12" fmla="*/ 1 w 20"/>
                    <a:gd name="T13" fmla="*/ 1 h 20"/>
                    <a:gd name="T14" fmla="*/ 1 w 20"/>
                    <a:gd name="T15" fmla="*/ 0 h 20"/>
                    <a:gd name="T16" fmla="*/ 1 w 20"/>
                    <a:gd name="T17" fmla="*/ 0 h 20"/>
                    <a:gd name="T18" fmla="*/ 1 w 20"/>
                    <a:gd name="T19" fmla="*/ 0 h 20"/>
                    <a:gd name="T20" fmla="*/ 1 w 20"/>
                    <a:gd name="T21" fmla="*/ 0 h 20"/>
                    <a:gd name="T22" fmla="*/ 1 w 20"/>
                    <a:gd name="T23" fmla="*/ 0 h 20"/>
                    <a:gd name="T24" fmla="*/ 0 w 20"/>
                    <a:gd name="T25" fmla="*/ 0 h 20"/>
                    <a:gd name="T26" fmla="*/ 0 w 20"/>
                    <a:gd name="T27" fmla="*/ 0 h 20"/>
                    <a:gd name="T28" fmla="*/ 0 w 20"/>
                    <a:gd name="T29" fmla="*/ 0 h 20"/>
                    <a:gd name="T30" fmla="*/ 0 w 20"/>
                    <a:gd name="T31" fmla="*/ 0 h 20"/>
                    <a:gd name="T32" fmla="*/ 0 w 20"/>
                    <a:gd name="T33" fmla="*/ 0 h 20"/>
                    <a:gd name="T34" fmla="*/ 0 w 20"/>
                    <a:gd name="T35" fmla="*/ 0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0"/>
                    <a:gd name="T55" fmla="*/ 0 h 20"/>
                    <a:gd name="T56" fmla="*/ 20 w 20"/>
                    <a:gd name="T57" fmla="*/ 20 h 2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4" name="Freeform 12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>
                    <a:gd name="T0" fmla="*/ 0 w 12"/>
                    <a:gd name="T1" fmla="*/ 0 h 13"/>
                    <a:gd name="T2" fmla="*/ 0 w 12"/>
                    <a:gd name="T3" fmla="*/ 0 h 13"/>
                    <a:gd name="T4" fmla="*/ 0 w 12"/>
                    <a:gd name="T5" fmla="*/ 0 h 13"/>
                    <a:gd name="T6" fmla="*/ 0 w 12"/>
                    <a:gd name="T7" fmla="*/ 0 h 13"/>
                    <a:gd name="T8" fmla="*/ 0 w 12"/>
                    <a:gd name="T9" fmla="*/ 0 h 13"/>
                    <a:gd name="T10" fmla="*/ 0 w 12"/>
                    <a:gd name="T11" fmla="*/ 0 h 13"/>
                    <a:gd name="T12" fmla="*/ 0 w 12"/>
                    <a:gd name="T13" fmla="*/ 0 h 13"/>
                    <a:gd name="T14" fmla="*/ 0 w 12"/>
                    <a:gd name="T15" fmla="*/ 0 h 13"/>
                    <a:gd name="T16" fmla="*/ 0 w 12"/>
                    <a:gd name="T17" fmla="*/ 0 h 13"/>
                    <a:gd name="T18" fmla="*/ 0 w 12"/>
                    <a:gd name="T19" fmla="*/ 0 h 13"/>
                    <a:gd name="T20" fmla="*/ 0 w 12"/>
                    <a:gd name="T21" fmla="*/ 0 h 13"/>
                    <a:gd name="T22" fmla="*/ 0 w 12"/>
                    <a:gd name="T23" fmla="*/ 0 h 13"/>
                    <a:gd name="T24" fmla="*/ 0 w 12"/>
                    <a:gd name="T25" fmla="*/ 0 h 13"/>
                    <a:gd name="T26" fmla="*/ 0 w 12"/>
                    <a:gd name="T27" fmla="*/ 0 h 13"/>
                    <a:gd name="T28" fmla="*/ 0 w 12"/>
                    <a:gd name="T29" fmla="*/ 0 h 13"/>
                    <a:gd name="T30" fmla="*/ 0 w 12"/>
                    <a:gd name="T31" fmla="*/ 0 h 13"/>
                    <a:gd name="T32" fmla="*/ 0 w 12"/>
                    <a:gd name="T33" fmla="*/ 0 h 13"/>
                    <a:gd name="T34" fmla="*/ 0 w 12"/>
                    <a:gd name="T35" fmla="*/ 0 h 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2"/>
                    <a:gd name="T55" fmla="*/ 0 h 13"/>
                    <a:gd name="T56" fmla="*/ 12 w 12"/>
                    <a:gd name="T57" fmla="*/ 13 h 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5" name="Freeform 13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>
                    <a:gd name="T0" fmla="*/ 0 w 13"/>
                    <a:gd name="T1" fmla="*/ 0 h 12"/>
                    <a:gd name="T2" fmla="*/ 0 w 13"/>
                    <a:gd name="T3" fmla="*/ 0 h 12"/>
                    <a:gd name="T4" fmla="*/ 0 w 13"/>
                    <a:gd name="T5" fmla="*/ 0 h 12"/>
                    <a:gd name="T6" fmla="*/ 0 w 13"/>
                    <a:gd name="T7" fmla="*/ 0 h 12"/>
                    <a:gd name="T8" fmla="*/ 0 w 13"/>
                    <a:gd name="T9" fmla="*/ 0 h 12"/>
                    <a:gd name="T10" fmla="*/ 0 w 13"/>
                    <a:gd name="T11" fmla="*/ 0 h 12"/>
                    <a:gd name="T12" fmla="*/ 1 w 13"/>
                    <a:gd name="T13" fmla="*/ 0 h 12"/>
                    <a:gd name="T14" fmla="*/ 1 w 13"/>
                    <a:gd name="T15" fmla="*/ 0 h 12"/>
                    <a:gd name="T16" fmla="*/ 1 w 13"/>
                    <a:gd name="T17" fmla="*/ 0 h 12"/>
                    <a:gd name="T18" fmla="*/ 1 w 13"/>
                    <a:gd name="T19" fmla="*/ 0 h 12"/>
                    <a:gd name="T20" fmla="*/ 1 w 13"/>
                    <a:gd name="T21" fmla="*/ 0 h 12"/>
                    <a:gd name="T22" fmla="*/ 0 w 13"/>
                    <a:gd name="T23" fmla="*/ 0 h 12"/>
                    <a:gd name="T24" fmla="*/ 0 w 13"/>
                    <a:gd name="T25" fmla="*/ 0 h 12"/>
                    <a:gd name="T26" fmla="*/ 0 w 13"/>
                    <a:gd name="T27" fmla="*/ 0 h 12"/>
                    <a:gd name="T28" fmla="*/ 0 w 13"/>
                    <a:gd name="T29" fmla="*/ 0 h 12"/>
                    <a:gd name="T30" fmla="*/ 0 w 13"/>
                    <a:gd name="T31" fmla="*/ 0 h 12"/>
                    <a:gd name="T32" fmla="*/ 0 w 13"/>
                    <a:gd name="T33" fmla="*/ 0 h 12"/>
                    <a:gd name="T34" fmla="*/ 0 w 13"/>
                    <a:gd name="T35" fmla="*/ 0 h 1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"/>
                    <a:gd name="T55" fmla="*/ 0 h 12"/>
                    <a:gd name="T56" fmla="*/ 13 w 13"/>
                    <a:gd name="T57" fmla="*/ 12 h 1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6" name="Freeform 13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>
                    <a:gd name="T0" fmla="*/ 0 w 8"/>
                    <a:gd name="T1" fmla="*/ 0 h 7"/>
                    <a:gd name="T2" fmla="*/ 0 w 8"/>
                    <a:gd name="T3" fmla="*/ 0 h 7"/>
                    <a:gd name="T4" fmla="*/ 0 w 8"/>
                    <a:gd name="T5" fmla="*/ 0 h 7"/>
                    <a:gd name="T6" fmla="*/ 0 w 8"/>
                    <a:gd name="T7" fmla="*/ 0 h 7"/>
                    <a:gd name="T8" fmla="*/ 0 w 8"/>
                    <a:gd name="T9" fmla="*/ 0 h 7"/>
                    <a:gd name="T10" fmla="*/ 0 w 8"/>
                    <a:gd name="T11" fmla="*/ 0 h 7"/>
                    <a:gd name="T12" fmla="*/ 0 w 8"/>
                    <a:gd name="T13" fmla="*/ 0 h 7"/>
                    <a:gd name="T14" fmla="*/ 0 w 8"/>
                    <a:gd name="T15" fmla="*/ 0 h 7"/>
                    <a:gd name="T16" fmla="*/ 0 w 8"/>
                    <a:gd name="T17" fmla="*/ 0 h 7"/>
                    <a:gd name="T18" fmla="*/ 0 w 8"/>
                    <a:gd name="T19" fmla="*/ 0 h 7"/>
                    <a:gd name="T20" fmla="*/ 0 w 8"/>
                    <a:gd name="T21" fmla="*/ 0 h 7"/>
                    <a:gd name="T22" fmla="*/ 0 w 8"/>
                    <a:gd name="T23" fmla="*/ 0 h 7"/>
                    <a:gd name="T24" fmla="*/ 0 w 8"/>
                    <a:gd name="T25" fmla="*/ 0 h 7"/>
                    <a:gd name="T26" fmla="*/ 0 w 8"/>
                    <a:gd name="T27" fmla="*/ 0 h 7"/>
                    <a:gd name="T28" fmla="*/ 0 w 8"/>
                    <a:gd name="T29" fmla="*/ 0 h 7"/>
                    <a:gd name="T30" fmla="*/ 0 w 8"/>
                    <a:gd name="T31" fmla="*/ 0 h 7"/>
                    <a:gd name="T32" fmla="*/ 0 w 8"/>
                    <a:gd name="T33" fmla="*/ 0 h 7"/>
                    <a:gd name="T34" fmla="*/ 0 w 8"/>
                    <a:gd name="T35" fmla="*/ 0 h 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"/>
                    <a:gd name="T55" fmla="*/ 0 h 7"/>
                    <a:gd name="T56" fmla="*/ 8 w 8"/>
                    <a:gd name="T57" fmla="*/ 7 h 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7" name="Freeform 13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>
                    <a:gd name="T0" fmla="*/ 0 w 7"/>
                    <a:gd name="T1" fmla="*/ 0 h 8"/>
                    <a:gd name="T2" fmla="*/ 0 w 7"/>
                    <a:gd name="T3" fmla="*/ 0 h 8"/>
                    <a:gd name="T4" fmla="*/ 0 w 7"/>
                    <a:gd name="T5" fmla="*/ 0 h 8"/>
                    <a:gd name="T6" fmla="*/ 0 w 7"/>
                    <a:gd name="T7" fmla="*/ 0 h 8"/>
                    <a:gd name="T8" fmla="*/ 0 w 7"/>
                    <a:gd name="T9" fmla="*/ 0 h 8"/>
                    <a:gd name="T10" fmla="*/ 0 w 7"/>
                    <a:gd name="T11" fmla="*/ 0 h 8"/>
                    <a:gd name="T12" fmla="*/ 0 w 7"/>
                    <a:gd name="T13" fmla="*/ 0 h 8"/>
                    <a:gd name="T14" fmla="*/ 0 w 7"/>
                    <a:gd name="T15" fmla="*/ 0 h 8"/>
                    <a:gd name="T16" fmla="*/ 0 w 7"/>
                    <a:gd name="T17" fmla="*/ 0 h 8"/>
                    <a:gd name="T18" fmla="*/ 0 w 7"/>
                    <a:gd name="T19" fmla="*/ 0 h 8"/>
                    <a:gd name="T20" fmla="*/ 0 w 7"/>
                    <a:gd name="T21" fmla="*/ 0 h 8"/>
                    <a:gd name="T22" fmla="*/ 0 w 7"/>
                    <a:gd name="T23" fmla="*/ 0 h 8"/>
                    <a:gd name="T24" fmla="*/ 0 w 7"/>
                    <a:gd name="T25" fmla="*/ 0 h 8"/>
                    <a:gd name="T26" fmla="*/ 0 w 7"/>
                    <a:gd name="T27" fmla="*/ 0 h 8"/>
                    <a:gd name="T28" fmla="*/ 0 w 7"/>
                    <a:gd name="T29" fmla="*/ 0 h 8"/>
                    <a:gd name="T30" fmla="*/ 0 w 7"/>
                    <a:gd name="T31" fmla="*/ 0 h 8"/>
                    <a:gd name="T32" fmla="*/ 0 w 7"/>
                    <a:gd name="T33" fmla="*/ 0 h 8"/>
                    <a:gd name="T34" fmla="*/ 0 w 7"/>
                    <a:gd name="T35" fmla="*/ 0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8"/>
                    <a:gd name="T56" fmla="*/ 7 w 7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8" name="Freeform 13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>
                    <a:gd name="T0" fmla="*/ 0 w 16"/>
                    <a:gd name="T1" fmla="*/ 0 h 17"/>
                    <a:gd name="T2" fmla="*/ 0 w 16"/>
                    <a:gd name="T3" fmla="*/ 0 h 17"/>
                    <a:gd name="T4" fmla="*/ 0 w 16"/>
                    <a:gd name="T5" fmla="*/ 1 h 17"/>
                    <a:gd name="T6" fmla="*/ 0 w 16"/>
                    <a:gd name="T7" fmla="*/ 1 h 17"/>
                    <a:gd name="T8" fmla="*/ 0 w 16"/>
                    <a:gd name="T9" fmla="*/ 1 h 17"/>
                    <a:gd name="T10" fmla="*/ 1 w 16"/>
                    <a:gd name="T11" fmla="*/ 1 h 17"/>
                    <a:gd name="T12" fmla="*/ 1 w 16"/>
                    <a:gd name="T13" fmla="*/ 1 h 17"/>
                    <a:gd name="T14" fmla="*/ 1 w 16"/>
                    <a:gd name="T15" fmla="*/ 0 h 17"/>
                    <a:gd name="T16" fmla="*/ 1 w 16"/>
                    <a:gd name="T17" fmla="*/ 0 h 17"/>
                    <a:gd name="T18" fmla="*/ 1 w 16"/>
                    <a:gd name="T19" fmla="*/ 0 h 17"/>
                    <a:gd name="T20" fmla="*/ 1 w 16"/>
                    <a:gd name="T21" fmla="*/ 0 h 17"/>
                    <a:gd name="T22" fmla="*/ 1 w 16"/>
                    <a:gd name="T23" fmla="*/ 0 h 17"/>
                    <a:gd name="T24" fmla="*/ 0 w 16"/>
                    <a:gd name="T25" fmla="*/ 0 h 17"/>
                    <a:gd name="T26" fmla="*/ 0 w 16"/>
                    <a:gd name="T27" fmla="*/ 0 h 17"/>
                    <a:gd name="T28" fmla="*/ 0 w 16"/>
                    <a:gd name="T29" fmla="*/ 0 h 17"/>
                    <a:gd name="T30" fmla="*/ 0 w 16"/>
                    <a:gd name="T31" fmla="*/ 0 h 17"/>
                    <a:gd name="T32" fmla="*/ 0 w 16"/>
                    <a:gd name="T33" fmla="*/ 0 h 17"/>
                    <a:gd name="T34" fmla="*/ 0 w 16"/>
                    <a:gd name="T35" fmla="*/ 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6"/>
                    <a:gd name="T55" fmla="*/ 0 h 17"/>
                    <a:gd name="T56" fmla="*/ 16 w 16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49" name="Freeform 13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>
                    <a:gd name="T0" fmla="*/ 0 w 12"/>
                    <a:gd name="T1" fmla="*/ 0 h 12"/>
                    <a:gd name="T2" fmla="*/ 0 w 12"/>
                    <a:gd name="T3" fmla="*/ 0 h 12"/>
                    <a:gd name="T4" fmla="*/ 0 w 12"/>
                    <a:gd name="T5" fmla="*/ 0 h 12"/>
                    <a:gd name="T6" fmla="*/ 0 w 12"/>
                    <a:gd name="T7" fmla="*/ 0 h 12"/>
                    <a:gd name="T8" fmla="*/ 0 w 12"/>
                    <a:gd name="T9" fmla="*/ 0 h 12"/>
                    <a:gd name="T10" fmla="*/ 0 w 12"/>
                    <a:gd name="T11" fmla="*/ 0 h 12"/>
                    <a:gd name="T12" fmla="*/ 0 w 12"/>
                    <a:gd name="T13" fmla="*/ 0 h 12"/>
                    <a:gd name="T14" fmla="*/ 0 w 12"/>
                    <a:gd name="T15" fmla="*/ 0 h 12"/>
                    <a:gd name="T16" fmla="*/ 0 w 12"/>
                    <a:gd name="T17" fmla="*/ 0 h 12"/>
                    <a:gd name="T18" fmla="*/ 0 w 12"/>
                    <a:gd name="T19" fmla="*/ 0 h 12"/>
                    <a:gd name="T20" fmla="*/ 0 w 12"/>
                    <a:gd name="T21" fmla="*/ 0 h 12"/>
                    <a:gd name="T22" fmla="*/ 0 w 12"/>
                    <a:gd name="T23" fmla="*/ 0 h 12"/>
                    <a:gd name="T24" fmla="*/ 0 w 12"/>
                    <a:gd name="T25" fmla="*/ 0 h 12"/>
                    <a:gd name="T26" fmla="*/ 0 w 12"/>
                    <a:gd name="T27" fmla="*/ 0 h 12"/>
                    <a:gd name="T28" fmla="*/ 0 w 12"/>
                    <a:gd name="T29" fmla="*/ 0 h 12"/>
                    <a:gd name="T30" fmla="*/ 0 w 12"/>
                    <a:gd name="T31" fmla="*/ 0 h 12"/>
                    <a:gd name="T32" fmla="*/ 0 w 12"/>
                    <a:gd name="T33" fmla="*/ 0 h 12"/>
                    <a:gd name="T34" fmla="*/ 0 w 12"/>
                    <a:gd name="T35" fmla="*/ 0 h 1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2"/>
                    <a:gd name="T55" fmla="*/ 0 h 12"/>
                    <a:gd name="T56" fmla="*/ 12 w 12"/>
                    <a:gd name="T57" fmla="*/ 12 h 1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0" name="Freeform 13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>
                    <a:gd name="T0" fmla="*/ 0 w 74"/>
                    <a:gd name="T1" fmla="*/ 2 h 75"/>
                    <a:gd name="T2" fmla="*/ 1 w 74"/>
                    <a:gd name="T3" fmla="*/ 3 h 75"/>
                    <a:gd name="T4" fmla="*/ 1 w 74"/>
                    <a:gd name="T5" fmla="*/ 3 h 75"/>
                    <a:gd name="T6" fmla="*/ 1 w 74"/>
                    <a:gd name="T7" fmla="*/ 3 h 75"/>
                    <a:gd name="T8" fmla="*/ 1 w 74"/>
                    <a:gd name="T9" fmla="*/ 3 h 75"/>
                    <a:gd name="T10" fmla="*/ 1 w 74"/>
                    <a:gd name="T11" fmla="*/ 3 h 75"/>
                    <a:gd name="T12" fmla="*/ 2 w 74"/>
                    <a:gd name="T13" fmla="*/ 3 h 75"/>
                    <a:gd name="T14" fmla="*/ 2 w 74"/>
                    <a:gd name="T15" fmla="*/ 3 h 75"/>
                    <a:gd name="T16" fmla="*/ 2 w 74"/>
                    <a:gd name="T17" fmla="*/ 2 h 75"/>
                    <a:gd name="T18" fmla="*/ 2 w 74"/>
                    <a:gd name="T19" fmla="*/ 2 h 75"/>
                    <a:gd name="T20" fmla="*/ 3 w 74"/>
                    <a:gd name="T21" fmla="*/ 2 h 75"/>
                    <a:gd name="T22" fmla="*/ 3 w 74"/>
                    <a:gd name="T23" fmla="*/ 2 h 75"/>
                    <a:gd name="T24" fmla="*/ 3 w 74"/>
                    <a:gd name="T25" fmla="*/ 2 h 75"/>
                    <a:gd name="T26" fmla="*/ 2 w 74"/>
                    <a:gd name="T27" fmla="*/ 1 h 75"/>
                    <a:gd name="T28" fmla="*/ 2 w 74"/>
                    <a:gd name="T29" fmla="*/ 1 h 75"/>
                    <a:gd name="T30" fmla="*/ 1 w 74"/>
                    <a:gd name="T31" fmla="*/ 2 h 75"/>
                    <a:gd name="T32" fmla="*/ 1 w 74"/>
                    <a:gd name="T33" fmla="*/ 2 h 75"/>
                    <a:gd name="T34" fmla="*/ 1 w 74"/>
                    <a:gd name="T35" fmla="*/ 2 h 75"/>
                    <a:gd name="T36" fmla="*/ 1 w 74"/>
                    <a:gd name="T37" fmla="*/ 1 h 75"/>
                    <a:gd name="T38" fmla="*/ 0 w 74"/>
                    <a:gd name="T39" fmla="*/ 0 h 75"/>
                    <a:gd name="T40" fmla="*/ 0 w 74"/>
                    <a:gd name="T41" fmla="*/ 0 h 75"/>
                    <a:gd name="T42" fmla="*/ 0 w 74"/>
                    <a:gd name="T43" fmla="*/ 1 h 75"/>
                    <a:gd name="T44" fmla="*/ 0 w 74"/>
                    <a:gd name="T45" fmla="*/ 1 h 75"/>
                    <a:gd name="T46" fmla="*/ 0 w 74"/>
                    <a:gd name="T47" fmla="*/ 2 h 75"/>
                    <a:gd name="T48" fmla="*/ 0 w 74"/>
                    <a:gd name="T49" fmla="*/ 2 h 7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4"/>
                    <a:gd name="T76" fmla="*/ 0 h 75"/>
                    <a:gd name="T77" fmla="*/ 74 w 74"/>
                    <a:gd name="T78" fmla="*/ 75 h 7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1" name="Freeform 13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>
                    <a:gd name="T0" fmla="*/ 1 w 69"/>
                    <a:gd name="T1" fmla="*/ 2 h 59"/>
                    <a:gd name="T2" fmla="*/ 1 w 69"/>
                    <a:gd name="T3" fmla="*/ 2 h 59"/>
                    <a:gd name="T4" fmla="*/ 1 w 69"/>
                    <a:gd name="T5" fmla="*/ 2 h 59"/>
                    <a:gd name="T6" fmla="*/ 2 w 69"/>
                    <a:gd name="T7" fmla="*/ 2 h 59"/>
                    <a:gd name="T8" fmla="*/ 2 w 69"/>
                    <a:gd name="T9" fmla="*/ 2 h 59"/>
                    <a:gd name="T10" fmla="*/ 2 w 69"/>
                    <a:gd name="T11" fmla="*/ 2 h 59"/>
                    <a:gd name="T12" fmla="*/ 3 w 69"/>
                    <a:gd name="T13" fmla="*/ 2 h 59"/>
                    <a:gd name="T14" fmla="*/ 3 w 69"/>
                    <a:gd name="T15" fmla="*/ 2 h 59"/>
                    <a:gd name="T16" fmla="*/ 2 w 69"/>
                    <a:gd name="T17" fmla="*/ 1 h 59"/>
                    <a:gd name="T18" fmla="*/ 2 w 69"/>
                    <a:gd name="T19" fmla="*/ 1 h 59"/>
                    <a:gd name="T20" fmla="*/ 2 w 69"/>
                    <a:gd name="T21" fmla="*/ 1 h 59"/>
                    <a:gd name="T22" fmla="*/ 1 w 69"/>
                    <a:gd name="T23" fmla="*/ 1 h 59"/>
                    <a:gd name="T24" fmla="*/ 1 w 69"/>
                    <a:gd name="T25" fmla="*/ 2 h 59"/>
                    <a:gd name="T26" fmla="*/ 1 w 69"/>
                    <a:gd name="T27" fmla="*/ 1 h 59"/>
                    <a:gd name="T28" fmla="*/ 1 w 69"/>
                    <a:gd name="T29" fmla="*/ 0 h 59"/>
                    <a:gd name="T30" fmla="*/ 1 w 69"/>
                    <a:gd name="T31" fmla="*/ 0 h 59"/>
                    <a:gd name="T32" fmla="*/ 0 w 69"/>
                    <a:gd name="T33" fmla="*/ 0 h 59"/>
                    <a:gd name="T34" fmla="*/ 0 w 69"/>
                    <a:gd name="T35" fmla="*/ 1 h 59"/>
                    <a:gd name="T36" fmla="*/ 0 w 69"/>
                    <a:gd name="T37" fmla="*/ 2 h 59"/>
                    <a:gd name="T38" fmla="*/ 1 w 69"/>
                    <a:gd name="T39" fmla="*/ 2 h 59"/>
                    <a:gd name="T40" fmla="*/ 1 w 69"/>
                    <a:gd name="T41" fmla="*/ 2 h 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9"/>
                    <a:gd name="T64" fmla="*/ 0 h 59"/>
                    <a:gd name="T65" fmla="*/ 69 w 69"/>
                    <a:gd name="T66" fmla="*/ 59 h 5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2" name="Freeform 13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>
                    <a:gd name="T0" fmla="*/ 0 w 69"/>
                    <a:gd name="T1" fmla="*/ 2 h 60"/>
                    <a:gd name="T2" fmla="*/ 1 w 69"/>
                    <a:gd name="T3" fmla="*/ 2 h 60"/>
                    <a:gd name="T4" fmla="*/ 1 w 69"/>
                    <a:gd name="T5" fmla="*/ 2 h 60"/>
                    <a:gd name="T6" fmla="*/ 1 w 69"/>
                    <a:gd name="T7" fmla="*/ 2 h 60"/>
                    <a:gd name="T8" fmla="*/ 1 w 69"/>
                    <a:gd name="T9" fmla="*/ 2 h 60"/>
                    <a:gd name="T10" fmla="*/ 2 w 69"/>
                    <a:gd name="T11" fmla="*/ 2 h 60"/>
                    <a:gd name="T12" fmla="*/ 2 w 69"/>
                    <a:gd name="T13" fmla="*/ 2 h 60"/>
                    <a:gd name="T14" fmla="*/ 2 w 69"/>
                    <a:gd name="T15" fmla="*/ 2 h 60"/>
                    <a:gd name="T16" fmla="*/ 2 w 69"/>
                    <a:gd name="T17" fmla="*/ 2 h 60"/>
                    <a:gd name="T18" fmla="*/ 2 w 69"/>
                    <a:gd name="T19" fmla="*/ 2 h 60"/>
                    <a:gd name="T20" fmla="*/ 2 w 69"/>
                    <a:gd name="T21" fmla="*/ 2 h 60"/>
                    <a:gd name="T22" fmla="*/ 3 w 69"/>
                    <a:gd name="T23" fmla="*/ 2 h 60"/>
                    <a:gd name="T24" fmla="*/ 2 w 69"/>
                    <a:gd name="T25" fmla="*/ 1 h 60"/>
                    <a:gd name="T26" fmla="*/ 2 w 69"/>
                    <a:gd name="T27" fmla="*/ 1 h 60"/>
                    <a:gd name="T28" fmla="*/ 2 w 69"/>
                    <a:gd name="T29" fmla="*/ 1 h 60"/>
                    <a:gd name="T30" fmla="*/ 1 w 69"/>
                    <a:gd name="T31" fmla="*/ 1 h 60"/>
                    <a:gd name="T32" fmla="*/ 1 w 69"/>
                    <a:gd name="T33" fmla="*/ 1 h 60"/>
                    <a:gd name="T34" fmla="*/ 1 w 69"/>
                    <a:gd name="T35" fmla="*/ 1 h 60"/>
                    <a:gd name="T36" fmla="*/ 1 w 69"/>
                    <a:gd name="T37" fmla="*/ 1 h 60"/>
                    <a:gd name="T38" fmla="*/ 0 w 69"/>
                    <a:gd name="T39" fmla="*/ 0 h 60"/>
                    <a:gd name="T40" fmla="*/ 0 w 69"/>
                    <a:gd name="T41" fmla="*/ 0 h 60"/>
                    <a:gd name="T42" fmla="*/ 0 w 69"/>
                    <a:gd name="T43" fmla="*/ 1 h 60"/>
                    <a:gd name="T44" fmla="*/ 0 w 69"/>
                    <a:gd name="T45" fmla="*/ 1 h 60"/>
                    <a:gd name="T46" fmla="*/ 0 w 69"/>
                    <a:gd name="T47" fmla="*/ 2 h 60"/>
                    <a:gd name="T48" fmla="*/ 0 w 69"/>
                    <a:gd name="T49" fmla="*/ 2 h 6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9"/>
                    <a:gd name="T76" fmla="*/ 0 h 60"/>
                    <a:gd name="T77" fmla="*/ 69 w 69"/>
                    <a:gd name="T78" fmla="*/ 60 h 6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3" name="Freeform 13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>
                    <a:gd name="T0" fmla="*/ 0 w 75"/>
                    <a:gd name="T1" fmla="*/ 2 h 48"/>
                    <a:gd name="T2" fmla="*/ 1 w 75"/>
                    <a:gd name="T3" fmla="*/ 2 h 48"/>
                    <a:gd name="T4" fmla="*/ 1 w 75"/>
                    <a:gd name="T5" fmla="*/ 2 h 48"/>
                    <a:gd name="T6" fmla="*/ 2 w 75"/>
                    <a:gd name="T7" fmla="*/ 2 h 48"/>
                    <a:gd name="T8" fmla="*/ 2 w 75"/>
                    <a:gd name="T9" fmla="*/ 2 h 48"/>
                    <a:gd name="T10" fmla="*/ 2 w 75"/>
                    <a:gd name="T11" fmla="*/ 2 h 48"/>
                    <a:gd name="T12" fmla="*/ 3 w 75"/>
                    <a:gd name="T13" fmla="*/ 1 h 48"/>
                    <a:gd name="T14" fmla="*/ 3 w 75"/>
                    <a:gd name="T15" fmla="*/ 1 h 48"/>
                    <a:gd name="T16" fmla="*/ 3 w 75"/>
                    <a:gd name="T17" fmla="*/ 1 h 48"/>
                    <a:gd name="T18" fmla="*/ 2 w 75"/>
                    <a:gd name="T19" fmla="*/ 1 h 48"/>
                    <a:gd name="T20" fmla="*/ 2 w 75"/>
                    <a:gd name="T21" fmla="*/ 1 h 48"/>
                    <a:gd name="T22" fmla="*/ 2 w 75"/>
                    <a:gd name="T23" fmla="*/ 1 h 48"/>
                    <a:gd name="T24" fmla="*/ 2 w 75"/>
                    <a:gd name="T25" fmla="*/ 1 h 48"/>
                    <a:gd name="T26" fmla="*/ 1 w 75"/>
                    <a:gd name="T27" fmla="*/ 1 h 48"/>
                    <a:gd name="T28" fmla="*/ 1 w 75"/>
                    <a:gd name="T29" fmla="*/ 1 h 48"/>
                    <a:gd name="T30" fmla="*/ 1 w 75"/>
                    <a:gd name="T31" fmla="*/ 1 h 48"/>
                    <a:gd name="T32" fmla="*/ 1 w 75"/>
                    <a:gd name="T33" fmla="*/ 1 h 48"/>
                    <a:gd name="T34" fmla="*/ 1 w 75"/>
                    <a:gd name="T35" fmla="*/ 1 h 48"/>
                    <a:gd name="T36" fmla="*/ 1 w 75"/>
                    <a:gd name="T37" fmla="*/ 0 h 48"/>
                    <a:gd name="T38" fmla="*/ 1 w 75"/>
                    <a:gd name="T39" fmla="*/ 0 h 48"/>
                    <a:gd name="T40" fmla="*/ 1 w 75"/>
                    <a:gd name="T41" fmla="*/ 0 h 48"/>
                    <a:gd name="T42" fmla="*/ 0 w 75"/>
                    <a:gd name="T43" fmla="*/ 0 h 48"/>
                    <a:gd name="T44" fmla="*/ 0 w 75"/>
                    <a:gd name="T45" fmla="*/ 0 h 48"/>
                    <a:gd name="T46" fmla="*/ 0 w 75"/>
                    <a:gd name="T47" fmla="*/ 0 h 48"/>
                    <a:gd name="T48" fmla="*/ 0 w 75"/>
                    <a:gd name="T49" fmla="*/ 0 h 48"/>
                    <a:gd name="T50" fmla="*/ 0 w 75"/>
                    <a:gd name="T51" fmla="*/ 0 h 48"/>
                    <a:gd name="T52" fmla="*/ 0 w 75"/>
                    <a:gd name="T53" fmla="*/ 1 h 48"/>
                    <a:gd name="T54" fmla="*/ 0 w 75"/>
                    <a:gd name="T55" fmla="*/ 1 h 48"/>
                    <a:gd name="T56" fmla="*/ 0 w 75"/>
                    <a:gd name="T57" fmla="*/ 2 h 4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5"/>
                    <a:gd name="T88" fmla="*/ 0 h 48"/>
                    <a:gd name="T89" fmla="*/ 75 w 75"/>
                    <a:gd name="T90" fmla="*/ 48 h 4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4" name="Freeform 13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>
                    <a:gd name="T0" fmla="*/ 1 w 63"/>
                    <a:gd name="T1" fmla="*/ 2 h 57"/>
                    <a:gd name="T2" fmla="*/ 1 w 63"/>
                    <a:gd name="T3" fmla="*/ 2 h 57"/>
                    <a:gd name="T4" fmla="*/ 1 w 63"/>
                    <a:gd name="T5" fmla="*/ 2 h 57"/>
                    <a:gd name="T6" fmla="*/ 2 w 63"/>
                    <a:gd name="T7" fmla="*/ 2 h 57"/>
                    <a:gd name="T8" fmla="*/ 2 w 63"/>
                    <a:gd name="T9" fmla="*/ 2 h 57"/>
                    <a:gd name="T10" fmla="*/ 2 w 63"/>
                    <a:gd name="T11" fmla="*/ 2 h 57"/>
                    <a:gd name="T12" fmla="*/ 2 w 63"/>
                    <a:gd name="T13" fmla="*/ 2 h 57"/>
                    <a:gd name="T14" fmla="*/ 2 w 63"/>
                    <a:gd name="T15" fmla="*/ 2 h 57"/>
                    <a:gd name="T16" fmla="*/ 2 w 63"/>
                    <a:gd name="T17" fmla="*/ 1 h 57"/>
                    <a:gd name="T18" fmla="*/ 2 w 63"/>
                    <a:gd name="T19" fmla="*/ 1 h 57"/>
                    <a:gd name="T20" fmla="*/ 2 w 63"/>
                    <a:gd name="T21" fmla="*/ 1 h 57"/>
                    <a:gd name="T22" fmla="*/ 2 w 63"/>
                    <a:gd name="T23" fmla="*/ 1 h 57"/>
                    <a:gd name="T24" fmla="*/ 2 w 63"/>
                    <a:gd name="T25" fmla="*/ 1 h 57"/>
                    <a:gd name="T26" fmla="*/ 1 w 63"/>
                    <a:gd name="T27" fmla="*/ 1 h 57"/>
                    <a:gd name="T28" fmla="*/ 1 w 63"/>
                    <a:gd name="T29" fmla="*/ 1 h 57"/>
                    <a:gd name="T30" fmla="*/ 1 w 63"/>
                    <a:gd name="T31" fmla="*/ 1 h 57"/>
                    <a:gd name="T32" fmla="*/ 1 w 63"/>
                    <a:gd name="T33" fmla="*/ 1 h 57"/>
                    <a:gd name="T34" fmla="*/ 1 w 63"/>
                    <a:gd name="T35" fmla="*/ 1 h 57"/>
                    <a:gd name="T36" fmla="*/ 1 w 63"/>
                    <a:gd name="T37" fmla="*/ 1 h 57"/>
                    <a:gd name="T38" fmla="*/ 1 w 63"/>
                    <a:gd name="T39" fmla="*/ 0 h 57"/>
                    <a:gd name="T40" fmla="*/ 0 w 63"/>
                    <a:gd name="T41" fmla="*/ 0 h 57"/>
                    <a:gd name="T42" fmla="*/ 0 w 63"/>
                    <a:gd name="T43" fmla="*/ 1 h 57"/>
                    <a:gd name="T44" fmla="*/ 0 w 63"/>
                    <a:gd name="T45" fmla="*/ 1 h 57"/>
                    <a:gd name="T46" fmla="*/ 0 w 63"/>
                    <a:gd name="T47" fmla="*/ 2 h 57"/>
                    <a:gd name="T48" fmla="*/ 1 w 63"/>
                    <a:gd name="T49" fmla="*/ 2 h 5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3"/>
                    <a:gd name="T76" fmla="*/ 0 h 57"/>
                    <a:gd name="T77" fmla="*/ 63 w 63"/>
                    <a:gd name="T78" fmla="*/ 57 h 5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5" name="Freeform 14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>
                    <a:gd name="T0" fmla="*/ 1 w 65"/>
                    <a:gd name="T1" fmla="*/ 2 h 57"/>
                    <a:gd name="T2" fmla="*/ 1 w 65"/>
                    <a:gd name="T3" fmla="*/ 2 h 57"/>
                    <a:gd name="T4" fmla="*/ 1 w 65"/>
                    <a:gd name="T5" fmla="*/ 2 h 57"/>
                    <a:gd name="T6" fmla="*/ 2 w 65"/>
                    <a:gd name="T7" fmla="*/ 2 h 57"/>
                    <a:gd name="T8" fmla="*/ 2 w 65"/>
                    <a:gd name="T9" fmla="*/ 2 h 57"/>
                    <a:gd name="T10" fmla="*/ 2 w 65"/>
                    <a:gd name="T11" fmla="*/ 2 h 57"/>
                    <a:gd name="T12" fmla="*/ 2 w 65"/>
                    <a:gd name="T13" fmla="*/ 2 h 57"/>
                    <a:gd name="T14" fmla="*/ 2 w 65"/>
                    <a:gd name="T15" fmla="*/ 1 h 57"/>
                    <a:gd name="T16" fmla="*/ 2 w 65"/>
                    <a:gd name="T17" fmla="*/ 1 h 57"/>
                    <a:gd name="T18" fmla="*/ 2 w 65"/>
                    <a:gd name="T19" fmla="*/ 1 h 57"/>
                    <a:gd name="T20" fmla="*/ 2 w 65"/>
                    <a:gd name="T21" fmla="*/ 1 h 57"/>
                    <a:gd name="T22" fmla="*/ 1 w 65"/>
                    <a:gd name="T23" fmla="*/ 1 h 57"/>
                    <a:gd name="T24" fmla="*/ 1 w 65"/>
                    <a:gd name="T25" fmla="*/ 1 h 57"/>
                    <a:gd name="T26" fmla="*/ 1 w 65"/>
                    <a:gd name="T27" fmla="*/ 1 h 57"/>
                    <a:gd name="T28" fmla="*/ 1 w 65"/>
                    <a:gd name="T29" fmla="*/ 1 h 57"/>
                    <a:gd name="T30" fmla="*/ 1 w 65"/>
                    <a:gd name="T31" fmla="*/ 0 h 57"/>
                    <a:gd name="T32" fmla="*/ 0 w 65"/>
                    <a:gd name="T33" fmla="*/ 0 h 57"/>
                    <a:gd name="T34" fmla="*/ 0 w 65"/>
                    <a:gd name="T35" fmla="*/ 1 h 57"/>
                    <a:gd name="T36" fmla="*/ 0 w 65"/>
                    <a:gd name="T37" fmla="*/ 1 h 57"/>
                    <a:gd name="T38" fmla="*/ 1 w 65"/>
                    <a:gd name="T39" fmla="*/ 2 h 57"/>
                    <a:gd name="T40" fmla="*/ 1 w 65"/>
                    <a:gd name="T41" fmla="*/ 2 h 5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5"/>
                    <a:gd name="T64" fmla="*/ 0 h 57"/>
                    <a:gd name="T65" fmla="*/ 65 w 65"/>
                    <a:gd name="T66" fmla="*/ 57 h 5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6" name="Freeform 14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>
                    <a:gd name="T0" fmla="*/ 1 w 79"/>
                    <a:gd name="T1" fmla="*/ 2 h 80"/>
                    <a:gd name="T2" fmla="*/ 1 w 79"/>
                    <a:gd name="T3" fmla="*/ 2 h 80"/>
                    <a:gd name="T4" fmla="*/ 1 w 79"/>
                    <a:gd name="T5" fmla="*/ 3 h 80"/>
                    <a:gd name="T6" fmla="*/ 1 w 79"/>
                    <a:gd name="T7" fmla="*/ 3 h 80"/>
                    <a:gd name="T8" fmla="*/ 1 w 79"/>
                    <a:gd name="T9" fmla="*/ 3 h 80"/>
                    <a:gd name="T10" fmla="*/ 2 w 79"/>
                    <a:gd name="T11" fmla="*/ 3 h 80"/>
                    <a:gd name="T12" fmla="*/ 2 w 79"/>
                    <a:gd name="T13" fmla="*/ 3 h 80"/>
                    <a:gd name="T14" fmla="*/ 2 w 79"/>
                    <a:gd name="T15" fmla="*/ 2 h 80"/>
                    <a:gd name="T16" fmla="*/ 3 w 79"/>
                    <a:gd name="T17" fmla="*/ 2 h 80"/>
                    <a:gd name="T18" fmla="*/ 3 w 79"/>
                    <a:gd name="T19" fmla="*/ 2 h 80"/>
                    <a:gd name="T20" fmla="*/ 3 w 79"/>
                    <a:gd name="T21" fmla="*/ 2 h 80"/>
                    <a:gd name="T22" fmla="*/ 3 w 79"/>
                    <a:gd name="T23" fmla="*/ 2 h 80"/>
                    <a:gd name="T24" fmla="*/ 3 w 79"/>
                    <a:gd name="T25" fmla="*/ 2 h 80"/>
                    <a:gd name="T26" fmla="*/ 3 w 79"/>
                    <a:gd name="T27" fmla="*/ 1 h 80"/>
                    <a:gd name="T28" fmla="*/ 2 w 79"/>
                    <a:gd name="T29" fmla="*/ 1 h 80"/>
                    <a:gd name="T30" fmla="*/ 2 w 79"/>
                    <a:gd name="T31" fmla="*/ 1 h 80"/>
                    <a:gd name="T32" fmla="*/ 2 w 79"/>
                    <a:gd name="T33" fmla="*/ 1 h 80"/>
                    <a:gd name="T34" fmla="*/ 1 w 79"/>
                    <a:gd name="T35" fmla="*/ 2 h 80"/>
                    <a:gd name="T36" fmla="*/ 1 w 79"/>
                    <a:gd name="T37" fmla="*/ 2 h 80"/>
                    <a:gd name="T38" fmla="*/ 1 w 79"/>
                    <a:gd name="T39" fmla="*/ 2 h 80"/>
                    <a:gd name="T40" fmla="*/ 1 w 79"/>
                    <a:gd name="T41" fmla="*/ 2 h 80"/>
                    <a:gd name="T42" fmla="*/ 1 w 79"/>
                    <a:gd name="T43" fmla="*/ 2 h 80"/>
                    <a:gd name="T44" fmla="*/ 1 w 79"/>
                    <a:gd name="T45" fmla="*/ 1 h 80"/>
                    <a:gd name="T46" fmla="*/ 0 w 79"/>
                    <a:gd name="T47" fmla="*/ 0 h 80"/>
                    <a:gd name="T48" fmla="*/ 0 w 79"/>
                    <a:gd name="T49" fmla="*/ 0 h 80"/>
                    <a:gd name="T50" fmla="*/ 0 w 79"/>
                    <a:gd name="T51" fmla="*/ 1 h 80"/>
                    <a:gd name="T52" fmla="*/ 0 w 79"/>
                    <a:gd name="T53" fmla="*/ 2 h 80"/>
                    <a:gd name="T54" fmla="*/ 0 w 79"/>
                    <a:gd name="T55" fmla="*/ 2 h 80"/>
                    <a:gd name="T56" fmla="*/ 1 w 79"/>
                    <a:gd name="T57" fmla="*/ 2 h 8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9"/>
                    <a:gd name="T88" fmla="*/ 0 h 80"/>
                    <a:gd name="T89" fmla="*/ 79 w 79"/>
                    <a:gd name="T90" fmla="*/ 80 h 8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7" name="Freeform 14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>
                    <a:gd name="T0" fmla="*/ 0 w 79"/>
                    <a:gd name="T1" fmla="*/ 2 h 67"/>
                    <a:gd name="T2" fmla="*/ 1 w 79"/>
                    <a:gd name="T3" fmla="*/ 2 h 67"/>
                    <a:gd name="T4" fmla="*/ 1 w 79"/>
                    <a:gd name="T5" fmla="*/ 2 h 67"/>
                    <a:gd name="T6" fmla="*/ 1 w 79"/>
                    <a:gd name="T7" fmla="*/ 2 h 67"/>
                    <a:gd name="T8" fmla="*/ 1 w 79"/>
                    <a:gd name="T9" fmla="*/ 2 h 67"/>
                    <a:gd name="T10" fmla="*/ 2 w 79"/>
                    <a:gd name="T11" fmla="*/ 2 h 67"/>
                    <a:gd name="T12" fmla="*/ 2 w 79"/>
                    <a:gd name="T13" fmla="*/ 2 h 67"/>
                    <a:gd name="T14" fmla="*/ 2 w 79"/>
                    <a:gd name="T15" fmla="*/ 2 h 67"/>
                    <a:gd name="T16" fmla="*/ 3 w 79"/>
                    <a:gd name="T17" fmla="*/ 2 h 67"/>
                    <a:gd name="T18" fmla="*/ 3 w 79"/>
                    <a:gd name="T19" fmla="*/ 2 h 67"/>
                    <a:gd name="T20" fmla="*/ 3 w 79"/>
                    <a:gd name="T21" fmla="*/ 2 h 67"/>
                    <a:gd name="T22" fmla="*/ 3 w 79"/>
                    <a:gd name="T23" fmla="*/ 2 h 67"/>
                    <a:gd name="T24" fmla="*/ 3 w 79"/>
                    <a:gd name="T25" fmla="*/ 2 h 67"/>
                    <a:gd name="T26" fmla="*/ 3 w 79"/>
                    <a:gd name="T27" fmla="*/ 1 h 67"/>
                    <a:gd name="T28" fmla="*/ 3 w 79"/>
                    <a:gd name="T29" fmla="*/ 1 h 67"/>
                    <a:gd name="T30" fmla="*/ 2 w 79"/>
                    <a:gd name="T31" fmla="*/ 1 h 67"/>
                    <a:gd name="T32" fmla="*/ 2 w 79"/>
                    <a:gd name="T33" fmla="*/ 1 h 67"/>
                    <a:gd name="T34" fmla="*/ 2 w 79"/>
                    <a:gd name="T35" fmla="*/ 1 h 67"/>
                    <a:gd name="T36" fmla="*/ 1 w 79"/>
                    <a:gd name="T37" fmla="*/ 1 h 67"/>
                    <a:gd name="T38" fmla="*/ 1 w 79"/>
                    <a:gd name="T39" fmla="*/ 1 h 67"/>
                    <a:gd name="T40" fmla="*/ 1 w 79"/>
                    <a:gd name="T41" fmla="*/ 1 h 67"/>
                    <a:gd name="T42" fmla="*/ 1 w 79"/>
                    <a:gd name="T43" fmla="*/ 1 h 67"/>
                    <a:gd name="T44" fmla="*/ 1 w 79"/>
                    <a:gd name="T45" fmla="*/ 1 h 67"/>
                    <a:gd name="T46" fmla="*/ 1 w 79"/>
                    <a:gd name="T47" fmla="*/ 0 h 67"/>
                    <a:gd name="T48" fmla="*/ 0 w 79"/>
                    <a:gd name="T49" fmla="*/ 0 h 67"/>
                    <a:gd name="T50" fmla="*/ 0 w 79"/>
                    <a:gd name="T51" fmla="*/ 1 h 67"/>
                    <a:gd name="T52" fmla="*/ 0 w 79"/>
                    <a:gd name="T53" fmla="*/ 1 h 67"/>
                    <a:gd name="T54" fmla="*/ 0 w 79"/>
                    <a:gd name="T55" fmla="*/ 2 h 67"/>
                    <a:gd name="T56" fmla="*/ 0 w 79"/>
                    <a:gd name="T57" fmla="*/ 2 h 6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79"/>
                    <a:gd name="T88" fmla="*/ 0 h 67"/>
                    <a:gd name="T89" fmla="*/ 79 w 79"/>
                    <a:gd name="T90" fmla="*/ 67 h 6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8" name="Freeform 14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>
                    <a:gd name="T0" fmla="*/ 0 w 77"/>
                    <a:gd name="T1" fmla="*/ 2 h 62"/>
                    <a:gd name="T2" fmla="*/ 1 w 77"/>
                    <a:gd name="T3" fmla="*/ 2 h 62"/>
                    <a:gd name="T4" fmla="*/ 1 w 77"/>
                    <a:gd name="T5" fmla="*/ 2 h 62"/>
                    <a:gd name="T6" fmla="*/ 2 w 77"/>
                    <a:gd name="T7" fmla="*/ 2 h 62"/>
                    <a:gd name="T8" fmla="*/ 2 w 77"/>
                    <a:gd name="T9" fmla="*/ 2 h 62"/>
                    <a:gd name="T10" fmla="*/ 2 w 77"/>
                    <a:gd name="T11" fmla="*/ 2 h 62"/>
                    <a:gd name="T12" fmla="*/ 3 w 77"/>
                    <a:gd name="T13" fmla="*/ 2 h 62"/>
                    <a:gd name="T14" fmla="*/ 3 w 77"/>
                    <a:gd name="T15" fmla="*/ 2 h 62"/>
                    <a:gd name="T16" fmla="*/ 3 w 77"/>
                    <a:gd name="T17" fmla="*/ 2 h 62"/>
                    <a:gd name="T18" fmla="*/ 3 w 77"/>
                    <a:gd name="T19" fmla="*/ 1 h 62"/>
                    <a:gd name="T20" fmla="*/ 2 w 77"/>
                    <a:gd name="T21" fmla="*/ 1 h 62"/>
                    <a:gd name="T22" fmla="*/ 2 w 77"/>
                    <a:gd name="T23" fmla="*/ 1 h 62"/>
                    <a:gd name="T24" fmla="*/ 2 w 77"/>
                    <a:gd name="T25" fmla="*/ 1 h 62"/>
                    <a:gd name="T26" fmla="*/ 1 w 77"/>
                    <a:gd name="T27" fmla="*/ 1 h 62"/>
                    <a:gd name="T28" fmla="*/ 1 w 77"/>
                    <a:gd name="T29" fmla="*/ 1 h 62"/>
                    <a:gd name="T30" fmla="*/ 1 w 77"/>
                    <a:gd name="T31" fmla="*/ 1 h 62"/>
                    <a:gd name="T32" fmla="*/ 1 w 77"/>
                    <a:gd name="T33" fmla="*/ 1 h 62"/>
                    <a:gd name="T34" fmla="*/ 1 w 77"/>
                    <a:gd name="T35" fmla="*/ 1 h 62"/>
                    <a:gd name="T36" fmla="*/ 1 w 77"/>
                    <a:gd name="T37" fmla="*/ 1 h 62"/>
                    <a:gd name="T38" fmla="*/ 1 w 77"/>
                    <a:gd name="T39" fmla="*/ 0 h 62"/>
                    <a:gd name="T40" fmla="*/ 0 w 77"/>
                    <a:gd name="T41" fmla="*/ 0 h 62"/>
                    <a:gd name="T42" fmla="*/ 0 w 77"/>
                    <a:gd name="T43" fmla="*/ 1 h 62"/>
                    <a:gd name="T44" fmla="*/ 0 w 77"/>
                    <a:gd name="T45" fmla="*/ 1 h 62"/>
                    <a:gd name="T46" fmla="*/ 0 w 77"/>
                    <a:gd name="T47" fmla="*/ 2 h 62"/>
                    <a:gd name="T48" fmla="*/ 0 w 77"/>
                    <a:gd name="T49" fmla="*/ 2 h 6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7"/>
                    <a:gd name="T76" fmla="*/ 0 h 62"/>
                    <a:gd name="T77" fmla="*/ 77 w 77"/>
                    <a:gd name="T78" fmla="*/ 62 h 6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59" name="Freeform 14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>
                    <a:gd name="T0" fmla="*/ 0 w 366"/>
                    <a:gd name="T1" fmla="*/ 6 h 845"/>
                    <a:gd name="T2" fmla="*/ 1 w 366"/>
                    <a:gd name="T3" fmla="*/ 9 h 845"/>
                    <a:gd name="T4" fmla="*/ 2 w 366"/>
                    <a:gd name="T5" fmla="*/ 13 h 845"/>
                    <a:gd name="T6" fmla="*/ 3 w 366"/>
                    <a:gd name="T7" fmla="*/ 17 h 845"/>
                    <a:gd name="T8" fmla="*/ 5 w 366"/>
                    <a:gd name="T9" fmla="*/ 22 h 845"/>
                    <a:gd name="T10" fmla="*/ 6 w 366"/>
                    <a:gd name="T11" fmla="*/ 26 h 845"/>
                    <a:gd name="T12" fmla="*/ 7 w 366"/>
                    <a:gd name="T13" fmla="*/ 29 h 845"/>
                    <a:gd name="T14" fmla="*/ 8 w 366"/>
                    <a:gd name="T15" fmla="*/ 30 h 845"/>
                    <a:gd name="T16" fmla="*/ 10 w 366"/>
                    <a:gd name="T17" fmla="*/ 31 h 845"/>
                    <a:gd name="T18" fmla="*/ 12 w 366"/>
                    <a:gd name="T19" fmla="*/ 31 h 845"/>
                    <a:gd name="T20" fmla="*/ 13 w 366"/>
                    <a:gd name="T21" fmla="*/ 31 h 845"/>
                    <a:gd name="T22" fmla="*/ 13 w 366"/>
                    <a:gd name="T23" fmla="*/ 31 h 845"/>
                    <a:gd name="T24" fmla="*/ 14 w 366"/>
                    <a:gd name="T25" fmla="*/ 30 h 845"/>
                    <a:gd name="T26" fmla="*/ 13 w 366"/>
                    <a:gd name="T27" fmla="*/ 30 h 845"/>
                    <a:gd name="T28" fmla="*/ 12 w 366"/>
                    <a:gd name="T29" fmla="*/ 29 h 845"/>
                    <a:gd name="T30" fmla="*/ 11 w 366"/>
                    <a:gd name="T31" fmla="*/ 29 h 845"/>
                    <a:gd name="T32" fmla="*/ 10 w 366"/>
                    <a:gd name="T33" fmla="*/ 29 h 845"/>
                    <a:gd name="T34" fmla="*/ 9 w 366"/>
                    <a:gd name="T35" fmla="*/ 28 h 845"/>
                    <a:gd name="T36" fmla="*/ 8 w 366"/>
                    <a:gd name="T37" fmla="*/ 26 h 845"/>
                    <a:gd name="T38" fmla="*/ 7 w 366"/>
                    <a:gd name="T39" fmla="*/ 24 h 845"/>
                    <a:gd name="T40" fmla="*/ 6 w 366"/>
                    <a:gd name="T41" fmla="*/ 21 h 845"/>
                    <a:gd name="T42" fmla="*/ 6 w 366"/>
                    <a:gd name="T43" fmla="*/ 19 h 845"/>
                    <a:gd name="T44" fmla="*/ 5 w 366"/>
                    <a:gd name="T45" fmla="*/ 16 h 845"/>
                    <a:gd name="T46" fmla="*/ 3 w 366"/>
                    <a:gd name="T47" fmla="*/ 13 h 845"/>
                    <a:gd name="T48" fmla="*/ 2 w 366"/>
                    <a:gd name="T49" fmla="*/ 10 h 845"/>
                    <a:gd name="T50" fmla="*/ 2 w 366"/>
                    <a:gd name="T51" fmla="*/ 6 h 845"/>
                    <a:gd name="T52" fmla="*/ 2 w 366"/>
                    <a:gd name="T53" fmla="*/ 4 h 845"/>
                    <a:gd name="T54" fmla="*/ 1 w 366"/>
                    <a:gd name="T55" fmla="*/ 2 h 845"/>
                    <a:gd name="T56" fmla="*/ 1 w 366"/>
                    <a:gd name="T57" fmla="*/ 1 h 845"/>
                    <a:gd name="T58" fmla="*/ 0 w 366"/>
                    <a:gd name="T59" fmla="*/ 0 h 845"/>
                    <a:gd name="T60" fmla="*/ 0 w 366"/>
                    <a:gd name="T61" fmla="*/ 1 h 845"/>
                    <a:gd name="T62" fmla="*/ 0 w 366"/>
                    <a:gd name="T63" fmla="*/ 3 h 84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66"/>
                    <a:gd name="T97" fmla="*/ 0 h 845"/>
                    <a:gd name="T98" fmla="*/ 366 w 366"/>
                    <a:gd name="T99" fmla="*/ 845 h 84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0" name="Freeform 14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>
                    <a:gd name="T0" fmla="*/ 3 w 88"/>
                    <a:gd name="T1" fmla="*/ 1 h 87"/>
                    <a:gd name="T2" fmla="*/ 3 w 88"/>
                    <a:gd name="T3" fmla="*/ 1 h 87"/>
                    <a:gd name="T4" fmla="*/ 3 w 88"/>
                    <a:gd name="T5" fmla="*/ 0 h 87"/>
                    <a:gd name="T6" fmla="*/ 3 w 88"/>
                    <a:gd name="T7" fmla="*/ 0 h 87"/>
                    <a:gd name="T8" fmla="*/ 3 w 88"/>
                    <a:gd name="T9" fmla="*/ 0 h 87"/>
                    <a:gd name="T10" fmla="*/ 3 w 88"/>
                    <a:gd name="T11" fmla="*/ 0 h 87"/>
                    <a:gd name="T12" fmla="*/ 2 w 88"/>
                    <a:gd name="T13" fmla="*/ 0 h 87"/>
                    <a:gd name="T14" fmla="*/ 2 w 88"/>
                    <a:gd name="T15" fmla="*/ 0 h 87"/>
                    <a:gd name="T16" fmla="*/ 2 w 88"/>
                    <a:gd name="T17" fmla="*/ 0 h 87"/>
                    <a:gd name="T18" fmla="*/ 2 w 88"/>
                    <a:gd name="T19" fmla="*/ 0 h 87"/>
                    <a:gd name="T20" fmla="*/ 1 w 88"/>
                    <a:gd name="T21" fmla="*/ 1 h 87"/>
                    <a:gd name="T22" fmla="*/ 1 w 88"/>
                    <a:gd name="T23" fmla="*/ 1 h 87"/>
                    <a:gd name="T24" fmla="*/ 1 w 88"/>
                    <a:gd name="T25" fmla="*/ 2 h 87"/>
                    <a:gd name="T26" fmla="*/ 0 w 88"/>
                    <a:gd name="T27" fmla="*/ 2 h 87"/>
                    <a:gd name="T28" fmla="*/ 0 w 88"/>
                    <a:gd name="T29" fmla="*/ 3 h 87"/>
                    <a:gd name="T30" fmla="*/ 0 w 88"/>
                    <a:gd name="T31" fmla="*/ 3 h 87"/>
                    <a:gd name="T32" fmla="*/ 0 w 88"/>
                    <a:gd name="T33" fmla="*/ 3 h 87"/>
                    <a:gd name="T34" fmla="*/ 1 w 88"/>
                    <a:gd name="T35" fmla="*/ 3 h 87"/>
                    <a:gd name="T36" fmla="*/ 1 w 88"/>
                    <a:gd name="T37" fmla="*/ 3 h 87"/>
                    <a:gd name="T38" fmla="*/ 1 w 88"/>
                    <a:gd name="T39" fmla="*/ 2 h 87"/>
                    <a:gd name="T40" fmla="*/ 2 w 88"/>
                    <a:gd name="T41" fmla="*/ 2 h 87"/>
                    <a:gd name="T42" fmla="*/ 2 w 88"/>
                    <a:gd name="T43" fmla="*/ 2 h 87"/>
                    <a:gd name="T44" fmla="*/ 3 w 88"/>
                    <a:gd name="T45" fmla="*/ 1 h 87"/>
                    <a:gd name="T46" fmla="*/ 3 w 88"/>
                    <a:gd name="T47" fmla="*/ 1 h 87"/>
                    <a:gd name="T48" fmla="*/ 3 w 88"/>
                    <a:gd name="T49" fmla="*/ 1 h 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8"/>
                    <a:gd name="T76" fmla="*/ 0 h 87"/>
                    <a:gd name="T77" fmla="*/ 88 w 88"/>
                    <a:gd name="T78" fmla="*/ 87 h 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1" name="Freeform 14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>
                    <a:gd name="T0" fmla="*/ 3 w 102"/>
                    <a:gd name="T1" fmla="*/ 1 h 28"/>
                    <a:gd name="T2" fmla="*/ 4 w 102"/>
                    <a:gd name="T3" fmla="*/ 1 h 28"/>
                    <a:gd name="T4" fmla="*/ 4 w 102"/>
                    <a:gd name="T5" fmla="*/ 1 h 28"/>
                    <a:gd name="T6" fmla="*/ 4 w 102"/>
                    <a:gd name="T7" fmla="*/ 1 h 28"/>
                    <a:gd name="T8" fmla="*/ 4 w 102"/>
                    <a:gd name="T9" fmla="*/ 0 h 28"/>
                    <a:gd name="T10" fmla="*/ 4 w 102"/>
                    <a:gd name="T11" fmla="*/ 0 h 28"/>
                    <a:gd name="T12" fmla="*/ 4 w 102"/>
                    <a:gd name="T13" fmla="*/ 0 h 28"/>
                    <a:gd name="T14" fmla="*/ 3 w 102"/>
                    <a:gd name="T15" fmla="*/ 0 h 28"/>
                    <a:gd name="T16" fmla="*/ 3 w 102"/>
                    <a:gd name="T17" fmla="*/ 0 h 28"/>
                    <a:gd name="T18" fmla="*/ 3 w 102"/>
                    <a:gd name="T19" fmla="*/ 0 h 28"/>
                    <a:gd name="T20" fmla="*/ 2 w 102"/>
                    <a:gd name="T21" fmla="*/ 0 h 28"/>
                    <a:gd name="T22" fmla="*/ 2 w 102"/>
                    <a:gd name="T23" fmla="*/ 0 h 28"/>
                    <a:gd name="T24" fmla="*/ 1 w 102"/>
                    <a:gd name="T25" fmla="*/ 0 h 28"/>
                    <a:gd name="T26" fmla="*/ 1 w 102"/>
                    <a:gd name="T27" fmla="*/ 1 h 28"/>
                    <a:gd name="T28" fmla="*/ 0 w 102"/>
                    <a:gd name="T29" fmla="*/ 1 h 28"/>
                    <a:gd name="T30" fmla="*/ 0 w 102"/>
                    <a:gd name="T31" fmla="*/ 1 h 28"/>
                    <a:gd name="T32" fmla="*/ 0 w 102"/>
                    <a:gd name="T33" fmla="*/ 1 h 28"/>
                    <a:gd name="T34" fmla="*/ 0 w 102"/>
                    <a:gd name="T35" fmla="*/ 1 h 28"/>
                    <a:gd name="T36" fmla="*/ 1 w 102"/>
                    <a:gd name="T37" fmla="*/ 1 h 28"/>
                    <a:gd name="T38" fmla="*/ 1 w 102"/>
                    <a:gd name="T39" fmla="*/ 1 h 28"/>
                    <a:gd name="T40" fmla="*/ 2 w 102"/>
                    <a:gd name="T41" fmla="*/ 1 h 28"/>
                    <a:gd name="T42" fmla="*/ 2 w 102"/>
                    <a:gd name="T43" fmla="*/ 1 h 28"/>
                    <a:gd name="T44" fmla="*/ 2 w 102"/>
                    <a:gd name="T45" fmla="*/ 1 h 28"/>
                    <a:gd name="T46" fmla="*/ 3 w 102"/>
                    <a:gd name="T47" fmla="*/ 1 h 28"/>
                    <a:gd name="T48" fmla="*/ 3 w 102"/>
                    <a:gd name="T49" fmla="*/ 1 h 2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"/>
                    <a:gd name="T76" fmla="*/ 0 h 28"/>
                    <a:gd name="T77" fmla="*/ 102 w 102"/>
                    <a:gd name="T78" fmla="*/ 28 h 2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2" name="Freeform 14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>
                    <a:gd name="T0" fmla="*/ 5 w 142"/>
                    <a:gd name="T1" fmla="*/ 1 h 36"/>
                    <a:gd name="T2" fmla="*/ 5 w 142"/>
                    <a:gd name="T3" fmla="*/ 1 h 36"/>
                    <a:gd name="T4" fmla="*/ 5 w 142"/>
                    <a:gd name="T5" fmla="*/ 1 h 36"/>
                    <a:gd name="T6" fmla="*/ 5 w 142"/>
                    <a:gd name="T7" fmla="*/ 1 h 36"/>
                    <a:gd name="T8" fmla="*/ 5 w 142"/>
                    <a:gd name="T9" fmla="*/ 1 h 36"/>
                    <a:gd name="T10" fmla="*/ 5 w 142"/>
                    <a:gd name="T11" fmla="*/ 1 h 36"/>
                    <a:gd name="T12" fmla="*/ 5 w 142"/>
                    <a:gd name="T13" fmla="*/ 0 h 36"/>
                    <a:gd name="T14" fmla="*/ 5 w 142"/>
                    <a:gd name="T15" fmla="*/ 0 h 36"/>
                    <a:gd name="T16" fmla="*/ 5 w 142"/>
                    <a:gd name="T17" fmla="*/ 0 h 36"/>
                    <a:gd name="T18" fmla="*/ 4 w 142"/>
                    <a:gd name="T19" fmla="*/ 0 h 36"/>
                    <a:gd name="T20" fmla="*/ 3 w 142"/>
                    <a:gd name="T21" fmla="*/ 0 h 36"/>
                    <a:gd name="T22" fmla="*/ 2 w 142"/>
                    <a:gd name="T23" fmla="*/ 0 h 36"/>
                    <a:gd name="T24" fmla="*/ 2 w 142"/>
                    <a:gd name="T25" fmla="*/ 0 h 36"/>
                    <a:gd name="T26" fmla="*/ 1 w 142"/>
                    <a:gd name="T27" fmla="*/ 0 h 36"/>
                    <a:gd name="T28" fmla="*/ 0 w 142"/>
                    <a:gd name="T29" fmla="*/ 0 h 36"/>
                    <a:gd name="T30" fmla="*/ 0 w 142"/>
                    <a:gd name="T31" fmla="*/ 0 h 36"/>
                    <a:gd name="T32" fmla="*/ 0 w 142"/>
                    <a:gd name="T33" fmla="*/ 0 h 36"/>
                    <a:gd name="T34" fmla="*/ 0 w 142"/>
                    <a:gd name="T35" fmla="*/ 0 h 36"/>
                    <a:gd name="T36" fmla="*/ 1 w 142"/>
                    <a:gd name="T37" fmla="*/ 1 h 36"/>
                    <a:gd name="T38" fmla="*/ 1 w 142"/>
                    <a:gd name="T39" fmla="*/ 1 h 36"/>
                    <a:gd name="T40" fmla="*/ 2 w 142"/>
                    <a:gd name="T41" fmla="*/ 1 h 36"/>
                    <a:gd name="T42" fmla="*/ 3 w 142"/>
                    <a:gd name="T43" fmla="*/ 1 h 36"/>
                    <a:gd name="T44" fmla="*/ 3 w 142"/>
                    <a:gd name="T45" fmla="*/ 1 h 36"/>
                    <a:gd name="T46" fmla="*/ 4 w 142"/>
                    <a:gd name="T47" fmla="*/ 1 h 36"/>
                    <a:gd name="T48" fmla="*/ 5 w 142"/>
                    <a:gd name="T49" fmla="*/ 1 h 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2"/>
                    <a:gd name="T76" fmla="*/ 0 h 36"/>
                    <a:gd name="T77" fmla="*/ 142 w 142"/>
                    <a:gd name="T78" fmla="*/ 36 h 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3" name="Freeform 14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>
                    <a:gd name="T0" fmla="*/ 4 w 351"/>
                    <a:gd name="T1" fmla="*/ 11 h 601"/>
                    <a:gd name="T2" fmla="*/ 5 w 351"/>
                    <a:gd name="T3" fmla="*/ 12 h 601"/>
                    <a:gd name="T4" fmla="*/ 6 w 351"/>
                    <a:gd name="T5" fmla="*/ 14 h 601"/>
                    <a:gd name="T6" fmla="*/ 7 w 351"/>
                    <a:gd name="T7" fmla="*/ 15 h 601"/>
                    <a:gd name="T8" fmla="*/ 8 w 351"/>
                    <a:gd name="T9" fmla="*/ 17 h 601"/>
                    <a:gd name="T10" fmla="*/ 9 w 351"/>
                    <a:gd name="T11" fmla="*/ 18 h 601"/>
                    <a:gd name="T12" fmla="*/ 10 w 351"/>
                    <a:gd name="T13" fmla="*/ 19 h 601"/>
                    <a:gd name="T14" fmla="*/ 11 w 351"/>
                    <a:gd name="T15" fmla="*/ 21 h 601"/>
                    <a:gd name="T16" fmla="*/ 12 w 351"/>
                    <a:gd name="T17" fmla="*/ 22 h 601"/>
                    <a:gd name="T18" fmla="*/ 12 w 351"/>
                    <a:gd name="T19" fmla="*/ 22 h 601"/>
                    <a:gd name="T20" fmla="*/ 12 w 351"/>
                    <a:gd name="T21" fmla="*/ 22 h 601"/>
                    <a:gd name="T22" fmla="*/ 12 w 351"/>
                    <a:gd name="T23" fmla="*/ 22 h 601"/>
                    <a:gd name="T24" fmla="*/ 13 w 351"/>
                    <a:gd name="T25" fmla="*/ 22 h 601"/>
                    <a:gd name="T26" fmla="*/ 13 w 351"/>
                    <a:gd name="T27" fmla="*/ 22 h 601"/>
                    <a:gd name="T28" fmla="*/ 13 w 351"/>
                    <a:gd name="T29" fmla="*/ 22 h 601"/>
                    <a:gd name="T30" fmla="*/ 13 w 351"/>
                    <a:gd name="T31" fmla="*/ 22 h 601"/>
                    <a:gd name="T32" fmla="*/ 13 w 351"/>
                    <a:gd name="T33" fmla="*/ 21 h 601"/>
                    <a:gd name="T34" fmla="*/ 12 w 351"/>
                    <a:gd name="T35" fmla="*/ 20 h 601"/>
                    <a:gd name="T36" fmla="*/ 11 w 351"/>
                    <a:gd name="T37" fmla="*/ 18 h 601"/>
                    <a:gd name="T38" fmla="*/ 10 w 351"/>
                    <a:gd name="T39" fmla="*/ 17 h 601"/>
                    <a:gd name="T40" fmla="*/ 9 w 351"/>
                    <a:gd name="T41" fmla="*/ 16 h 601"/>
                    <a:gd name="T42" fmla="*/ 8 w 351"/>
                    <a:gd name="T43" fmla="*/ 14 h 601"/>
                    <a:gd name="T44" fmla="*/ 7 w 351"/>
                    <a:gd name="T45" fmla="*/ 13 h 601"/>
                    <a:gd name="T46" fmla="*/ 6 w 351"/>
                    <a:gd name="T47" fmla="*/ 12 h 601"/>
                    <a:gd name="T48" fmla="*/ 5 w 351"/>
                    <a:gd name="T49" fmla="*/ 10 h 601"/>
                    <a:gd name="T50" fmla="*/ 5 w 351"/>
                    <a:gd name="T51" fmla="*/ 9 h 601"/>
                    <a:gd name="T52" fmla="*/ 4 w 351"/>
                    <a:gd name="T53" fmla="*/ 7 h 601"/>
                    <a:gd name="T54" fmla="*/ 3 w 351"/>
                    <a:gd name="T55" fmla="*/ 6 h 601"/>
                    <a:gd name="T56" fmla="*/ 2 w 351"/>
                    <a:gd name="T57" fmla="*/ 4 h 601"/>
                    <a:gd name="T58" fmla="*/ 1 w 351"/>
                    <a:gd name="T59" fmla="*/ 2 h 601"/>
                    <a:gd name="T60" fmla="*/ 1 w 351"/>
                    <a:gd name="T61" fmla="*/ 1 h 601"/>
                    <a:gd name="T62" fmla="*/ 0 w 351"/>
                    <a:gd name="T63" fmla="*/ 0 h 601"/>
                    <a:gd name="T64" fmla="*/ 0 w 351"/>
                    <a:gd name="T65" fmla="*/ 0 h 601"/>
                    <a:gd name="T66" fmla="*/ 0 w 351"/>
                    <a:gd name="T67" fmla="*/ 1 h 601"/>
                    <a:gd name="T68" fmla="*/ 0 w 351"/>
                    <a:gd name="T69" fmla="*/ 2 h 601"/>
                    <a:gd name="T70" fmla="*/ 1 w 351"/>
                    <a:gd name="T71" fmla="*/ 3 h 601"/>
                    <a:gd name="T72" fmla="*/ 1 w 351"/>
                    <a:gd name="T73" fmla="*/ 5 h 601"/>
                    <a:gd name="T74" fmla="*/ 2 w 351"/>
                    <a:gd name="T75" fmla="*/ 6 h 601"/>
                    <a:gd name="T76" fmla="*/ 3 w 351"/>
                    <a:gd name="T77" fmla="*/ 8 h 601"/>
                    <a:gd name="T78" fmla="*/ 3 w 351"/>
                    <a:gd name="T79" fmla="*/ 10 h 601"/>
                    <a:gd name="T80" fmla="*/ 4 w 351"/>
                    <a:gd name="T81" fmla="*/ 11 h 60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51"/>
                    <a:gd name="T124" fmla="*/ 0 h 601"/>
                    <a:gd name="T125" fmla="*/ 351 w 351"/>
                    <a:gd name="T126" fmla="*/ 601 h 60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4" name="Freeform 14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>
                    <a:gd name="T0" fmla="*/ 11 w 2164"/>
                    <a:gd name="T1" fmla="*/ 0 h 1979"/>
                    <a:gd name="T2" fmla="*/ 12 w 2164"/>
                    <a:gd name="T3" fmla="*/ 0 h 1979"/>
                    <a:gd name="T4" fmla="*/ 12 w 2164"/>
                    <a:gd name="T5" fmla="*/ 0 h 1979"/>
                    <a:gd name="T6" fmla="*/ 13 w 2164"/>
                    <a:gd name="T7" fmla="*/ 0 h 1979"/>
                    <a:gd name="T8" fmla="*/ 14 w 2164"/>
                    <a:gd name="T9" fmla="*/ 0 h 1979"/>
                    <a:gd name="T10" fmla="*/ 15 w 2164"/>
                    <a:gd name="T11" fmla="*/ 0 h 1979"/>
                    <a:gd name="T12" fmla="*/ 17 w 2164"/>
                    <a:gd name="T13" fmla="*/ 0 h 1979"/>
                    <a:gd name="T14" fmla="*/ 18 w 2164"/>
                    <a:gd name="T15" fmla="*/ 1 h 1979"/>
                    <a:gd name="T16" fmla="*/ 20 w 2164"/>
                    <a:gd name="T17" fmla="*/ 1 h 1979"/>
                    <a:gd name="T18" fmla="*/ 21 w 2164"/>
                    <a:gd name="T19" fmla="*/ 1 h 1979"/>
                    <a:gd name="T20" fmla="*/ 23 w 2164"/>
                    <a:gd name="T21" fmla="*/ 1 h 1979"/>
                    <a:gd name="T22" fmla="*/ 25 w 2164"/>
                    <a:gd name="T23" fmla="*/ 2 h 1979"/>
                    <a:gd name="T24" fmla="*/ 27 w 2164"/>
                    <a:gd name="T25" fmla="*/ 2 h 1979"/>
                    <a:gd name="T26" fmla="*/ 29 w 2164"/>
                    <a:gd name="T27" fmla="*/ 3 h 1979"/>
                    <a:gd name="T28" fmla="*/ 31 w 2164"/>
                    <a:gd name="T29" fmla="*/ 3 h 1979"/>
                    <a:gd name="T30" fmla="*/ 33 w 2164"/>
                    <a:gd name="T31" fmla="*/ 4 h 1979"/>
                    <a:gd name="T32" fmla="*/ 31 w 2164"/>
                    <a:gd name="T33" fmla="*/ 19 h 1979"/>
                    <a:gd name="T34" fmla="*/ 31 w 2164"/>
                    <a:gd name="T35" fmla="*/ 19 h 1979"/>
                    <a:gd name="T36" fmla="*/ 31 w 2164"/>
                    <a:gd name="T37" fmla="*/ 19 h 1979"/>
                    <a:gd name="T38" fmla="*/ 32 w 2164"/>
                    <a:gd name="T39" fmla="*/ 20 h 1979"/>
                    <a:gd name="T40" fmla="*/ 31 w 2164"/>
                    <a:gd name="T41" fmla="*/ 22 h 1979"/>
                    <a:gd name="T42" fmla="*/ 25 w 2164"/>
                    <a:gd name="T43" fmla="*/ 29 h 1979"/>
                    <a:gd name="T44" fmla="*/ 23 w 2164"/>
                    <a:gd name="T45" fmla="*/ 31 h 1979"/>
                    <a:gd name="T46" fmla="*/ 23 w 2164"/>
                    <a:gd name="T47" fmla="*/ 31 h 1979"/>
                    <a:gd name="T48" fmla="*/ 23 w 2164"/>
                    <a:gd name="T49" fmla="*/ 31 h 1979"/>
                    <a:gd name="T50" fmla="*/ 22 w 2164"/>
                    <a:gd name="T51" fmla="*/ 31 h 1979"/>
                    <a:gd name="T52" fmla="*/ 21 w 2164"/>
                    <a:gd name="T53" fmla="*/ 31 h 1979"/>
                    <a:gd name="T54" fmla="*/ 19 w 2164"/>
                    <a:gd name="T55" fmla="*/ 31 h 1979"/>
                    <a:gd name="T56" fmla="*/ 18 w 2164"/>
                    <a:gd name="T57" fmla="*/ 30 h 1979"/>
                    <a:gd name="T58" fmla="*/ 17 w 2164"/>
                    <a:gd name="T59" fmla="*/ 30 h 1979"/>
                    <a:gd name="T60" fmla="*/ 14 w 2164"/>
                    <a:gd name="T61" fmla="*/ 30 h 1979"/>
                    <a:gd name="T62" fmla="*/ 13 w 2164"/>
                    <a:gd name="T63" fmla="*/ 29 h 1979"/>
                    <a:gd name="T64" fmla="*/ 11 w 2164"/>
                    <a:gd name="T65" fmla="*/ 29 h 1979"/>
                    <a:gd name="T66" fmla="*/ 9 w 2164"/>
                    <a:gd name="T67" fmla="*/ 28 h 1979"/>
                    <a:gd name="T68" fmla="*/ 7 w 2164"/>
                    <a:gd name="T69" fmla="*/ 27 h 1979"/>
                    <a:gd name="T70" fmla="*/ 5 w 2164"/>
                    <a:gd name="T71" fmla="*/ 27 h 1979"/>
                    <a:gd name="T72" fmla="*/ 3 w 2164"/>
                    <a:gd name="T73" fmla="*/ 26 h 1979"/>
                    <a:gd name="T74" fmla="*/ 1 w 2164"/>
                    <a:gd name="T75" fmla="*/ 25 h 1979"/>
                    <a:gd name="T76" fmla="*/ 0 w 2164"/>
                    <a:gd name="T77" fmla="*/ 24 h 1979"/>
                    <a:gd name="T78" fmla="*/ 0 w 2164"/>
                    <a:gd name="T79" fmla="*/ 24 h 1979"/>
                    <a:gd name="T80" fmla="*/ 0 w 2164"/>
                    <a:gd name="T81" fmla="*/ 23 h 1979"/>
                    <a:gd name="T82" fmla="*/ 0 w 2164"/>
                    <a:gd name="T83" fmla="*/ 22 h 1979"/>
                    <a:gd name="T84" fmla="*/ 7 w 2164"/>
                    <a:gd name="T85" fmla="*/ 16 h 1979"/>
                    <a:gd name="T86" fmla="*/ 7 w 2164"/>
                    <a:gd name="T87" fmla="*/ 16 h 1979"/>
                    <a:gd name="T88" fmla="*/ 7 w 2164"/>
                    <a:gd name="T89" fmla="*/ 15 h 1979"/>
                    <a:gd name="T90" fmla="*/ 7 w 2164"/>
                    <a:gd name="T91" fmla="*/ 14 h 1979"/>
                    <a:gd name="T92" fmla="*/ 8 w 2164"/>
                    <a:gd name="T93" fmla="*/ 13 h 197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2164"/>
                    <a:gd name="T142" fmla="*/ 0 h 1979"/>
                    <a:gd name="T143" fmla="*/ 2164 w 2164"/>
                    <a:gd name="T144" fmla="*/ 1979 h 197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5" name="Freeform 15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>
                    <a:gd name="T0" fmla="*/ 2 w 1244"/>
                    <a:gd name="T1" fmla="*/ 0 h 930"/>
                    <a:gd name="T2" fmla="*/ 19 w 1244"/>
                    <a:gd name="T3" fmla="*/ 4 h 930"/>
                    <a:gd name="T4" fmla="*/ 17 w 1244"/>
                    <a:gd name="T5" fmla="*/ 15 h 930"/>
                    <a:gd name="T6" fmla="*/ 0 w 1244"/>
                    <a:gd name="T7" fmla="*/ 11 h 930"/>
                    <a:gd name="T8" fmla="*/ 2 w 1244"/>
                    <a:gd name="T9" fmla="*/ 0 h 9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44"/>
                    <a:gd name="T16" fmla="*/ 0 h 930"/>
                    <a:gd name="T17" fmla="*/ 1244 w 1244"/>
                    <a:gd name="T18" fmla="*/ 930 h 9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6" name="Freeform 15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>
                    <a:gd name="T0" fmla="*/ 2 w 952"/>
                    <a:gd name="T1" fmla="*/ 0 h 366"/>
                    <a:gd name="T2" fmla="*/ 15 w 952"/>
                    <a:gd name="T3" fmla="*/ 2 h 366"/>
                    <a:gd name="T4" fmla="*/ 3 w 952"/>
                    <a:gd name="T5" fmla="*/ 2 h 366"/>
                    <a:gd name="T6" fmla="*/ 0 w 952"/>
                    <a:gd name="T7" fmla="*/ 6 h 366"/>
                    <a:gd name="T8" fmla="*/ 2 w 952"/>
                    <a:gd name="T9" fmla="*/ 0 h 3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2"/>
                    <a:gd name="T16" fmla="*/ 0 h 366"/>
                    <a:gd name="T17" fmla="*/ 952 w 952"/>
                    <a:gd name="T18" fmla="*/ 366 h 3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7" name="Freeform 15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>
                    <a:gd name="T0" fmla="*/ 1 w 1259"/>
                    <a:gd name="T1" fmla="*/ 0 h 337"/>
                    <a:gd name="T2" fmla="*/ 20 w 1259"/>
                    <a:gd name="T3" fmla="*/ 4 h 337"/>
                    <a:gd name="T4" fmla="*/ 19 w 1259"/>
                    <a:gd name="T5" fmla="*/ 5 h 337"/>
                    <a:gd name="T6" fmla="*/ 0 w 1259"/>
                    <a:gd name="T7" fmla="*/ 0 h 337"/>
                    <a:gd name="T8" fmla="*/ 1 w 1259"/>
                    <a:gd name="T9" fmla="*/ 0 h 3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59"/>
                    <a:gd name="T16" fmla="*/ 0 h 337"/>
                    <a:gd name="T17" fmla="*/ 1259 w 1259"/>
                    <a:gd name="T18" fmla="*/ 337 h 3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8" name="Freeform 15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>
                    <a:gd name="T0" fmla="*/ 1 w 1265"/>
                    <a:gd name="T1" fmla="*/ 0 h 342"/>
                    <a:gd name="T2" fmla="*/ 20 w 1265"/>
                    <a:gd name="T3" fmla="*/ 5 h 342"/>
                    <a:gd name="T4" fmla="*/ 19 w 1265"/>
                    <a:gd name="T5" fmla="*/ 6 h 342"/>
                    <a:gd name="T6" fmla="*/ 0 w 1265"/>
                    <a:gd name="T7" fmla="*/ 1 h 342"/>
                    <a:gd name="T8" fmla="*/ 1 w 1265"/>
                    <a:gd name="T9" fmla="*/ 0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5"/>
                    <a:gd name="T16" fmla="*/ 0 h 342"/>
                    <a:gd name="T17" fmla="*/ 1265 w 1265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69" name="Freeform 15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>
                    <a:gd name="T0" fmla="*/ 1 w 1264"/>
                    <a:gd name="T1" fmla="*/ 0 h 344"/>
                    <a:gd name="T2" fmla="*/ 20 w 1264"/>
                    <a:gd name="T3" fmla="*/ 5 h 344"/>
                    <a:gd name="T4" fmla="*/ 19 w 1264"/>
                    <a:gd name="T5" fmla="*/ 5 h 344"/>
                    <a:gd name="T6" fmla="*/ 0 w 1264"/>
                    <a:gd name="T7" fmla="*/ 1 h 344"/>
                    <a:gd name="T8" fmla="*/ 1 w 1264"/>
                    <a:gd name="T9" fmla="*/ 0 h 3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4"/>
                    <a:gd name="T16" fmla="*/ 0 h 344"/>
                    <a:gd name="T17" fmla="*/ 1264 w 1264"/>
                    <a:gd name="T18" fmla="*/ 344 h 3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0" name="Freeform 15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>
                    <a:gd name="T0" fmla="*/ 0 w 190"/>
                    <a:gd name="T1" fmla="*/ 0 h 79"/>
                    <a:gd name="T2" fmla="*/ 1 w 190"/>
                    <a:gd name="T3" fmla="*/ 0 h 79"/>
                    <a:gd name="T4" fmla="*/ 1 w 190"/>
                    <a:gd name="T5" fmla="*/ 0 h 79"/>
                    <a:gd name="T6" fmla="*/ 1 w 190"/>
                    <a:gd name="T7" fmla="*/ 0 h 79"/>
                    <a:gd name="T8" fmla="*/ 2 w 190"/>
                    <a:gd name="T9" fmla="*/ 0 h 79"/>
                    <a:gd name="T10" fmla="*/ 2 w 190"/>
                    <a:gd name="T11" fmla="*/ 0 h 79"/>
                    <a:gd name="T12" fmla="*/ 2 w 190"/>
                    <a:gd name="T13" fmla="*/ 0 h 79"/>
                    <a:gd name="T14" fmla="*/ 3 w 190"/>
                    <a:gd name="T15" fmla="*/ 0 h 79"/>
                    <a:gd name="T16" fmla="*/ 3 w 190"/>
                    <a:gd name="T17" fmla="*/ 1 h 79"/>
                    <a:gd name="T18" fmla="*/ 3 w 190"/>
                    <a:gd name="T19" fmla="*/ 1 h 79"/>
                    <a:gd name="T20" fmla="*/ 3 w 190"/>
                    <a:gd name="T21" fmla="*/ 1 h 79"/>
                    <a:gd name="T22" fmla="*/ 3 w 190"/>
                    <a:gd name="T23" fmla="*/ 1 h 79"/>
                    <a:gd name="T24" fmla="*/ 3 w 190"/>
                    <a:gd name="T25" fmla="*/ 1 h 79"/>
                    <a:gd name="T26" fmla="*/ 3 w 190"/>
                    <a:gd name="T27" fmla="*/ 1 h 79"/>
                    <a:gd name="T28" fmla="*/ 3 w 190"/>
                    <a:gd name="T29" fmla="*/ 1 h 79"/>
                    <a:gd name="T30" fmla="*/ 3 w 190"/>
                    <a:gd name="T31" fmla="*/ 1 h 79"/>
                    <a:gd name="T32" fmla="*/ 2 w 190"/>
                    <a:gd name="T33" fmla="*/ 1 h 79"/>
                    <a:gd name="T34" fmla="*/ 2 w 190"/>
                    <a:gd name="T35" fmla="*/ 1 h 79"/>
                    <a:gd name="T36" fmla="*/ 2 w 190"/>
                    <a:gd name="T37" fmla="*/ 1 h 79"/>
                    <a:gd name="T38" fmla="*/ 2 w 190"/>
                    <a:gd name="T39" fmla="*/ 1 h 79"/>
                    <a:gd name="T40" fmla="*/ 2 w 190"/>
                    <a:gd name="T41" fmla="*/ 1 h 79"/>
                    <a:gd name="T42" fmla="*/ 2 w 190"/>
                    <a:gd name="T43" fmla="*/ 0 h 79"/>
                    <a:gd name="T44" fmla="*/ 2 w 190"/>
                    <a:gd name="T45" fmla="*/ 0 h 79"/>
                    <a:gd name="T46" fmla="*/ 1 w 190"/>
                    <a:gd name="T47" fmla="*/ 0 h 79"/>
                    <a:gd name="T48" fmla="*/ 1 w 190"/>
                    <a:gd name="T49" fmla="*/ 0 h 79"/>
                    <a:gd name="T50" fmla="*/ 0 w 190"/>
                    <a:gd name="T51" fmla="*/ 0 h 79"/>
                    <a:gd name="T52" fmla="*/ 0 w 190"/>
                    <a:gd name="T53" fmla="*/ 0 h 79"/>
                    <a:gd name="T54" fmla="*/ 0 w 190"/>
                    <a:gd name="T55" fmla="*/ 0 h 79"/>
                    <a:gd name="T56" fmla="*/ 0 w 190"/>
                    <a:gd name="T57" fmla="*/ 0 h 79"/>
                    <a:gd name="T58" fmla="*/ 0 w 190"/>
                    <a:gd name="T59" fmla="*/ 0 h 79"/>
                    <a:gd name="T60" fmla="*/ 0 w 190"/>
                    <a:gd name="T61" fmla="*/ 0 h 79"/>
                    <a:gd name="T62" fmla="*/ 0 w 190"/>
                    <a:gd name="T63" fmla="*/ 0 h 79"/>
                    <a:gd name="T64" fmla="*/ 0 w 190"/>
                    <a:gd name="T65" fmla="*/ 0 h 7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0"/>
                    <a:gd name="T100" fmla="*/ 0 h 79"/>
                    <a:gd name="T101" fmla="*/ 190 w 190"/>
                    <a:gd name="T102" fmla="*/ 79 h 7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1" name="Freeform 15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>
                    <a:gd name="T0" fmla="*/ 1 w 107"/>
                    <a:gd name="T1" fmla="*/ 1 h 63"/>
                    <a:gd name="T2" fmla="*/ 1 w 107"/>
                    <a:gd name="T3" fmla="*/ 1 h 63"/>
                    <a:gd name="T4" fmla="*/ 1 w 107"/>
                    <a:gd name="T5" fmla="*/ 1 h 63"/>
                    <a:gd name="T6" fmla="*/ 1 w 107"/>
                    <a:gd name="T7" fmla="*/ 1 h 63"/>
                    <a:gd name="T8" fmla="*/ 1 w 107"/>
                    <a:gd name="T9" fmla="*/ 1 h 63"/>
                    <a:gd name="T10" fmla="*/ 2 w 107"/>
                    <a:gd name="T11" fmla="*/ 1 h 63"/>
                    <a:gd name="T12" fmla="*/ 2 w 107"/>
                    <a:gd name="T13" fmla="*/ 1 h 63"/>
                    <a:gd name="T14" fmla="*/ 2 w 107"/>
                    <a:gd name="T15" fmla="*/ 1 h 63"/>
                    <a:gd name="T16" fmla="*/ 2 w 107"/>
                    <a:gd name="T17" fmla="*/ 1 h 63"/>
                    <a:gd name="T18" fmla="*/ 2 w 107"/>
                    <a:gd name="T19" fmla="*/ 0 h 63"/>
                    <a:gd name="T20" fmla="*/ 2 w 107"/>
                    <a:gd name="T21" fmla="*/ 0 h 63"/>
                    <a:gd name="T22" fmla="*/ 2 w 107"/>
                    <a:gd name="T23" fmla="*/ 0 h 63"/>
                    <a:gd name="T24" fmla="*/ 2 w 107"/>
                    <a:gd name="T25" fmla="*/ 0 h 63"/>
                    <a:gd name="T26" fmla="*/ 2 w 107"/>
                    <a:gd name="T27" fmla="*/ 0 h 63"/>
                    <a:gd name="T28" fmla="*/ 1 w 107"/>
                    <a:gd name="T29" fmla="*/ 0 h 63"/>
                    <a:gd name="T30" fmla="*/ 1 w 107"/>
                    <a:gd name="T31" fmla="*/ 0 h 63"/>
                    <a:gd name="T32" fmla="*/ 1 w 107"/>
                    <a:gd name="T33" fmla="*/ 0 h 63"/>
                    <a:gd name="T34" fmla="*/ 1 w 107"/>
                    <a:gd name="T35" fmla="*/ 0 h 63"/>
                    <a:gd name="T36" fmla="*/ 1 w 107"/>
                    <a:gd name="T37" fmla="*/ 0 h 63"/>
                    <a:gd name="T38" fmla="*/ 1 w 107"/>
                    <a:gd name="T39" fmla="*/ 0 h 63"/>
                    <a:gd name="T40" fmla="*/ 1 w 107"/>
                    <a:gd name="T41" fmla="*/ 0 h 63"/>
                    <a:gd name="T42" fmla="*/ 0 w 107"/>
                    <a:gd name="T43" fmla="*/ 0 h 63"/>
                    <a:gd name="T44" fmla="*/ 0 w 107"/>
                    <a:gd name="T45" fmla="*/ 0 h 63"/>
                    <a:gd name="T46" fmla="*/ 0 w 107"/>
                    <a:gd name="T47" fmla="*/ 0 h 63"/>
                    <a:gd name="T48" fmla="*/ 0 w 107"/>
                    <a:gd name="T49" fmla="*/ 0 h 63"/>
                    <a:gd name="T50" fmla="*/ 0 w 107"/>
                    <a:gd name="T51" fmla="*/ 0 h 63"/>
                    <a:gd name="T52" fmla="*/ 0 w 107"/>
                    <a:gd name="T53" fmla="*/ 0 h 63"/>
                    <a:gd name="T54" fmla="*/ 0 w 107"/>
                    <a:gd name="T55" fmla="*/ 0 h 63"/>
                    <a:gd name="T56" fmla="*/ 0 w 107"/>
                    <a:gd name="T57" fmla="*/ 0 h 63"/>
                    <a:gd name="T58" fmla="*/ 0 w 107"/>
                    <a:gd name="T59" fmla="*/ 0 h 63"/>
                    <a:gd name="T60" fmla="*/ 1 w 107"/>
                    <a:gd name="T61" fmla="*/ 1 h 63"/>
                    <a:gd name="T62" fmla="*/ 1 w 107"/>
                    <a:gd name="T63" fmla="*/ 1 h 63"/>
                    <a:gd name="T64" fmla="*/ 1 w 107"/>
                    <a:gd name="T65" fmla="*/ 1 h 6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07"/>
                    <a:gd name="T100" fmla="*/ 0 h 63"/>
                    <a:gd name="T101" fmla="*/ 107 w 107"/>
                    <a:gd name="T102" fmla="*/ 63 h 6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2" name="Freeform 15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>
                    <a:gd name="T0" fmla="*/ 23 w 1469"/>
                    <a:gd name="T1" fmla="*/ 6 h 525"/>
                    <a:gd name="T2" fmla="*/ 22 w 1469"/>
                    <a:gd name="T3" fmla="*/ 6 h 525"/>
                    <a:gd name="T4" fmla="*/ 22 w 1469"/>
                    <a:gd name="T5" fmla="*/ 6 h 525"/>
                    <a:gd name="T6" fmla="*/ 21 w 1469"/>
                    <a:gd name="T7" fmla="*/ 6 h 525"/>
                    <a:gd name="T8" fmla="*/ 20 w 1469"/>
                    <a:gd name="T9" fmla="*/ 6 h 525"/>
                    <a:gd name="T10" fmla="*/ 19 w 1469"/>
                    <a:gd name="T11" fmla="*/ 6 h 525"/>
                    <a:gd name="T12" fmla="*/ 17 w 1469"/>
                    <a:gd name="T13" fmla="*/ 5 h 525"/>
                    <a:gd name="T14" fmla="*/ 16 w 1469"/>
                    <a:gd name="T15" fmla="*/ 5 h 525"/>
                    <a:gd name="T16" fmla="*/ 14 w 1469"/>
                    <a:gd name="T17" fmla="*/ 5 h 525"/>
                    <a:gd name="T18" fmla="*/ 12 w 1469"/>
                    <a:gd name="T19" fmla="*/ 4 h 525"/>
                    <a:gd name="T20" fmla="*/ 10 w 1469"/>
                    <a:gd name="T21" fmla="*/ 4 h 525"/>
                    <a:gd name="T22" fmla="*/ 8 w 1469"/>
                    <a:gd name="T23" fmla="*/ 3 h 525"/>
                    <a:gd name="T24" fmla="*/ 6 w 1469"/>
                    <a:gd name="T25" fmla="*/ 3 h 525"/>
                    <a:gd name="T26" fmla="*/ 4 w 1469"/>
                    <a:gd name="T27" fmla="*/ 2 h 525"/>
                    <a:gd name="T28" fmla="*/ 3 w 1469"/>
                    <a:gd name="T29" fmla="*/ 1 h 525"/>
                    <a:gd name="T30" fmla="*/ 1 w 1469"/>
                    <a:gd name="T31" fmla="*/ 0 h 525"/>
                    <a:gd name="T32" fmla="*/ 0 w 1469"/>
                    <a:gd name="T33" fmla="*/ 0 h 525"/>
                    <a:gd name="T34" fmla="*/ 0 w 1469"/>
                    <a:gd name="T35" fmla="*/ 0 h 525"/>
                    <a:gd name="T36" fmla="*/ 0 w 1469"/>
                    <a:gd name="T37" fmla="*/ 1 h 525"/>
                    <a:gd name="T38" fmla="*/ 0 w 1469"/>
                    <a:gd name="T39" fmla="*/ 2 h 525"/>
                    <a:gd name="T40" fmla="*/ 0 w 1469"/>
                    <a:gd name="T41" fmla="*/ 2 h 525"/>
                    <a:gd name="T42" fmla="*/ 0 w 1469"/>
                    <a:gd name="T43" fmla="*/ 2 h 525"/>
                    <a:gd name="T44" fmla="*/ 1 w 1469"/>
                    <a:gd name="T45" fmla="*/ 2 h 525"/>
                    <a:gd name="T46" fmla="*/ 1 w 1469"/>
                    <a:gd name="T47" fmla="*/ 3 h 525"/>
                    <a:gd name="T48" fmla="*/ 2 w 1469"/>
                    <a:gd name="T49" fmla="*/ 3 h 525"/>
                    <a:gd name="T50" fmla="*/ 3 w 1469"/>
                    <a:gd name="T51" fmla="*/ 3 h 525"/>
                    <a:gd name="T52" fmla="*/ 4 w 1469"/>
                    <a:gd name="T53" fmla="*/ 4 h 525"/>
                    <a:gd name="T54" fmla="*/ 5 w 1469"/>
                    <a:gd name="T55" fmla="*/ 4 h 525"/>
                    <a:gd name="T56" fmla="*/ 6 w 1469"/>
                    <a:gd name="T57" fmla="*/ 5 h 525"/>
                    <a:gd name="T58" fmla="*/ 8 w 1469"/>
                    <a:gd name="T59" fmla="*/ 5 h 525"/>
                    <a:gd name="T60" fmla="*/ 9 w 1469"/>
                    <a:gd name="T61" fmla="*/ 6 h 525"/>
                    <a:gd name="T62" fmla="*/ 11 w 1469"/>
                    <a:gd name="T63" fmla="*/ 6 h 525"/>
                    <a:gd name="T64" fmla="*/ 13 w 1469"/>
                    <a:gd name="T65" fmla="*/ 7 h 525"/>
                    <a:gd name="T66" fmla="*/ 16 w 1469"/>
                    <a:gd name="T67" fmla="*/ 7 h 525"/>
                    <a:gd name="T68" fmla="*/ 18 w 1469"/>
                    <a:gd name="T69" fmla="*/ 7 h 525"/>
                    <a:gd name="T70" fmla="*/ 21 w 1469"/>
                    <a:gd name="T71" fmla="*/ 8 h 525"/>
                    <a:gd name="T72" fmla="*/ 22 w 1469"/>
                    <a:gd name="T73" fmla="*/ 8 h 525"/>
                    <a:gd name="T74" fmla="*/ 22 w 1469"/>
                    <a:gd name="T75" fmla="*/ 8 h 525"/>
                    <a:gd name="T76" fmla="*/ 23 w 1469"/>
                    <a:gd name="T77" fmla="*/ 7 h 525"/>
                    <a:gd name="T78" fmla="*/ 23 w 1469"/>
                    <a:gd name="T79" fmla="*/ 7 h 52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469"/>
                    <a:gd name="T121" fmla="*/ 0 h 525"/>
                    <a:gd name="T122" fmla="*/ 1469 w 1469"/>
                    <a:gd name="T123" fmla="*/ 525 h 52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3" name="Freeform 15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>
                    <a:gd name="T0" fmla="*/ 1 w 170"/>
                    <a:gd name="T1" fmla="*/ 0 h 120"/>
                    <a:gd name="T2" fmla="*/ 1 w 170"/>
                    <a:gd name="T3" fmla="*/ 0 h 120"/>
                    <a:gd name="T4" fmla="*/ 0 w 170"/>
                    <a:gd name="T5" fmla="*/ 0 h 120"/>
                    <a:gd name="T6" fmla="*/ 0 w 170"/>
                    <a:gd name="T7" fmla="*/ 0 h 120"/>
                    <a:gd name="T8" fmla="*/ 0 w 170"/>
                    <a:gd name="T9" fmla="*/ 0 h 120"/>
                    <a:gd name="T10" fmla="*/ 0 w 170"/>
                    <a:gd name="T11" fmla="*/ 0 h 120"/>
                    <a:gd name="T12" fmla="*/ 0 w 170"/>
                    <a:gd name="T13" fmla="*/ 0 h 120"/>
                    <a:gd name="T14" fmla="*/ 0 w 170"/>
                    <a:gd name="T15" fmla="*/ 1 h 120"/>
                    <a:gd name="T16" fmla="*/ 0 w 170"/>
                    <a:gd name="T17" fmla="*/ 1 h 120"/>
                    <a:gd name="T18" fmla="*/ 1 w 170"/>
                    <a:gd name="T19" fmla="*/ 2 h 120"/>
                    <a:gd name="T20" fmla="*/ 1 w 170"/>
                    <a:gd name="T21" fmla="*/ 2 h 120"/>
                    <a:gd name="T22" fmla="*/ 1 w 170"/>
                    <a:gd name="T23" fmla="*/ 1 h 120"/>
                    <a:gd name="T24" fmla="*/ 1 w 170"/>
                    <a:gd name="T25" fmla="*/ 1 h 120"/>
                    <a:gd name="T26" fmla="*/ 1 w 170"/>
                    <a:gd name="T27" fmla="*/ 1 h 120"/>
                    <a:gd name="T28" fmla="*/ 2 w 170"/>
                    <a:gd name="T29" fmla="*/ 1 h 120"/>
                    <a:gd name="T30" fmla="*/ 2 w 170"/>
                    <a:gd name="T31" fmla="*/ 0 h 120"/>
                    <a:gd name="T32" fmla="*/ 2 w 170"/>
                    <a:gd name="T33" fmla="*/ 0 h 120"/>
                    <a:gd name="T34" fmla="*/ 2 w 170"/>
                    <a:gd name="T35" fmla="*/ 0 h 120"/>
                    <a:gd name="T36" fmla="*/ 1 w 170"/>
                    <a:gd name="T37" fmla="*/ 0 h 12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0"/>
                    <a:gd name="T58" fmla="*/ 0 h 120"/>
                    <a:gd name="T59" fmla="*/ 170 w 170"/>
                    <a:gd name="T60" fmla="*/ 120 h 12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4" name="Freeform 15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>
                    <a:gd name="T0" fmla="*/ 1 w 170"/>
                    <a:gd name="T1" fmla="*/ 0 h 119"/>
                    <a:gd name="T2" fmla="*/ 1 w 170"/>
                    <a:gd name="T3" fmla="*/ 0 h 119"/>
                    <a:gd name="T4" fmla="*/ 1 w 170"/>
                    <a:gd name="T5" fmla="*/ 0 h 119"/>
                    <a:gd name="T6" fmla="*/ 1 w 170"/>
                    <a:gd name="T7" fmla="*/ 0 h 119"/>
                    <a:gd name="T8" fmla="*/ 0 w 170"/>
                    <a:gd name="T9" fmla="*/ 0 h 119"/>
                    <a:gd name="T10" fmla="*/ 0 w 170"/>
                    <a:gd name="T11" fmla="*/ 0 h 119"/>
                    <a:gd name="T12" fmla="*/ 0 w 170"/>
                    <a:gd name="T13" fmla="*/ 0 h 119"/>
                    <a:gd name="T14" fmla="*/ 0 w 170"/>
                    <a:gd name="T15" fmla="*/ 1 h 119"/>
                    <a:gd name="T16" fmla="*/ 0 w 170"/>
                    <a:gd name="T17" fmla="*/ 1 h 119"/>
                    <a:gd name="T18" fmla="*/ 2 w 170"/>
                    <a:gd name="T19" fmla="*/ 2 h 119"/>
                    <a:gd name="T20" fmla="*/ 2 w 170"/>
                    <a:gd name="T21" fmla="*/ 2 h 119"/>
                    <a:gd name="T22" fmla="*/ 2 w 170"/>
                    <a:gd name="T23" fmla="*/ 1 h 119"/>
                    <a:gd name="T24" fmla="*/ 2 w 170"/>
                    <a:gd name="T25" fmla="*/ 1 h 119"/>
                    <a:gd name="T26" fmla="*/ 2 w 170"/>
                    <a:gd name="T27" fmla="*/ 1 h 119"/>
                    <a:gd name="T28" fmla="*/ 2 w 170"/>
                    <a:gd name="T29" fmla="*/ 1 h 119"/>
                    <a:gd name="T30" fmla="*/ 2 w 170"/>
                    <a:gd name="T31" fmla="*/ 0 h 119"/>
                    <a:gd name="T32" fmla="*/ 2 w 170"/>
                    <a:gd name="T33" fmla="*/ 0 h 119"/>
                    <a:gd name="T34" fmla="*/ 3 w 170"/>
                    <a:gd name="T35" fmla="*/ 0 h 119"/>
                    <a:gd name="T36" fmla="*/ 1 w 170"/>
                    <a:gd name="T37" fmla="*/ 0 h 11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0"/>
                    <a:gd name="T58" fmla="*/ 0 h 119"/>
                    <a:gd name="T59" fmla="*/ 170 w 170"/>
                    <a:gd name="T60" fmla="*/ 119 h 119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5" name="Freeform 16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>
                    <a:gd name="T0" fmla="*/ 0 w 730"/>
                    <a:gd name="T1" fmla="*/ 1 h 200"/>
                    <a:gd name="T2" fmla="*/ 11 w 730"/>
                    <a:gd name="T3" fmla="*/ 3 h 200"/>
                    <a:gd name="T4" fmla="*/ 11 w 730"/>
                    <a:gd name="T5" fmla="*/ 3 h 200"/>
                    <a:gd name="T6" fmla="*/ 0 w 730"/>
                    <a:gd name="T7" fmla="*/ 0 h 200"/>
                    <a:gd name="T8" fmla="*/ 0 w 730"/>
                    <a:gd name="T9" fmla="*/ 1 h 2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0"/>
                    <a:gd name="T16" fmla="*/ 0 h 200"/>
                    <a:gd name="T17" fmla="*/ 730 w 730"/>
                    <a:gd name="T18" fmla="*/ 200 h 2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6" name="Freeform 16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>
                    <a:gd name="T0" fmla="*/ 0 w 703"/>
                    <a:gd name="T1" fmla="*/ 1 h 187"/>
                    <a:gd name="T2" fmla="*/ 11 w 703"/>
                    <a:gd name="T3" fmla="*/ 3 h 187"/>
                    <a:gd name="T4" fmla="*/ 11 w 703"/>
                    <a:gd name="T5" fmla="*/ 3 h 187"/>
                    <a:gd name="T6" fmla="*/ 0 w 703"/>
                    <a:gd name="T7" fmla="*/ 0 h 187"/>
                    <a:gd name="T8" fmla="*/ 0 w 703"/>
                    <a:gd name="T9" fmla="*/ 1 h 1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3"/>
                    <a:gd name="T16" fmla="*/ 0 h 187"/>
                    <a:gd name="T17" fmla="*/ 703 w 703"/>
                    <a:gd name="T18" fmla="*/ 187 h 1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7" name="Freeform 16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>
                    <a:gd name="T0" fmla="*/ 0 w 424"/>
                    <a:gd name="T1" fmla="*/ 8 h 508"/>
                    <a:gd name="T2" fmla="*/ 2 w 424"/>
                    <a:gd name="T3" fmla="*/ 6 h 508"/>
                    <a:gd name="T4" fmla="*/ 2 w 424"/>
                    <a:gd name="T5" fmla="*/ 6 h 508"/>
                    <a:gd name="T6" fmla="*/ 7 w 424"/>
                    <a:gd name="T7" fmla="*/ 0 h 508"/>
                    <a:gd name="T8" fmla="*/ 2 w 424"/>
                    <a:gd name="T9" fmla="*/ 5 h 508"/>
                    <a:gd name="T10" fmla="*/ 1 w 424"/>
                    <a:gd name="T11" fmla="*/ 5 h 508"/>
                    <a:gd name="T12" fmla="*/ 0 w 424"/>
                    <a:gd name="T13" fmla="*/ 6 h 508"/>
                    <a:gd name="T14" fmla="*/ 0 w 424"/>
                    <a:gd name="T15" fmla="*/ 8 h 50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24"/>
                    <a:gd name="T25" fmla="*/ 0 h 508"/>
                    <a:gd name="T26" fmla="*/ 424 w 424"/>
                    <a:gd name="T27" fmla="*/ 508 h 50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8" name="Freeform 16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>
                    <a:gd name="T0" fmla="*/ 0 w 1186"/>
                    <a:gd name="T1" fmla="*/ 0 h 245"/>
                    <a:gd name="T2" fmla="*/ 18 w 1186"/>
                    <a:gd name="T3" fmla="*/ 4 h 245"/>
                    <a:gd name="T4" fmla="*/ 18 w 1186"/>
                    <a:gd name="T5" fmla="*/ 4 h 245"/>
                    <a:gd name="T6" fmla="*/ 18 w 1186"/>
                    <a:gd name="T7" fmla="*/ 4 h 245"/>
                    <a:gd name="T8" fmla="*/ 18 w 1186"/>
                    <a:gd name="T9" fmla="*/ 4 h 245"/>
                    <a:gd name="T10" fmla="*/ 18 w 1186"/>
                    <a:gd name="T11" fmla="*/ 3 h 245"/>
                    <a:gd name="T12" fmla="*/ 18 w 1186"/>
                    <a:gd name="T13" fmla="*/ 3 h 245"/>
                    <a:gd name="T14" fmla="*/ 17 w 1186"/>
                    <a:gd name="T15" fmla="*/ 3 h 245"/>
                    <a:gd name="T16" fmla="*/ 17 w 1186"/>
                    <a:gd name="T17" fmla="*/ 3 h 245"/>
                    <a:gd name="T18" fmla="*/ 17 w 1186"/>
                    <a:gd name="T19" fmla="*/ 3 h 245"/>
                    <a:gd name="T20" fmla="*/ 16 w 1186"/>
                    <a:gd name="T21" fmla="*/ 3 h 245"/>
                    <a:gd name="T22" fmla="*/ 16 w 1186"/>
                    <a:gd name="T23" fmla="*/ 3 h 245"/>
                    <a:gd name="T24" fmla="*/ 16 w 1186"/>
                    <a:gd name="T25" fmla="*/ 3 h 245"/>
                    <a:gd name="T26" fmla="*/ 15 w 1186"/>
                    <a:gd name="T27" fmla="*/ 2 h 245"/>
                    <a:gd name="T28" fmla="*/ 15 w 1186"/>
                    <a:gd name="T29" fmla="*/ 2 h 245"/>
                    <a:gd name="T30" fmla="*/ 14 w 1186"/>
                    <a:gd name="T31" fmla="*/ 2 h 245"/>
                    <a:gd name="T32" fmla="*/ 13 w 1186"/>
                    <a:gd name="T33" fmla="*/ 2 h 245"/>
                    <a:gd name="T34" fmla="*/ 13 w 1186"/>
                    <a:gd name="T35" fmla="*/ 2 h 245"/>
                    <a:gd name="T36" fmla="*/ 12 w 1186"/>
                    <a:gd name="T37" fmla="*/ 2 h 245"/>
                    <a:gd name="T38" fmla="*/ 11 w 1186"/>
                    <a:gd name="T39" fmla="*/ 1 h 245"/>
                    <a:gd name="T40" fmla="*/ 11 w 1186"/>
                    <a:gd name="T41" fmla="*/ 1 h 245"/>
                    <a:gd name="T42" fmla="*/ 10 w 1186"/>
                    <a:gd name="T43" fmla="*/ 1 h 245"/>
                    <a:gd name="T44" fmla="*/ 9 w 1186"/>
                    <a:gd name="T45" fmla="*/ 1 h 245"/>
                    <a:gd name="T46" fmla="*/ 9 w 1186"/>
                    <a:gd name="T47" fmla="*/ 1 h 245"/>
                    <a:gd name="T48" fmla="*/ 8 w 1186"/>
                    <a:gd name="T49" fmla="*/ 1 h 245"/>
                    <a:gd name="T50" fmla="*/ 7 w 1186"/>
                    <a:gd name="T51" fmla="*/ 0 h 245"/>
                    <a:gd name="T52" fmla="*/ 6 w 1186"/>
                    <a:gd name="T53" fmla="*/ 0 h 245"/>
                    <a:gd name="T54" fmla="*/ 5 w 1186"/>
                    <a:gd name="T55" fmla="*/ 0 h 245"/>
                    <a:gd name="T56" fmla="*/ 4 w 1186"/>
                    <a:gd name="T57" fmla="*/ 0 h 245"/>
                    <a:gd name="T58" fmla="*/ 3 w 1186"/>
                    <a:gd name="T59" fmla="*/ 0 h 245"/>
                    <a:gd name="T60" fmla="*/ 3 w 1186"/>
                    <a:gd name="T61" fmla="*/ 0 h 245"/>
                    <a:gd name="T62" fmla="*/ 2 w 1186"/>
                    <a:gd name="T63" fmla="*/ 0 h 245"/>
                    <a:gd name="T64" fmla="*/ 1 w 1186"/>
                    <a:gd name="T65" fmla="*/ 0 h 245"/>
                    <a:gd name="T66" fmla="*/ 0 w 1186"/>
                    <a:gd name="T67" fmla="*/ 0 h 24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186"/>
                    <a:gd name="T103" fmla="*/ 0 h 245"/>
                    <a:gd name="T104" fmla="*/ 1186 w 1186"/>
                    <a:gd name="T105" fmla="*/ 245 h 24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  <p:sp>
              <p:nvSpPr>
                <p:cNvPr id="4479" name="Freeform 16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>
                    <a:gd name="T0" fmla="*/ 4 w 241"/>
                    <a:gd name="T1" fmla="*/ 0 h 738"/>
                    <a:gd name="T2" fmla="*/ 1 w 241"/>
                    <a:gd name="T3" fmla="*/ 12 h 738"/>
                    <a:gd name="T4" fmla="*/ 0 w 241"/>
                    <a:gd name="T5" fmla="*/ 12 h 738"/>
                    <a:gd name="T6" fmla="*/ 2 w 241"/>
                    <a:gd name="T7" fmla="*/ 0 h 738"/>
                    <a:gd name="T8" fmla="*/ 4 w 241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1"/>
                    <a:gd name="T16" fmla="*/ 0 h 738"/>
                    <a:gd name="T17" fmla="*/ 241 w 241"/>
                    <a:gd name="T18" fmla="*/ 738 h 7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  <p:sp>
          <p:nvSpPr>
            <p:cNvPr id="4367" name="Freeform 16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>
                <a:gd name="T0" fmla="*/ 0 w 2894"/>
                <a:gd name="T1" fmla="*/ 85 h 2693"/>
                <a:gd name="T2" fmla="*/ 22 w 2894"/>
                <a:gd name="T3" fmla="*/ 33 h 2693"/>
                <a:gd name="T4" fmla="*/ 89 w 2894"/>
                <a:gd name="T5" fmla="*/ 22 h 2693"/>
                <a:gd name="T6" fmla="*/ 166 w 2894"/>
                <a:gd name="T7" fmla="*/ 11 h 2693"/>
                <a:gd name="T8" fmla="*/ 185 w 2894"/>
                <a:gd name="T9" fmla="*/ 88 h 2693"/>
                <a:gd name="T10" fmla="*/ 170 w 2894"/>
                <a:gd name="T11" fmla="*/ 137 h 2693"/>
                <a:gd name="T12" fmla="*/ 135 w 2894"/>
                <a:gd name="T13" fmla="*/ 161 h 2693"/>
                <a:gd name="T14" fmla="*/ 105 w 2894"/>
                <a:gd name="T15" fmla="*/ 165 h 2693"/>
                <a:gd name="T16" fmla="*/ 67 w 2894"/>
                <a:gd name="T17" fmla="*/ 169 h 2693"/>
                <a:gd name="T18" fmla="*/ 22 w 2894"/>
                <a:gd name="T19" fmla="*/ 141 h 2693"/>
                <a:gd name="T20" fmla="*/ 0 w 2894"/>
                <a:gd name="T21" fmla="*/ 85 h 26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94"/>
                <a:gd name="T34" fmla="*/ 0 h 2693"/>
                <a:gd name="T35" fmla="*/ 2894 w 2894"/>
                <a:gd name="T36" fmla="*/ 2693 h 26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68" name="Group 16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97" name="Oval 16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98" name="Line 16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99" name="Line 16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00" name="Rectangle 17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Comic Sans MS" pitchFamily="66" charset="0"/>
                </a:endParaRPr>
              </a:p>
            </p:txBody>
          </p:sp>
          <p:sp>
            <p:nvSpPr>
              <p:cNvPr id="4401" name="Oval 17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402" name="Group 17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7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8" name="Line 1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9" name="Line 1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403" name="Group 17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5" name="Line 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406" name="Line 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369" name="Line 18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370" name="Line 18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371" name="Line 18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72" name="Group 18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95" name="Oval 18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grpSp>
            <p:nvGrpSpPr>
              <p:cNvPr id="4396" name="Group 18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099" name="Object 18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96" r:id="rId3" imgW="819000" imgH="847800" progId="">
                        <p:embed/>
                      </p:oleObj>
                    </mc:Choice>
                    <mc:Fallback>
                      <p:oleObj r:id="rId3" imgW="819000" imgH="847800" progId="">
                        <p:embed/>
                        <p:pic>
                          <p:nvPicPr>
                            <p:cNvPr id="0" name="Object 18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100" name="Object 18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97" r:id="rId5" imgW="1266840" imgH="1200240" progId="">
                        <p:embed/>
                      </p:oleObj>
                    </mc:Choice>
                    <mc:Fallback>
                      <p:oleObj r:id="rId5" imgW="1266840" imgH="1200240" progId="">
                        <p:embed/>
                        <p:pic>
                          <p:nvPicPr>
                            <p:cNvPr id="0" name="Object 18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73" name="Freeform 18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>
                <a:gd name="T0" fmla="*/ 38 w 3324"/>
                <a:gd name="T1" fmla="*/ 1 h 1971"/>
                <a:gd name="T2" fmla="*/ 10 w 3324"/>
                <a:gd name="T3" fmla="*/ 21 h 1971"/>
                <a:gd name="T4" fmla="*/ 0 w 3324"/>
                <a:gd name="T5" fmla="*/ 68 h 1971"/>
                <a:gd name="T6" fmla="*/ 11 w 3324"/>
                <a:gd name="T7" fmla="*/ 103 h 1971"/>
                <a:gd name="T8" fmla="*/ 39 w 3324"/>
                <a:gd name="T9" fmla="*/ 117 h 1971"/>
                <a:gd name="T10" fmla="*/ 69 w 3324"/>
                <a:gd name="T11" fmla="*/ 110 h 1971"/>
                <a:gd name="T12" fmla="*/ 99 w 3324"/>
                <a:gd name="T13" fmla="*/ 120 h 1971"/>
                <a:gd name="T14" fmla="*/ 152 w 3324"/>
                <a:gd name="T15" fmla="*/ 123 h 1971"/>
                <a:gd name="T16" fmla="*/ 208 w 3324"/>
                <a:gd name="T17" fmla="*/ 101 h 1971"/>
                <a:gd name="T18" fmla="*/ 183 w 3324"/>
                <a:gd name="T19" fmla="*/ 60 h 1971"/>
                <a:gd name="T20" fmla="*/ 174 w 3324"/>
                <a:gd name="T21" fmla="*/ 28 h 1971"/>
                <a:gd name="T22" fmla="*/ 110 w 3324"/>
                <a:gd name="T23" fmla="*/ 16 h 1971"/>
                <a:gd name="T24" fmla="*/ 38 w 3324"/>
                <a:gd name="T25" fmla="*/ 1 h 19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24"/>
                <a:gd name="T40" fmla="*/ 0 h 1971"/>
                <a:gd name="T41" fmla="*/ 3324 w 3324"/>
                <a:gd name="T42" fmla="*/ 1971 h 19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74" name="Freeform 18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>
                <a:gd name="T0" fmla="*/ 22 w 4636"/>
                <a:gd name="T1" fmla="*/ 1 h 1435"/>
                <a:gd name="T2" fmla="*/ 12 w 4636"/>
                <a:gd name="T3" fmla="*/ 41 h 1435"/>
                <a:gd name="T4" fmla="*/ 52 w 4636"/>
                <a:gd name="T5" fmla="*/ 81 h 1435"/>
                <a:gd name="T6" fmla="*/ 126 w 4636"/>
                <a:gd name="T7" fmla="*/ 91 h 1435"/>
                <a:gd name="T8" fmla="*/ 225 w 4636"/>
                <a:gd name="T9" fmla="*/ 84 h 1435"/>
                <a:gd name="T10" fmla="*/ 251 w 4636"/>
                <a:gd name="T11" fmla="*/ 62 h 1435"/>
                <a:gd name="T12" fmla="*/ 291 w 4636"/>
                <a:gd name="T13" fmla="*/ 49 h 1435"/>
                <a:gd name="T14" fmla="*/ 272 w 4636"/>
                <a:gd name="T15" fmla="*/ 18 h 1435"/>
                <a:gd name="T16" fmla="*/ 142 w 4636"/>
                <a:gd name="T17" fmla="*/ 5 h 1435"/>
                <a:gd name="T18" fmla="*/ 22 w 4636"/>
                <a:gd name="T19" fmla="*/ 1 h 14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36"/>
                <a:gd name="T31" fmla="*/ 0 h 1435"/>
                <a:gd name="T32" fmla="*/ 4636 w 4636"/>
                <a:gd name="T33" fmla="*/ 1435 h 14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4098" name="Object 19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8" r:id="rId7" imgW="1305000" imgH="1085760" progId="">
                    <p:embed/>
                  </p:oleObj>
                </mc:Choice>
                <mc:Fallback>
                  <p:oleObj r:id="rId7" imgW="1305000" imgH="1085760" progId="">
                    <p:embed/>
                    <p:pic>
                      <p:nvPicPr>
                        <p:cNvPr id="0" name="Object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375" name="Group 191"/>
            <p:cNvGrpSpPr>
              <a:grpSpLocks/>
            </p:cNvGrpSpPr>
            <p:nvPr/>
          </p:nvGrpSpPr>
          <p:grpSpPr bwMode="auto">
            <a:xfrm>
              <a:off x="4475" y="2095"/>
              <a:ext cx="320" cy="314"/>
              <a:chOff x="4475" y="2095"/>
              <a:chExt cx="320" cy="314"/>
            </a:xfrm>
          </p:grpSpPr>
          <p:sp>
            <p:nvSpPr>
              <p:cNvPr id="4391" name="Line 19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92" name="Group 19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314"/>
                <a:chOff x="563" y="3500"/>
                <a:chExt cx="257" cy="314"/>
              </a:xfrm>
            </p:grpSpPr>
            <p:sp>
              <p:nvSpPr>
                <p:cNvPr id="4393" name="Oval 19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94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184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4376" name="Group 196"/>
            <p:cNvGrpSpPr>
              <a:grpSpLocks/>
            </p:cNvGrpSpPr>
            <p:nvPr/>
          </p:nvGrpSpPr>
          <p:grpSpPr bwMode="auto">
            <a:xfrm>
              <a:off x="2004" y="2418"/>
              <a:ext cx="2196" cy="485"/>
              <a:chOff x="2004" y="2418"/>
              <a:chExt cx="2196" cy="485"/>
            </a:xfrm>
          </p:grpSpPr>
          <p:sp>
            <p:nvSpPr>
              <p:cNvPr id="4387" name="Freeform 19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>
                  <a:gd name="T0" fmla="*/ 0 w 2196"/>
                  <a:gd name="T1" fmla="*/ 0 h 318"/>
                  <a:gd name="T2" fmla="*/ 1194 w 2196"/>
                  <a:gd name="T3" fmla="*/ 306 h 318"/>
                  <a:gd name="T4" fmla="*/ 2196 w 2196"/>
                  <a:gd name="T5" fmla="*/ 30 h 318"/>
                  <a:gd name="T6" fmla="*/ 0 60000 65536"/>
                  <a:gd name="T7" fmla="*/ 0 60000 65536"/>
                  <a:gd name="T8" fmla="*/ 0 60000 65536"/>
                  <a:gd name="T9" fmla="*/ 0 w 2196"/>
                  <a:gd name="T10" fmla="*/ 0 h 318"/>
                  <a:gd name="T11" fmla="*/ 2196 w 2196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88" name="Group 19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314"/>
                <a:chOff x="562" y="3500"/>
                <a:chExt cx="258" cy="314"/>
              </a:xfrm>
            </p:grpSpPr>
            <p:sp>
              <p:nvSpPr>
                <p:cNvPr id="4389" name="Oval 19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90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184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4377" name="Group 20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83" name="Freeform 20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>
                  <a:gd name="T0" fmla="*/ 1955 w 1955"/>
                  <a:gd name="T1" fmla="*/ 0 h 1270"/>
                  <a:gd name="T2" fmla="*/ 1077 w 1955"/>
                  <a:gd name="T3" fmla="*/ 765 h 1270"/>
                  <a:gd name="T4" fmla="*/ 0 w 1955"/>
                  <a:gd name="T5" fmla="*/ 1270 h 1270"/>
                  <a:gd name="T6" fmla="*/ 0 60000 65536"/>
                  <a:gd name="T7" fmla="*/ 0 60000 65536"/>
                  <a:gd name="T8" fmla="*/ 0 60000 65536"/>
                  <a:gd name="T9" fmla="*/ 0 w 1955"/>
                  <a:gd name="T10" fmla="*/ 0 h 1270"/>
                  <a:gd name="T11" fmla="*/ 1955 w 1955"/>
                  <a:gd name="T12" fmla="*/ 1270 h 1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84" name="Group 20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314"/>
                <a:chOff x="563" y="3500"/>
                <a:chExt cx="257" cy="314"/>
              </a:xfrm>
            </p:grpSpPr>
            <p:sp>
              <p:nvSpPr>
                <p:cNvPr id="4385" name="Oval 20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86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183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4378" name="Group 20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79" name="Line 20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80" name="Group 20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314"/>
                <a:chOff x="563" y="3500"/>
                <a:chExt cx="257" cy="314"/>
              </a:xfrm>
            </p:grpSpPr>
            <p:sp>
              <p:nvSpPr>
                <p:cNvPr id="4381" name="Oval 20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38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183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800" b="0">
                    <a:solidFill>
                      <a:srgbClr val="FF0000"/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09A400-780F-410E-8E55-AE32BEE6F809}" type="slidenum">
              <a:rPr lang="sv-SE" smtClean="0">
                <a:latin typeface="Arial" pitchFamily="34" charset="0"/>
              </a:rPr>
              <a:pPr/>
              <a:t>12</a:t>
            </a:fld>
            <a:endParaRPr lang="sv-SE" smtClean="0">
              <a:latin typeface="Arial" pitchFamily="34" charset="0"/>
            </a:endParaRPr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5019675" y="1700213"/>
            <a:ext cx="3571875" cy="2236787"/>
            <a:chOff x="3066" y="1107"/>
            <a:chExt cx="2250" cy="1409"/>
          </a:xfrm>
        </p:grpSpPr>
        <p:sp>
          <p:nvSpPr>
            <p:cNvPr id="4496" name="Freeform 5"/>
            <p:cNvSpPr>
              <a:spLocks/>
            </p:cNvSpPr>
            <p:nvPr/>
          </p:nvSpPr>
          <p:spPr bwMode="auto">
            <a:xfrm>
              <a:off x="3066" y="1107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497" name="Freeform 6"/>
            <p:cNvSpPr>
              <a:spLocks/>
            </p:cNvSpPr>
            <p:nvPr/>
          </p:nvSpPr>
          <p:spPr bwMode="auto">
            <a:xfrm>
              <a:off x="3402" y="1656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498" name="Oval 7"/>
            <p:cNvSpPr>
              <a:spLocks noChangeArrowheads="1"/>
            </p:cNvSpPr>
            <p:nvPr/>
          </p:nvSpPr>
          <p:spPr bwMode="auto">
            <a:xfrm>
              <a:off x="3142" y="18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499" name="Line 8"/>
            <p:cNvSpPr>
              <a:spLocks noChangeShapeType="1"/>
            </p:cNvSpPr>
            <p:nvPr/>
          </p:nvSpPr>
          <p:spPr bwMode="auto">
            <a:xfrm>
              <a:off x="3142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0" name="Line 9"/>
            <p:cNvSpPr>
              <a:spLocks noChangeShapeType="1"/>
            </p:cNvSpPr>
            <p:nvPr/>
          </p:nvSpPr>
          <p:spPr bwMode="auto">
            <a:xfrm>
              <a:off x="3455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1" name="Rectangle 10"/>
            <p:cNvSpPr>
              <a:spLocks noChangeArrowheads="1"/>
            </p:cNvSpPr>
            <p:nvPr/>
          </p:nvSpPr>
          <p:spPr bwMode="auto">
            <a:xfrm>
              <a:off x="3142" y="18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02" name="Oval 11"/>
            <p:cNvSpPr>
              <a:spLocks noChangeArrowheads="1"/>
            </p:cNvSpPr>
            <p:nvPr/>
          </p:nvSpPr>
          <p:spPr bwMode="auto">
            <a:xfrm>
              <a:off x="3139" y="18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3" name="Oval 12"/>
            <p:cNvSpPr>
              <a:spLocks noChangeArrowheads="1"/>
            </p:cNvSpPr>
            <p:nvPr/>
          </p:nvSpPr>
          <p:spPr bwMode="auto">
            <a:xfrm>
              <a:off x="3616" y="228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4" name="Line 13"/>
            <p:cNvSpPr>
              <a:spLocks noChangeShapeType="1"/>
            </p:cNvSpPr>
            <p:nvPr/>
          </p:nvSpPr>
          <p:spPr bwMode="auto">
            <a:xfrm>
              <a:off x="3616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5" name="Line 14"/>
            <p:cNvSpPr>
              <a:spLocks noChangeShapeType="1"/>
            </p:cNvSpPr>
            <p:nvPr/>
          </p:nvSpPr>
          <p:spPr bwMode="auto">
            <a:xfrm>
              <a:off x="3929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6" name="Rectangle 15"/>
            <p:cNvSpPr>
              <a:spLocks noChangeArrowheads="1"/>
            </p:cNvSpPr>
            <p:nvPr/>
          </p:nvSpPr>
          <p:spPr bwMode="auto">
            <a:xfrm>
              <a:off x="3616" y="227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07" name="Oval 16"/>
            <p:cNvSpPr>
              <a:spLocks noChangeArrowheads="1"/>
            </p:cNvSpPr>
            <p:nvPr/>
          </p:nvSpPr>
          <p:spPr bwMode="auto">
            <a:xfrm>
              <a:off x="3613" y="22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8" name="Oval 17"/>
            <p:cNvSpPr>
              <a:spLocks noChangeArrowheads="1"/>
            </p:cNvSpPr>
            <p:nvPr/>
          </p:nvSpPr>
          <p:spPr bwMode="auto">
            <a:xfrm>
              <a:off x="3612" y="15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9" name="Line 18"/>
            <p:cNvSpPr>
              <a:spLocks noChangeShapeType="1"/>
            </p:cNvSpPr>
            <p:nvPr/>
          </p:nvSpPr>
          <p:spPr bwMode="auto">
            <a:xfrm>
              <a:off x="3612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0" name="Line 19"/>
            <p:cNvSpPr>
              <a:spLocks noChangeShapeType="1"/>
            </p:cNvSpPr>
            <p:nvPr/>
          </p:nvSpPr>
          <p:spPr bwMode="auto">
            <a:xfrm>
              <a:off x="3925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1" name="Rectangle 20"/>
            <p:cNvSpPr>
              <a:spLocks noChangeArrowheads="1"/>
            </p:cNvSpPr>
            <p:nvPr/>
          </p:nvSpPr>
          <p:spPr bwMode="auto">
            <a:xfrm>
              <a:off x="3612" y="158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12" name="Oval 21"/>
            <p:cNvSpPr>
              <a:spLocks noChangeArrowheads="1"/>
            </p:cNvSpPr>
            <p:nvPr/>
          </p:nvSpPr>
          <p:spPr bwMode="auto">
            <a:xfrm>
              <a:off x="3609" y="15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3" name="Oval 22"/>
            <p:cNvSpPr>
              <a:spLocks noChangeArrowheads="1"/>
            </p:cNvSpPr>
            <p:nvPr/>
          </p:nvSpPr>
          <p:spPr bwMode="auto">
            <a:xfrm>
              <a:off x="4295" y="1591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4" name="Line 23"/>
            <p:cNvSpPr>
              <a:spLocks noChangeShapeType="1"/>
            </p:cNvSpPr>
            <p:nvPr/>
          </p:nvSpPr>
          <p:spPr bwMode="auto">
            <a:xfrm>
              <a:off x="4295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5" name="Line 24"/>
            <p:cNvSpPr>
              <a:spLocks noChangeShapeType="1"/>
            </p:cNvSpPr>
            <p:nvPr/>
          </p:nvSpPr>
          <p:spPr bwMode="auto">
            <a:xfrm>
              <a:off x="4607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6" name="Rectangle 25"/>
            <p:cNvSpPr>
              <a:spLocks noChangeArrowheads="1"/>
            </p:cNvSpPr>
            <p:nvPr/>
          </p:nvSpPr>
          <p:spPr bwMode="auto">
            <a:xfrm>
              <a:off x="4295" y="1584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17" name="Oval 26"/>
            <p:cNvSpPr>
              <a:spLocks noChangeArrowheads="1"/>
            </p:cNvSpPr>
            <p:nvPr/>
          </p:nvSpPr>
          <p:spPr bwMode="auto">
            <a:xfrm>
              <a:off x="4298" y="1528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8" name="Oval 27"/>
            <p:cNvSpPr>
              <a:spLocks noChangeArrowheads="1"/>
            </p:cNvSpPr>
            <p:nvPr/>
          </p:nvSpPr>
          <p:spPr bwMode="auto">
            <a:xfrm>
              <a:off x="4305" y="228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19" name="Line 28"/>
            <p:cNvSpPr>
              <a:spLocks noChangeShapeType="1"/>
            </p:cNvSpPr>
            <p:nvPr/>
          </p:nvSpPr>
          <p:spPr bwMode="auto">
            <a:xfrm>
              <a:off x="4305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0" name="Line 29"/>
            <p:cNvSpPr>
              <a:spLocks noChangeShapeType="1"/>
            </p:cNvSpPr>
            <p:nvPr/>
          </p:nvSpPr>
          <p:spPr bwMode="auto">
            <a:xfrm>
              <a:off x="4618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1" name="Rectangle 30"/>
            <p:cNvSpPr>
              <a:spLocks noChangeArrowheads="1"/>
            </p:cNvSpPr>
            <p:nvPr/>
          </p:nvSpPr>
          <p:spPr bwMode="auto">
            <a:xfrm>
              <a:off x="4305" y="227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22" name="Oval 31"/>
            <p:cNvSpPr>
              <a:spLocks noChangeArrowheads="1"/>
            </p:cNvSpPr>
            <p:nvPr/>
          </p:nvSpPr>
          <p:spPr bwMode="auto">
            <a:xfrm>
              <a:off x="4302" y="221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3" name="Oval 32"/>
            <p:cNvSpPr>
              <a:spLocks noChangeArrowheads="1"/>
            </p:cNvSpPr>
            <p:nvPr/>
          </p:nvSpPr>
          <p:spPr bwMode="auto">
            <a:xfrm>
              <a:off x="4870" y="194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4" name="Line 33"/>
            <p:cNvSpPr>
              <a:spLocks noChangeShapeType="1"/>
            </p:cNvSpPr>
            <p:nvPr/>
          </p:nvSpPr>
          <p:spPr bwMode="auto">
            <a:xfrm>
              <a:off x="4870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5" name="Line 34"/>
            <p:cNvSpPr>
              <a:spLocks noChangeShapeType="1"/>
            </p:cNvSpPr>
            <p:nvPr/>
          </p:nvSpPr>
          <p:spPr bwMode="auto">
            <a:xfrm>
              <a:off x="5183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6" name="Rectangle 35"/>
            <p:cNvSpPr>
              <a:spLocks noChangeArrowheads="1"/>
            </p:cNvSpPr>
            <p:nvPr/>
          </p:nvSpPr>
          <p:spPr bwMode="auto">
            <a:xfrm>
              <a:off x="4870" y="193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4527" name="Oval 36"/>
            <p:cNvSpPr>
              <a:spLocks noChangeArrowheads="1"/>
            </p:cNvSpPr>
            <p:nvPr/>
          </p:nvSpPr>
          <p:spPr bwMode="auto">
            <a:xfrm>
              <a:off x="4867" y="187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8" name="Freeform 37"/>
            <p:cNvSpPr>
              <a:spLocks/>
            </p:cNvSpPr>
            <p:nvPr/>
          </p:nvSpPr>
          <p:spPr bwMode="auto">
            <a:xfrm>
              <a:off x="4461" y="1683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29" name="Freeform 38"/>
            <p:cNvSpPr>
              <a:spLocks/>
            </p:cNvSpPr>
            <p:nvPr/>
          </p:nvSpPr>
          <p:spPr bwMode="auto">
            <a:xfrm>
              <a:off x="3768" y="1689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0" name="Freeform 39"/>
            <p:cNvSpPr>
              <a:spLocks/>
            </p:cNvSpPr>
            <p:nvPr/>
          </p:nvSpPr>
          <p:spPr bwMode="auto">
            <a:xfrm>
              <a:off x="3933" y="1674"/>
              <a:ext cx="504" cy="600"/>
            </a:xfrm>
            <a:custGeom>
              <a:avLst/>
              <a:gdLst>
                <a:gd name="T0" fmla="*/ 0 w 378"/>
                <a:gd name="T1" fmla="*/ 7134 h 174"/>
                <a:gd name="T2" fmla="*/ 8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1" name="Freeform 40"/>
            <p:cNvSpPr>
              <a:spLocks/>
            </p:cNvSpPr>
            <p:nvPr/>
          </p:nvSpPr>
          <p:spPr bwMode="auto">
            <a:xfrm>
              <a:off x="4620" y="202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2" name="Freeform 41"/>
            <p:cNvSpPr>
              <a:spLocks/>
            </p:cNvSpPr>
            <p:nvPr/>
          </p:nvSpPr>
          <p:spPr bwMode="auto">
            <a:xfrm>
              <a:off x="3939" y="230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3" name="Freeform 42"/>
            <p:cNvSpPr>
              <a:spLocks/>
            </p:cNvSpPr>
            <p:nvPr/>
          </p:nvSpPr>
          <p:spPr bwMode="auto">
            <a:xfrm>
              <a:off x="3348" y="1980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4" name="Freeform 43"/>
            <p:cNvSpPr>
              <a:spLocks/>
            </p:cNvSpPr>
            <p:nvPr/>
          </p:nvSpPr>
          <p:spPr bwMode="auto">
            <a:xfrm>
              <a:off x="3933" y="161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5" name="Freeform 44"/>
            <p:cNvSpPr>
              <a:spLocks/>
            </p:cNvSpPr>
            <p:nvPr/>
          </p:nvSpPr>
          <p:spPr bwMode="auto">
            <a:xfrm>
              <a:off x="4608" y="1611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36" name="Freeform 45"/>
            <p:cNvSpPr>
              <a:spLocks/>
            </p:cNvSpPr>
            <p:nvPr/>
          </p:nvSpPr>
          <p:spPr bwMode="auto">
            <a:xfrm>
              <a:off x="3291" y="1182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537" name="Group 46"/>
            <p:cNvGrpSpPr>
              <a:grpSpLocks/>
            </p:cNvGrpSpPr>
            <p:nvPr/>
          </p:nvGrpSpPr>
          <p:grpSpPr bwMode="auto">
            <a:xfrm>
              <a:off x="3177" y="1784"/>
              <a:ext cx="233" cy="250"/>
              <a:chOff x="2940" y="2429"/>
              <a:chExt cx="236" cy="250"/>
            </a:xfrm>
          </p:grpSpPr>
          <p:sp>
            <p:nvSpPr>
              <p:cNvPr id="4563" name="Rectangle 4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64" name="Text Box 48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A</a:t>
                </a:r>
                <a:endParaRPr lang="en-US" sz="2400" b="0"/>
              </a:p>
            </p:txBody>
          </p:sp>
        </p:grpSp>
        <p:grpSp>
          <p:nvGrpSpPr>
            <p:cNvPr id="4538" name="Group 49"/>
            <p:cNvGrpSpPr>
              <a:grpSpLocks/>
            </p:cNvGrpSpPr>
            <p:nvPr/>
          </p:nvGrpSpPr>
          <p:grpSpPr bwMode="auto">
            <a:xfrm>
              <a:off x="4355" y="2168"/>
              <a:ext cx="216" cy="250"/>
              <a:chOff x="2948" y="2429"/>
              <a:chExt cx="219" cy="250"/>
            </a:xfrm>
          </p:grpSpPr>
          <p:sp>
            <p:nvSpPr>
              <p:cNvPr id="4561" name="Rectangle 5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62" name="Text Box 51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E</a:t>
                </a:r>
                <a:endParaRPr lang="en-US" sz="2400" b="0"/>
              </a:p>
            </p:txBody>
          </p:sp>
        </p:grpSp>
        <p:grpSp>
          <p:nvGrpSpPr>
            <p:cNvPr id="4539" name="Group 52"/>
            <p:cNvGrpSpPr>
              <a:grpSpLocks/>
            </p:cNvGrpSpPr>
            <p:nvPr/>
          </p:nvGrpSpPr>
          <p:grpSpPr bwMode="auto">
            <a:xfrm>
              <a:off x="3667" y="2165"/>
              <a:ext cx="231" cy="250"/>
              <a:chOff x="2941" y="2429"/>
              <a:chExt cx="234" cy="250"/>
            </a:xfrm>
          </p:grpSpPr>
          <p:sp>
            <p:nvSpPr>
              <p:cNvPr id="4559" name="Rectangle 5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60" name="Text Box 54"/>
              <p:cNvSpPr txBox="1">
                <a:spLocks noChangeArrowheads="1"/>
              </p:cNvSpPr>
              <p:nvPr/>
            </p:nvSpPr>
            <p:spPr bwMode="auto">
              <a:xfrm>
                <a:off x="2941" y="2429"/>
                <a:ext cx="2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D</a:t>
                </a:r>
                <a:endParaRPr lang="en-US" sz="2400" b="0"/>
              </a:p>
            </p:txBody>
          </p:sp>
        </p:grpSp>
        <p:grpSp>
          <p:nvGrpSpPr>
            <p:cNvPr id="4540" name="Group 55"/>
            <p:cNvGrpSpPr>
              <a:grpSpLocks/>
            </p:cNvGrpSpPr>
            <p:nvPr/>
          </p:nvGrpSpPr>
          <p:grpSpPr bwMode="auto">
            <a:xfrm>
              <a:off x="4351" y="1478"/>
              <a:ext cx="212" cy="250"/>
              <a:chOff x="2950" y="2429"/>
              <a:chExt cx="215" cy="250"/>
            </a:xfrm>
          </p:grpSpPr>
          <p:sp>
            <p:nvSpPr>
              <p:cNvPr id="4557" name="Rectangle 5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58" name="Text Box 57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C</a:t>
                </a:r>
                <a:endParaRPr lang="en-US" sz="2400" b="0"/>
              </a:p>
            </p:txBody>
          </p:sp>
        </p:grpSp>
        <p:grpSp>
          <p:nvGrpSpPr>
            <p:cNvPr id="4541" name="Group 58"/>
            <p:cNvGrpSpPr>
              <a:grpSpLocks/>
            </p:cNvGrpSpPr>
            <p:nvPr/>
          </p:nvGrpSpPr>
          <p:grpSpPr bwMode="auto">
            <a:xfrm>
              <a:off x="3665" y="1478"/>
              <a:ext cx="217" cy="250"/>
              <a:chOff x="2948" y="2429"/>
              <a:chExt cx="220" cy="250"/>
            </a:xfrm>
          </p:grpSpPr>
          <p:sp>
            <p:nvSpPr>
              <p:cNvPr id="4555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56" name="Text Box 6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B</a:t>
                </a:r>
                <a:endParaRPr lang="en-US" sz="2400" b="0"/>
              </a:p>
            </p:txBody>
          </p:sp>
        </p:grpSp>
        <p:grpSp>
          <p:nvGrpSpPr>
            <p:cNvPr id="4542" name="Group 61"/>
            <p:cNvGrpSpPr>
              <a:grpSpLocks/>
            </p:cNvGrpSpPr>
            <p:nvPr/>
          </p:nvGrpSpPr>
          <p:grpSpPr bwMode="auto">
            <a:xfrm>
              <a:off x="4929" y="1826"/>
              <a:ext cx="213" cy="250"/>
              <a:chOff x="2949" y="2429"/>
              <a:chExt cx="216" cy="250"/>
            </a:xfrm>
          </p:grpSpPr>
          <p:sp>
            <p:nvSpPr>
              <p:cNvPr id="4553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554" name="Text Box 63"/>
              <p:cNvSpPr txBox="1">
                <a:spLocks noChangeArrowheads="1"/>
              </p:cNvSpPr>
              <p:nvPr/>
            </p:nvSpPr>
            <p:spPr bwMode="auto">
              <a:xfrm>
                <a:off x="2949" y="2429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0">
                    <a:latin typeface="Comic Sans MS" pitchFamily="66" charset="0"/>
                  </a:rPr>
                  <a:t>F</a:t>
                </a:r>
                <a:endParaRPr lang="en-US" sz="2400" b="0"/>
              </a:p>
            </p:txBody>
          </p:sp>
        </p:grpSp>
        <p:sp>
          <p:nvSpPr>
            <p:cNvPr id="4543" name="Text Box 64"/>
            <p:cNvSpPr txBox="1">
              <a:spLocks noChangeArrowheads="1"/>
            </p:cNvSpPr>
            <p:nvPr/>
          </p:nvSpPr>
          <p:spPr bwMode="auto">
            <a:xfrm>
              <a:off x="3393" y="160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2</a:t>
              </a:r>
              <a:endParaRPr lang="en-US" sz="2400" b="0"/>
            </a:p>
          </p:txBody>
        </p:sp>
        <p:sp>
          <p:nvSpPr>
            <p:cNvPr id="4544" name="Text Box 65"/>
            <p:cNvSpPr txBox="1">
              <a:spLocks noChangeArrowheads="1"/>
            </p:cNvSpPr>
            <p:nvPr/>
          </p:nvSpPr>
          <p:spPr bwMode="auto">
            <a:xfrm>
              <a:off x="3741" y="182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2</a:t>
              </a:r>
              <a:endParaRPr lang="en-US" sz="2400" b="0"/>
            </a:p>
          </p:txBody>
        </p:sp>
        <p:sp>
          <p:nvSpPr>
            <p:cNvPr id="4545" name="Text Box 66"/>
            <p:cNvSpPr txBox="1">
              <a:spLocks noChangeArrowheads="1"/>
            </p:cNvSpPr>
            <p:nvPr/>
          </p:nvSpPr>
          <p:spPr bwMode="auto">
            <a:xfrm>
              <a:off x="3317" y="2039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1</a:t>
              </a:r>
              <a:endParaRPr lang="en-US" sz="2400" b="0"/>
            </a:p>
          </p:txBody>
        </p:sp>
        <p:sp>
          <p:nvSpPr>
            <p:cNvPr id="4546" name="Text Box 67"/>
            <p:cNvSpPr txBox="1">
              <a:spLocks noChangeArrowheads="1"/>
            </p:cNvSpPr>
            <p:nvPr/>
          </p:nvSpPr>
          <p:spPr bwMode="auto">
            <a:xfrm>
              <a:off x="4125" y="1919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3</a:t>
              </a:r>
              <a:endParaRPr lang="en-US" sz="2400" b="0"/>
            </a:p>
          </p:txBody>
        </p:sp>
        <p:sp>
          <p:nvSpPr>
            <p:cNvPr id="4547" name="Text Box 68"/>
            <p:cNvSpPr txBox="1">
              <a:spLocks noChangeArrowheads="1"/>
            </p:cNvSpPr>
            <p:nvPr/>
          </p:nvSpPr>
          <p:spPr bwMode="auto">
            <a:xfrm>
              <a:off x="4073" y="227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1</a:t>
              </a:r>
              <a:endParaRPr lang="en-US" sz="2400" b="0"/>
            </a:p>
          </p:txBody>
        </p:sp>
        <p:sp>
          <p:nvSpPr>
            <p:cNvPr id="4548" name="Text Box 69"/>
            <p:cNvSpPr txBox="1">
              <a:spLocks noChangeArrowheads="1"/>
            </p:cNvSpPr>
            <p:nvPr/>
          </p:nvSpPr>
          <p:spPr bwMode="auto">
            <a:xfrm>
              <a:off x="4433" y="184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1</a:t>
              </a:r>
              <a:endParaRPr lang="en-US" sz="2400" b="0"/>
            </a:p>
          </p:txBody>
        </p:sp>
        <p:sp>
          <p:nvSpPr>
            <p:cNvPr id="4549" name="Text Box 70"/>
            <p:cNvSpPr txBox="1">
              <a:spLocks noChangeArrowheads="1"/>
            </p:cNvSpPr>
            <p:nvPr/>
          </p:nvSpPr>
          <p:spPr bwMode="auto">
            <a:xfrm>
              <a:off x="4782" y="210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2</a:t>
              </a:r>
              <a:endParaRPr lang="en-US" sz="2400" b="0"/>
            </a:p>
          </p:txBody>
        </p:sp>
        <p:sp>
          <p:nvSpPr>
            <p:cNvPr id="4550" name="Text Box 71"/>
            <p:cNvSpPr txBox="1">
              <a:spLocks noChangeArrowheads="1"/>
            </p:cNvSpPr>
            <p:nvPr/>
          </p:nvSpPr>
          <p:spPr bwMode="auto">
            <a:xfrm>
              <a:off x="4755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5</a:t>
              </a:r>
              <a:endParaRPr lang="en-US" sz="2400" b="0"/>
            </a:p>
          </p:txBody>
        </p:sp>
        <p:sp>
          <p:nvSpPr>
            <p:cNvPr id="4551" name="Text Box 72"/>
            <p:cNvSpPr txBox="1">
              <a:spLocks noChangeArrowheads="1"/>
            </p:cNvSpPr>
            <p:nvPr/>
          </p:nvSpPr>
          <p:spPr bwMode="auto">
            <a:xfrm>
              <a:off x="4020" y="142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3</a:t>
              </a:r>
              <a:endParaRPr lang="en-US" sz="2400" b="0"/>
            </a:p>
          </p:txBody>
        </p:sp>
        <p:sp>
          <p:nvSpPr>
            <p:cNvPr id="4552" name="Text Box 73"/>
            <p:cNvSpPr txBox="1">
              <a:spLocks noChangeArrowheads="1"/>
            </p:cNvSpPr>
            <p:nvPr/>
          </p:nvSpPr>
          <p:spPr bwMode="auto">
            <a:xfrm>
              <a:off x="3669" y="115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latin typeface="Comic Sans MS" pitchFamily="66" charset="0"/>
                </a:rPr>
                <a:t>5</a:t>
              </a:r>
              <a:endParaRPr lang="en-US" sz="2400" b="0"/>
            </a:p>
          </p:txBody>
        </p:sp>
      </p:grp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R</a:t>
            </a:r>
            <a:r>
              <a:rPr lang="en-GB" smtClean="0">
                <a:solidFill>
                  <a:schemeClr val="accent2"/>
                </a:solidFill>
              </a:rPr>
              <a:t>outing,  also with mobility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Routing algorithms</a:t>
            </a:r>
          </a:p>
          <a:p>
            <a:pPr eaLnBrk="1" hangingPunct="1"/>
            <a:r>
              <a:rPr lang="sv-SE" dirty="0" smtClean="0"/>
              <a:t>Forwarding</a:t>
            </a:r>
          </a:p>
          <a:p>
            <a:pPr eaLnBrk="1" hangingPunct="1"/>
            <a:r>
              <a:rPr lang="sv-SE" dirty="0" smtClean="0"/>
              <a:t>Resource, policy issues</a:t>
            </a:r>
          </a:p>
          <a:p>
            <a:pPr eaLnBrk="1" hangingPunct="1"/>
            <a:r>
              <a:rPr lang="sv-SE" dirty="0" smtClean="0"/>
              <a:t>Addressing mobility, tunneling</a:t>
            </a:r>
          </a:p>
        </p:txBody>
      </p:sp>
      <p:grpSp>
        <p:nvGrpSpPr>
          <p:cNvPr id="4107" name="Group 372"/>
          <p:cNvGrpSpPr>
            <a:grpSpLocks/>
          </p:cNvGrpSpPr>
          <p:nvPr/>
        </p:nvGrpSpPr>
        <p:grpSpPr bwMode="auto">
          <a:xfrm>
            <a:off x="4275942" y="3962400"/>
            <a:ext cx="4868058" cy="3241212"/>
            <a:chOff x="1601" y="1536"/>
            <a:chExt cx="3601" cy="2579"/>
          </a:xfrm>
        </p:grpSpPr>
        <p:sp>
          <p:nvSpPr>
            <p:cNvPr id="410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9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0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1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2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3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4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15" name="Group 11"/>
            <p:cNvGrpSpPr>
              <a:grpSpLocks/>
            </p:cNvGrpSpPr>
            <p:nvPr/>
          </p:nvGrpSpPr>
          <p:grpSpPr bwMode="auto">
            <a:xfrm>
              <a:off x="2620" y="3236"/>
              <a:ext cx="1146" cy="879"/>
              <a:chOff x="1018" y="599"/>
              <a:chExt cx="6421" cy="3541"/>
            </a:xfrm>
          </p:grpSpPr>
          <p:sp>
            <p:nvSpPr>
              <p:cNvPr id="4333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4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5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6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7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8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39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0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1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2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3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4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5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6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47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48" name="Group 27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359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60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61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62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49" name="Group 32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355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6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7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8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50" name="Group 37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351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2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3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54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6" name="Group 42"/>
            <p:cNvGrpSpPr>
              <a:grpSpLocks/>
            </p:cNvGrpSpPr>
            <p:nvPr/>
          </p:nvGrpSpPr>
          <p:grpSpPr bwMode="auto">
            <a:xfrm>
              <a:off x="2100" y="2399"/>
              <a:ext cx="1146" cy="879"/>
              <a:chOff x="1018" y="599"/>
              <a:chExt cx="6421" cy="3541"/>
            </a:xfrm>
          </p:grpSpPr>
          <p:sp>
            <p:nvSpPr>
              <p:cNvPr id="4303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4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5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6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7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8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09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0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1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2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3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4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5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6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317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318" name="Group 58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329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30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31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32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19" name="Group 63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325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6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7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8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320" name="Group 68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321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2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3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24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7" name="Group 73"/>
            <p:cNvGrpSpPr>
              <a:grpSpLocks/>
            </p:cNvGrpSpPr>
            <p:nvPr/>
          </p:nvGrpSpPr>
          <p:grpSpPr bwMode="auto">
            <a:xfrm>
              <a:off x="2106" y="2966"/>
              <a:ext cx="1146" cy="879"/>
              <a:chOff x="1018" y="599"/>
              <a:chExt cx="6421" cy="3541"/>
            </a:xfrm>
          </p:grpSpPr>
          <p:sp>
            <p:nvSpPr>
              <p:cNvPr id="4273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4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5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6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7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8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79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0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1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2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3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4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5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6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87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288" name="Group 89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99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00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01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302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89" name="Group 94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95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6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7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8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90" name="Group 99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91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2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3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94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8" name="Group 135"/>
            <p:cNvGrpSpPr>
              <a:grpSpLocks/>
            </p:cNvGrpSpPr>
            <p:nvPr/>
          </p:nvGrpSpPr>
          <p:grpSpPr bwMode="auto">
            <a:xfrm>
              <a:off x="1605" y="1539"/>
              <a:ext cx="1146" cy="879"/>
              <a:chOff x="1018" y="599"/>
              <a:chExt cx="6421" cy="3541"/>
            </a:xfrm>
          </p:grpSpPr>
          <p:sp>
            <p:nvSpPr>
              <p:cNvPr id="4243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4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5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6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7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8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49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0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1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2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3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4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5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6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57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258" name="Group 151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69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70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71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72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59" name="Group 156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65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6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7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8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60" name="Group 161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61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2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3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64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9" name="Group 197"/>
            <p:cNvGrpSpPr>
              <a:grpSpLocks/>
            </p:cNvGrpSpPr>
            <p:nvPr/>
          </p:nvGrpSpPr>
          <p:grpSpPr bwMode="auto">
            <a:xfrm>
              <a:off x="2089" y="1831"/>
              <a:ext cx="1146" cy="879"/>
              <a:chOff x="1018" y="599"/>
              <a:chExt cx="6421" cy="3541"/>
            </a:xfrm>
          </p:grpSpPr>
          <p:sp>
            <p:nvSpPr>
              <p:cNvPr id="4213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4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5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6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7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8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19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0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1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2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3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4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5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6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227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228" name="Group 213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39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40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41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42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29" name="Group 218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30" name="Group 223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31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2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3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34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20" name="Group 228"/>
            <p:cNvGrpSpPr>
              <a:grpSpLocks/>
            </p:cNvGrpSpPr>
            <p:nvPr/>
          </p:nvGrpSpPr>
          <p:grpSpPr bwMode="auto">
            <a:xfrm>
              <a:off x="1618" y="2680"/>
              <a:ext cx="1146" cy="879"/>
              <a:chOff x="1018" y="599"/>
              <a:chExt cx="6421" cy="3541"/>
            </a:xfrm>
          </p:grpSpPr>
          <p:sp>
            <p:nvSpPr>
              <p:cNvPr id="4183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4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5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6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7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8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89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0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1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2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3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4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5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6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97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198" name="Group 244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209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10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11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12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199" name="Group 249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205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6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7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8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200" name="Group 254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20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20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21" name="Group 259"/>
            <p:cNvGrpSpPr>
              <a:grpSpLocks/>
            </p:cNvGrpSpPr>
            <p:nvPr/>
          </p:nvGrpSpPr>
          <p:grpSpPr bwMode="auto">
            <a:xfrm>
              <a:off x="1601" y="2111"/>
              <a:ext cx="1146" cy="879"/>
              <a:chOff x="1018" y="599"/>
              <a:chExt cx="6421" cy="3541"/>
            </a:xfrm>
          </p:grpSpPr>
          <p:sp>
            <p:nvSpPr>
              <p:cNvPr id="4153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4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5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6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7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8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59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0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1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2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3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4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5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6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4167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4168" name="Group 275"/>
              <p:cNvGrpSpPr>
                <a:grpSpLocks/>
              </p:cNvGrpSpPr>
              <p:nvPr/>
            </p:nvGrpSpPr>
            <p:grpSpPr bwMode="auto">
              <a:xfrm>
                <a:off x="6576" y="2085"/>
                <a:ext cx="863" cy="270"/>
                <a:chOff x="4227" y="1360"/>
                <a:chExt cx="863" cy="270"/>
              </a:xfrm>
            </p:grpSpPr>
            <p:sp>
              <p:nvSpPr>
                <p:cNvPr id="4179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80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81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82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169" name="Group 280"/>
              <p:cNvGrpSpPr>
                <a:grpSpLocks/>
              </p:cNvGrpSpPr>
              <p:nvPr/>
            </p:nvGrpSpPr>
            <p:grpSpPr bwMode="auto">
              <a:xfrm rot="5700496">
                <a:off x="2862" y="3574"/>
                <a:ext cx="863" cy="270"/>
                <a:chOff x="4227" y="1360"/>
                <a:chExt cx="863" cy="270"/>
              </a:xfrm>
            </p:grpSpPr>
            <p:sp>
              <p:nvSpPr>
                <p:cNvPr id="4175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6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7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8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4170" name="Group 285"/>
              <p:cNvGrpSpPr>
                <a:grpSpLocks/>
              </p:cNvGrpSpPr>
              <p:nvPr/>
            </p:nvGrpSpPr>
            <p:grpSpPr bwMode="auto">
              <a:xfrm rot="10800000">
                <a:off x="1018" y="599"/>
                <a:ext cx="863" cy="270"/>
                <a:chOff x="4227" y="1360"/>
                <a:chExt cx="863" cy="270"/>
              </a:xfrm>
            </p:grpSpPr>
            <p:sp>
              <p:nvSpPr>
                <p:cNvPr id="4171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2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3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4174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sp>
          <p:nvSpPr>
            <p:cNvPr id="4122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3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4" name="Line 293"/>
            <p:cNvSpPr>
              <a:spLocks noChangeShapeType="1"/>
            </p:cNvSpPr>
            <p:nvPr/>
          </p:nvSpPr>
          <p:spPr bwMode="auto">
            <a:xfrm flipV="1">
              <a:off x="2225" y="2957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5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6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7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8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129" name="Group 299"/>
            <p:cNvGrpSpPr>
              <a:grpSpLocks/>
            </p:cNvGrpSpPr>
            <p:nvPr/>
          </p:nvGrpSpPr>
          <p:grpSpPr bwMode="auto">
            <a:xfrm>
              <a:off x="3174" y="2654"/>
              <a:ext cx="622" cy="447"/>
              <a:chOff x="2197" y="1155"/>
              <a:chExt cx="622" cy="447"/>
            </a:xfrm>
          </p:grpSpPr>
          <p:grpSp>
            <p:nvGrpSpPr>
              <p:cNvPr id="4149" name="Group 300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5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52" name="Text Box 302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zh-CN" altLang="en-US">
                    <a:latin typeface="Arial" pitchFamily="34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4150" name="Text Box 303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16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1000" dirty="0">
                    <a:latin typeface="Arial" pitchFamily="34" charset="0"/>
                    <a:ea typeface="SimSun" pitchFamily="2" charset="-122"/>
                  </a:rPr>
                  <a:t>Mobile </a:t>
                </a:r>
              </a:p>
              <a:p>
                <a:pPr algn="ctr"/>
                <a:r>
                  <a:rPr lang="en-US" altLang="zh-CN" sz="1000" dirty="0">
                    <a:latin typeface="Arial" pitchFamily="34" charset="0"/>
                    <a:ea typeface="SimSun" pitchFamily="2" charset="-122"/>
                  </a:rPr>
                  <a:t>Switching </a:t>
                </a:r>
              </a:p>
              <a:p>
                <a:pPr algn="ctr"/>
                <a:r>
                  <a:rPr lang="en-US" altLang="zh-CN" sz="1000" dirty="0">
                    <a:latin typeface="Arial" pitchFamily="34" charset="0"/>
                    <a:ea typeface="SimSun" pitchFamily="2" charset="-122"/>
                  </a:rPr>
                  <a:t>Center</a:t>
                </a:r>
              </a:p>
            </p:txBody>
          </p:sp>
        </p:grpSp>
        <p:sp>
          <p:nvSpPr>
            <p:cNvPr id="413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>
                <a:gd name="T0" fmla="*/ 139 w 1292"/>
                <a:gd name="T1" fmla="*/ 10 h 1255"/>
                <a:gd name="T2" fmla="*/ 20 w 1292"/>
                <a:gd name="T3" fmla="*/ 232 h 1255"/>
                <a:gd name="T4" fmla="*/ 17 w 1292"/>
                <a:gd name="T5" fmla="*/ 774 h 1255"/>
                <a:gd name="T6" fmla="*/ 31 w 1292"/>
                <a:gd name="T7" fmla="*/ 1227 h 1255"/>
                <a:gd name="T8" fmla="*/ 142 w 1292"/>
                <a:gd name="T9" fmla="*/ 1288 h 1255"/>
                <a:gd name="T10" fmla="*/ 376 w 1292"/>
                <a:gd name="T11" fmla="*/ 1669 h 1255"/>
                <a:gd name="T12" fmla="*/ 578 w 1292"/>
                <a:gd name="T13" fmla="*/ 1829 h 1255"/>
                <a:gd name="T14" fmla="*/ 696 w 1292"/>
                <a:gd name="T15" fmla="*/ 1510 h 1255"/>
                <a:gd name="T16" fmla="*/ 738 w 1292"/>
                <a:gd name="T17" fmla="*/ 659 h 1255"/>
                <a:gd name="T18" fmla="*/ 700 w 1292"/>
                <a:gd name="T19" fmla="*/ 311 h 1255"/>
                <a:gd name="T20" fmla="*/ 435 w 1292"/>
                <a:gd name="T21" fmla="*/ 170 h 1255"/>
                <a:gd name="T22" fmla="*/ 139 w 1292"/>
                <a:gd name="T23" fmla="*/ 10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SimSun" pitchFamily="2" charset="-122"/>
                </a:rPr>
                <a:t>Public telephone</a:t>
              </a:r>
            </a:p>
            <a:p>
              <a:r>
                <a:rPr lang="en-US" altLang="zh-CN">
                  <a:ea typeface="SimSun" pitchFamily="2" charset="-122"/>
                </a:rPr>
                <a:t>network, and</a:t>
              </a:r>
            </a:p>
            <a:p>
              <a:r>
                <a:rPr lang="en-US" altLang="zh-CN">
                  <a:ea typeface="SimSun" pitchFamily="2" charset="-122"/>
                </a:rPr>
                <a:t>Internet</a:t>
              </a:r>
            </a:p>
          </p:txBody>
        </p:sp>
        <p:pic>
          <p:nvPicPr>
            <p:cNvPr id="4132" name="Picture 309" descr="imgyjavg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3" name="Picture 310" descr="imgyjavg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4" name="Picture 311" descr="imgyjavg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5" name="Picture 312" descr="imgyjavg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6" name="Picture 313" descr="imgyjavg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7" name="Picture 316" descr="imgyjavg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38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46" name="Picture 318" descr="lgv_fqmg[1]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47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48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139" name="Group 321"/>
            <p:cNvGrpSpPr>
              <a:grpSpLocks/>
            </p:cNvGrpSpPr>
            <p:nvPr/>
          </p:nvGrpSpPr>
          <p:grpSpPr bwMode="auto">
            <a:xfrm>
              <a:off x="3270" y="1758"/>
              <a:ext cx="622" cy="459"/>
              <a:chOff x="2197" y="1155"/>
              <a:chExt cx="622" cy="459"/>
            </a:xfrm>
          </p:grpSpPr>
          <p:grpSp>
            <p:nvGrpSpPr>
              <p:cNvPr id="414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44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45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zh-CN" altLang="en-US">
                    <a:latin typeface="Arial" pitchFamily="34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4143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16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1050" dirty="0">
                    <a:latin typeface="Arial" pitchFamily="34" charset="0"/>
                    <a:ea typeface="SimSun" pitchFamily="2" charset="-122"/>
                  </a:rPr>
                  <a:t>Mobile </a:t>
                </a:r>
              </a:p>
              <a:p>
                <a:pPr algn="ctr"/>
                <a:r>
                  <a:rPr lang="en-US" altLang="zh-CN" sz="1050" dirty="0">
                    <a:latin typeface="Arial" pitchFamily="34" charset="0"/>
                    <a:ea typeface="SimSun" pitchFamily="2" charset="-122"/>
                  </a:rPr>
                  <a:t>Switching </a:t>
                </a:r>
              </a:p>
              <a:p>
                <a:pPr algn="ctr"/>
                <a:r>
                  <a:rPr lang="en-US" altLang="zh-CN" sz="1050" dirty="0">
                    <a:latin typeface="Arial" pitchFamily="34" charset="0"/>
                    <a:ea typeface="SimSun" pitchFamily="2" charset="-122"/>
                  </a:rPr>
                  <a:t>Center</a:t>
                </a:r>
              </a:p>
            </p:txBody>
          </p:sp>
        </p:grpSp>
        <p:sp>
          <p:nvSpPr>
            <p:cNvPr id="4140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1" name="Line 327"/>
            <p:cNvSpPr>
              <a:spLocks noChangeShapeType="1"/>
            </p:cNvSpPr>
            <p:nvPr/>
          </p:nvSpPr>
          <p:spPr bwMode="auto">
            <a:xfrm flipV="1">
              <a:off x="3793" y="2715"/>
              <a:ext cx="32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" name="Rectangle 1"/>
          <p:cNvSpPr/>
          <p:nvPr/>
        </p:nvSpPr>
        <p:spPr>
          <a:xfrm>
            <a:off x="-27727" y="4940443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Complementary video links</a:t>
            </a:r>
          </a:p>
          <a:p>
            <a:r>
              <a:rPr lang="en-US" dirty="0" smtClean="0"/>
              <a:t>- IP </a:t>
            </a:r>
            <a:r>
              <a:rPr lang="en-US" dirty="0"/>
              <a:t>addresses and  subnets http://</a:t>
            </a:r>
            <a:r>
              <a:rPr lang="en-US" dirty="0" smtClean="0"/>
              <a:t>www.youtube.com/watch?v=ZTJIkjgyuZE&amp;list=PLE9F3F05C381ED8E8&amp;feature=plcp </a:t>
            </a:r>
            <a:endParaRPr lang="en-US" dirty="0"/>
          </a:p>
          <a:p>
            <a:r>
              <a:rPr lang="en-US" dirty="0" smtClean="0"/>
              <a:t>- How </a:t>
            </a:r>
            <a:r>
              <a:rPr lang="en-US" dirty="0"/>
              <a:t>does  BGP choose its routes http://www.youtube.com/watch?v=RGe0qt9Wz4U&amp;feature=plcp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5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FB32C4-6678-4C6E-868E-94C52A765B06}" type="slidenum">
              <a:rPr lang="sv-SE" smtClean="0">
                <a:latin typeface="Arial" pitchFamily="34" charset="0"/>
              </a:rPr>
              <a:pPr/>
              <a:t>13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</a:rPr>
              <a:t>Medium access: multi</a:t>
            </a:r>
            <a:r>
              <a:rPr lang="sv-SE" dirty="0" smtClean="0">
                <a:solidFill>
                  <a:schemeClr val="accent2"/>
                </a:solidFill>
              </a:rPr>
              <a:t>ple </a:t>
            </a:r>
            <a:r>
              <a:rPr lang="en-GB" dirty="0" smtClean="0">
                <a:solidFill>
                  <a:schemeClr val="accent2"/>
                </a:solidFill>
              </a:rPr>
              <a:t>access methods</a:t>
            </a:r>
            <a:endParaRPr lang="sv-SE" dirty="0" smtClean="0">
              <a:solidFill>
                <a:schemeClr val="accent2"/>
              </a:solidFill>
            </a:endParaRP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CC0000"/>
                </a:solidFill>
              </a:rPr>
              <a:t>Strategies</a:t>
            </a:r>
            <a:r>
              <a:rPr lang="en-US" b="1" smtClean="0"/>
              <a:t>: </a:t>
            </a:r>
            <a:r>
              <a:rPr lang="en-US" smtClean="0"/>
              <a:t>(functionality, appropriateness)</a:t>
            </a:r>
            <a:endParaRPr lang="en-US" b="1" smtClean="0"/>
          </a:p>
          <a:p>
            <a:pPr eaLnBrk="1" hangingPunct="1"/>
            <a:r>
              <a:rPr lang="en-US" sz="2000" b="1" smtClean="0"/>
              <a:t>Contention-based (random access), wired/wireless: </a:t>
            </a:r>
          </a:p>
          <a:p>
            <a:pPr lvl="1" eaLnBrk="1" hangingPunct="1"/>
            <a:r>
              <a:rPr lang="en-US" sz="2000" smtClean="0"/>
              <a:t>Aloha, CSMA(CD/CA)  (collision-delay trade-off)</a:t>
            </a:r>
          </a:p>
          <a:p>
            <a:pPr eaLnBrk="1" hangingPunct="1"/>
            <a:r>
              <a:rPr lang="en-US" sz="2000" b="1" smtClean="0"/>
              <a:t>Collision-free:</a:t>
            </a:r>
            <a:endParaRPr lang="en-US" sz="2000" smtClean="0"/>
          </a:p>
          <a:p>
            <a:pPr lvl="1" eaLnBrk="1" hangingPunct="1"/>
            <a:r>
              <a:rPr lang="en-US" sz="2000" b="1" smtClean="0"/>
              <a:t>Channel partitioning: </a:t>
            </a:r>
            <a:r>
              <a:rPr lang="en-US" sz="2000" smtClean="0"/>
              <a:t>TDMA, FDMA, CDMA</a:t>
            </a:r>
          </a:p>
          <a:p>
            <a:pPr lvl="1" eaLnBrk="1" hangingPunct="1"/>
            <a:r>
              <a:rPr lang="en-US" sz="2000" b="1" smtClean="0"/>
              <a:t>Taking turns: </a:t>
            </a:r>
            <a:r>
              <a:rPr lang="en-US" sz="2000" smtClean="0"/>
              <a:t>token-passing, reservation-based</a:t>
            </a:r>
            <a:endParaRPr lang="en-GB" smtClean="0"/>
          </a:p>
        </p:txBody>
      </p:sp>
      <p:pic>
        <p:nvPicPr>
          <p:cNvPr id="5132" name="Picture 4" descr="IMG000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24000"/>
            <a:ext cx="17414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5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98888"/>
            <a:ext cx="350520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6" descr="IMG000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733800"/>
            <a:ext cx="41989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5" name="Group 72"/>
          <p:cNvGrpSpPr>
            <a:grpSpLocks/>
          </p:cNvGrpSpPr>
          <p:nvPr/>
        </p:nvGrpSpPr>
        <p:grpSpPr bwMode="auto">
          <a:xfrm>
            <a:off x="4876800" y="4576763"/>
            <a:ext cx="3625850" cy="2281237"/>
            <a:chOff x="3264" y="1698"/>
            <a:chExt cx="2284" cy="1437"/>
          </a:xfrm>
        </p:grpSpPr>
        <p:grpSp>
          <p:nvGrpSpPr>
            <p:cNvPr id="5136" name="Group 54"/>
            <p:cNvGrpSpPr>
              <a:grpSpLocks/>
            </p:cNvGrpSpPr>
            <p:nvPr/>
          </p:nvGrpSpPr>
          <p:grpSpPr bwMode="auto">
            <a:xfrm>
              <a:off x="3264" y="1698"/>
              <a:ext cx="2150" cy="455"/>
              <a:chOff x="3256" y="1911"/>
              <a:chExt cx="2150" cy="455"/>
            </a:xfrm>
          </p:grpSpPr>
          <p:grpSp>
            <p:nvGrpSpPr>
              <p:cNvPr id="5147" name="Group 39"/>
              <p:cNvGrpSpPr>
                <a:grpSpLocks/>
              </p:cNvGrpSpPr>
              <p:nvPr/>
            </p:nvGrpSpPr>
            <p:grpSpPr bwMode="auto">
              <a:xfrm>
                <a:off x="3303" y="1911"/>
                <a:ext cx="482" cy="439"/>
                <a:chOff x="2870" y="1518"/>
                <a:chExt cx="292" cy="320"/>
              </a:xfrm>
            </p:grpSpPr>
            <p:graphicFrame>
              <p:nvGraphicFramePr>
                <p:cNvPr id="5126" name="Object 1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18" name="Clip" r:id="rId6" imgW="819000" imgH="847800" progId="MS_ClipArt_Gallery.2">
                        <p:embed/>
                      </p:oleObj>
                    </mc:Choice>
                    <mc:Fallback>
                      <p:oleObj name="Clip" r:id="rId6" imgW="819000" imgH="847800" progId="MS_ClipArt_Gallery.2">
                        <p:embed/>
                        <p:pic>
                          <p:nvPicPr>
                            <p:cNvPr id="0" name="Object 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127" name="Object 2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19" name="Clip" r:id="rId8" imgW="1266840" imgH="1200240" progId="MS_ClipArt_Gallery.2">
                        <p:embed/>
                      </p:oleObj>
                    </mc:Choice>
                    <mc:Fallback>
                      <p:oleObj name="Clip" r:id="rId8" imgW="1266840" imgH="1200240" progId="MS_ClipArt_Gallery.2">
                        <p:embed/>
                        <p:pic>
                          <p:nvPicPr>
                            <p:cNvPr id="0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148" name="Group 42"/>
              <p:cNvGrpSpPr>
                <a:grpSpLocks/>
              </p:cNvGrpSpPr>
              <p:nvPr/>
            </p:nvGrpSpPr>
            <p:grpSpPr bwMode="auto">
              <a:xfrm>
                <a:off x="4037" y="1919"/>
                <a:ext cx="482" cy="439"/>
                <a:chOff x="2870" y="1518"/>
                <a:chExt cx="292" cy="320"/>
              </a:xfrm>
            </p:grpSpPr>
            <p:graphicFrame>
              <p:nvGraphicFramePr>
                <p:cNvPr id="5124" name="Object 3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20" name="Clip" r:id="rId10" imgW="819000" imgH="847800" progId="MS_ClipArt_Gallery.2">
                        <p:embed/>
                      </p:oleObj>
                    </mc:Choice>
                    <mc:Fallback>
                      <p:oleObj name="Clip" r:id="rId10" imgW="819000" imgH="847800" progId="MS_ClipArt_Gallery.2">
                        <p:embed/>
                        <p:pic>
                          <p:nvPicPr>
                            <p:cNvPr id="0" name="Object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125" name="Object 4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21" name="Clip" r:id="rId11" imgW="1266840" imgH="1200240" progId="MS_ClipArt_Gallery.2">
                        <p:embed/>
                      </p:oleObj>
                    </mc:Choice>
                    <mc:Fallback>
                      <p:oleObj name="Clip" r:id="rId11" imgW="1266840" imgH="1200240" progId="MS_ClipArt_Gallery.2">
                        <p:embed/>
                        <p:pic>
                          <p:nvPicPr>
                            <p:cNvPr id="0" name="Object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149" name="Text Box 47"/>
              <p:cNvSpPr txBox="1">
                <a:spLocks noChangeArrowheads="1"/>
              </p:cNvSpPr>
              <p:nvPr/>
            </p:nvSpPr>
            <p:spPr bwMode="auto">
              <a:xfrm>
                <a:off x="3256" y="2029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rgbClr val="FF0000"/>
                    </a:solidFill>
                    <a:ea typeface="SimSun" pitchFamily="2" charset="-122"/>
                  </a:rPr>
                  <a:t>A</a:t>
                </a:r>
              </a:p>
            </p:txBody>
          </p:sp>
          <p:sp>
            <p:nvSpPr>
              <p:cNvPr id="5150" name="Text Box 48"/>
              <p:cNvSpPr txBox="1">
                <a:spLocks noChangeArrowheads="1"/>
              </p:cNvSpPr>
              <p:nvPr/>
            </p:nvSpPr>
            <p:spPr bwMode="auto">
              <a:xfrm>
                <a:off x="4459" y="2027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>
                    <a:ea typeface="SimSun" pitchFamily="2" charset="-122"/>
                  </a:rPr>
                  <a:t>B</a:t>
                </a:r>
              </a:p>
            </p:txBody>
          </p:sp>
          <p:sp>
            <p:nvSpPr>
              <p:cNvPr id="5151" name="Text Box 49"/>
              <p:cNvSpPr txBox="1">
                <a:spLocks noChangeArrowheads="1"/>
              </p:cNvSpPr>
              <p:nvPr/>
            </p:nvSpPr>
            <p:spPr bwMode="auto">
              <a:xfrm>
                <a:off x="5203" y="2054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ea typeface="SimSun" pitchFamily="2" charset="-122"/>
                  </a:rPr>
                  <a:t>C</a:t>
                </a:r>
              </a:p>
            </p:txBody>
          </p:sp>
          <p:grpSp>
            <p:nvGrpSpPr>
              <p:cNvPr id="5152" name="Group 51"/>
              <p:cNvGrpSpPr>
                <a:grpSpLocks/>
              </p:cNvGrpSpPr>
              <p:nvPr/>
            </p:nvGrpSpPr>
            <p:grpSpPr bwMode="auto">
              <a:xfrm>
                <a:off x="4726" y="1927"/>
                <a:ext cx="482" cy="439"/>
                <a:chOff x="2870" y="1518"/>
                <a:chExt cx="292" cy="320"/>
              </a:xfrm>
            </p:grpSpPr>
            <p:graphicFrame>
              <p:nvGraphicFramePr>
                <p:cNvPr id="5122" name="Object 5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22" name="Clip" r:id="rId12" imgW="819000" imgH="847800" progId="MS_ClipArt_Gallery.2">
                        <p:embed/>
                      </p:oleObj>
                    </mc:Choice>
                    <mc:Fallback>
                      <p:oleObj name="Clip" r:id="rId12" imgW="819000" imgH="847800" progId="MS_ClipArt_Gallery.2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123" name="Object 6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23" name="Clip" r:id="rId13" imgW="1266840" imgH="1200240" progId="MS_ClipArt_Gallery.2">
                        <p:embed/>
                      </p:oleObj>
                    </mc:Choice>
                    <mc:Fallback>
                      <p:oleObj name="Clip" r:id="rId13" imgW="1266840" imgH="1200240" progId="MS_ClipArt_Gallery.2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5137" name="Text Box 55"/>
            <p:cNvSpPr txBox="1">
              <a:spLocks noChangeArrowheads="1"/>
            </p:cNvSpPr>
            <p:nvPr/>
          </p:nvSpPr>
          <p:spPr bwMode="auto">
            <a:xfrm>
              <a:off x="3310" y="2337"/>
              <a:ext cx="5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rgbClr val="FF0000"/>
                  </a:solidFill>
                  <a:ea typeface="SimSun" pitchFamily="2" charset="-122"/>
                </a:rPr>
                <a:t>A’s signal</a:t>
              </a:r>
            </a:p>
            <a:p>
              <a:r>
                <a:rPr lang="en-US" altLang="zh-CN" sz="1400">
                  <a:solidFill>
                    <a:srgbClr val="FF0000"/>
                  </a:solidFill>
                  <a:ea typeface="SimSun" pitchFamily="2" charset="-122"/>
                </a:rPr>
                <a:t>strength</a:t>
              </a:r>
            </a:p>
          </p:txBody>
        </p:sp>
        <p:sp>
          <p:nvSpPr>
            <p:cNvPr id="5138" name="Line 60"/>
            <p:cNvSpPr>
              <a:spLocks noChangeShapeType="1"/>
            </p:cNvSpPr>
            <p:nvPr/>
          </p:nvSpPr>
          <p:spPr bwMode="auto">
            <a:xfrm>
              <a:off x="3349" y="2985"/>
              <a:ext cx="2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39" name="Line 61"/>
            <p:cNvSpPr>
              <a:spLocks noChangeShapeType="1"/>
            </p:cNvSpPr>
            <p:nvPr/>
          </p:nvSpPr>
          <p:spPr bwMode="auto">
            <a:xfrm>
              <a:off x="3315" y="2242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0" name="Freeform 62"/>
            <p:cNvSpPr>
              <a:spLocks/>
            </p:cNvSpPr>
            <p:nvPr/>
          </p:nvSpPr>
          <p:spPr bwMode="auto">
            <a:xfrm>
              <a:off x="3367" y="2277"/>
              <a:ext cx="1887" cy="681"/>
            </a:xfrm>
            <a:custGeom>
              <a:avLst/>
              <a:gdLst>
                <a:gd name="T0" fmla="*/ 0 w 1887"/>
                <a:gd name="T1" fmla="*/ 0 h 681"/>
                <a:gd name="T2" fmla="*/ 966 w 1887"/>
                <a:gd name="T3" fmla="*/ 151 h 681"/>
                <a:gd name="T4" fmla="*/ 1373 w 1887"/>
                <a:gd name="T5" fmla="*/ 594 h 681"/>
                <a:gd name="T6" fmla="*/ 1887 w 1887"/>
                <a:gd name="T7" fmla="*/ 673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7"/>
                <a:gd name="T13" fmla="*/ 0 h 681"/>
                <a:gd name="T14" fmla="*/ 1887 w 1887"/>
                <a:gd name="T15" fmla="*/ 681 h 6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1" name="Text Box 63"/>
            <p:cNvSpPr txBox="1">
              <a:spLocks noChangeArrowheads="1"/>
            </p:cNvSpPr>
            <p:nvPr/>
          </p:nvSpPr>
          <p:spPr bwMode="auto">
            <a:xfrm>
              <a:off x="4158" y="2962"/>
              <a:ext cx="3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>
                  <a:ea typeface="SimSun" pitchFamily="2" charset="-122"/>
                </a:rPr>
                <a:t>space</a:t>
              </a:r>
            </a:p>
          </p:txBody>
        </p:sp>
        <p:sp>
          <p:nvSpPr>
            <p:cNvPr id="5142" name="Freeform 65"/>
            <p:cNvSpPr>
              <a:spLocks/>
            </p:cNvSpPr>
            <p:nvPr/>
          </p:nvSpPr>
          <p:spPr bwMode="auto">
            <a:xfrm flipH="1">
              <a:off x="3427" y="2258"/>
              <a:ext cx="1887" cy="681"/>
            </a:xfrm>
            <a:custGeom>
              <a:avLst/>
              <a:gdLst>
                <a:gd name="T0" fmla="*/ 0 w 1887"/>
                <a:gd name="T1" fmla="*/ 0 h 681"/>
                <a:gd name="T2" fmla="*/ 966 w 1887"/>
                <a:gd name="T3" fmla="*/ 151 h 681"/>
                <a:gd name="T4" fmla="*/ 1373 w 1887"/>
                <a:gd name="T5" fmla="*/ 594 h 681"/>
                <a:gd name="T6" fmla="*/ 1887 w 1887"/>
                <a:gd name="T7" fmla="*/ 673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7"/>
                <a:gd name="T13" fmla="*/ 0 h 681"/>
                <a:gd name="T14" fmla="*/ 1887 w 1887"/>
                <a:gd name="T15" fmla="*/ 681 h 6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3" name="Text Box 66"/>
            <p:cNvSpPr txBox="1">
              <a:spLocks noChangeArrowheads="1"/>
            </p:cNvSpPr>
            <p:nvPr/>
          </p:nvSpPr>
          <p:spPr bwMode="auto">
            <a:xfrm>
              <a:off x="4965" y="2292"/>
              <a:ext cx="58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chemeClr val="accent2"/>
                  </a:solidFill>
                  <a:ea typeface="SimSun" pitchFamily="2" charset="-122"/>
                </a:rPr>
                <a:t>C’s signal</a:t>
              </a:r>
            </a:p>
            <a:p>
              <a:r>
                <a:rPr lang="en-US" altLang="zh-CN" sz="1400">
                  <a:solidFill>
                    <a:schemeClr val="accent2"/>
                  </a:solidFill>
                  <a:ea typeface="SimSun" pitchFamily="2" charset="-122"/>
                </a:rPr>
                <a:t>strength</a:t>
              </a:r>
            </a:p>
          </p:txBody>
        </p:sp>
        <p:sp>
          <p:nvSpPr>
            <p:cNvPr id="5144" name="Line 67"/>
            <p:cNvSpPr>
              <a:spLocks noChangeShapeType="1"/>
            </p:cNvSpPr>
            <p:nvPr/>
          </p:nvSpPr>
          <p:spPr bwMode="auto">
            <a:xfrm flipH="1">
              <a:off x="3554" y="2171"/>
              <a:ext cx="17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5" name="Line 68"/>
            <p:cNvSpPr>
              <a:spLocks noChangeShapeType="1"/>
            </p:cNvSpPr>
            <p:nvPr/>
          </p:nvSpPr>
          <p:spPr bwMode="auto">
            <a:xfrm>
              <a:off x="4323" y="2214"/>
              <a:ext cx="0" cy="7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146" name="Line 69"/>
            <p:cNvSpPr>
              <a:spLocks noChangeShapeType="1"/>
            </p:cNvSpPr>
            <p:nvPr/>
          </p:nvSpPr>
          <p:spPr bwMode="auto">
            <a:xfrm>
              <a:off x="5004" y="2204"/>
              <a:ext cx="0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08FDB-E7D1-47A9-982B-A69EF3245B8D}" type="slidenum">
              <a:rPr lang="sv-SE" smtClean="0">
                <a:latin typeface="Arial" pitchFamily="34" charset="0"/>
              </a:rPr>
              <a:pPr/>
              <a:t>14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550863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LANs</a:t>
            </a:r>
            <a:r>
              <a:rPr lang="sv-SE" smtClean="0">
                <a:solidFill>
                  <a:schemeClr val="accent2"/>
                </a:solidFill>
              </a:rPr>
              <a:t> &amp; related link technologies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3429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C0000"/>
                </a:solidFill>
              </a:rPr>
              <a:t>Protocol Examples: wired, wireless</a:t>
            </a:r>
            <a:r>
              <a:rPr lang="en-US" sz="2000" b="1" dirty="0" smtClean="0"/>
              <a:t> </a:t>
            </a:r>
          </a:p>
          <a:p>
            <a:pPr lvl="1" eaLnBrk="1" hangingPunct="1">
              <a:buFontTx/>
              <a:buNone/>
            </a:pPr>
            <a:r>
              <a:rPr lang="en-US" sz="2000" b="1" dirty="0" smtClean="0"/>
              <a:t>Ethernet, 802.11 (+ 802.16 </a:t>
            </a:r>
            <a:r>
              <a:rPr lang="en-US" sz="2000" b="1" dirty="0" err="1" smtClean="0"/>
              <a:t>wimax</a:t>
            </a:r>
            <a:r>
              <a:rPr lang="en-US" sz="2000" b="1" dirty="0" smtClean="0"/>
              <a:t>), GSM:</a:t>
            </a:r>
            <a:endParaRPr lang="en-US" sz="2000" dirty="0" smtClean="0"/>
          </a:p>
          <a:p>
            <a:pPr lvl="2" eaLnBrk="1" hangingPunct="1">
              <a:buFontTx/>
              <a:buNone/>
            </a:pPr>
            <a:r>
              <a:rPr lang="en-US" sz="2000" dirty="0" smtClean="0"/>
              <a:t>Functionality, performance under low/high load</a:t>
            </a:r>
          </a:p>
          <a:p>
            <a:pPr eaLnBrk="1" hangingPunct="1"/>
            <a:r>
              <a:rPr lang="en-US" b="1" dirty="0" smtClean="0">
                <a:solidFill>
                  <a:srgbClr val="CC0000"/>
                </a:solidFill>
              </a:rPr>
              <a:t>Connecting devices</a:t>
            </a:r>
            <a:r>
              <a:rPr lang="en-US" dirty="0" smtClean="0"/>
              <a:t>; </a:t>
            </a:r>
          </a:p>
          <a:p>
            <a:pPr lvl="1" eaLnBrk="1" hangingPunct="1"/>
            <a:r>
              <a:rPr lang="en-US" sz="2000" dirty="0" smtClean="0"/>
              <a:t>functionalities and differences (Hubs, switches)</a:t>
            </a:r>
          </a:p>
          <a:p>
            <a:pPr lvl="1" eaLnBrk="1" hangingPunct="1"/>
            <a:r>
              <a:rPr lang="en-US" sz="2000" dirty="0" smtClean="0"/>
              <a:t>Algorithms for switch-”routing</a:t>
            </a:r>
            <a:r>
              <a:rPr lang="en-US" sz="2000" b="1" dirty="0" smtClean="0"/>
              <a:t>”:</a:t>
            </a:r>
            <a:r>
              <a:rPr lang="en-US" sz="2000" dirty="0" smtClean="0"/>
              <a:t> learning&amp; forwarding of packets</a:t>
            </a:r>
            <a:r>
              <a:rPr lang="en-US" b="1" dirty="0" smtClean="0"/>
              <a:t> </a:t>
            </a:r>
          </a:p>
          <a:p>
            <a:pPr eaLnBrk="1" hangingPunct="1"/>
            <a:r>
              <a:rPr lang="en-US" b="1" dirty="0" smtClean="0">
                <a:solidFill>
                  <a:srgbClr val="CC0000"/>
                </a:solidFill>
              </a:rPr>
              <a:t>ARP</a:t>
            </a:r>
          </a:p>
        </p:txBody>
      </p:sp>
      <p:pic>
        <p:nvPicPr>
          <p:cNvPr id="21510" name="Picture 5" descr="562 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1475" y="4114800"/>
            <a:ext cx="4886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551 metcalfe-e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10063"/>
            <a:ext cx="4046538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6265863" y="4114800"/>
            <a:ext cx="744537" cy="33813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EEBBE-0AED-4C49-891B-37FFE9238BD7}" type="slidenum">
              <a:rPr lang="sv-SE" smtClean="0">
                <a:latin typeface="Arial" pitchFamily="34" charset="0"/>
              </a:rPr>
              <a:pPr/>
              <a:t>15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solidFill>
                  <a:schemeClr val="accent2"/>
                </a:solidFill>
              </a:rPr>
              <a:t>TCP/IP protocol stack (also applications), evolution</a:t>
            </a:r>
            <a:endParaRPr lang="sv-SE" sz="2800" smtClean="0">
              <a:solidFill>
                <a:schemeClr val="accent2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019800" cy="5029200"/>
          </a:xfrm>
        </p:spPr>
        <p:txBody>
          <a:bodyPr/>
          <a:lstStyle/>
          <a:p>
            <a:pPr eaLnBrk="1" hangingPunct="1"/>
            <a:r>
              <a:rPr lang="sv-SE" dirty="0" smtClean="0"/>
              <a:t>Instantiation of network-</a:t>
            </a:r>
          </a:p>
          <a:p>
            <a:pPr eaLnBrk="1" hangingPunct="1">
              <a:buFontTx/>
              <a:buNone/>
            </a:pPr>
            <a:r>
              <a:rPr lang="sv-SE" dirty="0" smtClean="0"/>
              <a:t>solutions (Routing, Congestion </a:t>
            </a:r>
          </a:p>
          <a:p>
            <a:pPr eaLnBrk="1" hangingPunct="1">
              <a:buFontTx/>
              <a:buNone/>
            </a:pPr>
            <a:r>
              <a:rPr lang="sv-SE" dirty="0" smtClean="0"/>
              <a:t>Control,  Flow &amp; error control, applications, link layer technologies)</a:t>
            </a:r>
          </a:p>
          <a:p>
            <a:pPr eaLnBrk="1" hangingPunct="1">
              <a:buFontTx/>
              <a:buNone/>
            </a:pPr>
            <a:endParaRPr lang="sv-SE" dirty="0" smtClean="0"/>
          </a:p>
          <a:p>
            <a:pPr eaLnBrk="1" hangingPunct="1"/>
            <a:r>
              <a:rPr lang="sv-SE" dirty="0" smtClean="0"/>
              <a:t>Limitations, advantages, updates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Application-layer networking</a:t>
            </a:r>
          </a:p>
          <a:p>
            <a:pPr eaLnBrk="1" hangingPunct="1">
              <a:buFontTx/>
              <a:buNone/>
            </a:pPr>
            <a:r>
              <a:rPr lang="sv-SE" dirty="0" smtClean="0"/>
              <a:t>(P2P applications, overlays, CDNs, multimedia/streaming </a:t>
            </a:r>
            <a:r>
              <a:rPr lang="sv-SE" dirty="0" err="1" smtClean="0"/>
              <a:t>application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r>
              <a:rPr lang="sv-SE" dirty="0" smtClean="0"/>
              <a:t>)</a:t>
            </a:r>
          </a:p>
        </p:txBody>
      </p:sp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6508750" y="1828800"/>
            <a:ext cx="1898650" cy="3530600"/>
            <a:chOff x="3076" y="888"/>
            <a:chExt cx="1196" cy="2224"/>
          </a:xfrm>
        </p:grpSpPr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transport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link</a:t>
              </a:r>
            </a:p>
            <a:p>
              <a:pPr algn="ctr" eaLnBrk="0" hangingPunct="0"/>
              <a:endParaRPr lang="en-US" sz="2400" b="0">
                <a:latin typeface="Comic Sans MS" pitchFamily="66" charset="0"/>
              </a:endParaRPr>
            </a:p>
            <a:p>
              <a:pPr algn="ctr" eaLnBrk="0" hangingPunct="0"/>
              <a:r>
                <a:rPr lang="en-US" sz="2400" b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9465" name="Line 7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6" name="Line 8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7" name="Line 9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468" name="Line 10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Application-layer</a:t>
            </a:r>
            <a:r>
              <a:rPr lang="sv-SE" dirty="0" smtClean="0"/>
              <a:t> </a:t>
            </a:r>
            <a:r>
              <a:rPr lang="sv-SE" dirty="0" err="1" smtClean="0"/>
              <a:t>networking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P2P </a:t>
            </a:r>
            <a:r>
              <a:rPr lang="sv-SE" dirty="0" err="1" smtClean="0"/>
              <a:t>applications</a:t>
            </a:r>
            <a:endParaRPr lang="sv-SE" dirty="0" smtClean="0"/>
          </a:p>
          <a:p>
            <a:r>
              <a:rPr lang="sv-SE" dirty="0" err="1" smtClean="0"/>
              <a:t>Overlays</a:t>
            </a:r>
            <a:endParaRPr lang="sv-SE" dirty="0" smtClean="0"/>
          </a:p>
          <a:p>
            <a:r>
              <a:rPr lang="sv-SE" dirty="0" smtClean="0"/>
              <a:t>multimedia/streaming </a:t>
            </a:r>
            <a:r>
              <a:rPr lang="sv-SE" dirty="0" err="1" smtClean="0"/>
              <a:t>applications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… </a:t>
            </a:r>
            <a:r>
              <a:rPr lang="sv-SE" dirty="0" err="1" smtClean="0"/>
              <a:t>complement</a:t>
            </a:r>
            <a:r>
              <a:rPr lang="sv-SE" dirty="0" smtClean="0"/>
              <a:t> the </a:t>
            </a:r>
            <a:r>
              <a:rPr lang="sv-SE" dirty="0" err="1" smtClean="0"/>
              <a:t>networking</a:t>
            </a:r>
            <a:r>
              <a:rPr lang="sv-SE" dirty="0" smtClean="0"/>
              <a:t> </a:t>
            </a:r>
            <a:r>
              <a:rPr lang="sv-SE" dirty="0" err="1" smtClean="0"/>
              <a:t>infrastructure</a:t>
            </a:r>
            <a:r>
              <a:rPr lang="sv-SE" dirty="0" smtClean="0"/>
              <a:t> at </a:t>
            </a:r>
            <a:r>
              <a:rPr lang="sv-SE" dirty="0" err="1" smtClean="0"/>
              <a:t>application-layer</a:t>
            </a:r>
            <a:r>
              <a:rPr lang="sv-SE" dirty="0" smtClean="0"/>
              <a:t> (</a:t>
            </a:r>
            <a:r>
              <a:rPr lang="sv-SE" dirty="0" err="1" smtClean="0"/>
              <a:t>taking</a:t>
            </a:r>
            <a:r>
              <a:rPr lang="sv-SE" dirty="0" smtClean="0"/>
              <a:t> </a:t>
            </a:r>
            <a:r>
              <a:rPr lang="sv-SE" dirty="0" err="1" smtClean="0"/>
              <a:t>advantage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r>
              <a:rPr lang="sv-SE" dirty="0" smtClean="0"/>
              <a:t> at the </a:t>
            </a: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network</a:t>
            </a:r>
            <a:r>
              <a:rPr lang="sv-SE" dirty="0" smtClean="0"/>
              <a:t>)</a:t>
            </a:r>
            <a:endParaRPr lang="sv-SE" dirty="0"/>
          </a:p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Computer Communication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BAE0D-3C1C-48AF-9FF5-AF18ABEA3378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1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ECBC5B-26CD-4726-8C15-6E092450C59D}" type="slidenum">
              <a:rPr lang="sv-SE" smtClean="0">
                <a:latin typeface="Arial" pitchFamily="34" charset="0"/>
              </a:rPr>
              <a:pPr/>
              <a:t>17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S</a:t>
            </a:r>
            <a:r>
              <a:rPr lang="en-GB" smtClean="0">
                <a:solidFill>
                  <a:schemeClr val="accent2"/>
                </a:solidFill>
              </a:rPr>
              <a:t>ecurity issues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C0000"/>
                </a:solidFill>
              </a:rPr>
              <a:t>C, I, A</a:t>
            </a:r>
            <a:r>
              <a:rPr lang="en-US" b="1" dirty="0" smtClean="0"/>
              <a:t> </a:t>
            </a:r>
            <a:r>
              <a:rPr lang="en-US" dirty="0" smtClean="0"/>
              <a:t>and methods to achieve them</a:t>
            </a:r>
          </a:p>
          <a:p>
            <a:pPr eaLnBrk="1" hangingPunct="1"/>
            <a:r>
              <a:rPr lang="en-US" dirty="0" smtClean="0"/>
              <a:t>Instantiation in Internet: RSA, email PGP,  authentication</a:t>
            </a:r>
          </a:p>
          <a:p>
            <a:pPr eaLnBrk="1" hangingPunct="1"/>
            <a:r>
              <a:rPr lang="en-US" dirty="0" smtClean="0"/>
              <a:t>Firewalls and packet filtering </a:t>
            </a:r>
          </a:p>
          <a:p>
            <a:pPr eaLnBrk="1" hangingPunct="1"/>
            <a:endParaRPr lang="en-GB" b="1" dirty="0" smtClean="0"/>
          </a:p>
        </p:txBody>
      </p:sp>
      <p:pic>
        <p:nvPicPr>
          <p:cNvPr id="7" name="Picture 6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31" y="3519488"/>
            <a:ext cx="6985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306" y="3567113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69" y="54864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78831" y="4354513"/>
            <a:ext cx="1293813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193131" y="4384675"/>
            <a:ext cx="96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20569" y="4367213"/>
            <a:ext cx="1293812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907881" y="4397375"/>
            <a:ext cx="1096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093244" y="3609975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latin typeface="Arial" charset="0"/>
                <a:cs typeface="Arial" charset="0"/>
              </a:rPr>
              <a:t>channel</a:t>
            </a: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3809206" y="4032250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372644" y="4552950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3415506" y="4765675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241006" y="3567113"/>
            <a:ext cx="1889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 sz="1800">
                <a:latin typeface="Arial" charset="0"/>
                <a:cs typeface="Arial" charset="0"/>
              </a:rPr>
              <a:t>data, control messages</a:t>
            </a: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5087144" y="4184650"/>
            <a:ext cx="22383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3894931" y="4805363"/>
            <a:ext cx="573088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4569619" y="4803775"/>
            <a:ext cx="573087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1320006" y="4735513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545306" y="4465638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V="1">
            <a:off x="7127081" y="4705350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7914481" y="4435475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742156" y="3238500"/>
            <a:ext cx="78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Alice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711281" y="3249613"/>
            <a:ext cx="641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Bob</a:t>
            </a: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3399631" y="5876925"/>
            <a:ext cx="83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Trudy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1569457F-D67F-4396-8B85-00BF6F087104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sz="2800" u="none" smtClean="0">
                <a:solidFill>
                  <a:srgbClr val="FF0000"/>
                </a:solidFill>
              </a:rPr>
              <a:t>Synthesis:</a:t>
            </a:r>
            <a:r>
              <a:rPr lang="en-US" sz="2800" u="none" smtClean="0"/>
              <a:t> a day in the life of a web request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8263"/>
            <a:ext cx="7772400" cy="4648200"/>
          </a:xfrm>
        </p:spPr>
        <p:txBody>
          <a:bodyPr/>
          <a:lstStyle/>
          <a:p>
            <a:r>
              <a:rPr lang="en-US" dirty="0" smtClean="0"/>
              <a:t>putting-it-all-together: synthesis!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identify, review protocols (at all layers) involved in seemingly simple scenario: requesting www page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scenario:</a:t>
            </a:r>
            <a:r>
              <a:rPr lang="en-US" dirty="0" smtClean="0"/>
              <a:t> student attaches laptop to campus network, requests/receives www.google.com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6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5914270D-B2FC-4850-BAB9-0558C6EAF395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89" name="Freeform 406"/>
          <p:cNvSpPr>
            <a:spLocks/>
          </p:cNvSpPr>
          <p:nvPr/>
        </p:nvSpPr>
        <p:spPr bwMode="auto">
          <a:xfrm>
            <a:off x="4751388" y="706438"/>
            <a:ext cx="3894137" cy="3192462"/>
          </a:xfrm>
          <a:custGeom>
            <a:avLst/>
            <a:gdLst>
              <a:gd name="T0" fmla="*/ 84 w 2453"/>
              <a:gd name="T1" fmla="*/ 632 h 2011"/>
              <a:gd name="T2" fmla="*/ 16 w 2453"/>
              <a:gd name="T3" fmla="*/ 809 h 2011"/>
              <a:gd name="T4" fmla="*/ 9 w 2453"/>
              <a:gd name="T5" fmla="*/ 1005 h 2011"/>
              <a:gd name="T6" fmla="*/ 70 w 2453"/>
              <a:gd name="T7" fmla="*/ 1147 h 2011"/>
              <a:gd name="T8" fmla="*/ 165 w 2453"/>
              <a:gd name="T9" fmla="*/ 1364 h 2011"/>
              <a:gd name="T10" fmla="*/ 280 w 2453"/>
              <a:gd name="T11" fmla="*/ 1446 h 2011"/>
              <a:gd name="T12" fmla="*/ 549 w 2453"/>
              <a:gd name="T13" fmla="*/ 1627 h 2011"/>
              <a:gd name="T14" fmla="*/ 1152 w 2453"/>
              <a:gd name="T15" fmla="*/ 1687 h 2011"/>
              <a:gd name="T16" fmla="*/ 1542 w 2453"/>
              <a:gd name="T17" fmla="*/ 1965 h 2011"/>
              <a:gd name="T18" fmla="*/ 1675 w 2453"/>
              <a:gd name="T19" fmla="*/ 1965 h 2011"/>
              <a:gd name="T20" fmla="*/ 1933 w 2453"/>
              <a:gd name="T21" fmla="*/ 1945 h 2011"/>
              <a:gd name="T22" fmla="*/ 2376 w 2453"/>
              <a:gd name="T23" fmla="*/ 1793 h 2011"/>
              <a:gd name="T24" fmla="*/ 2396 w 2453"/>
              <a:gd name="T25" fmla="*/ 1508 h 2011"/>
              <a:gd name="T26" fmla="*/ 2293 w 2453"/>
              <a:gd name="T27" fmla="*/ 1297 h 2011"/>
              <a:gd name="T28" fmla="*/ 2347 w 2453"/>
              <a:gd name="T29" fmla="*/ 843 h 2011"/>
              <a:gd name="T30" fmla="*/ 2340 w 2453"/>
              <a:gd name="T31" fmla="*/ 653 h 2011"/>
              <a:gd name="T32" fmla="*/ 2177 w 2453"/>
              <a:gd name="T33" fmla="*/ 456 h 2011"/>
              <a:gd name="T34" fmla="*/ 1920 w 2453"/>
              <a:gd name="T35" fmla="*/ 165 h 2011"/>
              <a:gd name="T36" fmla="*/ 1601 w 2453"/>
              <a:gd name="T37" fmla="*/ 36 h 2011"/>
              <a:gd name="T38" fmla="*/ 1229 w 2453"/>
              <a:gd name="T39" fmla="*/ 16 h 2011"/>
              <a:gd name="T40" fmla="*/ 917 w 2453"/>
              <a:gd name="T41" fmla="*/ 131 h 2011"/>
              <a:gd name="T42" fmla="*/ 477 w 2453"/>
              <a:gd name="T43" fmla="*/ 260 h 2011"/>
              <a:gd name="T44" fmla="*/ 212 w 2453"/>
              <a:gd name="T45" fmla="*/ 375 h 2011"/>
              <a:gd name="T46" fmla="*/ 84 w 2453"/>
              <a:gd name="T47" fmla="*/ 632 h 201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453"/>
              <a:gd name="T73" fmla="*/ 0 h 2011"/>
              <a:gd name="T74" fmla="*/ 2453 w 2453"/>
              <a:gd name="T75" fmla="*/ 2011 h 201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453" h="2011">
                <a:moveTo>
                  <a:pt x="84" y="632"/>
                </a:moveTo>
                <a:cubicBezTo>
                  <a:pt x="51" y="704"/>
                  <a:pt x="28" y="747"/>
                  <a:pt x="16" y="809"/>
                </a:cubicBezTo>
                <a:cubicBezTo>
                  <a:pt x="4" y="871"/>
                  <a:pt x="0" y="949"/>
                  <a:pt x="9" y="1005"/>
                </a:cubicBezTo>
                <a:cubicBezTo>
                  <a:pt x="18" y="1061"/>
                  <a:pt x="44" y="1087"/>
                  <a:pt x="70" y="1147"/>
                </a:cubicBezTo>
                <a:cubicBezTo>
                  <a:pt x="96" y="1207"/>
                  <a:pt x="130" y="1314"/>
                  <a:pt x="165" y="1364"/>
                </a:cubicBezTo>
                <a:cubicBezTo>
                  <a:pt x="200" y="1414"/>
                  <a:pt x="216" y="1402"/>
                  <a:pt x="280" y="1446"/>
                </a:cubicBezTo>
                <a:cubicBezTo>
                  <a:pt x="344" y="1490"/>
                  <a:pt x="404" y="1587"/>
                  <a:pt x="549" y="1627"/>
                </a:cubicBezTo>
                <a:cubicBezTo>
                  <a:pt x="694" y="1667"/>
                  <a:pt x="987" y="1631"/>
                  <a:pt x="1152" y="1687"/>
                </a:cubicBezTo>
                <a:cubicBezTo>
                  <a:pt x="1317" y="1743"/>
                  <a:pt x="1455" y="1919"/>
                  <a:pt x="1542" y="1965"/>
                </a:cubicBezTo>
                <a:cubicBezTo>
                  <a:pt x="1629" y="2011"/>
                  <a:pt x="1610" y="1968"/>
                  <a:pt x="1675" y="1965"/>
                </a:cubicBezTo>
                <a:cubicBezTo>
                  <a:pt x="1740" y="1962"/>
                  <a:pt x="1816" y="1974"/>
                  <a:pt x="1933" y="1945"/>
                </a:cubicBezTo>
                <a:cubicBezTo>
                  <a:pt x="2050" y="1916"/>
                  <a:pt x="2299" y="1866"/>
                  <a:pt x="2376" y="1793"/>
                </a:cubicBezTo>
                <a:cubicBezTo>
                  <a:pt x="2453" y="1720"/>
                  <a:pt x="2410" y="1591"/>
                  <a:pt x="2396" y="1508"/>
                </a:cubicBezTo>
                <a:cubicBezTo>
                  <a:pt x="2382" y="1425"/>
                  <a:pt x="2301" y="1408"/>
                  <a:pt x="2293" y="1297"/>
                </a:cubicBezTo>
                <a:cubicBezTo>
                  <a:pt x="2285" y="1186"/>
                  <a:pt x="2339" y="950"/>
                  <a:pt x="2347" y="843"/>
                </a:cubicBezTo>
                <a:cubicBezTo>
                  <a:pt x="2355" y="736"/>
                  <a:pt x="2368" y="717"/>
                  <a:pt x="2340" y="653"/>
                </a:cubicBezTo>
                <a:cubicBezTo>
                  <a:pt x="2312" y="589"/>
                  <a:pt x="2247" y="537"/>
                  <a:pt x="2177" y="456"/>
                </a:cubicBezTo>
                <a:cubicBezTo>
                  <a:pt x="2107" y="375"/>
                  <a:pt x="2016" y="235"/>
                  <a:pt x="1920" y="165"/>
                </a:cubicBezTo>
                <a:cubicBezTo>
                  <a:pt x="1824" y="95"/>
                  <a:pt x="1716" y="61"/>
                  <a:pt x="1601" y="36"/>
                </a:cubicBezTo>
                <a:cubicBezTo>
                  <a:pt x="1486" y="11"/>
                  <a:pt x="1343" y="0"/>
                  <a:pt x="1229" y="16"/>
                </a:cubicBezTo>
                <a:cubicBezTo>
                  <a:pt x="1115" y="32"/>
                  <a:pt x="1042" y="90"/>
                  <a:pt x="917" y="131"/>
                </a:cubicBezTo>
                <a:cubicBezTo>
                  <a:pt x="792" y="172"/>
                  <a:pt x="595" y="219"/>
                  <a:pt x="477" y="260"/>
                </a:cubicBezTo>
                <a:cubicBezTo>
                  <a:pt x="359" y="301"/>
                  <a:pt x="280" y="311"/>
                  <a:pt x="212" y="375"/>
                </a:cubicBezTo>
                <a:cubicBezTo>
                  <a:pt x="144" y="439"/>
                  <a:pt x="117" y="560"/>
                  <a:pt x="84" y="632"/>
                </a:cubicBezTo>
                <a:close/>
              </a:path>
            </a:pathLst>
          </a:custGeom>
          <a:solidFill>
            <a:srgbClr val="00FFFF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sz="2800" u="none" smtClean="0"/>
              <a:t>A day in the life: scenario</a:t>
            </a:r>
          </a:p>
        </p:txBody>
      </p:sp>
      <p:sp>
        <p:nvSpPr>
          <p:cNvPr id="16391" name="Freeform 3"/>
          <p:cNvSpPr>
            <a:spLocks/>
          </p:cNvSpPr>
          <p:nvPr/>
        </p:nvSpPr>
        <p:spPr bwMode="auto">
          <a:xfrm>
            <a:off x="611188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6392" name="Group 4"/>
          <p:cNvGrpSpPr>
            <a:grpSpLocks/>
          </p:cNvGrpSpPr>
          <p:nvPr/>
        </p:nvGrpSpPr>
        <p:grpSpPr bwMode="auto">
          <a:xfrm>
            <a:off x="5383213" y="2679700"/>
            <a:ext cx="757237" cy="379413"/>
            <a:chOff x="2466" y="2026"/>
            <a:chExt cx="477" cy="282"/>
          </a:xfrm>
        </p:grpSpPr>
        <p:sp>
          <p:nvSpPr>
            <p:cNvPr id="16560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61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62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16563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564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16571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72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73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565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1656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6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7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6566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67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393" name="Group 19"/>
          <p:cNvGrpSpPr>
            <a:grpSpLocks/>
          </p:cNvGrpSpPr>
          <p:nvPr/>
        </p:nvGrpSpPr>
        <p:grpSpPr bwMode="auto">
          <a:xfrm>
            <a:off x="6748463" y="2425700"/>
            <a:ext cx="757237" cy="379413"/>
            <a:chOff x="2466" y="2026"/>
            <a:chExt cx="477" cy="282"/>
          </a:xfrm>
        </p:grpSpPr>
        <p:sp>
          <p:nvSpPr>
            <p:cNvPr id="16546" name="Oval 2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47" name="Line 2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48" name="Rectangle 2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16549" name="Oval 2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550" name="Group 2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16557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58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59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551" name="Group 2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16554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55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56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6552" name="Line 3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53" name="Line 3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6394" name="Text Box 34"/>
          <p:cNvSpPr txBox="1">
            <a:spLocks noChangeArrowheads="1"/>
          </p:cNvSpPr>
          <p:nvPr/>
        </p:nvSpPr>
        <p:spPr bwMode="auto">
          <a:xfrm>
            <a:off x="5364163" y="1762125"/>
            <a:ext cx="18113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Comcast network </a:t>
            </a:r>
          </a:p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68.80.0.0/13</a:t>
            </a:r>
          </a:p>
        </p:txBody>
      </p:sp>
      <p:sp>
        <p:nvSpPr>
          <p:cNvPr id="16395" name="Line 36"/>
          <p:cNvSpPr>
            <a:spLocks noChangeShapeType="1"/>
          </p:cNvSpPr>
          <p:nvPr/>
        </p:nvSpPr>
        <p:spPr bwMode="auto">
          <a:xfrm flipV="1">
            <a:off x="3613150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6396" name="Group 38"/>
          <p:cNvGrpSpPr>
            <a:grpSpLocks/>
          </p:cNvGrpSpPr>
          <p:nvPr/>
        </p:nvGrpSpPr>
        <p:grpSpPr bwMode="auto">
          <a:xfrm>
            <a:off x="3094038" y="2459038"/>
            <a:ext cx="742950" cy="311150"/>
            <a:chOff x="1935" y="960"/>
            <a:chExt cx="468" cy="196"/>
          </a:xfrm>
        </p:grpSpPr>
        <p:sp>
          <p:nvSpPr>
            <p:cNvPr id="16542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43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44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45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6397" name="Line 43"/>
          <p:cNvSpPr>
            <a:spLocks noChangeShapeType="1"/>
          </p:cNvSpPr>
          <p:nvPr/>
        </p:nvSpPr>
        <p:spPr bwMode="auto">
          <a:xfrm flipV="1">
            <a:off x="2503488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8" name="Line 44"/>
          <p:cNvSpPr>
            <a:spLocks noChangeShapeType="1"/>
          </p:cNvSpPr>
          <p:nvPr/>
        </p:nvSpPr>
        <p:spPr bwMode="auto">
          <a:xfrm flipV="1">
            <a:off x="3762375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9" name="Rectangle 45"/>
          <p:cNvSpPr>
            <a:spLocks noChangeArrowheads="1"/>
          </p:cNvSpPr>
          <p:nvPr/>
        </p:nvSpPr>
        <p:spPr bwMode="auto">
          <a:xfrm>
            <a:off x="2241550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00" name="Line 48"/>
          <p:cNvSpPr>
            <a:spLocks noChangeShapeType="1"/>
          </p:cNvSpPr>
          <p:nvPr/>
        </p:nvSpPr>
        <p:spPr bwMode="auto">
          <a:xfrm flipV="1">
            <a:off x="3117850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6401" name="Group 49"/>
          <p:cNvGrpSpPr>
            <a:grpSpLocks/>
          </p:cNvGrpSpPr>
          <p:nvPr/>
        </p:nvGrpSpPr>
        <p:grpSpPr bwMode="auto">
          <a:xfrm>
            <a:off x="2598738" y="3365500"/>
            <a:ext cx="987425" cy="479425"/>
            <a:chOff x="1118" y="1621"/>
            <a:chExt cx="622" cy="302"/>
          </a:xfrm>
        </p:grpSpPr>
        <p:sp>
          <p:nvSpPr>
            <p:cNvPr id="16525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26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527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16528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529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30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31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6532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16539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6540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6541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6533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1653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6537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6538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6534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35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6402" name="Line 68"/>
          <p:cNvSpPr>
            <a:spLocks noChangeShapeType="1"/>
          </p:cNvSpPr>
          <p:nvPr/>
        </p:nvSpPr>
        <p:spPr bwMode="auto">
          <a:xfrm flipV="1">
            <a:off x="3589338" y="2930525"/>
            <a:ext cx="18192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6403" name="Group 69"/>
          <p:cNvGrpSpPr>
            <a:grpSpLocks/>
          </p:cNvGrpSpPr>
          <p:nvPr/>
        </p:nvGrpSpPr>
        <p:grpSpPr bwMode="auto">
          <a:xfrm>
            <a:off x="7405688" y="3341688"/>
            <a:ext cx="757237" cy="379412"/>
            <a:chOff x="2466" y="2026"/>
            <a:chExt cx="477" cy="282"/>
          </a:xfrm>
        </p:grpSpPr>
        <p:sp>
          <p:nvSpPr>
            <p:cNvPr id="16511" name="Oval 7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12" name="Line 7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13" name="Rectangle 7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16514" name="Oval 7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515" name="Group 7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16522" name="Line 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23" name="Line 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24" name="Line 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516" name="Group 7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16519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20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21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6517" name="Line 8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18" name="Line 8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04" name="Group 84"/>
          <p:cNvGrpSpPr>
            <a:grpSpLocks/>
          </p:cNvGrpSpPr>
          <p:nvPr/>
        </p:nvGrpSpPr>
        <p:grpSpPr bwMode="auto">
          <a:xfrm>
            <a:off x="7307263" y="1511300"/>
            <a:ext cx="306387" cy="647700"/>
            <a:chOff x="4180" y="783"/>
            <a:chExt cx="150" cy="307"/>
          </a:xfrm>
        </p:grpSpPr>
        <p:sp>
          <p:nvSpPr>
            <p:cNvPr id="16503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04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05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06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07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08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509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10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6405" name="Line 93"/>
          <p:cNvSpPr>
            <a:spLocks noChangeShapeType="1"/>
          </p:cNvSpPr>
          <p:nvPr/>
        </p:nvSpPr>
        <p:spPr bwMode="auto">
          <a:xfrm flipH="1">
            <a:off x="7124700" y="2166938"/>
            <a:ext cx="260350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406" name="Freeform 94"/>
          <p:cNvSpPr>
            <a:spLocks/>
          </p:cNvSpPr>
          <p:nvPr/>
        </p:nvSpPr>
        <p:spPr bwMode="auto">
          <a:xfrm>
            <a:off x="1089025" y="4157663"/>
            <a:ext cx="6419850" cy="1620837"/>
          </a:xfrm>
          <a:custGeom>
            <a:avLst/>
            <a:gdLst>
              <a:gd name="T0" fmla="*/ 5848841 w 2406"/>
              <a:gd name="T1" fmla="*/ 463580 h 958"/>
              <a:gd name="T2" fmla="*/ 4954971 w 2406"/>
              <a:gd name="T3" fmla="*/ 130276 h 958"/>
              <a:gd name="T4" fmla="*/ 3716895 w 2406"/>
              <a:gd name="T5" fmla="*/ 11843 h 958"/>
              <a:gd name="T6" fmla="*/ 1902474 w 2406"/>
              <a:gd name="T7" fmla="*/ 206411 h 958"/>
              <a:gd name="T8" fmla="*/ 747115 w 2406"/>
              <a:gd name="T9" fmla="*/ 395904 h 958"/>
              <a:gd name="T10" fmla="*/ 69375 w 2406"/>
              <a:gd name="T11" fmla="*/ 883170 h 958"/>
              <a:gd name="T12" fmla="*/ 325529 w 2406"/>
              <a:gd name="T13" fmla="*/ 1307836 h 958"/>
              <a:gd name="T14" fmla="*/ 728437 w 2406"/>
              <a:gd name="T15" fmla="*/ 1512556 h 958"/>
              <a:gd name="T16" fmla="*/ 3119204 w 2406"/>
              <a:gd name="T17" fmla="*/ 1482102 h 958"/>
              <a:gd name="T18" fmla="*/ 4426654 w 2406"/>
              <a:gd name="T19" fmla="*/ 1614069 h 958"/>
              <a:gd name="T20" fmla="*/ 5680740 w 2406"/>
              <a:gd name="T21" fmla="*/ 1517631 h 958"/>
              <a:gd name="T22" fmla="*/ 6270427 w 2406"/>
              <a:gd name="T23" fmla="*/ 999911 h 958"/>
              <a:gd name="T24" fmla="*/ 5848841 w 2406"/>
              <a:gd name="T25" fmla="*/ 463580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6407" name="Group 110"/>
          <p:cNvGrpSpPr>
            <a:grpSpLocks/>
          </p:cNvGrpSpPr>
          <p:nvPr/>
        </p:nvGrpSpPr>
        <p:grpSpPr bwMode="auto">
          <a:xfrm>
            <a:off x="4025900" y="4724400"/>
            <a:ext cx="757238" cy="379413"/>
            <a:chOff x="2466" y="2026"/>
            <a:chExt cx="477" cy="282"/>
          </a:xfrm>
        </p:grpSpPr>
        <p:sp>
          <p:nvSpPr>
            <p:cNvPr id="16489" name="Oval 111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90" name="Line 112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91" name="Rectangle 113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16492" name="Oval 114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493" name="Group 115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16500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01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502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494" name="Group 119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16497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98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99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6495" name="Line 123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96" name="Line 124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08" name="Group 125"/>
          <p:cNvGrpSpPr>
            <a:grpSpLocks/>
          </p:cNvGrpSpPr>
          <p:nvPr/>
        </p:nvGrpSpPr>
        <p:grpSpPr bwMode="auto">
          <a:xfrm>
            <a:off x="2736850" y="4446588"/>
            <a:ext cx="306388" cy="647700"/>
            <a:chOff x="4180" y="783"/>
            <a:chExt cx="150" cy="307"/>
          </a:xfrm>
        </p:grpSpPr>
        <p:sp>
          <p:nvSpPr>
            <p:cNvPr id="16481" name="AutoShape 12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82" name="Rectangle 12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83" name="Rectangle 12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84" name="AutoShape 12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85" name="Line 13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86" name="Line 13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87" name="Rectangle 13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88" name="Rectangle 13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6409" name="Line 134"/>
          <p:cNvSpPr>
            <a:spLocks noChangeShapeType="1"/>
          </p:cNvSpPr>
          <p:nvPr/>
        </p:nvSpPr>
        <p:spPr bwMode="auto">
          <a:xfrm flipV="1">
            <a:off x="4479925" y="3074988"/>
            <a:ext cx="1174750" cy="165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410" name="Text Box 135"/>
          <p:cNvSpPr txBox="1">
            <a:spLocks noChangeArrowheads="1"/>
          </p:cNvSpPr>
          <p:nvPr/>
        </p:nvSpPr>
        <p:spPr bwMode="auto">
          <a:xfrm>
            <a:off x="5357813" y="5018088"/>
            <a:ext cx="1809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Google’s network </a:t>
            </a:r>
          </a:p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64.233.160.0/19 </a:t>
            </a:r>
          </a:p>
        </p:txBody>
      </p:sp>
      <p:sp>
        <p:nvSpPr>
          <p:cNvPr id="16411" name="Line 136"/>
          <p:cNvSpPr>
            <a:spLocks noChangeShapeType="1"/>
          </p:cNvSpPr>
          <p:nvPr/>
        </p:nvSpPr>
        <p:spPr bwMode="auto">
          <a:xfrm flipV="1">
            <a:off x="3059113" y="4894263"/>
            <a:ext cx="9429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412" name="Text Box 137"/>
          <p:cNvSpPr txBox="1">
            <a:spLocks noChangeArrowheads="1"/>
          </p:cNvSpPr>
          <p:nvPr/>
        </p:nvSpPr>
        <p:spPr bwMode="auto">
          <a:xfrm>
            <a:off x="1971675" y="5286375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16413" name="Text Box 138"/>
          <p:cNvSpPr txBox="1">
            <a:spLocks noChangeArrowheads="1"/>
          </p:cNvSpPr>
          <p:nvPr/>
        </p:nvSpPr>
        <p:spPr bwMode="auto">
          <a:xfrm>
            <a:off x="1939925" y="4992688"/>
            <a:ext cx="117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sp>
        <p:nvSpPr>
          <p:cNvPr id="16414" name="Text Box 139"/>
          <p:cNvSpPr txBox="1">
            <a:spLocks noChangeArrowheads="1"/>
          </p:cNvSpPr>
          <p:nvPr/>
        </p:nvSpPr>
        <p:spPr bwMode="auto">
          <a:xfrm>
            <a:off x="7577138" y="1384300"/>
            <a:ext cx="12334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DNS server</a:t>
            </a:r>
          </a:p>
          <a:p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415" name="Group 95"/>
          <p:cNvGrpSpPr>
            <a:grpSpLocks/>
          </p:cNvGrpSpPr>
          <p:nvPr/>
        </p:nvGrpSpPr>
        <p:grpSpPr bwMode="auto">
          <a:xfrm>
            <a:off x="5797550" y="4365625"/>
            <a:ext cx="757238" cy="379413"/>
            <a:chOff x="2466" y="2026"/>
            <a:chExt cx="477" cy="282"/>
          </a:xfrm>
        </p:grpSpPr>
        <p:sp>
          <p:nvSpPr>
            <p:cNvPr id="16467" name="Oval 96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68" name="Line 97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69" name="Rectangle 98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16470" name="Oval 99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471" name="Group 100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16478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79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80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472" name="Group 104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1647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7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7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6473" name="Line 108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74" name="Line 109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16386" name="Object 142"/>
          <p:cNvGraphicFramePr>
            <a:graphicFrameLocks noChangeAspect="1"/>
          </p:cNvGraphicFramePr>
          <p:nvPr/>
        </p:nvGraphicFramePr>
        <p:xfrm>
          <a:off x="1628775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16" name="Group 166"/>
          <p:cNvGrpSpPr>
            <a:grpSpLocks/>
          </p:cNvGrpSpPr>
          <p:nvPr/>
        </p:nvGrpSpPr>
        <p:grpSpPr bwMode="auto">
          <a:xfrm>
            <a:off x="5181600" y="3048000"/>
            <a:ext cx="400050" cy="152400"/>
            <a:chOff x="3228" y="1776"/>
            <a:chExt cx="252" cy="96"/>
          </a:xfrm>
        </p:grpSpPr>
        <p:sp>
          <p:nvSpPr>
            <p:cNvPr id="16465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66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17" name="Group 167"/>
          <p:cNvGrpSpPr>
            <a:grpSpLocks/>
          </p:cNvGrpSpPr>
          <p:nvPr/>
        </p:nvGrpSpPr>
        <p:grpSpPr bwMode="auto">
          <a:xfrm flipH="1">
            <a:off x="5810250" y="3062288"/>
            <a:ext cx="400050" cy="152400"/>
            <a:chOff x="3228" y="1776"/>
            <a:chExt cx="252" cy="96"/>
          </a:xfrm>
        </p:grpSpPr>
        <p:sp>
          <p:nvSpPr>
            <p:cNvPr id="16463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64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18" name="Group 170"/>
          <p:cNvGrpSpPr>
            <a:grpSpLocks/>
          </p:cNvGrpSpPr>
          <p:nvPr/>
        </p:nvGrpSpPr>
        <p:grpSpPr bwMode="auto">
          <a:xfrm flipH="1" flipV="1">
            <a:off x="5962650" y="2538413"/>
            <a:ext cx="400050" cy="152400"/>
            <a:chOff x="3228" y="1776"/>
            <a:chExt cx="252" cy="96"/>
          </a:xfrm>
        </p:grpSpPr>
        <p:sp>
          <p:nvSpPr>
            <p:cNvPr id="16461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62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19" name="Group 173"/>
          <p:cNvGrpSpPr>
            <a:grpSpLocks/>
          </p:cNvGrpSpPr>
          <p:nvPr/>
        </p:nvGrpSpPr>
        <p:grpSpPr bwMode="auto">
          <a:xfrm flipH="1" flipV="1">
            <a:off x="8062913" y="3228975"/>
            <a:ext cx="400050" cy="152400"/>
            <a:chOff x="3228" y="1776"/>
            <a:chExt cx="252" cy="96"/>
          </a:xfrm>
        </p:grpSpPr>
        <p:sp>
          <p:nvSpPr>
            <p:cNvPr id="16459" name="Line 17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60" name="Line 17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0" name="Group 176"/>
          <p:cNvGrpSpPr>
            <a:grpSpLocks/>
          </p:cNvGrpSpPr>
          <p:nvPr/>
        </p:nvGrpSpPr>
        <p:grpSpPr bwMode="auto">
          <a:xfrm flipV="1">
            <a:off x="7239000" y="3248025"/>
            <a:ext cx="295275" cy="114300"/>
            <a:chOff x="3228" y="1776"/>
            <a:chExt cx="252" cy="96"/>
          </a:xfrm>
        </p:grpSpPr>
        <p:sp>
          <p:nvSpPr>
            <p:cNvPr id="16457" name="Line 177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58" name="Line 178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1" name="Group 179"/>
          <p:cNvGrpSpPr>
            <a:grpSpLocks/>
          </p:cNvGrpSpPr>
          <p:nvPr/>
        </p:nvGrpSpPr>
        <p:grpSpPr bwMode="auto">
          <a:xfrm rot="409689" flipH="1" flipV="1">
            <a:off x="7510463" y="2590800"/>
            <a:ext cx="452437" cy="57150"/>
            <a:chOff x="3228" y="1776"/>
            <a:chExt cx="252" cy="96"/>
          </a:xfrm>
        </p:grpSpPr>
        <p:sp>
          <p:nvSpPr>
            <p:cNvPr id="16455" name="Line 180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56" name="Line 181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2" name="Group 182"/>
          <p:cNvGrpSpPr>
            <a:grpSpLocks/>
          </p:cNvGrpSpPr>
          <p:nvPr/>
        </p:nvGrpSpPr>
        <p:grpSpPr bwMode="auto">
          <a:xfrm>
            <a:off x="6653213" y="2795588"/>
            <a:ext cx="295275" cy="114300"/>
            <a:chOff x="3228" y="1776"/>
            <a:chExt cx="252" cy="96"/>
          </a:xfrm>
        </p:grpSpPr>
        <p:sp>
          <p:nvSpPr>
            <p:cNvPr id="16453" name="Line 183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54" name="Line 184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3" name="Group 185"/>
          <p:cNvGrpSpPr>
            <a:grpSpLocks/>
          </p:cNvGrpSpPr>
          <p:nvPr/>
        </p:nvGrpSpPr>
        <p:grpSpPr bwMode="auto">
          <a:xfrm flipH="1">
            <a:off x="7291388" y="2795588"/>
            <a:ext cx="295275" cy="114300"/>
            <a:chOff x="3228" y="1776"/>
            <a:chExt cx="252" cy="96"/>
          </a:xfrm>
        </p:grpSpPr>
        <p:sp>
          <p:nvSpPr>
            <p:cNvPr id="16451" name="Line 186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52" name="Line 187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4" name="Group 188"/>
          <p:cNvGrpSpPr>
            <a:grpSpLocks/>
          </p:cNvGrpSpPr>
          <p:nvPr/>
        </p:nvGrpSpPr>
        <p:grpSpPr bwMode="auto">
          <a:xfrm>
            <a:off x="5705475" y="4743450"/>
            <a:ext cx="295275" cy="114300"/>
            <a:chOff x="3228" y="1776"/>
            <a:chExt cx="252" cy="96"/>
          </a:xfrm>
        </p:grpSpPr>
        <p:sp>
          <p:nvSpPr>
            <p:cNvPr id="16449" name="Line 189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50" name="Line 190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5" name="Group 191"/>
          <p:cNvGrpSpPr>
            <a:grpSpLocks/>
          </p:cNvGrpSpPr>
          <p:nvPr/>
        </p:nvGrpSpPr>
        <p:grpSpPr bwMode="auto">
          <a:xfrm flipH="1">
            <a:off x="6343650" y="4743450"/>
            <a:ext cx="295275" cy="114300"/>
            <a:chOff x="3228" y="1776"/>
            <a:chExt cx="252" cy="96"/>
          </a:xfrm>
        </p:grpSpPr>
        <p:sp>
          <p:nvSpPr>
            <p:cNvPr id="16447" name="Line 192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48" name="Line 193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6" name="Group 194"/>
          <p:cNvGrpSpPr>
            <a:grpSpLocks/>
          </p:cNvGrpSpPr>
          <p:nvPr/>
        </p:nvGrpSpPr>
        <p:grpSpPr bwMode="auto">
          <a:xfrm>
            <a:off x="3938588" y="5100638"/>
            <a:ext cx="295275" cy="114300"/>
            <a:chOff x="3228" y="1776"/>
            <a:chExt cx="252" cy="96"/>
          </a:xfrm>
        </p:grpSpPr>
        <p:sp>
          <p:nvSpPr>
            <p:cNvPr id="16445" name="Line 195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46" name="Line 196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7" name="Group 197"/>
          <p:cNvGrpSpPr>
            <a:grpSpLocks/>
          </p:cNvGrpSpPr>
          <p:nvPr/>
        </p:nvGrpSpPr>
        <p:grpSpPr bwMode="auto">
          <a:xfrm flipH="1">
            <a:off x="4576763" y="5100638"/>
            <a:ext cx="295275" cy="114300"/>
            <a:chOff x="3228" y="1776"/>
            <a:chExt cx="252" cy="96"/>
          </a:xfrm>
        </p:grpSpPr>
        <p:sp>
          <p:nvSpPr>
            <p:cNvPr id="16443" name="Line 19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44" name="Line 19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428" name="Group 200"/>
          <p:cNvGrpSpPr>
            <a:grpSpLocks/>
          </p:cNvGrpSpPr>
          <p:nvPr/>
        </p:nvGrpSpPr>
        <p:grpSpPr bwMode="auto">
          <a:xfrm flipH="1" flipV="1">
            <a:off x="4781550" y="4805363"/>
            <a:ext cx="295275" cy="114300"/>
            <a:chOff x="3228" y="1776"/>
            <a:chExt cx="252" cy="96"/>
          </a:xfrm>
        </p:grpSpPr>
        <p:sp>
          <p:nvSpPr>
            <p:cNvPr id="16441" name="Line 20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6442" name="Line 20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6429" name="Text Box 34"/>
          <p:cNvSpPr txBox="1">
            <a:spLocks noChangeArrowheads="1"/>
          </p:cNvSpPr>
          <p:nvPr/>
        </p:nvSpPr>
        <p:spPr bwMode="auto">
          <a:xfrm>
            <a:off x="962025" y="3128963"/>
            <a:ext cx="1595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school network </a:t>
            </a:r>
          </a:p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68.80.2.0/24</a:t>
            </a:r>
          </a:p>
        </p:txBody>
      </p:sp>
      <p:sp>
        <p:nvSpPr>
          <p:cNvPr id="699788" name="AutoShape 396"/>
          <p:cNvSpPr>
            <a:spLocks noChangeArrowheads="1"/>
          </p:cNvSpPr>
          <p:nvPr/>
        </p:nvSpPr>
        <p:spPr bwMode="auto">
          <a:xfrm>
            <a:off x="668338" y="2266950"/>
            <a:ext cx="976312" cy="485775"/>
          </a:xfrm>
          <a:custGeom>
            <a:avLst/>
            <a:gdLst>
              <a:gd name="T0" fmla="*/ 732234 w 21600"/>
              <a:gd name="T1" fmla="*/ 0 h 21600"/>
              <a:gd name="T2" fmla="*/ 0 w 21600"/>
              <a:gd name="T3" fmla="*/ 242888 h 21600"/>
              <a:gd name="T4" fmla="*/ 732234 w 21600"/>
              <a:gd name="T5" fmla="*/ 485775 h 21600"/>
              <a:gd name="T6" fmla="*/ 976312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99793" name="Picture 4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2713" y="4208463"/>
            <a:ext cx="1243012" cy="768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165" name="Group 405"/>
          <p:cNvGrpSpPr>
            <a:grpSpLocks/>
          </p:cNvGrpSpPr>
          <p:nvPr/>
        </p:nvGrpSpPr>
        <p:grpSpPr bwMode="auto">
          <a:xfrm>
            <a:off x="288925" y="1162050"/>
            <a:ext cx="1416050" cy="1265238"/>
            <a:chOff x="146" y="690"/>
            <a:chExt cx="892" cy="797"/>
          </a:xfrm>
        </p:grpSpPr>
        <p:grpSp>
          <p:nvGrpSpPr>
            <p:cNvPr id="16434" name="Group 400"/>
            <p:cNvGrpSpPr>
              <a:grpSpLocks/>
            </p:cNvGrpSpPr>
            <p:nvPr/>
          </p:nvGrpSpPr>
          <p:grpSpPr bwMode="auto">
            <a:xfrm>
              <a:off x="146" y="690"/>
              <a:ext cx="892" cy="797"/>
              <a:chOff x="146" y="690"/>
              <a:chExt cx="892" cy="797"/>
            </a:xfrm>
          </p:grpSpPr>
          <p:sp>
            <p:nvSpPr>
              <p:cNvPr id="16436" name="Freeform 398"/>
              <p:cNvSpPr>
                <a:spLocks/>
              </p:cNvSpPr>
              <p:nvPr/>
            </p:nvSpPr>
            <p:spPr bwMode="auto">
              <a:xfrm>
                <a:off x="177" y="715"/>
                <a:ext cx="861" cy="772"/>
              </a:xfrm>
              <a:custGeom>
                <a:avLst/>
                <a:gdLst>
                  <a:gd name="T0" fmla="*/ 861 w 861"/>
                  <a:gd name="T1" fmla="*/ 772 h 772"/>
                  <a:gd name="T2" fmla="*/ 0 w 861"/>
                  <a:gd name="T3" fmla="*/ 557 h 772"/>
                  <a:gd name="T4" fmla="*/ 532 w 861"/>
                  <a:gd name="T5" fmla="*/ 405 h 772"/>
                  <a:gd name="T6" fmla="*/ 652 w 861"/>
                  <a:gd name="T7" fmla="*/ 0 h 772"/>
                  <a:gd name="T8" fmla="*/ 861 w 861"/>
                  <a:gd name="T9" fmla="*/ 772 h 7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772"/>
                  <a:gd name="T17" fmla="*/ 861 w 861"/>
                  <a:gd name="T18" fmla="*/ 772 h 7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772">
                    <a:moveTo>
                      <a:pt x="861" y="772"/>
                    </a:moveTo>
                    <a:lnTo>
                      <a:pt x="0" y="557"/>
                    </a:lnTo>
                    <a:lnTo>
                      <a:pt x="532" y="405"/>
                    </a:lnTo>
                    <a:lnTo>
                      <a:pt x="652" y="0"/>
                    </a:lnTo>
                    <a:lnTo>
                      <a:pt x="861" y="77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6437" name="Group 392"/>
              <p:cNvGrpSpPr>
                <a:grpSpLocks/>
              </p:cNvGrpSpPr>
              <p:nvPr/>
            </p:nvGrpSpPr>
            <p:grpSpPr bwMode="auto">
              <a:xfrm>
                <a:off x="148" y="697"/>
                <a:ext cx="694" cy="574"/>
                <a:chOff x="2579" y="1366"/>
                <a:chExt cx="1078" cy="674"/>
              </a:xfrm>
            </p:grpSpPr>
            <p:pic>
              <p:nvPicPr>
                <p:cNvPr id="16439" name="Picture 393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79" y="1366"/>
                  <a:ext cx="107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440" name="Rectangle 394"/>
                <p:cNvSpPr>
                  <a:spLocks noChangeArrowheads="1"/>
                </p:cNvSpPr>
                <p:nvPr/>
              </p:nvSpPr>
              <p:spPr bwMode="auto">
                <a:xfrm>
                  <a:off x="2634" y="1428"/>
                  <a:ext cx="956" cy="5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6438" name="Rectangle 399"/>
              <p:cNvSpPr>
                <a:spLocks noChangeArrowheads="1"/>
              </p:cNvSpPr>
              <p:nvPr/>
            </p:nvSpPr>
            <p:spPr bwMode="auto">
              <a:xfrm>
                <a:off x="146" y="690"/>
                <a:ext cx="696" cy="58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6435" name="Text Box 402"/>
            <p:cNvSpPr txBox="1">
              <a:spLocks noChangeArrowheads="1"/>
            </p:cNvSpPr>
            <p:nvPr/>
          </p:nvSpPr>
          <p:spPr bwMode="auto">
            <a:xfrm>
              <a:off x="227" y="850"/>
              <a:ext cx="5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FF0000"/>
                  </a:solidFill>
                  <a:latin typeface="Arial" charset="0"/>
                </a:rPr>
                <a:t>browser</a:t>
              </a:r>
            </a:p>
          </p:txBody>
        </p:sp>
      </p:grpSp>
      <p:sp>
        <p:nvSpPr>
          <p:cNvPr id="699796" name="Text Box 404"/>
          <p:cNvSpPr txBox="1">
            <a:spLocks noChangeArrowheads="1"/>
          </p:cNvSpPr>
          <p:nvPr/>
        </p:nvSpPr>
        <p:spPr bwMode="auto">
          <a:xfrm>
            <a:off x="1563688" y="3940175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>
                <a:solidFill>
                  <a:srgbClr val="FF0000"/>
                </a:solidFill>
                <a:latin typeface="Arial" charset="0"/>
              </a:rPr>
              <a:t>web page</a:t>
            </a:r>
          </a:p>
        </p:txBody>
      </p:sp>
    </p:spTree>
    <p:extLst>
      <p:ext uri="{BB962C8B-B14F-4D97-AF65-F5344CB8AC3E}">
        <p14:creationId xmlns:p14="http://schemas.microsoft.com/office/powerpoint/2010/main" val="28254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788" grpId="0" animBg="1"/>
      <p:bldP spid="6997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92BDE-3AC6-4B10-A0BB-8A5EA87BB5C2}" type="slidenum">
              <a:rPr lang="sv-SE" smtClean="0">
                <a:latin typeface="Arial" pitchFamily="34" charset="0"/>
              </a:rPr>
              <a:pPr/>
              <a:t>2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Important for the exam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153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When/</a:t>
            </a:r>
            <a:r>
              <a:rPr lang="en-US" sz="2000" b="1" dirty="0" err="1" smtClean="0">
                <a:solidFill>
                  <a:srgbClr val="CC0000"/>
                </a:solidFill>
              </a:rPr>
              <a:t>where</a:t>
            </a:r>
            <a:r>
              <a:rPr lang="en-US" sz="2000" dirty="0" err="1" smtClean="0"/>
              <a:t>:Friday</a:t>
            </a:r>
            <a:r>
              <a:rPr lang="en-US" sz="2000" dirty="0" smtClean="0"/>
              <a:t> Dec 20, 14.00-18.00, H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You may have with you</a:t>
            </a:r>
            <a:r>
              <a:rPr lang="en-US" sz="2000" dirty="0" smtClean="0"/>
              <a:t>:</a:t>
            </a:r>
          </a:p>
          <a:p>
            <a:pPr eaLnBrk="1" hangingPunct="1"/>
            <a:r>
              <a:rPr lang="en-US" sz="2000" dirty="0" smtClean="0"/>
              <a:t>English-X dictionary</a:t>
            </a:r>
          </a:p>
          <a:p>
            <a:pPr eaLnBrk="1" hangingPunct="1"/>
            <a:r>
              <a:rPr lang="en-US" sz="2000" dirty="0" smtClean="0"/>
              <a:t>no calculators, PDAs, etc (if/where numbers  matter, do rounding)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sv-SE" sz="2000" b="1" dirty="0" smtClean="0">
                <a:solidFill>
                  <a:srgbClr val="CC0000"/>
                </a:solidFill>
              </a:rPr>
              <a:t>Grading </a:t>
            </a:r>
          </a:p>
          <a:p>
            <a:pPr eaLnBrk="1" hangingPunct="1"/>
            <a:r>
              <a:rPr lang="sv-SE" sz="2000" dirty="0" smtClean="0"/>
              <a:t>30-40, 41-50, 51-60 (out of 60)= 3, 4, 5 (CTH)</a:t>
            </a:r>
          </a:p>
          <a:p>
            <a:pPr eaLnBrk="1" hangingPunct="1"/>
            <a:r>
              <a:rPr lang="sv-SE" sz="2000" dirty="0" smtClean="0"/>
              <a:t>30-50, 51-60 (out of 60) = G, VG (GU)</a:t>
            </a:r>
          </a:p>
          <a:p>
            <a:pPr eaLnBrk="1" hangingPunct="1"/>
            <a:endParaRPr lang="sv-SE" sz="2000" dirty="0" smtClean="0"/>
          </a:p>
          <a:p>
            <a:pPr eaLnBrk="1" hangingPunct="1">
              <a:buNone/>
            </a:pPr>
            <a:r>
              <a:rPr lang="sv-SE" sz="2000" b="1" dirty="0" smtClean="0">
                <a:solidFill>
                  <a:srgbClr val="C00000"/>
                </a:solidFill>
              </a:rPr>
              <a:t>To think during last, summary-study</a:t>
            </a:r>
          </a:p>
          <a:p>
            <a:pPr eaLnBrk="1" hangingPunct="1">
              <a:buNone/>
            </a:pPr>
            <a:r>
              <a:rPr lang="sv-SE" sz="2000" dirty="0" smtClean="0"/>
              <a:t>   </a:t>
            </a:r>
            <a:r>
              <a:rPr lang="en-US" sz="2000" dirty="0" smtClean="0"/>
              <a:t>Overview; critical eye; explain: why is this so? / How does it work?</a:t>
            </a:r>
          </a:p>
          <a:p>
            <a:pPr eaLnBrk="1" hangingPunct="1">
              <a:buFontTx/>
              <a:buNone/>
            </a:pPr>
            <a:r>
              <a:rPr lang="sv-SE" sz="2000" dirty="0" smtClean="0"/>
              <a:t>              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5: DataLink Layer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4F771057-A4C8-4060-9E77-660DD2676550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 smtClean="0"/>
              <a:t>A day in the life… connecting to the Internet</a:t>
            </a:r>
          </a:p>
        </p:txBody>
      </p:sp>
      <p:sp>
        <p:nvSpPr>
          <p:cNvPr id="701629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5037138" y="1128713"/>
            <a:ext cx="3732212" cy="1262062"/>
          </a:xfrm>
        </p:spPr>
        <p:txBody>
          <a:bodyPr/>
          <a:lstStyle/>
          <a:p>
            <a:r>
              <a:rPr lang="en-US" sz="2000" dirty="0" smtClean="0"/>
              <a:t>connecting laptop needs to get its own IP address: use </a:t>
            </a:r>
            <a:r>
              <a:rPr lang="en-US" sz="2000" b="1" i="1" dirty="0" smtClean="0">
                <a:solidFill>
                  <a:srgbClr val="FF0000"/>
                </a:solidFill>
              </a:rPr>
              <a:t>DHCP</a:t>
            </a:r>
          </a:p>
        </p:txBody>
      </p:sp>
      <p:sp>
        <p:nvSpPr>
          <p:cNvPr id="17415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416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7417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17561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562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63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564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7418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419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420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1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7422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17544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45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7546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17547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548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549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50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7551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17558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59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60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7552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1755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56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57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7553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554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aphicFrame>
        <p:nvGraphicFramePr>
          <p:cNvPr id="17410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661" name="AutoShape 221"/>
          <p:cNvSpPr>
            <a:spLocks noChangeArrowheads="1"/>
          </p:cNvSpPr>
          <p:nvPr/>
        </p:nvSpPr>
        <p:spPr bwMode="auto">
          <a:xfrm>
            <a:off x="830263" y="2266950"/>
            <a:ext cx="976312" cy="485775"/>
          </a:xfrm>
          <a:custGeom>
            <a:avLst/>
            <a:gdLst>
              <a:gd name="T0" fmla="*/ 732234 w 21600"/>
              <a:gd name="T1" fmla="*/ 0 h 21600"/>
              <a:gd name="T2" fmla="*/ 0 w 21600"/>
              <a:gd name="T3" fmla="*/ 242888 h 21600"/>
              <a:gd name="T4" fmla="*/ 732234 w 21600"/>
              <a:gd name="T5" fmla="*/ 485775 h 21600"/>
              <a:gd name="T6" fmla="*/ 976312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7424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17536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37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38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39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40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541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542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43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25" name="Text Box 240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router</a:t>
            </a:r>
          </a:p>
          <a:p>
            <a:pPr eaLnBrk="0" hangingPunct="0"/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(runs DHCP)</a:t>
            </a:r>
          </a:p>
        </p:txBody>
      </p:sp>
      <p:grpSp>
        <p:nvGrpSpPr>
          <p:cNvPr id="8" name="Group 250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17528" name="Freeform 249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7529" name="Group 248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17530" name="Rectangle 242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531" name="Text Box 241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DHCP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17532" name="Line 243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533" name="Line 244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534" name="Line 245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535" name="Line 246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10" name="Group 253"/>
          <p:cNvGrpSpPr>
            <a:grpSpLocks/>
          </p:cNvGrpSpPr>
          <p:nvPr/>
        </p:nvGrpSpPr>
        <p:grpSpPr bwMode="auto">
          <a:xfrm>
            <a:off x="520700" y="1162050"/>
            <a:ext cx="544513" cy="244475"/>
            <a:chOff x="844" y="3337"/>
            <a:chExt cx="343" cy="154"/>
          </a:xfrm>
        </p:grpSpPr>
        <p:sp>
          <p:nvSpPr>
            <p:cNvPr id="17526" name="Rectangle 251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527" name="Text Box 252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FFFFFF"/>
                  </a:solidFill>
                  <a:latin typeface="Arial" charset="0"/>
                </a:rPr>
                <a:t>DHCP</a:t>
              </a:r>
            </a:p>
          </p:txBody>
        </p:sp>
      </p:grpSp>
      <p:grpSp>
        <p:nvGrpSpPr>
          <p:cNvPr id="11" name="Group 299"/>
          <p:cNvGrpSpPr>
            <a:grpSpLocks/>
          </p:cNvGrpSpPr>
          <p:nvPr/>
        </p:nvGrpSpPr>
        <p:grpSpPr bwMode="auto">
          <a:xfrm>
            <a:off x="66675" y="1181100"/>
            <a:ext cx="1081088" cy="1166813"/>
            <a:chOff x="42" y="744"/>
            <a:chExt cx="681" cy="735"/>
          </a:xfrm>
        </p:grpSpPr>
        <p:grpSp>
          <p:nvGrpSpPr>
            <p:cNvPr id="17494" name="Group 296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7496" name="Group 29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7521" name="Group 254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17524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525" name="Text 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17522" name="Rectangle 266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23" name="Rectangle 267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7497" name="Group 274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7515" name="Group 26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7519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520" name="Text Box 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7516" name="Group 273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7517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518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grpSp>
            <p:nvGrpSpPr>
              <p:cNvPr id="17498" name="Group 293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17513" name="Rectangle 276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14" name="Rectangle 277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7499" name="Group 294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7500" name="Group 287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17504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17507" name="Group 2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17511" name="Rectangl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512" name="Text Box 28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0" hangingPunct="0"/>
                        <a:r>
                          <a:rPr lang="en-US" sz="1000" b="0">
                            <a:solidFill>
                              <a:srgbClr val="FFFFFF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17508" name="Group 2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17509" name="Rectangle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510" name="Rectangle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sp>
                <p:nvSpPr>
                  <p:cNvPr id="1750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50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  <p:sp>
              <p:nvSpPr>
                <p:cNvPr id="17501" name="Rectangle 28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0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503" name="Rectangle 291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7495" name="AutoShape 297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4" name="Group 318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17481" name="Group 319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17485" name="Group 320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17488" name="Group 321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7492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493" name="Text Box 3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7489" name="Group 324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7490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491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17486" name="Rectangle 327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487" name="Rectangle 328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7482" name="Rectangle 329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483" name="Rectangle 330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484" name="Rectangle 331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9" name="Group 342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17473" name="Freeform 334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4 w 551"/>
                <a:gd name="T1" fmla="*/ 0 h 801"/>
                <a:gd name="T2" fmla="*/ 551 w 551"/>
                <a:gd name="T3" fmla="*/ 402 h 801"/>
                <a:gd name="T4" fmla="*/ 6 w 551"/>
                <a:gd name="T5" fmla="*/ 801 h 801"/>
                <a:gd name="T6" fmla="*/ 13 w 551"/>
                <a:gd name="T7" fmla="*/ 535 h 801"/>
                <a:gd name="T8" fmla="*/ 0 w 551"/>
                <a:gd name="T9" fmla="*/ 371 h 801"/>
                <a:gd name="T10" fmla="*/ 14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1"/>
                <a:gd name="T19" fmla="*/ 0 h 801"/>
                <a:gd name="T20" fmla="*/ 551 w 551"/>
                <a:gd name="T21" fmla="*/ 801 h 8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7474" name="Group 335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17475" name="Rectangle 336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476" name="Text Box 337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DHCP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17477" name="Line 338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478" name="Line 339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479" name="Line 340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480" name="Line 341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31" name="Group 442"/>
          <p:cNvGrpSpPr>
            <a:grpSpLocks/>
          </p:cNvGrpSpPr>
          <p:nvPr/>
        </p:nvGrpSpPr>
        <p:grpSpPr bwMode="auto">
          <a:xfrm>
            <a:off x="339725" y="2981325"/>
            <a:ext cx="1081088" cy="1217613"/>
            <a:chOff x="1404" y="3105"/>
            <a:chExt cx="681" cy="767"/>
          </a:xfrm>
        </p:grpSpPr>
        <p:grpSp>
          <p:nvGrpSpPr>
            <p:cNvPr id="17438" name="Group 34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17443" name="Group 34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7468" name="Group 34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17471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472" name="Text Box 3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17469" name="Rectangle 34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470" name="Rectangle 35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7444" name="Group 35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7462" name="Group 35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7466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467" name="Text Box 3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7463" name="Group 35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7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465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grpSp>
            <p:nvGrpSpPr>
              <p:cNvPr id="17445" name="Group 35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17460" name="Rectangle 35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461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7446" name="Group 36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7447" name="Group 36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17451" name="Group 36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17454" name="Group 3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17458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459" name="Text Box 36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0" hangingPunct="0"/>
                        <a:r>
                          <a:rPr lang="en-US" sz="1000" b="0">
                            <a:solidFill>
                              <a:srgbClr val="FFFFFF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17455" name="Group 3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17456" name="Rectangle 3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7457" name="Rectangle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sp>
                <p:nvSpPr>
                  <p:cNvPr id="17452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7453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  <p:sp>
              <p:nvSpPr>
                <p:cNvPr id="17448" name="Rectangle 37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449" name="Rectangle 37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7450" name="Rectangle 37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7439" name="AutoShape 37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7440" name="Group 379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17441" name="Rectangle 380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442" name="Text Box 381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701454" name="Group 476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17436" name="Rectangle 477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7437" name="Text Box 478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FFFFFF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701919" name="Rectangle 479"/>
          <p:cNvSpPr>
            <a:spLocks noChangeArrowheads="1"/>
          </p:cNvSpPr>
          <p:nvPr/>
        </p:nvSpPr>
        <p:spPr bwMode="auto">
          <a:xfrm>
            <a:off x="5037138" y="2733675"/>
            <a:ext cx="389255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DHCP request </a:t>
            </a:r>
            <a:r>
              <a:rPr lang="en-US" sz="2000" dirty="0">
                <a:solidFill>
                  <a:srgbClr val="3333CC"/>
                </a:solidFill>
                <a:latin typeface="Comic Sans MS" pitchFamily="66" charset="0"/>
              </a:rPr>
              <a:t>encapsulated</a:t>
            </a:r>
            <a:r>
              <a:rPr lang="en-US" sz="2000" b="0" dirty="0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in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UDP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, encapsulated in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IP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, encapsulated in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Ethernet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None/>
            </a:pPr>
            <a:endParaRPr lang="en-US" sz="2000" b="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1920" name="Rectangle 480"/>
          <p:cNvSpPr>
            <a:spLocks noChangeArrowheads="1"/>
          </p:cNvSpPr>
          <p:nvPr/>
        </p:nvSpPr>
        <p:spPr bwMode="auto">
          <a:xfrm>
            <a:off x="5035550" y="3979863"/>
            <a:ext cx="39243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Ethernet frame </a:t>
            </a:r>
            <a:r>
              <a:rPr lang="en-US" sz="2000">
                <a:solidFill>
                  <a:srgbClr val="3333CC"/>
                </a:solidFill>
                <a:latin typeface="Comic Sans MS" pitchFamily="66" charset="0"/>
              </a:rPr>
              <a:t>broadcast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(dest: </a:t>
            </a:r>
            <a:r>
              <a:rPr lang="en-US" b="0">
                <a:solidFill>
                  <a:srgbClr val="000000"/>
                </a:solidFill>
                <a:latin typeface="Comic Sans MS" pitchFamily="66" charset="0"/>
              </a:rPr>
              <a:t>FFFFFFFFFFFF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) on LAN, received at router running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DHCP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server</a:t>
            </a:r>
          </a:p>
        </p:txBody>
      </p:sp>
      <p:sp>
        <p:nvSpPr>
          <p:cNvPr id="701921" name="Rectangle 481"/>
          <p:cNvSpPr>
            <a:spLocks noChangeArrowheads="1"/>
          </p:cNvSpPr>
          <p:nvPr/>
        </p:nvSpPr>
        <p:spPr bwMode="auto">
          <a:xfrm>
            <a:off x="5033963" y="5316538"/>
            <a:ext cx="380206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Ethernet </a:t>
            </a:r>
            <a:r>
              <a:rPr lang="en-US" sz="2000" dirty="0" err="1">
                <a:solidFill>
                  <a:srgbClr val="3333CC"/>
                </a:solidFill>
                <a:latin typeface="Comic Sans MS" pitchFamily="66" charset="0"/>
              </a:rPr>
              <a:t>demux’ed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 to IP </a:t>
            </a:r>
            <a:r>
              <a:rPr lang="en-US" sz="2000" dirty="0" err="1" smtClean="0">
                <a:solidFill>
                  <a:schemeClr val="accent2"/>
                </a:solidFill>
                <a:latin typeface="Comic Sans MS" pitchFamily="66" charset="0"/>
              </a:rPr>
              <a:t>demux’ed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Comic Sans MS" pitchFamily="66" charset="0"/>
              </a:rPr>
              <a:t>to UDP </a:t>
            </a:r>
            <a:r>
              <a:rPr lang="en-US" sz="2000" dirty="0" err="1">
                <a:solidFill>
                  <a:schemeClr val="accent2"/>
                </a:solidFill>
                <a:latin typeface="Comic Sans MS" pitchFamily="66" charset="0"/>
              </a:rPr>
              <a:t>demux’ed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 to DHCP </a:t>
            </a:r>
          </a:p>
        </p:txBody>
      </p:sp>
    </p:spTree>
    <p:extLst>
      <p:ext uri="{BB962C8B-B14F-4D97-AF65-F5344CB8AC3E}">
        <p14:creationId xmlns:p14="http://schemas.microsoft.com/office/powerpoint/2010/main" val="415713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701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629" grpId="0" build="p"/>
      <p:bldP spid="701661" grpId="0" animBg="1"/>
      <p:bldP spid="701661" grpId="1" animBg="1"/>
      <p:bldP spid="701919" grpId="0"/>
      <p:bldP spid="701920" grpId="0"/>
      <p:bldP spid="7019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5: DataLink Layer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7050E840-AFA8-43D6-BC17-BC1F5F8087FB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 smtClean="0"/>
              <a:t>A day in the life… connecting to the Internet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DHCP server formulates </a:t>
            </a:r>
            <a:r>
              <a:rPr lang="en-US" sz="1800" b="1" i="1" dirty="0" smtClean="0">
                <a:solidFill>
                  <a:srgbClr val="FF0000"/>
                </a:solidFill>
              </a:rPr>
              <a:t>DHCP ACK</a:t>
            </a:r>
            <a:r>
              <a:rPr lang="en-US" sz="1800" dirty="0" smtClean="0"/>
              <a:t> containing client’s IP address (</a:t>
            </a:r>
            <a:r>
              <a:rPr lang="en-US" sz="1800" b="1" dirty="0" smtClean="0">
                <a:solidFill>
                  <a:schemeClr val="accent2"/>
                </a:solidFill>
              </a:rPr>
              <a:t>and also  IP address of first-hop router for client, name &amp; IP address of DNS server</a:t>
            </a:r>
            <a:r>
              <a:rPr lang="en-US" sz="1800" dirty="0" smtClean="0"/>
              <a:t>)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18439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440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8441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18581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582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83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584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8442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443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444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5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8446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18564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65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566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18567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568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69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0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8571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18578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79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80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8572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1857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76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77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8573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74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aphicFrame>
        <p:nvGraphicFramePr>
          <p:cNvPr id="18434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7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18556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57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58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59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60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561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562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63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448" name="Text Box 44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router</a:t>
            </a:r>
          </a:p>
          <a:p>
            <a:pPr eaLnBrk="0" hangingPunct="0"/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(runs DHCP)</a:t>
            </a: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18548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8549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18550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51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DHCP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18552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53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54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55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352425" y="3152775"/>
            <a:ext cx="1081088" cy="1166813"/>
            <a:chOff x="42" y="744"/>
            <a:chExt cx="681" cy="735"/>
          </a:xfrm>
        </p:grpSpPr>
        <p:grpSp>
          <p:nvGrpSpPr>
            <p:cNvPr id="18516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8518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8543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18546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547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18544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45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8519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8537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8541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542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8538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8539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540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grpSp>
            <p:nvGrpSpPr>
              <p:cNvPr id="18520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18535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36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8521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8522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18526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18529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18533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8534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0" hangingPunct="0"/>
                        <a:r>
                          <a:rPr lang="en-US" sz="1000" b="0">
                            <a:solidFill>
                              <a:srgbClr val="FFFFFF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18530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18531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8532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sp>
                <p:nvSpPr>
                  <p:cNvPr id="1852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52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  <p:sp>
              <p:nvSpPr>
                <p:cNvPr id="18523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24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525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8517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449263" y="4238625"/>
            <a:ext cx="1081087" cy="244475"/>
            <a:chOff x="504" y="3523"/>
            <a:chExt cx="681" cy="154"/>
          </a:xfrm>
        </p:grpSpPr>
        <p:grpSp>
          <p:nvGrpSpPr>
            <p:cNvPr id="18503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18507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18510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851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515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8511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8512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51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18508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09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8504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505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506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8" name="Group 104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18495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4 w 551"/>
                <a:gd name="T1" fmla="*/ 0 h 801"/>
                <a:gd name="T2" fmla="*/ 551 w 551"/>
                <a:gd name="T3" fmla="*/ 402 h 801"/>
                <a:gd name="T4" fmla="*/ 6 w 551"/>
                <a:gd name="T5" fmla="*/ 801 h 801"/>
                <a:gd name="T6" fmla="*/ 13 w 551"/>
                <a:gd name="T7" fmla="*/ 535 h 801"/>
                <a:gd name="T8" fmla="*/ 0 w 551"/>
                <a:gd name="T9" fmla="*/ 371 h 801"/>
                <a:gd name="T10" fmla="*/ 14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1"/>
                <a:gd name="T19" fmla="*/ 0 h 801"/>
                <a:gd name="T20" fmla="*/ 551 w 551"/>
                <a:gd name="T21" fmla="*/ 801 h 8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8496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18497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98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DHCP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18499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00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01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502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30" name="Group 113"/>
          <p:cNvGrpSpPr>
            <a:grpSpLocks/>
          </p:cNvGrpSpPr>
          <p:nvPr/>
        </p:nvGrpSpPr>
        <p:grpSpPr bwMode="auto">
          <a:xfrm>
            <a:off x="71438" y="969963"/>
            <a:ext cx="1081087" cy="1217612"/>
            <a:chOff x="1404" y="3105"/>
            <a:chExt cx="681" cy="767"/>
          </a:xfrm>
        </p:grpSpPr>
        <p:grpSp>
          <p:nvGrpSpPr>
            <p:cNvPr id="18460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18465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8490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1849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494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18491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492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8466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8484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8488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489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18485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848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48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grpSp>
            <p:nvGrpSpPr>
              <p:cNvPr id="18467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18482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483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8468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8469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18473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18476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18480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8481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0" hangingPunct="0"/>
                        <a:r>
                          <a:rPr lang="en-US" sz="1000" b="0">
                            <a:solidFill>
                              <a:srgbClr val="FFFFFF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18477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18478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18479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sp>
                <p:nvSpPr>
                  <p:cNvPr id="18474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8475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  <p:sp>
              <p:nvSpPr>
                <p:cNvPr id="18470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47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8472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8461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8462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18463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64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703620" name="Group 149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18458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459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FFFFFF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703643" name="Rectangle 155"/>
          <p:cNvSpPr>
            <a:spLocks noChangeArrowheads="1"/>
          </p:cNvSpPr>
          <p:nvPr/>
        </p:nvSpPr>
        <p:spPr bwMode="auto">
          <a:xfrm>
            <a:off x="4972139" y="2784475"/>
            <a:ext cx="342106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1800" b="0" dirty="0" smtClean="0">
                <a:solidFill>
                  <a:srgbClr val="000000"/>
                </a:solidFill>
                <a:latin typeface="Comic Sans MS" pitchFamily="66" charset="0"/>
              </a:rPr>
              <a:t>frame </a:t>
            </a:r>
            <a:r>
              <a:rPr lang="en-US" sz="1800" b="0" dirty="0">
                <a:solidFill>
                  <a:srgbClr val="000000"/>
                </a:solidFill>
                <a:latin typeface="Comic Sans MS" pitchFamily="66" charset="0"/>
              </a:rPr>
              <a:t>forwarded (</a:t>
            </a:r>
            <a:r>
              <a:rPr lang="en-US" sz="1800" dirty="0">
                <a:solidFill>
                  <a:srgbClr val="3333CC"/>
                </a:solidFill>
                <a:latin typeface="Comic Sans MS" pitchFamily="66" charset="0"/>
              </a:rPr>
              <a:t>switch learning</a:t>
            </a:r>
            <a:r>
              <a:rPr lang="en-US" sz="1800" b="0" dirty="0">
                <a:solidFill>
                  <a:srgbClr val="000000"/>
                </a:solidFill>
                <a:latin typeface="Comic Sans MS" pitchFamily="66" charset="0"/>
              </a:rPr>
              <a:t>) through LAN, </a:t>
            </a:r>
            <a:r>
              <a:rPr lang="en-US" sz="1800" b="0" dirty="0" err="1">
                <a:solidFill>
                  <a:srgbClr val="000000"/>
                </a:solidFill>
                <a:latin typeface="Comic Sans MS" pitchFamily="66" charset="0"/>
              </a:rPr>
              <a:t>demultiplexing</a:t>
            </a:r>
            <a:r>
              <a:rPr lang="en-US" sz="1800" b="0" dirty="0">
                <a:solidFill>
                  <a:srgbClr val="000000"/>
                </a:solidFill>
                <a:latin typeface="Comic Sans MS" pitchFamily="66" charset="0"/>
              </a:rPr>
              <a:t> at client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endParaRPr lang="en-US" sz="1800" b="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3644" name="Text Box 156"/>
          <p:cNvSpPr txBox="1">
            <a:spLocks noChangeArrowheads="1"/>
          </p:cNvSpPr>
          <p:nvPr/>
        </p:nvSpPr>
        <p:spPr bwMode="auto">
          <a:xfrm>
            <a:off x="723900" y="5260975"/>
            <a:ext cx="7954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solidFill>
                  <a:srgbClr val="000000"/>
                </a:solidFill>
                <a:latin typeface="Comic Sans MS" pitchFamily="66" charset="0"/>
              </a:rPr>
              <a:t>Client now has IP address, knows name &amp; addr of DNS </a:t>
            </a:r>
          </a:p>
          <a:p>
            <a:pPr algn="ctr" eaLnBrk="0" hangingPunct="0"/>
            <a:r>
              <a:rPr lang="en-US" sz="2400" b="0">
                <a:solidFill>
                  <a:srgbClr val="000000"/>
                </a:solidFill>
                <a:latin typeface="Comic Sans MS" pitchFamily="66" charset="0"/>
              </a:rPr>
              <a:t>server, IP address of its first-hop router</a:t>
            </a:r>
          </a:p>
        </p:txBody>
      </p:sp>
      <p:sp>
        <p:nvSpPr>
          <p:cNvPr id="703645" name="Rectangle 157"/>
          <p:cNvSpPr>
            <a:spLocks noChangeArrowheads="1"/>
          </p:cNvSpPr>
          <p:nvPr/>
        </p:nvSpPr>
        <p:spPr bwMode="auto">
          <a:xfrm>
            <a:off x="4949825" y="3927475"/>
            <a:ext cx="342106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DHCP client receives DHCP ACK reply</a:t>
            </a:r>
          </a:p>
        </p:txBody>
      </p:sp>
    </p:spTree>
    <p:extLst>
      <p:ext uri="{BB962C8B-B14F-4D97-AF65-F5344CB8AC3E}">
        <p14:creationId xmlns:p14="http://schemas.microsoft.com/office/powerpoint/2010/main" val="335473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  <p:bldP spid="703643" grpId="0" build="p"/>
      <p:bldP spid="703644" grpId="0"/>
      <p:bldP spid="70364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E8C1695A-A0A3-44BA-8457-9BB3089C8203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53488" cy="1143000"/>
          </a:xfrm>
        </p:spPr>
        <p:txBody>
          <a:bodyPr/>
          <a:lstStyle/>
          <a:p>
            <a:r>
              <a:rPr lang="en-US" sz="2800" u="none" smtClean="0"/>
              <a:t>A day in the life… ARP (before DNS, before HTTP)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1025" y="1014413"/>
            <a:ext cx="4667250" cy="1262062"/>
          </a:xfrm>
        </p:spPr>
        <p:txBody>
          <a:bodyPr/>
          <a:lstStyle/>
          <a:p>
            <a:r>
              <a:rPr lang="en-US" sz="2000" smtClean="0"/>
              <a:t>before sending </a:t>
            </a:r>
            <a:r>
              <a:rPr lang="en-US" sz="2000" b="1" i="1" smtClean="0">
                <a:solidFill>
                  <a:srgbClr val="FF0000"/>
                </a:solidFill>
              </a:rPr>
              <a:t>HTTP</a:t>
            </a:r>
            <a:r>
              <a:rPr lang="en-US" sz="2000" b="1" i="1" smtClean="0"/>
              <a:t> </a:t>
            </a:r>
            <a:r>
              <a:rPr lang="en-US" sz="2000" smtClean="0"/>
              <a:t>request, need IP address of </a:t>
            </a:r>
            <a:r>
              <a:rPr lang="en-US" sz="1800" smtClean="0"/>
              <a:t>www.google.com:</a:t>
            </a:r>
            <a:r>
              <a:rPr lang="en-US" sz="2000" smtClean="0"/>
              <a:t>  </a:t>
            </a:r>
            <a:r>
              <a:rPr lang="en-US" sz="2000" b="1" i="1" smtClean="0">
                <a:solidFill>
                  <a:srgbClr val="FF0000"/>
                </a:solidFill>
              </a:rPr>
              <a:t>DNS</a:t>
            </a:r>
          </a:p>
        </p:txBody>
      </p:sp>
      <p:sp>
        <p:nvSpPr>
          <p:cNvPr id="19463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64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9465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19545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546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547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548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9466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67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68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9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9470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19528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529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530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19531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532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33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34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9535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1954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43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44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9536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1953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40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41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9537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38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aphicFrame>
        <p:nvGraphicFramePr>
          <p:cNvPr id="19458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19520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9521" name="Group 47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19522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23" name="Text Box 49"/>
              <p:cNvSpPr txBox="1">
                <a:spLocks noChangeArrowheads="1"/>
              </p:cNvSpPr>
              <p:nvPr/>
            </p:nvSpPr>
            <p:spPr bwMode="auto">
              <a:xfrm>
                <a:off x="639" y="2954"/>
                <a:ext cx="385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DNS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19524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25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26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27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9" name="Group 276"/>
          <p:cNvGrpSpPr>
            <a:grpSpLocks/>
          </p:cNvGrpSpPr>
          <p:nvPr/>
        </p:nvGrpSpPr>
        <p:grpSpPr bwMode="auto">
          <a:xfrm>
            <a:off x="280988" y="1157288"/>
            <a:ext cx="762000" cy="876300"/>
            <a:chOff x="177" y="729"/>
            <a:chExt cx="480" cy="552"/>
          </a:xfrm>
        </p:grpSpPr>
        <p:grpSp>
          <p:nvGrpSpPr>
            <p:cNvPr id="19500" name="Group 54"/>
            <p:cNvGrpSpPr>
              <a:grpSpLocks/>
            </p:cNvGrpSpPr>
            <p:nvPr/>
          </p:nvGrpSpPr>
          <p:grpSpPr bwMode="auto">
            <a:xfrm>
              <a:off x="343" y="732"/>
              <a:ext cx="290" cy="154"/>
              <a:chOff x="844" y="3337"/>
              <a:chExt cx="290" cy="154"/>
            </a:xfrm>
          </p:grpSpPr>
          <p:sp>
            <p:nvSpPr>
              <p:cNvPr id="19518" name="Rectangle 55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19" name="Text Box 56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DNS</a:t>
                </a:r>
              </a:p>
            </p:txBody>
          </p:sp>
        </p:grpSp>
        <p:grpSp>
          <p:nvGrpSpPr>
            <p:cNvPr id="19501" name="Group 59"/>
            <p:cNvGrpSpPr>
              <a:grpSpLocks/>
            </p:cNvGrpSpPr>
            <p:nvPr/>
          </p:nvGrpSpPr>
          <p:grpSpPr bwMode="auto">
            <a:xfrm>
              <a:off x="290" y="874"/>
              <a:ext cx="354" cy="154"/>
              <a:chOff x="740" y="3209"/>
              <a:chExt cx="354" cy="154"/>
            </a:xfrm>
          </p:grpSpPr>
          <p:grpSp>
            <p:nvGrpSpPr>
              <p:cNvPr id="19513" name="Group 60"/>
              <p:cNvGrpSpPr>
                <a:grpSpLocks/>
              </p:cNvGrpSpPr>
              <p:nvPr/>
            </p:nvGrpSpPr>
            <p:grpSpPr bwMode="auto">
              <a:xfrm>
                <a:off x="794" y="3209"/>
                <a:ext cx="290" cy="154"/>
                <a:chOff x="844" y="3337"/>
                <a:chExt cx="290" cy="154"/>
              </a:xfrm>
            </p:grpSpPr>
            <p:sp>
              <p:nvSpPr>
                <p:cNvPr id="19516" name="Rectangle 61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17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28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FFFFFF"/>
                      </a:solidFill>
                      <a:latin typeface="Arial" charset="0"/>
                    </a:rPr>
                    <a:t>DNS</a:t>
                  </a:r>
                </a:p>
              </p:txBody>
            </p:sp>
          </p:grpSp>
          <p:sp>
            <p:nvSpPr>
              <p:cNvPr id="19514" name="Rectangle 63"/>
              <p:cNvSpPr>
                <a:spLocks noChangeArrowheads="1"/>
              </p:cNvSpPr>
              <p:nvPr/>
            </p:nvSpPr>
            <p:spPr bwMode="auto">
              <a:xfrm>
                <a:off x="750" y="3244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15" name="Rectangle 64"/>
              <p:cNvSpPr>
                <a:spLocks noChangeArrowheads="1"/>
              </p:cNvSpPr>
              <p:nvPr/>
            </p:nvSpPr>
            <p:spPr bwMode="auto">
              <a:xfrm>
                <a:off x="740" y="3238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9502" name="Group 65"/>
            <p:cNvGrpSpPr>
              <a:grpSpLocks/>
            </p:cNvGrpSpPr>
            <p:nvPr/>
          </p:nvGrpSpPr>
          <p:grpSpPr bwMode="auto">
            <a:xfrm>
              <a:off x="290" y="1022"/>
              <a:ext cx="354" cy="154"/>
              <a:chOff x="836" y="3305"/>
              <a:chExt cx="354" cy="154"/>
            </a:xfrm>
          </p:grpSpPr>
          <p:grpSp>
            <p:nvGrpSpPr>
              <p:cNvPr id="19507" name="Group 66"/>
              <p:cNvGrpSpPr>
                <a:grpSpLocks/>
              </p:cNvGrpSpPr>
              <p:nvPr/>
            </p:nvGrpSpPr>
            <p:grpSpPr bwMode="auto">
              <a:xfrm>
                <a:off x="890" y="3305"/>
                <a:ext cx="290" cy="154"/>
                <a:chOff x="844" y="3337"/>
                <a:chExt cx="290" cy="154"/>
              </a:xfrm>
            </p:grpSpPr>
            <p:sp>
              <p:nvSpPr>
                <p:cNvPr id="19511" name="Rectangle 67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1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28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FFFFFF"/>
                      </a:solidFill>
                      <a:latin typeface="Arial" charset="0"/>
                    </a:rPr>
                    <a:t>DNS</a:t>
                  </a:r>
                </a:p>
              </p:txBody>
            </p:sp>
          </p:grpSp>
          <p:grpSp>
            <p:nvGrpSpPr>
              <p:cNvPr id="19508" name="Group 69"/>
              <p:cNvGrpSpPr>
                <a:grpSpLocks/>
              </p:cNvGrpSpPr>
              <p:nvPr/>
            </p:nvGrpSpPr>
            <p:grpSpPr bwMode="auto">
              <a:xfrm>
                <a:off x="836" y="3334"/>
                <a:ext cx="354" cy="94"/>
                <a:chOff x="836" y="3334"/>
                <a:chExt cx="354" cy="94"/>
              </a:xfrm>
            </p:grpSpPr>
            <p:sp>
              <p:nvSpPr>
                <p:cNvPr id="19509" name="Rectangle 70"/>
                <p:cNvSpPr>
                  <a:spLocks noChangeArrowheads="1"/>
                </p:cNvSpPr>
                <p:nvPr/>
              </p:nvSpPr>
              <p:spPr bwMode="auto">
                <a:xfrm>
                  <a:off x="846" y="3340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9510" name="Rectangle 71"/>
                <p:cNvSpPr>
                  <a:spLocks noChangeArrowheads="1"/>
                </p:cNvSpPr>
                <p:nvPr/>
              </p:nvSpPr>
              <p:spPr bwMode="auto">
                <a:xfrm>
                  <a:off x="836" y="3334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19503" name="Group 72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19505" name="Rectangle 73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506" name="Rectangle 74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9504" name="AutoShape 89"/>
            <p:cNvSpPr>
              <a:spLocks noChangeArrowheads="1"/>
            </p:cNvSpPr>
            <p:nvPr/>
          </p:nvSpPr>
          <p:spPr bwMode="auto">
            <a:xfrm>
              <a:off x="393" y="729"/>
              <a:ext cx="240" cy="552"/>
            </a:xfrm>
            <a:prstGeom prst="downArrow">
              <a:avLst>
                <a:gd name="adj1" fmla="val 54167"/>
                <a:gd name="adj2" fmla="val 36928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704664" name="Rectangle 152"/>
          <p:cNvSpPr>
            <a:spLocks noChangeArrowheads="1"/>
          </p:cNvSpPr>
          <p:nvPr/>
        </p:nvSpPr>
        <p:spPr bwMode="auto">
          <a:xfrm>
            <a:off x="4387850" y="2001838"/>
            <a:ext cx="4586288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DNS query created, encapsulated in UDP, encapsulated in IP, encasulated in Eth.  In order to send frame to router, need MAC address of router interface: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ARP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None/>
            </a:pP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4665" name="Rectangle 153"/>
          <p:cNvSpPr>
            <a:spLocks noChangeArrowheads="1"/>
          </p:cNvSpPr>
          <p:nvPr/>
        </p:nvSpPr>
        <p:spPr bwMode="auto">
          <a:xfrm>
            <a:off x="4470400" y="3587750"/>
            <a:ext cx="4386263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ARP query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broadcast, received by router, which replies with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ARP reply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giving MAC address of router interface</a:t>
            </a:r>
          </a:p>
        </p:txBody>
      </p:sp>
      <p:sp>
        <p:nvSpPr>
          <p:cNvPr id="704666" name="Rectangle 154"/>
          <p:cNvSpPr>
            <a:spLocks noChangeArrowheads="1"/>
          </p:cNvSpPr>
          <p:nvPr/>
        </p:nvSpPr>
        <p:spPr bwMode="auto">
          <a:xfrm>
            <a:off x="4471988" y="4845050"/>
            <a:ext cx="42862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client now knows MAC address of first hop router, so can now send frame containing DNS query </a:t>
            </a:r>
          </a:p>
        </p:txBody>
      </p:sp>
      <p:grpSp>
        <p:nvGrpSpPr>
          <p:cNvPr id="17" name="Group 263"/>
          <p:cNvGrpSpPr>
            <a:grpSpLocks/>
          </p:cNvGrpSpPr>
          <p:nvPr/>
        </p:nvGrpSpPr>
        <p:grpSpPr bwMode="auto">
          <a:xfrm>
            <a:off x="92075" y="1868488"/>
            <a:ext cx="1081088" cy="244475"/>
            <a:chOff x="76" y="2296"/>
            <a:chExt cx="681" cy="154"/>
          </a:xfrm>
        </p:grpSpPr>
        <p:sp>
          <p:nvSpPr>
            <p:cNvPr id="19495" name="Rectangle 103"/>
            <p:cNvSpPr>
              <a:spLocks noChangeArrowheads="1"/>
            </p:cNvSpPr>
            <p:nvPr/>
          </p:nvSpPr>
          <p:spPr bwMode="auto">
            <a:xfrm>
              <a:off x="76" y="2305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96" name="Rectangle 101"/>
            <p:cNvSpPr>
              <a:spLocks noChangeArrowheads="1"/>
            </p:cNvSpPr>
            <p:nvPr/>
          </p:nvSpPr>
          <p:spPr bwMode="auto">
            <a:xfrm>
              <a:off x="89" y="2321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97" name="Rectangle 102"/>
            <p:cNvSpPr>
              <a:spLocks noChangeArrowheads="1"/>
            </p:cNvSpPr>
            <p:nvPr/>
          </p:nvSpPr>
          <p:spPr bwMode="auto">
            <a:xfrm>
              <a:off x="687" y="2320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98" name="Rectangle 100"/>
            <p:cNvSpPr>
              <a:spLocks noChangeArrowheads="1"/>
            </p:cNvSpPr>
            <p:nvPr/>
          </p:nvSpPr>
          <p:spPr bwMode="auto">
            <a:xfrm>
              <a:off x="195" y="2319"/>
              <a:ext cx="480" cy="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99" name="Text Box 95"/>
            <p:cNvSpPr txBox="1">
              <a:spLocks noChangeArrowheads="1"/>
            </p:cNvSpPr>
            <p:nvPr/>
          </p:nvSpPr>
          <p:spPr bwMode="auto">
            <a:xfrm>
              <a:off x="182" y="2296"/>
              <a:ext cx="50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ARP query</a:t>
              </a:r>
            </a:p>
          </p:txBody>
        </p:sp>
      </p:grpSp>
      <p:grpSp>
        <p:nvGrpSpPr>
          <p:cNvPr id="18" name="Group 255"/>
          <p:cNvGrpSpPr>
            <a:grpSpLocks/>
          </p:cNvGrpSpPr>
          <p:nvPr/>
        </p:nvGrpSpPr>
        <p:grpSpPr bwMode="auto">
          <a:xfrm>
            <a:off x="2241550" y="2982913"/>
            <a:ext cx="1016000" cy="877887"/>
            <a:chOff x="719" y="2137"/>
            <a:chExt cx="640" cy="553"/>
          </a:xfrm>
        </p:grpSpPr>
        <p:sp>
          <p:nvSpPr>
            <p:cNvPr id="19487" name="Freeform 244"/>
            <p:cNvSpPr>
              <a:spLocks/>
            </p:cNvSpPr>
            <p:nvPr/>
          </p:nvSpPr>
          <p:spPr bwMode="auto">
            <a:xfrm>
              <a:off x="755" y="2268"/>
              <a:ext cx="604" cy="422"/>
            </a:xfrm>
            <a:custGeom>
              <a:avLst/>
              <a:gdLst>
                <a:gd name="T0" fmla="*/ 493 w 604"/>
                <a:gd name="T1" fmla="*/ 0 h 422"/>
                <a:gd name="T2" fmla="*/ 604 w 604"/>
                <a:gd name="T3" fmla="*/ 422 h 422"/>
                <a:gd name="T4" fmla="*/ 0 w 604"/>
                <a:gd name="T5" fmla="*/ 307 h 422"/>
                <a:gd name="T6" fmla="*/ 220 w 604"/>
                <a:gd name="T7" fmla="*/ 3 h 422"/>
                <a:gd name="T8" fmla="*/ 493 w 604"/>
                <a:gd name="T9" fmla="*/ 0 h 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422"/>
                <a:gd name="T17" fmla="*/ 604 w 604"/>
                <a:gd name="T18" fmla="*/ 422 h 4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422">
                  <a:moveTo>
                    <a:pt x="493" y="0"/>
                  </a:moveTo>
                  <a:lnTo>
                    <a:pt x="604" y="422"/>
                  </a:lnTo>
                  <a:lnTo>
                    <a:pt x="0" y="307"/>
                  </a:lnTo>
                  <a:lnTo>
                    <a:pt x="220" y="3"/>
                  </a:lnTo>
                  <a:lnTo>
                    <a:pt x="49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8" name="Rectangle 246"/>
            <p:cNvSpPr>
              <a:spLocks noChangeArrowheads="1"/>
            </p:cNvSpPr>
            <p:nvPr/>
          </p:nvSpPr>
          <p:spPr bwMode="auto">
            <a:xfrm>
              <a:off x="751" y="2266"/>
              <a:ext cx="493" cy="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9" name="Text Box 247"/>
            <p:cNvSpPr txBox="1">
              <a:spLocks noChangeArrowheads="1"/>
            </p:cNvSpPr>
            <p:nvPr/>
          </p:nvSpPr>
          <p:spPr bwMode="auto">
            <a:xfrm>
              <a:off x="835" y="2235"/>
              <a:ext cx="3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19490" name="Line 250"/>
            <p:cNvSpPr>
              <a:spLocks noChangeShapeType="1"/>
            </p:cNvSpPr>
            <p:nvPr/>
          </p:nvSpPr>
          <p:spPr bwMode="auto">
            <a:xfrm>
              <a:off x="747" y="2264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91" name="Line 251"/>
            <p:cNvSpPr>
              <a:spLocks noChangeShapeType="1"/>
            </p:cNvSpPr>
            <p:nvPr/>
          </p:nvSpPr>
          <p:spPr bwMode="auto">
            <a:xfrm>
              <a:off x="744" y="2423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19492" name="Group 252"/>
            <p:cNvGrpSpPr>
              <a:grpSpLocks/>
            </p:cNvGrpSpPr>
            <p:nvPr/>
          </p:nvGrpSpPr>
          <p:grpSpPr bwMode="auto">
            <a:xfrm>
              <a:off x="719" y="2137"/>
              <a:ext cx="280" cy="154"/>
              <a:chOff x="161" y="1354"/>
              <a:chExt cx="280" cy="154"/>
            </a:xfrm>
          </p:grpSpPr>
          <p:sp>
            <p:nvSpPr>
              <p:cNvPr id="19493" name="Rectangle 253"/>
              <p:cNvSpPr>
                <a:spLocks noChangeArrowheads="1"/>
              </p:cNvSpPr>
              <p:nvPr/>
            </p:nvSpPr>
            <p:spPr bwMode="auto">
              <a:xfrm>
                <a:off x="192" y="1365"/>
                <a:ext cx="228" cy="14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494" name="Text Box 254"/>
              <p:cNvSpPr txBox="1">
                <a:spLocks noChangeArrowheads="1"/>
              </p:cNvSpPr>
              <p:nvPr/>
            </p:nvSpPr>
            <p:spPr bwMode="auto">
              <a:xfrm>
                <a:off x="161" y="1354"/>
                <a:ext cx="2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ARP</a:t>
                </a:r>
              </a:p>
            </p:txBody>
          </p:sp>
        </p:grpSp>
      </p:grpSp>
      <p:grpSp>
        <p:nvGrpSpPr>
          <p:cNvPr id="20" name="Group 242"/>
          <p:cNvGrpSpPr>
            <a:grpSpLocks/>
          </p:cNvGrpSpPr>
          <p:nvPr/>
        </p:nvGrpSpPr>
        <p:grpSpPr bwMode="auto">
          <a:xfrm>
            <a:off x="1150938" y="1720850"/>
            <a:ext cx="444500" cy="244475"/>
            <a:chOff x="161" y="1354"/>
            <a:chExt cx="280" cy="154"/>
          </a:xfrm>
        </p:grpSpPr>
        <p:sp>
          <p:nvSpPr>
            <p:cNvPr id="19485" name="Rectangle 241"/>
            <p:cNvSpPr>
              <a:spLocks noChangeArrowheads="1"/>
            </p:cNvSpPr>
            <p:nvPr/>
          </p:nvSpPr>
          <p:spPr bwMode="auto">
            <a:xfrm>
              <a:off x="192" y="1365"/>
              <a:ext cx="228" cy="1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6" name="Text Box 240"/>
            <p:cNvSpPr txBox="1">
              <a:spLocks noChangeArrowheads="1"/>
            </p:cNvSpPr>
            <p:nvPr/>
          </p:nvSpPr>
          <p:spPr bwMode="auto">
            <a:xfrm>
              <a:off x="161" y="1354"/>
              <a:ext cx="2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ARP</a:t>
              </a:r>
            </a:p>
          </p:txBody>
        </p:sp>
      </p:grpSp>
      <p:grpSp>
        <p:nvGrpSpPr>
          <p:cNvPr id="21" name="Group 270"/>
          <p:cNvGrpSpPr>
            <a:grpSpLocks/>
          </p:cNvGrpSpPr>
          <p:nvPr/>
        </p:nvGrpSpPr>
        <p:grpSpPr bwMode="auto">
          <a:xfrm>
            <a:off x="1177925" y="3187700"/>
            <a:ext cx="1081088" cy="244475"/>
            <a:chOff x="76" y="2296"/>
            <a:chExt cx="681" cy="154"/>
          </a:xfrm>
        </p:grpSpPr>
        <p:sp>
          <p:nvSpPr>
            <p:cNvPr id="19480" name="Rectangle 271"/>
            <p:cNvSpPr>
              <a:spLocks noChangeArrowheads="1"/>
            </p:cNvSpPr>
            <p:nvPr/>
          </p:nvSpPr>
          <p:spPr bwMode="auto">
            <a:xfrm>
              <a:off x="76" y="2305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1" name="Rectangle 272"/>
            <p:cNvSpPr>
              <a:spLocks noChangeArrowheads="1"/>
            </p:cNvSpPr>
            <p:nvPr/>
          </p:nvSpPr>
          <p:spPr bwMode="auto">
            <a:xfrm>
              <a:off x="89" y="2321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2" name="Rectangle 273"/>
            <p:cNvSpPr>
              <a:spLocks noChangeArrowheads="1"/>
            </p:cNvSpPr>
            <p:nvPr/>
          </p:nvSpPr>
          <p:spPr bwMode="auto">
            <a:xfrm>
              <a:off x="687" y="2320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3" name="Rectangle 274"/>
            <p:cNvSpPr>
              <a:spLocks noChangeArrowheads="1"/>
            </p:cNvSpPr>
            <p:nvPr/>
          </p:nvSpPr>
          <p:spPr bwMode="auto">
            <a:xfrm>
              <a:off x="195" y="2319"/>
              <a:ext cx="480" cy="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9484" name="Text Box 275"/>
            <p:cNvSpPr txBox="1">
              <a:spLocks noChangeArrowheads="1"/>
            </p:cNvSpPr>
            <p:nvPr/>
          </p:nvSpPr>
          <p:spPr bwMode="auto">
            <a:xfrm>
              <a:off x="182" y="2296"/>
              <a:ext cx="4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ARP reply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82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00052 0.08056 L 0.4151 0.075 L 0.26701 0.2757 L 0.1151 0.27431 L 0.1151 0.18889 " pathEditMode="relative" ptsTypes="AAAA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0052 0.0794 L 0.1467 0.08009 L 0.29444 -0.12222 L -0.11597 -0.12014 L -0.11597 -0.16181 L -0.11754 -0.1882 " pathEditMode="relative" rAng="0" ptsTypes="AAAAAAA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64" grpId="0"/>
      <p:bldP spid="704665" grpId="0"/>
      <p:bldP spid="7046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5: DataLink Layer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29D12C-9D18-44D6-AC45-03A7DFDA23E4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485" name="Freeform 236"/>
          <p:cNvSpPr>
            <a:spLocks/>
          </p:cNvSpPr>
          <p:nvPr/>
        </p:nvSpPr>
        <p:spPr bwMode="auto">
          <a:xfrm>
            <a:off x="4751388" y="706438"/>
            <a:ext cx="3759200" cy="2473325"/>
          </a:xfrm>
          <a:custGeom>
            <a:avLst/>
            <a:gdLst>
              <a:gd name="T0" fmla="*/ 84 w 2368"/>
              <a:gd name="T1" fmla="*/ 632 h 1558"/>
              <a:gd name="T2" fmla="*/ 16 w 2368"/>
              <a:gd name="T3" fmla="*/ 809 h 1558"/>
              <a:gd name="T4" fmla="*/ 9 w 2368"/>
              <a:gd name="T5" fmla="*/ 1005 h 1558"/>
              <a:gd name="T6" fmla="*/ 70 w 2368"/>
              <a:gd name="T7" fmla="*/ 1147 h 1558"/>
              <a:gd name="T8" fmla="*/ 165 w 2368"/>
              <a:gd name="T9" fmla="*/ 1364 h 1558"/>
              <a:gd name="T10" fmla="*/ 280 w 2368"/>
              <a:gd name="T11" fmla="*/ 1446 h 1558"/>
              <a:gd name="T12" fmla="*/ 510 w 2368"/>
              <a:gd name="T13" fmla="*/ 1473 h 1558"/>
              <a:gd name="T14" fmla="*/ 958 w 2368"/>
              <a:gd name="T15" fmla="*/ 1452 h 1558"/>
              <a:gd name="T16" fmla="*/ 1134 w 2368"/>
              <a:gd name="T17" fmla="*/ 1446 h 1558"/>
              <a:gd name="T18" fmla="*/ 1371 w 2368"/>
              <a:gd name="T19" fmla="*/ 1486 h 1558"/>
              <a:gd name="T20" fmla="*/ 1601 w 2368"/>
              <a:gd name="T21" fmla="*/ 1554 h 1558"/>
              <a:gd name="T22" fmla="*/ 2008 w 2368"/>
              <a:gd name="T23" fmla="*/ 1513 h 1558"/>
              <a:gd name="T24" fmla="*/ 2293 w 2368"/>
              <a:gd name="T25" fmla="*/ 1297 h 1558"/>
              <a:gd name="T26" fmla="*/ 2347 w 2368"/>
              <a:gd name="T27" fmla="*/ 843 h 1558"/>
              <a:gd name="T28" fmla="*/ 2340 w 2368"/>
              <a:gd name="T29" fmla="*/ 653 h 1558"/>
              <a:gd name="T30" fmla="*/ 2177 w 2368"/>
              <a:gd name="T31" fmla="*/ 456 h 1558"/>
              <a:gd name="T32" fmla="*/ 1920 w 2368"/>
              <a:gd name="T33" fmla="*/ 165 h 1558"/>
              <a:gd name="T34" fmla="*/ 1601 w 2368"/>
              <a:gd name="T35" fmla="*/ 36 h 1558"/>
              <a:gd name="T36" fmla="*/ 1229 w 2368"/>
              <a:gd name="T37" fmla="*/ 16 h 1558"/>
              <a:gd name="T38" fmla="*/ 917 w 2368"/>
              <a:gd name="T39" fmla="*/ 131 h 1558"/>
              <a:gd name="T40" fmla="*/ 477 w 2368"/>
              <a:gd name="T41" fmla="*/ 260 h 1558"/>
              <a:gd name="T42" fmla="*/ 212 w 2368"/>
              <a:gd name="T43" fmla="*/ 375 h 1558"/>
              <a:gd name="T44" fmla="*/ 84 w 2368"/>
              <a:gd name="T45" fmla="*/ 632 h 155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68"/>
              <a:gd name="T70" fmla="*/ 0 h 1558"/>
              <a:gd name="T71" fmla="*/ 2368 w 2368"/>
              <a:gd name="T72" fmla="*/ 1558 h 155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68" h="1558">
                <a:moveTo>
                  <a:pt x="84" y="632"/>
                </a:moveTo>
                <a:cubicBezTo>
                  <a:pt x="51" y="704"/>
                  <a:pt x="28" y="747"/>
                  <a:pt x="16" y="809"/>
                </a:cubicBezTo>
                <a:cubicBezTo>
                  <a:pt x="4" y="871"/>
                  <a:pt x="0" y="949"/>
                  <a:pt x="9" y="1005"/>
                </a:cubicBezTo>
                <a:cubicBezTo>
                  <a:pt x="18" y="1061"/>
                  <a:pt x="44" y="1087"/>
                  <a:pt x="70" y="1147"/>
                </a:cubicBezTo>
                <a:cubicBezTo>
                  <a:pt x="96" y="1207"/>
                  <a:pt x="130" y="1314"/>
                  <a:pt x="165" y="1364"/>
                </a:cubicBezTo>
                <a:cubicBezTo>
                  <a:pt x="200" y="1414"/>
                  <a:pt x="223" y="1428"/>
                  <a:pt x="280" y="1446"/>
                </a:cubicBezTo>
                <a:cubicBezTo>
                  <a:pt x="337" y="1464"/>
                  <a:pt x="397" y="1472"/>
                  <a:pt x="510" y="1473"/>
                </a:cubicBezTo>
                <a:cubicBezTo>
                  <a:pt x="623" y="1474"/>
                  <a:pt x="854" y="1457"/>
                  <a:pt x="958" y="1452"/>
                </a:cubicBezTo>
                <a:cubicBezTo>
                  <a:pt x="1062" y="1447"/>
                  <a:pt x="1065" y="1440"/>
                  <a:pt x="1134" y="1446"/>
                </a:cubicBezTo>
                <a:cubicBezTo>
                  <a:pt x="1203" y="1452"/>
                  <a:pt x="1293" y="1468"/>
                  <a:pt x="1371" y="1486"/>
                </a:cubicBezTo>
                <a:cubicBezTo>
                  <a:pt x="1449" y="1504"/>
                  <a:pt x="1495" y="1550"/>
                  <a:pt x="1601" y="1554"/>
                </a:cubicBezTo>
                <a:cubicBezTo>
                  <a:pt x="1707" y="1558"/>
                  <a:pt x="1893" y="1556"/>
                  <a:pt x="2008" y="1513"/>
                </a:cubicBezTo>
                <a:cubicBezTo>
                  <a:pt x="2123" y="1470"/>
                  <a:pt x="2236" y="1409"/>
                  <a:pt x="2293" y="1297"/>
                </a:cubicBezTo>
                <a:cubicBezTo>
                  <a:pt x="2350" y="1185"/>
                  <a:pt x="2339" y="950"/>
                  <a:pt x="2347" y="843"/>
                </a:cubicBezTo>
                <a:cubicBezTo>
                  <a:pt x="2355" y="736"/>
                  <a:pt x="2368" y="717"/>
                  <a:pt x="2340" y="653"/>
                </a:cubicBezTo>
                <a:cubicBezTo>
                  <a:pt x="2312" y="589"/>
                  <a:pt x="2247" y="537"/>
                  <a:pt x="2177" y="456"/>
                </a:cubicBezTo>
                <a:cubicBezTo>
                  <a:pt x="2107" y="375"/>
                  <a:pt x="2016" y="235"/>
                  <a:pt x="1920" y="165"/>
                </a:cubicBezTo>
                <a:cubicBezTo>
                  <a:pt x="1824" y="95"/>
                  <a:pt x="1716" y="61"/>
                  <a:pt x="1601" y="36"/>
                </a:cubicBezTo>
                <a:cubicBezTo>
                  <a:pt x="1486" y="11"/>
                  <a:pt x="1343" y="0"/>
                  <a:pt x="1229" y="16"/>
                </a:cubicBezTo>
                <a:cubicBezTo>
                  <a:pt x="1115" y="32"/>
                  <a:pt x="1042" y="90"/>
                  <a:pt x="917" y="131"/>
                </a:cubicBezTo>
                <a:cubicBezTo>
                  <a:pt x="792" y="172"/>
                  <a:pt x="595" y="219"/>
                  <a:pt x="477" y="260"/>
                </a:cubicBezTo>
                <a:cubicBezTo>
                  <a:pt x="359" y="301"/>
                  <a:pt x="280" y="311"/>
                  <a:pt x="212" y="375"/>
                </a:cubicBezTo>
                <a:cubicBezTo>
                  <a:pt x="144" y="439"/>
                  <a:pt x="117" y="560"/>
                  <a:pt x="84" y="632"/>
                </a:cubicBezTo>
                <a:close/>
              </a:path>
            </a:pathLst>
          </a:custGeom>
          <a:solidFill>
            <a:srgbClr val="00FFFF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1143000"/>
          </a:xfrm>
        </p:spPr>
        <p:txBody>
          <a:bodyPr/>
          <a:lstStyle/>
          <a:p>
            <a:r>
              <a:rPr lang="en-US" sz="2800" u="none" smtClean="0"/>
              <a:t>A day in the life… using DNS</a:t>
            </a:r>
          </a:p>
        </p:txBody>
      </p:sp>
      <p:sp>
        <p:nvSpPr>
          <p:cNvPr id="20487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8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0489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20707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708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709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710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0490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91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92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3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0494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20690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91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692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20693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694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5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96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697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2070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0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0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0698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207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0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0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699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0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aphicFrame>
        <p:nvGraphicFramePr>
          <p:cNvPr id="20482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95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20682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83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84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85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86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87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88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89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496" name="Group 44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20674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0675" name="Group 46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20676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7" name="Text Box 48"/>
              <p:cNvSpPr txBox="1">
                <a:spLocks noChangeArrowheads="1"/>
              </p:cNvSpPr>
              <p:nvPr/>
            </p:nvSpPr>
            <p:spPr bwMode="auto">
              <a:xfrm>
                <a:off x="639" y="2954"/>
                <a:ext cx="385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DNS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20678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9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0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1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520700" y="1162050"/>
            <a:ext cx="460375" cy="244475"/>
            <a:chOff x="844" y="3337"/>
            <a:chExt cx="290" cy="154"/>
          </a:xfrm>
        </p:grpSpPr>
        <p:sp>
          <p:nvSpPr>
            <p:cNvPr id="20672" name="Rectangle 54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73" name="Text Box 55"/>
            <p:cNvSpPr txBox="1">
              <a:spLocks noChangeArrowheads="1"/>
            </p:cNvSpPr>
            <p:nvPr/>
          </p:nvSpPr>
          <p:spPr bwMode="auto">
            <a:xfrm>
              <a:off x="844" y="3337"/>
              <a:ext cx="2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0">
                  <a:solidFill>
                    <a:srgbClr val="FFFFFF"/>
                  </a:solidFill>
                  <a:latin typeface="Arial" charset="0"/>
                </a:rPr>
                <a:t>DNS</a:t>
              </a:r>
            </a:p>
          </p:txBody>
        </p:sp>
      </p:grpSp>
      <p:grpSp>
        <p:nvGrpSpPr>
          <p:cNvPr id="20498" name="Group 58"/>
          <p:cNvGrpSpPr>
            <a:grpSpLocks/>
          </p:cNvGrpSpPr>
          <p:nvPr/>
        </p:nvGrpSpPr>
        <p:grpSpPr bwMode="auto">
          <a:xfrm>
            <a:off x="460375" y="1387475"/>
            <a:ext cx="561975" cy="244475"/>
            <a:chOff x="740" y="3209"/>
            <a:chExt cx="354" cy="154"/>
          </a:xfrm>
        </p:grpSpPr>
        <p:grpSp>
          <p:nvGrpSpPr>
            <p:cNvPr id="20667" name="Group 59"/>
            <p:cNvGrpSpPr>
              <a:grpSpLocks/>
            </p:cNvGrpSpPr>
            <p:nvPr/>
          </p:nvGrpSpPr>
          <p:grpSpPr bwMode="auto">
            <a:xfrm>
              <a:off x="794" y="3209"/>
              <a:ext cx="290" cy="154"/>
              <a:chOff x="844" y="3337"/>
              <a:chExt cx="290" cy="154"/>
            </a:xfrm>
          </p:grpSpPr>
          <p:sp>
            <p:nvSpPr>
              <p:cNvPr id="20670" name="Rectangle 60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1" name="Text Box 61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DNS</a:t>
                </a:r>
              </a:p>
            </p:txBody>
          </p:sp>
        </p:grpSp>
        <p:sp>
          <p:nvSpPr>
            <p:cNvPr id="20668" name="Rectangle 62"/>
            <p:cNvSpPr>
              <a:spLocks noChangeArrowheads="1"/>
            </p:cNvSpPr>
            <p:nvPr/>
          </p:nvSpPr>
          <p:spPr bwMode="auto">
            <a:xfrm>
              <a:off x="750" y="3244"/>
              <a:ext cx="88" cy="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69" name="Rectangle 63"/>
            <p:cNvSpPr>
              <a:spLocks noChangeArrowheads="1"/>
            </p:cNvSpPr>
            <p:nvPr/>
          </p:nvSpPr>
          <p:spPr bwMode="auto">
            <a:xfrm>
              <a:off x="740" y="3238"/>
              <a:ext cx="354" cy="9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499" name="Group 64"/>
          <p:cNvGrpSpPr>
            <a:grpSpLocks/>
          </p:cNvGrpSpPr>
          <p:nvPr/>
        </p:nvGrpSpPr>
        <p:grpSpPr bwMode="auto">
          <a:xfrm>
            <a:off x="460375" y="1622425"/>
            <a:ext cx="561975" cy="244475"/>
            <a:chOff x="836" y="3305"/>
            <a:chExt cx="354" cy="154"/>
          </a:xfrm>
        </p:grpSpPr>
        <p:grpSp>
          <p:nvGrpSpPr>
            <p:cNvPr id="20661" name="Group 65"/>
            <p:cNvGrpSpPr>
              <a:grpSpLocks/>
            </p:cNvGrpSpPr>
            <p:nvPr/>
          </p:nvGrpSpPr>
          <p:grpSpPr bwMode="auto">
            <a:xfrm>
              <a:off x="890" y="3305"/>
              <a:ext cx="290" cy="154"/>
              <a:chOff x="844" y="3337"/>
              <a:chExt cx="290" cy="154"/>
            </a:xfrm>
          </p:grpSpPr>
          <p:sp>
            <p:nvSpPr>
              <p:cNvPr id="20665" name="Rectangle 66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6" name="Text Box 67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DNS</a:t>
                </a:r>
              </a:p>
            </p:txBody>
          </p:sp>
        </p:grpSp>
        <p:grpSp>
          <p:nvGrpSpPr>
            <p:cNvPr id="20662" name="Group 68"/>
            <p:cNvGrpSpPr>
              <a:grpSpLocks/>
            </p:cNvGrpSpPr>
            <p:nvPr/>
          </p:nvGrpSpPr>
          <p:grpSpPr bwMode="auto">
            <a:xfrm>
              <a:off x="836" y="3334"/>
              <a:ext cx="354" cy="94"/>
              <a:chOff x="836" y="3334"/>
              <a:chExt cx="354" cy="94"/>
            </a:xfrm>
          </p:grpSpPr>
          <p:sp>
            <p:nvSpPr>
              <p:cNvPr id="20663" name="Rectangle 69"/>
              <p:cNvSpPr>
                <a:spLocks noChangeArrowheads="1"/>
              </p:cNvSpPr>
              <p:nvPr/>
            </p:nvSpPr>
            <p:spPr bwMode="auto">
              <a:xfrm>
                <a:off x="846" y="3340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4" name="Rectangle 70"/>
              <p:cNvSpPr>
                <a:spLocks noChangeArrowheads="1"/>
              </p:cNvSpPr>
              <p:nvPr/>
            </p:nvSpPr>
            <p:spPr bwMode="auto">
              <a:xfrm>
                <a:off x="836" y="333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20500" name="Group 71"/>
          <p:cNvGrpSpPr>
            <a:grpSpLocks/>
          </p:cNvGrpSpPr>
          <p:nvPr/>
        </p:nvGrpSpPr>
        <p:grpSpPr bwMode="auto">
          <a:xfrm>
            <a:off x="280988" y="1654175"/>
            <a:ext cx="762000" cy="177800"/>
            <a:chOff x="627" y="3377"/>
            <a:chExt cx="480" cy="112"/>
          </a:xfrm>
        </p:grpSpPr>
        <p:sp>
          <p:nvSpPr>
            <p:cNvPr id="20659" name="Rectangle 72"/>
            <p:cNvSpPr>
              <a:spLocks noChangeArrowheads="1"/>
            </p:cNvSpPr>
            <p:nvPr/>
          </p:nvSpPr>
          <p:spPr bwMode="auto">
            <a:xfrm>
              <a:off x="636" y="3388"/>
              <a:ext cx="96" cy="9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60" name="Rectangle 73"/>
            <p:cNvSpPr>
              <a:spLocks noChangeArrowheads="1"/>
            </p:cNvSpPr>
            <p:nvPr/>
          </p:nvSpPr>
          <p:spPr bwMode="auto">
            <a:xfrm>
              <a:off x="627" y="3377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01" name="Group 74"/>
          <p:cNvGrpSpPr>
            <a:grpSpLocks/>
          </p:cNvGrpSpPr>
          <p:nvPr/>
        </p:nvGrpSpPr>
        <p:grpSpPr bwMode="auto">
          <a:xfrm>
            <a:off x="85725" y="1885950"/>
            <a:ext cx="1081088" cy="244475"/>
            <a:chOff x="504" y="3523"/>
            <a:chExt cx="681" cy="154"/>
          </a:xfrm>
        </p:grpSpPr>
        <p:grpSp>
          <p:nvGrpSpPr>
            <p:cNvPr id="20646" name="Group 75"/>
            <p:cNvGrpSpPr>
              <a:grpSpLocks/>
            </p:cNvGrpSpPr>
            <p:nvPr/>
          </p:nvGrpSpPr>
          <p:grpSpPr bwMode="auto">
            <a:xfrm>
              <a:off x="623" y="3523"/>
              <a:ext cx="480" cy="154"/>
              <a:chOff x="723" y="3453"/>
              <a:chExt cx="480" cy="154"/>
            </a:xfrm>
          </p:grpSpPr>
          <p:grpSp>
            <p:nvGrpSpPr>
              <p:cNvPr id="20650" name="Group 76"/>
              <p:cNvGrpSpPr>
                <a:grpSpLocks/>
              </p:cNvGrpSpPr>
              <p:nvPr/>
            </p:nvGrpSpPr>
            <p:grpSpPr bwMode="auto">
              <a:xfrm>
                <a:off x="836" y="3453"/>
                <a:ext cx="354" cy="154"/>
                <a:chOff x="836" y="3305"/>
                <a:chExt cx="354" cy="154"/>
              </a:xfrm>
            </p:grpSpPr>
            <p:grpSp>
              <p:nvGrpSpPr>
                <p:cNvPr id="20653" name="Group 77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290" cy="154"/>
                  <a:chOff x="844" y="3337"/>
                  <a:chExt cx="290" cy="154"/>
                </a:xfrm>
              </p:grpSpPr>
              <p:sp>
                <p:nvSpPr>
                  <p:cNvPr id="20657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658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grpSp>
              <p:nvGrpSpPr>
                <p:cNvPr id="20654" name="Group 80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0655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656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20651" name="Rectangle 83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2" name="Rectangle 84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0647" name="Rectangle 85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48" name="Rectangle 86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49" name="Rectangle 87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0502" name="AutoShape 88"/>
          <p:cNvSpPr>
            <a:spLocks noChangeArrowheads="1"/>
          </p:cNvSpPr>
          <p:nvPr/>
        </p:nvSpPr>
        <p:spPr bwMode="auto">
          <a:xfrm>
            <a:off x="628650" y="1162050"/>
            <a:ext cx="381000" cy="1166813"/>
          </a:xfrm>
          <a:prstGeom prst="downArrow">
            <a:avLst>
              <a:gd name="adj1" fmla="val 54167"/>
              <a:gd name="adj2" fmla="val 49170"/>
            </a:avLst>
          </a:prstGeom>
          <a:gradFill rotWithShape="1">
            <a:gsLst>
              <a:gs pos="0">
                <a:srgbClr val="FF0000">
                  <a:alpha val="25000"/>
                </a:srgbClr>
              </a:gs>
              <a:gs pos="100000">
                <a:srgbClr val="FF0000">
                  <a:alpha val="2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2" name="Group 89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20633" name="Group 90"/>
            <p:cNvGrpSpPr>
              <a:grpSpLocks/>
            </p:cNvGrpSpPr>
            <p:nvPr/>
          </p:nvGrpSpPr>
          <p:grpSpPr bwMode="auto">
            <a:xfrm>
              <a:off x="623" y="3523"/>
              <a:ext cx="480" cy="154"/>
              <a:chOff x="723" y="3453"/>
              <a:chExt cx="480" cy="154"/>
            </a:xfrm>
          </p:grpSpPr>
          <p:grpSp>
            <p:nvGrpSpPr>
              <p:cNvPr id="20637" name="Group 91"/>
              <p:cNvGrpSpPr>
                <a:grpSpLocks/>
              </p:cNvGrpSpPr>
              <p:nvPr/>
            </p:nvGrpSpPr>
            <p:grpSpPr bwMode="auto">
              <a:xfrm>
                <a:off x="836" y="3453"/>
                <a:ext cx="354" cy="154"/>
                <a:chOff x="836" y="3305"/>
                <a:chExt cx="354" cy="154"/>
              </a:xfrm>
            </p:grpSpPr>
            <p:grpSp>
              <p:nvGrpSpPr>
                <p:cNvPr id="20640" name="Group 9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290" cy="154"/>
                  <a:chOff x="844" y="3337"/>
                  <a:chExt cx="290" cy="154"/>
                </a:xfrm>
              </p:grpSpPr>
              <p:sp>
                <p:nvSpPr>
                  <p:cNvPr id="2064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645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grpSp>
              <p:nvGrpSpPr>
                <p:cNvPr id="20641" name="Group 9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0642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64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20638" name="Rectangle 98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39" name="Rectangle 99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0634" name="Rectangle 100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35" name="Rectangle 101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36" name="Rectangle 102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705639" name="Rectangle 103"/>
          <p:cNvSpPr>
            <a:spLocks noChangeArrowheads="1"/>
          </p:cNvSpPr>
          <p:nvPr/>
        </p:nvSpPr>
        <p:spPr bwMode="auto">
          <a:xfrm>
            <a:off x="549275" y="4376738"/>
            <a:ext cx="389255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IP datagram containing DNS query forwarded via LAN switch from client to 1</a:t>
            </a:r>
            <a:r>
              <a:rPr lang="en-US" sz="2000" b="0" baseline="30000">
                <a:solidFill>
                  <a:srgbClr val="000000"/>
                </a:solidFill>
                <a:latin typeface="Comic Sans MS" pitchFamily="66" charset="0"/>
              </a:rPr>
              <a:t>st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hop router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None/>
            </a:pPr>
            <a:endParaRPr lang="en-US" sz="20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5640" name="Rectangle 104"/>
          <p:cNvSpPr>
            <a:spLocks noChangeArrowheads="1"/>
          </p:cNvSpPr>
          <p:nvPr/>
        </p:nvSpPr>
        <p:spPr bwMode="auto">
          <a:xfrm>
            <a:off x="4659313" y="3663950"/>
            <a:ext cx="438626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IP datagram forwarded from campus network </a:t>
            </a:r>
            <a:r>
              <a:rPr lang="en-US" sz="2000" b="0" dirty="0" smtClean="0">
                <a:solidFill>
                  <a:srgbClr val="000000"/>
                </a:solidFill>
                <a:latin typeface="Comic Sans MS" pitchFamily="66" charset="0"/>
              </a:rPr>
              <a:t>to destination (DNS-server) network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, routed (tables created by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RIP, OSPF 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BGP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 routing protocols) to DNS server</a:t>
            </a:r>
          </a:p>
        </p:txBody>
      </p:sp>
      <p:sp>
        <p:nvSpPr>
          <p:cNvPr id="705641" name="Rectangle 105"/>
          <p:cNvSpPr>
            <a:spLocks noChangeArrowheads="1"/>
          </p:cNvSpPr>
          <p:nvPr/>
        </p:nvSpPr>
        <p:spPr bwMode="auto">
          <a:xfrm>
            <a:off x="4657725" y="5394325"/>
            <a:ext cx="38020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 dirty="0" err="1">
                <a:solidFill>
                  <a:srgbClr val="000000"/>
                </a:solidFill>
                <a:latin typeface="Comic Sans MS" pitchFamily="66" charset="0"/>
              </a:rPr>
              <a:t>demux’ed</a:t>
            </a: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 to DNS server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DNS server replies to client with IP address of www.google.com </a:t>
            </a:r>
          </a:p>
        </p:txBody>
      </p:sp>
      <p:grpSp>
        <p:nvGrpSpPr>
          <p:cNvPr id="20507" name="Group 4"/>
          <p:cNvGrpSpPr>
            <a:grpSpLocks/>
          </p:cNvGrpSpPr>
          <p:nvPr/>
        </p:nvGrpSpPr>
        <p:grpSpPr bwMode="auto">
          <a:xfrm>
            <a:off x="5173663" y="2041525"/>
            <a:ext cx="757237" cy="379413"/>
            <a:chOff x="2466" y="2026"/>
            <a:chExt cx="477" cy="282"/>
          </a:xfrm>
        </p:grpSpPr>
        <p:sp>
          <p:nvSpPr>
            <p:cNvPr id="20619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20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21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0622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623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063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3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3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0624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0627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28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29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0625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26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08" name="Group 19"/>
          <p:cNvGrpSpPr>
            <a:grpSpLocks/>
          </p:cNvGrpSpPr>
          <p:nvPr/>
        </p:nvGrpSpPr>
        <p:grpSpPr bwMode="auto">
          <a:xfrm>
            <a:off x="6538913" y="1787525"/>
            <a:ext cx="757237" cy="379413"/>
            <a:chOff x="2466" y="2026"/>
            <a:chExt cx="477" cy="282"/>
          </a:xfrm>
        </p:grpSpPr>
        <p:sp>
          <p:nvSpPr>
            <p:cNvPr id="20605" name="Oval 2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606" name="Line 2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07" name="Rectangle 2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0608" name="Oval 2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609" name="Group 2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0616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17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18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0610" name="Group 2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0613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14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15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0611" name="Line 3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612" name="Line 3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0509" name="Text Box 34"/>
          <p:cNvSpPr txBox="1">
            <a:spLocks noChangeArrowheads="1"/>
          </p:cNvSpPr>
          <p:nvPr/>
        </p:nvSpPr>
        <p:spPr bwMode="auto">
          <a:xfrm>
            <a:off x="5335588" y="2511425"/>
            <a:ext cx="18113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Comcast network </a:t>
            </a:r>
          </a:p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68.80.0.0/13</a:t>
            </a:r>
          </a:p>
        </p:txBody>
      </p:sp>
      <p:grpSp>
        <p:nvGrpSpPr>
          <p:cNvPr id="20510" name="Group 69"/>
          <p:cNvGrpSpPr>
            <a:grpSpLocks/>
          </p:cNvGrpSpPr>
          <p:nvPr/>
        </p:nvGrpSpPr>
        <p:grpSpPr bwMode="auto">
          <a:xfrm>
            <a:off x="7196138" y="2703513"/>
            <a:ext cx="757237" cy="379412"/>
            <a:chOff x="2466" y="2026"/>
            <a:chExt cx="477" cy="282"/>
          </a:xfrm>
        </p:grpSpPr>
        <p:sp>
          <p:nvSpPr>
            <p:cNvPr id="20591" name="Oval 70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92" name="Line 71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93" name="Rectangle 72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0594" name="Oval 73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595" name="Group 74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0602" name="Line 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03" name="Line 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04" name="Line 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0596" name="Group 78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0599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00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01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0597" name="Line 82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98" name="Line 83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11" name="Group 84"/>
          <p:cNvGrpSpPr>
            <a:grpSpLocks/>
          </p:cNvGrpSpPr>
          <p:nvPr/>
        </p:nvGrpSpPr>
        <p:grpSpPr bwMode="auto">
          <a:xfrm>
            <a:off x="7097713" y="873125"/>
            <a:ext cx="306387" cy="647700"/>
            <a:chOff x="4180" y="783"/>
            <a:chExt cx="150" cy="307"/>
          </a:xfrm>
        </p:grpSpPr>
        <p:sp>
          <p:nvSpPr>
            <p:cNvPr id="20583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84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85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86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87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88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89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90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0512" name="Line 93"/>
          <p:cNvSpPr>
            <a:spLocks noChangeShapeType="1"/>
          </p:cNvSpPr>
          <p:nvPr/>
        </p:nvSpPr>
        <p:spPr bwMode="auto">
          <a:xfrm flipH="1">
            <a:off x="6915150" y="1528763"/>
            <a:ext cx="260350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513" name="Text Box 139"/>
          <p:cNvSpPr txBox="1">
            <a:spLocks noChangeArrowheads="1"/>
          </p:cNvSpPr>
          <p:nvPr/>
        </p:nvSpPr>
        <p:spPr bwMode="auto">
          <a:xfrm>
            <a:off x="7367588" y="746125"/>
            <a:ext cx="12334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DNS server</a:t>
            </a:r>
          </a:p>
          <a:p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514" name="Group 166"/>
          <p:cNvGrpSpPr>
            <a:grpSpLocks/>
          </p:cNvGrpSpPr>
          <p:nvPr/>
        </p:nvGrpSpPr>
        <p:grpSpPr bwMode="auto">
          <a:xfrm>
            <a:off x="3795713" y="2409825"/>
            <a:ext cx="1576387" cy="1287463"/>
            <a:chOff x="3228" y="1776"/>
            <a:chExt cx="252" cy="96"/>
          </a:xfrm>
        </p:grpSpPr>
        <p:sp>
          <p:nvSpPr>
            <p:cNvPr id="20581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82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15" name="Group 167"/>
          <p:cNvGrpSpPr>
            <a:grpSpLocks/>
          </p:cNvGrpSpPr>
          <p:nvPr/>
        </p:nvGrpSpPr>
        <p:grpSpPr bwMode="auto">
          <a:xfrm flipH="1">
            <a:off x="5600700" y="2424113"/>
            <a:ext cx="400050" cy="152400"/>
            <a:chOff x="3228" y="1776"/>
            <a:chExt cx="252" cy="96"/>
          </a:xfrm>
        </p:grpSpPr>
        <p:sp>
          <p:nvSpPr>
            <p:cNvPr id="20579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80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16" name="Group 170"/>
          <p:cNvGrpSpPr>
            <a:grpSpLocks/>
          </p:cNvGrpSpPr>
          <p:nvPr/>
        </p:nvGrpSpPr>
        <p:grpSpPr bwMode="auto">
          <a:xfrm flipH="1" flipV="1">
            <a:off x="5753100" y="1900238"/>
            <a:ext cx="400050" cy="152400"/>
            <a:chOff x="3228" y="1776"/>
            <a:chExt cx="252" cy="96"/>
          </a:xfrm>
        </p:grpSpPr>
        <p:sp>
          <p:nvSpPr>
            <p:cNvPr id="20577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78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17" name="Group 173"/>
          <p:cNvGrpSpPr>
            <a:grpSpLocks/>
          </p:cNvGrpSpPr>
          <p:nvPr/>
        </p:nvGrpSpPr>
        <p:grpSpPr bwMode="auto">
          <a:xfrm flipH="1" flipV="1">
            <a:off x="7853363" y="2590800"/>
            <a:ext cx="400050" cy="152400"/>
            <a:chOff x="3228" y="1776"/>
            <a:chExt cx="252" cy="96"/>
          </a:xfrm>
        </p:grpSpPr>
        <p:sp>
          <p:nvSpPr>
            <p:cNvPr id="20575" name="Line 17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76" name="Line 17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18" name="Group 176"/>
          <p:cNvGrpSpPr>
            <a:grpSpLocks/>
          </p:cNvGrpSpPr>
          <p:nvPr/>
        </p:nvGrpSpPr>
        <p:grpSpPr bwMode="auto">
          <a:xfrm flipV="1">
            <a:off x="7029450" y="2609850"/>
            <a:ext cx="295275" cy="114300"/>
            <a:chOff x="3228" y="1776"/>
            <a:chExt cx="252" cy="96"/>
          </a:xfrm>
        </p:grpSpPr>
        <p:sp>
          <p:nvSpPr>
            <p:cNvPr id="20573" name="Line 177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74" name="Line 178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19" name="Group 179"/>
          <p:cNvGrpSpPr>
            <a:grpSpLocks/>
          </p:cNvGrpSpPr>
          <p:nvPr/>
        </p:nvGrpSpPr>
        <p:grpSpPr bwMode="auto">
          <a:xfrm rot="409689" flipH="1" flipV="1">
            <a:off x="7300913" y="1952625"/>
            <a:ext cx="452437" cy="57150"/>
            <a:chOff x="3228" y="1776"/>
            <a:chExt cx="252" cy="96"/>
          </a:xfrm>
        </p:grpSpPr>
        <p:sp>
          <p:nvSpPr>
            <p:cNvPr id="20571" name="Line 180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72" name="Line 181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20" name="Group 182"/>
          <p:cNvGrpSpPr>
            <a:grpSpLocks/>
          </p:cNvGrpSpPr>
          <p:nvPr/>
        </p:nvGrpSpPr>
        <p:grpSpPr bwMode="auto">
          <a:xfrm>
            <a:off x="6443663" y="2157413"/>
            <a:ext cx="295275" cy="114300"/>
            <a:chOff x="3228" y="1776"/>
            <a:chExt cx="252" cy="96"/>
          </a:xfrm>
        </p:grpSpPr>
        <p:sp>
          <p:nvSpPr>
            <p:cNvPr id="20569" name="Line 183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70" name="Line 184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521" name="Group 185"/>
          <p:cNvGrpSpPr>
            <a:grpSpLocks/>
          </p:cNvGrpSpPr>
          <p:nvPr/>
        </p:nvGrpSpPr>
        <p:grpSpPr bwMode="auto">
          <a:xfrm flipH="1">
            <a:off x="7081838" y="2157413"/>
            <a:ext cx="295275" cy="114300"/>
            <a:chOff x="3228" y="1776"/>
            <a:chExt cx="252" cy="96"/>
          </a:xfrm>
        </p:grpSpPr>
        <p:sp>
          <p:nvSpPr>
            <p:cNvPr id="20567" name="Line 186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0568" name="Line 187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39" name="Group 187"/>
          <p:cNvGrpSpPr>
            <a:grpSpLocks/>
          </p:cNvGrpSpPr>
          <p:nvPr/>
        </p:nvGrpSpPr>
        <p:grpSpPr bwMode="auto">
          <a:xfrm>
            <a:off x="5980113" y="438150"/>
            <a:ext cx="1316037" cy="1314450"/>
            <a:chOff x="931" y="1941"/>
            <a:chExt cx="829" cy="828"/>
          </a:xfrm>
        </p:grpSpPr>
        <p:sp>
          <p:nvSpPr>
            <p:cNvPr id="20559" name="Freeform 188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4 w 551"/>
                <a:gd name="T1" fmla="*/ 0 h 801"/>
                <a:gd name="T2" fmla="*/ 551 w 551"/>
                <a:gd name="T3" fmla="*/ 402 h 801"/>
                <a:gd name="T4" fmla="*/ 6 w 551"/>
                <a:gd name="T5" fmla="*/ 801 h 801"/>
                <a:gd name="T6" fmla="*/ 13 w 551"/>
                <a:gd name="T7" fmla="*/ 535 h 801"/>
                <a:gd name="T8" fmla="*/ 0 w 551"/>
                <a:gd name="T9" fmla="*/ 371 h 801"/>
                <a:gd name="T10" fmla="*/ 14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1"/>
                <a:gd name="T19" fmla="*/ 0 h 801"/>
                <a:gd name="T20" fmla="*/ 551 w 551"/>
                <a:gd name="T21" fmla="*/ 801 h 8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0560" name="Group 189"/>
            <p:cNvGrpSpPr>
              <a:grpSpLocks/>
            </p:cNvGrpSpPr>
            <p:nvPr/>
          </p:nvGrpSpPr>
          <p:grpSpPr bwMode="auto">
            <a:xfrm>
              <a:off x="931" y="1941"/>
              <a:ext cx="500" cy="828"/>
              <a:chOff x="569" y="2954"/>
              <a:chExt cx="500" cy="828"/>
            </a:xfrm>
          </p:grpSpPr>
          <p:sp>
            <p:nvSpPr>
              <p:cNvPr id="20561" name="Rectangle 190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562" name="Text Box 191"/>
              <p:cNvSpPr txBox="1">
                <a:spLocks noChangeArrowheads="1"/>
              </p:cNvSpPr>
              <p:nvPr/>
            </p:nvSpPr>
            <p:spPr bwMode="auto">
              <a:xfrm>
                <a:off x="639" y="2954"/>
                <a:ext cx="385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DNS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UDP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20563" name="Line 192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564" name="Line 193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565" name="Line 194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566" name="Line 195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241" name="Group 196"/>
          <p:cNvGrpSpPr>
            <a:grpSpLocks/>
          </p:cNvGrpSpPr>
          <p:nvPr/>
        </p:nvGrpSpPr>
        <p:grpSpPr bwMode="auto">
          <a:xfrm>
            <a:off x="4881563" y="558800"/>
            <a:ext cx="1081087" cy="1217613"/>
            <a:chOff x="1404" y="3105"/>
            <a:chExt cx="681" cy="767"/>
          </a:xfrm>
        </p:grpSpPr>
        <p:grpSp>
          <p:nvGrpSpPr>
            <p:cNvPr id="20524" name="Group 197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20529" name="Group 198"/>
              <p:cNvGrpSpPr>
                <a:grpSpLocks/>
              </p:cNvGrpSpPr>
              <p:nvPr/>
            </p:nvGrpSpPr>
            <p:grpSpPr bwMode="auto">
              <a:xfrm>
                <a:off x="278" y="886"/>
                <a:ext cx="354" cy="154"/>
                <a:chOff x="740" y="3209"/>
                <a:chExt cx="354" cy="154"/>
              </a:xfrm>
            </p:grpSpPr>
            <p:grpSp>
              <p:nvGrpSpPr>
                <p:cNvPr id="20554" name="Group 199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290" cy="154"/>
                  <a:chOff x="844" y="3337"/>
                  <a:chExt cx="290" cy="154"/>
                </a:xfrm>
              </p:grpSpPr>
              <p:sp>
                <p:nvSpPr>
                  <p:cNvPr id="20557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558" name="Text Box 2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sp>
              <p:nvSpPr>
                <p:cNvPr id="20555" name="Rectangle 202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556" name="Rectangle 203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0530" name="Group 204"/>
              <p:cNvGrpSpPr>
                <a:grpSpLocks/>
              </p:cNvGrpSpPr>
              <p:nvPr/>
            </p:nvGrpSpPr>
            <p:grpSpPr bwMode="auto">
              <a:xfrm>
                <a:off x="278" y="1034"/>
                <a:ext cx="354" cy="154"/>
                <a:chOff x="836" y="3305"/>
                <a:chExt cx="354" cy="154"/>
              </a:xfrm>
            </p:grpSpPr>
            <p:grpSp>
              <p:nvGrpSpPr>
                <p:cNvPr id="20548" name="Group 205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290" cy="154"/>
                  <a:chOff x="844" y="3337"/>
                  <a:chExt cx="290" cy="154"/>
                </a:xfrm>
              </p:grpSpPr>
              <p:sp>
                <p:nvSpPr>
                  <p:cNvPr id="20552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553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28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DNS</a:t>
                    </a:r>
                  </a:p>
                </p:txBody>
              </p:sp>
            </p:grpSp>
            <p:grpSp>
              <p:nvGrpSpPr>
                <p:cNvPr id="20549" name="Group 208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055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55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grpSp>
            <p:nvGrpSpPr>
              <p:cNvPr id="20531" name="Group 211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20546" name="Rectangle 212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547" name="Rectangle 213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0532" name="Group 214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20533" name="Group 215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480" cy="154"/>
                  <a:chOff x="723" y="3453"/>
                  <a:chExt cx="480" cy="154"/>
                </a:xfrm>
              </p:grpSpPr>
              <p:grpSp>
                <p:nvGrpSpPr>
                  <p:cNvPr id="20537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54" cy="154"/>
                    <a:chOff x="836" y="3305"/>
                    <a:chExt cx="354" cy="154"/>
                  </a:xfrm>
                </p:grpSpPr>
                <p:grpSp>
                  <p:nvGrpSpPr>
                    <p:cNvPr id="20540" name="Group 2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290" cy="154"/>
                      <a:chOff x="844" y="3337"/>
                      <a:chExt cx="290" cy="154"/>
                    </a:xfrm>
                  </p:grpSpPr>
                  <p:sp>
                    <p:nvSpPr>
                      <p:cNvPr id="20544" name="Rectangl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20545" name="Text Box 2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285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0" hangingPunct="0"/>
                        <a:r>
                          <a:rPr lang="en-US" sz="1000" b="0">
                            <a:solidFill>
                              <a:srgbClr val="FFFFFF"/>
                            </a:solidFill>
                            <a:latin typeface="Arial" charset="0"/>
                          </a:rPr>
                          <a:t>DNS</a:t>
                        </a:r>
                      </a:p>
                    </p:txBody>
                  </p:sp>
                </p:grpSp>
                <p:grpSp>
                  <p:nvGrpSpPr>
                    <p:cNvPr id="20541" name="Group 2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20542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20543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sp>
                <p:nvSpPr>
                  <p:cNvPr id="20538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0539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  <p:sp>
              <p:nvSpPr>
                <p:cNvPr id="20534" name="Rectangle 225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535" name="Rectangle 226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536" name="Rectangle 227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20525" name="AutoShape 228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0526" name="Group 229"/>
            <p:cNvGrpSpPr>
              <a:grpSpLocks/>
            </p:cNvGrpSpPr>
            <p:nvPr/>
          </p:nvGrpSpPr>
          <p:grpSpPr bwMode="auto">
            <a:xfrm>
              <a:off x="1695" y="3227"/>
              <a:ext cx="290" cy="154"/>
              <a:chOff x="844" y="3337"/>
              <a:chExt cx="290" cy="154"/>
            </a:xfrm>
          </p:grpSpPr>
          <p:sp>
            <p:nvSpPr>
              <p:cNvPr id="20527" name="Rectangle 230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528" name="Text Box 231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2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DNS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44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995 L 0.32587 -0.01018 L 0.22726 0.14666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7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26 0.14666 L 0.29844 0.14527 L 0.46528 -0.03516 L 0.46406 -0.16678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-157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639" grpId="0"/>
      <p:bldP spid="705640" grpId="0"/>
      <p:bldP spid="7056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6FFA9558-6F1D-457D-9951-3171DC4CCF0D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09" name="Freeform 293"/>
          <p:cNvSpPr>
            <a:spLocks/>
          </p:cNvSpPr>
          <p:nvPr/>
        </p:nvSpPr>
        <p:spPr bwMode="auto">
          <a:xfrm>
            <a:off x="322263" y="4619625"/>
            <a:ext cx="3963987" cy="1716088"/>
          </a:xfrm>
          <a:custGeom>
            <a:avLst/>
            <a:gdLst>
              <a:gd name="T0" fmla="*/ 475 w 2497"/>
              <a:gd name="T1" fmla="*/ 274 h 1081"/>
              <a:gd name="T2" fmla="*/ 204 w 2497"/>
              <a:gd name="T3" fmla="*/ 437 h 1081"/>
              <a:gd name="T4" fmla="*/ 21 w 2497"/>
              <a:gd name="T5" fmla="*/ 559 h 1081"/>
              <a:gd name="T6" fmla="*/ 75 w 2497"/>
              <a:gd name="T7" fmla="*/ 776 h 1081"/>
              <a:gd name="T8" fmla="*/ 136 w 2497"/>
              <a:gd name="T9" fmla="*/ 810 h 1081"/>
              <a:gd name="T10" fmla="*/ 197 w 2497"/>
              <a:gd name="T11" fmla="*/ 905 h 1081"/>
              <a:gd name="T12" fmla="*/ 319 w 2497"/>
              <a:gd name="T13" fmla="*/ 986 h 1081"/>
              <a:gd name="T14" fmla="*/ 726 w 2497"/>
              <a:gd name="T15" fmla="*/ 1000 h 1081"/>
              <a:gd name="T16" fmla="*/ 1349 w 2497"/>
              <a:gd name="T17" fmla="*/ 966 h 1081"/>
              <a:gd name="T18" fmla="*/ 1945 w 2497"/>
              <a:gd name="T19" fmla="*/ 1033 h 1081"/>
              <a:gd name="T20" fmla="*/ 2311 w 2497"/>
              <a:gd name="T21" fmla="*/ 993 h 1081"/>
              <a:gd name="T22" fmla="*/ 2460 w 2497"/>
              <a:gd name="T23" fmla="*/ 506 h 1081"/>
              <a:gd name="T24" fmla="*/ 2088 w 2497"/>
              <a:gd name="T25" fmla="*/ 58 h 1081"/>
              <a:gd name="T26" fmla="*/ 1308 w 2497"/>
              <a:gd name="T27" fmla="*/ 159 h 1081"/>
              <a:gd name="T28" fmla="*/ 766 w 2497"/>
              <a:gd name="T29" fmla="*/ 186 h 1081"/>
              <a:gd name="T30" fmla="*/ 475 w 2497"/>
              <a:gd name="T31" fmla="*/ 274 h 10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97"/>
              <a:gd name="T49" fmla="*/ 0 h 1081"/>
              <a:gd name="T50" fmla="*/ 2497 w 2497"/>
              <a:gd name="T51" fmla="*/ 1081 h 108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97" h="1081">
                <a:moveTo>
                  <a:pt x="475" y="274"/>
                </a:moveTo>
                <a:cubicBezTo>
                  <a:pt x="381" y="316"/>
                  <a:pt x="280" y="389"/>
                  <a:pt x="204" y="437"/>
                </a:cubicBezTo>
                <a:cubicBezTo>
                  <a:pt x="128" y="485"/>
                  <a:pt x="42" y="503"/>
                  <a:pt x="21" y="559"/>
                </a:cubicBezTo>
                <a:cubicBezTo>
                  <a:pt x="0" y="615"/>
                  <a:pt x="56" y="734"/>
                  <a:pt x="75" y="776"/>
                </a:cubicBezTo>
                <a:cubicBezTo>
                  <a:pt x="94" y="818"/>
                  <a:pt x="116" y="789"/>
                  <a:pt x="136" y="810"/>
                </a:cubicBezTo>
                <a:cubicBezTo>
                  <a:pt x="156" y="831"/>
                  <a:pt x="167" y="876"/>
                  <a:pt x="197" y="905"/>
                </a:cubicBezTo>
                <a:cubicBezTo>
                  <a:pt x="227" y="934"/>
                  <a:pt x="231" y="970"/>
                  <a:pt x="319" y="986"/>
                </a:cubicBezTo>
                <a:cubicBezTo>
                  <a:pt x="407" y="1002"/>
                  <a:pt x="554" y="1003"/>
                  <a:pt x="726" y="1000"/>
                </a:cubicBezTo>
                <a:cubicBezTo>
                  <a:pt x="898" y="997"/>
                  <a:pt x="1146" y="961"/>
                  <a:pt x="1349" y="966"/>
                </a:cubicBezTo>
                <a:cubicBezTo>
                  <a:pt x="1552" y="971"/>
                  <a:pt x="1785" y="1028"/>
                  <a:pt x="1945" y="1033"/>
                </a:cubicBezTo>
                <a:cubicBezTo>
                  <a:pt x="2105" y="1038"/>
                  <a:pt x="2225" y="1081"/>
                  <a:pt x="2311" y="993"/>
                </a:cubicBezTo>
                <a:cubicBezTo>
                  <a:pt x="2397" y="905"/>
                  <a:pt x="2497" y="662"/>
                  <a:pt x="2460" y="506"/>
                </a:cubicBezTo>
                <a:cubicBezTo>
                  <a:pt x="2423" y="350"/>
                  <a:pt x="2280" y="116"/>
                  <a:pt x="2088" y="58"/>
                </a:cubicBezTo>
                <a:cubicBezTo>
                  <a:pt x="1896" y="0"/>
                  <a:pt x="1528" y="138"/>
                  <a:pt x="1308" y="159"/>
                </a:cubicBezTo>
                <a:cubicBezTo>
                  <a:pt x="1088" y="180"/>
                  <a:pt x="906" y="167"/>
                  <a:pt x="766" y="186"/>
                </a:cubicBezTo>
                <a:cubicBezTo>
                  <a:pt x="626" y="205"/>
                  <a:pt x="569" y="232"/>
                  <a:pt x="475" y="274"/>
                </a:cubicBez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0" name="Freeform 292"/>
          <p:cNvSpPr>
            <a:spLocks/>
          </p:cNvSpPr>
          <p:nvPr/>
        </p:nvSpPr>
        <p:spPr bwMode="auto">
          <a:xfrm>
            <a:off x="4751388" y="871538"/>
            <a:ext cx="1919287" cy="2227262"/>
          </a:xfrm>
          <a:custGeom>
            <a:avLst/>
            <a:gdLst>
              <a:gd name="T0" fmla="*/ 84 w 1209"/>
              <a:gd name="T1" fmla="*/ 528 h 1403"/>
              <a:gd name="T2" fmla="*/ 16 w 1209"/>
              <a:gd name="T3" fmla="*/ 705 h 1403"/>
              <a:gd name="T4" fmla="*/ 9 w 1209"/>
              <a:gd name="T5" fmla="*/ 901 h 1403"/>
              <a:gd name="T6" fmla="*/ 70 w 1209"/>
              <a:gd name="T7" fmla="*/ 1043 h 1403"/>
              <a:gd name="T8" fmla="*/ 165 w 1209"/>
              <a:gd name="T9" fmla="*/ 1260 h 1403"/>
              <a:gd name="T10" fmla="*/ 280 w 1209"/>
              <a:gd name="T11" fmla="*/ 1342 h 1403"/>
              <a:gd name="T12" fmla="*/ 510 w 1209"/>
              <a:gd name="T13" fmla="*/ 1369 h 1403"/>
              <a:gd name="T14" fmla="*/ 985 w 1209"/>
              <a:gd name="T15" fmla="*/ 1348 h 1403"/>
              <a:gd name="T16" fmla="*/ 985 w 1209"/>
              <a:gd name="T17" fmla="*/ 27 h 1403"/>
              <a:gd name="T18" fmla="*/ 477 w 1209"/>
              <a:gd name="T19" fmla="*/ 156 h 1403"/>
              <a:gd name="T20" fmla="*/ 212 w 1209"/>
              <a:gd name="T21" fmla="*/ 271 h 1403"/>
              <a:gd name="T22" fmla="*/ 84 w 1209"/>
              <a:gd name="T23" fmla="*/ 528 h 14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09"/>
              <a:gd name="T37" fmla="*/ 0 h 1403"/>
              <a:gd name="T38" fmla="*/ 1209 w 1209"/>
              <a:gd name="T39" fmla="*/ 1403 h 140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09" h="1403">
                <a:moveTo>
                  <a:pt x="84" y="528"/>
                </a:moveTo>
                <a:cubicBezTo>
                  <a:pt x="51" y="600"/>
                  <a:pt x="28" y="643"/>
                  <a:pt x="16" y="705"/>
                </a:cubicBezTo>
                <a:cubicBezTo>
                  <a:pt x="4" y="767"/>
                  <a:pt x="0" y="845"/>
                  <a:pt x="9" y="901"/>
                </a:cubicBezTo>
                <a:cubicBezTo>
                  <a:pt x="18" y="957"/>
                  <a:pt x="44" y="983"/>
                  <a:pt x="70" y="1043"/>
                </a:cubicBezTo>
                <a:cubicBezTo>
                  <a:pt x="96" y="1103"/>
                  <a:pt x="130" y="1210"/>
                  <a:pt x="165" y="1260"/>
                </a:cubicBezTo>
                <a:cubicBezTo>
                  <a:pt x="200" y="1310"/>
                  <a:pt x="223" y="1324"/>
                  <a:pt x="280" y="1342"/>
                </a:cubicBezTo>
                <a:cubicBezTo>
                  <a:pt x="337" y="1360"/>
                  <a:pt x="393" y="1368"/>
                  <a:pt x="510" y="1369"/>
                </a:cubicBezTo>
                <a:cubicBezTo>
                  <a:pt x="627" y="1370"/>
                  <a:pt x="775" y="1403"/>
                  <a:pt x="985" y="1348"/>
                </a:cubicBezTo>
                <a:cubicBezTo>
                  <a:pt x="1195" y="1293"/>
                  <a:pt x="1209" y="54"/>
                  <a:pt x="985" y="27"/>
                </a:cubicBezTo>
                <a:cubicBezTo>
                  <a:pt x="761" y="0"/>
                  <a:pt x="606" y="115"/>
                  <a:pt x="477" y="156"/>
                </a:cubicBezTo>
                <a:cubicBezTo>
                  <a:pt x="348" y="197"/>
                  <a:pt x="280" y="207"/>
                  <a:pt x="212" y="271"/>
                </a:cubicBezTo>
                <a:cubicBezTo>
                  <a:pt x="144" y="335"/>
                  <a:pt x="117" y="456"/>
                  <a:pt x="84" y="528"/>
                </a:cubicBez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361363" cy="1143000"/>
          </a:xfrm>
        </p:spPr>
        <p:txBody>
          <a:bodyPr/>
          <a:lstStyle/>
          <a:p>
            <a:r>
              <a:rPr lang="en-US" sz="2800" u="none" smtClean="0"/>
              <a:t>A day in the life… TCP connection carrying HTTP</a:t>
            </a:r>
          </a:p>
        </p:txBody>
      </p:sp>
      <p:sp>
        <p:nvSpPr>
          <p:cNvPr id="21512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3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1514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21732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733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734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735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1515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6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7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8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1519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21715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716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1717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21718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1719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20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721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1722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21729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730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731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1723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2172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727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728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1724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25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aphicFrame>
        <p:nvGraphicFramePr>
          <p:cNvPr id="21506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21707" name="Freeform 44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1708" name="Group 45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21709" name="Rectangle 46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10" name="Text Box 47"/>
              <p:cNvSpPr txBox="1">
                <a:spLocks noChangeArrowheads="1"/>
              </p:cNvSpPr>
              <p:nvPr/>
            </p:nvSpPr>
            <p:spPr bwMode="auto">
              <a:xfrm>
                <a:off x="607" y="2954"/>
                <a:ext cx="449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HTTP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TCP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21711" name="Line 48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12" name="Line 49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13" name="Line 50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14" name="Line 51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9" name="Group 325"/>
          <p:cNvGrpSpPr>
            <a:grpSpLocks/>
          </p:cNvGrpSpPr>
          <p:nvPr/>
        </p:nvGrpSpPr>
        <p:grpSpPr bwMode="auto">
          <a:xfrm>
            <a:off x="442913" y="1054100"/>
            <a:ext cx="515937" cy="333375"/>
            <a:chOff x="328" y="678"/>
            <a:chExt cx="325" cy="210"/>
          </a:xfrm>
        </p:grpSpPr>
        <p:grpSp>
          <p:nvGrpSpPr>
            <p:cNvPr id="21703" name="Group 52"/>
            <p:cNvGrpSpPr>
              <a:grpSpLocks/>
            </p:cNvGrpSpPr>
            <p:nvPr/>
          </p:nvGrpSpPr>
          <p:grpSpPr bwMode="auto">
            <a:xfrm>
              <a:off x="328" y="693"/>
              <a:ext cx="325" cy="154"/>
              <a:chOff x="844" y="3337"/>
              <a:chExt cx="325" cy="154"/>
            </a:xfrm>
          </p:grpSpPr>
          <p:sp>
            <p:nvSpPr>
              <p:cNvPr id="21705" name="Rectangle 5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06" name="Text Box 5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HTTP</a:t>
                </a:r>
              </a:p>
            </p:txBody>
          </p:sp>
        </p:grpSp>
        <p:sp>
          <p:nvSpPr>
            <p:cNvPr id="21704" name="AutoShape 85"/>
            <p:cNvSpPr>
              <a:spLocks noChangeArrowheads="1"/>
            </p:cNvSpPr>
            <p:nvPr/>
          </p:nvSpPr>
          <p:spPr bwMode="auto">
            <a:xfrm>
              <a:off x="396" y="678"/>
              <a:ext cx="240" cy="210"/>
            </a:xfrm>
            <a:prstGeom prst="downArrow">
              <a:avLst>
                <a:gd name="adj1" fmla="val 49167"/>
                <a:gd name="adj2" fmla="val 24292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706660" name="Rectangle 100"/>
          <p:cNvSpPr>
            <a:spLocks noChangeArrowheads="1"/>
          </p:cNvSpPr>
          <p:nvPr/>
        </p:nvSpPr>
        <p:spPr bwMode="auto">
          <a:xfrm>
            <a:off x="5183188" y="2914650"/>
            <a:ext cx="34417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to send HTTP request, client first opens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socket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to web server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None/>
            </a:pPr>
            <a:endParaRPr lang="en-US" sz="20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661" name="Rectangle 101"/>
          <p:cNvSpPr>
            <a:spLocks noChangeArrowheads="1"/>
          </p:cNvSpPr>
          <p:nvPr/>
        </p:nvSpPr>
        <p:spPr bwMode="auto">
          <a:xfrm>
            <a:off x="5186363" y="3825875"/>
            <a:ext cx="37782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TCP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SYN segment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(step 1 in 3-way handshake) 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inter-domain routed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to web server</a:t>
            </a:r>
          </a:p>
        </p:txBody>
      </p:sp>
      <p:sp>
        <p:nvSpPr>
          <p:cNvPr id="706662" name="Rectangle 102"/>
          <p:cNvSpPr>
            <a:spLocks noChangeArrowheads="1"/>
          </p:cNvSpPr>
          <p:nvPr/>
        </p:nvSpPr>
        <p:spPr bwMode="auto">
          <a:xfrm>
            <a:off x="5189538" y="5892800"/>
            <a:ext cx="40687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TCP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connection established!</a:t>
            </a:r>
          </a:p>
        </p:txBody>
      </p:sp>
      <p:grpSp>
        <p:nvGrpSpPr>
          <p:cNvPr id="21525" name="Group 4"/>
          <p:cNvGrpSpPr>
            <a:grpSpLocks/>
          </p:cNvGrpSpPr>
          <p:nvPr/>
        </p:nvGrpSpPr>
        <p:grpSpPr bwMode="auto">
          <a:xfrm>
            <a:off x="5173663" y="2041525"/>
            <a:ext cx="757237" cy="379413"/>
            <a:chOff x="2466" y="2026"/>
            <a:chExt cx="477" cy="282"/>
          </a:xfrm>
        </p:grpSpPr>
        <p:sp>
          <p:nvSpPr>
            <p:cNvPr id="21689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90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91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1692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1693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170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0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70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694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1697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98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99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1695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96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26" name="Group 166"/>
          <p:cNvGrpSpPr>
            <a:grpSpLocks/>
          </p:cNvGrpSpPr>
          <p:nvPr/>
        </p:nvGrpSpPr>
        <p:grpSpPr bwMode="auto">
          <a:xfrm>
            <a:off x="3795713" y="2409825"/>
            <a:ext cx="1576387" cy="1287463"/>
            <a:chOff x="3228" y="1776"/>
            <a:chExt cx="252" cy="96"/>
          </a:xfrm>
        </p:grpSpPr>
        <p:sp>
          <p:nvSpPr>
            <p:cNvPr id="21687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88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27" name="Group 167"/>
          <p:cNvGrpSpPr>
            <a:grpSpLocks/>
          </p:cNvGrpSpPr>
          <p:nvPr/>
        </p:nvGrpSpPr>
        <p:grpSpPr bwMode="auto">
          <a:xfrm flipH="1">
            <a:off x="5600700" y="2424113"/>
            <a:ext cx="400050" cy="152400"/>
            <a:chOff x="3228" y="1776"/>
            <a:chExt cx="252" cy="96"/>
          </a:xfrm>
        </p:grpSpPr>
        <p:sp>
          <p:nvSpPr>
            <p:cNvPr id="21685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86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28" name="Group 170"/>
          <p:cNvGrpSpPr>
            <a:grpSpLocks/>
          </p:cNvGrpSpPr>
          <p:nvPr/>
        </p:nvGrpSpPr>
        <p:grpSpPr bwMode="auto">
          <a:xfrm flipH="1" flipV="1">
            <a:off x="5753100" y="1900238"/>
            <a:ext cx="400050" cy="152400"/>
            <a:chOff x="3228" y="1776"/>
            <a:chExt cx="252" cy="96"/>
          </a:xfrm>
        </p:grpSpPr>
        <p:sp>
          <p:nvSpPr>
            <p:cNvPr id="21683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84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29" name="Group 110"/>
          <p:cNvGrpSpPr>
            <a:grpSpLocks/>
          </p:cNvGrpSpPr>
          <p:nvPr/>
        </p:nvGrpSpPr>
        <p:grpSpPr bwMode="auto">
          <a:xfrm>
            <a:off x="3057525" y="5273675"/>
            <a:ext cx="757238" cy="379413"/>
            <a:chOff x="2466" y="2026"/>
            <a:chExt cx="477" cy="282"/>
          </a:xfrm>
        </p:grpSpPr>
        <p:sp>
          <p:nvSpPr>
            <p:cNvPr id="21669" name="Oval 111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70" name="Line 112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71" name="Rectangle 113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1672" name="Oval 114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1673" name="Group 115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1680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81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82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674" name="Group 119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1677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78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79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1675" name="Line 123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76" name="Line 124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30" name="Group 125"/>
          <p:cNvGrpSpPr>
            <a:grpSpLocks/>
          </p:cNvGrpSpPr>
          <p:nvPr/>
        </p:nvGrpSpPr>
        <p:grpSpPr bwMode="auto">
          <a:xfrm>
            <a:off x="2338388" y="4953000"/>
            <a:ext cx="306387" cy="647700"/>
            <a:chOff x="4180" y="783"/>
            <a:chExt cx="150" cy="307"/>
          </a:xfrm>
        </p:grpSpPr>
        <p:sp>
          <p:nvSpPr>
            <p:cNvPr id="21661" name="AutoShape 12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62" name="Rectangle 12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63" name="Rectangle 12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64" name="AutoShape 12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65" name="Line 13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66" name="Line 13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67" name="Rectangle 13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668" name="Rectangle 13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1531" name="Line 136"/>
          <p:cNvSpPr>
            <a:spLocks noChangeShapeType="1"/>
          </p:cNvSpPr>
          <p:nvPr/>
        </p:nvSpPr>
        <p:spPr bwMode="auto">
          <a:xfrm flipV="1">
            <a:off x="2543175" y="5443538"/>
            <a:ext cx="490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32" name="Text Box 137"/>
          <p:cNvSpPr txBox="1">
            <a:spLocks noChangeArrowheads="1"/>
          </p:cNvSpPr>
          <p:nvPr/>
        </p:nvSpPr>
        <p:spPr bwMode="auto">
          <a:xfrm>
            <a:off x="1003300" y="5835650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21533" name="Text Box 138"/>
          <p:cNvSpPr txBox="1">
            <a:spLocks noChangeArrowheads="1"/>
          </p:cNvSpPr>
          <p:nvPr/>
        </p:nvSpPr>
        <p:spPr bwMode="auto">
          <a:xfrm>
            <a:off x="971550" y="5541963"/>
            <a:ext cx="117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grpSp>
        <p:nvGrpSpPr>
          <p:cNvPr id="21534" name="Group 194"/>
          <p:cNvGrpSpPr>
            <a:grpSpLocks/>
          </p:cNvGrpSpPr>
          <p:nvPr/>
        </p:nvGrpSpPr>
        <p:grpSpPr bwMode="auto">
          <a:xfrm>
            <a:off x="2970213" y="5649913"/>
            <a:ext cx="295275" cy="114300"/>
            <a:chOff x="3228" y="1776"/>
            <a:chExt cx="252" cy="96"/>
          </a:xfrm>
        </p:grpSpPr>
        <p:sp>
          <p:nvSpPr>
            <p:cNvPr id="21659" name="Line 195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60" name="Line 196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35" name="Group 197"/>
          <p:cNvGrpSpPr>
            <a:grpSpLocks/>
          </p:cNvGrpSpPr>
          <p:nvPr/>
        </p:nvGrpSpPr>
        <p:grpSpPr bwMode="auto">
          <a:xfrm flipH="1">
            <a:off x="3608388" y="5649913"/>
            <a:ext cx="295275" cy="114300"/>
            <a:chOff x="3228" y="1776"/>
            <a:chExt cx="252" cy="96"/>
          </a:xfrm>
        </p:grpSpPr>
        <p:sp>
          <p:nvSpPr>
            <p:cNvPr id="21657" name="Line 19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58" name="Line 19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36" name="Group 200"/>
          <p:cNvGrpSpPr>
            <a:grpSpLocks/>
          </p:cNvGrpSpPr>
          <p:nvPr/>
        </p:nvGrpSpPr>
        <p:grpSpPr bwMode="auto">
          <a:xfrm flipH="1" flipV="1">
            <a:off x="3813175" y="5354638"/>
            <a:ext cx="295275" cy="114300"/>
            <a:chOff x="3228" y="1776"/>
            <a:chExt cx="252" cy="96"/>
          </a:xfrm>
        </p:grpSpPr>
        <p:sp>
          <p:nvSpPr>
            <p:cNvPr id="21655" name="Line 20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56" name="Line 20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1537" name="Line 290"/>
          <p:cNvSpPr>
            <a:spLocks noChangeShapeType="1"/>
          </p:cNvSpPr>
          <p:nvPr/>
        </p:nvSpPr>
        <p:spPr bwMode="auto">
          <a:xfrm flipH="1">
            <a:off x="3594100" y="2432050"/>
            <a:ext cx="1882775" cy="289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4" name="Group 314"/>
          <p:cNvGrpSpPr>
            <a:grpSpLocks/>
          </p:cNvGrpSpPr>
          <p:nvPr/>
        </p:nvGrpSpPr>
        <p:grpSpPr bwMode="auto">
          <a:xfrm>
            <a:off x="79375" y="1900238"/>
            <a:ext cx="1081088" cy="244475"/>
            <a:chOff x="410" y="1508"/>
            <a:chExt cx="681" cy="154"/>
          </a:xfrm>
        </p:grpSpPr>
        <p:sp>
          <p:nvSpPr>
            <p:cNvPr id="21646" name="Rectangle 99"/>
            <p:cNvSpPr>
              <a:spLocks noChangeArrowheads="1"/>
            </p:cNvSpPr>
            <p:nvPr/>
          </p:nvSpPr>
          <p:spPr bwMode="auto">
            <a:xfrm>
              <a:off x="410" y="1511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47" name="Rectangle 95"/>
            <p:cNvSpPr>
              <a:spLocks noChangeArrowheads="1"/>
            </p:cNvSpPr>
            <p:nvPr/>
          </p:nvSpPr>
          <p:spPr bwMode="auto">
            <a:xfrm>
              <a:off x="538" y="1536"/>
              <a:ext cx="96" cy="9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48" name="Rectangle 96"/>
            <p:cNvSpPr>
              <a:spLocks noChangeArrowheads="1"/>
            </p:cNvSpPr>
            <p:nvPr/>
          </p:nvSpPr>
          <p:spPr bwMode="auto">
            <a:xfrm>
              <a:off x="529" y="1525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49" name="Rectangle 97"/>
            <p:cNvSpPr>
              <a:spLocks noChangeArrowheads="1"/>
            </p:cNvSpPr>
            <p:nvPr/>
          </p:nvSpPr>
          <p:spPr bwMode="auto">
            <a:xfrm>
              <a:off x="423" y="1527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650" name="Rectangle 98"/>
            <p:cNvSpPr>
              <a:spLocks noChangeArrowheads="1"/>
            </p:cNvSpPr>
            <p:nvPr/>
          </p:nvSpPr>
          <p:spPr bwMode="auto">
            <a:xfrm>
              <a:off x="1021" y="1526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1651" name="Group 310"/>
            <p:cNvGrpSpPr>
              <a:grpSpLocks/>
            </p:cNvGrpSpPr>
            <p:nvPr/>
          </p:nvGrpSpPr>
          <p:grpSpPr bwMode="auto">
            <a:xfrm>
              <a:off x="647" y="1508"/>
              <a:ext cx="354" cy="154"/>
              <a:chOff x="290" y="875"/>
              <a:chExt cx="354" cy="154"/>
            </a:xfrm>
          </p:grpSpPr>
          <p:sp>
            <p:nvSpPr>
              <p:cNvPr id="21652" name="Rectangle 311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53" name="Rectangle 312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54" name="Text Box 313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</a:t>
                </a:r>
              </a:p>
            </p:txBody>
          </p:sp>
        </p:grpSp>
      </p:grpSp>
      <p:grpSp>
        <p:nvGrpSpPr>
          <p:cNvPr id="26" name="Group 326"/>
          <p:cNvGrpSpPr>
            <a:grpSpLocks/>
          </p:cNvGrpSpPr>
          <p:nvPr/>
        </p:nvGrpSpPr>
        <p:grpSpPr bwMode="auto">
          <a:xfrm>
            <a:off x="307975" y="4241800"/>
            <a:ext cx="1081088" cy="782638"/>
            <a:chOff x="59" y="863"/>
            <a:chExt cx="681" cy="493"/>
          </a:xfrm>
        </p:grpSpPr>
        <p:grpSp>
          <p:nvGrpSpPr>
            <p:cNvPr id="21625" name="Group 68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21644" name="Rectangle 69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45" name="Rectangle 70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626" name="Group 301"/>
            <p:cNvGrpSpPr>
              <a:grpSpLocks/>
            </p:cNvGrpSpPr>
            <p:nvPr/>
          </p:nvGrpSpPr>
          <p:grpSpPr bwMode="auto">
            <a:xfrm>
              <a:off x="290" y="863"/>
              <a:ext cx="354" cy="154"/>
              <a:chOff x="290" y="875"/>
              <a:chExt cx="354" cy="154"/>
            </a:xfrm>
          </p:grpSpPr>
          <p:sp>
            <p:nvSpPr>
              <p:cNvPr id="21641" name="Rectangle 59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42" name="Rectangle 60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43" name="Text Box 297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21627" name="Group 302"/>
            <p:cNvGrpSpPr>
              <a:grpSpLocks/>
            </p:cNvGrpSpPr>
            <p:nvPr/>
          </p:nvGrpSpPr>
          <p:grpSpPr bwMode="auto">
            <a:xfrm>
              <a:off x="284" y="1022"/>
              <a:ext cx="354" cy="154"/>
              <a:chOff x="290" y="875"/>
              <a:chExt cx="354" cy="154"/>
            </a:xfrm>
          </p:grpSpPr>
          <p:sp>
            <p:nvSpPr>
              <p:cNvPr id="21638" name="Rectangle 303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39" name="Rectangle 304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40" name="Text Box 305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21628" name="Group 315"/>
            <p:cNvGrpSpPr>
              <a:grpSpLocks/>
            </p:cNvGrpSpPr>
            <p:nvPr/>
          </p:nvGrpSpPr>
          <p:grpSpPr bwMode="auto">
            <a:xfrm>
              <a:off x="59" y="1202"/>
              <a:ext cx="681" cy="154"/>
              <a:chOff x="410" y="1508"/>
              <a:chExt cx="681" cy="154"/>
            </a:xfrm>
          </p:grpSpPr>
          <p:sp>
            <p:nvSpPr>
              <p:cNvPr id="21629" name="Rectangle 316"/>
              <p:cNvSpPr>
                <a:spLocks noChangeArrowheads="1"/>
              </p:cNvSpPr>
              <p:nvPr/>
            </p:nvSpPr>
            <p:spPr bwMode="auto">
              <a:xfrm>
                <a:off x="410" y="1511"/>
                <a:ext cx="681" cy="1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30" name="Rectangle 317"/>
              <p:cNvSpPr>
                <a:spLocks noChangeArrowheads="1"/>
              </p:cNvSpPr>
              <p:nvPr/>
            </p:nvSpPr>
            <p:spPr bwMode="auto">
              <a:xfrm>
                <a:off x="538" y="1536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31" name="Rectangle 318"/>
              <p:cNvSpPr>
                <a:spLocks noChangeArrowheads="1"/>
              </p:cNvSpPr>
              <p:nvPr/>
            </p:nvSpPr>
            <p:spPr bwMode="auto">
              <a:xfrm>
                <a:off x="529" y="1525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32" name="Rectangle 319"/>
              <p:cNvSpPr>
                <a:spLocks noChangeArrowheads="1"/>
              </p:cNvSpPr>
              <p:nvPr/>
            </p:nvSpPr>
            <p:spPr bwMode="auto">
              <a:xfrm>
                <a:off x="423" y="1527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33" name="Rectangle 320"/>
              <p:cNvSpPr>
                <a:spLocks noChangeArrowheads="1"/>
              </p:cNvSpPr>
              <p:nvPr/>
            </p:nvSpPr>
            <p:spPr bwMode="auto">
              <a:xfrm>
                <a:off x="1021" y="1526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21634" name="Group 321"/>
              <p:cNvGrpSpPr>
                <a:grpSpLocks/>
              </p:cNvGrpSpPr>
              <p:nvPr/>
            </p:nvGrpSpPr>
            <p:grpSpPr bwMode="auto">
              <a:xfrm>
                <a:off x="647" y="1508"/>
                <a:ext cx="354" cy="154"/>
                <a:chOff x="290" y="875"/>
                <a:chExt cx="354" cy="154"/>
              </a:xfrm>
            </p:grpSpPr>
            <p:sp>
              <p:nvSpPr>
                <p:cNvPr id="21635" name="Rectangle 322"/>
                <p:cNvSpPr>
                  <a:spLocks noChangeArrowheads="1"/>
                </p:cNvSpPr>
                <p:nvPr/>
              </p:nvSpPr>
              <p:spPr bwMode="auto">
                <a:xfrm>
                  <a:off x="306" y="909"/>
                  <a:ext cx="32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63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90" y="903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637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32" y="875"/>
                  <a:ext cx="28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000000"/>
                      </a:solidFill>
                      <a:latin typeface="Arial" charset="0"/>
                    </a:rPr>
                    <a:t>SYN</a:t>
                  </a:r>
                </a:p>
              </p:txBody>
            </p:sp>
          </p:grpSp>
        </p:grpSp>
      </p:grpSp>
      <p:grpSp>
        <p:nvGrpSpPr>
          <p:cNvPr id="706560" name="Group 336"/>
          <p:cNvGrpSpPr>
            <a:grpSpLocks/>
          </p:cNvGrpSpPr>
          <p:nvPr/>
        </p:nvGrpSpPr>
        <p:grpSpPr bwMode="auto">
          <a:xfrm>
            <a:off x="1509713" y="3965575"/>
            <a:ext cx="976312" cy="1460500"/>
            <a:chOff x="4000" y="1895"/>
            <a:chExt cx="615" cy="920"/>
          </a:xfrm>
        </p:grpSpPr>
        <p:sp>
          <p:nvSpPr>
            <p:cNvPr id="21617" name="Freeform 328"/>
            <p:cNvSpPr>
              <a:spLocks/>
            </p:cNvSpPr>
            <p:nvPr/>
          </p:nvSpPr>
          <p:spPr bwMode="auto">
            <a:xfrm>
              <a:off x="4011" y="1912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1618" name="Group 329"/>
            <p:cNvGrpSpPr>
              <a:grpSpLocks/>
            </p:cNvGrpSpPr>
            <p:nvPr/>
          </p:nvGrpSpPr>
          <p:grpSpPr bwMode="auto">
            <a:xfrm>
              <a:off x="4000" y="1895"/>
              <a:ext cx="500" cy="828"/>
              <a:chOff x="569" y="2954"/>
              <a:chExt cx="500" cy="828"/>
            </a:xfrm>
          </p:grpSpPr>
          <p:sp>
            <p:nvSpPr>
              <p:cNvPr id="21619" name="Rectangle 330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20" name="Text Box 331"/>
              <p:cNvSpPr txBox="1">
                <a:spLocks noChangeArrowheads="1"/>
              </p:cNvSpPr>
              <p:nvPr/>
            </p:nvSpPr>
            <p:spPr bwMode="auto">
              <a:xfrm>
                <a:off x="646" y="2954"/>
                <a:ext cx="371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b="0">
                  <a:solidFill>
                    <a:srgbClr val="000000"/>
                  </a:solidFill>
                  <a:latin typeface="Arial" charset="0"/>
                </a:endParaRP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TCP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21621" name="Line 332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22" name="Line 333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23" name="Line 334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24" name="Line 335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706562" name="Group 337"/>
          <p:cNvGrpSpPr>
            <a:grpSpLocks/>
          </p:cNvGrpSpPr>
          <p:nvPr/>
        </p:nvGrpSpPr>
        <p:grpSpPr bwMode="auto">
          <a:xfrm>
            <a:off x="79375" y="1355725"/>
            <a:ext cx="1081088" cy="782638"/>
            <a:chOff x="59" y="863"/>
            <a:chExt cx="681" cy="493"/>
          </a:xfrm>
        </p:grpSpPr>
        <p:grpSp>
          <p:nvGrpSpPr>
            <p:cNvPr id="21596" name="Group 338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21615" name="Rectangle 339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16" name="Rectangle 340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597" name="Group 341"/>
            <p:cNvGrpSpPr>
              <a:grpSpLocks/>
            </p:cNvGrpSpPr>
            <p:nvPr/>
          </p:nvGrpSpPr>
          <p:grpSpPr bwMode="auto">
            <a:xfrm>
              <a:off x="290" y="863"/>
              <a:ext cx="354" cy="154"/>
              <a:chOff x="290" y="875"/>
              <a:chExt cx="354" cy="154"/>
            </a:xfrm>
          </p:grpSpPr>
          <p:sp>
            <p:nvSpPr>
              <p:cNvPr id="21612" name="Rectangle 342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13" name="Rectangle 343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14" name="Text Box 344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21598" name="Group 345"/>
            <p:cNvGrpSpPr>
              <a:grpSpLocks/>
            </p:cNvGrpSpPr>
            <p:nvPr/>
          </p:nvGrpSpPr>
          <p:grpSpPr bwMode="auto">
            <a:xfrm>
              <a:off x="284" y="1022"/>
              <a:ext cx="354" cy="154"/>
              <a:chOff x="290" y="875"/>
              <a:chExt cx="354" cy="154"/>
            </a:xfrm>
          </p:grpSpPr>
          <p:sp>
            <p:nvSpPr>
              <p:cNvPr id="21609" name="Rectangle 346"/>
              <p:cNvSpPr>
                <a:spLocks noChangeArrowheads="1"/>
              </p:cNvSpPr>
              <p:nvPr/>
            </p:nvSpPr>
            <p:spPr bwMode="auto">
              <a:xfrm>
                <a:off x="306" y="909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10" name="Rectangle 347"/>
              <p:cNvSpPr>
                <a:spLocks noChangeArrowheads="1"/>
              </p:cNvSpPr>
              <p:nvPr/>
            </p:nvSpPr>
            <p:spPr bwMode="auto">
              <a:xfrm>
                <a:off x="290" y="903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11" name="Text Box 348"/>
              <p:cNvSpPr txBox="1">
                <a:spLocks noChangeArrowheads="1"/>
              </p:cNvSpPr>
              <p:nvPr/>
            </p:nvSpPr>
            <p:spPr bwMode="auto">
              <a:xfrm>
                <a:off x="332" y="875"/>
                <a:ext cx="28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</a:t>
                </a:r>
              </a:p>
            </p:txBody>
          </p:sp>
        </p:grpSp>
        <p:grpSp>
          <p:nvGrpSpPr>
            <p:cNvPr id="21599" name="Group 349"/>
            <p:cNvGrpSpPr>
              <a:grpSpLocks/>
            </p:cNvGrpSpPr>
            <p:nvPr/>
          </p:nvGrpSpPr>
          <p:grpSpPr bwMode="auto">
            <a:xfrm>
              <a:off x="59" y="1202"/>
              <a:ext cx="681" cy="154"/>
              <a:chOff x="410" y="1508"/>
              <a:chExt cx="681" cy="154"/>
            </a:xfrm>
          </p:grpSpPr>
          <p:sp>
            <p:nvSpPr>
              <p:cNvPr id="21600" name="Rectangle 350"/>
              <p:cNvSpPr>
                <a:spLocks noChangeArrowheads="1"/>
              </p:cNvSpPr>
              <p:nvPr/>
            </p:nvSpPr>
            <p:spPr bwMode="auto">
              <a:xfrm>
                <a:off x="410" y="1511"/>
                <a:ext cx="681" cy="1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01" name="Rectangle 351"/>
              <p:cNvSpPr>
                <a:spLocks noChangeArrowheads="1"/>
              </p:cNvSpPr>
              <p:nvPr/>
            </p:nvSpPr>
            <p:spPr bwMode="auto">
              <a:xfrm>
                <a:off x="538" y="1536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02" name="Rectangle 352"/>
              <p:cNvSpPr>
                <a:spLocks noChangeArrowheads="1"/>
              </p:cNvSpPr>
              <p:nvPr/>
            </p:nvSpPr>
            <p:spPr bwMode="auto">
              <a:xfrm>
                <a:off x="529" y="1525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03" name="Rectangle 353"/>
              <p:cNvSpPr>
                <a:spLocks noChangeArrowheads="1"/>
              </p:cNvSpPr>
              <p:nvPr/>
            </p:nvSpPr>
            <p:spPr bwMode="auto">
              <a:xfrm>
                <a:off x="423" y="1527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604" name="Rectangle 354"/>
              <p:cNvSpPr>
                <a:spLocks noChangeArrowheads="1"/>
              </p:cNvSpPr>
              <p:nvPr/>
            </p:nvSpPr>
            <p:spPr bwMode="auto">
              <a:xfrm>
                <a:off x="1021" y="1526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21605" name="Group 355"/>
              <p:cNvGrpSpPr>
                <a:grpSpLocks/>
              </p:cNvGrpSpPr>
              <p:nvPr/>
            </p:nvGrpSpPr>
            <p:grpSpPr bwMode="auto">
              <a:xfrm>
                <a:off x="647" y="1508"/>
                <a:ext cx="354" cy="154"/>
                <a:chOff x="290" y="875"/>
                <a:chExt cx="354" cy="154"/>
              </a:xfrm>
            </p:grpSpPr>
            <p:sp>
              <p:nvSpPr>
                <p:cNvPr id="21606" name="Rectangle 356"/>
                <p:cNvSpPr>
                  <a:spLocks noChangeArrowheads="1"/>
                </p:cNvSpPr>
                <p:nvPr/>
              </p:nvSpPr>
              <p:spPr bwMode="auto">
                <a:xfrm>
                  <a:off x="306" y="909"/>
                  <a:ext cx="32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60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90" y="903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1608" name="Text Box 358"/>
                <p:cNvSpPr txBox="1">
                  <a:spLocks noChangeArrowheads="1"/>
                </p:cNvSpPr>
                <p:nvPr/>
              </p:nvSpPr>
              <p:spPr bwMode="auto">
                <a:xfrm>
                  <a:off x="332" y="875"/>
                  <a:ext cx="28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000000"/>
                      </a:solidFill>
                      <a:latin typeface="Arial" charset="0"/>
                    </a:rPr>
                    <a:t>SYN</a:t>
                  </a:r>
                </a:p>
              </p:txBody>
            </p:sp>
          </p:grpSp>
        </p:grpSp>
      </p:grpSp>
      <p:sp>
        <p:nvSpPr>
          <p:cNvPr id="21542" name="Rectangle 359"/>
          <p:cNvSpPr>
            <a:spLocks noChangeArrowheads="1"/>
          </p:cNvSpPr>
          <p:nvPr/>
        </p:nvSpPr>
        <p:spPr bwMode="auto">
          <a:xfrm>
            <a:off x="979488" y="44529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v-SE" sz="1000" b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06594" name="Group 391"/>
          <p:cNvGrpSpPr>
            <a:grpSpLocks/>
          </p:cNvGrpSpPr>
          <p:nvPr/>
        </p:nvGrpSpPr>
        <p:grpSpPr bwMode="auto">
          <a:xfrm>
            <a:off x="306388" y="4241800"/>
            <a:ext cx="1081087" cy="782638"/>
            <a:chOff x="2675" y="3676"/>
            <a:chExt cx="681" cy="493"/>
          </a:xfrm>
        </p:grpSpPr>
        <p:grpSp>
          <p:nvGrpSpPr>
            <p:cNvPr id="21576" name="Group 361"/>
            <p:cNvGrpSpPr>
              <a:grpSpLocks/>
            </p:cNvGrpSpPr>
            <p:nvPr/>
          </p:nvGrpSpPr>
          <p:grpSpPr bwMode="auto">
            <a:xfrm>
              <a:off x="2793" y="3855"/>
              <a:ext cx="480" cy="112"/>
              <a:chOff x="627" y="3377"/>
              <a:chExt cx="480" cy="112"/>
            </a:xfrm>
          </p:grpSpPr>
          <p:sp>
            <p:nvSpPr>
              <p:cNvPr id="21594" name="Rectangle 362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95" name="Rectangle 363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577" name="Group 382"/>
            <p:cNvGrpSpPr>
              <a:grpSpLocks/>
            </p:cNvGrpSpPr>
            <p:nvPr/>
          </p:nvGrpSpPr>
          <p:grpSpPr bwMode="auto">
            <a:xfrm>
              <a:off x="2855" y="3676"/>
              <a:ext cx="444" cy="154"/>
              <a:chOff x="2717" y="3676"/>
              <a:chExt cx="444" cy="154"/>
            </a:xfrm>
          </p:grpSpPr>
          <p:sp>
            <p:nvSpPr>
              <p:cNvPr id="21591" name="Rectangle 365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92" name="Rectangle 366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93" name="Text Box 367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  <p:sp>
          <p:nvSpPr>
            <p:cNvPr id="21578" name="Rectangle 373"/>
            <p:cNvSpPr>
              <a:spLocks noChangeArrowheads="1"/>
            </p:cNvSpPr>
            <p:nvPr/>
          </p:nvSpPr>
          <p:spPr bwMode="auto">
            <a:xfrm>
              <a:off x="2675" y="4018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79" name="Rectangle 374"/>
            <p:cNvSpPr>
              <a:spLocks noChangeArrowheads="1"/>
            </p:cNvSpPr>
            <p:nvPr/>
          </p:nvSpPr>
          <p:spPr bwMode="auto">
            <a:xfrm>
              <a:off x="2803" y="4043"/>
              <a:ext cx="96" cy="9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80" name="Rectangle 375"/>
            <p:cNvSpPr>
              <a:spLocks noChangeArrowheads="1"/>
            </p:cNvSpPr>
            <p:nvPr/>
          </p:nvSpPr>
          <p:spPr bwMode="auto">
            <a:xfrm>
              <a:off x="2794" y="4032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81" name="Rectangle 376"/>
            <p:cNvSpPr>
              <a:spLocks noChangeArrowheads="1"/>
            </p:cNvSpPr>
            <p:nvPr/>
          </p:nvSpPr>
          <p:spPr bwMode="auto">
            <a:xfrm>
              <a:off x="2688" y="4034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82" name="Rectangle 377"/>
            <p:cNvSpPr>
              <a:spLocks noChangeArrowheads="1"/>
            </p:cNvSpPr>
            <p:nvPr/>
          </p:nvSpPr>
          <p:spPr bwMode="auto">
            <a:xfrm>
              <a:off x="3286" y="4033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1583" name="Group 383"/>
            <p:cNvGrpSpPr>
              <a:grpSpLocks/>
            </p:cNvGrpSpPr>
            <p:nvPr/>
          </p:nvGrpSpPr>
          <p:grpSpPr bwMode="auto">
            <a:xfrm>
              <a:off x="2864" y="3835"/>
              <a:ext cx="444" cy="154"/>
              <a:chOff x="2717" y="3676"/>
              <a:chExt cx="444" cy="154"/>
            </a:xfrm>
          </p:grpSpPr>
          <p:sp>
            <p:nvSpPr>
              <p:cNvPr id="21588" name="Rectangle 384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89" name="Rectangle 385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90" name="Text Box 386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  <p:grpSp>
          <p:nvGrpSpPr>
            <p:cNvPr id="21584" name="Group 387"/>
            <p:cNvGrpSpPr>
              <a:grpSpLocks/>
            </p:cNvGrpSpPr>
            <p:nvPr/>
          </p:nvGrpSpPr>
          <p:grpSpPr bwMode="auto">
            <a:xfrm>
              <a:off x="2867" y="4015"/>
              <a:ext cx="444" cy="154"/>
              <a:chOff x="2717" y="3676"/>
              <a:chExt cx="444" cy="154"/>
            </a:xfrm>
          </p:grpSpPr>
          <p:sp>
            <p:nvSpPr>
              <p:cNvPr id="21585" name="Rectangle 388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86" name="Rectangle 389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87" name="Text Box 390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</p:grpSp>
      <p:grpSp>
        <p:nvGrpSpPr>
          <p:cNvPr id="706599" name="Group 423"/>
          <p:cNvGrpSpPr>
            <a:grpSpLocks/>
          </p:cNvGrpSpPr>
          <p:nvPr/>
        </p:nvGrpSpPr>
        <p:grpSpPr bwMode="auto">
          <a:xfrm>
            <a:off x="82550" y="1354138"/>
            <a:ext cx="1081088" cy="782637"/>
            <a:chOff x="2613" y="3554"/>
            <a:chExt cx="681" cy="493"/>
          </a:xfrm>
        </p:grpSpPr>
        <p:grpSp>
          <p:nvGrpSpPr>
            <p:cNvPr id="21556" name="Group 393"/>
            <p:cNvGrpSpPr>
              <a:grpSpLocks/>
            </p:cNvGrpSpPr>
            <p:nvPr/>
          </p:nvGrpSpPr>
          <p:grpSpPr bwMode="auto">
            <a:xfrm>
              <a:off x="2731" y="3733"/>
              <a:ext cx="480" cy="112"/>
              <a:chOff x="627" y="3377"/>
              <a:chExt cx="480" cy="112"/>
            </a:xfrm>
          </p:grpSpPr>
          <p:sp>
            <p:nvSpPr>
              <p:cNvPr id="21574" name="Rectangle 394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75" name="Rectangle 395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557" name="Group 396"/>
            <p:cNvGrpSpPr>
              <a:grpSpLocks/>
            </p:cNvGrpSpPr>
            <p:nvPr/>
          </p:nvGrpSpPr>
          <p:grpSpPr bwMode="auto">
            <a:xfrm>
              <a:off x="2793" y="3554"/>
              <a:ext cx="444" cy="154"/>
              <a:chOff x="2717" y="3676"/>
              <a:chExt cx="444" cy="154"/>
            </a:xfrm>
          </p:grpSpPr>
          <p:sp>
            <p:nvSpPr>
              <p:cNvPr id="21571" name="Rectangle 397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72" name="Rectangle 398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73" name="Text Box 399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  <p:sp>
          <p:nvSpPr>
            <p:cNvPr id="21558" name="Rectangle 400"/>
            <p:cNvSpPr>
              <a:spLocks noChangeArrowheads="1"/>
            </p:cNvSpPr>
            <p:nvPr/>
          </p:nvSpPr>
          <p:spPr bwMode="auto">
            <a:xfrm>
              <a:off x="2613" y="3896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59" name="Rectangle 401"/>
            <p:cNvSpPr>
              <a:spLocks noChangeArrowheads="1"/>
            </p:cNvSpPr>
            <p:nvPr/>
          </p:nvSpPr>
          <p:spPr bwMode="auto">
            <a:xfrm>
              <a:off x="2741" y="3921"/>
              <a:ext cx="96" cy="9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60" name="Rectangle 402"/>
            <p:cNvSpPr>
              <a:spLocks noChangeArrowheads="1"/>
            </p:cNvSpPr>
            <p:nvPr/>
          </p:nvSpPr>
          <p:spPr bwMode="auto">
            <a:xfrm>
              <a:off x="2732" y="3910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61" name="Rectangle 403"/>
            <p:cNvSpPr>
              <a:spLocks noChangeArrowheads="1"/>
            </p:cNvSpPr>
            <p:nvPr/>
          </p:nvSpPr>
          <p:spPr bwMode="auto">
            <a:xfrm>
              <a:off x="2626" y="3912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62" name="Rectangle 404"/>
            <p:cNvSpPr>
              <a:spLocks noChangeArrowheads="1"/>
            </p:cNvSpPr>
            <p:nvPr/>
          </p:nvSpPr>
          <p:spPr bwMode="auto">
            <a:xfrm>
              <a:off x="3224" y="3911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1563" name="Group 405"/>
            <p:cNvGrpSpPr>
              <a:grpSpLocks/>
            </p:cNvGrpSpPr>
            <p:nvPr/>
          </p:nvGrpSpPr>
          <p:grpSpPr bwMode="auto">
            <a:xfrm>
              <a:off x="2802" y="3713"/>
              <a:ext cx="444" cy="154"/>
              <a:chOff x="2717" y="3676"/>
              <a:chExt cx="444" cy="154"/>
            </a:xfrm>
          </p:grpSpPr>
          <p:sp>
            <p:nvSpPr>
              <p:cNvPr id="21568" name="Rectangle 406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69" name="Rectangle 407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70" name="Text Box 408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  <p:grpSp>
          <p:nvGrpSpPr>
            <p:cNvPr id="21564" name="Group 409"/>
            <p:cNvGrpSpPr>
              <a:grpSpLocks/>
            </p:cNvGrpSpPr>
            <p:nvPr/>
          </p:nvGrpSpPr>
          <p:grpSpPr bwMode="auto">
            <a:xfrm>
              <a:off x="2805" y="3893"/>
              <a:ext cx="444" cy="154"/>
              <a:chOff x="2717" y="3676"/>
              <a:chExt cx="444" cy="154"/>
            </a:xfrm>
          </p:grpSpPr>
          <p:sp>
            <p:nvSpPr>
              <p:cNvPr id="21565" name="Rectangle 410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66" name="Rectangle 411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67" name="Text Box 412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</p:grpSp>
      <p:grpSp>
        <p:nvGrpSpPr>
          <p:cNvPr id="706605" name="Group 422"/>
          <p:cNvGrpSpPr>
            <a:grpSpLocks/>
          </p:cNvGrpSpPr>
          <p:nvPr/>
        </p:nvGrpSpPr>
        <p:grpSpPr bwMode="auto">
          <a:xfrm>
            <a:off x="311150" y="4772025"/>
            <a:ext cx="1081088" cy="244475"/>
            <a:chOff x="2709" y="3989"/>
            <a:chExt cx="681" cy="154"/>
          </a:xfrm>
        </p:grpSpPr>
        <p:sp>
          <p:nvSpPr>
            <p:cNvPr id="21547" name="Rectangle 413"/>
            <p:cNvSpPr>
              <a:spLocks noChangeArrowheads="1"/>
            </p:cNvSpPr>
            <p:nvPr/>
          </p:nvSpPr>
          <p:spPr bwMode="auto">
            <a:xfrm>
              <a:off x="2709" y="3992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48" name="Rectangle 414"/>
            <p:cNvSpPr>
              <a:spLocks noChangeArrowheads="1"/>
            </p:cNvSpPr>
            <p:nvPr/>
          </p:nvSpPr>
          <p:spPr bwMode="auto">
            <a:xfrm>
              <a:off x="2837" y="4017"/>
              <a:ext cx="96" cy="9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49" name="Rectangle 415"/>
            <p:cNvSpPr>
              <a:spLocks noChangeArrowheads="1"/>
            </p:cNvSpPr>
            <p:nvPr/>
          </p:nvSpPr>
          <p:spPr bwMode="auto">
            <a:xfrm>
              <a:off x="2828" y="4006"/>
              <a:ext cx="480" cy="1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50" name="Rectangle 416"/>
            <p:cNvSpPr>
              <a:spLocks noChangeArrowheads="1"/>
            </p:cNvSpPr>
            <p:nvPr/>
          </p:nvSpPr>
          <p:spPr bwMode="auto">
            <a:xfrm>
              <a:off x="2722" y="4008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1551" name="Rectangle 417"/>
            <p:cNvSpPr>
              <a:spLocks noChangeArrowheads="1"/>
            </p:cNvSpPr>
            <p:nvPr/>
          </p:nvSpPr>
          <p:spPr bwMode="auto">
            <a:xfrm>
              <a:off x="3320" y="4007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1552" name="Group 418"/>
            <p:cNvGrpSpPr>
              <a:grpSpLocks/>
            </p:cNvGrpSpPr>
            <p:nvPr/>
          </p:nvGrpSpPr>
          <p:grpSpPr bwMode="auto">
            <a:xfrm>
              <a:off x="2901" y="3989"/>
              <a:ext cx="444" cy="154"/>
              <a:chOff x="2717" y="3676"/>
              <a:chExt cx="444" cy="154"/>
            </a:xfrm>
          </p:grpSpPr>
          <p:sp>
            <p:nvSpPr>
              <p:cNvPr id="21553" name="Rectangle 419"/>
              <p:cNvSpPr>
                <a:spLocks noChangeArrowheads="1"/>
              </p:cNvSpPr>
              <p:nvPr/>
            </p:nvSpPr>
            <p:spPr bwMode="auto">
              <a:xfrm>
                <a:off x="2775" y="3710"/>
                <a:ext cx="32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54" name="Rectangle 420"/>
              <p:cNvSpPr>
                <a:spLocks noChangeArrowheads="1"/>
              </p:cNvSpPr>
              <p:nvPr/>
            </p:nvSpPr>
            <p:spPr bwMode="auto">
              <a:xfrm>
                <a:off x="2759" y="3704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555" name="Text Box 421"/>
              <p:cNvSpPr txBox="1">
                <a:spLocks noChangeArrowheads="1"/>
              </p:cNvSpPr>
              <p:nvPr/>
            </p:nvSpPr>
            <p:spPr bwMode="auto">
              <a:xfrm>
                <a:off x="2717" y="3676"/>
                <a:ext cx="4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SYNACK</a:t>
                </a:r>
              </a:p>
            </p:txBody>
          </p:sp>
        </p:grpSp>
      </p:grpSp>
      <p:sp>
        <p:nvSpPr>
          <p:cNvPr id="706984" name="Rectangle 424"/>
          <p:cNvSpPr>
            <a:spLocks noChangeArrowheads="1"/>
          </p:cNvSpPr>
          <p:nvPr/>
        </p:nvSpPr>
        <p:spPr bwMode="auto">
          <a:xfrm>
            <a:off x="5183188" y="4916488"/>
            <a:ext cx="37877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 dirty="0">
                <a:solidFill>
                  <a:srgbClr val="000000"/>
                </a:solidFill>
                <a:latin typeface="Comic Sans MS" pitchFamily="66" charset="0"/>
              </a:rPr>
              <a:t>web server responds with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TCP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SYNACK</a:t>
            </a:r>
            <a:endParaRPr lang="en-US" sz="2000" b="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9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0.00625 L 0.00764 0.08467 L 0.36285 0.08767 L 0.26996 0.22878 L 0.33698 0.22739 L 0.55069 0.01874 L 0.29583 0.52209 L 0.02882 0.5251 L 0.02882 0.41545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0" y="25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06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0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0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15591E-6 L -1.66667E-6 0.09415 L 0.28593 0.09091 L 0.52934 -0.40111 L 0.30937 -0.18182 L 0.23403 -0.19755 L 0.32118 -0.33079 L -0.01997 -0.33079 L -0.01875 -0.41846 " pathEditMode="relative" ptsTypes="AAAAAAAAA">
                                      <p:cBhvr>
                                        <p:cTn id="63" dur="2000" fill="hold"/>
                                        <p:tgtEl>
                                          <p:spTgt spid="706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06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706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706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70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0" grpId="0"/>
      <p:bldP spid="706661" grpId="0"/>
      <p:bldP spid="706662" grpId="0"/>
      <p:bldP spid="7069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5-</a:t>
            </a:r>
            <a:fld id="{0EEE4782-FF6E-45EF-9D6C-51D4198A653B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3" name="Freeform 2"/>
          <p:cNvSpPr>
            <a:spLocks/>
          </p:cNvSpPr>
          <p:nvPr/>
        </p:nvSpPr>
        <p:spPr bwMode="auto">
          <a:xfrm>
            <a:off x="322263" y="4619625"/>
            <a:ext cx="3963987" cy="1716088"/>
          </a:xfrm>
          <a:custGeom>
            <a:avLst/>
            <a:gdLst>
              <a:gd name="T0" fmla="*/ 475 w 2497"/>
              <a:gd name="T1" fmla="*/ 274 h 1081"/>
              <a:gd name="T2" fmla="*/ 204 w 2497"/>
              <a:gd name="T3" fmla="*/ 437 h 1081"/>
              <a:gd name="T4" fmla="*/ 21 w 2497"/>
              <a:gd name="T5" fmla="*/ 559 h 1081"/>
              <a:gd name="T6" fmla="*/ 75 w 2497"/>
              <a:gd name="T7" fmla="*/ 776 h 1081"/>
              <a:gd name="T8" fmla="*/ 136 w 2497"/>
              <a:gd name="T9" fmla="*/ 810 h 1081"/>
              <a:gd name="T10" fmla="*/ 197 w 2497"/>
              <a:gd name="T11" fmla="*/ 905 h 1081"/>
              <a:gd name="T12" fmla="*/ 319 w 2497"/>
              <a:gd name="T13" fmla="*/ 986 h 1081"/>
              <a:gd name="T14" fmla="*/ 726 w 2497"/>
              <a:gd name="T15" fmla="*/ 1000 h 1081"/>
              <a:gd name="T16" fmla="*/ 1349 w 2497"/>
              <a:gd name="T17" fmla="*/ 966 h 1081"/>
              <a:gd name="T18" fmla="*/ 1945 w 2497"/>
              <a:gd name="T19" fmla="*/ 1033 h 1081"/>
              <a:gd name="T20" fmla="*/ 2311 w 2497"/>
              <a:gd name="T21" fmla="*/ 993 h 1081"/>
              <a:gd name="T22" fmla="*/ 2460 w 2497"/>
              <a:gd name="T23" fmla="*/ 506 h 1081"/>
              <a:gd name="T24" fmla="*/ 2088 w 2497"/>
              <a:gd name="T25" fmla="*/ 58 h 1081"/>
              <a:gd name="T26" fmla="*/ 1308 w 2497"/>
              <a:gd name="T27" fmla="*/ 159 h 1081"/>
              <a:gd name="T28" fmla="*/ 766 w 2497"/>
              <a:gd name="T29" fmla="*/ 186 h 1081"/>
              <a:gd name="T30" fmla="*/ 475 w 2497"/>
              <a:gd name="T31" fmla="*/ 274 h 10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97"/>
              <a:gd name="T49" fmla="*/ 0 h 1081"/>
              <a:gd name="T50" fmla="*/ 2497 w 2497"/>
              <a:gd name="T51" fmla="*/ 1081 h 108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97" h="1081">
                <a:moveTo>
                  <a:pt x="475" y="274"/>
                </a:moveTo>
                <a:cubicBezTo>
                  <a:pt x="381" y="316"/>
                  <a:pt x="280" y="389"/>
                  <a:pt x="204" y="437"/>
                </a:cubicBezTo>
                <a:cubicBezTo>
                  <a:pt x="128" y="485"/>
                  <a:pt x="42" y="503"/>
                  <a:pt x="21" y="559"/>
                </a:cubicBezTo>
                <a:cubicBezTo>
                  <a:pt x="0" y="615"/>
                  <a:pt x="56" y="734"/>
                  <a:pt x="75" y="776"/>
                </a:cubicBezTo>
                <a:cubicBezTo>
                  <a:pt x="94" y="818"/>
                  <a:pt x="116" y="789"/>
                  <a:pt x="136" y="810"/>
                </a:cubicBezTo>
                <a:cubicBezTo>
                  <a:pt x="156" y="831"/>
                  <a:pt x="167" y="876"/>
                  <a:pt x="197" y="905"/>
                </a:cubicBezTo>
                <a:cubicBezTo>
                  <a:pt x="227" y="934"/>
                  <a:pt x="231" y="970"/>
                  <a:pt x="319" y="986"/>
                </a:cubicBezTo>
                <a:cubicBezTo>
                  <a:pt x="407" y="1002"/>
                  <a:pt x="554" y="1003"/>
                  <a:pt x="726" y="1000"/>
                </a:cubicBezTo>
                <a:cubicBezTo>
                  <a:pt x="898" y="997"/>
                  <a:pt x="1146" y="961"/>
                  <a:pt x="1349" y="966"/>
                </a:cubicBezTo>
                <a:cubicBezTo>
                  <a:pt x="1552" y="971"/>
                  <a:pt x="1785" y="1028"/>
                  <a:pt x="1945" y="1033"/>
                </a:cubicBezTo>
                <a:cubicBezTo>
                  <a:pt x="2105" y="1038"/>
                  <a:pt x="2225" y="1081"/>
                  <a:pt x="2311" y="993"/>
                </a:cubicBezTo>
                <a:cubicBezTo>
                  <a:pt x="2397" y="905"/>
                  <a:pt x="2497" y="662"/>
                  <a:pt x="2460" y="506"/>
                </a:cubicBezTo>
                <a:cubicBezTo>
                  <a:pt x="2423" y="350"/>
                  <a:pt x="2280" y="116"/>
                  <a:pt x="2088" y="58"/>
                </a:cubicBezTo>
                <a:cubicBezTo>
                  <a:pt x="1896" y="0"/>
                  <a:pt x="1528" y="138"/>
                  <a:pt x="1308" y="159"/>
                </a:cubicBezTo>
                <a:cubicBezTo>
                  <a:pt x="1088" y="180"/>
                  <a:pt x="906" y="167"/>
                  <a:pt x="766" y="186"/>
                </a:cubicBezTo>
                <a:cubicBezTo>
                  <a:pt x="626" y="205"/>
                  <a:pt x="569" y="232"/>
                  <a:pt x="475" y="274"/>
                </a:cubicBez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4" name="Freeform 3"/>
          <p:cNvSpPr>
            <a:spLocks/>
          </p:cNvSpPr>
          <p:nvPr/>
        </p:nvSpPr>
        <p:spPr bwMode="auto">
          <a:xfrm>
            <a:off x="4751388" y="871538"/>
            <a:ext cx="1919287" cy="2227262"/>
          </a:xfrm>
          <a:custGeom>
            <a:avLst/>
            <a:gdLst>
              <a:gd name="T0" fmla="*/ 84 w 1209"/>
              <a:gd name="T1" fmla="*/ 528 h 1403"/>
              <a:gd name="T2" fmla="*/ 16 w 1209"/>
              <a:gd name="T3" fmla="*/ 705 h 1403"/>
              <a:gd name="T4" fmla="*/ 9 w 1209"/>
              <a:gd name="T5" fmla="*/ 901 h 1403"/>
              <a:gd name="T6" fmla="*/ 70 w 1209"/>
              <a:gd name="T7" fmla="*/ 1043 h 1403"/>
              <a:gd name="T8" fmla="*/ 165 w 1209"/>
              <a:gd name="T9" fmla="*/ 1260 h 1403"/>
              <a:gd name="T10" fmla="*/ 280 w 1209"/>
              <a:gd name="T11" fmla="*/ 1342 h 1403"/>
              <a:gd name="T12" fmla="*/ 510 w 1209"/>
              <a:gd name="T13" fmla="*/ 1369 h 1403"/>
              <a:gd name="T14" fmla="*/ 985 w 1209"/>
              <a:gd name="T15" fmla="*/ 1348 h 1403"/>
              <a:gd name="T16" fmla="*/ 985 w 1209"/>
              <a:gd name="T17" fmla="*/ 27 h 1403"/>
              <a:gd name="T18" fmla="*/ 477 w 1209"/>
              <a:gd name="T19" fmla="*/ 156 h 1403"/>
              <a:gd name="T20" fmla="*/ 212 w 1209"/>
              <a:gd name="T21" fmla="*/ 271 h 1403"/>
              <a:gd name="T22" fmla="*/ 84 w 1209"/>
              <a:gd name="T23" fmla="*/ 528 h 14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09"/>
              <a:gd name="T37" fmla="*/ 0 h 1403"/>
              <a:gd name="T38" fmla="*/ 1209 w 1209"/>
              <a:gd name="T39" fmla="*/ 1403 h 140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09" h="1403">
                <a:moveTo>
                  <a:pt x="84" y="528"/>
                </a:moveTo>
                <a:cubicBezTo>
                  <a:pt x="51" y="600"/>
                  <a:pt x="28" y="643"/>
                  <a:pt x="16" y="705"/>
                </a:cubicBezTo>
                <a:cubicBezTo>
                  <a:pt x="4" y="767"/>
                  <a:pt x="0" y="845"/>
                  <a:pt x="9" y="901"/>
                </a:cubicBezTo>
                <a:cubicBezTo>
                  <a:pt x="18" y="957"/>
                  <a:pt x="44" y="983"/>
                  <a:pt x="70" y="1043"/>
                </a:cubicBezTo>
                <a:cubicBezTo>
                  <a:pt x="96" y="1103"/>
                  <a:pt x="130" y="1210"/>
                  <a:pt x="165" y="1260"/>
                </a:cubicBezTo>
                <a:cubicBezTo>
                  <a:pt x="200" y="1310"/>
                  <a:pt x="223" y="1324"/>
                  <a:pt x="280" y="1342"/>
                </a:cubicBezTo>
                <a:cubicBezTo>
                  <a:pt x="337" y="1360"/>
                  <a:pt x="393" y="1368"/>
                  <a:pt x="510" y="1369"/>
                </a:cubicBezTo>
                <a:cubicBezTo>
                  <a:pt x="627" y="1370"/>
                  <a:pt x="775" y="1403"/>
                  <a:pt x="985" y="1348"/>
                </a:cubicBezTo>
                <a:cubicBezTo>
                  <a:pt x="1195" y="1293"/>
                  <a:pt x="1209" y="54"/>
                  <a:pt x="985" y="27"/>
                </a:cubicBezTo>
                <a:cubicBezTo>
                  <a:pt x="761" y="0"/>
                  <a:pt x="606" y="115"/>
                  <a:pt x="477" y="156"/>
                </a:cubicBezTo>
                <a:cubicBezTo>
                  <a:pt x="348" y="197"/>
                  <a:pt x="280" y="207"/>
                  <a:pt x="212" y="271"/>
                </a:cubicBezTo>
                <a:cubicBezTo>
                  <a:pt x="144" y="335"/>
                  <a:pt x="117" y="456"/>
                  <a:pt x="84" y="528"/>
                </a:cubicBez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361363" cy="1143000"/>
          </a:xfrm>
        </p:spPr>
        <p:txBody>
          <a:bodyPr/>
          <a:lstStyle/>
          <a:p>
            <a:r>
              <a:rPr lang="en-US" sz="2800" u="none" smtClean="0"/>
              <a:t>A day in the life… HTTP request/reply </a:t>
            </a:r>
          </a:p>
        </p:txBody>
      </p:sp>
      <p:sp>
        <p:nvSpPr>
          <p:cNvPr id="22536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7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5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7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2538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22777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78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79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80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2539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40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41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42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2543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22760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61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762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22763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764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65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766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1800" b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2767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2277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77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77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2768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2277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77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77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2769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70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aphicFrame>
        <p:nvGraphicFramePr>
          <p:cNvPr id="22530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Clip" r:id="rId3" imgW="1266840" imgH="1200240" progId="MS_ClipArt_Gallery.2">
                  <p:embed/>
                </p:oleObj>
              </mc:Choice>
              <mc:Fallback>
                <p:oleObj name="Clip" r:id="rId3" imgW="1266840" imgH="1200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44" name="Group 3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22752" name="Freeform 3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2753" name="Group 37"/>
            <p:cNvGrpSpPr>
              <a:grpSpLocks/>
            </p:cNvGrpSpPr>
            <p:nvPr/>
          </p:nvGrpSpPr>
          <p:grpSpPr bwMode="auto">
            <a:xfrm>
              <a:off x="651" y="681"/>
              <a:ext cx="500" cy="828"/>
              <a:chOff x="569" y="2954"/>
              <a:chExt cx="500" cy="828"/>
            </a:xfrm>
          </p:grpSpPr>
          <p:sp>
            <p:nvSpPr>
              <p:cNvPr id="22754" name="Rectangle 3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55" name="Text Box 39"/>
              <p:cNvSpPr txBox="1">
                <a:spLocks noChangeArrowheads="1"/>
              </p:cNvSpPr>
              <p:nvPr/>
            </p:nvSpPr>
            <p:spPr bwMode="auto">
              <a:xfrm>
                <a:off x="607" y="2954"/>
                <a:ext cx="449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HTTP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TCP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22756" name="Line 4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57" name="Line 4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58" name="Line 4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59" name="Line 4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42913" y="1054100"/>
            <a:ext cx="515937" cy="333375"/>
            <a:chOff x="328" y="678"/>
            <a:chExt cx="325" cy="210"/>
          </a:xfrm>
        </p:grpSpPr>
        <p:grpSp>
          <p:nvGrpSpPr>
            <p:cNvPr id="22748" name="Group 45"/>
            <p:cNvGrpSpPr>
              <a:grpSpLocks/>
            </p:cNvGrpSpPr>
            <p:nvPr/>
          </p:nvGrpSpPr>
          <p:grpSpPr bwMode="auto">
            <a:xfrm>
              <a:off x="328" y="693"/>
              <a:ext cx="325" cy="154"/>
              <a:chOff x="844" y="3337"/>
              <a:chExt cx="325" cy="154"/>
            </a:xfrm>
          </p:grpSpPr>
          <p:sp>
            <p:nvSpPr>
              <p:cNvPr id="22750" name="Rectangle 46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51" name="Text Box 47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HTTP</a:t>
                </a:r>
              </a:p>
            </p:txBody>
          </p:sp>
        </p:grpSp>
        <p:sp>
          <p:nvSpPr>
            <p:cNvPr id="22749" name="AutoShape 48"/>
            <p:cNvSpPr>
              <a:spLocks noChangeArrowheads="1"/>
            </p:cNvSpPr>
            <p:nvPr/>
          </p:nvSpPr>
          <p:spPr bwMode="auto">
            <a:xfrm>
              <a:off x="396" y="678"/>
              <a:ext cx="240" cy="210"/>
            </a:xfrm>
            <a:prstGeom prst="downArrow">
              <a:avLst>
                <a:gd name="adj1" fmla="val 49167"/>
                <a:gd name="adj2" fmla="val 24292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707633" name="Rectangle 49"/>
          <p:cNvSpPr>
            <a:spLocks noChangeArrowheads="1"/>
          </p:cNvSpPr>
          <p:nvPr/>
        </p:nvSpPr>
        <p:spPr bwMode="auto">
          <a:xfrm>
            <a:off x="5183188" y="3105150"/>
            <a:ext cx="34417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sent into TCP socket</a:t>
            </a:r>
          </a:p>
        </p:txBody>
      </p:sp>
      <p:sp>
        <p:nvSpPr>
          <p:cNvPr id="707634" name="Rectangle 50"/>
          <p:cNvSpPr>
            <a:spLocks noChangeArrowheads="1"/>
          </p:cNvSpPr>
          <p:nvPr/>
        </p:nvSpPr>
        <p:spPr bwMode="auto">
          <a:xfrm>
            <a:off x="5176838" y="3797300"/>
            <a:ext cx="378777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IP datagram containing HTTP request routed to www.google.com</a:t>
            </a:r>
          </a:p>
        </p:txBody>
      </p:sp>
      <p:sp>
        <p:nvSpPr>
          <p:cNvPr id="707635" name="Rectangle 51"/>
          <p:cNvSpPr>
            <a:spLocks noChangeArrowheads="1"/>
          </p:cNvSpPr>
          <p:nvPr/>
        </p:nvSpPr>
        <p:spPr bwMode="auto">
          <a:xfrm>
            <a:off x="5189538" y="5702300"/>
            <a:ext cx="38655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IP datgram containing HTTP reply routed back to client</a:t>
            </a:r>
          </a:p>
        </p:txBody>
      </p:sp>
      <p:grpSp>
        <p:nvGrpSpPr>
          <p:cNvPr id="22549" name="Group 4"/>
          <p:cNvGrpSpPr>
            <a:grpSpLocks/>
          </p:cNvGrpSpPr>
          <p:nvPr/>
        </p:nvGrpSpPr>
        <p:grpSpPr bwMode="auto">
          <a:xfrm>
            <a:off x="5173663" y="2041525"/>
            <a:ext cx="757237" cy="379413"/>
            <a:chOff x="2466" y="2026"/>
            <a:chExt cx="477" cy="282"/>
          </a:xfrm>
        </p:grpSpPr>
        <p:sp>
          <p:nvSpPr>
            <p:cNvPr id="22734" name="Oval 5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35" name="Line 6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36" name="Rectangle 7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2737" name="Oval 8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738" name="Group 9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2745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46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47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2739" name="Group 13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2742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43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44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2740" name="Line 17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41" name="Line 18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550" name="Group 166"/>
          <p:cNvGrpSpPr>
            <a:grpSpLocks/>
          </p:cNvGrpSpPr>
          <p:nvPr/>
        </p:nvGrpSpPr>
        <p:grpSpPr bwMode="auto">
          <a:xfrm>
            <a:off x="3795713" y="2409825"/>
            <a:ext cx="1576387" cy="1287463"/>
            <a:chOff x="3228" y="1776"/>
            <a:chExt cx="252" cy="96"/>
          </a:xfrm>
        </p:grpSpPr>
        <p:sp>
          <p:nvSpPr>
            <p:cNvPr id="22732" name="Line 164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33" name="Line 165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551" name="Group 167"/>
          <p:cNvGrpSpPr>
            <a:grpSpLocks/>
          </p:cNvGrpSpPr>
          <p:nvPr/>
        </p:nvGrpSpPr>
        <p:grpSpPr bwMode="auto">
          <a:xfrm flipH="1">
            <a:off x="5600700" y="2424113"/>
            <a:ext cx="400050" cy="152400"/>
            <a:chOff x="3228" y="1776"/>
            <a:chExt cx="252" cy="96"/>
          </a:xfrm>
        </p:grpSpPr>
        <p:sp>
          <p:nvSpPr>
            <p:cNvPr id="22730" name="Line 168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31" name="Line 169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552" name="Group 170"/>
          <p:cNvGrpSpPr>
            <a:grpSpLocks/>
          </p:cNvGrpSpPr>
          <p:nvPr/>
        </p:nvGrpSpPr>
        <p:grpSpPr bwMode="auto">
          <a:xfrm flipH="1" flipV="1">
            <a:off x="5753100" y="1900238"/>
            <a:ext cx="400050" cy="152400"/>
            <a:chOff x="3228" y="1776"/>
            <a:chExt cx="252" cy="96"/>
          </a:xfrm>
        </p:grpSpPr>
        <p:sp>
          <p:nvSpPr>
            <p:cNvPr id="22728" name="Line 17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29" name="Line 17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553" name="Group 110"/>
          <p:cNvGrpSpPr>
            <a:grpSpLocks/>
          </p:cNvGrpSpPr>
          <p:nvPr/>
        </p:nvGrpSpPr>
        <p:grpSpPr bwMode="auto">
          <a:xfrm>
            <a:off x="3057525" y="5273675"/>
            <a:ext cx="757238" cy="379413"/>
            <a:chOff x="2466" y="2026"/>
            <a:chExt cx="477" cy="282"/>
          </a:xfrm>
        </p:grpSpPr>
        <p:sp>
          <p:nvSpPr>
            <p:cNvPr id="22714" name="Oval 111"/>
            <p:cNvSpPr>
              <a:spLocks noChangeArrowheads="1"/>
            </p:cNvSpPr>
            <p:nvPr/>
          </p:nvSpPr>
          <p:spPr bwMode="auto">
            <a:xfrm>
              <a:off x="2466" y="2168"/>
              <a:ext cx="476" cy="14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15" name="Line 112"/>
            <p:cNvSpPr>
              <a:spLocks noChangeShapeType="1"/>
            </p:cNvSpPr>
            <p:nvPr/>
          </p:nvSpPr>
          <p:spPr bwMode="auto">
            <a:xfrm>
              <a:off x="2470" y="2125"/>
              <a:ext cx="1" cy="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16" name="Rectangle 113"/>
            <p:cNvSpPr>
              <a:spLocks noChangeArrowheads="1"/>
            </p:cNvSpPr>
            <p:nvPr/>
          </p:nvSpPr>
          <p:spPr bwMode="auto">
            <a:xfrm>
              <a:off x="2470" y="2125"/>
              <a:ext cx="472" cy="111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</a:endParaRPr>
            </a:p>
          </p:txBody>
        </p:sp>
        <p:sp>
          <p:nvSpPr>
            <p:cNvPr id="22717" name="Oval 114"/>
            <p:cNvSpPr>
              <a:spLocks noChangeArrowheads="1"/>
            </p:cNvSpPr>
            <p:nvPr/>
          </p:nvSpPr>
          <p:spPr bwMode="auto">
            <a:xfrm>
              <a:off x="2466" y="2026"/>
              <a:ext cx="476" cy="16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718" name="Group 115"/>
            <p:cNvGrpSpPr>
              <a:grpSpLocks/>
            </p:cNvGrpSpPr>
            <p:nvPr/>
          </p:nvGrpSpPr>
          <p:grpSpPr bwMode="auto">
            <a:xfrm>
              <a:off x="2581" y="2061"/>
              <a:ext cx="236" cy="94"/>
              <a:chOff x="2848" y="848"/>
              <a:chExt cx="140" cy="98"/>
            </a:xfrm>
          </p:grpSpPr>
          <p:sp>
            <p:nvSpPr>
              <p:cNvPr id="22725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26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27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2719" name="Group 119"/>
            <p:cNvGrpSpPr>
              <a:grpSpLocks/>
            </p:cNvGrpSpPr>
            <p:nvPr/>
          </p:nvGrpSpPr>
          <p:grpSpPr bwMode="auto">
            <a:xfrm flipV="1">
              <a:off x="2581" y="2060"/>
              <a:ext cx="236" cy="94"/>
              <a:chOff x="2848" y="848"/>
              <a:chExt cx="140" cy="98"/>
            </a:xfrm>
          </p:grpSpPr>
          <p:sp>
            <p:nvSpPr>
              <p:cNvPr id="22722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23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24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2720" name="Line 123"/>
            <p:cNvSpPr>
              <a:spLocks noChangeShapeType="1"/>
            </p:cNvSpPr>
            <p:nvPr/>
          </p:nvSpPr>
          <p:spPr bwMode="auto">
            <a:xfrm flipH="1">
              <a:off x="2942" y="2109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21" name="Line 124"/>
            <p:cNvSpPr>
              <a:spLocks noChangeShapeType="1"/>
            </p:cNvSpPr>
            <p:nvPr/>
          </p:nvSpPr>
          <p:spPr bwMode="auto">
            <a:xfrm flipH="1">
              <a:off x="2466" y="2117"/>
              <a:ext cx="1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554" name="Group 125"/>
          <p:cNvGrpSpPr>
            <a:grpSpLocks/>
          </p:cNvGrpSpPr>
          <p:nvPr/>
        </p:nvGrpSpPr>
        <p:grpSpPr bwMode="auto">
          <a:xfrm>
            <a:off x="2338388" y="4953000"/>
            <a:ext cx="306387" cy="647700"/>
            <a:chOff x="4180" y="783"/>
            <a:chExt cx="150" cy="307"/>
          </a:xfrm>
        </p:grpSpPr>
        <p:sp>
          <p:nvSpPr>
            <p:cNvPr id="22706" name="AutoShape 12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07" name="Rectangle 12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08" name="Rectangle 12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09" name="AutoShape 12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10" name="Line 13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11" name="Line 13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12" name="Rectangle 13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13" name="Rectangle 13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55" name="Line 136"/>
          <p:cNvSpPr>
            <a:spLocks noChangeShapeType="1"/>
          </p:cNvSpPr>
          <p:nvPr/>
        </p:nvSpPr>
        <p:spPr bwMode="auto">
          <a:xfrm flipV="1">
            <a:off x="2543175" y="5443538"/>
            <a:ext cx="4905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56" name="Text Box 137"/>
          <p:cNvSpPr txBox="1">
            <a:spLocks noChangeArrowheads="1"/>
          </p:cNvSpPr>
          <p:nvPr/>
        </p:nvSpPr>
        <p:spPr bwMode="auto">
          <a:xfrm>
            <a:off x="1003300" y="5835650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64.233.169.105</a:t>
            </a:r>
          </a:p>
        </p:txBody>
      </p:sp>
      <p:sp>
        <p:nvSpPr>
          <p:cNvPr id="22557" name="Text Box 138"/>
          <p:cNvSpPr txBox="1">
            <a:spLocks noChangeArrowheads="1"/>
          </p:cNvSpPr>
          <p:nvPr/>
        </p:nvSpPr>
        <p:spPr bwMode="auto">
          <a:xfrm>
            <a:off x="971550" y="5541963"/>
            <a:ext cx="117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web server</a:t>
            </a:r>
          </a:p>
        </p:txBody>
      </p:sp>
      <p:grpSp>
        <p:nvGrpSpPr>
          <p:cNvPr id="22558" name="Group 194"/>
          <p:cNvGrpSpPr>
            <a:grpSpLocks/>
          </p:cNvGrpSpPr>
          <p:nvPr/>
        </p:nvGrpSpPr>
        <p:grpSpPr bwMode="auto">
          <a:xfrm>
            <a:off x="2970213" y="5649913"/>
            <a:ext cx="295275" cy="114300"/>
            <a:chOff x="3228" y="1776"/>
            <a:chExt cx="252" cy="96"/>
          </a:xfrm>
        </p:grpSpPr>
        <p:sp>
          <p:nvSpPr>
            <p:cNvPr id="22704" name="Line 195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05" name="Line 196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559" name="Group 200"/>
          <p:cNvGrpSpPr>
            <a:grpSpLocks/>
          </p:cNvGrpSpPr>
          <p:nvPr/>
        </p:nvGrpSpPr>
        <p:grpSpPr bwMode="auto">
          <a:xfrm flipH="1" flipV="1">
            <a:off x="3813175" y="5354638"/>
            <a:ext cx="295275" cy="114300"/>
            <a:chOff x="3228" y="1776"/>
            <a:chExt cx="252" cy="96"/>
          </a:xfrm>
        </p:grpSpPr>
        <p:sp>
          <p:nvSpPr>
            <p:cNvPr id="22702" name="Line 201"/>
            <p:cNvSpPr>
              <a:spLocks noChangeShapeType="1"/>
            </p:cNvSpPr>
            <p:nvPr/>
          </p:nvSpPr>
          <p:spPr bwMode="auto">
            <a:xfrm flipV="1">
              <a:off x="3339" y="1776"/>
              <a:ext cx="14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703" name="Line 202"/>
            <p:cNvSpPr>
              <a:spLocks noChangeShapeType="1"/>
            </p:cNvSpPr>
            <p:nvPr/>
          </p:nvSpPr>
          <p:spPr bwMode="auto">
            <a:xfrm flipV="1">
              <a:off x="3228" y="1833"/>
              <a:ext cx="102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2560" name="Line 112"/>
          <p:cNvSpPr>
            <a:spLocks noChangeShapeType="1"/>
          </p:cNvSpPr>
          <p:nvPr/>
        </p:nvSpPr>
        <p:spPr bwMode="auto">
          <a:xfrm flipH="1">
            <a:off x="3594100" y="2432050"/>
            <a:ext cx="1882775" cy="289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sv-SE" sz="1800" b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2561" name="Group 145"/>
          <p:cNvGrpSpPr>
            <a:grpSpLocks/>
          </p:cNvGrpSpPr>
          <p:nvPr/>
        </p:nvGrpSpPr>
        <p:grpSpPr bwMode="auto">
          <a:xfrm>
            <a:off x="1509713" y="3965575"/>
            <a:ext cx="976312" cy="1460500"/>
            <a:chOff x="4000" y="1895"/>
            <a:chExt cx="615" cy="920"/>
          </a:xfrm>
        </p:grpSpPr>
        <p:sp>
          <p:nvSpPr>
            <p:cNvPr id="22694" name="Freeform 146"/>
            <p:cNvSpPr>
              <a:spLocks/>
            </p:cNvSpPr>
            <p:nvPr/>
          </p:nvSpPr>
          <p:spPr bwMode="auto">
            <a:xfrm>
              <a:off x="4011" y="1912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4"/>
                <a:gd name="T16" fmla="*/ 0 h 903"/>
                <a:gd name="T17" fmla="*/ 604 w 604"/>
                <a:gd name="T18" fmla="*/ 903 h 9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2695" name="Group 147"/>
            <p:cNvGrpSpPr>
              <a:grpSpLocks/>
            </p:cNvGrpSpPr>
            <p:nvPr/>
          </p:nvGrpSpPr>
          <p:grpSpPr bwMode="auto">
            <a:xfrm>
              <a:off x="4000" y="1895"/>
              <a:ext cx="500" cy="828"/>
              <a:chOff x="569" y="2954"/>
              <a:chExt cx="500" cy="828"/>
            </a:xfrm>
          </p:grpSpPr>
          <p:sp>
            <p:nvSpPr>
              <p:cNvPr id="22696" name="Rectangle 1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97" name="Text Box 149"/>
              <p:cNvSpPr txBox="1">
                <a:spLocks noChangeArrowheads="1"/>
              </p:cNvSpPr>
              <p:nvPr/>
            </p:nvSpPr>
            <p:spPr bwMode="auto">
              <a:xfrm>
                <a:off x="607" y="2954"/>
                <a:ext cx="449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HTTP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TCP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IP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Eth</a:t>
                </a:r>
              </a:p>
              <a:p>
                <a:pPr algn="ctr" eaLnBrk="0" hangingPunct="0"/>
                <a:r>
                  <a:rPr lang="en-US" b="0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</p:txBody>
          </p:sp>
          <p:sp>
            <p:nvSpPr>
              <p:cNvPr id="22698" name="Line 1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99" name="Line 1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00" name="Line 1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701" name="Line 1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707813" name="Rectangle 229"/>
          <p:cNvSpPr>
            <a:spLocks noChangeArrowheads="1"/>
          </p:cNvSpPr>
          <p:nvPr/>
        </p:nvSpPr>
        <p:spPr bwMode="auto">
          <a:xfrm>
            <a:off x="5183188" y="4735513"/>
            <a:ext cx="37877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web server responds with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HTTP reply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(containing web page)</a:t>
            </a:r>
          </a:p>
        </p:txBody>
      </p:sp>
      <p:grpSp>
        <p:nvGrpSpPr>
          <p:cNvPr id="25" name="Group 357"/>
          <p:cNvGrpSpPr>
            <a:grpSpLocks/>
          </p:cNvGrpSpPr>
          <p:nvPr/>
        </p:nvGrpSpPr>
        <p:grpSpPr bwMode="auto">
          <a:xfrm>
            <a:off x="88900" y="1363663"/>
            <a:ext cx="1081088" cy="1058862"/>
            <a:chOff x="56" y="859"/>
            <a:chExt cx="681" cy="667"/>
          </a:xfrm>
        </p:grpSpPr>
        <p:grpSp>
          <p:nvGrpSpPr>
            <p:cNvPr id="22663" name="Group 230"/>
            <p:cNvGrpSpPr>
              <a:grpSpLocks/>
            </p:cNvGrpSpPr>
            <p:nvPr/>
          </p:nvGrpSpPr>
          <p:grpSpPr bwMode="auto">
            <a:xfrm>
              <a:off x="290" y="874"/>
              <a:ext cx="379" cy="154"/>
              <a:chOff x="740" y="3209"/>
              <a:chExt cx="379" cy="154"/>
            </a:xfrm>
          </p:grpSpPr>
          <p:grpSp>
            <p:nvGrpSpPr>
              <p:cNvPr id="22689" name="Group 231"/>
              <p:cNvGrpSpPr>
                <a:grpSpLocks/>
              </p:cNvGrpSpPr>
              <p:nvPr/>
            </p:nvGrpSpPr>
            <p:grpSpPr bwMode="auto">
              <a:xfrm>
                <a:off x="794" y="3209"/>
                <a:ext cx="325" cy="154"/>
                <a:chOff x="844" y="3337"/>
                <a:chExt cx="325" cy="154"/>
              </a:xfrm>
            </p:grpSpPr>
            <p:sp>
              <p:nvSpPr>
                <p:cNvPr id="22692" name="Rectangle 232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93" name="Text Box 233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FFFFFF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sp>
            <p:nvSpPr>
              <p:cNvPr id="22690" name="Rectangle 234"/>
              <p:cNvSpPr>
                <a:spLocks noChangeArrowheads="1"/>
              </p:cNvSpPr>
              <p:nvPr/>
            </p:nvSpPr>
            <p:spPr bwMode="auto">
              <a:xfrm>
                <a:off x="750" y="3244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91" name="Rectangle 235"/>
              <p:cNvSpPr>
                <a:spLocks noChangeArrowheads="1"/>
              </p:cNvSpPr>
              <p:nvPr/>
            </p:nvSpPr>
            <p:spPr bwMode="auto">
              <a:xfrm>
                <a:off x="740" y="3238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2664" name="Group 236"/>
            <p:cNvGrpSpPr>
              <a:grpSpLocks/>
            </p:cNvGrpSpPr>
            <p:nvPr/>
          </p:nvGrpSpPr>
          <p:grpSpPr bwMode="auto">
            <a:xfrm>
              <a:off x="290" y="1022"/>
              <a:ext cx="379" cy="154"/>
              <a:chOff x="836" y="3305"/>
              <a:chExt cx="379" cy="154"/>
            </a:xfrm>
          </p:grpSpPr>
          <p:grpSp>
            <p:nvGrpSpPr>
              <p:cNvPr id="22683" name="Group 237"/>
              <p:cNvGrpSpPr>
                <a:grpSpLocks/>
              </p:cNvGrpSpPr>
              <p:nvPr/>
            </p:nvGrpSpPr>
            <p:grpSpPr bwMode="auto">
              <a:xfrm>
                <a:off x="890" y="3305"/>
                <a:ext cx="325" cy="154"/>
                <a:chOff x="844" y="3337"/>
                <a:chExt cx="325" cy="154"/>
              </a:xfrm>
            </p:grpSpPr>
            <p:sp>
              <p:nvSpPr>
                <p:cNvPr id="22687" name="Rectangle 238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88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FFFFFF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grpSp>
            <p:nvGrpSpPr>
              <p:cNvPr id="22684" name="Group 240"/>
              <p:cNvGrpSpPr>
                <a:grpSpLocks/>
              </p:cNvGrpSpPr>
              <p:nvPr/>
            </p:nvGrpSpPr>
            <p:grpSpPr bwMode="auto">
              <a:xfrm>
                <a:off x="836" y="3334"/>
                <a:ext cx="354" cy="94"/>
                <a:chOff x="836" y="3334"/>
                <a:chExt cx="354" cy="94"/>
              </a:xfrm>
            </p:grpSpPr>
            <p:sp>
              <p:nvSpPr>
                <p:cNvPr id="22685" name="Rectangle 241"/>
                <p:cNvSpPr>
                  <a:spLocks noChangeArrowheads="1"/>
                </p:cNvSpPr>
                <p:nvPr/>
              </p:nvSpPr>
              <p:spPr bwMode="auto">
                <a:xfrm>
                  <a:off x="846" y="3340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86" name="Rectangle 242"/>
                <p:cNvSpPr>
                  <a:spLocks noChangeArrowheads="1"/>
                </p:cNvSpPr>
                <p:nvPr/>
              </p:nvSpPr>
              <p:spPr bwMode="auto">
                <a:xfrm>
                  <a:off x="836" y="3334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22665" name="Group 243"/>
            <p:cNvGrpSpPr>
              <a:grpSpLocks/>
            </p:cNvGrpSpPr>
            <p:nvPr/>
          </p:nvGrpSpPr>
          <p:grpSpPr bwMode="auto">
            <a:xfrm>
              <a:off x="177" y="1042"/>
              <a:ext cx="480" cy="112"/>
              <a:chOff x="627" y="3377"/>
              <a:chExt cx="480" cy="112"/>
            </a:xfrm>
          </p:grpSpPr>
          <p:sp>
            <p:nvSpPr>
              <p:cNvPr id="22681" name="Rectangle 244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82" name="Rectangle 245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2666" name="Group 246"/>
            <p:cNvGrpSpPr>
              <a:grpSpLocks/>
            </p:cNvGrpSpPr>
            <p:nvPr/>
          </p:nvGrpSpPr>
          <p:grpSpPr bwMode="auto">
            <a:xfrm>
              <a:off x="56" y="1189"/>
              <a:ext cx="681" cy="154"/>
              <a:chOff x="504" y="3523"/>
              <a:chExt cx="681" cy="154"/>
            </a:xfrm>
          </p:grpSpPr>
          <p:grpSp>
            <p:nvGrpSpPr>
              <p:cNvPr id="22668" name="Group 247"/>
              <p:cNvGrpSpPr>
                <a:grpSpLocks/>
              </p:cNvGrpSpPr>
              <p:nvPr/>
            </p:nvGrpSpPr>
            <p:grpSpPr bwMode="auto">
              <a:xfrm>
                <a:off x="623" y="3523"/>
                <a:ext cx="492" cy="154"/>
                <a:chOff x="723" y="3453"/>
                <a:chExt cx="492" cy="154"/>
              </a:xfrm>
            </p:grpSpPr>
            <p:grpSp>
              <p:nvGrpSpPr>
                <p:cNvPr id="22672" name="Group 248"/>
                <p:cNvGrpSpPr>
                  <a:grpSpLocks/>
                </p:cNvGrpSpPr>
                <p:nvPr/>
              </p:nvGrpSpPr>
              <p:grpSpPr bwMode="auto">
                <a:xfrm>
                  <a:off x="836" y="3453"/>
                  <a:ext cx="379" cy="154"/>
                  <a:chOff x="836" y="3305"/>
                  <a:chExt cx="379" cy="154"/>
                </a:xfrm>
              </p:grpSpPr>
              <p:grpSp>
                <p:nvGrpSpPr>
                  <p:cNvPr id="22675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890" y="3305"/>
                    <a:ext cx="325" cy="154"/>
                    <a:chOff x="844" y="3337"/>
                    <a:chExt cx="325" cy="154"/>
                  </a:xfrm>
                </p:grpSpPr>
                <p:sp>
                  <p:nvSpPr>
                    <p:cNvPr id="22679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9" y="3370"/>
                      <a:ext cx="245" cy="8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sv-SE" sz="1800" b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2680" name="Text Box 2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4" y="3337"/>
                      <a:ext cx="325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/>
                      <a:r>
                        <a:rPr lang="en-US" sz="1000" b="0">
                          <a:solidFill>
                            <a:srgbClr val="FFFFFF"/>
                          </a:solidFill>
                          <a:latin typeface="Arial" charset="0"/>
                        </a:rPr>
                        <a:t>HTTP</a:t>
                      </a:r>
                    </a:p>
                  </p:txBody>
                </p:sp>
              </p:grpSp>
              <p:grpSp>
                <p:nvGrpSpPr>
                  <p:cNvPr id="22676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836" y="3334"/>
                    <a:ext cx="354" cy="94"/>
                    <a:chOff x="836" y="3334"/>
                    <a:chExt cx="354" cy="94"/>
                  </a:xfrm>
                </p:grpSpPr>
                <p:sp>
                  <p:nvSpPr>
                    <p:cNvPr id="22677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3340"/>
                      <a:ext cx="88" cy="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sv-SE" sz="1800" b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2678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6" y="3334"/>
                      <a:ext cx="354" cy="9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sv-SE" sz="1800" b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p:txBody>
                </p:sp>
              </p:grpSp>
            </p:grpSp>
            <p:sp>
              <p:nvSpPr>
                <p:cNvPr id="22673" name="Rectangle 255"/>
                <p:cNvSpPr>
                  <a:spLocks noChangeArrowheads="1"/>
                </p:cNvSpPr>
                <p:nvPr/>
              </p:nvSpPr>
              <p:spPr bwMode="auto">
                <a:xfrm>
                  <a:off x="732" y="3484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74" name="Rectangle 256"/>
                <p:cNvSpPr>
                  <a:spLocks noChangeArrowheads="1"/>
                </p:cNvSpPr>
                <p:nvPr/>
              </p:nvSpPr>
              <p:spPr bwMode="auto">
                <a:xfrm>
                  <a:off x="723" y="3473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2669" name="Rectangle 257"/>
              <p:cNvSpPr>
                <a:spLocks noChangeArrowheads="1"/>
              </p:cNvSpPr>
              <p:nvPr/>
            </p:nvSpPr>
            <p:spPr bwMode="auto">
              <a:xfrm>
                <a:off x="517" y="3545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70" name="Rectangle 258"/>
              <p:cNvSpPr>
                <a:spLocks noChangeArrowheads="1"/>
              </p:cNvSpPr>
              <p:nvPr/>
            </p:nvSpPr>
            <p:spPr bwMode="auto">
              <a:xfrm>
                <a:off x="1115" y="3544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71" name="Rectangle 259"/>
              <p:cNvSpPr>
                <a:spLocks noChangeArrowheads="1"/>
              </p:cNvSpPr>
              <p:nvPr/>
            </p:nvSpPr>
            <p:spPr bwMode="auto">
              <a:xfrm>
                <a:off x="504" y="3529"/>
                <a:ext cx="681" cy="1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2667" name="AutoShape 356"/>
            <p:cNvSpPr>
              <a:spLocks noChangeArrowheads="1"/>
            </p:cNvSpPr>
            <p:nvPr/>
          </p:nvSpPr>
          <p:spPr bwMode="auto">
            <a:xfrm>
              <a:off x="341" y="859"/>
              <a:ext cx="240" cy="667"/>
            </a:xfrm>
            <a:prstGeom prst="downArrow">
              <a:avLst>
                <a:gd name="adj1" fmla="val 49167"/>
                <a:gd name="adj2" fmla="val 675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08046" name="Group 389"/>
          <p:cNvGrpSpPr>
            <a:grpSpLocks/>
          </p:cNvGrpSpPr>
          <p:nvPr/>
        </p:nvGrpSpPr>
        <p:grpSpPr bwMode="auto">
          <a:xfrm>
            <a:off x="92075" y="1890713"/>
            <a:ext cx="1081088" cy="244475"/>
            <a:chOff x="0" y="2762"/>
            <a:chExt cx="681" cy="154"/>
          </a:xfrm>
        </p:grpSpPr>
        <p:sp>
          <p:nvSpPr>
            <p:cNvPr id="22650" name="Rectangle 388"/>
            <p:cNvSpPr>
              <a:spLocks noChangeArrowheads="1"/>
            </p:cNvSpPr>
            <p:nvPr/>
          </p:nvSpPr>
          <p:spPr bwMode="auto">
            <a:xfrm>
              <a:off x="0" y="2768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2651" name="Group 376"/>
            <p:cNvGrpSpPr>
              <a:grpSpLocks/>
            </p:cNvGrpSpPr>
            <p:nvPr/>
          </p:nvGrpSpPr>
          <p:grpSpPr bwMode="auto">
            <a:xfrm>
              <a:off x="119" y="2762"/>
              <a:ext cx="492" cy="154"/>
              <a:chOff x="723" y="3453"/>
              <a:chExt cx="492" cy="154"/>
            </a:xfrm>
          </p:grpSpPr>
          <p:grpSp>
            <p:nvGrpSpPr>
              <p:cNvPr id="22654" name="Group 377"/>
              <p:cNvGrpSpPr>
                <a:grpSpLocks/>
              </p:cNvGrpSpPr>
              <p:nvPr/>
            </p:nvGrpSpPr>
            <p:grpSpPr bwMode="auto">
              <a:xfrm>
                <a:off x="836" y="3453"/>
                <a:ext cx="379" cy="154"/>
                <a:chOff x="836" y="3305"/>
                <a:chExt cx="379" cy="154"/>
              </a:xfrm>
            </p:grpSpPr>
            <p:grpSp>
              <p:nvGrpSpPr>
                <p:cNvPr id="22657" name="Group 37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25" cy="154"/>
                  <a:chOff x="844" y="3337"/>
                  <a:chExt cx="325" cy="154"/>
                </a:xfrm>
              </p:grpSpPr>
              <p:sp>
                <p:nvSpPr>
                  <p:cNvPr id="22661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662" name="Text Box 3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grpSp>
              <p:nvGrpSpPr>
                <p:cNvPr id="22658" name="Group 38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2659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660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22655" name="Rectangle 384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56" name="Rectangle 385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2652" name="Rectangle 386"/>
            <p:cNvSpPr>
              <a:spLocks noChangeArrowheads="1"/>
            </p:cNvSpPr>
            <p:nvPr/>
          </p:nvSpPr>
          <p:spPr bwMode="auto">
            <a:xfrm>
              <a:off x="13" y="2784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653" name="Rectangle 387"/>
            <p:cNvSpPr>
              <a:spLocks noChangeArrowheads="1"/>
            </p:cNvSpPr>
            <p:nvPr/>
          </p:nvSpPr>
          <p:spPr bwMode="auto">
            <a:xfrm>
              <a:off x="611" y="2783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08060" name="Group 391"/>
          <p:cNvGrpSpPr>
            <a:grpSpLocks/>
          </p:cNvGrpSpPr>
          <p:nvPr/>
        </p:nvGrpSpPr>
        <p:grpSpPr bwMode="auto">
          <a:xfrm>
            <a:off x="411163" y="4051300"/>
            <a:ext cx="1081087" cy="949325"/>
            <a:chOff x="2231" y="3555"/>
            <a:chExt cx="681" cy="598"/>
          </a:xfrm>
        </p:grpSpPr>
        <p:grpSp>
          <p:nvGrpSpPr>
            <p:cNvPr id="22616" name="Group 392"/>
            <p:cNvGrpSpPr>
              <a:grpSpLocks/>
            </p:cNvGrpSpPr>
            <p:nvPr/>
          </p:nvGrpSpPr>
          <p:grpSpPr bwMode="auto">
            <a:xfrm>
              <a:off x="2231" y="3684"/>
              <a:ext cx="681" cy="469"/>
              <a:chOff x="152" y="970"/>
              <a:chExt cx="681" cy="469"/>
            </a:xfrm>
          </p:grpSpPr>
          <p:grpSp>
            <p:nvGrpSpPr>
              <p:cNvPr id="22620" name="Group 393"/>
              <p:cNvGrpSpPr>
                <a:grpSpLocks/>
              </p:cNvGrpSpPr>
              <p:nvPr/>
            </p:nvGrpSpPr>
            <p:grpSpPr bwMode="auto">
              <a:xfrm>
                <a:off x="386" y="970"/>
                <a:ext cx="379" cy="154"/>
                <a:chOff x="740" y="3209"/>
                <a:chExt cx="379" cy="154"/>
              </a:xfrm>
            </p:grpSpPr>
            <p:grpSp>
              <p:nvGrpSpPr>
                <p:cNvPr id="22645" name="Group 394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25" cy="154"/>
                  <a:chOff x="844" y="3337"/>
                  <a:chExt cx="325" cy="154"/>
                </a:xfrm>
              </p:grpSpPr>
              <p:sp>
                <p:nvSpPr>
                  <p:cNvPr id="22648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649" name="Text Box 3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sp>
              <p:nvSpPr>
                <p:cNvPr id="22646" name="Rectangle 397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47" name="Rectangle 398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2621" name="Group 399"/>
              <p:cNvGrpSpPr>
                <a:grpSpLocks/>
              </p:cNvGrpSpPr>
              <p:nvPr/>
            </p:nvGrpSpPr>
            <p:grpSpPr bwMode="auto">
              <a:xfrm>
                <a:off x="386" y="1118"/>
                <a:ext cx="379" cy="154"/>
                <a:chOff x="836" y="3305"/>
                <a:chExt cx="379" cy="154"/>
              </a:xfrm>
            </p:grpSpPr>
            <p:grpSp>
              <p:nvGrpSpPr>
                <p:cNvPr id="22639" name="Group 400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25" cy="154"/>
                  <a:chOff x="844" y="3337"/>
                  <a:chExt cx="325" cy="154"/>
                </a:xfrm>
              </p:grpSpPr>
              <p:sp>
                <p:nvSpPr>
                  <p:cNvPr id="22643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644" name="Text Box 4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grpSp>
              <p:nvGrpSpPr>
                <p:cNvPr id="22640" name="Group 403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2641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642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grpSp>
            <p:nvGrpSpPr>
              <p:cNvPr id="22622" name="Group 406"/>
              <p:cNvGrpSpPr>
                <a:grpSpLocks/>
              </p:cNvGrpSpPr>
              <p:nvPr/>
            </p:nvGrpSpPr>
            <p:grpSpPr bwMode="auto">
              <a:xfrm>
                <a:off x="273" y="1138"/>
                <a:ext cx="480" cy="112"/>
                <a:chOff x="627" y="3377"/>
                <a:chExt cx="480" cy="112"/>
              </a:xfrm>
            </p:grpSpPr>
            <p:sp>
              <p:nvSpPr>
                <p:cNvPr id="22637" name="Rectangle 407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38" name="Rectangle 408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22623" name="Group 409"/>
              <p:cNvGrpSpPr>
                <a:grpSpLocks/>
              </p:cNvGrpSpPr>
              <p:nvPr/>
            </p:nvGrpSpPr>
            <p:grpSpPr bwMode="auto">
              <a:xfrm>
                <a:off x="152" y="1285"/>
                <a:ext cx="681" cy="154"/>
                <a:chOff x="504" y="3523"/>
                <a:chExt cx="681" cy="154"/>
              </a:xfrm>
            </p:grpSpPr>
            <p:grpSp>
              <p:nvGrpSpPr>
                <p:cNvPr id="22624" name="Group 410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492" cy="154"/>
                  <a:chOff x="723" y="3453"/>
                  <a:chExt cx="492" cy="154"/>
                </a:xfrm>
              </p:grpSpPr>
              <p:grpSp>
                <p:nvGrpSpPr>
                  <p:cNvPr id="22628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79" cy="154"/>
                    <a:chOff x="836" y="3305"/>
                    <a:chExt cx="379" cy="154"/>
                  </a:xfrm>
                </p:grpSpPr>
                <p:grpSp>
                  <p:nvGrpSpPr>
                    <p:cNvPr id="22631" name="Group 4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25" cy="154"/>
                      <a:chOff x="844" y="3337"/>
                      <a:chExt cx="325" cy="154"/>
                    </a:xfrm>
                  </p:grpSpPr>
                  <p:sp>
                    <p:nvSpPr>
                      <p:cNvPr id="22635" name="Rectangle 4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22636" name="Text Box 41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25" cy="1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0" hangingPunct="0"/>
                        <a:r>
                          <a:rPr lang="en-US" sz="1000" b="0">
                            <a:solidFill>
                              <a:srgbClr val="FFFFFF"/>
                            </a:solidFill>
                            <a:latin typeface="Arial" charset="0"/>
                          </a:rPr>
                          <a:t>HTTP</a:t>
                        </a:r>
                      </a:p>
                    </p:txBody>
                  </p:sp>
                </p:grpSp>
                <p:grpSp>
                  <p:nvGrpSpPr>
                    <p:cNvPr id="22632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22633" name="Rectangle 4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  <p:sp>
                    <p:nvSpPr>
                      <p:cNvPr id="22634" name="Rectangle 4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eaLnBrk="0" hangingPunct="0"/>
                        <a:endParaRPr lang="sv-SE" sz="1800" b="0">
                          <a:solidFill>
                            <a:srgbClr val="000000"/>
                          </a:solidFill>
                          <a:latin typeface="Comic Sans MS" pitchFamily="66" charset="0"/>
                        </a:endParaRPr>
                      </a:p>
                    </p:txBody>
                  </p:sp>
                </p:grpSp>
              </p:grpSp>
              <p:sp>
                <p:nvSpPr>
                  <p:cNvPr id="22629" name="Rectangle 418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630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  <p:sp>
              <p:nvSpPr>
                <p:cNvPr id="22625" name="Rectangle 420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26" name="Rectangle 421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27" name="Rectangle 422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22617" name="Group 423"/>
            <p:cNvGrpSpPr>
              <a:grpSpLocks/>
            </p:cNvGrpSpPr>
            <p:nvPr/>
          </p:nvGrpSpPr>
          <p:grpSpPr bwMode="auto">
            <a:xfrm>
              <a:off x="2517" y="3555"/>
              <a:ext cx="325" cy="154"/>
              <a:chOff x="844" y="3337"/>
              <a:chExt cx="325" cy="154"/>
            </a:xfrm>
          </p:grpSpPr>
          <p:sp>
            <p:nvSpPr>
              <p:cNvPr id="22618" name="Rectangle 424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19" name="Text Box 425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HTTP</a:t>
                </a:r>
              </a:p>
            </p:txBody>
          </p:sp>
        </p:grpSp>
      </p:grpSp>
      <p:grpSp>
        <p:nvGrpSpPr>
          <p:cNvPr id="708076" name="Group 477"/>
          <p:cNvGrpSpPr>
            <a:grpSpLocks/>
          </p:cNvGrpSpPr>
          <p:nvPr/>
        </p:nvGrpSpPr>
        <p:grpSpPr bwMode="auto">
          <a:xfrm>
            <a:off x="76200" y="1119188"/>
            <a:ext cx="1081088" cy="1016000"/>
            <a:chOff x="2256" y="3531"/>
            <a:chExt cx="681" cy="640"/>
          </a:xfrm>
        </p:grpSpPr>
        <p:grpSp>
          <p:nvGrpSpPr>
            <p:cNvPr id="22583" name="Group 321"/>
            <p:cNvGrpSpPr>
              <a:grpSpLocks/>
            </p:cNvGrpSpPr>
            <p:nvPr/>
          </p:nvGrpSpPr>
          <p:grpSpPr bwMode="auto">
            <a:xfrm>
              <a:off x="2482" y="3684"/>
              <a:ext cx="379" cy="154"/>
              <a:chOff x="740" y="3209"/>
              <a:chExt cx="379" cy="154"/>
            </a:xfrm>
          </p:grpSpPr>
          <p:grpSp>
            <p:nvGrpSpPr>
              <p:cNvPr id="22611" name="Group 322"/>
              <p:cNvGrpSpPr>
                <a:grpSpLocks/>
              </p:cNvGrpSpPr>
              <p:nvPr/>
            </p:nvGrpSpPr>
            <p:grpSpPr bwMode="auto">
              <a:xfrm>
                <a:off x="794" y="3209"/>
                <a:ext cx="325" cy="154"/>
                <a:chOff x="844" y="3337"/>
                <a:chExt cx="325" cy="154"/>
              </a:xfrm>
            </p:grpSpPr>
            <p:sp>
              <p:nvSpPr>
                <p:cNvPr id="22614" name="Rectangle 323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15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FFFFFF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sp>
            <p:nvSpPr>
              <p:cNvPr id="22612" name="Rectangle 325"/>
              <p:cNvSpPr>
                <a:spLocks noChangeArrowheads="1"/>
              </p:cNvSpPr>
              <p:nvPr/>
            </p:nvSpPr>
            <p:spPr bwMode="auto">
              <a:xfrm>
                <a:off x="750" y="3244"/>
                <a:ext cx="88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13" name="Rectangle 326"/>
              <p:cNvSpPr>
                <a:spLocks noChangeArrowheads="1"/>
              </p:cNvSpPr>
              <p:nvPr/>
            </p:nvSpPr>
            <p:spPr bwMode="auto">
              <a:xfrm>
                <a:off x="740" y="3238"/>
                <a:ext cx="354" cy="94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2584" name="Group 327"/>
            <p:cNvGrpSpPr>
              <a:grpSpLocks/>
            </p:cNvGrpSpPr>
            <p:nvPr/>
          </p:nvGrpSpPr>
          <p:grpSpPr bwMode="auto">
            <a:xfrm>
              <a:off x="2482" y="3844"/>
              <a:ext cx="379" cy="154"/>
              <a:chOff x="836" y="3305"/>
              <a:chExt cx="379" cy="154"/>
            </a:xfrm>
          </p:grpSpPr>
          <p:grpSp>
            <p:nvGrpSpPr>
              <p:cNvPr id="22605" name="Group 328"/>
              <p:cNvGrpSpPr>
                <a:grpSpLocks/>
              </p:cNvGrpSpPr>
              <p:nvPr/>
            </p:nvGrpSpPr>
            <p:grpSpPr bwMode="auto">
              <a:xfrm>
                <a:off x="890" y="3305"/>
                <a:ext cx="325" cy="154"/>
                <a:chOff x="844" y="3337"/>
                <a:chExt cx="325" cy="154"/>
              </a:xfrm>
            </p:grpSpPr>
            <p:sp>
              <p:nvSpPr>
                <p:cNvPr id="22609" name="Rectangle 329"/>
                <p:cNvSpPr>
                  <a:spLocks noChangeArrowheads="1"/>
                </p:cNvSpPr>
                <p:nvPr/>
              </p:nvSpPr>
              <p:spPr bwMode="auto">
                <a:xfrm>
                  <a:off x="889" y="3370"/>
                  <a:ext cx="245" cy="8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10" name="Text Box 330"/>
                <p:cNvSpPr txBox="1">
                  <a:spLocks noChangeArrowheads="1"/>
                </p:cNvSpPr>
                <p:nvPr/>
              </p:nvSpPr>
              <p:spPr bwMode="auto">
                <a:xfrm>
                  <a:off x="844" y="3337"/>
                  <a:ext cx="32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000" b="0">
                      <a:solidFill>
                        <a:srgbClr val="FFFFFF"/>
                      </a:solidFill>
                      <a:latin typeface="Arial" charset="0"/>
                    </a:rPr>
                    <a:t>HTTP</a:t>
                  </a:r>
                </a:p>
              </p:txBody>
            </p:sp>
          </p:grpSp>
          <p:grpSp>
            <p:nvGrpSpPr>
              <p:cNvPr id="22606" name="Group 331"/>
              <p:cNvGrpSpPr>
                <a:grpSpLocks/>
              </p:cNvGrpSpPr>
              <p:nvPr/>
            </p:nvGrpSpPr>
            <p:grpSpPr bwMode="auto">
              <a:xfrm>
                <a:off x="836" y="3334"/>
                <a:ext cx="354" cy="94"/>
                <a:chOff x="836" y="3334"/>
                <a:chExt cx="354" cy="94"/>
              </a:xfrm>
            </p:grpSpPr>
            <p:sp>
              <p:nvSpPr>
                <p:cNvPr id="22607" name="Rectangle 332"/>
                <p:cNvSpPr>
                  <a:spLocks noChangeArrowheads="1"/>
                </p:cNvSpPr>
                <p:nvPr/>
              </p:nvSpPr>
              <p:spPr bwMode="auto">
                <a:xfrm>
                  <a:off x="846" y="3340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608" name="Rectangle 333"/>
                <p:cNvSpPr>
                  <a:spLocks noChangeArrowheads="1"/>
                </p:cNvSpPr>
                <p:nvPr/>
              </p:nvSpPr>
              <p:spPr bwMode="auto">
                <a:xfrm>
                  <a:off x="836" y="3334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grpSp>
          <p:nvGrpSpPr>
            <p:cNvPr id="22585" name="Group 334"/>
            <p:cNvGrpSpPr>
              <a:grpSpLocks/>
            </p:cNvGrpSpPr>
            <p:nvPr/>
          </p:nvGrpSpPr>
          <p:grpSpPr bwMode="auto">
            <a:xfrm>
              <a:off x="2369" y="3858"/>
              <a:ext cx="480" cy="112"/>
              <a:chOff x="627" y="3377"/>
              <a:chExt cx="480" cy="112"/>
            </a:xfrm>
          </p:grpSpPr>
          <p:sp>
            <p:nvSpPr>
              <p:cNvPr id="22603" name="Rectangle 335"/>
              <p:cNvSpPr>
                <a:spLocks noChangeArrowheads="1"/>
              </p:cNvSpPr>
              <p:nvPr/>
            </p:nvSpPr>
            <p:spPr bwMode="auto">
              <a:xfrm>
                <a:off x="636" y="3388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04" name="Rectangle 336"/>
              <p:cNvSpPr>
                <a:spLocks noChangeArrowheads="1"/>
              </p:cNvSpPr>
              <p:nvPr/>
            </p:nvSpPr>
            <p:spPr bwMode="auto">
              <a:xfrm>
                <a:off x="627" y="3377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2586" name="Group 360"/>
            <p:cNvGrpSpPr>
              <a:grpSpLocks/>
            </p:cNvGrpSpPr>
            <p:nvPr/>
          </p:nvGrpSpPr>
          <p:grpSpPr bwMode="auto">
            <a:xfrm>
              <a:off x="2534" y="3531"/>
              <a:ext cx="325" cy="154"/>
              <a:chOff x="844" y="3337"/>
              <a:chExt cx="325" cy="154"/>
            </a:xfrm>
          </p:grpSpPr>
          <p:sp>
            <p:nvSpPr>
              <p:cNvPr id="22601" name="Rectangle 361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602" name="Text Box 362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2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>
                    <a:solidFill>
                      <a:srgbClr val="FFFFFF"/>
                    </a:solidFill>
                    <a:latin typeface="Arial" charset="0"/>
                  </a:rPr>
                  <a:t>HTTP</a:t>
                </a:r>
              </a:p>
            </p:txBody>
          </p:sp>
        </p:grpSp>
        <p:grpSp>
          <p:nvGrpSpPr>
            <p:cNvPr id="22587" name="Group 461"/>
            <p:cNvGrpSpPr>
              <a:grpSpLocks/>
            </p:cNvGrpSpPr>
            <p:nvPr/>
          </p:nvGrpSpPr>
          <p:grpSpPr bwMode="auto">
            <a:xfrm>
              <a:off x="2256" y="4017"/>
              <a:ext cx="681" cy="154"/>
              <a:chOff x="-341" y="3180"/>
              <a:chExt cx="681" cy="154"/>
            </a:xfrm>
          </p:grpSpPr>
          <p:sp>
            <p:nvSpPr>
              <p:cNvPr id="22588" name="Rectangle 457"/>
              <p:cNvSpPr>
                <a:spLocks noChangeArrowheads="1"/>
              </p:cNvSpPr>
              <p:nvPr/>
            </p:nvSpPr>
            <p:spPr bwMode="auto">
              <a:xfrm>
                <a:off x="-341" y="3186"/>
                <a:ext cx="681" cy="1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22589" name="Group 445"/>
              <p:cNvGrpSpPr>
                <a:grpSpLocks/>
              </p:cNvGrpSpPr>
              <p:nvPr/>
            </p:nvGrpSpPr>
            <p:grpSpPr bwMode="auto">
              <a:xfrm>
                <a:off x="-222" y="3180"/>
                <a:ext cx="492" cy="154"/>
                <a:chOff x="723" y="3453"/>
                <a:chExt cx="492" cy="154"/>
              </a:xfrm>
            </p:grpSpPr>
            <p:grpSp>
              <p:nvGrpSpPr>
                <p:cNvPr id="22592" name="Group 446"/>
                <p:cNvGrpSpPr>
                  <a:grpSpLocks/>
                </p:cNvGrpSpPr>
                <p:nvPr/>
              </p:nvGrpSpPr>
              <p:grpSpPr bwMode="auto">
                <a:xfrm>
                  <a:off x="836" y="3453"/>
                  <a:ext cx="379" cy="154"/>
                  <a:chOff x="836" y="3305"/>
                  <a:chExt cx="379" cy="154"/>
                </a:xfrm>
              </p:grpSpPr>
              <p:grpSp>
                <p:nvGrpSpPr>
                  <p:cNvPr id="22595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890" y="3305"/>
                    <a:ext cx="325" cy="154"/>
                    <a:chOff x="844" y="3337"/>
                    <a:chExt cx="325" cy="154"/>
                  </a:xfrm>
                </p:grpSpPr>
                <p:sp>
                  <p:nvSpPr>
                    <p:cNvPr id="22599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9" y="3370"/>
                      <a:ext cx="245" cy="8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sv-SE" sz="1800" b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2600" name="Text Box 4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4" y="3337"/>
                      <a:ext cx="325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/>
                      <a:r>
                        <a:rPr lang="en-US" sz="1000" b="0">
                          <a:solidFill>
                            <a:srgbClr val="FFFFFF"/>
                          </a:solidFill>
                          <a:latin typeface="Arial" charset="0"/>
                        </a:rPr>
                        <a:t>HTTP</a:t>
                      </a:r>
                    </a:p>
                  </p:txBody>
                </p:sp>
              </p:grpSp>
              <p:grpSp>
                <p:nvGrpSpPr>
                  <p:cNvPr id="22596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836" y="3334"/>
                    <a:ext cx="354" cy="94"/>
                    <a:chOff x="836" y="3334"/>
                    <a:chExt cx="354" cy="94"/>
                  </a:xfrm>
                </p:grpSpPr>
                <p:sp>
                  <p:nvSpPr>
                    <p:cNvPr id="22597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3340"/>
                      <a:ext cx="88" cy="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sv-SE" sz="1800" b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2598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6" y="3334"/>
                      <a:ext cx="354" cy="9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sv-SE" sz="1800" b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p:txBody>
                </p:sp>
              </p:grpSp>
            </p:grpSp>
            <p:sp>
              <p:nvSpPr>
                <p:cNvPr id="22593" name="Rectangle 453"/>
                <p:cNvSpPr>
                  <a:spLocks noChangeArrowheads="1"/>
                </p:cNvSpPr>
                <p:nvPr/>
              </p:nvSpPr>
              <p:spPr bwMode="auto">
                <a:xfrm>
                  <a:off x="732" y="3484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94" name="Rectangle 454"/>
                <p:cNvSpPr>
                  <a:spLocks noChangeArrowheads="1"/>
                </p:cNvSpPr>
                <p:nvPr/>
              </p:nvSpPr>
              <p:spPr bwMode="auto">
                <a:xfrm>
                  <a:off x="723" y="3473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sv-SE" sz="1800" b="0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2590" name="Rectangle 455"/>
              <p:cNvSpPr>
                <a:spLocks noChangeArrowheads="1"/>
              </p:cNvSpPr>
              <p:nvPr/>
            </p:nvSpPr>
            <p:spPr bwMode="auto">
              <a:xfrm>
                <a:off x="-328" y="3202"/>
                <a:ext cx="94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91" name="Rectangle 456"/>
              <p:cNvSpPr>
                <a:spLocks noChangeArrowheads="1"/>
              </p:cNvSpPr>
              <p:nvPr/>
            </p:nvSpPr>
            <p:spPr bwMode="auto">
              <a:xfrm>
                <a:off x="270" y="3201"/>
                <a:ext cx="60" cy="108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708089" name="Group 462"/>
          <p:cNvGrpSpPr>
            <a:grpSpLocks/>
          </p:cNvGrpSpPr>
          <p:nvPr/>
        </p:nvGrpSpPr>
        <p:grpSpPr bwMode="auto">
          <a:xfrm>
            <a:off x="414338" y="4756150"/>
            <a:ext cx="1081087" cy="244475"/>
            <a:chOff x="-341" y="3180"/>
            <a:chExt cx="681" cy="154"/>
          </a:xfrm>
        </p:grpSpPr>
        <p:sp>
          <p:nvSpPr>
            <p:cNvPr id="22570" name="Rectangle 463"/>
            <p:cNvSpPr>
              <a:spLocks noChangeArrowheads="1"/>
            </p:cNvSpPr>
            <p:nvPr/>
          </p:nvSpPr>
          <p:spPr bwMode="auto">
            <a:xfrm>
              <a:off x="-341" y="3186"/>
              <a:ext cx="681" cy="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22571" name="Group 464"/>
            <p:cNvGrpSpPr>
              <a:grpSpLocks/>
            </p:cNvGrpSpPr>
            <p:nvPr/>
          </p:nvGrpSpPr>
          <p:grpSpPr bwMode="auto">
            <a:xfrm>
              <a:off x="-222" y="3180"/>
              <a:ext cx="492" cy="154"/>
              <a:chOff x="723" y="3453"/>
              <a:chExt cx="492" cy="154"/>
            </a:xfrm>
          </p:grpSpPr>
          <p:grpSp>
            <p:nvGrpSpPr>
              <p:cNvPr id="22574" name="Group 465"/>
              <p:cNvGrpSpPr>
                <a:grpSpLocks/>
              </p:cNvGrpSpPr>
              <p:nvPr/>
            </p:nvGrpSpPr>
            <p:grpSpPr bwMode="auto">
              <a:xfrm>
                <a:off x="836" y="3453"/>
                <a:ext cx="379" cy="154"/>
                <a:chOff x="836" y="3305"/>
                <a:chExt cx="379" cy="154"/>
              </a:xfrm>
            </p:grpSpPr>
            <p:grpSp>
              <p:nvGrpSpPr>
                <p:cNvPr id="22577" name="Group 4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25" cy="154"/>
                  <a:chOff x="844" y="3337"/>
                  <a:chExt cx="325" cy="154"/>
                </a:xfrm>
              </p:grpSpPr>
              <p:sp>
                <p:nvSpPr>
                  <p:cNvPr id="22581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582" name="Text Box 4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25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000" b="0">
                        <a:solidFill>
                          <a:srgbClr val="FFFFFF"/>
                        </a:solidFill>
                        <a:latin typeface="Arial" charset="0"/>
                      </a:rPr>
                      <a:t>HTTP</a:t>
                    </a:r>
                  </a:p>
                </p:txBody>
              </p:sp>
            </p:grpSp>
            <p:grpSp>
              <p:nvGrpSpPr>
                <p:cNvPr id="22578" name="Group 4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2579" name="Rectangle 4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  <p:sp>
                <p:nvSpPr>
                  <p:cNvPr id="22580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sv-SE" sz="1800" b="0">
                      <a:solidFill>
                        <a:srgbClr val="000000"/>
                      </a:solidFill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22575" name="Rectangle 472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76" name="Rectangle 473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1800" b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2572" name="Rectangle 474"/>
            <p:cNvSpPr>
              <a:spLocks noChangeArrowheads="1"/>
            </p:cNvSpPr>
            <p:nvPr/>
          </p:nvSpPr>
          <p:spPr bwMode="auto">
            <a:xfrm>
              <a:off x="-328" y="3202"/>
              <a:ext cx="94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73" name="Rectangle 475"/>
            <p:cNvSpPr>
              <a:spLocks noChangeArrowheads="1"/>
            </p:cNvSpPr>
            <p:nvPr/>
          </p:nvSpPr>
          <p:spPr bwMode="auto">
            <a:xfrm>
              <a:off x="270" y="3201"/>
              <a:ext cx="60" cy="1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1800" b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708062" name="Picture 4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6613" y="855663"/>
            <a:ext cx="1243012" cy="768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08064" name="Rectangle 480"/>
          <p:cNvSpPr>
            <a:spLocks noChangeArrowheads="1"/>
          </p:cNvSpPr>
          <p:nvPr/>
        </p:nvSpPr>
        <p:spPr bwMode="auto">
          <a:xfrm>
            <a:off x="3494088" y="863600"/>
            <a:ext cx="38655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pitchFamily="82" charset="2"/>
              <a:buChar char="r"/>
            </a:pP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web page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finally (!!!)</a:t>
            </a:r>
            <a:r>
              <a:rPr lang="en-US" sz="2000" b="0">
                <a:solidFill>
                  <a:srgbClr val="000000"/>
                </a:solidFill>
                <a:latin typeface="Comic Sans MS" pitchFamily="66" charset="0"/>
              </a:rPr>
              <a:t> displayed</a:t>
            </a:r>
          </a:p>
        </p:txBody>
      </p:sp>
    </p:spTree>
    <p:extLst>
      <p:ext uri="{BB962C8B-B14F-4D97-AF65-F5344CB8AC3E}">
        <p14:creationId xmlns:p14="http://schemas.microsoft.com/office/powerpoint/2010/main" val="122082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03747E-6 L -1.66667E-6 0.07357 L 0.36771 0.07056 L 0.26545 0.23434 L 0.35625 0.23133 L 0.54826 0.0199 L 0.30347 0.51932 L 0.03437 0.51932 L 0.03437 0.41962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708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08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08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0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0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08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8501E-6 L 0.00573 0.09969 L 0.28159 0.09646 L 0.52534 -0.418 L 0.31614 -0.18367 L 0.22986 -0.18668 L 0.32309 -0.36295 L -0.03438 -0.36295 L -0.03334 -0.42101 " pathEditMode="relative" ptsTypes="AAAAAAAAA">
                                      <p:cBhvr>
                                        <p:cTn id="54" dur="2000" fill="hold"/>
                                        <p:tgtEl>
                                          <p:spTgt spid="70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0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0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708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33" grpId="0"/>
      <p:bldP spid="707634" grpId="0"/>
      <p:bldP spid="707635" grpId="0"/>
      <p:bldP spid="707813" grpId="0"/>
      <p:bldP spid="708064" grpId="0"/>
      <p:bldP spid="70806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2362200"/>
          </a:xfrm>
        </p:spPr>
        <p:txBody>
          <a:bodyPr/>
          <a:lstStyle/>
          <a:p>
            <a:pPr algn="ctr"/>
            <a:r>
              <a:rPr lang="sv-SE" dirty="0" err="1" smtClean="0"/>
              <a:t>Synthesis</a:t>
            </a:r>
            <a:r>
              <a:rPr lang="sv-SE" dirty="0" smtClean="0"/>
              <a:t> </a:t>
            </a:r>
            <a:r>
              <a:rPr lang="sv-SE" dirty="0" err="1" smtClean="0"/>
              <a:t>cont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5-</a:t>
            </a:r>
            <a:fld id="{3B61AFF2-67D7-4B1F-A453-9FBFA1B1CF2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3075" y="1073150"/>
            <a:ext cx="8204200" cy="906463"/>
          </a:xfrm>
        </p:spPr>
        <p:txBody>
          <a:bodyPr/>
          <a:lstStyle/>
          <a:p>
            <a:pPr marL="0" indent="0" eaLnBrk="1" hangingPunct="1">
              <a:buSzPct val="75000"/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Question: </a:t>
            </a:r>
            <a:r>
              <a:rPr lang="en-US" sz="2400" smtClean="0">
                <a:ea typeface="ＭＳ Ｐゴシック" pitchFamily="34" charset="-128"/>
              </a:rPr>
              <a:t>given </a:t>
            </a:r>
            <a:r>
              <a:rPr lang="en-US" sz="2400" i="1" smtClean="0">
                <a:ea typeface="ＭＳ Ｐゴシック" pitchFamily="34" charset="-128"/>
              </a:rPr>
              <a:t>millions</a:t>
            </a:r>
            <a:r>
              <a:rPr lang="en-US" sz="2400" smtClean="0">
                <a:ea typeface="ＭＳ Ｐゴシック" pitchFamily="34" charset="-128"/>
              </a:rPr>
              <a:t> of access ISPs, how to connect them together?</a:t>
            </a:r>
          </a:p>
          <a:p>
            <a:pPr marL="0" indent="0" eaLnBrk="1" hangingPunct="1">
              <a:buSzPct val="75000"/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pic>
        <p:nvPicPr>
          <p:cNvPr id="88067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68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8806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881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2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8811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2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8811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1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8811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1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8811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1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8811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1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8810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1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8810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0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8810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0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8810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0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7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8810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0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8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8809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10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8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8809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09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8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8809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09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8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8809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09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8808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8809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809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8808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8808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8808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8808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8808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8809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07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3075" y="1073150"/>
            <a:ext cx="8204200" cy="673100"/>
          </a:xfrm>
        </p:spPr>
        <p:txBody>
          <a:bodyPr/>
          <a:lstStyle/>
          <a:p>
            <a:pPr marL="0" indent="0" eaLnBrk="1" hangingPunct="1">
              <a:buSzPct val="75000"/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Option: </a:t>
            </a:r>
            <a:r>
              <a:rPr lang="en-US" sz="2400" i="1" smtClean="0">
                <a:ea typeface="ＭＳ Ｐゴシック" pitchFamily="34" charset="-128"/>
              </a:rPr>
              <a:t>connect each access ISP to every other access ISP? </a:t>
            </a:r>
          </a:p>
          <a:p>
            <a:pPr marL="0" indent="0" eaLnBrk="1" hangingPunct="1">
              <a:buSzPct val="75000"/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pic>
        <p:nvPicPr>
          <p:cNvPr id="90115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0116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0171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02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24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2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02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22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3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021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20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4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021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18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5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021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16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6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021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14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7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021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12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8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020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10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79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020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08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0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020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06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1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020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04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2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020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02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3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019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200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4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019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198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5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019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196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0186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019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0194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90187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0188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0189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0190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0191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0192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908050" y="2281238"/>
            <a:ext cx="7361238" cy="3768725"/>
            <a:chOff x="888125" y="2295063"/>
            <a:chExt cx="7361771" cy="3769689"/>
          </a:xfrm>
        </p:grpSpPr>
        <p:cxnSp>
          <p:nvCxnSpPr>
            <p:cNvPr id="90151" name="Straight Connector 7"/>
            <p:cNvCxnSpPr>
              <a:cxnSpLocks noChangeShapeType="1"/>
              <a:stCxn id="90217" idx="0"/>
            </p:cNvCxnSpPr>
            <p:nvPr/>
          </p:nvCxnSpPr>
          <p:spPr bwMode="auto">
            <a:xfrm flipV="1">
              <a:off x="1661409" y="2570969"/>
              <a:ext cx="577293" cy="2802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2" name="Straight Connector 188"/>
            <p:cNvCxnSpPr>
              <a:cxnSpLocks noChangeShapeType="1"/>
              <a:stCxn id="90217" idx="0"/>
            </p:cNvCxnSpPr>
            <p:nvPr/>
          </p:nvCxnSpPr>
          <p:spPr bwMode="auto">
            <a:xfrm flipH="1" flipV="1">
              <a:off x="1509155" y="3032403"/>
              <a:ext cx="171469" cy="2327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3" name="Straight Connector 190"/>
            <p:cNvCxnSpPr>
              <a:cxnSpLocks noChangeShapeType="1"/>
              <a:stCxn id="90217" idx="0"/>
            </p:cNvCxnSpPr>
            <p:nvPr/>
          </p:nvCxnSpPr>
          <p:spPr bwMode="auto">
            <a:xfrm flipH="1" flipV="1">
              <a:off x="1185287" y="3451504"/>
              <a:ext cx="495337" cy="19080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4" name="Straight Connector 192"/>
            <p:cNvCxnSpPr>
              <a:cxnSpLocks noChangeShapeType="1"/>
              <a:stCxn id="90217" idx="0"/>
            </p:cNvCxnSpPr>
            <p:nvPr/>
          </p:nvCxnSpPr>
          <p:spPr bwMode="auto">
            <a:xfrm flipH="1" flipV="1">
              <a:off x="1181567" y="4298698"/>
              <a:ext cx="499057" cy="1060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5" name="Straight Connector 195"/>
            <p:cNvCxnSpPr>
              <a:cxnSpLocks noChangeShapeType="1"/>
              <a:stCxn id="90217" idx="0"/>
            </p:cNvCxnSpPr>
            <p:nvPr/>
          </p:nvCxnSpPr>
          <p:spPr bwMode="auto">
            <a:xfrm flipH="1" flipV="1">
              <a:off x="1386886" y="4980292"/>
              <a:ext cx="293738" cy="379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6" name="Straight Connector 197"/>
            <p:cNvCxnSpPr>
              <a:cxnSpLocks noChangeShapeType="1"/>
              <a:endCxn id="90217" idx="0"/>
            </p:cNvCxnSpPr>
            <p:nvPr/>
          </p:nvCxnSpPr>
          <p:spPr bwMode="auto">
            <a:xfrm flipH="1" flipV="1">
              <a:off x="1661409" y="5373637"/>
              <a:ext cx="1526432" cy="593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7" name="Straight Connector 199"/>
            <p:cNvCxnSpPr>
              <a:cxnSpLocks noChangeShapeType="1"/>
              <a:endCxn id="90217" idx="0"/>
            </p:cNvCxnSpPr>
            <p:nvPr/>
          </p:nvCxnSpPr>
          <p:spPr bwMode="auto">
            <a:xfrm flipH="1" flipV="1">
              <a:off x="1680624" y="5359527"/>
              <a:ext cx="2723702" cy="703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8" name="Straight Connector 201"/>
            <p:cNvCxnSpPr>
              <a:cxnSpLocks noChangeShapeType="1"/>
              <a:endCxn id="90217" idx="0"/>
            </p:cNvCxnSpPr>
            <p:nvPr/>
          </p:nvCxnSpPr>
          <p:spPr bwMode="auto">
            <a:xfrm flipH="1" flipV="1">
              <a:off x="1680624" y="5359527"/>
              <a:ext cx="3605885" cy="619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9" name="Straight Connector 203"/>
            <p:cNvCxnSpPr>
              <a:cxnSpLocks noChangeShapeType="1"/>
              <a:endCxn id="90217" idx="0"/>
            </p:cNvCxnSpPr>
            <p:nvPr/>
          </p:nvCxnSpPr>
          <p:spPr bwMode="auto">
            <a:xfrm flipH="1">
              <a:off x="1680624" y="5184745"/>
              <a:ext cx="6569272" cy="1747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60" name="Straight Connector 204"/>
            <p:cNvCxnSpPr>
              <a:cxnSpLocks noChangeShapeType="1"/>
              <a:endCxn id="90217" idx="0"/>
            </p:cNvCxnSpPr>
            <p:nvPr/>
          </p:nvCxnSpPr>
          <p:spPr bwMode="auto">
            <a:xfrm flipH="1" flipV="1">
              <a:off x="1680624" y="5359527"/>
              <a:ext cx="5742435" cy="486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61" name="Straight Connector 207"/>
            <p:cNvCxnSpPr>
              <a:cxnSpLocks noChangeShapeType="1"/>
              <a:endCxn id="90217" idx="0"/>
            </p:cNvCxnSpPr>
            <p:nvPr/>
          </p:nvCxnSpPr>
          <p:spPr bwMode="auto">
            <a:xfrm flipH="1">
              <a:off x="1680624" y="4311835"/>
              <a:ext cx="6338019" cy="1047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62" name="Straight Connector 209"/>
            <p:cNvCxnSpPr>
              <a:cxnSpLocks noChangeShapeType="1"/>
              <a:endCxn id="90217" idx="0"/>
            </p:cNvCxnSpPr>
            <p:nvPr/>
          </p:nvCxnSpPr>
          <p:spPr bwMode="auto">
            <a:xfrm flipH="1">
              <a:off x="1680624" y="3273553"/>
              <a:ext cx="5749312" cy="2085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63" name="Straight Connector 211"/>
            <p:cNvCxnSpPr>
              <a:cxnSpLocks noChangeShapeType="1"/>
              <a:endCxn id="90217" idx="0"/>
            </p:cNvCxnSpPr>
            <p:nvPr/>
          </p:nvCxnSpPr>
          <p:spPr bwMode="auto">
            <a:xfrm flipH="1">
              <a:off x="1680624" y="2784308"/>
              <a:ext cx="4942318" cy="2575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64" name="Straight Connector 213"/>
            <p:cNvCxnSpPr>
              <a:cxnSpLocks noChangeShapeType="1"/>
              <a:endCxn id="90217" idx="0"/>
            </p:cNvCxnSpPr>
            <p:nvPr/>
          </p:nvCxnSpPr>
          <p:spPr bwMode="auto">
            <a:xfrm flipH="1">
              <a:off x="1680624" y="2295063"/>
              <a:ext cx="2971398" cy="3064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65" name="Straight Connector 215"/>
            <p:cNvCxnSpPr>
              <a:cxnSpLocks noChangeShapeType="1"/>
              <a:endCxn id="90217" idx="0"/>
            </p:cNvCxnSpPr>
            <p:nvPr/>
          </p:nvCxnSpPr>
          <p:spPr bwMode="auto">
            <a:xfrm flipH="1">
              <a:off x="1680624" y="2295321"/>
              <a:ext cx="2025496" cy="3064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166" name="TextBox 24"/>
            <p:cNvSpPr txBox="1">
              <a:spLocks noChangeArrowheads="1"/>
            </p:cNvSpPr>
            <p:nvPr/>
          </p:nvSpPr>
          <p:spPr bwMode="auto">
            <a:xfrm rot="5710989">
              <a:off x="859913" y="4114468"/>
              <a:ext cx="3642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1400" b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0167" name="TextBox 218"/>
            <p:cNvSpPr txBox="1">
              <a:spLocks noChangeArrowheads="1"/>
            </p:cNvSpPr>
            <p:nvPr/>
          </p:nvSpPr>
          <p:spPr bwMode="auto">
            <a:xfrm rot="7515077">
              <a:off x="4511491" y="5728762"/>
              <a:ext cx="3642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1400" b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0168" name="TextBox 219"/>
            <p:cNvSpPr txBox="1">
              <a:spLocks noChangeArrowheads="1"/>
            </p:cNvSpPr>
            <p:nvPr/>
          </p:nvSpPr>
          <p:spPr bwMode="auto">
            <a:xfrm rot="3940343">
              <a:off x="6392354" y="3846211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b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0169" name="TextBox 220"/>
            <p:cNvSpPr txBox="1">
              <a:spLocks noChangeArrowheads="1"/>
            </p:cNvSpPr>
            <p:nvPr/>
          </p:nvSpPr>
          <p:spPr bwMode="auto">
            <a:xfrm rot="2048420">
              <a:off x="4482993" y="2684685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b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0170" name="TextBox 221"/>
            <p:cNvSpPr txBox="1">
              <a:spLocks noChangeArrowheads="1"/>
            </p:cNvSpPr>
            <p:nvPr/>
          </p:nvSpPr>
          <p:spPr bwMode="auto">
            <a:xfrm rot="-316136">
              <a:off x="2189980" y="2687381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b="0">
                  <a:solidFill>
                    <a:srgbClr val="000000"/>
                  </a:solidFill>
                </a:rPr>
                <a:t>…</a:t>
              </a:r>
            </a:p>
          </p:txBody>
        </p:sp>
      </p:grpSp>
      <p:grpSp>
        <p:nvGrpSpPr>
          <p:cNvPr id="20" name="Group 223"/>
          <p:cNvGrpSpPr>
            <a:grpSpLocks/>
          </p:cNvGrpSpPr>
          <p:nvPr/>
        </p:nvGrpSpPr>
        <p:grpSpPr bwMode="auto">
          <a:xfrm>
            <a:off x="1158875" y="2305050"/>
            <a:ext cx="7094538" cy="3695700"/>
            <a:chOff x="862570" y="2361120"/>
            <a:chExt cx="7094553" cy="3695520"/>
          </a:xfrm>
        </p:grpSpPr>
        <p:cxnSp>
          <p:nvCxnSpPr>
            <p:cNvPr id="90136" name="Straight Connector 224"/>
            <p:cNvCxnSpPr>
              <a:cxnSpLocks noChangeShapeType="1"/>
            </p:cNvCxnSpPr>
            <p:nvPr/>
          </p:nvCxnSpPr>
          <p:spPr bwMode="auto">
            <a:xfrm flipH="1">
              <a:off x="1446332" y="2897188"/>
              <a:ext cx="4736982" cy="2535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7" name="Straight Connector 225"/>
            <p:cNvCxnSpPr>
              <a:cxnSpLocks noChangeShapeType="1"/>
            </p:cNvCxnSpPr>
            <p:nvPr/>
          </p:nvCxnSpPr>
          <p:spPr bwMode="auto">
            <a:xfrm flipH="1">
              <a:off x="2972043" y="2885760"/>
              <a:ext cx="3213953" cy="3041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8" name="Straight Connector 226"/>
            <p:cNvCxnSpPr>
              <a:cxnSpLocks noChangeShapeType="1"/>
            </p:cNvCxnSpPr>
            <p:nvPr/>
          </p:nvCxnSpPr>
          <p:spPr bwMode="auto">
            <a:xfrm flipH="1">
              <a:off x="4328465" y="2877120"/>
              <a:ext cx="1866171" cy="31795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9" name="Straight Connector 227"/>
            <p:cNvCxnSpPr>
              <a:cxnSpLocks noChangeShapeType="1"/>
            </p:cNvCxnSpPr>
            <p:nvPr/>
          </p:nvCxnSpPr>
          <p:spPr bwMode="auto">
            <a:xfrm flipH="1">
              <a:off x="5270184" y="2877120"/>
              <a:ext cx="915812" cy="3058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0" name="Straight Connector 228"/>
            <p:cNvCxnSpPr>
              <a:cxnSpLocks noChangeShapeType="1"/>
            </p:cNvCxnSpPr>
            <p:nvPr/>
          </p:nvCxnSpPr>
          <p:spPr bwMode="auto">
            <a:xfrm>
              <a:off x="6167438" y="2901156"/>
              <a:ext cx="1141702" cy="2801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1" name="Straight Connector 229"/>
            <p:cNvCxnSpPr>
              <a:cxnSpLocks noChangeShapeType="1"/>
            </p:cNvCxnSpPr>
            <p:nvPr/>
          </p:nvCxnSpPr>
          <p:spPr bwMode="auto">
            <a:xfrm>
              <a:off x="6171406" y="2889250"/>
              <a:ext cx="1785717" cy="2355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2" name="Straight Connector 230"/>
            <p:cNvCxnSpPr>
              <a:cxnSpLocks noChangeShapeType="1"/>
            </p:cNvCxnSpPr>
            <p:nvPr/>
          </p:nvCxnSpPr>
          <p:spPr bwMode="auto">
            <a:xfrm>
              <a:off x="6179344" y="2881313"/>
              <a:ext cx="1587707" cy="13868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3" name="Straight Connector 231"/>
            <p:cNvCxnSpPr>
              <a:cxnSpLocks noChangeShapeType="1"/>
            </p:cNvCxnSpPr>
            <p:nvPr/>
          </p:nvCxnSpPr>
          <p:spPr bwMode="auto">
            <a:xfrm>
              <a:off x="6179344" y="2897188"/>
              <a:ext cx="602786" cy="290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4" name="Straight Connector 232"/>
            <p:cNvCxnSpPr>
              <a:cxnSpLocks noChangeShapeType="1"/>
            </p:cNvCxnSpPr>
            <p:nvPr/>
          </p:nvCxnSpPr>
          <p:spPr bwMode="auto">
            <a:xfrm>
              <a:off x="4584546" y="2364240"/>
              <a:ext cx="1558252" cy="51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5" name="Straight Connector 233"/>
            <p:cNvCxnSpPr>
              <a:cxnSpLocks noChangeShapeType="1"/>
            </p:cNvCxnSpPr>
            <p:nvPr/>
          </p:nvCxnSpPr>
          <p:spPr bwMode="auto">
            <a:xfrm>
              <a:off x="3691549" y="2361120"/>
              <a:ext cx="2485808" cy="533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6" name="Straight Connector 234"/>
            <p:cNvCxnSpPr>
              <a:cxnSpLocks noChangeShapeType="1"/>
            </p:cNvCxnSpPr>
            <p:nvPr/>
          </p:nvCxnSpPr>
          <p:spPr bwMode="auto">
            <a:xfrm>
              <a:off x="2081460" y="2548080"/>
              <a:ext cx="4078617" cy="337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7" name="Straight Connector 235"/>
            <p:cNvCxnSpPr>
              <a:cxnSpLocks noChangeShapeType="1"/>
            </p:cNvCxnSpPr>
            <p:nvPr/>
          </p:nvCxnSpPr>
          <p:spPr bwMode="auto">
            <a:xfrm flipV="1">
              <a:off x="1309418" y="2903040"/>
              <a:ext cx="4842020" cy="30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8" name="Straight Connector 236"/>
            <p:cNvCxnSpPr>
              <a:cxnSpLocks noChangeShapeType="1"/>
            </p:cNvCxnSpPr>
            <p:nvPr/>
          </p:nvCxnSpPr>
          <p:spPr bwMode="auto">
            <a:xfrm flipV="1">
              <a:off x="934801" y="2894400"/>
              <a:ext cx="5242556" cy="377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49" name="Straight Connector 237"/>
            <p:cNvCxnSpPr>
              <a:cxnSpLocks noChangeShapeType="1"/>
            </p:cNvCxnSpPr>
            <p:nvPr/>
          </p:nvCxnSpPr>
          <p:spPr bwMode="auto">
            <a:xfrm flipV="1">
              <a:off x="862570" y="2901156"/>
              <a:ext cx="5296930" cy="1386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50" name="Straight Connector 238"/>
            <p:cNvCxnSpPr>
              <a:cxnSpLocks noChangeShapeType="1"/>
            </p:cNvCxnSpPr>
            <p:nvPr/>
          </p:nvCxnSpPr>
          <p:spPr bwMode="auto">
            <a:xfrm flipV="1">
              <a:off x="1101367" y="2901156"/>
              <a:ext cx="5077977" cy="2026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39"/>
          <p:cNvGrpSpPr>
            <a:grpSpLocks/>
          </p:cNvGrpSpPr>
          <p:nvPr/>
        </p:nvGrpSpPr>
        <p:grpSpPr bwMode="auto">
          <a:xfrm>
            <a:off x="1095375" y="2195513"/>
            <a:ext cx="7158038" cy="3798887"/>
            <a:chOff x="799176" y="2251902"/>
            <a:chExt cx="7158126" cy="3799069"/>
          </a:xfrm>
        </p:grpSpPr>
        <p:cxnSp>
          <p:nvCxnSpPr>
            <p:cNvPr id="90121" name="Straight Connector 240"/>
            <p:cNvCxnSpPr>
              <a:cxnSpLocks noChangeShapeType="1"/>
            </p:cNvCxnSpPr>
            <p:nvPr/>
          </p:nvCxnSpPr>
          <p:spPr bwMode="auto">
            <a:xfrm>
              <a:off x="2012365" y="2732956"/>
              <a:ext cx="3121627" cy="3204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2" name="Straight Connector 241"/>
            <p:cNvCxnSpPr>
              <a:cxnSpLocks noChangeShapeType="1"/>
            </p:cNvCxnSpPr>
            <p:nvPr/>
          </p:nvCxnSpPr>
          <p:spPr bwMode="auto">
            <a:xfrm>
              <a:off x="2009682" y="2721528"/>
              <a:ext cx="2384511" cy="3329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3" name="Straight Connector 242"/>
            <p:cNvCxnSpPr>
              <a:cxnSpLocks noChangeShapeType="1"/>
            </p:cNvCxnSpPr>
            <p:nvPr/>
          </p:nvCxnSpPr>
          <p:spPr bwMode="auto">
            <a:xfrm>
              <a:off x="2001042" y="2712888"/>
              <a:ext cx="1091382" cy="31978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4" name="Straight Connector 243"/>
            <p:cNvCxnSpPr>
              <a:cxnSpLocks noChangeShapeType="1"/>
            </p:cNvCxnSpPr>
            <p:nvPr/>
          </p:nvCxnSpPr>
          <p:spPr bwMode="auto">
            <a:xfrm flipH="1">
              <a:off x="1471306" y="2712888"/>
              <a:ext cx="538376" cy="269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5" name="Straight Connector 244"/>
            <p:cNvCxnSpPr>
              <a:cxnSpLocks noChangeShapeType="1"/>
            </p:cNvCxnSpPr>
            <p:nvPr/>
          </p:nvCxnSpPr>
          <p:spPr bwMode="auto">
            <a:xfrm flipH="1">
              <a:off x="1007181" y="2736924"/>
              <a:ext cx="1021059" cy="20695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6" name="Straight Connector 245"/>
            <p:cNvCxnSpPr>
              <a:cxnSpLocks noChangeShapeType="1"/>
            </p:cNvCxnSpPr>
            <p:nvPr/>
          </p:nvCxnSpPr>
          <p:spPr bwMode="auto">
            <a:xfrm flipH="1">
              <a:off x="799176" y="2725018"/>
              <a:ext cx="1225097" cy="1413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7" name="Straight Connector 246"/>
            <p:cNvCxnSpPr>
              <a:cxnSpLocks noChangeShapeType="1"/>
            </p:cNvCxnSpPr>
            <p:nvPr/>
          </p:nvCxnSpPr>
          <p:spPr bwMode="auto">
            <a:xfrm flipH="1">
              <a:off x="932218" y="2704755"/>
              <a:ext cx="1107153" cy="588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8" name="Straight Connector 247"/>
            <p:cNvCxnSpPr>
              <a:cxnSpLocks noChangeShapeType="1"/>
            </p:cNvCxnSpPr>
            <p:nvPr/>
          </p:nvCxnSpPr>
          <p:spPr bwMode="auto">
            <a:xfrm flipH="1">
              <a:off x="1293642" y="2704755"/>
              <a:ext cx="745729" cy="216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29" name="Straight Connector 248"/>
            <p:cNvCxnSpPr>
              <a:cxnSpLocks noChangeShapeType="1"/>
            </p:cNvCxnSpPr>
            <p:nvPr/>
          </p:nvCxnSpPr>
          <p:spPr bwMode="auto">
            <a:xfrm flipH="1">
              <a:off x="2052880" y="2251902"/>
              <a:ext cx="1141349" cy="4609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0" name="Straight Connector 249"/>
            <p:cNvCxnSpPr>
              <a:cxnSpLocks noChangeShapeType="1"/>
            </p:cNvCxnSpPr>
            <p:nvPr/>
          </p:nvCxnSpPr>
          <p:spPr bwMode="auto">
            <a:xfrm flipH="1">
              <a:off x="2018321" y="2332076"/>
              <a:ext cx="2284094" cy="398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1" name="Straight Connector 250"/>
            <p:cNvCxnSpPr>
              <a:cxnSpLocks noChangeShapeType="1"/>
            </p:cNvCxnSpPr>
            <p:nvPr/>
          </p:nvCxnSpPr>
          <p:spPr bwMode="auto">
            <a:xfrm flipH="1" flipV="1">
              <a:off x="2035602" y="2721528"/>
              <a:ext cx="4016700" cy="14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2" name="Straight Connector 251"/>
            <p:cNvCxnSpPr>
              <a:cxnSpLocks noChangeShapeType="1"/>
            </p:cNvCxnSpPr>
            <p:nvPr/>
          </p:nvCxnSpPr>
          <p:spPr bwMode="auto">
            <a:xfrm flipH="1" flipV="1">
              <a:off x="2044240" y="2738808"/>
              <a:ext cx="4755057" cy="529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3" name="Straight Connector 252"/>
            <p:cNvCxnSpPr>
              <a:cxnSpLocks noChangeShapeType="1"/>
            </p:cNvCxnSpPr>
            <p:nvPr/>
          </p:nvCxnSpPr>
          <p:spPr bwMode="auto">
            <a:xfrm flipH="1" flipV="1">
              <a:off x="2018321" y="2730168"/>
              <a:ext cx="5710381" cy="15549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4" name="Straight Connector 253"/>
            <p:cNvCxnSpPr>
              <a:cxnSpLocks noChangeShapeType="1"/>
            </p:cNvCxnSpPr>
            <p:nvPr/>
          </p:nvCxnSpPr>
          <p:spPr bwMode="auto">
            <a:xfrm flipH="1" flipV="1">
              <a:off x="2036178" y="2736924"/>
              <a:ext cx="5921124" cy="246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5" name="Straight Connector 254"/>
            <p:cNvCxnSpPr>
              <a:cxnSpLocks noChangeShapeType="1"/>
            </p:cNvCxnSpPr>
            <p:nvPr/>
          </p:nvCxnSpPr>
          <p:spPr bwMode="auto">
            <a:xfrm flipH="1" flipV="1">
              <a:off x="2016335" y="2736924"/>
              <a:ext cx="5165304" cy="3000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97138" y="3403600"/>
            <a:ext cx="4268787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hangingPunct="0"/>
            <a:r>
              <a:rPr lang="en-US" b="0">
                <a:solidFill>
                  <a:srgbClr val="000000"/>
                </a:solidFill>
              </a:rPr>
              <a:t>connecting each access ISP to each other directly </a:t>
            </a:r>
            <a:r>
              <a:rPr lang="en-US" b="0" i="1">
                <a:solidFill>
                  <a:srgbClr val="CC0000"/>
                </a:solidFill>
              </a:rPr>
              <a:t>doesn</a:t>
            </a:r>
            <a:r>
              <a:rPr lang="en-US" altLang="en-US" b="0" i="1">
                <a:solidFill>
                  <a:srgbClr val="CC0000"/>
                </a:solidFill>
              </a:rPr>
              <a:t>’</a:t>
            </a:r>
            <a:r>
              <a:rPr lang="en-US" b="0" i="1">
                <a:solidFill>
                  <a:srgbClr val="CC0000"/>
                </a:solidFill>
              </a:rPr>
              <a:t>t scale: </a:t>
            </a:r>
            <a:r>
              <a:rPr lang="en-US" b="0">
                <a:solidFill>
                  <a:srgbClr val="000000"/>
                </a:solidFill>
              </a:rPr>
              <a:t>O(</a:t>
            </a:r>
            <a:r>
              <a:rPr lang="en-US" b="0" i="1">
                <a:solidFill>
                  <a:srgbClr val="000000"/>
                </a:solidFill>
              </a:rPr>
              <a:t>N</a:t>
            </a:r>
            <a:r>
              <a:rPr lang="en-US" b="0" baseline="30000">
                <a:solidFill>
                  <a:srgbClr val="000000"/>
                </a:solidFill>
              </a:rPr>
              <a:t>2</a:t>
            </a:r>
            <a:r>
              <a:rPr lang="en-US" b="0">
                <a:solidFill>
                  <a:srgbClr val="000000"/>
                </a:solidFill>
              </a:rPr>
              <a:t>) connections.</a:t>
            </a:r>
          </a:p>
        </p:txBody>
      </p:sp>
    </p:spTree>
    <p:extLst>
      <p:ext uri="{BB962C8B-B14F-4D97-AF65-F5344CB8AC3E}">
        <p14:creationId xmlns:p14="http://schemas.microsoft.com/office/powerpoint/2010/main" val="159876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92162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63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2263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231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16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64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231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14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65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231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12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66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230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10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67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230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08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68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230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06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69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230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04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0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230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02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1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229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300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2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229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98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3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229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96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4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229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94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5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229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92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6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228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90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7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228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88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2278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228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86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92279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2280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2281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2282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2283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2284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2164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b="0" i="1" dirty="0">
                <a:solidFill>
                  <a:srgbClr val="CC0000"/>
                </a:solidFill>
                <a:latin typeface="Gill Sans MT" pitchFamily="34" charset="0"/>
              </a:rPr>
              <a:t>Option: </a:t>
            </a:r>
            <a:r>
              <a:rPr lang="en-US" b="0" i="1" dirty="0">
                <a:solidFill>
                  <a:srgbClr val="000000"/>
                </a:solidFill>
                <a:latin typeface="Gill Sans MT" pitchFamily="34" charset="0"/>
              </a:rPr>
              <a:t>connect each access ISP to a global transit </a:t>
            </a:r>
            <a:r>
              <a:rPr lang="en-US" b="0" i="1" u="sng" dirty="0" smtClean="0">
                <a:solidFill>
                  <a:srgbClr val="000000"/>
                </a:solidFill>
                <a:latin typeface="Gill Sans MT" pitchFamily="34" charset="0"/>
              </a:rPr>
              <a:t>(imaginary</a:t>
            </a:r>
            <a:r>
              <a:rPr lang="en-US" b="0" i="1" dirty="0" smtClean="0">
                <a:solidFill>
                  <a:srgbClr val="000000"/>
                </a:solidFill>
                <a:latin typeface="Gill Sans MT" pitchFamily="34" charset="0"/>
              </a:rPr>
              <a:t>) ISP</a:t>
            </a:r>
            <a:r>
              <a:rPr lang="en-US" b="0" i="1" dirty="0">
                <a:solidFill>
                  <a:srgbClr val="000000"/>
                </a:solidFill>
                <a:latin typeface="Gill Sans MT" pitchFamily="34" charset="0"/>
              </a:rPr>
              <a:t>? </a:t>
            </a:r>
            <a:r>
              <a:rPr lang="en-US" b="0" i="1" dirty="0">
                <a:solidFill>
                  <a:srgbClr val="C00000"/>
                </a:solidFill>
              </a:rPr>
              <a:t>Customer</a:t>
            </a:r>
            <a:r>
              <a:rPr lang="en-US" b="0" i="1" dirty="0">
                <a:solidFill>
                  <a:srgbClr val="000000"/>
                </a:solidFill>
              </a:rPr>
              <a:t> and </a:t>
            </a:r>
            <a:r>
              <a:rPr lang="en-US" b="0" i="1" dirty="0">
                <a:solidFill>
                  <a:srgbClr val="C00000"/>
                </a:solidFill>
              </a:rPr>
              <a:t>provider </a:t>
            </a:r>
            <a:r>
              <a:rPr lang="en-US" b="0" i="1" dirty="0">
                <a:solidFill>
                  <a:srgbClr val="000000"/>
                </a:solidFill>
              </a:rPr>
              <a:t>ISPs have economic agreement.</a:t>
            </a:r>
            <a:endParaRPr lang="en-US" b="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2165" name="Oval 3"/>
          <p:cNvSpPr>
            <a:spLocks noChangeArrowheads="1"/>
          </p:cNvSpPr>
          <p:nvPr/>
        </p:nvSpPr>
        <p:spPr bwMode="auto">
          <a:xfrm>
            <a:off x="2716213" y="3192463"/>
            <a:ext cx="3709987" cy="1862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2400" b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92166" name="Group 133"/>
          <p:cNvGrpSpPr>
            <a:grpSpLocks/>
          </p:cNvGrpSpPr>
          <p:nvPr/>
        </p:nvGrpSpPr>
        <p:grpSpPr bwMode="auto">
          <a:xfrm>
            <a:off x="3138488" y="4392613"/>
            <a:ext cx="617537" cy="250825"/>
            <a:chOff x="2356" y="1300"/>
            <a:chExt cx="555" cy="194"/>
          </a:xfrm>
        </p:grpSpPr>
        <p:sp>
          <p:nvSpPr>
            <p:cNvPr id="9225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5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5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58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61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62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59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60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67" name="Group 133"/>
          <p:cNvGrpSpPr>
            <a:grpSpLocks/>
          </p:cNvGrpSpPr>
          <p:nvPr/>
        </p:nvGrpSpPr>
        <p:grpSpPr bwMode="auto">
          <a:xfrm>
            <a:off x="4132263" y="3706813"/>
            <a:ext cx="617537" cy="250825"/>
            <a:chOff x="2356" y="1300"/>
            <a:chExt cx="555" cy="194"/>
          </a:xfrm>
        </p:grpSpPr>
        <p:sp>
          <p:nvSpPr>
            <p:cNvPr id="9224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4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4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50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53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54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51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52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68" name="Group 133"/>
          <p:cNvGrpSpPr>
            <a:grpSpLocks/>
          </p:cNvGrpSpPr>
          <p:nvPr/>
        </p:nvGrpSpPr>
        <p:grpSpPr bwMode="auto">
          <a:xfrm>
            <a:off x="4706938" y="4013200"/>
            <a:ext cx="617537" cy="250825"/>
            <a:chOff x="2356" y="1300"/>
            <a:chExt cx="555" cy="194"/>
          </a:xfrm>
        </p:grpSpPr>
        <p:sp>
          <p:nvSpPr>
            <p:cNvPr id="92239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40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41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42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45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46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43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44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69" name="Group 133"/>
          <p:cNvGrpSpPr>
            <a:grpSpLocks/>
          </p:cNvGrpSpPr>
          <p:nvPr/>
        </p:nvGrpSpPr>
        <p:grpSpPr bwMode="auto">
          <a:xfrm>
            <a:off x="5245100" y="3538538"/>
            <a:ext cx="617538" cy="250825"/>
            <a:chOff x="2356" y="1300"/>
            <a:chExt cx="555" cy="194"/>
          </a:xfrm>
        </p:grpSpPr>
        <p:sp>
          <p:nvSpPr>
            <p:cNvPr id="9223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3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3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34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37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38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35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36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70" name="Group 133"/>
          <p:cNvGrpSpPr>
            <a:grpSpLocks/>
          </p:cNvGrpSpPr>
          <p:nvPr/>
        </p:nvGrpSpPr>
        <p:grpSpPr bwMode="auto">
          <a:xfrm>
            <a:off x="3813175" y="4121150"/>
            <a:ext cx="617538" cy="250825"/>
            <a:chOff x="2356" y="1300"/>
            <a:chExt cx="555" cy="194"/>
          </a:xfrm>
        </p:grpSpPr>
        <p:sp>
          <p:nvSpPr>
            <p:cNvPr id="9222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2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2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26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29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30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27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28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71" name="Group 133"/>
          <p:cNvGrpSpPr>
            <a:grpSpLocks/>
          </p:cNvGrpSpPr>
          <p:nvPr/>
        </p:nvGrpSpPr>
        <p:grpSpPr bwMode="auto">
          <a:xfrm>
            <a:off x="4368800" y="4610100"/>
            <a:ext cx="617538" cy="250825"/>
            <a:chOff x="2356" y="1300"/>
            <a:chExt cx="555" cy="194"/>
          </a:xfrm>
        </p:grpSpPr>
        <p:sp>
          <p:nvSpPr>
            <p:cNvPr id="922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18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21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22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19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20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72" name="Group 133"/>
          <p:cNvGrpSpPr>
            <a:grpSpLocks/>
          </p:cNvGrpSpPr>
          <p:nvPr/>
        </p:nvGrpSpPr>
        <p:grpSpPr bwMode="auto">
          <a:xfrm>
            <a:off x="5389563" y="4411663"/>
            <a:ext cx="617537" cy="250825"/>
            <a:chOff x="2356" y="1300"/>
            <a:chExt cx="555" cy="194"/>
          </a:xfrm>
        </p:grpSpPr>
        <p:sp>
          <p:nvSpPr>
            <p:cNvPr id="9220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0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0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10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13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14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11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12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2173" name="Group 133"/>
          <p:cNvGrpSpPr>
            <a:grpSpLocks/>
          </p:cNvGrpSpPr>
          <p:nvPr/>
        </p:nvGrpSpPr>
        <p:grpSpPr bwMode="auto">
          <a:xfrm>
            <a:off x="3502025" y="3351213"/>
            <a:ext cx="617538" cy="250825"/>
            <a:chOff x="2356" y="1300"/>
            <a:chExt cx="555" cy="194"/>
          </a:xfrm>
        </p:grpSpPr>
        <p:sp>
          <p:nvSpPr>
            <p:cNvPr id="92199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00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2201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02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92205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2206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2203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204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cxnSp>
        <p:nvCxnSpPr>
          <p:cNvPr id="92174" name="Straight Connector 10"/>
          <p:cNvCxnSpPr>
            <a:cxnSpLocks noChangeShapeType="1"/>
            <a:stCxn id="92204" idx="0"/>
            <a:endCxn id="92235" idx="0"/>
          </p:cNvCxnSpPr>
          <p:nvPr/>
        </p:nvCxnSpPr>
        <p:spPr bwMode="auto">
          <a:xfrm>
            <a:off x="4114800" y="3432175"/>
            <a:ext cx="1131888" cy="185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75" name="Straight Connector 297"/>
          <p:cNvCxnSpPr>
            <a:cxnSpLocks noChangeShapeType="1"/>
            <a:endCxn id="92241" idx="1"/>
          </p:cNvCxnSpPr>
          <p:nvPr/>
        </p:nvCxnSpPr>
        <p:spPr bwMode="auto">
          <a:xfrm>
            <a:off x="4656138" y="3924300"/>
            <a:ext cx="139700" cy="1127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76" name="Straight Connector 298"/>
          <p:cNvCxnSpPr>
            <a:cxnSpLocks noChangeShapeType="1"/>
            <a:endCxn id="92243" idx="1"/>
          </p:cNvCxnSpPr>
          <p:nvPr/>
        </p:nvCxnSpPr>
        <p:spPr bwMode="auto">
          <a:xfrm flipV="1">
            <a:off x="4425950" y="4200525"/>
            <a:ext cx="280988" cy="61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77" name="Straight Connector 299"/>
          <p:cNvCxnSpPr>
            <a:cxnSpLocks noChangeShapeType="1"/>
          </p:cNvCxnSpPr>
          <p:nvPr/>
        </p:nvCxnSpPr>
        <p:spPr bwMode="auto">
          <a:xfrm flipV="1">
            <a:off x="4083050" y="3962400"/>
            <a:ext cx="223838" cy="149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78" name="Straight Connector 300"/>
          <p:cNvCxnSpPr>
            <a:cxnSpLocks noChangeShapeType="1"/>
          </p:cNvCxnSpPr>
          <p:nvPr/>
        </p:nvCxnSpPr>
        <p:spPr bwMode="auto">
          <a:xfrm flipV="1">
            <a:off x="3738563" y="4367213"/>
            <a:ext cx="222250" cy="147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79" name="Straight Connector 301"/>
          <p:cNvCxnSpPr>
            <a:cxnSpLocks noChangeShapeType="1"/>
            <a:stCxn id="92217" idx="0"/>
          </p:cNvCxnSpPr>
          <p:nvPr/>
        </p:nvCxnSpPr>
        <p:spPr bwMode="auto">
          <a:xfrm flipV="1">
            <a:off x="4675188" y="4267200"/>
            <a:ext cx="292100" cy="342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0" name="Straight Connector 302"/>
          <p:cNvCxnSpPr>
            <a:cxnSpLocks noChangeShapeType="1"/>
          </p:cNvCxnSpPr>
          <p:nvPr/>
        </p:nvCxnSpPr>
        <p:spPr bwMode="auto">
          <a:xfrm flipH="1" flipV="1">
            <a:off x="5243513" y="4248150"/>
            <a:ext cx="412750" cy="168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1" name="Straight Connector 303"/>
          <p:cNvCxnSpPr>
            <a:cxnSpLocks noChangeShapeType="1"/>
          </p:cNvCxnSpPr>
          <p:nvPr/>
        </p:nvCxnSpPr>
        <p:spPr bwMode="auto">
          <a:xfrm flipV="1">
            <a:off x="5227638" y="3776663"/>
            <a:ext cx="328612" cy="266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2" name="Straight Connector 304"/>
          <p:cNvCxnSpPr>
            <a:cxnSpLocks noChangeShapeType="1"/>
            <a:endCxn id="92199" idx="4"/>
          </p:cNvCxnSpPr>
          <p:nvPr/>
        </p:nvCxnSpPr>
        <p:spPr bwMode="auto">
          <a:xfrm flipH="1" flipV="1">
            <a:off x="3810000" y="3602038"/>
            <a:ext cx="476250" cy="1174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3" name="Straight Connector 22"/>
          <p:cNvCxnSpPr>
            <a:cxnSpLocks noChangeShapeType="1"/>
            <a:endCxn id="92201" idx="1"/>
          </p:cNvCxnSpPr>
          <p:nvPr/>
        </p:nvCxnSpPr>
        <p:spPr bwMode="auto">
          <a:xfrm>
            <a:off x="2362200" y="2578100"/>
            <a:ext cx="1230313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4" name="Straight Connector 305"/>
          <p:cNvCxnSpPr>
            <a:cxnSpLocks noChangeShapeType="1"/>
            <a:endCxn id="92203" idx="0"/>
          </p:cNvCxnSpPr>
          <p:nvPr/>
        </p:nvCxnSpPr>
        <p:spPr bwMode="auto">
          <a:xfrm>
            <a:off x="1617663" y="2909888"/>
            <a:ext cx="1885950" cy="51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5" name="Straight Connector 306"/>
          <p:cNvCxnSpPr>
            <a:cxnSpLocks noChangeShapeType="1"/>
            <a:endCxn id="92203" idx="1"/>
          </p:cNvCxnSpPr>
          <p:nvPr/>
        </p:nvCxnSpPr>
        <p:spPr bwMode="auto">
          <a:xfrm>
            <a:off x="1230313" y="3278188"/>
            <a:ext cx="22733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6" name="Straight Connector 307"/>
          <p:cNvCxnSpPr>
            <a:cxnSpLocks noChangeShapeType="1"/>
            <a:endCxn id="92259" idx="0"/>
          </p:cNvCxnSpPr>
          <p:nvPr/>
        </p:nvCxnSpPr>
        <p:spPr bwMode="auto">
          <a:xfrm>
            <a:off x="1166813" y="4260850"/>
            <a:ext cx="19716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7" name="Straight Connector 308"/>
          <p:cNvCxnSpPr>
            <a:cxnSpLocks noChangeShapeType="1"/>
            <a:endCxn id="92255" idx="2"/>
          </p:cNvCxnSpPr>
          <p:nvPr/>
        </p:nvCxnSpPr>
        <p:spPr bwMode="auto">
          <a:xfrm flipV="1">
            <a:off x="1393825" y="4573588"/>
            <a:ext cx="1744663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8" name="Straight Connector 309"/>
          <p:cNvCxnSpPr>
            <a:cxnSpLocks noChangeShapeType="1"/>
            <a:endCxn id="92255" idx="3"/>
          </p:cNvCxnSpPr>
          <p:nvPr/>
        </p:nvCxnSpPr>
        <p:spPr bwMode="auto">
          <a:xfrm flipV="1">
            <a:off x="1797050" y="4622800"/>
            <a:ext cx="1431925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89" name="Straight Connector 310"/>
          <p:cNvCxnSpPr>
            <a:cxnSpLocks noChangeShapeType="1"/>
            <a:stCxn id="92286" idx="0"/>
            <a:endCxn id="92255" idx="4"/>
          </p:cNvCxnSpPr>
          <p:nvPr/>
        </p:nvCxnSpPr>
        <p:spPr bwMode="auto">
          <a:xfrm flipV="1">
            <a:off x="3389313" y="4643438"/>
            <a:ext cx="57150" cy="1211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0" name="Straight Connector 311"/>
          <p:cNvCxnSpPr>
            <a:cxnSpLocks noChangeShapeType="1"/>
          </p:cNvCxnSpPr>
          <p:nvPr/>
        </p:nvCxnSpPr>
        <p:spPr bwMode="auto">
          <a:xfrm flipV="1">
            <a:off x="4616450" y="4872038"/>
            <a:ext cx="6350" cy="1135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1" name="Straight Connector 312"/>
          <p:cNvCxnSpPr>
            <a:cxnSpLocks noChangeShapeType="1"/>
            <a:stCxn id="92289" idx="1"/>
          </p:cNvCxnSpPr>
          <p:nvPr/>
        </p:nvCxnSpPr>
        <p:spPr bwMode="auto">
          <a:xfrm flipH="1" flipV="1">
            <a:off x="4924425" y="4821238"/>
            <a:ext cx="506413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2" name="Straight Connector 313"/>
          <p:cNvCxnSpPr>
            <a:cxnSpLocks noChangeShapeType="1"/>
          </p:cNvCxnSpPr>
          <p:nvPr/>
        </p:nvCxnSpPr>
        <p:spPr bwMode="auto">
          <a:xfrm flipH="1" flipV="1">
            <a:off x="5832475" y="4648200"/>
            <a:ext cx="1722438" cy="1020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3" name="Straight Connector 314"/>
          <p:cNvCxnSpPr>
            <a:cxnSpLocks noChangeShapeType="1"/>
            <a:endCxn id="92212" idx="1"/>
          </p:cNvCxnSpPr>
          <p:nvPr/>
        </p:nvCxnSpPr>
        <p:spPr bwMode="auto">
          <a:xfrm flipH="1" flipV="1">
            <a:off x="6002338" y="4600575"/>
            <a:ext cx="224472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4" name="Straight Connector 315"/>
          <p:cNvCxnSpPr>
            <a:cxnSpLocks noChangeShapeType="1"/>
            <a:endCxn id="92212" idx="0"/>
          </p:cNvCxnSpPr>
          <p:nvPr/>
        </p:nvCxnSpPr>
        <p:spPr bwMode="auto">
          <a:xfrm flipH="1">
            <a:off x="6002338" y="4295775"/>
            <a:ext cx="2017712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5" name="Straight Connector 316"/>
          <p:cNvCxnSpPr>
            <a:cxnSpLocks noChangeShapeType="1"/>
          </p:cNvCxnSpPr>
          <p:nvPr/>
        </p:nvCxnSpPr>
        <p:spPr bwMode="auto">
          <a:xfrm flipH="1">
            <a:off x="5861050" y="3227388"/>
            <a:ext cx="142240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6" name="Straight Connector 317"/>
          <p:cNvCxnSpPr>
            <a:cxnSpLocks noChangeShapeType="1"/>
          </p:cNvCxnSpPr>
          <p:nvPr/>
        </p:nvCxnSpPr>
        <p:spPr bwMode="auto">
          <a:xfrm flipH="1">
            <a:off x="5684838" y="2803525"/>
            <a:ext cx="898525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7" name="Straight Connector 318"/>
          <p:cNvCxnSpPr>
            <a:cxnSpLocks noChangeShapeType="1"/>
            <a:stCxn id="92297" idx="9"/>
          </p:cNvCxnSpPr>
          <p:nvPr/>
        </p:nvCxnSpPr>
        <p:spPr bwMode="auto">
          <a:xfrm>
            <a:off x="4849813" y="2381250"/>
            <a:ext cx="555625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198" name="TextBox 39958"/>
          <p:cNvSpPr txBox="1">
            <a:spLocks noChangeArrowheads="1"/>
          </p:cNvSpPr>
          <p:nvPr/>
        </p:nvSpPr>
        <p:spPr bwMode="auto">
          <a:xfrm>
            <a:off x="2887663" y="3584575"/>
            <a:ext cx="1008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en-US" b="0" i="1">
                <a:solidFill>
                  <a:srgbClr val="000000"/>
                </a:solidFill>
              </a:rPr>
              <a:t>global</a:t>
            </a:r>
            <a:br>
              <a:rPr lang="en-US" b="0" i="1">
                <a:solidFill>
                  <a:srgbClr val="000000"/>
                </a:solidFill>
              </a:rPr>
            </a:br>
            <a:r>
              <a:rPr lang="en-US" b="0" i="1">
                <a:solidFill>
                  <a:srgbClr val="000000"/>
                </a:solidFill>
              </a:rPr>
              <a:t>ISP</a:t>
            </a:r>
          </a:p>
        </p:txBody>
      </p:sp>
    </p:spTree>
    <p:extLst>
      <p:ext uri="{BB962C8B-B14F-4D97-AF65-F5344CB8AC3E}">
        <p14:creationId xmlns:p14="http://schemas.microsoft.com/office/powerpoint/2010/main" val="141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924800" cy="1981200"/>
          </a:xfrm>
        </p:spPr>
        <p:txBody>
          <a:bodyPr/>
          <a:lstStyle/>
          <a:p>
            <a:r>
              <a:rPr lang="sv-SE" dirty="0" smtClean="0"/>
              <a:t>Flashback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Computer Communication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BAE0D-3C1C-48AF-9FF5-AF18ABEA3378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5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94210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1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4481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45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34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2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45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32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3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45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30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4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45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28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5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45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26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6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45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24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7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45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22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8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451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20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89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451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18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0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451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16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1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451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14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2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451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12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3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450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10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4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450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08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5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450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06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4496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450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504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94497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4498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4499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4500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4501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4502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4212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b="0">
                <a:solidFill>
                  <a:srgbClr val="000000"/>
                </a:solidFill>
                <a:latin typeface="Gill Sans MT" pitchFamily="34" charset="0"/>
              </a:rPr>
              <a:t>But if one global ISP is viable business, there will be competitors ….</a:t>
            </a:r>
          </a:p>
        </p:txBody>
      </p:sp>
      <p:grpSp>
        <p:nvGrpSpPr>
          <p:cNvPr id="94213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4398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4399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447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7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7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7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7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8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7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78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4400" name="Straight Connector 10"/>
            <p:cNvCxnSpPr>
              <a:cxnSpLocks noChangeShapeType="1"/>
              <a:stCxn id="94478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1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2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3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4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5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6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7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408" name="Straight Connector 304"/>
            <p:cNvCxnSpPr>
              <a:cxnSpLocks noChangeShapeType="1"/>
              <a:endCxn id="94473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409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B</a:t>
              </a:r>
            </a:p>
          </p:txBody>
        </p:sp>
        <p:grpSp>
          <p:nvGrpSpPr>
            <p:cNvPr id="94410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446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6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6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6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7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7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6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7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411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445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5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5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6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6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6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61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62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412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444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5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5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5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5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5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53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5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413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444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4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4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4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4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4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4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4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414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443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3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3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3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3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4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3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3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415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442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29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30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416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4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42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422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94214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4315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431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439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9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9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9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9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9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9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95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4317" name="Straight Connector 334"/>
            <p:cNvCxnSpPr>
              <a:cxnSpLocks noChangeShapeType="1"/>
              <a:stCxn id="9439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18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19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20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21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22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23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24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325" name="Straight Connector 342"/>
            <p:cNvCxnSpPr>
              <a:cxnSpLocks noChangeShapeType="1"/>
              <a:endCxn id="9439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326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A</a:t>
              </a:r>
            </a:p>
          </p:txBody>
        </p:sp>
        <p:grpSp>
          <p:nvGrpSpPr>
            <p:cNvPr id="9432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438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8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8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8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8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8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8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8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32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437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7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7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7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8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8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7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79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32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436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6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6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6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7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7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7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71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33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435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5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6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6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6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6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6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63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33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43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5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55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33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43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4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4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33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43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3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3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94215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4232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423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4307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0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0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1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1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1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1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1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4234" name="Straight Connector 419"/>
            <p:cNvCxnSpPr>
              <a:cxnSpLocks noChangeShapeType="1"/>
              <a:stCxn id="9431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35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36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37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38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39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40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41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42" name="Straight Connector 427"/>
            <p:cNvCxnSpPr>
              <a:cxnSpLocks noChangeShapeType="1"/>
              <a:endCxn id="9430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243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C</a:t>
              </a:r>
            </a:p>
          </p:txBody>
        </p:sp>
        <p:grpSp>
          <p:nvGrpSpPr>
            <p:cNvPr id="9424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429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0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30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30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30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30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30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304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24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42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2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2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2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295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296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24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42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2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2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2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28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2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24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42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2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2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2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27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28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24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42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2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2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2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27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27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24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42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2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2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2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263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26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425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42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42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42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42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42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42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42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cxnSp>
        <p:nvCxnSpPr>
          <p:cNvPr id="94216" name="Straight Connector 12"/>
          <p:cNvCxnSpPr>
            <a:cxnSpLocks noChangeShapeType="1"/>
            <a:endCxn id="94392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7" name="Straight Connector 500"/>
          <p:cNvCxnSpPr>
            <a:cxnSpLocks noChangeShapeType="1"/>
            <a:endCxn id="94394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8" name="Straight Connector 501"/>
          <p:cNvCxnSpPr>
            <a:cxnSpLocks noChangeShapeType="1"/>
            <a:endCxn id="94390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9" name="Straight Connector 502"/>
          <p:cNvCxnSpPr>
            <a:cxnSpLocks noChangeShapeType="1"/>
            <a:endCxn id="94360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0" name="Straight Connector 503"/>
          <p:cNvCxnSpPr>
            <a:cxnSpLocks noChangeShapeType="1"/>
            <a:endCxn id="94360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1" name="Straight Connector 504"/>
          <p:cNvCxnSpPr>
            <a:cxnSpLocks noChangeShapeType="1"/>
            <a:endCxn id="94443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2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3" name="Straight Connector 506"/>
          <p:cNvCxnSpPr>
            <a:cxnSpLocks noChangeShapeType="1"/>
            <a:stCxn id="94509" idx="4"/>
            <a:endCxn id="94438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4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5" name="Straight Connector 508"/>
          <p:cNvCxnSpPr>
            <a:cxnSpLocks noChangeShapeType="1"/>
            <a:endCxn id="94425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6" name="Straight Connector 509"/>
          <p:cNvCxnSpPr>
            <a:cxnSpLocks noChangeShapeType="1"/>
            <a:stCxn id="94507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7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8" name="Straight Connector 511"/>
          <p:cNvCxnSpPr>
            <a:cxnSpLocks noChangeShapeType="1"/>
            <a:stCxn id="94504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9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30" name="Straight Connector 513"/>
          <p:cNvCxnSpPr>
            <a:cxnSpLocks noChangeShapeType="1"/>
            <a:endCxn id="94255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31" name="Straight Connector 514"/>
          <p:cNvCxnSpPr>
            <a:cxnSpLocks noChangeShapeType="1"/>
            <a:endCxn id="94311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429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96258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625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655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66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60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66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60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66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60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65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9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65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9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65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9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65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9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5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65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9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65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8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65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8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65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8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65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8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65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8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657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7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657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7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656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657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7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9656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6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626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b="0">
                <a:solidFill>
                  <a:srgbClr val="000000"/>
                </a:solidFill>
                <a:latin typeface="Gill Sans MT" pitchFamily="34" charset="0"/>
              </a:rPr>
              <a:t>But if one global ISP is viable business, there will be competitors ….  which must be interconnected</a:t>
            </a:r>
          </a:p>
        </p:txBody>
      </p:sp>
      <p:grpSp>
        <p:nvGrpSpPr>
          <p:cNvPr id="9626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646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647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5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5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4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4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6471" name="Straight Connector 10"/>
            <p:cNvCxnSpPr>
              <a:cxnSpLocks noChangeShapeType="1"/>
              <a:stCxn id="9654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9" name="Straight Connector 304"/>
            <p:cNvCxnSpPr>
              <a:cxnSpLocks noChangeShapeType="1"/>
              <a:endCxn id="9654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8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B</a:t>
              </a:r>
            </a:p>
          </p:txBody>
        </p:sp>
        <p:grpSp>
          <p:nvGrpSpPr>
            <p:cNvPr id="9648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5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5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4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8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5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5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3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3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8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5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5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2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2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8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5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5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1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1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8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5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5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5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0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8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5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50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50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8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9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9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9626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638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638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4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6388" name="Straight Connector 334"/>
            <p:cNvCxnSpPr>
              <a:cxnSpLocks noChangeShapeType="1"/>
              <a:stCxn id="9646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8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6" name="Straight Connector 342"/>
            <p:cNvCxnSpPr>
              <a:cxnSpLocks noChangeShapeType="1"/>
              <a:endCxn id="9646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9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A</a:t>
              </a:r>
            </a:p>
          </p:txBody>
        </p:sp>
        <p:grpSp>
          <p:nvGrpSpPr>
            <p:cNvPr id="9639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4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5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5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9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4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4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5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0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43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3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3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4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4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4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4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4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0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42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3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3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3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3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3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3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3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0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42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2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2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2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2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2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2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2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0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1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40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4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4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4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40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41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9626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630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630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37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8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8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6305" name="Straight Connector 419"/>
            <p:cNvCxnSpPr>
              <a:cxnSpLocks noChangeShapeType="1"/>
              <a:stCxn id="9638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3" name="Straight Connector 427"/>
            <p:cNvCxnSpPr>
              <a:cxnSpLocks noChangeShapeType="1"/>
              <a:endCxn id="9637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1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C</a:t>
              </a:r>
            </a:p>
          </p:txBody>
        </p:sp>
        <p:grpSp>
          <p:nvGrpSpPr>
            <p:cNvPr id="9631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3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7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7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1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3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6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6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1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35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5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5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5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6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5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5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1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34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4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4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4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5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5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5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5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1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33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3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4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4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4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4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4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4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2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3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3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3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632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3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63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63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63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63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32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cxnSp>
        <p:nvCxnSpPr>
          <p:cNvPr id="96264" name="Straight Connector 12"/>
          <p:cNvCxnSpPr>
            <a:cxnSpLocks noChangeShapeType="1"/>
            <a:endCxn id="9646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Connector 500"/>
          <p:cNvCxnSpPr>
            <a:cxnSpLocks noChangeShapeType="1"/>
            <a:endCxn id="9646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6" name="Straight Connector 501"/>
          <p:cNvCxnSpPr>
            <a:cxnSpLocks noChangeShapeType="1"/>
            <a:endCxn id="9646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Straight Connector 502"/>
          <p:cNvCxnSpPr>
            <a:cxnSpLocks noChangeShapeType="1"/>
            <a:endCxn id="9643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8" name="Straight Connector 503"/>
          <p:cNvCxnSpPr>
            <a:cxnSpLocks noChangeShapeType="1"/>
            <a:endCxn id="9643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Straight Connector 504"/>
          <p:cNvCxnSpPr>
            <a:cxnSpLocks noChangeShapeType="1"/>
            <a:endCxn id="9651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1" name="Straight Connector 506"/>
          <p:cNvCxnSpPr>
            <a:cxnSpLocks noChangeShapeType="1"/>
            <a:stCxn id="96580" idx="4"/>
            <a:endCxn id="9650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Connector 508"/>
          <p:cNvCxnSpPr>
            <a:cxnSpLocks noChangeShapeType="1"/>
            <a:endCxn id="9649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4" name="Straight Connector 509"/>
          <p:cNvCxnSpPr>
            <a:cxnSpLocks noChangeShapeType="1"/>
            <a:stCxn id="9657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6" name="Straight Connector 511"/>
          <p:cNvCxnSpPr>
            <a:cxnSpLocks noChangeShapeType="1"/>
            <a:stCxn id="9657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8" name="Straight Connector 513"/>
          <p:cNvCxnSpPr>
            <a:cxnSpLocks noChangeShapeType="1"/>
            <a:endCxn id="9632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9" name="Straight Connector 514"/>
          <p:cNvCxnSpPr>
            <a:cxnSpLocks noChangeShapeType="1"/>
            <a:endCxn id="9638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6292" name="Straight Connector 515"/>
            <p:cNvCxnSpPr>
              <a:cxnSpLocks noChangeShapeType="1"/>
              <a:stCxn id="9634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629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629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629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0" hangingPunct="0"/>
                <a:r>
                  <a:rPr lang="en-US" sz="1600" b="0">
                    <a:solidFill>
                      <a:srgbClr val="FFFFFF"/>
                    </a:solidFill>
                  </a:rPr>
                  <a:t>IXP</a:t>
                </a:r>
              </a:p>
            </p:txBody>
          </p:sp>
        </p:grpSp>
        <p:cxnSp>
          <p:nvCxnSpPr>
            <p:cNvPr id="96294" name="Straight Connector 519"/>
            <p:cNvCxnSpPr>
              <a:cxnSpLocks noChangeShapeType="1"/>
              <a:stCxn id="96296" idx="6"/>
              <a:endCxn id="9654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6289" name="Straight Connector 7"/>
            <p:cNvCxnSpPr>
              <a:cxnSpLocks noChangeShapeType="1"/>
              <a:stCxn id="96421" idx="5"/>
              <a:endCxn id="9654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0" name="Straight Connector 415"/>
            <p:cNvCxnSpPr>
              <a:cxnSpLocks noChangeShapeType="1"/>
              <a:endCxn id="9638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1" name="Straight Connector 523"/>
            <p:cNvCxnSpPr>
              <a:cxnSpLocks noChangeShapeType="1"/>
              <a:stCxn id="9634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295" y="4864102"/>
            <a:ext cx="2493137" cy="956691"/>
            <a:chOff x="4686300" y="4864100"/>
            <a:chExt cx="2492609" cy="956066"/>
          </a:xfrm>
        </p:grpSpPr>
        <p:sp>
          <p:nvSpPr>
            <p:cNvPr id="9628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2340209" cy="676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b="0" i="1" dirty="0">
                  <a:solidFill>
                    <a:srgbClr val="CC0000"/>
                  </a:solidFill>
                </a:rPr>
                <a:t>peering </a:t>
              </a:r>
              <a:r>
                <a:rPr lang="en-US" b="0" i="1" dirty="0" smtClean="0">
                  <a:solidFill>
                    <a:srgbClr val="CC0000"/>
                  </a:solidFill>
                </a:rPr>
                <a:t>link</a:t>
              </a:r>
            </a:p>
            <a:p>
              <a:pPr eaLnBrk="0" hangingPunct="0"/>
              <a:r>
                <a:rPr lang="en-US" sz="1400" b="0" i="1" dirty="0" smtClean="0">
                  <a:solidFill>
                    <a:srgbClr val="CC0000"/>
                  </a:solidFill>
                </a:rPr>
                <a:t>(no payment to each-other)</a:t>
              </a:r>
              <a:endParaRPr lang="en-US" sz="1400" b="0" i="1" dirty="0">
                <a:solidFill>
                  <a:srgbClr val="CC0000"/>
                </a:solidFill>
              </a:endParaRPr>
            </a:p>
          </p:txBody>
        </p:sp>
        <p:cxnSp>
          <p:nvCxnSpPr>
            <p:cNvPr id="9628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4546599" y="1701801"/>
            <a:ext cx="4127399" cy="2237881"/>
            <a:chOff x="4546729" y="1701800"/>
            <a:chExt cx="4126645" cy="2236434"/>
          </a:xfrm>
        </p:grpSpPr>
        <p:sp>
          <p:nvSpPr>
            <p:cNvPr id="9628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874" cy="1199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b="0" i="1" dirty="0">
                  <a:solidFill>
                    <a:srgbClr val="CC0000"/>
                  </a:solidFill>
                </a:rPr>
                <a:t>Internet exchange </a:t>
              </a:r>
              <a:r>
                <a:rPr lang="en-US" b="0" i="1" dirty="0" smtClean="0">
                  <a:solidFill>
                    <a:srgbClr val="CC0000"/>
                  </a:solidFill>
                </a:rPr>
                <a:t>point</a:t>
              </a:r>
            </a:p>
            <a:p>
              <a:pPr eaLnBrk="0" hangingPunct="0"/>
              <a:r>
                <a:rPr lang="en-US" sz="1600" b="0" i="1" dirty="0" smtClean="0">
                  <a:solidFill>
                    <a:srgbClr val="CC0000"/>
                  </a:solidFill>
                </a:rPr>
                <a:t>(</a:t>
              </a:r>
              <a:r>
                <a:rPr lang="en-US" sz="1600" b="0" i="1" dirty="0" err="1">
                  <a:solidFill>
                    <a:srgbClr val="CC0000"/>
                  </a:solidFill>
                </a:rPr>
                <a:t>ca</a:t>
              </a:r>
              <a:r>
                <a:rPr lang="en-US" sz="1600" b="0" i="1" dirty="0">
                  <a:solidFill>
                    <a:srgbClr val="CC0000"/>
                  </a:solidFill>
                </a:rPr>
                <a:t> 300 in the </a:t>
              </a:r>
              <a:r>
                <a:rPr lang="en-US" sz="1600" b="0" i="1" dirty="0" smtClean="0">
                  <a:solidFill>
                    <a:srgbClr val="CC0000"/>
                  </a:solidFill>
                </a:rPr>
                <a:t>world;</a:t>
              </a:r>
            </a:p>
            <a:p>
              <a:pPr eaLnBrk="0" hangingPunct="0"/>
              <a:r>
                <a:rPr lang="en-US" sz="1600" b="0" i="1" dirty="0" smtClean="0">
                  <a:solidFill>
                    <a:srgbClr val="CC0000"/>
                  </a:solidFill>
                </a:rPr>
                <a:t>multiple ISPs peering/switching; </a:t>
              </a:r>
            </a:p>
            <a:p>
              <a:pPr eaLnBrk="0" hangingPunct="0"/>
              <a:r>
                <a:rPr lang="en-US" sz="1600" b="0" i="1" dirty="0" smtClean="0">
                  <a:solidFill>
                    <a:srgbClr val="CC0000"/>
                  </a:solidFill>
                </a:rPr>
                <a:t>3</a:t>
              </a:r>
              <a:r>
                <a:rPr lang="en-US" sz="1600" b="0" i="1" baseline="30000" dirty="0" smtClean="0">
                  <a:solidFill>
                    <a:srgbClr val="CC0000"/>
                  </a:solidFill>
                </a:rPr>
                <a:t>rd</a:t>
              </a:r>
              <a:r>
                <a:rPr lang="en-US" sz="1600" b="0" i="1" dirty="0" smtClean="0">
                  <a:solidFill>
                    <a:srgbClr val="CC0000"/>
                  </a:solidFill>
                </a:rPr>
                <a:t> company)</a:t>
              </a:r>
              <a:endParaRPr lang="en-US" sz="1600" b="0" i="1" dirty="0">
                <a:solidFill>
                  <a:srgbClr val="CC0000"/>
                </a:solidFill>
              </a:endParaRPr>
            </a:p>
          </p:txBody>
        </p:sp>
        <p:cxnSp>
          <p:nvCxnSpPr>
            <p:cNvPr id="96286" name="Straight Connector 39948"/>
            <p:cNvCxnSpPr>
              <a:cxnSpLocks noChangeShapeType="1"/>
            </p:cNvCxnSpPr>
            <p:nvPr/>
          </p:nvCxnSpPr>
          <p:spPr bwMode="auto">
            <a:xfrm flipH="1">
              <a:off x="4546729" y="2159000"/>
              <a:ext cx="1625472" cy="177923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4917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98306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830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859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86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5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86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5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86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4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86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4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86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4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86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4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86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4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86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3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86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3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86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3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0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86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3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1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86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3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1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86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2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1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86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2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1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86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2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9861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86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62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9861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2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830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b="0">
                <a:solidFill>
                  <a:srgbClr val="000000"/>
                </a:solidFill>
                <a:latin typeface="Gill Sans MT" pitchFamily="34" charset="0"/>
              </a:rPr>
              <a:t>… and regional networks may arise to connect access nets to ISPS 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851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851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9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9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8518" name="Straight Connector 10"/>
            <p:cNvCxnSpPr>
              <a:cxnSpLocks noChangeShapeType="1"/>
              <a:stCxn id="9859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1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6" name="Straight Connector 304"/>
            <p:cNvCxnSpPr>
              <a:cxnSpLocks noChangeShapeType="1"/>
              <a:endCxn id="9859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52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B</a:t>
              </a:r>
            </a:p>
          </p:txBody>
        </p:sp>
        <p:grpSp>
          <p:nvGrpSpPr>
            <p:cNvPr id="9852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8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52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5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7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8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53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7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53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6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53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53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4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4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53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3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4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9831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843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843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8435" name="Straight Connector 334"/>
            <p:cNvCxnSpPr>
              <a:cxnSpLocks noChangeShapeType="1"/>
              <a:stCxn id="9851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3" name="Straight Connector 342"/>
            <p:cNvCxnSpPr>
              <a:cxnSpLocks noChangeShapeType="1"/>
              <a:endCxn id="9850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44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A</a:t>
              </a:r>
            </a:p>
          </p:txBody>
        </p:sp>
        <p:grpSp>
          <p:nvGrpSpPr>
            <p:cNvPr id="9844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5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5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5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50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50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44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9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44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8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44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8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44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7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7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45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6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6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45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5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5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9831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835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9835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42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2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3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98352" name="Straight Connector 419"/>
            <p:cNvCxnSpPr>
              <a:cxnSpLocks noChangeShapeType="1"/>
              <a:stCxn id="9843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60" name="Straight Connector 427"/>
            <p:cNvCxnSpPr>
              <a:cxnSpLocks noChangeShapeType="1"/>
              <a:endCxn id="9842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36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C</a:t>
              </a:r>
            </a:p>
          </p:txBody>
        </p:sp>
        <p:grpSp>
          <p:nvGrpSpPr>
            <p:cNvPr id="9836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2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2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36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1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1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36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4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4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40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40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36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3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3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4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3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39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36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3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3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3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38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39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36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3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3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3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3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38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9836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3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983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983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83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837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37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cxnSp>
        <p:nvCxnSpPr>
          <p:cNvPr id="98312" name="Straight Connector 12"/>
          <p:cNvCxnSpPr>
            <a:cxnSpLocks noChangeShapeType="1"/>
            <a:endCxn id="9851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3" name="Straight Connector 500"/>
          <p:cNvCxnSpPr>
            <a:cxnSpLocks noChangeShapeType="1"/>
            <a:stCxn id="98635" idx="8"/>
            <a:endCxn id="98333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4" name="Straight Connector 501"/>
          <p:cNvCxnSpPr>
            <a:cxnSpLocks noChangeShapeType="1"/>
            <a:endCxn id="98333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Straight Connector 502"/>
          <p:cNvCxnSpPr>
            <a:cxnSpLocks noChangeShapeType="1"/>
            <a:endCxn id="9847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Straight Connector 503"/>
          <p:cNvCxnSpPr>
            <a:cxnSpLocks noChangeShapeType="1"/>
            <a:endCxn id="9847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7" name="Straight Connector 504"/>
          <p:cNvCxnSpPr>
            <a:cxnSpLocks noChangeShapeType="1"/>
            <a:endCxn id="9856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Straight Connector 506"/>
          <p:cNvCxnSpPr>
            <a:cxnSpLocks noChangeShapeType="1"/>
            <a:stCxn id="98627" idx="4"/>
            <a:endCxn id="9855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1" name="Straight Connector 508"/>
          <p:cNvCxnSpPr>
            <a:cxnSpLocks noChangeShapeType="1"/>
            <a:endCxn id="9854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2" name="Straight Connector 509"/>
          <p:cNvCxnSpPr>
            <a:cxnSpLocks noChangeShapeType="1"/>
            <a:stCxn id="98625" idx="0"/>
            <a:endCxn id="98331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4" name="Straight Connector 511"/>
          <p:cNvCxnSpPr>
            <a:cxnSpLocks noChangeShapeType="1"/>
            <a:stCxn id="9862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6" name="Straight Connector 513"/>
          <p:cNvCxnSpPr>
            <a:cxnSpLocks noChangeShapeType="1"/>
            <a:stCxn id="9864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7" name="Straight Connector 514"/>
          <p:cNvCxnSpPr>
            <a:cxnSpLocks noChangeShapeType="1"/>
            <a:endCxn id="98333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8329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8339" name="Straight Connector 515"/>
            <p:cNvCxnSpPr>
              <a:cxnSpLocks noChangeShapeType="1"/>
              <a:stCxn id="9839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34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834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34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0" hangingPunct="0"/>
                <a:r>
                  <a:rPr lang="en-US" sz="1600" b="0">
                    <a:solidFill>
                      <a:srgbClr val="FFFFFF"/>
                    </a:solidFill>
                  </a:rPr>
                  <a:t>IXP</a:t>
                </a:r>
              </a:p>
            </p:txBody>
          </p:sp>
        </p:grpSp>
        <p:cxnSp>
          <p:nvCxnSpPr>
            <p:cNvPr id="98341" name="Straight Connector 519"/>
            <p:cNvCxnSpPr>
              <a:cxnSpLocks noChangeShapeType="1"/>
              <a:stCxn id="98343" idx="6"/>
              <a:endCxn id="9859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30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8336" name="Straight Connector 7"/>
            <p:cNvCxnSpPr>
              <a:cxnSpLocks noChangeShapeType="1"/>
              <a:stCxn id="98468" idx="5"/>
              <a:endCxn id="9859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7" name="Straight Connector 415"/>
            <p:cNvCxnSpPr>
              <a:cxnSpLocks noChangeShapeType="1"/>
              <a:endCxn id="9842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8" name="Straight Connector 523"/>
            <p:cNvCxnSpPr>
              <a:cxnSpLocks noChangeShapeType="1"/>
              <a:stCxn id="9839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31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2400" b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8332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en-US" sz="2000" b="0" i="1">
                <a:solidFill>
                  <a:srgbClr val="000000"/>
                </a:solidFill>
              </a:rPr>
              <a:t>regional net</a:t>
            </a:r>
          </a:p>
        </p:txBody>
      </p:sp>
      <p:sp>
        <p:nvSpPr>
          <p:cNvPr id="98333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2400" b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98334" name="Straight Connector 39941"/>
          <p:cNvCxnSpPr>
            <a:cxnSpLocks noChangeShapeType="1"/>
            <a:stCxn id="98333" idx="0"/>
            <a:endCxn id="9845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Straight Connector 524"/>
          <p:cNvCxnSpPr>
            <a:cxnSpLocks noChangeShapeType="1"/>
            <a:endCxn id="9842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026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00354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5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10065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10071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71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5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10070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70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10070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70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1007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70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1007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70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1007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70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1006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9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1006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9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1006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9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1006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9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1006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9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6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1006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8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7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1006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8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7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1006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8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7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1006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8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grpSp>
          <p:nvGrpSpPr>
            <p:cNvPr id="10067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1006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8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access</a:t>
                </a:r>
              </a:p>
              <a:p>
                <a:pPr algn="ctr" eaLnBrk="0" hangingPunct="0">
                  <a:lnSpc>
                    <a:spcPts val="1000"/>
                  </a:lnSpc>
                </a:pPr>
                <a:r>
                  <a:rPr lang="en-US" sz="1000" b="0">
                    <a:solidFill>
                      <a:srgbClr val="000000"/>
                    </a:solidFill>
                  </a:rPr>
                  <a:t>net</a:t>
                </a:r>
              </a:p>
            </p:txBody>
          </p:sp>
        </p:grpSp>
        <p:sp>
          <p:nvSpPr>
            <p:cNvPr id="10067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800" b="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00356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b="0">
                <a:solidFill>
                  <a:srgbClr val="000000"/>
                </a:solidFill>
                <a:latin typeface="Gill Sans MT" pitchFamily="34" charset="0"/>
              </a:rPr>
              <a:t>… and content provider networks  (e.g., Google, Microsoft,   Akamai ) may run their own network, to bring services, content close to end users</a:t>
            </a:r>
          </a:p>
        </p:txBody>
      </p:sp>
      <p:grpSp>
        <p:nvGrpSpPr>
          <p:cNvPr id="10035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10057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10057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6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5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5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100577" name="Straight Connector 10"/>
            <p:cNvCxnSpPr>
              <a:cxnSpLocks noChangeShapeType="1"/>
              <a:stCxn id="10065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5" name="Straight Connector 304"/>
            <p:cNvCxnSpPr>
              <a:cxnSpLocks noChangeShapeType="1"/>
              <a:endCxn id="10065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8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B</a:t>
              </a:r>
            </a:p>
          </p:txBody>
        </p:sp>
        <p:grpSp>
          <p:nvGrpSpPr>
            <p:cNvPr id="10058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6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4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4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8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6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3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3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8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6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3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3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9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6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2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2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9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6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1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9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6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6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6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60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60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9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6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9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10035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10049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10049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100494" name="Straight Connector 334"/>
            <p:cNvCxnSpPr>
              <a:cxnSpLocks noChangeShapeType="1"/>
              <a:stCxn id="10057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2" name="Straight Connector 342"/>
            <p:cNvCxnSpPr>
              <a:cxnSpLocks noChangeShapeType="1"/>
              <a:endCxn id="10056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0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A</a:t>
              </a:r>
            </a:p>
          </p:txBody>
        </p:sp>
        <p:grpSp>
          <p:nvGrpSpPr>
            <p:cNvPr id="10050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6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6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0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5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0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4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4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0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3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4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0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52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2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2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3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3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3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3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3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0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51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2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2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2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2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2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2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2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51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1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1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51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51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1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51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51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51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10035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10040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sv-SE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1004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48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8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8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100411" name="Straight Connector 419"/>
            <p:cNvCxnSpPr>
              <a:cxnSpLocks noChangeShapeType="1"/>
              <a:stCxn id="1004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9" name="Straight Connector 427"/>
            <p:cNvCxnSpPr>
              <a:cxnSpLocks noChangeShapeType="1"/>
              <a:endCxn id="1004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42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0" hangingPunct="0"/>
              <a:r>
                <a:rPr lang="en-US" sz="2000" b="0" i="1">
                  <a:solidFill>
                    <a:srgbClr val="000000"/>
                  </a:solidFill>
                </a:rPr>
                <a:t>ISP B</a:t>
              </a:r>
            </a:p>
          </p:txBody>
        </p:sp>
        <p:grpSp>
          <p:nvGrpSpPr>
            <p:cNvPr id="1004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8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4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7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7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4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6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6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4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5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5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4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4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4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4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4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4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004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4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004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004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04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sv-SE" sz="2400" b="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043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3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cxnSp>
        <p:nvCxnSpPr>
          <p:cNvPr id="100360" name="Straight Connector 12"/>
          <p:cNvCxnSpPr>
            <a:cxnSpLocks noChangeShapeType="1"/>
            <a:endCxn id="10056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1" name="Straight Connector 500"/>
          <p:cNvCxnSpPr>
            <a:cxnSpLocks noChangeShapeType="1"/>
            <a:stCxn id="100694" idx="8"/>
            <a:endCxn id="10038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2" name="Straight Connector 501"/>
          <p:cNvCxnSpPr>
            <a:cxnSpLocks noChangeShapeType="1"/>
            <a:endCxn id="10038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3" name="Straight Connector 502"/>
          <p:cNvCxnSpPr>
            <a:cxnSpLocks noChangeShapeType="1"/>
            <a:endCxn id="10053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4" name="Straight Connector 503"/>
          <p:cNvCxnSpPr>
            <a:cxnSpLocks noChangeShapeType="1"/>
            <a:endCxn id="10053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5" name="Straight Connector 504"/>
          <p:cNvCxnSpPr>
            <a:cxnSpLocks noChangeShapeType="1"/>
            <a:endCxn id="10062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7" name="Straight Connector 506"/>
          <p:cNvCxnSpPr>
            <a:cxnSpLocks noChangeShapeType="1"/>
            <a:stCxn id="100686" idx="4"/>
            <a:endCxn id="10061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9" name="Straight Connector 508"/>
          <p:cNvCxnSpPr>
            <a:cxnSpLocks noChangeShapeType="1"/>
            <a:endCxn id="10060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0" name="Straight Connector 509"/>
          <p:cNvCxnSpPr>
            <a:cxnSpLocks noChangeShapeType="1"/>
            <a:stCxn id="100684" idx="0"/>
            <a:endCxn id="10037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Straight Connector 511"/>
          <p:cNvCxnSpPr>
            <a:cxnSpLocks noChangeShapeType="1"/>
            <a:stCxn id="10068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Straight Connector 513"/>
          <p:cNvCxnSpPr>
            <a:cxnSpLocks noChangeShapeType="1"/>
            <a:stCxn id="10070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Straight Connector 514"/>
          <p:cNvCxnSpPr>
            <a:cxnSpLocks noChangeShapeType="1"/>
            <a:endCxn id="10038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037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100398" name="Straight Connector 515"/>
            <p:cNvCxnSpPr>
              <a:cxnSpLocks noChangeShapeType="1"/>
              <a:stCxn id="10045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039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10040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sv-SE" sz="2400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40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0" hangingPunct="0"/>
                <a:r>
                  <a:rPr lang="en-US" sz="1600" b="0">
                    <a:solidFill>
                      <a:srgbClr val="FFFFFF"/>
                    </a:solidFill>
                  </a:rPr>
                  <a:t>IXP</a:t>
                </a:r>
              </a:p>
            </p:txBody>
          </p:sp>
        </p:grpSp>
        <p:cxnSp>
          <p:nvCxnSpPr>
            <p:cNvPr id="100400" name="Straight Connector 519"/>
            <p:cNvCxnSpPr>
              <a:cxnSpLocks noChangeShapeType="1"/>
              <a:stCxn id="100402" idx="6"/>
              <a:endCxn id="10065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100395" name="Straight Connector 7"/>
            <p:cNvCxnSpPr>
              <a:cxnSpLocks noChangeShapeType="1"/>
              <a:stCxn id="100527" idx="5"/>
              <a:endCxn id="10065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6" name="Straight Connector 415"/>
            <p:cNvCxnSpPr>
              <a:cxnSpLocks noChangeShapeType="1"/>
              <a:endCxn id="10048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7" name="Straight Connector 523"/>
            <p:cNvCxnSpPr>
              <a:cxnSpLocks noChangeShapeType="1"/>
              <a:stCxn id="10044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7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2400" b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038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en-US" sz="2000" b="0" i="1">
                <a:solidFill>
                  <a:srgbClr val="000000"/>
                </a:solidFill>
              </a:rPr>
              <a:t>regional net</a:t>
            </a:r>
          </a:p>
        </p:txBody>
      </p:sp>
      <p:sp>
        <p:nvSpPr>
          <p:cNvPr id="10038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2400" b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100382" name="Straight Connector 39941"/>
          <p:cNvCxnSpPr>
            <a:cxnSpLocks noChangeShapeType="1"/>
            <a:stCxn id="100381" idx="0"/>
            <a:endCxn id="10051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3" name="Straight Connector 524"/>
          <p:cNvCxnSpPr>
            <a:cxnSpLocks noChangeShapeType="1"/>
            <a:endCxn id="10048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84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sv-SE" sz="2400" b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0385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en-US" b="0" i="1">
                <a:solidFill>
                  <a:srgbClr val="FFFFFF"/>
                </a:solidFill>
              </a:rPr>
              <a:t>Content provider network</a:t>
            </a:r>
          </a:p>
        </p:txBody>
      </p:sp>
      <p:cxnSp>
        <p:nvCxnSpPr>
          <p:cNvPr id="100386" name="Straight Connector 19"/>
          <p:cNvCxnSpPr>
            <a:cxnSpLocks noChangeShapeType="1"/>
            <a:stCxn id="10070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7" name="Straight Connector 525"/>
          <p:cNvCxnSpPr>
            <a:cxnSpLocks noChangeShapeType="1"/>
            <a:endCxn id="100384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9" name="Straight Connector 527"/>
          <p:cNvCxnSpPr>
            <a:cxnSpLocks noChangeShapeType="1"/>
            <a:endCxn id="100384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0" name="Straight Connector 528"/>
          <p:cNvCxnSpPr>
            <a:cxnSpLocks noChangeShapeType="1"/>
            <a:endCxn id="10045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1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2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3" name="Straight Connector 531"/>
          <p:cNvCxnSpPr>
            <a:cxnSpLocks noChangeShapeType="1"/>
            <a:stCxn id="10068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4" name="Straight Connector 532"/>
          <p:cNvCxnSpPr>
            <a:cxnSpLocks noChangeShapeType="1"/>
            <a:stCxn id="10068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331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solidFill>
                  <a:srgbClr val="000000"/>
                </a:solidFill>
                <a:latin typeface="Tahoma" pitchFamily="34" charset="0"/>
              </a:rPr>
              <a:t>Introduction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 network of networks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149850"/>
            <a:ext cx="8440738" cy="4648200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4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A new form of 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102404" name="Picture 7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74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1-</a:t>
            </a:r>
            <a:fld id="{F0969682-103E-4DC7-823F-9C1CE3F676E6}" type="slidenum">
              <a:rPr lang="en-US" sz="1200">
                <a:solidFill>
                  <a:srgbClr val="000000"/>
                </a:solidFill>
                <a:latin typeface="Tahoma" pitchFamily="34" charset="0"/>
              </a:rPr>
              <a:pPr/>
              <a:t>34</a:t>
            </a:fld>
            <a:endParaRPr lang="en-US" sz="12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1054100" y="1038225"/>
            <a:ext cx="7658100" cy="3984625"/>
            <a:chOff x="1066800" y="1371600"/>
            <a:chExt cx="7194549" cy="3984625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553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access</a:t>
              </a:r>
            </a:p>
            <a:p>
              <a:pPr algn="ctr" eaLnBrk="0" hangingPunct="0"/>
              <a:r>
                <a:rPr lang="en-US" b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solidFill>
                    <a:srgbClr val="808080"/>
                  </a:solidFill>
                  <a:latin typeface="Arial" charset="0"/>
                  <a:ea typeface="ＭＳ Ｐゴシック" pitchFamily="34" charset="-128"/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solidFill>
                    <a:srgbClr val="808080"/>
                  </a:solidFill>
                  <a:latin typeface="Arial" charset="0"/>
                  <a:ea typeface="ＭＳ Ｐゴシック" pitchFamily="34" charset="-128"/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819400"/>
              <a:ext cx="609985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2400" b="0" dirty="0">
                  <a:solidFill>
                    <a:srgbClr val="FFFFFF"/>
                  </a:solidFill>
                </a:rPr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4" y="27432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2400" b="0" dirty="0">
                  <a:solidFill>
                    <a:srgbClr val="FFFFFF"/>
                  </a:solidFill>
                </a:rPr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Tier 1 ISP</a:t>
              </a:r>
              <a:endParaRPr lang="en-US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3528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Tier 1 ISP</a:t>
              </a:r>
              <a:endParaRPr lang="en-US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600200"/>
              <a:ext cx="1981200" cy="8382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Google</a:t>
              </a:r>
              <a:endParaRPr lang="en-US" sz="2400" b="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rot="5400000">
              <a:off x="427081" y="3398633"/>
              <a:ext cx="2362200" cy="28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</p:cNvCxnSpPr>
            <p:nvPr/>
          </p:nvCxnSpPr>
          <p:spPr>
            <a:xfrm rot="5400000">
              <a:off x="3070887" y="4425754"/>
              <a:ext cx="504825" cy="924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rot="5400000">
              <a:off x="2265003" y="4277579"/>
              <a:ext cx="620712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808066" y="3459105"/>
              <a:ext cx="2438400" cy="2445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</p:cNvCxnSpPr>
            <p:nvPr/>
          </p:nvCxnSpPr>
          <p:spPr>
            <a:xfrm rot="5400000">
              <a:off x="1333803" y="3771707"/>
              <a:ext cx="1600200" cy="609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7" y="28194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2400" b="0" dirty="0">
                  <a:solidFill>
                    <a:srgbClr val="FFFFFF"/>
                  </a:solidFill>
                </a:rPr>
                <a:t>IXP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6200000" flipH="1">
              <a:off x="3747986" y="42525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rot="10800000">
              <a:off x="4301663" y="3824288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4931639" y="4288692"/>
              <a:ext cx="620713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633414" y="4425226"/>
              <a:ext cx="544513" cy="760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</p:cNvCxnSpPr>
            <p:nvPr/>
          </p:nvCxnSpPr>
          <p:spPr>
            <a:xfrm rot="16200000" flipH="1">
              <a:off x="6276143" y="4218669"/>
              <a:ext cx="620712" cy="39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</p:cNvCxnSpPr>
            <p:nvPr/>
          </p:nvCxnSpPr>
          <p:spPr>
            <a:xfrm rot="16200000" flipH="1">
              <a:off x="5747409" y="3320741"/>
              <a:ext cx="2297113" cy="532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371600"/>
              <a:ext cx="4190855" cy="457200"/>
            </a:xfrm>
            <a:prstGeom prst="arc">
              <a:avLst>
                <a:gd name="adj1" fmla="val 10681875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2400" b="0">
                <a:solidFill>
                  <a:srgbClr val="000000"/>
                </a:solidFill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H="1">
              <a:off x="6972290" y="2399831"/>
              <a:ext cx="533400" cy="305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 rot="16200000" flipH="1">
              <a:off x="2095457" y="2475961"/>
              <a:ext cx="457200" cy="229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2628635" y="3238707"/>
              <a:ext cx="457200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 flipV="1">
              <a:off x="2743142" y="2209800"/>
              <a:ext cx="2972375" cy="7731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4662218" y="24237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3314806" y="2856893"/>
              <a:ext cx="1143000" cy="153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5105256" y="3276738"/>
              <a:ext cx="304800" cy="1521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V="1">
              <a:off x="4039175" y="3124200"/>
              <a:ext cx="762109" cy="54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</p:cNvCxnSpPr>
            <p:nvPr/>
          </p:nvCxnSpPr>
          <p:spPr>
            <a:xfrm rot="16200000" flipH="1">
              <a:off x="3070757" y="1938325"/>
              <a:ext cx="1470025" cy="21431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</p:cNvCxnSpPr>
            <p:nvPr/>
          </p:nvCxnSpPr>
          <p:spPr>
            <a:xfrm rot="16200000" flipH="1">
              <a:off x="7004680" y="3891964"/>
              <a:ext cx="1458913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6052348" y="3472202"/>
              <a:ext cx="1535113" cy="11439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</p:cNvCxnSpPr>
            <p:nvPr/>
          </p:nvCxnSpPr>
          <p:spPr>
            <a:xfrm rot="10800000" flipV="1">
              <a:off x="6095826" y="3048000"/>
              <a:ext cx="1219971" cy="468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80" idx="3"/>
            </p:cNvCxnSpPr>
            <p:nvPr/>
          </p:nvCxnSpPr>
          <p:spPr>
            <a:xfrm rot="10800000" flipV="1">
              <a:off x="5409778" y="2362200"/>
              <a:ext cx="780007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053332" y="2217738"/>
              <a:ext cx="2286327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98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92BDE-3AC6-4B10-A0BB-8A5EA87BB5C2}" type="slidenum">
              <a:rPr lang="sv-SE" smtClean="0">
                <a:latin typeface="Arial" pitchFamily="34" charset="0"/>
              </a:rPr>
              <a:pPr/>
              <a:t>35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/>
              <a:t>Thank </a:t>
            </a:r>
            <a:r>
              <a:rPr lang="en-US" sz="3600" dirty="0" smtClean="0"/>
              <a:t>you</a:t>
            </a:r>
            <a:endParaRPr 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Reminder exam info:</a:t>
            </a:r>
          </a:p>
          <a:p>
            <a:pPr lvl="1" eaLnBrk="1" hangingPunct="1">
              <a:buFontTx/>
              <a:buNone/>
            </a:pPr>
            <a:r>
              <a:rPr lang="en-US" sz="1600" b="1" dirty="0" smtClean="0">
                <a:solidFill>
                  <a:srgbClr val="CC0000"/>
                </a:solidFill>
              </a:rPr>
              <a:t>When/</a:t>
            </a:r>
            <a:r>
              <a:rPr lang="en-US" sz="1600" b="1" dirty="0" err="1" smtClean="0">
                <a:solidFill>
                  <a:srgbClr val="CC0000"/>
                </a:solidFill>
              </a:rPr>
              <a:t>where</a:t>
            </a:r>
            <a:r>
              <a:rPr lang="en-US" sz="1600" dirty="0" err="1" smtClean="0"/>
              <a:t>:Friday</a:t>
            </a:r>
            <a:r>
              <a:rPr lang="en-US" sz="1600" dirty="0" smtClean="0"/>
              <a:t> </a:t>
            </a:r>
            <a:r>
              <a:rPr lang="en-US" sz="1600" dirty="0" smtClean="0"/>
              <a:t>Dec 20, 14.00-18.00 , H</a:t>
            </a:r>
          </a:p>
          <a:p>
            <a:pPr lvl="1" eaLnBrk="1" hangingPunct="1">
              <a:buFontTx/>
              <a:buNone/>
            </a:pPr>
            <a:endParaRPr lang="en-US" sz="1600" dirty="0" smtClean="0"/>
          </a:p>
          <a:p>
            <a:pPr lvl="1" eaLnBrk="1" hangingPunct="1">
              <a:buFontTx/>
              <a:buNone/>
            </a:pPr>
            <a:r>
              <a:rPr lang="en-US" sz="1600" b="1" dirty="0" smtClean="0">
                <a:solidFill>
                  <a:srgbClr val="CC0000"/>
                </a:solidFill>
              </a:rPr>
              <a:t>You may have with you</a:t>
            </a:r>
            <a:r>
              <a:rPr lang="en-US" sz="1600" dirty="0" smtClean="0"/>
              <a:t>:</a:t>
            </a:r>
          </a:p>
          <a:p>
            <a:pPr lvl="1" eaLnBrk="1" hangingPunct="1"/>
            <a:r>
              <a:rPr lang="en-US" sz="1600" dirty="0" smtClean="0"/>
              <a:t>English-X dictionary</a:t>
            </a:r>
          </a:p>
          <a:p>
            <a:pPr lvl="1" eaLnBrk="1" hangingPunct="1"/>
            <a:r>
              <a:rPr lang="en-US" sz="1600" dirty="0" smtClean="0"/>
              <a:t>no calculators, PDAs, etc (if/where numbers  matter, do rounding)</a:t>
            </a:r>
          </a:p>
          <a:p>
            <a:pPr lvl="1" eaLnBrk="1" hangingPunct="1">
              <a:buFontTx/>
              <a:buNone/>
            </a:pPr>
            <a:endParaRPr lang="en-US" sz="1600" dirty="0" smtClean="0"/>
          </a:p>
          <a:p>
            <a:pPr lvl="1" eaLnBrk="1" hangingPunct="1">
              <a:buFontTx/>
              <a:buNone/>
            </a:pPr>
            <a:r>
              <a:rPr lang="sv-SE" sz="1600" b="1" dirty="0" smtClean="0">
                <a:solidFill>
                  <a:srgbClr val="CC0000"/>
                </a:solidFill>
              </a:rPr>
              <a:t>Grading </a:t>
            </a:r>
          </a:p>
          <a:p>
            <a:pPr lvl="1" eaLnBrk="1" hangingPunct="1"/>
            <a:r>
              <a:rPr lang="sv-SE" sz="1600" dirty="0" smtClean="0"/>
              <a:t>30-40, 41-50, 51-60 (out of 60)= 3, 4, 5 (CTH)</a:t>
            </a:r>
          </a:p>
          <a:p>
            <a:pPr lvl="1" eaLnBrk="1" hangingPunct="1"/>
            <a:r>
              <a:rPr lang="sv-SE" sz="1600" dirty="0" smtClean="0"/>
              <a:t>30-50, 51-60 (out of 60) = G, VG (GU)</a:t>
            </a:r>
          </a:p>
          <a:p>
            <a:pPr lvl="1" eaLnBrk="1" hangingPunct="1"/>
            <a:endParaRPr lang="sv-SE" sz="1600" dirty="0" smtClean="0"/>
          </a:p>
          <a:p>
            <a:pPr lvl="1" eaLnBrk="1" hangingPunct="1">
              <a:buNone/>
            </a:pPr>
            <a:r>
              <a:rPr lang="sv-SE" sz="1600" b="1" dirty="0" smtClean="0">
                <a:solidFill>
                  <a:srgbClr val="C00000"/>
                </a:solidFill>
              </a:rPr>
              <a:t>To think during last, summary-study</a:t>
            </a:r>
          </a:p>
          <a:p>
            <a:pPr lvl="1" eaLnBrk="1" hangingPunct="1">
              <a:buNone/>
            </a:pPr>
            <a:r>
              <a:rPr lang="sv-SE" sz="1600" dirty="0" smtClean="0"/>
              <a:t>   </a:t>
            </a:r>
            <a:r>
              <a:rPr lang="en-US" sz="1600" dirty="0" smtClean="0"/>
              <a:t>Overview; critical eye; explain: why is this so? / How does it work?</a:t>
            </a:r>
          </a:p>
          <a:p>
            <a:pPr eaLnBrk="1" hangingPunct="1">
              <a:buNone/>
            </a:pPr>
            <a:endParaRPr lang="sv-SE" sz="2000" dirty="0"/>
          </a:p>
          <a:p>
            <a:pPr eaLnBrk="1" hangingPunct="1">
              <a:buNone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ood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luck with all your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efforts! &amp; Happy holiday season!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buFontTx/>
              <a:buNone/>
            </a:pPr>
            <a:endParaRPr lang="en-US" sz="1600" dirty="0" smtClean="0"/>
          </a:p>
        </p:txBody>
      </p:sp>
      <p:pic>
        <p:nvPicPr>
          <p:cNvPr id="13314" name="Picture 2" descr="D:\Users\ptrianta.NET\AppData\Local\Microsoft\Windows\Temporary Internet Files\Content.IE5\TBWCHSWR\MC9004399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572000"/>
            <a:ext cx="8699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0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0A2000-596A-441D-AD68-60E3B6B04FEE}" type="slidenum">
              <a:rPr lang="sv-SE" smtClean="0">
                <a:latin typeface="Arial" pitchFamily="34" charset="0"/>
              </a:rPr>
              <a:pPr/>
              <a:t>4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Principles, Organisation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Network Problems (in the order faced in the 1st intro)</a:t>
            </a:r>
            <a:r>
              <a:rPr lang="en-US" sz="2000" b="1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producer-consumer problems, flow and error control,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manage access to  shared (broadcast) transmission media 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routing,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congestion,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connecting transparently different networks,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serving different types of traffic,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performance, </a:t>
            </a:r>
          </a:p>
          <a:p>
            <a:pPr eaLnBrk="1" hangingPunct="1">
              <a:lnSpc>
                <a:spcPct val="90000"/>
              </a:lnSpc>
            </a:pPr>
            <a:r>
              <a:rPr lang="sv-SE" sz="2000" dirty="0" err="1" smtClean="0"/>
              <a:t>mobility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security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CC0000"/>
                </a:solidFill>
              </a:rPr>
              <a:t>Layering</a:t>
            </a:r>
            <a:r>
              <a:rPr lang="en-US" sz="2000" b="1" dirty="0" smtClean="0"/>
              <a:t> : </a:t>
            </a:r>
            <a:r>
              <a:rPr lang="en-US" sz="2000" dirty="0" smtClean="0"/>
              <a:t>principle</a:t>
            </a:r>
            <a:r>
              <a:rPr lang="en-US" sz="2000" b="1" dirty="0" smtClean="0"/>
              <a:t>,  </a:t>
            </a:r>
            <a:r>
              <a:rPr lang="en-US" sz="2000" dirty="0" smtClean="0"/>
              <a:t>why </a:t>
            </a:r>
            <a:endParaRPr lang="sv-S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09B88-BD50-4A38-A43D-E1FEE6FE1275}" type="slidenum">
              <a:rPr lang="sv-SE" smtClean="0">
                <a:latin typeface="Arial" pitchFamily="34" charset="0"/>
              </a:rPr>
              <a:pPr/>
              <a:t>5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810000" cy="68580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/>
              <a:t>Highlights 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6248400" cy="5486400"/>
          </a:xfrm>
        </p:spPr>
        <p:txBody>
          <a:bodyPr/>
          <a:lstStyle/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/>
            <a:endParaRPr lang="sv-SE" sz="20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223189093"/>
              </p:ext>
            </p:extLst>
          </p:nvPr>
        </p:nvGraphicFramePr>
        <p:xfrm>
          <a:off x="685800" y="152400"/>
          <a:ext cx="10134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E8B99E-94F1-4876-8372-8A200AC915C4}" type="slidenum">
              <a:rPr lang="sv-SE" smtClean="0">
                <a:latin typeface="Arial" pitchFamily="34" charset="0"/>
              </a:rPr>
              <a:pPr/>
              <a:t>6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T</a:t>
            </a:r>
            <a:r>
              <a:rPr lang="en-GB" smtClean="0">
                <a:solidFill>
                  <a:schemeClr val="accent2"/>
                </a:solidFill>
              </a:rPr>
              <a:t>ypes of delay</a:t>
            </a:r>
            <a:r>
              <a:rPr lang="sv-SE" smtClean="0">
                <a:solidFill>
                  <a:schemeClr val="accent2"/>
                </a:solidFill>
              </a:rPr>
              <a:t>; performance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5715000" cy="3657600"/>
          </a:xfrm>
        </p:spPr>
        <p:txBody>
          <a:bodyPr/>
          <a:lstStyle/>
          <a:p>
            <a:pPr eaLnBrk="1" hangingPunct="1"/>
            <a:r>
              <a:rPr lang="sv-SE" sz="2000" dirty="0" smtClean="0"/>
              <a:t>Propagation, transmission, queueing, processing</a:t>
            </a:r>
          </a:p>
          <a:p>
            <a:pPr eaLnBrk="1" hangingPunct="1"/>
            <a:r>
              <a:rPr lang="sv-SE" sz="2000" dirty="0" smtClean="0"/>
              <a:t>Throughput (effective bandwidth) </a:t>
            </a:r>
          </a:p>
          <a:p>
            <a:pPr eaLnBrk="1" hangingPunct="1"/>
            <a:r>
              <a:rPr lang="sv-SE" sz="2000" dirty="0" smtClean="0"/>
              <a:t>Utilization (efficiency)</a:t>
            </a:r>
          </a:p>
          <a:p>
            <a:pPr eaLnBrk="1" hangingPunct="1"/>
            <a:r>
              <a:rPr lang="sv-SE" sz="2000" dirty="0" smtClean="0"/>
              <a:t>Packet-switching: impact of store&amp;forward</a:t>
            </a:r>
          </a:p>
          <a:p>
            <a:pPr eaLnBrk="1" hangingPunct="1"/>
            <a:r>
              <a:rPr lang="sv-SE" sz="2000" dirty="0" smtClean="0"/>
              <a:t>TCP’s slow start</a:t>
            </a:r>
          </a:p>
          <a:p>
            <a:pPr eaLnBrk="1" hangingPunct="1"/>
            <a:r>
              <a:rPr lang="sv-SE" sz="2000" dirty="0" smtClean="0"/>
              <a:t>Sliding windows performance</a:t>
            </a:r>
          </a:p>
        </p:txBody>
      </p:sp>
      <p:grpSp>
        <p:nvGrpSpPr>
          <p:cNvPr id="1033" name="Group 4"/>
          <p:cNvGrpSpPr>
            <a:grpSpLocks/>
          </p:cNvGrpSpPr>
          <p:nvPr/>
        </p:nvGrpSpPr>
        <p:grpSpPr bwMode="auto">
          <a:xfrm>
            <a:off x="152400" y="4572000"/>
            <a:ext cx="5181600" cy="2019300"/>
            <a:chOff x="494" y="2702"/>
            <a:chExt cx="3793" cy="1414"/>
          </a:xfrm>
        </p:grpSpPr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" name="Oval 6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38" name="Group 9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076" name="Group 10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8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82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83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077" name="Group 14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7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9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80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039" name="Oval 18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0" name="Line 19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1" name="Rectangle 20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1042" name="Oval 21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028" name="Object 22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5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3" name="Line 23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" name="Line 24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5" name="Line 25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6" name="Line 26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7" name="Line 27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8" name="Rectangle 28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9" name="Rectangle 29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0" name="Rectangle 30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1" name="Rectangle 31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2" name="Line 32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3" name="Line 33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" name="Line 34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5" name="Text Box 35"/>
            <p:cNvSpPr txBox="1">
              <a:spLocks noChangeArrowheads="1"/>
            </p:cNvSpPr>
            <p:nvPr/>
          </p:nvSpPr>
          <p:spPr bwMode="auto">
            <a:xfrm>
              <a:off x="494" y="2831"/>
              <a:ext cx="297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solidFill>
                    <a:schemeClr val="accent1"/>
                  </a:solidFill>
                  <a:latin typeface="Comic Sans MS" pitchFamily="66" charset="0"/>
                </a:rPr>
                <a:t>A</a:t>
              </a:r>
              <a:endParaRPr 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56" name="Text Box 36"/>
            <p:cNvSpPr txBox="1">
              <a:spLocks noChangeArrowheads="1"/>
            </p:cNvSpPr>
            <p:nvPr/>
          </p:nvSpPr>
          <p:spPr bwMode="auto">
            <a:xfrm>
              <a:off x="668" y="3473"/>
              <a:ext cx="276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57" name="Rectangle 37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8" name="Text Box 38"/>
            <p:cNvSpPr txBox="1">
              <a:spLocks noChangeArrowheads="1"/>
            </p:cNvSpPr>
            <p:nvPr/>
          </p:nvSpPr>
          <p:spPr bwMode="auto">
            <a:xfrm>
              <a:off x="2540" y="2965"/>
              <a:ext cx="104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 b="0"/>
            </a:p>
          </p:txBody>
        </p:sp>
        <p:sp>
          <p:nvSpPr>
            <p:cNvPr id="1059" name="Line 39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0" name="Text Box 40"/>
            <p:cNvSpPr txBox="1">
              <a:spLocks noChangeArrowheads="1"/>
            </p:cNvSpPr>
            <p:nvPr/>
          </p:nvSpPr>
          <p:spPr bwMode="auto">
            <a:xfrm>
              <a:off x="1346" y="2702"/>
              <a:ext cx="1110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 b="0"/>
            </a:p>
          </p:txBody>
        </p:sp>
        <p:sp>
          <p:nvSpPr>
            <p:cNvPr id="1061" name="Line 41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2" name="Text Box 42"/>
            <p:cNvSpPr txBox="1">
              <a:spLocks noChangeArrowheads="1"/>
            </p:cNvSpPr>
            <p:nvPr/>
          </p:nvSpPr>
          <p:spPr bwMode="auto">
            <a:xfrm>
              <a:off x="1357" y="3667"/>
              <a:ext cx="95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pPr algn="ctr"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 b="0"/>
            </a:p>
          </p:txBody>
        </p:sp>
        <p:sp>
          <p:nvSpPr>
            <p:cNvPr id="1063" name="Line 43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4" name="Line 44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5" name="Text Box 45"/>
            <p:cNvSpPr txBox="1">
              <a:spLocks noChangeArrowheads="1"/>
            </p:cNvSpPr>
            <p:nvPr/>
          </p:nvSpPr>
          <p:spPr bwMode="auto">
            <a:xfrm>
              <a:off x="2354" y="3830"/>
              <a:ext cx="71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queuing</a:t>
              </a:r>
              <a:endParaRPr lang="en-US" sz="1800" b="0"/>
            </a:p>
          </p:txBody>
        </p:sp>
        <p:sp>
          <p:nvSpPr>
            <p:cNvPr id="1066" name="Line 46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67" name="Group 47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068" name="Group 48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069" name="Group 52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7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1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72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</p:grpSp>
      <p:graphicFrame>
        <p:nvGraphicFramePr>
          <p:cNvPr id="1026" name="Object 56"/>
          <p:cNvGraphicFramePr>
            <a:graphicFrameLocks noChangeAspect="1"/>
          </p:cNvGraphicFramePr>
          <p:nvPr/>
        </p:nvGraphicFramePr>
        <p:xfrm>
          <a:off x="5486400" y="1447800"/>
          <a:ext cx="38862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VISIO" r:id="rId6" imgW="8266320" imgH="7030800" progId="Visio.Drawing.5">
                  <p:embed/>
                </p:oleObj>
              </mc:Choice>
              <mc:Fallback>
                <p:oleObj name="VISIO" r:id="rId6" imgW="8266320" imgH="7030800" progId="Visio.Drawing.5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447800"/>
                        <a:ext cx="3886200" cy="330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57" descr="461 swtch component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841875"/>
            <a:ext cx="3657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E65B6B-0989-455D-A59D-09C3F4F81AC8}" type="slidenum">
              <a:rPr lang="sv-SE" smtClean="0">
                <a:latin typeface="Arial" pitchFamily="34" charset="0"/>
              </a:rPr>
              <a:pPr/>
              <a:t>7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R</a:t>
            </a:r>
            <a:r>
              <a:rPr lang="en-GB" smtClean="0">
                <a:solidFill>
                  <a:schemeClr val="accent2"/>
                </a:solidFill>
              </a:rPr>
              <a:t>eliable data transfer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3058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b="1" dirty="0" err="1" smtClean="0">
                <a:solidFill>
                  <a:srgbClr val="CC0000"/>
                </a:solidFill>
              </a:rPr>
              <a:t>Guaranteed</a:t>
            </a:r>
            <a:r>
              <a:rPr lang="sv-SE" b="1" dirty="0" smtClean="0">
                <a:solidFill>
                  <a:srgbClr val="CC0000"/>
                </a:solidFill>
              </a:rPr>
              <a:t>, in-order, </a:t>
            </a:r>
            <a:r>
              <a:rPr lang="sv-SE" b="1" dirty="0" err="1" smtClean="0">
                <a:solidFill>
                  <a:srgbClr val="CC0000"/>
                </a:solidFill>
              </a:rPr>
              <a:t>correct</a:t>
            </a:r>
            <a:r>
              <a:rPr lang="sv-SE" b="1" dirty="0" smtClean="0">
                <a:solidFill>
                  <a:srgbClr val="CC0000"/>
                </a:solidFill>
              </a:rPr>
              <a:t> </a:t>
            </a:r>
            <a:r>
              <a:rPr lang="sv-SE" b="1" dirty="0" err="1" smtClean="0">
                <a:solidFill>
                  <a:srgbClr val="CC0000"/>
                </a:solidFill>
              </a:rPr>
              <a:t>delivery</a:t>
            </a:r>
            <a:r>
              <a:rPr lang="sv-SE" dirty="0" smtClean="0"/>
              <a:t>:</a:t>
            </a:r>
          </a:p>
          <a:p>
            <a:pPr eaLnBrk="1" hangingPunct="1"/>
            <a:r>
              <a:rPr lang="sv-SE" b="1" dirty="0" err="1" smtClean="0"/>
              <a:t>Flow</a:t>
            </a:r>
            <a:r>
              <a:rPr lang="sv-SE" b="1" dirty="0" smtClean="0"/>
              <a:t> </a:t>
            </a:r>
            <a:r>
              <a:rPr lang="sv-SE" b="1" dirty="0" err="1" smtClean="0"/>
              <a:t>control</a:t>
            </a:r>
            <a:r>
              <a:rPr lang="sv-SE" dirty="0" smtClean="0"/>
              <a:t>: </a:t>
            </a:r>
          </a:p>
          <a:p>
            <a:pPr lvl="1" eaLnBrk="1" hangingPunct="1"/>
            <a:r>
              <a:rPr lang="sv-SE" dirty="0" err="1" smtClean="0"/>
              <a:t>stop&amp;wait</a:t>
            </a:r>
            <a:endParaRPr lang="sv-SE" dirty="0" smtClean="0"/>
          </a:p>
          <a:p>
            <a:pPr lvl="1" eaLnBrk="1" hangingPunct="1"/>
            <a:r>
              <a:rPr lang="sv-SE" dirty="0" err="1" smtClean="0"/>
              <a:t>sliding</a:t>
            </a:r>
            <a:r>
              <a:rPr lang="sv-SE" dirty="0" smtClean="0"/>
              <a:t> </a:t>
            </a:r>
            <a:r>
              <a:rPr lang="sv-SE" dirty="0" err="1" smtClean="0"/>
              <a:t>windows</a:t>
            </a:r>
            <a:endParaRPr lang="sv-SE" dirty="0" smtClean="0"/>
          </a:p>
          <a:p>
            <a:pPr lvl="1" eaLnBrk="1" hangingPunct="1"/>
            <a:r>
              <a:rPr lang="sv-SE" dirty="0" err="1" smtClean="0"/>
              <a:t>sequence</a:t>
            </a:r>
            <a:r>
              <a:rPr lang="sv-SE" dirty="0" smtClean="0"/>
              <a:t>  </a:t>
            </a:r>
            <a:r>
              <a:rPr lang="sv-SE" dirty="0" err="1" smtClean="0"/>
              <a:t>numbers</a:t>
            </a:r>
            <a:endParaRPr lang="sv-SE" dirty="0" smtClean="0"/>
          </a:p>
          <a:p>
            <a:pPr lvl="1" eaLnBrk="1" hangingPunct="1"/>
            <a:r>
              <a:rPr lang="sv-SE" dirty="0" err="1" smtClean="0"/>
              <a:t>window</a:t>
            </a:r>
            <a:r>
              <a:rPr lang="sv-SE" dirty="0" smtClean="0"/>
              <a:t> </a:t>
            </a:r>
            <a:r>
              <a:rPr lang="sv-SE" dirty="0" err="1" smtClean="0"/>
              <a:t>sizes</a:t>
            </a:r>
            <a:endParaRPr lang="sv-SE" dirty="0" smtClean="0"/>
          </a:p>
          <a:p>
            <a:pPr lvl="1" eaLnBrk="1" hangingPunct="1"/>
            <a:r>
              <a:rPr lang="sv-SE" dirty="0" err="1" smtClean="0"/>
              <a:t>dynamic</a:t>
            </a:r>
            <a:r>
              <a:rPr lang="sv-SE" dirty="0" smtClean="0"/>
              <a:t> </a:t>
            </a:r>
            <a:r>
              <a:rPr lang="sv-SE" dirty="0" err="1" smtClean="0"/>
              <a:t>windows</a:t>
            </a:r>
            <a:r>
              <a:rPr lang="sv-SE" dirty="0" smtClean="0"/>
              <a:t> (TCP)</a:t>
            </a:r>
          </a:p>
          <a:p>
            <a:pPr lvl="1" eaLnBrk="1" hangingPunct="1"/>
            <a:r>
              <a:rPr lang="sv-SE" dirty="0" err="1" smtClean="0"/>
              <a:t>performance</a:t>
            </a:r>
            <a:r>
              <a:rPr lang="sv-SE" dirty="0" smtClean="0"/>
              <a:t> </a:t>
            </a:r>
          </a:p>
          <a:p>
            <a:pPr eaLnBrk="1" hangingPunct="1"/>
            <a:r>
              <a:rPr lang="sv-SE" b="1" dirty="0" err="1" smtClean="0"/>
              <a:t>Error</a:t>
            </a:r>
            <a:r>
              <a:rPr lang="sv-SE" b="1" dirty="0" smtClean="0"/>
              <a:t> </a:t>
            </a:r>
            <a:r>
              <a:rPr lang="sv-SE" b="1" dirty="0" err="1" smtClean="0"/>
              <a:t>detection</a:t>
            </a:r>
            <a:r>
              <a:rPr lang="sv-SE" dirty="0" smtClean="0"/>
              <a:t>: </a:t>
            </a:r>
            <a:r>
              <a:rPr lang="sv-SE" dirty="0" err="1" smtClean="0"/>
              <a:t>checksums</a:t>
            </a:r>
            <a:r>
              <a:rPr lang="sv-SE" dirty="0" smtClean="0"/>
              <a:t>, CRC </a:t>
            </a:r>
          </a:p>
          <a:p>
            <a:pPr eaLnBrk="1" hangingPunct="1"/>
            <a:r>
              <a:rPr lang="sv-SE" b="1" dirty="0" err="1" smtClean="0"/>
              <a:t>Error</a:t>
            </a:r>
            <a:r>
              <a:rPr lang="sv-SE" b="1" dirty="0" smtClean="0"/>
              <a:t> </a:t>
            </a:r>
            <a:r>
              <a:rPr lang="sv-SE" b="1" dirty="0" err="1" smtClean="0"/>
              <a:t>control</a:t>
            </a:r>
            <a:r>
              <a:rPr lang="sv-SE" dirty="0" smtClean="0"/>
              <a:t>: go-back-n, </a:t>
            </a:r>
            <a:r>
              <a:rPr lang="sv-SE" dirty="0" err="1" smtClean="0"/>
              <a:t>selective</a:t>
            </a:r>
            <a:r>
              <a:rPr lang="sv-SE" dirty="0" smtClean="0"/>
              <a:t> </a:t>
            </a:r>
            <a:r>
              <a:rPr lang="sv-SE" dirty="0" err="1" smtClean="0"/>
              <a:t>repeat</a:t>
            </a:r>
            <a:r>
              <a:rPr lang="sv-SE" dirty="0" smtClean="0"/>
              <a:t>, FEC </a:t>
            </a:r>
            <a:r>
              <a:rPr lang="sv-SE" dirty="0" err="1" smtClean="0"/>
              <a:t>methods</a:t>
            </a:r>
            <a:endParaRPr lang="sv-SE" dirty="0" smtClean="0"/>
          </a:p>
        </p:txBody>
      </p:sp>
      <p:pic>
        <p:nvPicPr>
          <p:cNvPr id="13318" name="Picture 4" descr="sr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439737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228600" y="2362200"/>
            <a:ext cx="5181600" cy="3581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6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 dirty="0">
              <a:latin typeface="Times New Roman" charset="0"/>
            </a:endParaRPr>
          </a:p>
          <a:p>
            <a:pPr>
              <a:defRPr/>
            </a:pPr>
            <a:endParaRPr lang="sv-SE" dirty="0">
              <a:latin typeface="Times New Roman" charset="0"/>
            </a:endParaRPr>
          </a:p>
          <a:p>
            <a:pPr>
              <a:defRPr/>
            </a:pPr>
            <a:endParaRPr lang="sv-SE" dirty="0">
              <a:latin typeface="Times New Roman" charset="0"/>
            </a:endParaRPr>
          </a:p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Congestion </a:t>
            </a:r>
          </a:p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Control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33B38-EA45-4E74-BB24-9A1573E021CD}" type="slidenum">
              <a:rPr lang="sv-SE" smtClean="0">
                <a:latin typeface="Arial" pitchFamily="34" charset="0"/>
              </a:rPr>
              <a:pPr/>
              <a:t>8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86200" y="2514600"/>
            <a:ext cx="5105400" cy="3581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9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sv-SE" dirty="0">
              <a:solidFill>
                <a:schemeClr val="accent2"/>
              </a:solidFill>
            </a:endParaRPr>
          </a:p>
          <a:p>
            <a:pPr>
              <a:defRPr/>
            </a:pPr>
            <a:endParaRPr lang="sv-SE" dirty="0">
              <a:solidFill>
                <a:schemeClr val="accent2"/>
              </a:solidFill>
            </a:endParaRPr>
          </a:p>
          <a:p>
            <a:pPr>
              <a:defRPr/>
            </a:pPr>
            <a:endParaRPr lang="sv-SE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sv-SE" sz="2800" dirty="0" smtClean="0">
                <a:solidFill>
                  <a:schemeClr val="accent2"/>
                </a:solidFill>
                <a:latin typeface="+mj-lt"/>
              </a:rPr>
              <a:t>RT </a:t>
            </a:r>
            <a:r>
              <a:rPr lang="sv-SE" sz="2800" dirty="0">
                <a:solidFill>
                  <a:schemeClr val="accent2"/>
                </a:solidFill>
                <a:latin typeface="+mj-lt"/>
              </a:rPr>
              <a:t>traffic</a:t>
            </a:r>
            <a:endParaRPr lang="sv-SE" sz="2800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86000" y="304800"/>
            <a:ext cx="4876800" cy="30480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9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sv-SE" sz="2800" dirty="0">
                <a:solidFill>
                  <a:schemeClr val="accent2"/>
                </a:solidFill>
                <a:latin typeface="+mj-lt"/>
              </a:rPr>
              <a:t>D</a:t>
            </a:r>
            <a:r>
              <a:rPr lang="en-GB" sz="2800" dirty="0" err="1">
                <a:solidFill>
                  <a:schemeClr val="accent2"/>
                </a:solidFill>
                <a:latin typeface="+mj-lt"/>
              </a:rPr>
              <a:t>atagram</a:t>
            </a:r>
            <a:r>
              <a:rPr lang="en-GB" sz="28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2800" dirty="0" err="1">
                <a:solidFill>
                  <a:schemeClr val="accent2"/>
                </a:solidFill>
                <a:latin typeface="+mj-lt"/>
              </a:rPr>
              <a:t>vs</a:t>
            </a:r>
            <a:r>
              <a:rPr lang="en-GB" sz="2800" dirty="0">
                <a:solidFill>
                  <a:schemeClr val="accent2"/>
                </a:solidFill>
                <a:latin typeface="+mj-lt"/>
              </a:rPr>
              <a:t> VC </a:t>
            </a:r>
            <a:r>
              <a:rPr lang="sv-SE" sz="2800" dirty="0">
                <a:solidFill>
                  <a:schemeClr val="accent2"/>
                </a:solidFill>
                <a:latin typeface="+mj-lt"/>
              </a:rPr>
              <a:t>end-to-end comm.</a:t>
            </a:r>
            <a:br>
              <a:rPr lang="sv-SE" sz="2800" dirty="0">
                <a:solidFill>
                  <a:schemeClr val="accent2"/>
                </a:solidFill>
                <a:latin typeface="+mj-lt"/>
              </a:rPr>
            </a:br>
            <a:endParaRPr lang="sv-SE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Computer Communication</a:t>
            </a:r>
          </a:p>
        </p:txBody>
      </p:sp>
      <p:sp>
        <p:nvSpPr>
          <p:cNvPr id="20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6CB0B4-30D7-458D-8742-D2E7684E666C}" type="slidenum">
              <a:rPr lang="sv-SE" smtClean="0">
                <a:latin typeface="Arial" pitchFamily="34" charset="0"/>
              </a:rPr>
              <a:pPr/>
              <a:t>9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chemeClr val="accent2"/>
                </a:solidFill>
              </a:rPr>
              <a:t>D</a:t>
            </a:r>
            <a:r>
              <a:rPr lang="en-GB" smtClean="0">
                <a:solidFill>
                  <a:schemeClr val="accent2"/>
                </a:solidFill>
              </a:rPr>
              <a:t>atagram vs VC </a:t>
            </a:r>
            <a:r>
              <a:rPr lang="sv-SE" smtClean="0">
                <a:solidFill>
                  <a:schemeClr val="accent2"/>
                </a:solidFill>
              </a:rPr>
              <a:t/>
            </a:r>
            <a:br>
              <a:rPr lang="sv-SE" smtClean="0">
                <a:solidFill>
                  <a:schemeClr val="accent2"/>
                </a:solidFill>
              </a:rPr>
            </a:br>
            <a:r>
              <a:rPr lang="en-GB" smtClean="0">
                <a:solidFill>
                  <a:schemeClr val="accent2"/>
                </a:solidFill>
              </a:rPr>
              <a:t>end-to-end communication</a:t>
            </a:r>
            <a:endParaRPr lang="en-US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652463" y="1828800"/>
            <a:ext cx="35544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v-SE" sz="2400" b="0" dirty="0" err="1">
                <a:latin typeface="Comic Sans MS" pitchFamily="66" charset="0"/>
              </a:rPr>
              <a:t>Conceptual</a:t>
            </a:r>
            <a:r>
              <a:rPr lang="sv-SE" sz="2400" b="0" dirty="0">
                <a:latin typeface="Comic Sans MS" pitchFamily="66" charset="0"/>
              </a:rPr>
              <a:t> </a:t>
            </a:r>
            <a:r>
              <a:rPr lang="sv-SE" sz="2400" b="0" dirty="0" err="1">
                <a:latin typeface="Comic Sans MS" pitchFamily="66" charset="0"/>
              </a:rPr>
              <a:t>differences</a:t>
            </a:r>
            <a:endParaRPr lang="sv-SE" sz="2400" b="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v-SE" sz="2400" b="0" dirty="0" err="1" smtClean="0">
                <a:latin typeface="Comic Sans MS" pitchFamily="66" charset="0"/>
              </a:rPr>
              <a:t>Decisions</a:t>
            </a:r>
            <a:r>
              <a:rPr lang="sv-SE" sz="2400" b="0" dirty="0">
                <a:latin typeface="Comic Sans MS" pitchFamily="66" charset="0"/>
              </a:rPr>
              <a:t>, </a:t>
            </a:r>
            <a:r>
              <a:rPr lang="sv-SE" sz="2400" b="0" dirty="0" err="1">
                <a:latin typeface="Comic Sans MS" pitchFamily="66" charset="0"/>
              </a:rPr>
              <a:t>comparison</a:t>
            </a:r>
            <a:r>
              <a:rPr lang="sv-SE" sz="2400" b="0" dirty="0">
                <a:latin typeface="Comic Sans MS" pitchFamily="66" charset="0"/>
              </a:rPr>
              <a:t>, </a:t>
            </a:r>
            <a:r>
              <a:rPr lang="sv-SE" sz="2400" b="0" dirty="0" err="1" smtClean="0">
                <a:latin typeface="Comic Sans MS" pitchFamily="66" charset="0"/>
              </a:rPr>
              <a:t>why</a:t>
            </a:r>
            <a:endParaRPr lang="sv-SE" sz="2400" b="0" dirty="0">
              <a:latin typeface="Comic Sans MS" pitchFamily="66" charset="0"/>
            </a:endParaRPr>
          </a:p>
        </p:txBody>
      </p:sp>
      <p:sp>
        <p:nvSpPr>
          <p:cNvPr id="2059" name="Freeform 4"/>
          <p:cNvSpPr>
            <a:spLocks/>
          </p:cNvSpPr>
          <p:nvPr/>
        </p:nvSpPr>
        <p:spPr bwMode="auto">
          <a:xfrm>
            <a:off x="5653088" y="4144963"/>
            <a:ext cx="1624012" cy="403225"/>
          </a:xfrm>
          <a:custGeom>
            <a:avLst/>
            <a:gdLst>
              <a:gd name="T0" fmla="*/ 2147483647 w 824"/>
              <a:gd name="T1" fmla="*/ 2147483647 h 187"/>
              <a:gd name="T2" fmla="*/ 2147483647 w 824"/>
              <a:gd name="T3" fmla="*/ 2147483647 h 187"/>
              <a:gd name="T4" fmla="*/ 2147483647 w 824"/>
              <a:gd name="T5" fmla="*/ 2147483647 h 187"/>
              <a:gd name="T6" fmla="*/ 2147483647 w 824"/>
              <a:gd name="T7" fmla="*/ 2147483647 h 187"/>
              <a:gd name="T8" fmla="*/ 2147483647 w 824"/>
              <a:gd name="T9" fmla="*/ 2147483647 h 187"/>
              <a:gd name="T10" fmla="*/ 2147483647 w 824"/>
              <a:gd name="T11" fmla="*/ 2147483647 h 187"/>
              <a:gd name="T12" fmla="*/ 2147483647 w 824"/>
              <a:gd name="T13" fmla="*/ 2147483647 h 187"/>
              <a:gd name="T14" fmla="*/ 2147483647 w 824"/>
              <a:gd name="T15" fmla="*/ 2147483647 h 187"/>
              <a:gd name="T16" fmla="*/ 2147483647 w 824"/>
              <a:gd name="T17" fmla="*/ 2147483647 h 187"/>
              <a:gd name="T18" fmla="*/ 2147483647 w 824"/>
              <a:gd name="T19" fmla="*/ 2147483647 h 187"/>
              <a:gd name="T20" fmla="*/ 2147483647 w 824"/>
              <a:gd name="T21" fmla="*/ 2147483647 h 1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4"/>
              <a:gd name="T34" fmla="*/ 0 h 187"/>
              <a:gd name="T35" fmla="*/ 824 w 824"/>
              <a:gd name="T36" fmla="*/ 187 h 1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4" h="187">
                <a:moveTo>
                  <a:pt x="333" y="184"/>
                </a:moveTo>
                <a:cubicBezTo>
                  <a:pt x="189" y="187"/>
                  <a:pt x="84" y="183"/>
                  <a:pt x="42" y="164"/>
                </a:cubicBezTo>
                <a:cubicBezTo>
                  <a:pt x="0" y="144"/>
                  <a:pt x="40" y="79"/>
                  <a:pt x="80" y="64"/>
                </a:cubicBezTo>
                <a:cubicBezTo>
                  <a:pt x="119" y="50"/>
                  <a:pt x="217" y="74"/>
                  <a:pt x="281" y="76"/>
                </a:cubicBezTo>
                <a:cubicBezTo>
                  <a:pt x="345" y="78"/>
                  <a:pt x="431" y="85"/>
                  <a:pt x="466" y="74"/>
                </a:cubicBezTo>
                <a:cubicBezTo>
                  <a:pt x="501" y="63"/>
                  <a:pt x="476" y="16"/>
                  <a:pt x="493" y="8"/>
                </a:cubicBezTo>
                <a:cubicBezTo>
                  <a:pt x="510" y="0"/>
                  <a:pt x="557" y="12"/>
                  <a:pt x="568" y="23"/>
                </a:cubicBezTo>
                <a:cubicBezTo>
                  <a:pt x="579" y="34"/>
                  <a:pt x="529" y="63"/>
                  <a:pt x="559" y="74"/>
                </a:cubicBezTo>
                <a:cubicBezTo>
                  <a:pt x="589" y="85"/>
                  <a:pt x="719" y="70"/>
                  <a:pt x="751" y="86"/>
                </a:cubicBezTo>
                <a:cubicBezTo>
                  <a:pt x="783" y="102"/>
                  <a:pt x="824" y="154"/>
                  <a:pt x="754" y="170"/>
                </a:cubicBezTo>
                <a:cubicBezTo>
                  <a:pt x="684" y="186"/>
                  <a:pt x="421" y="181"/>
                  <a:pt x="333" y="18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0" name="Freeform 5"/>
          <p:cNvSpPr>
            <a:spLocks/>
          </p:cNvSpPr>
          <p:nvPr/>
        </p:nvSpPr>
        <p:spPr bwMode="auto">
          <a:xfrm>
            <a:off x="6127750" y="2112963"/>
            <a:ext cx="1500188" cy="1806575"/>
          </a:xfrm>
          <a:custGeom>
            <a:avLst/>
            <a:gdLst>
              <a:gd name="T0" fmla="*/ 2147483647 w 945"/>
              <a:gd name="T1" fmla="*/ 2147483647 h 1138"/>
              <a:gd name="T2" fmla="*/ 2147483647 w 945"/>
              <a:gd name="T3" fmla="*/ 2147483647 h 1138"/>
              <a:gd name="T4" fmla="*/ 2147483647 w 945"/>
              <a:gd name="T5" fmla="*/ 2147483647 h 1138"/>
              <a:gd name="T6" fmla="*/ 2147483647 w 945"/>
              <a:gd name="T7" fmla="*/ 2147483647 h 1138"/>
              <a:gd name="T8" fmla="*/ 2147483647 w 945"/>
              <a:gd name="T9" fmla="*/ 2147483647 h 1138"/>
              <a:gd name="T10" fmla="*/ 2147483647 w 945"/>
              <a:gd name="T11" fmla="*/ 2147483647 h 1138"/>
              <a:gd name="T12" fmla="*/ 2147483647 w 945"/>
              <a:gd name="T13" fmla="*/ 2147483647 h 1138"/>
              <a:gd name="T14" fmla="*/ 2147483647 w 945"/>
              <a:gd name="T15" fmla="*/ 2147483647 h 1138"/>
              <a:gd name="T16" fmla="*/ 2147483647 w 945"/>
              <a:gd name="T17" fmla="*/ 2147483647 h 1138"/>
              <a:gd name="T18" fmla="*/ 2147483647 w 945"/>
              <a:gd name="T19" fmla="*/ 2147483647 h 1138"/>
              <a:gd name="T20" fmla="*/ 2147483647 w 945"/>
              <a:gd name="T21" fmla="*/ 2147483647 h 1138"/>
              <a:gd name="T22" fmla="*/ 2147483647 w 945"/>
              <a:gd name="T23" fmla="*/ 2147483647 h 1138"/>
              <a:gd name="T24" fmla="*/ 2147483647 w 945"/>
              <a:gd name="T25" fmla="*/ 2147483647 h 1138"/>
              <a:gd name="T26" fmla="*/ 2147483647 w 945"/>
              <a:gd name="T27" fmla="*/ 2147483647 h 1138"/>
              <a:gd name="T28" fmla="*/ 2147483647 w 945"/>
              <a:gd name="T29" fmla="*/ 2147483647 h 1138"/>
              <a:gd name="T30" fmla="*/ 2147483647 w 945"/>
              <a:gd name="T31" fmla="*/ 2147483647 h 1138"/>
              <a:gd name="T32" fmla="*/ 2147483647 w 945"/>
              <a:gd name="T33" fmla="*/ 2147483647 h 1138"/>
              <a:gd name="T34" fmla="*/ 2147483647 w 945"/>
              <a:gd name="T35" fmla="*/ 2147483647 h 1138"/>
              <a:gd name="T36" fmla="*/ 2147483647 w 945"/>
              <a:gd name="T37" fmla="*/ 2147483647 h 11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45"/>
              <a:gd name="T58" fmla="*/ 0 h 1138"/>
              <a:gd name="T59" fmla="*/ 945 w 945"/>
              <a:gd name="T60" fmla="*/ 1138 h 11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45" h="1138">
                <a:moveTo>
                  <a:pt x="18" y="525"/>
                </a:moveTo>
                <a:cubicBezTo>
                  <a:pt x="44" y="497"/>
                  <a:pt x="135" y="488"/>
                  <a:pt x="192" y="429"/>
                </a:cubicBezTo>
                <a:cubicBezTo>
                  <a:pt x="249" y="370"/>
                  <a:pt x="306" y="239"/>
                  <a:pt x="357" y="174"/>
                </a:cubicBezTo>
                <a:cubicBezTo>
                  <a:pt x="408" y="109"/>
                  <a:pt x="457" y="64"/>
                  <a:pt x="498" y="39"/>
                </a:cubicBezTo>
                <a:cubicBezTo>
                  <a:pt x="539" y="14"/>
                  <a:pt x="589" y="0"/>
                  <a:pt x="600" y="27"/>
                </a:cubicBezTo>
                <a:cubicBezTo>
                  <a:pt x="611" y="54"/>
                  <a:pt x="521" y="182"/>
                  <a:pt x="567" y="201"/>
                </a:cubicBezTo>
                <a:cubicBezTo>
                  <a:pt x="613" y="220"/>
                  <a:pt x="815" y="95"/>
                  <a:pt x="876" y="144"/>
                </a:cubicBezTo>
                <a:cubicBezTo>
                  <a:pt x="937" y="193"/>
                  <a:pt x="926" y="366"/>
                  <a:pt x="930" y="495"/>
                </a:cubicBezTo>
                <a:cubicBezTo>
                  <a:pt x="934" y="624"/>
                  <a:pt x="945" y="830"/>
                  <a:pt x="903" y="921"/>
                </a:cubicBezTo>
                <a:cubicBezTo>
                  <a:pt x="861" y="1012"/>
                  <a:pt x="729" y="1007"/>
                  <a:pt x="678" y="1041"/>
                </a:cubicBezTo>
                <a:cubicBezTo>
                  <a:pt x="627" y="1075"/>
                  <a:pt x="621" y="1118"/>
                  <a:pt x="594" y="1128"/>
                </a:cubicBezTo>
                <a:cubicBezTo>
                  <a:pt x="567" y="1138"/>
                  <a:pt x="522" y="1115"/>
                  <a:pt x="513" y="1101"/>
                </a:cubicBezTo>
                <a:cubicBezTo>
                  <a:pt x="504" y="1087"/>
                  <a:pt x="545" y="1055"/>
                  <a:pt x="537" y="1041"/>
                </a:cubicBezTo>
                <a:cubicBezTo>
                  <a:pt x="529" y="1027"/>
                  <a:pt x="491" y="1038"/>
                  <a:pt x="462" y="1014"/>
                </a:cubicBezTo>
                <a:cubicBezTo>
                  <a:pt x="433" y="990"/>
                  <a:pt x="383" y="944"/>
                  <a:pt x="360" y="897"/>
                </a:cubicBezTo>
                <a:cubicBezTo>
                  <a:pt x="337" y="850"/>
                  <a:pt x="341" y="776"/>
                  <a:pt x="321" y="729"/>
                </a:cubicBezTo>
                <a:cubicBezTo>
                  <a:pt x="301" y="682"/>
                  <a:pt x="284" y="633"/>
                  <a:pt x="237" y="612"/>
                </a:cubicBezTo>
                <a:cubicBezTo>
                  <a:pt x="190" y="591"/>
                  <a:pt x="72" y="614"/>
                  <a:pt x="36" y="600"/>
                </a:cubicBezTo>
                <a:cubicBezTo>
                  <a:pt x="0" y="586"/>
                  <a:pt x="3" y="549"/>
                  <a:pt x="18" y="525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1" name="Freeform 6"/>
          <p:cNvSpPr>
            <a:spLocks/>
          </p:cNvSpPr>
          <p:nvPr/>
        </p:nvSpPr>
        <p:spPr bwMode="auto">
          <a:xfrm>
            <a:off x="5308600" y="2287588"/>
            <a:ext cx="287338" cy="1868487"/>
          </a:xfrm>
          <a:custGeom>
            <a:avLst/>
            <a:gdLst>
              <a:gd name="T0" fmla="*/ 2147483647 w 146"/>
              <a:gd name="T1" fmla="*/ 2147483647 h 867"/>
              <a:gd name="T2" fmla="*/ 2147483647 w 146"/>
              <a:gd name="T3" fmla="*/ 2147483647 h 867"/>
              <a:gd name="T4" fmla="*/ 2147483647 w 146"/>
              <a:gd name="T5" fmla="*/ 2147483647 h 867"/>
              <a:gd name="T6" fmla="*/ 2147483647 w 146"/>
              <a:gd name="T7" fmla="*/ 2147483647 h 867"/>
              <a:gd name="T8" fmla="*/ 2147483647 w 146"/>
              <a:gd name="T9" fmla="*/ 2147483647 h 867"/>
              <a:gd name="T10" fmla="*/ 2147483647 w 146"/>
              <a:gd name="T11" fmla="*/ 2147483647 h 867"/>
              <a:gd name="T12" fmla="*/ 2147483647 w 146"/>
              <a:gd name="T13" fmla="*/ 2147483647 h 867"/>
              <a:gd name="T14" fmla="*/ 2147483647 w 146"/>
              <a:gd name="T15" fmla="*/ 2147483647 h 8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6"/>
              <a:gd name="T25" fmla="*/ 0 h 867"/>
              <a:gd name="T26" fmla="*/ 146 w 146"/>
              <a:gd name="T27" fmla="*/ 867 h 8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6" h="867">
                <a:moveTo>
                  <a:pt x="2" y="333"/>
                </a:moveTo>
                <a:cubicBezTo>
                  <a:pt x="0" y="208"/>
                  <a:pt x="6" y="84"/>
                  <a:pt x="26" y="42"/>
                </a:cubicBezTo>
                <a:cubicBezTo>
                  <a:pt x="46" y="0"/>
                  <a:pt x="106" y="23"/>
                  <a:pt x="125" y="81"/>
                </a:cubicBezTo>
                <a:cubicBezTo>
                  <a:pt x="144" y="139"/>
                  <a:pt x="140" y="306"/>
                  <a:pt x="143" y="393"/>
                </a:cubicBezTo>
                <a:cubicBezTo>
                  <a:pt x="146" y="480"/>
                  <a:pt x="145" y="538"/>
                  <a:pt x="140" y="603"/>
                </a:cubicBezTo>
                <a:cubicBezTo>
                  <a:pt x="135" y="668"/>
                  <a:pt x="127" y="755"/>
                  <a:pt x="110" y="786"/>
                </a:cubicBezTo>
                <a:cubicBezTo>
                  <a:pt x="93" y="817"/>
                  <a:pt x="56" y="867"/>
                  <a:pt x="38" y="792"/>
                </a:cubicBezTo>
                <a:cubicBezTo>
                  <a:pt x="20" y="717"/>
                  <a:pt x="4" y="458"/>
                  <a:pt x="2" y="33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62" name="Group 7"/>
          <p:cNvGrpSpPr>
            <a:grpSpLocks/>
          </p:cNvGrpSpPr>
          <p:nvPr/>
        </p:nvGrpSpPr>
        <p:grpSpPr bwMode="auto">
          <a:xfrm>
            <a:off x="6480175" y="3854450"/>
            <a:ext cx="623888" cy="317500"/>
            <a:chOff x="3600" y="219"/>
            <a:chExt cx="360" cy="175"/>
          </a:xfrm>
        </p:grpSpPr>
        <p:sp>
          <p:nvSpPr>
            <p:cNvPr id="2119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0" name="Line 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1" name="Line 1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2" name="Rectangle 1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2123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24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29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0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1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25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26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7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8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4797425" y="2081213"/>
          <a:ext cx="523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2081213"/>
                        <a:ext cx="5238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4824413" y="3554413"/>
          <a:ext cx="52546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3554413"/>
                        <a:ext cx="525462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3"/>
          <p:cNvGraphicFramePr>
            <a:graphicFrameLocks noChangeAspect="1"/>
          </p:cNvGraphicFramePr>
          <p:nvPr/>
        </p:nvGraphicFramePr>
        <p:xfrm>
          <a:off x="6699250" y="1744663"/>
          <a:ext cx="523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1744663"/>
                        <a:ext cx="5238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4"/>
          <p:cNvGraphicFramePr>
            <a:graphicFrameLocks noChangeAspect="1"/>
          </p:cNvGraphicFramePr>
          <p:nvPr/>
        </p:nvGraphicFramePr>
        <p:xfrm>
          <a:off x="5546725" y="4551363"/>
          <a:ext cx="523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725" y="4551363"/>
                        <a:ext cx="5238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Freeform 25"/>
          <p:cNvSpPr>
            <a:spLocks/>
          </p:cNvSpPr>
          <p:nvPr/>
        </p:nvSpPr>
        <p:spPr bwMode="auto">
          <a:xfrm>
            <a:off x="5305425" y="2436813"/>
            <a:ext cx="153988" cy="1447800"/>
          </a:xfrm>
          <a:custGeom>
            <a:avLst/>
            <a:gdLst>
              <a:gd name="T0" fmla="*/ 0 w 51"/>
              <a:gd name="T1" fmla="*/ 2147483647 h 672"/>
              <a:gd name="T2" fmla="*/ 2147483647 w 51"/>
              <a:gd name="T3" fmla="*/ 0 h 672"/>
              <a:gd name="T4" fmla="*/ 2147483647 w 51"/>
              <a:gd name="T5" fmla="*/ 2147483647 h 672"/>
              <a:gd name="T6" fmla="*/ 2147483647 w 51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672"/>
              <a:gd name="T14" fmla="*/ 51 w 51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4" name="Line 26"/>
          <p:cNvSpPr>
            <a:spLocks noChangeShapeType="1"/>
          </p:cNvSpPr>
          <p:nvPr/>
        </p:nvSpPr>
        <p:spPr bwMode="auto">
          <a:xfrm>
            <a:off x="5459413" y="2973388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5" name="Oval 27"/>
          <p:cNvSpPr>
            <a:spLocks noChangeArrowheads="1"/>
          </p:cNvSpPr>
          <p:nvPr/>
        </p:nvSpPr>
        <p:spPr bwMode="auto">
          <a:xfrm>
            <a:off x="5110163" y="2798763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6" name="Oval 28"/>
          <p:cNvSpPr>
            <a:spLocks noChangeArrowheads="1"/>
          </p:cNvSpPr>
          <p:nvPr/>
        </p:nvSpPr>
        <p:spPr bwMode="auto">
          <a:xfrm>
            <a:off x="5110163" y="3011488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7" name="Oval 29"/>
          <p:cNvSpPr>
            <a:spLocks noChangeArrowheads="1"/>
          </p:cNvSpPr>
          <p:nvPr/>
        </p:nvSpPr>
        <p:spPr bwMode="auto">
          <a:xfrm>
            <a:off x="5110163" y="3198813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68" name="Group 30"/>
          <p:cNvGrpSpPr>
            <a:grpSpLocks/>
          </p:cNvGrpSpPr>
          <p:nvPr/>
        </p:nvGrpSpPr>
        <p:grpSpPr bwMode="auto">
          <a:xfrm>
            <a:off x="5578475" y="2805113"/>
            <a:ext cx="622300" cy="315912"/>
            <a:chOff x="3600" y="219"/>
            <a:chExt cx="360" cy="175"/>
          </a:xfrm>
        </p:grpSpPr>
        <p:sp>
          <p:nvSpPr>
            <p:cNvPr id="2106" name="Oval 3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7" name="Line 3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8" name="Line 3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9" name="Rectangle 3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 b="0"/>
            </a:p>
          </p:txBody>
        </p:sp>
        <p:sp>
          <p:nvSpPr>
            <p:cNvPr id="2110" name="Oval 3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11" name="Group 3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16" name="Line 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7" name="Line 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8" name="Line 3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12" name="Group 4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13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4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5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069" name="Freeform 44"/>
          <p:cNvSpPr>
            <a:spLocks/>
          </p:cNvSpPr>
          <p:nvPr/>
        </p:nvSpPr>
        <p:spPr bwMode="auto">
          <a:xfrm>
            <a:off x="6184900" y="2813050"/>
            <a:ext cx="433388" cy="185738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2054" name="Object 45"/>
          <p:cNvGraphicFramePr>
            <a:graphicFrameLocks noChangeAspect="1"/>
          </p:cNvGraphicFramePr>
          <p:nvPr/>
        </p:nvGraphicFramePr>
        <p:xfrm>
          <a:off x="6735763" y="4513263"/>
          <a:ext cx="5238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5763" y="4513263"/>
                        <a:ext cx="5238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Freeform 46"/>
          <p:cNvSpPr>
            <a:spLocks/>
          </p:cNvSpPr>
          <p:nvPr/>
        </p:nvSpPr>
        <p:spPr bwMode="auto">
          <a:xfrm rot="-5389902">
            <a:off x="6351588" y="3817938"/>
            <a:ext cx="168275" cy="1323975"/>
          </a:xfrm>
          <a:custGeom>
            <a:avLst/>
            <a:gdLst>
              <a:gd name="T0" fmla="*/ 0 w 51"/>
              <a:gd name="T1" fmla="*/ 2147483647 h 672"/>
              <a:gd name="T2" fmla="*/ 2147483647 w 51"/>
              <a:gd name="T3" fmla="*/ 0 h 672"/>
              <a:gd name="T4" fmla="*/ 2147483647 w 51"/>
              <a:gd name="T5" fmla="*/ 2147483647 h 672"/>
              <a:gd name="T6" fmla="*/ 2147483647 w 51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672"/>
              <a:gd name="T14" fmla="*/ 51 w 51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1" name="Line 47"/>
          <p:cNvSpPr>
            <a:spLocks noChangeShapeType="1"/>
          </p:cNvSpPr>
          <p:nvPr/>
        </p:nvSpPr>
        <p:spPr bwMode="auto">
          <a:xfrm rot="5292605">
            <a:off x="6574632" y="4279106"/>
            <a:ext cx="2159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72" name="Group 48"/>
          <p:cNvGrpSpPr>
            <a:grpSpLocks/>
          </p:cNvGrpSpPr>
          <p:nvPr/>
        </p:nvGrpSpPr>
        <p:grpSpPr bwMode="auto">
          <a:xfrm>
            <a:off x="6613525" y="2438400"/>
            <a:ext cx="554038" cy="468313"/>
            <a:chOff x="4238" y="2709"/>
            <a:chExt cx="349" cy="295"/>
          </a:xfrm>
        </p:grpSpPr>
        <p:sp>
          <p:nvSpPr>
            <p:cNvPr id="2094" name="Rectangle 49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95" name="Rectangle 50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96" name="Group 51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2103" name="Line 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4" name="Line 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5" name="Line 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097" name="Group 55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2100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1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2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098" name="Freeform 59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>
                <a:gd name="T0" fmla="*/ 0 w 348"/>
                <a:gd name="T1" fmla="*/ 44 h 44"/>
                <a:gd name="T2" fmla="*/ 76 w 348"/>
                <a:gd name="T3" fmla="*/ 0 h 44"/>
                <a:gd name="T4" fmla="*/ 348 w 348"/>
                <a:gd name="T5" fmla="*/ 0 h 44"/>
                <a:gd name="T6" fmla="*/ 276 w 348"/>
                <a:gd name="T7" fmla="*/ 44 h 44"/>
                <a:gd name="T8" fmla="*/ 0 w 348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8"/>
                <a:gd name="T16" fmla="*/ 0 h 44"/>
                <a:gd name="T17" fmla="*/ 348 w 34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99" name="Freeform 60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>
                <a:gd name="T0" fmla="*/ 0 w 82"/>
                <a:gd name="T1" fmla="*/ 47 h 294"/>
                <a:gd name="T2" fmla="*/ 82 w 82"/>
                <a:gd name="T3" fmla="*/ 0 h 294"/>
                <a:gd name="T4" fmla="*/ 82 w 82"/>
                <a:gd name="T5" fmla="*/ 254 h 294"/>
                <a:gd name="T6" fmla="*/ 0 w 82"/>
                <a:gd name="T7" fmla="*/ 294 h 294"/>
                <a:gd name="T8" fmla="*/ 0 w 82"/>
                <a:gd name="T9" fmla="*/ 4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294"/>
                <a:gd name="T17" fmla="*/ 82 w 82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073" name="Group 61"/>
          <p:cNvGrpSpPr>
            <a:grpSpLocks/>
          </p:cNvGrpSpPr>
          <p:nvPr/>
        </p:nvGrpSpPr>
        <p:grpSpPr bwMode="auto">
          <a:xfrm>
            <a:off x="6891338" y="3251200"/>
            <a:ext cx="554037" cy="468313"/>
            <a:chOff x="4238" y="2709"/>
            <a:chExt cx="349" cy="295"/>
          </a:xfrm>
        </p:grpSpPr>
        <p:sp>
          <p:nvSpPr>
            <p:cNvPr id="2082" name="Rectangle 62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83" name="Rectangle 63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84" name="Group 64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2091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2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3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085" name="Group 68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2088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9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0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086" name="Freeform 72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>
                <a:gd name="T0" fmla="*/ 0 w 348"/>
                <a:gd name="T1" fmla="*/ 44 h 44"/>
                <a:gd name="T2" fmla="*/ 76 w 348"/>
                <a:gd name="T3" fmla="*/ 0 h 44"/>
                <a:gd name="T4" fmla="*/ 348 w 348"/>
                <a:gd name="T5" fmla="*/ 0 h 44"/>
                <a:gd name="T6" fmla="*/ 276 w 348"/>
                <a:gd name="T7" fmla="*/ 44 h 44"/>
                <a:gd name="T8" fmla="*/ 0 w 348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8"/>
                <a:gd name="T16" fmla="*/ 0 h 44"/>
                <a:gd name="T17" fmla="*/ 348 w 34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87" name="Freeform 73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>
                <a:gd name="T0" fmla="*/ 0 w 82"/>
                <a:gd name="T1" fmla="*/ 47 h 294"/>
                <a:gd name="T2" fmla="*/ 82 w 82"/>
                <a:gd name="T3" fmla="*/ 0 h 294"/>
                <a:gd name="T4" fmla="*/ 82 w 82"/>
                <a:gd name="T5" fmla="*/ 254 h 294"/>
                <a:gd name="T6" fmla="*/ 0 w 82"/>
                <a:gd name="T7" fmla="*/ 294 h 294"/>
                <a:gd name="T8" fmla="*/ 0 w 82"/>
                <a:gd name="T9" fmla="*/ 4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294"/>
                <a:gd name="T17" fmla="*/ 82 w 82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074" name="Freeform 74"/>
          <p:cNvSpPr>
            <a:spLocks/>
          </p:cNvSpPr>
          <p:nvPr/>
        </p:nvSpPr>
        <p:spPr bwMode="auto">
          <a:xfrm>
            <a:off x="6908800" y="2184400"/>
            <a:ext cx="100013" cy="242888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5" name="Freeform 75"/>
          <p:cNvSpPr>
            <a:spLocks/>
          </p:cNvSpPr>
          <p:nvPr/>
        </p:nvSpPr>
        <p:spPr bwMode="auto">
          <a:xfrm>
            <a:off x="6975475" y="3717925"/>
            <a:ext cx="123825" cy="166688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6" name="Freeform 76"/>
          <p:cNvSpPr>
            <a:spLocks/>
          </p:cNvSpPr>
          <p:nvPr/>
        </p:nvSpPr>
        <p:spPr bwMode="auto">
          <a:xfrm flipH="1">
            <a:off x="6942138" y="2913063"/>
            <a:ext cx="271462" cy="338137"/>
          </a:xfrm>
          <a:custGeom>
            <a:avLst/>
            <a:gdLst>
              <a:gd name="T0" fmla="*/ 2147483647 w 273"/>
              <a:gd name="T1" fmla="*/ 0 h 117"/>
              <a:gd name="T2" fmla="*/ 0 w 273"/>
              <a:gd name="T3" fmla="*/ 2147483647 h 117"/>
              <a:gd name="T4" fmla="*/ 0 60000 65536"/>
              <a:gd name="T5" fmla="*/ 0 60000 65536"/>
              <a:gd name="T6" fmla="*/ 0 w 273"/>
              <a:gd name="T7" fmla="*/ 0 h 117"/>
              <a:gd name="T8" fmla="*/ 273 w 273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8" name="Line 78"/>
          <p:cNvSpPr>
            <a:spLocks noChangeShapeType="1"/>
          </p:cNvSpPr>
          <p:nvPr/>
        </p:nvSpPr>
        <p:spPr bwMode="auto">
          <a:xfrm flipH="1">
            <a:off x="7451725" y="2219325"/>
            <a:ext cx="398463" cy="43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0" name="Line 80"/>
          <p:cNvSpPr>
            <a:spLocks noChangeShapeType="1"/>
          </p:cNvSpPr>
          <p:nvPr/>
        </p:nvSpPr>
        <p:spPr bwMode="auto">
          <a:xfrm flipV="1">
            <a:off x="5243513" y="4022725"/>
            <a:ext cx="141287" cy="452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81" name="Line 81"/>
          <p:cNvSpPr>
            <a:spLocks noChangeShapeType="1"/>
          </p:cNvSpPr>
          <p:nvPr/>
        </p:nvSpPr>
        <p:spPr bwMode="auto">
          <a:xfrm flipV="1">
            <a:off x="5237163" y="4365625"/>
            <a:ext cx="449262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7383</TotalTime>
  <Words>2061</Words>
  <Application>Microsoft Office PowerPoint</Application>
  <PresentationFormat>On-screen Show (4:3)</PresentationFormat>
  <Paragraphs>787</Paragraphs>
  <Slides>35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Default Design</vt:lpstr>
      <vt:lpstr>1_Default Design</vt:lpstr>
      <vt:lpstr>12_Default Design</vt:lpstr>
      <vt:lpstr>Clip</vt:lpstr>
      <vt:lpstr>VISIO</vt:lpstr>
      <vt:lpstr>Computer Communications DIT 420 EDA343</vt:lpstr>
      <vt:lpstr>Important for the exam</vt:lpstr>
      <vt:lpstr>Flashback</vt:lpstr>
      <vt:lpstr>Principles, Organisation</vt:lpstr>
      <vt:lpstr> Highlights  </vt:lpstr>
      <vt:lpstr>Types of delay; performance</vt:lpstr>
      <vt:lpstr>Reliable data transfer</vt:lpstr>
      <vt:lpstr>PowerPoint Presentation</vt:lpstr>
      <vt:lpstr>Datagram vs VC  end-to-end communication</vt:lpstr>
      <vt:lpstr>Congestion control (CC)</vt:lpstr>
      <vt:lpstr>RT/streaming traffic</vt:lpstr>
      <vt:lpstr>Routing,  also with mobility</vt:lpstr>
      <vt:lpstr>Medium access: multiple access methods</vt:lpstr>
      <vt:lpstr>LANs &amp; related link technologies</vt:lpstr>
      <vt:lpstr>TCP/IP protocol stack (also applications), evolution</vt:lpstr>
      <vt:lpstr>Application-layer networking</vt:lpstr>
      <vt:lpstr>Security issues</vt:lpstr>
      <vt:lpstr>Synthesis: a day in the life of a web request</vt:lpstr>
      <vt:lpstr>A day in the life: scenario</vt:lpstr>
      <vt:lpstr>A day in the life… connecting to the Internet</vt:lpstr>
      <vt:lpstr>A day in the life… connecting to the Internet</vt:lpstr>
      <vt:lpstr>A day in the life… ARP (before DNS, before HTTP)</vt:lpstr>
      <vt:lpstr>A day in the life… using DNS</vt:lpstr>
      <vt:lpstr>A day in the life… TCP connection carrying HTTP</vt:lpstr>
      <vt:lpstr>A day in the life… HTTP request/reply </vt:lpstr>
      <vt:lpstr>Synthesis cont. </vt:lpstr>
      <vt:lpstr>Internet structure: network of networks</vt:lpstr>
      <vt:lpstr>Internet structure: network of networks</vt:lpstr>
      <vt:lpstr>Internet structure: network of networks</vt:lpstr>
      <vt:lpstr>Internet structure: network of networks</vt:lpstr>
      <vt:lpstr>Internet structure: network of networks</vt:lpstr>
      <vt:lpstr>Internet structure: network of networks</vt:lpstr>
      <vt:lpstr>Internet structure: network of networks</vt:lpstr>
      <vt:lpstr>Internet structure: network of networks</vt:lpstr>
      <vt:lpstr>Thank you</vt:lpstr>
    </vt:vector>
  </TitlesOfParts>
  <Company>McGill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ptrianta</dc:creator>
  <cp:lastModifiedBy>Marina Papatriantafilou</cp:lastModifiedBy>
  <cp:revision>291</cp:revision>
  <cp:lastPrinted>2011-12-08T21:38:16Z</cp:lastPrinted>
  <dcterms:created xsi:type="dcterms:W3CDTF">1998-01-19T01:01:50Z</dcterms:created>
  <dcterms:modified xsi:type="dcterms:W3CDTF">2013-12-12T12:17:23Z</dcterms:modified>
</cp:coreProperties>
</file>