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7" r:id="rId3"/>
  </p:sldMasterIdLst>
  <p:notesMasterIdLst>
    <p:notesMasterId r:id="rId39"/>
  </p:notesMasterIdLst>
  <p:handoutMasterIdLst>
    <p:handoutMasterId r:id="rId40"/>
  </p:handoutMasterIdLst>
  <p:sldIdLst>
    <p:sldId id="256" r:id="rId4"/>
    <p:sldId id="282" r:id="rId5"/>
    <p:sldId id="312" r:id="rId6"/>
    <p:sldId id="284" r:id="rId7"/>
    <p:sldId id="302" r:id="rId8"/>
    <p:sldId id="270" r:id="rId9"/>
    <p:sldId id="271" r:id="rId10"/>
    <p:sldId id="293" r:id="rId11"/>
    <p:sldId id="290" r:id="rId12"/>
    <p:sldId id="272" r:id="rId13"/>
    <p:sldId id="273" r:id="rId14"/>
    <p:sldId id="276" r:id="rId15"/>
    <p:sldId id="277" r:id="rId16"/>
    <p:sldId id="278" r:id="rId17"/>
    <p:sldId id="275" r:id="rId18"/>
    <p:sldId id="328" r:id="rId19"/>
    <p:sldId id="279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9" r:id="rId29"/>
    <p:sldId id="320" r:id="rId30"/>
    <p:sldId id="321" r:id="rId31"/>
    <p:sldId id="322" r:id="rId32"/>
    <p:sldId id="323" r:id="rId33"/>
    <p:sldId id="324" r:id="rId34"/>
    <p:sldId id="325" r:id="rId35"/>
    <p:sldId id="326" r:id="rId36"/>
    <p:sldId id="327" r:id="rId37"/>
    <p:sldId id="313" r:id="rId38"/>
  </p:sldIdLst>
  <p:sldSz cx="9144000" cy="6858000" type="screen4x3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6B40D4-F0D9-4002-A2B2-A5065C84A85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66F3E20B-0848-4A53-A712-F12244A7A4E1}">
      <dgm:prSet phldrT="[Text]" custT="1"/>
      <dgm:spPr>
        <a:solidFill>
          <a:srgbClr val="C0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dirty="0" smtClean="0"/>
            <a:t>application-layer networking </a:t>
          </a:r>
        </a:p>
      </dgm:t>
    </dgm:pt>
    <dgm:pt modelId="{EA3828DD-0A2D-4E19-B9EF-F8209B3D476F}" type="parTrans" cxnId="{81D6DAFB-FC0D-4727-9D85-B8FA49A342AA}">
      <dgm:prSet/>
      <dgm:spPr/>
      <dgm:t>
        <a:bodyPr/>
        <a:lstStyle/>
        <a:p>
          <a:endParaRPr lang="sv-SE"/>
        </a:p>
      </dgm:t>
    </dgm:pt>
    <dgm:pt modelId="{4FE36DDF-DB07-4D2C-AC90-97569AC8A1FF}" type="sibTrans" cxnId="{81D6DAFB-FC0D-4727-9D85-B8FA49A342AA}">
      <dgm:prSet custT="1"/>
      <dgm:spPr>
        <a:solidFill>
          <a:srgbClr val="C0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dirty="0" smtClean="0"/>
            <a:t>network security issues 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dirty="0"/>
        </a:p>
      </dgm:t>
    </dgm:pt>
    <dgm:pt modelId="{87BD75C3-CDBF-40DB-95A3-1190EA64DA7B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n-GB" sz="1800" dirty="0" smtClean="0"/>
            <a:t>TCP/IP, LAN protocol stack </a:t>
          </a:r>
          <a:endParaRPr lang="sv-SE" dirty="0"/>
        </a:p>
      </dgm:t>
    </dgm:pt>
    <dgm:pt modelId="{7552E0CC-F3C7-4846-9521-E5E038BED3F0}" type="parTrans" cxnId="{60FD73AE-5C74-4E4C-B983-1DEA98BAE046}">
      <dgm:prSet/>
      <dgm:spPr/>
      <dgm:t>
        <a:bodyPr/>
        <a:lstStyle/>
        <a:p>
          <a:endParaRPr lang="sv-SE"/>
        </a:p>
      </dgm:t>
    </dgm:pt>
    <dgm:pt modelId="{4DD57188-B791-4B7A-BDDC-CB673A7EEBDA}" type="sibTrans" cxnId="{60FD73AE-5C74-4E4C-B983-1DEA98BAE046}">
      <dgm:prSet custT="1"/>
      <dgm:spPr>
        <a:solidFill>
          <a:schemeClr val="accent4">
            <a:lumMod val="85000"/>
            <a:lumOff val="1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dirty="0" smtClean="0"/>
            <a:t>delays</a:t>
          </a:r>
          <a:r>
            <a:rPr lang="sv-SE" sz="1800" dirty="0" smtClean="0"/>
            <a:t> </a:t>
          </a:r>
          <a:r>
            <a:rPr lang="sv-SE" sz="1800" dirty="0" err="1" smtClean="0"/>
            <a:t>performance</a:t>
          </a:r>
          <a:endParaRPr lang="en-GB" sz="1800" dirty="0" smtClean="0"/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dirty="0"/>
        </a:p>
      </dgm:t>
    </dgm:pt>
    <dgm:pt modelId="{302BAB7F-3B45-468B-92C8-548717C4F807}">
      <dgm:prSet phldrT="[Text]" custT="1"/>
      <dgm:spPr>
        <a:solidFill>
          <a:srgbClr val="C0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dirty="0" smtClean="0"/>
            <a:t>routing, also with mobility</a:t>
          </a:r>
        </a:p>
        <a:p>
          <a:pPr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dirty="0"/>
        </a:p>
      </dgm:t>
    </dgm:pt>
    <dgm:pt modelId="{87C19858-67E9-4159-9B28-2183A8CA508A}" type="parTrans" cxnId="{B400E940-CA45-4D6E-8DC9-EB013C2AF50E}">
      <dgm:prSet/>
      <dgm:spPr/>
      <dgm:t>
        <a:bodyPr/>
        <a:lstStyle/>
        <a:p>
          <a:endParaRPr lang="sv-SE"/>
        </a:p>
      </dgm:t>
    </dgm:pt>
    <dgm:pt modelId="{C72FBBD4-30DC-4502-92DA-84052885B442}" type="sibTrans" cxnId="{B400E940-CA45-4D6E-8DC9-EB013C2AF50E}">
      <dgm:prSet custT="1"/>
      <dgm:spPr>
        <a:solidFill>
          <a:srgbClr val="C000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600" dirty="0" err="1" smtClean="0"/>
            <a:t>multiple</a:t>
          </a:r>
          <a:r>
            <a:rPr lang="sv-SE" sz="1600" dirty="0" smtClean="0"/>
            <a:t> </a:t>
          </a:r>
          <a:r>
            <a:rPr lang="en-GB" sz="1600" dirty="0" smtClean="0"/>
            <a:t>access protocols (wired, wireless)</a:t>
          </a:r>
        </a:p>
        <a:p>
          <a:pPr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dirty="0"/>
        </a:p>
      </dgm:t>
    </dgm:pt>
    <dgm:pt modelId="{3093B5A8-06A5-42AE-B2CA-8FCE488477A4}">
      <dgm:prSet custT="1"/>
      <dgm:spPr>
        <a:solidFill>
          <a:schemeClr val="accent4">
            <a:lumMod val="85000"/>
            <a:lumOff val="1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dirty="0" smtClean="0"/>
            <a:t>reliable data transfer </a:t>
          </a:r>
          <a:endParaRPr lang="sv-SE" dirty="0"/>
        </a:p>
      </dgm:t>
    </dgm:pt>
    <dgm:pt modelId="{6AFFC803-E746-42A7-B5A2-DB8D71958D7C}" type="parTrans" cxnId="{F69FC3D2-8E90-447F-B0D4-9F03CF80689A}">
      <dgm:prSet/>
      <dgm:spPr/>
      <dgm:t>
        <a:bodyPr/>
        <a:lstStyle/>
        <a:p>
          <a:endParaRPr lang="sv-SE"/>
        </a:p>
      </dgm:t>
    </dgm:pt>
    <dgm:pt modelId="{EFADDE60-5B37-4984-8534-BCA1F16589A4}" type="sibTrans" cxnId="{F69FC3D2-8E90-447F-B0D4-9F03CF80689A}">
      <dgm:prSet custT="1"/>
      <dgm:spPr>
        <a:solidFill>
          <a:schemeClr val="accent4">
            <a:lumMod val="85000"/>
            <a:lumOff val="15000"/>
          </a:schemeClr>
        </a:solidFill>
      </dgm:spPr>
      <dgm:t>
        <a:bodyPr/>
        <a:lstStyle/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dirty="0" smtClean="0"/>
            <a:t>datagram </a:t>
          </a:r>
          <a:r>
            <a:rPr lang="en-GB" sz="1800" dirty="0" err="1" smtClean="0"/>
            <a:t>vs</a:t>
          </a:r>
          <a:r>
            <a:rPr lang="en-GB" sz="1800" dirty="0" smtClean="0"/>
            <a:t> VC/congestion control</a:t>
          </a:r>
        </a:p>
      </dgm:t>
    </dgm:pt>
    <dgm:pt modelId="{2502774D-B472-4DB4-8898-12CCA6869D10}" type="pres">
      <dgm:prSet presAssocID="{366B40D4-F0D9-4002-A2B2-A5065C84A85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sv-SE"/>
        </a:p>
      </dgm:t>
    </dgm:pt>
    <dgm:pt modelId="{BAA5AF85-EC31-4146-B8C6-75E3FDC21822}" type="pres">
      <dgm:prSet presAssocID="{66F3E20B-0848-4A53-A712-F12244A7A4E1}" presName="composite" presStyleCnt="0"/>
      <dgm:spPr/>
    </dgm:pt>
    <dgm:pt modelId="{52F0B766-26BF-44EC-A9CF-C41025380488}" type="pres">
      <dgm:prSet presAssocID="{66F3E20B-0848-4A53-A712-F12244A7A4E1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2FF26A6-8040-4C11-90FB-B58E7F50E1A0}" type="pres">
      <dgm:prSet presAssocID="{66F3E20B-0848-4A53-A712-F12244A7A4E1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F136A6D-6F69-4D98-B76F-23FD81DCAFCB}" type="pres">
      <dgm:prSet presAssocID="{66F3E20B-0848-4A53-A712-F12244A7A4E1}" presName="BalanceSpacing" presStyleCnt="0"/>
      <dgm:spPr/>
    </dgm:pt>
    <dgm:pt modelId="{E38837CE-3831-4985-B184-1051C43FF7D9}" type="pres">
      <dgm:prSet presAssocID="{66F3E20B-0848-4A53-A712-F12244A7A4E1}" presName="BalanceSpacing1" presStyleCnt="0"/>
      <dgm:spPr/>
    </dgm:pt>
    <dgm:pt modelId="{EDE0C9D1-59C1-4FFF-BE11-1EA4A268A30B}" type="pres">
      <dgm:prSet presAssocID="{4FE36DDF-DB07-4D2C-AC90-97569AC8A1FF}" presName="Accent1Text" presStyleLbl="node1" presStyleIdx="1" presStyleCnt="8"/>
      <dgm:spPr/>
      <dgm:t>
        <a:bodyPr/>
        <a:lstStyle/>
        <a:p>
          <a:endParaRPr lang="sv-SE"/>
        </a:p>
      </dgm:t>
    </dgm:pt>
    <dgm:pt modelId="{67B91BFF-E5FE-456C-835E-BF07B8A70939}" type="pres">
      <dgm:prSet presAssocID="{4FE36DDF-DB07-4D2C-AC90-97569AC8A1FF}" presName="spaceBetweenRectangles" presStyleCnt="0"/>
      <dgm:spPr/>
    </dgm:pt>
    <dgm:pt modelId="{B9072FF1-3646-4BD4-848D-298A3DF1B0FC}" type="pres">
      <dgm:prSet presAssocID="{87BD75C3-CDBF-40DB-95A3-1190EA64DA7B}" presName="composite" presStyleCnt="0"/>
      <dgm:spPr/>
    </dgm:pt>
    <dgm:pt modelId="{7B218CDD-A6FE-46BB-90CD-63D4D7D5193E}" type="pres">
      <dgm:prSet presAssocID="{87BD75C3-CDBF-40DB-95A3-1190EA64DA7B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1BCA7D9-2DDA-41A1-8B26-845A11B11EA0}" type="pres">
      <dgm:prSet presAssocID="{87BD75C3-CDBF-40DB-95A3-1190EA64DA7B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EE899C24-2A61-4A2C-9B3C-E4B410C7497A}" type="pres">
      <dgm:prSet presAssocID="{87BD75C3-CDBF-40DB-95A3-1190EA64DA7B}" presName="BalanceSpacing" presStyleCnt="0"/>
      <dgm:spPr/>
    </dgm:pt>
    <dgm:pt modelId="{C3767E92-507C-47BB-9ED5-3E83E32721BD}" type="pres">
      <dgm:prSet presAssocID="{87BD75C3-CDBF-40DB-95A3-1190EA64DA7B}" presName="BalanceSpacing1" presStyleCnt="0"/>
      <dgm:spPr/>
    </dgm:pt>
    <dgm:pt modelId="{5A4E73F0-D072-4AC2-91B6-A2FD959356FE}" type="pres">
      <dgm:prSet presAssocID="{4DD57188-B791-4B7A-BDDC-CB673A7EEBDA}" presName="Accent1Text" presStyleLbl="node1" presStyleIdx="3" presStyleCnt="8" custLinFactX="-100000" custLinFactY="65689" custLinFactNeighborX="-113075" custLinFactNeighborY="100000"/>
      <dgm:spPr/>
      <dgm:t>
        <a:bodyPr/>
        <a:lstStyle/>
        <a:p>
          <a:endParaRPr lang="sv-SE"/>
        </a:p>
      </dgm:t>
    </dgm:pt>
    <dgm:pt modelId="{6E5959F8-F233-4777-BA0B-BBCAB94498E1}" type="pres">
      <dgm:prSet presAssocID="{4DD57188-B791-4B7A-BDDC-CB673A7EEBDA}" presName="spaceBetweenRectangles" presStyleCnt="0"/>
      <dgm:spPr/>
    </dgm:pt>
    <dgm:pt modelId="{94A8261B-5760-44E2-B298-4B6C05C3156A}" type="pres">
      <dgm:prSet presAssocID="{302BAB7F-3B45-468B-92C8-548717C4F807}" presName="composite" presStyleCnt="0"/>
      <dgm:spPr/>
    </dgm:pt>
    <dgm:pt modelId="{791E939B-BBD8-4E2C-B7D7-645D4F2A2482}" type="pres">
      <dgm:prSet presAssocID="{302BAB7F-3B45-468B-92C8-548717C4F807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D7CB987-2924-4A1B-8BB6-D4EB7AA180A3}" type="pres">
      <dgm:prSet presAssocID="{302BAB7F-3B45-468B-92C8-548717C4F807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FB2090E-69A6-4369-89A4-7E85B551DE1C}" type="pres">
      <dgm:prSet presAssocID="{302BAB7F-3B45-468B-92C8-548717C4F807}" presName="BalanceSpacing" presStyleCnt="0"/>
      <dgm:spPr/>
    </dgm:pt>
    <dgm:pt modelId="{291052EC-873D-442C-9EA0-EBDE796F9774}" type="pres">
      <dgm:prSet presAssocID="{302BAB7F-3B45-468B-92C8-548717C4F807}" presName="BalanceSpacing1" presStyleCnt="0"/>
      <dgm:spPr/>
    </dgm:pt>
    <dgm:pt modelId="{95DC46B4-CC7E-406E-9884-A226820B5E7A}" type="pres">
      <dgm:prSet presAssocID="{C72FBBD4-30DC-4502-92DA-84052885B442}" presName="Accent1Text" presStyleLbl="node1" presStyleIdx="5" presStyleCnt="8"/>
      <dgm:spPr/>
      <dgm:t>
        <a:bodyPr/>
        <a:lstStyle/>
        <a:p>
          <a:endParaRPr lang="sv-SE"/>
        </a:p>
      </dgm:t>
    </dgm:pt>
    <dgm:pt modelId="{25D2D13D-A87D-4260-8915-48AFA235814A}" type="pres">
      <dgm:prSet presAssocID="{C72FBBD4-30DC-4502-92DA-84052885B442}" presName="spaceBetweenRectangles" presStyleCnt="0"/>
      <dgm:spPr/>
    </dgm:pt>
    <dgm:pt modelId="{4B1ECCE7-AB55-41C5-86C9-DB4139A7C36C}" type="pres">
      <dgm:prSet presAssocID="{3093B5A8-06A5-42AE-B2CA-8FCE488477A4}" presName="composite" presStyleCnt="0"/>
      <dgm:spPr/>
    </dgm:pt>
    <dgm:pt modelId="{CDBAA3FA-D4E2-4A90-8E1E-ADC9CEDD4084}" type="pres">
      <dgm:prSet presAssocID="{3093B5A8-06A5-42AE-B2CA-8FCE488477A4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E1C5DFE-DC4D-46B0-9CAA-2FB5C597E1BA}" type="pres">
      <dgm:prSet presAssocID="{3093B5A8-06A5-42AE-B2CA-8FCE488477A4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93199766-6062-4DDC-907A-9AE71E0D25C9}" type="pres">
      <dgm:prSet presAssocID="{3093B5A8-06A5-42AE-B2CA-8FCE488477A4}" presName="BalanceSpacing" presStyleCnt="0"/>
      <dgm:spPr/>
    </dgm:pt>
    <dgm:pt modelId="{2E0C4D4A-F546-4FFA-82A9-0200A61666D6}" type="pres">
      <dgm:prSet presAssocID="{3093B5A8-06A5-42AE-B2CA-8FCE488477A4}" presName="BalanceSpacing1" presStyleCnt="0"/>
      <dgm:spPr/>
    </dgm:pt>
    <dgm:pt modelId="{41527749-E57A-43BE-857D-94DE7FD6D105}" type="pres">
      <dgm:prSet presAssocID="{EFADDE60-5B37-4984-8534-BCA1F16589A4}" presName="Accent1Text" presStyleLbl="node1" presStyleIdx="7" presStyleCnt="8"/>
      <dgm:spPr/>
      <dgm:t>
        <a:bodyPr/>
        <a:lstStyle/>
        <a:p>
          <a:endParaRPr lang="sv-SE"/>
        </a:p>
      </dgm:t>
    </dgm:pt>
  </dgm:ptLst>
  <dgm:cxnLst>
    <dgm:cxn modelId="{2F9BD9EF-CDEA-4F5D-9622-E2AB7A337D24}" type="presOf" srcId="{C72FBBD4-30DC-4502-92DA-84052885B442}" destId="{95DC46B4-CC7E-406E-9884-A226820B5E7A}" srcOrd="0" destOrd="0" presId="urn:microsoft.com/office/officeart/2008/layout/AlternatingHexagons"/>
    <dgm:cxn modelId="{B400E940-CA45-4D6E-8DC9-EB013C2AF50E}" srcId="{366B40D4-F0D9-4002-A2B2-A5065C84A858}" destId="{302BAB7F-3B45-468B-92C8-548717C4F807}" srcOrd="2" destOrd="0" parTransId="{87C19858-67E9-4159-9B28-2183A8CA508A}" sibTransId="{C72FBBD4-30DC-4502-92DA-84052885B442}"/>
    <dgm:cxn modelId="{6E2ED3DE-7439-479A-9A52-BF985CFE5E82}" type="presOf" srcId="{87BD75C3-CDBF-40DB-95A3-1190EA64DA7B}" destId="{7B218CDD-A6FE-46BB-90CD-63D4D7D5193E}" srcOrd="0" destOrd="0" presId="urn:microsoft.com/office/officeart/2008/layout/AlternatingHexagons"/>
    <dgm:cxn modelId="{1F2635A7-BC13-4B29-AB4D-FAB8C2D98E22}" type="presOf" srcId="{4FE36DDF-DB07-4D2C-AC90-97569AC8A1FF}" destId="{EDE0C9D1-59C1-4FFF-BE11-1EA4A268A30B}" srcOrd="0" destOrd="0" presId="urn:microsoft.com/office/officeart/2008/layout/AlternatingHexagons"/>
    <dgm:cxn modelId="{F666F0CA-71FD-4339-BBC1-E456411323B2}" type="presOf" srcId="{EFADDE60-5B37-4984-8534-BCA1F16589A4}" destId="{41527749-E57A-43BE-857D-94DE7FD6D105}" srcOrd="0" destOrd="0" presId="urn:microsoft.com/office/officeart/2008/layout/AlternatingHexagons"/>
    <dgm:cxn modelId="{60FD73AE-5C74-4E4C-B983-1DEA98BAE046}" srcId="{366B40D4-F0D9-4002-A2B2-A5065C84A858}" destId="{87BD75C3-CDBF-40DB-95A3-1190EA64DA7B}" srcOrd="1" destOrd="0" parTransId="{7552E0CC-F3C7-4846-9521-E5E038BED3F0}" sibTransId="{4DD57188-B791-4B7A-BDDC-CB673A7EEBDA}"/>
    <dgm:cxn modelId="{D1918C6B-7E36-4778-AAE9-F6CCCFDF797E}" type="presOf" srcId="{66F3E20B-0848-4A53-A712-F12244A7A4E1}" destId="{52F0B766-26BF-44EC-A9CF-C41025380488}" srcOrd="0" destOrd="0" presId="urn:microsoft.com/office/officeart/2008/layout/AlternatingHexagons"/>
    <dgm:cxn modelId="{BA470DB4-2F1E-4530-9138-548A3400C375}" type="presOf" srcId="{302BAB7F-3B45-468B-92C8-548717C4F807}" destId="{791E939B-BBD8-4E2C-B7D7-645D4F2A2482}" srcOrd="0" destOrd="0" presId="urn:microsoft.com/office/officeart/2008/layout/AlternatingHexagons"/>
    <dgm:cxn modelId="{81D6DAFB-FC0D-4727-9D85-B8FA49A342AA}" srcId="{366B40D4-F0D9-4002-A2B2-A5065C84A858}" destId="{66F3E20B-0848-4A53-A712-F12244A7A4E1}" srcOrd="0" destOrd="0" parTransId="{EA3828DD-0A2D-4E19-B9EF-F8209B3D476F}" sibTransId="{4FE36DDF-DB07-4D2C-AC90-97569AC8A1FF}"/>
    <dgm:cxn modelId="{C20382ED-2D9D-45BC-8A4D-C8CD3EDEEADF}" type="presOf" srcId="{366B40D4-F0D9-4002-A2B2-A5065C84A858}" destId="{2502774D-B472-4DB4-8898-12CCA6869D10}" srcOrd="0" destOrd="0" presId="urn:microsoft.com/office/officeart/2008/layout/AlternatingHexagons"/>
    <dgm:cxn modelId="{7C59110E-CFE7-4013-B96F-0AF15D7C0E5F}" type="presOf" srcId="{3093B5A8-06A5-42AE-B2CA-8FCE488477A4}" destId="{CDBAA3FA-D4E2-4A90-8E1E-ADC9CEDD4084}" srcOrd="0" destOrd="0" presId="urn:microsoft.com/office/officeart/2008/layout/AlternatingHexagons"/>
    <dgm:cxn modelId="{F69FC3D2-8E90-447F-B0D4-9F03CF80689A}" srcId="{366B40D4-F0D9-4002-A2B2-A5065C84A858}" destId="{3093B5A8-06A5-42AE-B2CA-8FCE488477A4}" srcOrd="3" destOrd="0" parTransId="{6AFFC803-E746-42A7-B5A2-DB8D71958D7C}" sibTransId="{EFADDE60-5B37-4984-8534-BCA1F16589A4}"/>
    <dgm:cxn modelId="{6D4B5182-432B-4737-A6B3-40DB8DFBD7C6}" type="presOf" srcId="{4DD57188-B791-4B7A-BDDC-CB673A7EEBDA}" destId="{5A4E73F0-D072-4AC2-91B6-A2FD959356FE}" srcOrd="0" destOrd="0" presId="urn:microsoft.com/office/officeart/2008/layout/AlternatingHexagons"/>
    <dgm:cxn modelId="{0E177EAA-0DF5-4D0D-8D0D-1C4A85E63EC6}" type="presParOf" srcId="{2502774D-B472-4DB4-8898-12CCA6869D10}" destId="{BAA5AF85-EC31-4146-B8C6-75E3FDC21822}" srcOrd="0" destOrd="0" presId="urn:microsoft.com/office/officeart/2008/layout/AlternatingHexagons"/>
    <dgm:cxn modelId="{840FE672-6B13-42FA-BF5C-C5218D29723B}" type="presParOf" srcId="{BAA5AF85-EC31-4146-B8C6-75E3FDC21822}" destId="{52F0B766-26BF-44EC-A9CF-C41025380488}" srcOrd="0" destOrd="0" presId="urn:microsoft.com/office/officeart/2008/layout/AlternatingHexagons"/>
    <dgm:cxn modelId="{8EC41187-FAD1-43A5-9971-B284A1310F77}" type="presParOf" srcId="{BAA5AF85-EC31-4146-B8C6-75E3FDC21822}" destId="{22FF26A6-8040-4C11-90FB-B58E7F50E1A0}" srcOrd="1" destOrd="0" presId="urn:microsoft.com/office/officeart/2008/layout/AlternatingHexagons"/>
    <dgm:cxn modelId="{A66C1E10-B1C7-41DC-B7BF-B04D3F3C3BA1}" type="presParOf" srcId="{BAA5AF85-EC31-4146-B8C6-75E3FDC21822}" destId="{6F136A6D-6F69-4D98-B76F-23FD81DCAFCB}" srcOrd="2" destOrd="0" presId="urn:microsoft.com/office/officeart/2008/layout/AlternatingHexagons"/>
    <dgm:cxn modelId="{B3F77127-2983-48FB-A602-9EB24EE7D209}" type="presParOf" srcId="{BAA5AF85-EC31-4146-B8C6-75E3FDC21822}" destId="{E38837CE-3831-4985-B184-1051C43FF7D9}" srcOrd="3" destOrd="0" presId="urn:microsoft.com/office/officeart/2008/layout/AlternatingHexagons"/>
    <dgm:cxn modelId="{8900C41A-3C86-4B52-8782-FF0931FC1250}" type="presParOf" srcId="{BAA5AF85-EC31-4146-B8C6-75E3FDC21822}" destId="{EDE0C9D1-59C1-4FFF-BE11-1EA4A268A30B}" srcOrd="4" destOrd="0" presId="urn:microsoft.com/office/officeart/2008/layout/AlternatingHexagons"/>
    <dgm:cxn modelId="{C06786DA-9B29-49F8-9F8B-133C2C59D9A3}" type="presParOf" srcId="{2502774D-B472-4DB4-8898-12CCA6869D10}" destId="{67B91BFF-E5FE-456C-835E-BF07B8A70939}" srcOrd="1" destOrd="0" presId="urn:microsoft.com/office/officeart/2008/layout/AlternatingHexagons"/>
    <dgm:cxn modelId="{B3A8DF8B-CC23-465D-97DD-4A7E697E1A66}" type="presParOf" srcId="{2502774D-B472-4DB4-8898-12CCA6869D10}" destId="{B9072FF1-3646-4BD4-848D-298A3DF1B0FC}" srcOrd="2" destOrd="0" presId="urn:microsoft.com/office/officeart/2008/layout/AlternatingHexagons"/>
    <dgm:cxn modelId="{62DCF49B-F005-44C4-9239-BA853A7106D8}" type="presParOf" srcId="{B9072FF1-3646-4BD4-848D-298A3DF1B0FC}" destId="{7B218CDD-A6FE-46BB-90CD-63D4D7D5193E}" srcOrd="0" destOrd="0" presId="urn:microsoft.com/office/officeart/2008/layout/AlternatingHexagons"/>
    <dgm:cxn modelId="{43424775-2D4A-47D0-BAA4-E029D63F305D}" type="presParOf" srcId="{B9072FF1-3646-4BD4-848D-298A3DF1B0FC}" destId="{31BCA7D9-2DDA-41A1-8B26-845A11B11EA0}" srcOrd="1" destOrd="0" presId="urn:microsoft.com/office/officeart/2008/layout/AlternatingHexagons"/>
    <dgm:cxn modelId="{47E2DE66-2E86-4D3F-B842-1B272D859B73}" type="presParOf" srcId="{B9072FF1-3646-4BD4-848D-298A3DF1B0FC}" destId="{EE899C24-2A61-4A2C-9B3C-E4B410C7497A}" srcOrd="2" destOrd="0" presId="urn:microsoft.com/office/officeart/2008/layout/AlternatingHexagons"/>
    <dgm:cxn modelId="{943E3931-F15D-4BBA-9177-5D5E6EF0693D}" type="presParOf" srcId="{B9072FF1-3646-4BD4-848D-298A3DF1B0FC}" destId="{C3767E92-507C-47BB-9ED5-3E83E32721BD}" srcOrd="3" destOrd="0" presId="urn:microsoft.com/office/officeart/2008/layout/AlternatingHexagons"/>
    <dgm:cxn modelId="{58DC7E82-28AA-417D-B226-0930C1D3BD00}" type="presParOf" srcId="{B9072FF1-3646-4BD4-848D-298A3DF1B0FC}" destId="{5A4E73F0-D072-4AC2-91B6-A2FD959356FE}" srcOrd="4" destOrd="0" presId="urn:microsoft.com/office/officeart/2008/layout/AlternatingHexagons"/>
    <dgm:cxn modelId="{767C8ED1-CF62-4FFF-8F2F-5E78FE98F4D3}" type="presParOf" srcId="{2502774D-B472-4DB4-8898-12CCA6869D10}" destId="{6E5959F8-F233-4777-BA0B-BBCAB94498E1}" srcOrd="3" destOrd="0" presId="urn:microsoft.com/office/officeart/2008/layout/AlternatingHexagons"/>
    <dgm:cxn modelId="{3E189BA9-2227-49E6-B31E-A8F380B98CB1}" type="presParOf" srcId="{2502774D-B472-4DB4-8898-12CCA6869D10}" destId="{94A8261B-5760-44E2-B298-4B6C05C3156A}" srcOrd="4" destOrd="0" presId="urn:microsoft.com/office/officeart/2008/layout/AlternatingHexagons"/>
    <dgm:cxn modelId="{76F6C8FB-AB2C-43AE-A6E9-56842354E3DF}" type="presParOf" srcId="{94A8261B-5760-44E2-B298-4B6C05C3156A}" destId="{791E939B-BBD8-4E2C-B7D7-645D4F2A2482}" srcOrd="0" destOrd="0" presId="urn:microsoft.com/office/officeart/2008/layout/AlternatingHexagons"/>
    <dgm:cxn modelId="{FD92C981-8F3A-48A4-9C0D-2179AF17C100}" type="presParOf" srcId="{94A8261B-5760-44E2-B298-4B6C05C3156A}" destId="{5D7CB987-2924-4A1B-8BB6-D4EB7AA180A3}" srcOrd="1" destOrd="0" presId="urn:microsoft.com/office/officeart/2008/layout/AlternatingHexagons"/>
    <dgm:cxn modelId="{F6093840-DC00-4F73-9B42-D81E6B3512E9}" type="presParOf" srcId="{94A8261B-5760-44E2-B298-4B6C05C3156A}" destId="{7FB2090E-69A6-4369-89A4-7E85B551DE1C}" srcOrd="2" destOrd="0" presId="urn:microsoft.com/office/officeart/2008/layout/AlternatingHexagons"/>
    <dgm:cxn modelId="{A2DE86E1-5F82-415C-89D5-845A83AAB6C5}" type="presParOf" srcId="{94A8261B-5760-44E2-B298-4B6C05C3156A}" destId="{291052EC-873D-442C-9EA0-EBDE796F9774}" srcOrd="3" destOrd="0" presId="urn:microsoft.com/office/officeart/2008/layout/AlternatingHexagons"/>
    <dgm:cxn modelId="{5770322C-C193-4DE8-8C1F-394AF1E64692}" type="presParOf" srcId="{94A8261B-5760-44E2-B298-4B6C05C3156A}" destId="{95DC46B4-CC7E-406E-9884-A226820B5E7A}" srcOrd="4" destOrd="0" presId="urn:microsoft.com/office/officeart/2008/layout/AlternatingHexagons"/>
    <dgm:cxn modelId="{2603AB7E-5D5C-46D2-9040-F47CB412530D}" type="presParOf" srcId="{2502774D-B472-4DB4-8898-12CCA6869D10}" destId="{25D2D13D-A87D-4260-8915-48AFA235814A}" srcOrd="5" destOrd="0" presId="urn:microsoft.com/office/officeart/2008/layout/AlternatingHexagons"/>
    <dgm:cxn modelId="{9243B289-B610-4320-B1C4-C9484D574521}" type="presParOf" srcId="{2502774D-B472-4DB4-8898-12CCA6869D10}" destId="{4B1ECCE7-AB55-41C5-86C9-DB4139A7C36C}" srcOrd="6" destOrd="0" presId="urn:microsoft.com/office/officeart/2008/layout/AlternatingHexagons"/>
    <dgm:cxn modelId="{B1B08C4F-D377-4322-8E78-B568A5763E24}" type="presParOf" srcId="{4B1ECCE7-AB55-41C5-86C9-DB4139A7C36C}" destId="{CDBAA3FA-D4E2-4A90-8E1E-ADC9CEDD4084}" srcOrd="0" destOrd="0" presId="urn:microsoft.com/office/officeart/2008/layout/AlternatingHexagons"/>
    <dgm:cxn modelId="{B987E8CD-609C-498B-980F-3C851CA1DBB0}" type="presParOf" srcId="{4B1ECCE7-AB55-41C5-86C9-DB4139A7C36C}" destId="{3E1C5DFE-DC4D-46B0-9CAA-2FB5C597E1BA}" srcOrd="1" destOrd="0" presId="urn:microsoft.com/office/officeart/2008/layout/AlternatingHexagons"/>
    <dgm:cxn modelId="{233BF5D4-99A0-41AC-A45A-E346A6CE71A9}" type="presParOf" srcId="{4B1ECCE7-AB55-41C5-86C9-DB4139A7C36C}" destId="{93199766-6062-4DDC-907A-9AE71E0D25C9}" srcOrd="2" destOrd="0" presId="urn:microsoft.com/office/officeart/2008/layout/AlternatingHexagons"/>
    <dgm:cxn modelId="{DBBA0276-ECFB-4F14-A62A-42E671052561}" type="presParOf" srcId="{4B1ECCE7-AB55-41C5-86C9-DB4139A7C36C}" destId="{2E0C4D4A-F546-4FFA-82A9-0200A61666D6}" srcOrd="3" destOrd="0" presId="urn:microsoft.com/office/officeart/2008/layout/AlternatingHexagons"/>
    <dgm:cxn modelId="{E1A9AA84-116D-417A-971F-BF8A64F06796}" type="presParOf" srcId="{4B1ECCE7-AB55-41C5-86C9-DB4139A7C36C}" destId="{41527749-E57A-43BE-857D-94DE7FD6D10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F0B766-26BF-44EC-A9CF-C41025380488}">
      <dsp:nvSpPr>
        <dsp:cNvPr id="0" name=""/>
        <dsp:cNvSpPr/>
      </dsp:nvSpPr>
      <dsp:spPr>
        <a:xfrm rot="5400000">
          <a:off x="4543377" y="126538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kern="1200" dirty="0" smtClean="0"/>
            <a:t>application-layer networking </a:t>
          </a:r>
        </a:p>
      </dsp:txBody>
      <dsp:txXfrm rot="-5400000">
        <a:off x="4922200" y="298095"/>
        <a:ext cx="1131043" cy="1300048"/>
      </dsp:txXfrm>
    </dsp:sp>
    <dsp:sp modelId="{22FF26A6-8040-4C11-90FB-B58E7F50E1A0}">
      <dsp:nvSpPr>
        <dsp:cNvPr id="0" name=""/>
        <dsp:cNvSpPr/>
      </dsp:nvSpPr>
      <dsp:spPr>
        <a:xfrm>
          <a:off x="6359164" y="381511"/>
          <a:ext cx="2107779" cy="1133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E0C9D1-59C1-4FFF-BE11-1EA4A268A30B}">
      <dsp:nvSpPr>
        <dsp:cNvPr id="0" name=""/>
        <dsp:cNvSpPr/>
      </dsp:nvSpPr>
      <dsp:spPr>
        <a:xfrm rot="5400000">
          <a:off x="2768763" y="126538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kern="1200" dirty="0" smtClean="0"/>
            <a:t>network security issues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kern="1200" dirty="0"/>
        </a:p>
      </dsp:txBody>
      <dsp:txXfrm rot="-5400000">
        <a:off x="3147586" y="298095"/>
        <a:ext cx="1131043" cy="1300048"/>
      </dsp:txXfrm>
    </dsp:sp>
    <dsp:sp modelId="{7B218CDD-A6FE-46BB-90CD-63D4D7D5193E}">
      <dsp:nvSpPr>
        <dsp:cNvPr id="0" name=""/>
        <dsp:cNvSpPr/>
      </dsp:nvSpPr>
      <dsp:spPr>
        <a:xfrm rot="5400000">
          <a:off x="3652670" y="1729659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TCP/IP, LAN protocol stack </a:t>
          </a:r>
          <a:endParaRPr lang="sv-SE" kern="1200" dirty="0"/>
        </a:p>
      </dsp:txBody>
      <dsp:txXfrm rot="-5400000">
        <a:off x="4031493" y="1901216"/>
        <a:ext cx="1131043" cy="1300048"/>
      </dsp:txXfrm>
    </dsp:sp>
    <dsp:sp modelId="{31BCA7D9-2DDA-41A1-8B26-845A11B11EA0}">
      <dsp:nvSpPr>
        <dsp:cNvPr id="0" name=""/>
        <dsp:cNvSpPr/>
      </dsp:nvSpPr>
      <dsp:spPr>
        <a:xfrm>
          <a:off x="1667656" y="1984632"/>
          <a:ext cx="2039786" cy="1133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4E73F0-D072-4AC2-91B6-A2FD959356FE}">
      <dsp:nvSpPr>
        <dsp:cNvPr id="0" name=""/>
        <dsp:cNvSpPr/>
      </dsp:nvSpPr>
      <dsp:spPr>
        <a:xfrm rot="5400000">
          <a:off x="1926118" y="4859012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85000"/>
            <a:lumOff val="1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kern="1200" dirty="0" smtClean="0"/>
            <a:t>delays</a:t>
          </a:r>
          <a:r>
            <a:rPr lang="sv-SE" sz="1800" kern="1200" dirty="0" smtClean="0"/>
            <a:t> </a:t>
          </a:r>
          <a:r>
            <a:rPr lang="sv-SE" sz="1800" kern="1200" dirty="0" err="1" smtClean="0"/>
            <a:t>performance</a:t>
          </a:r>
          <a:endParaRPr lang="en-GB" sz="18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kern="1200" dirty="0"/>
        </a:p>
      </dsp:txBody>
      <dsp:txXfrm rot="-5400000">
        <a:off x="2304941" y="5030569"/>
        <a:ext cx="1131043" cy="1300048"/>
      </dsp:txXfrm>
    </dsp:sp>
    <dsp:sp modelId="{791E939B-BBD8-4E2C-B7D7-645D4F2A2482}">
      <dsp:nvSpPr>
        <dsp:cNvPr id="0" name=""/>
        <dsp:cNvSpPr/>
      </dsp:nvSpPr>
      <dsp:spPr>
        <a:xfrm rot="5400000">
          <a:off x="4543377" y="3332779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kern="1200" dirty="0" smtClean="0"/>
            <a:t>routing, also with mobility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kern="1200" dirty="0"/>
        </a:p>
      </dsp:txBody>
      <dsp:txXfrm rot="-5400000">
        <a:off x="4922200" y="3504336"/>
        <a:ext cx="1131043" cy="1300048"/>
      </dsp:txXfrm>
    </dsp:sp>
    <dsp:sp modelId="{5D7CB987-2924-4A1B-8BB6-D4EB7AA180A3}">
      <dsp:nvSpPr>
        <dsp:cNvPr id="0" name=""/>
        <dsp:cNvSpPr/>
      </dsp:nvSpPr>
      <dsp:spPr>
        <a:xfrm>
          <a:off x="6359164" y="3587753"/>
          <a:ext cx="2107779" cy="1133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C46B4-CC7E-406E-9884-A226820B5E7A}">
      <dsp:nvSpPr>
        <dsp:cNvPr id="0" name=""/>
        <dsp:cNvSpPr/>
      </dsp:nvSpPr>
      <dsp:spPr>
        <a:xfrm rot="5400000">
          <a:off x="2768763" y="3332779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v-SE" sz="1600" kern="1200" dirty="0" err="1" smtClean="0"/>
            <a:t>multiple</a:t>
          </a:r>
          <a:r>
            <a:rPr lang="sv-SE" sz="1600" kern="1200" dirty="0" smtClean="0"/>
            <a:t> </a:t>
          </a:r>
          <a:r>
            <a:rPr lang="en-GB" sz="1600" kern="1200" dirty="0" smtClean="0"/>
            <a:t>access protocols (wired, wireless)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kern="1200" dirty="0"/>
        </a:p>
      </dsp:txBody>
      <dsp:txXfrm rot="-5400000">
        <a:off x="3147586" y="3504336"/>
        <a:ext cx="1131043" cy="1300048"/>
      </dsp:txXfrm>
    </dsp:sp>
    <dsp:sp modelId="{CDBAA3FA-D4E2-4A90-8E1E-ADC9CEDD4084}">
      <dsp:nvSpPr>
        <dsp:cNvPr id="0" name=""/>
        <dsp:cNvSpPr/>
      </dsp:nvSpPr>
      <dsp:spPr>
        <a:xfrm rot="5400000">
          <a:off x="3652670" y="4935900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85000"/>
            <a:lumOff val="1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kern="1200" dirty="0" smtClean="0"/>
            <a:t>reliable data transfer </a:t>
          </a:r>
          <a:endParaRPr lang="sv-SE" kern="1200" dirty="0"/>
        </a:p>
      </dsp:txBody>
      <dsp:txXfrm rot="-5400000">
        <a:off x="4031493" y="5107457"/>
        <a:ext cx="1131043" cy="1300048"/>
      </dsp:txXfrm>
    </dsp:sp>
    <dsp:sp modelId="{3E1C5DFE-DC4D-46B0-9CAA-2FB5C597E1BA}">
      <dsp:nvSpPr>
        <dsp:cNvPr id="0" name=""/>
        <dsp:cNvSpPr/>
      </dsp:nvSpPr>
      <dsp:spPr>
        <a:xfrm>
          <a:off x="1667656" y="5190874"/>
          <a:ext cx="2039786" cy="1133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527749-E57A-43BE-857D-94DE7FD6D105}">
      <dsp:nvSpPr>
        <dsp:cNvPr id="0" name=""/>
        <dsp:cNvSpPr/>
      </dsp:nvSpPr>
      <dsp:spPr>
        <a:xfrm rot="5400000">
          <a:off x="5427284" y="4935900"/>
          <a:ext cx="1888690" cy="1643161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85000"/>
            <a:lumOff val="1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datagram </a:t>
          </a:r>
          <a:r>
            <a:rPr lang="en-GB" sz="1800" kern="1200" dirty="0" err="1" smtClean="0"/>
            <a:t>vs</a:t>
          </a:r>
          <a:r>
            <a:rPr lang="en-GB" sz="1800" kern="1200" dirty="0" smtClean="0"/>
            <a:t> VC/congestion control</a:t>
          </a:r>
        </a:p>
      </dsp:txBody>
      <dsp:txXfrm rot="-5400000">
        <a:off x="5806107" y="5107457"/>
        <a:ext cx="1131043" cy="13000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t" anchorCtr="0" compatLnSpc="1">
            <a:prstTxWarp prst="textNoShape">
              <a:avLst/>
            </a:prstTxWarp>
          </a:bodyPr>
          <a:lstStyle>
            <a:lvl1pPr defTabSz="989401" eaLnBrk="0" hangingPunct="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t" anchorCtr="0" compatLnSpc="1">
            <a:prstTxWarp prst="textNoShape">
              <a:avLst/>
            </a:prstTxWarp>
          </a:bodyPr>
          <a:lstStyle>
            <a:lvl1pPr algn="r" defTabSz="989401" eaLnBrk="0" hangingPunct="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b" anchorCtr="0" compatLnSpc="1">
            <a:prstTxWarp prst="textNoShape">
              <a:avLst/>
            </a:prstTxWarp>
          </a:bodyPr>
          <a:lstStyle>
            <a:lvl1pPr defTabSz="989401" eaLnBrk="0" hangingPunct="0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b" anchorCtr="0" compatLnSpc="1">
            <a:prstTxWarp prst="textNoShape">
              <a:avLst/>
            </a:prstTxWarp>
          </a:bodyPr>
          <a:lstStyle>
            <a:lvl1pPr algn="r" defTabSz="989401" eaLnBrk="0" hangingPunct="0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95CE8445-C47C-44BF-A2D0-62D8A780F36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3500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t" anchorCtr="0" compatLnSpc="1">
            <a:prstTxWarp prst="textNoShape">
              <a:avLst/>
            </a:prstTxWarp>
          </a:bodyPr>
          <a:lstStyle>
            <a:lvl1pPr defTabSz="989401" eaLnBrk="0" hangingPunct="0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169" y="0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t" anchorCtr="0" compatLnSpc="1">
            <a:prstTxWarp prst="textNoShape">
              <a:avLst/>
            </a:prstTxWarp>
          </a:bodyPr>
          <a:lstStyle>
            <a:lvl1pPr algn="r" defTabSz="989401" eaLnBrk="0" hangingPunct="0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1750" cy="3835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684" y="4860534"/>
            <a:ext cx="5205934" cy="460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796"/>
            <a:ext cx="3077132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b" anchorCtr="0" compatLnSpc="1">
            <a:prstTxWarp prst="textNoShape">
              <a:avLst/>
            </a:prstTxWarp>
          </a:bodyPr>
          <a:lstStyle>
            <a:lvl1pPr defTabSz="989401" eaLnBrk="0" hangingPunct="0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169" y="9722796"/>
            <a:ext cx="3077131" cy="511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562" tIns="49781" rIns="99562" bIns="49781" numCol="1" anchor="b" anchorCtr="0" compatLnSpc="1">
            <a:prstTxWarp prst="textNoShape">
              <a:avLst/>
            </a:prstTxWarp>
          </a:bodyPr>
          <a:lstStyle>
            <a:lvl1pPr algn="r" defTabSz="989401" eaLnBrk="0" hangingPunct="0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602A97E3-571D-41EF-AE43-E7842EFDD5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73624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417E3B-9CFA-43AC-A42D-FAF5C1401435}" type="slidenum">
              <a:rPr lang="sv-SE" smtClean="0">
                <a:latin typeface="Times New Roman" pitchFamily="18" charset="0"/>
              </a:rPr>
              <a:pPr/>
              <a:t>1</a:t>
            </a:fld>
            <a:endParaRPr lang="sv-SE" smtClean="0"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81B1483-59B1-4F1F-80CD-995B5B3173C7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27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129091F-737F-43CF-94DA-D680A197BE2D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28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B8464312-6D56-4C17-AF96-9E8B46F072D0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29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CD9B1EE-363E-4217-98E5-C67CB8A80DAF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30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235EAC6-74BA-4063-AAA7-F0B20FFE13FE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31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7DC072C-0625-4803-BA97-F7DD382212D4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32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685C9F7-2B7E-47EC-BE45-5B3685A598AD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33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71C5ACB-2602-4052-957E-D09A12777281}" type="slidenum">
              <a:rPr lang="en-US" sz="1300">
                <a:solidFill>
                  <a:prstClr val="black"/>
                </a:solidFill>
                <a:latin typeface="Times New Roman" pitchFamily="18" charset="0"/>
              </a:rPr>
              <a:pPr/>
              <a:t>34</a:t>
            </a:fld>
            <a:endParaRPr lang="en-US" sz="13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7402E-36CF-4EDC-A9ED-310DAA6EF77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F4BF3-9FB7-435A-9448-849A58A8A9C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19812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7912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69946-F288-455E-A57C-4158AB5DAD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5: DataLink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5-</a:t>
            </a:r>
            <a:fld id="{C9010420-758E-4D0D-A0BC-47A7DCACE2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313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5-</a:t>
            </a:r>
            <a:fld id="{3B61AFF2-67D7-4B1F-A453-9FBFA1B1CF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09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5-</a:t>
            </a:r>
            <a:fld id="{54CCF5D8-9E1C-41D2-9B4E-4EB2D36B615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586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5-</a:t>
            </a:r>
            <a:fld id="{603E4D9B-766E-4883-ABB8-988C9B836F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07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35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016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B1C82-073D-4751-95E7-607AE462B6D9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2-</a:t>
            </a:r>
            <a:fld id="{1BE01501-1BA6-4AC3-B3F4-3FE6374016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2389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2618AA-64C3-481C-ACC0-1A4869354B63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2-</a:t>
            </a:r>
            <a:fld id="{94F8FA1A-68C1-4C9F-8A00-AC51357BDE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9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sv-S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BAE0D-3C1C-48AF-9FF5-AF18ABEA33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AB09CB-2413-4746-A755-F94F4962141A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2-</a:t>
            </a:r>
            <a:fld id="{2592A91A-C001-4DDE-9122-88B8681DDA5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61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1E739-B6D9-4D4B-87F0-78717F5C4EB1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2-</a:t>
            </a:r>
            <a:fld id="{E1E9A3EE-4445-41E9-86D0-BD22C4693C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67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AB960-4A1C-42BE-A8F9-5056611EC3D8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2-</a:t>
            </a:r>
            <a:fld id="{FBE7CAF4-1A85-4E55-A3A9-5BABCDFFAC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139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30BEA-0057-40F8-B89E-FE1488D9EBB9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2-</a:t>
            </a:r>
            <a:fld id="{5F9D638F-FA20-4BB0-A8D3-2182198573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3071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983E33-A22A-4E22-8367-B4C0AD5E2276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1-</a:t>
            </a:r>
            <a:fld id="{B7DD7889-34CA-41E1-AA48-100E187DD87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179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85D3FD-FFFB-4E85-9BBE-B1CDCF331478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1-</a:t>
            </a:r>
            <a:fld id="{606803A6-CE64-4366-9141-8DD0FC1016A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208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AE1863-256D-4686-8EEA-5D992F6E5EEC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2-</a:t>
            </a:r>
            <a:fld id="{A1DCD5D2-A882-480B-9D75-1E79AB33B3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0801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925DF4-C5C0-4DD5-8A58-FC5DA426F016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1-</a:t>
            </a:r>
            <a:fld id="{9CCB4B26-63C2-4695-98AE-3567E1BD8F1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2653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30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30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8E6B06-54EF-4401-B16E-39814EC2CD70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1-</a:t>
            </a:r>
            <a:fld id="{DB82B6D2-F3B3-449D-A356-F9DFF74A370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7944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95800" y="16113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95800" y="4011613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AA2F9A-8DC3-46FC-9775-F663572FE422}" type="datetime1">
              <a:rPr lang="en-US">
                <a:solidFill>
                  <a:srgbClr val="000000"/>
                </a:solidFill>
              </a:rPr>
              <a:pPr/>
              <a:t>12/12/2013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1</a:t>
            </a:r>
            <a:fld id="{3DAC7BDE-3802-4FA4-8279-6F670CBFEEC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973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31A34-0AB9-4005-98E4-7003C1FC4B2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C850F-FB7C-4B4E-A9F8-68DAD84A667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81630-2695-4069-9A22-08B96C49497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4DED2-AE41-47FA-B11A-CA130CFD7C3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986E9-AE2F-4915-82BE-FCAFCFD3CB8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C77FB-4842-49EA-B0EA-E8A1DF4E7D3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132E1-174E-4CEF-9884-7F8E54C8978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92480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err="1" smtClean="0"/>
              <a:t>Click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edit</a:t>
            </a:r>
            <a:r>
              <a:rPr lang="sv-SE" dirty="0" smtClean="0"/>
              <a:t> Master </a:t>
            </a:r>
            <a:r>
              <a:rPr lang="sv-SE" dirty="0" err="1" smtClean="0"/>
              <a:t>title</a:t>
            </a:r>
            <a:r>
              <a:rPr lang="sv-SE" dirty="0" smtClean="0"/>
              <a:t>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0">
                <a:latin typeface="Arial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800" b="0">
                <a:latin typeface="Arial" charset="0"/>
              </a:defRPr>
            </a:lvl1pPr>
          </a:lstStyle>
          <a:p>
            <a:pPr>
              <a:defRPr/>
            </a:pPr>
            <a:r>
              <a:rPr lang="sv-SE"/>
              <a:t>Computer Communication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b="0">
                <a:latin typeface="Arial" charset="0"/>
              </a:defRPr>
            </a:lvl1pPr>
          </a:lstStyle>
          <a:p>
            <a:pPr>
              <a:defRPr/>
            </a:pPr>
            <a:fld id="{A8B6524A-A3D2-4C24-8F18-4245F84D14C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eaLnBrk="0" hangingPunct="0">
              <a:defRPr/>
            </a:pP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 eaLnBrk="0" hangingPunct="0">
              <a:defRPr/>
            </a:pPr>
            <a:r>
              <a:rPr lang="en-US" b="0">
                <a:solidFill>
                  <a:srgbClr val="000000"/>
                </a:solidFill>
              </a:rPr>
              <a:t>5: DataLink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2925" y="6400800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 eaLnBrk="0" hangingPunct="0">
              <a:defRPr/>
            </a:pPr>
            <a:r>
              <a:rPr lang="en-US" b="0">
                <a:solidFill>
                  <a:srgbClr val="000000"/>
                </a:solidFill>
              </a:rPr>
              <a:t>5-</a:t>
            </a:r>
            <a:fld id="{CC28B234-E2DC-43BA-8780-E3BEA41B58E0}" type="slidenum">
              <a:rPr lang="en-US" b="0">
                <a:solidFill>
                  <a:srgbClr val="000000"/>
                </a:solidFill>
              </a:rPr>
              <a:pPr eaLnBrk="0" hangingPunct="0">
                <a:defRPr/>
              </a:pPr>
              <a:t>‹#›</a:t>
            </a:fld>
            <a:endParaRPr 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4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eaLnBrk="0" hangingPunct="0"/>
            <a:fld id="{E6886283-F0AF-4C63-81C2-4412B10DBC6D}" type="datetime1">
              <a:rPr lang="en-US" b="0">
                <a:solidFill>
                  <a:srgbClr val="000000"/>
                </a:solidFill>
                <a:ea typeface="ＭＳ Ｐゴシック" pitchFamily="34" charset="-128"/>
              </a:rPr>
              <a:pPr eaLnBrk="0" hangingPunct="0"/>
              <a:t>12/12/2013</a:t>
            </a:fld>
            <a:endParaRPr lang="en-US" b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b="0">
                <a:solidFill>
                  <a:srgbClr val="000000"/>
                </a:solidFill>
              </a:rPr>
              <a:t>Introduction</a:t>
            </a:r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 eaLnBrk="0" hangingPunct="0"/>
            <a:r>
              <a:rPr lang="en-US" b="0">
                <a:solidFill>
                  <a:srgbClr val="000000"/>
                </a:solidFill>
                <a:ea typeface="ＭＳ Ｐゴシック" pitchFamily="34" charset="-128"/>
              </a:rPr>
              <a:t>2-</a:t>
            </a:r>
            <a:fld id="{5A33D95B-F9B7-4DDB-A73F-817F697D4B42}" type="slidenum">
              <a:rPr lang="en-US" b="0">
                <a:solidFill>
                  <a:srgbClr val="000000"/>
                </a:solidFill>
                <a:ea typeface="ＭＳ Ｐゴシック" pitchFamily="34" charset="-128"/>
              </a:rPr>
              <a:pPr eaLnBrk="0" hangingPunct="0"/>
              <a:t>‹#›</a:t>
            </a:fld>
            <a:endParaRPr lang="en-US" b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998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8.bin"/><Relationship Id="rId3" Type="http://schemas.openxmlformats.org/officeDocument/2006/relationships/image" Target="../media/image12.pn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11" Type="http://schemas.openxmlformats.org/officeDocument/2006/relationships/oleObject" Target="../embeddings/oleObject16.bin"/><Relationship Id="rId5" Type="http://schemas.openxmlformats.org/officeDocument/2006/relationships/image" Target="../media/image14.png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13.png"/><Relationship Id="rId9" Type="http://schemas.openxmlformats.org/officeDocument/2006/relationships/image" Target="../media/image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9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png"/><Relationship Id="rId4" Type="http://schemas.openxmlformats.org/officeDocument/2006/relationships/image" Target="../media/image9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885081-4EE3-4901-92CC-20FAEF4689D5}" type="slidenum">
              <a:rPr lang="sv-SE" smtClean="0">
                <a:latin typeface="Arial" pitchFamily="34" charset="0"/>
              </a:rPr>
              <a:pPr/>
              <a:t>1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Computer Communications</a:t>
            </a:r>
            <a:r>
              <a:rPr lang="en-US" dirty="0">
                <a:solidFill>
                  <a:schemeClr val="accent2"/>
                </a:solidFill>
              </a:rPr>
              <a:t/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DIT </a:t>
            </a:r>
            <a:r>
              <a:rPr lang="en-US">
                <a:solidFill>
                  <a:schemeClr val="accent2"/>
                </a:solidFill>
              </a:rPr>
              <a:t>420 </a:t>
            </a:r>
            <a:r>
              <a:rPr lang="en-US" smtClean="0">
                <a:solidFill>
                  <a:schemeClr val="accent2"/>
                </a:solidFill>
              </a:rPr>
              <a:t>EDA343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Summary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B6B07-BE0A-45D0-BB42-327A13EC173E}" type="slidenum">
              <a:rPr lang="sv-SE" smtClean="0">
                <a:latin typeface="Arial" pitchFamily="34" charset="0"/>
              </a:rPr>
              <a:pPr/>
              <a:t>10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C</a:t>
            </a:r>
            <a:r>
              <a:rPr lang="en-GB" smtClean="0">
                <a:solidFill>
                  <a:schemeClr val="accent2"/>
                </a:solidFill>
              </a:rPr>
              <a:t>ongestion control</a:t>
            </a:r>
            <a:r>
              <a:rPr lang="sv-SE" smtClean="0">
                <a:solidFill>
                  <a:schemeClr val="accent2"/>
                </a:solidFill>
              </a:rPr>
              <a:t> (CC)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6324600" cy="220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why, how congestion occurs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CC in TCP and performance; implied weaknesses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CC in other ways, e.g. VC-based networks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RT-traffic resource reservation: 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000" dirty="0" smtClean="0"/>
              <a:t>traffic shaping and policing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rate-based </a:t>
            </a:r>
          </a:p>
        </p:txBody>
      </p:sp>
      <p:pic>
        <p:nvPicPr>
          <p:cNvPr id="3079" name="Picture 4" descr="congestion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429000"/>
            <a:ext cx="39624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5" descr="667 Token bucke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946650"/>
            <a:ext cx="4465638" cy="191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6096000" y="1981200"/>
          <a:ext cx="3886200" cy="330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VISIO" r:id="rId5" imgW="8266320" imgH="7030800" progId="Visio.Drawing.5">
                  <p:embed/>
                </p:oleObj>
              </mc:Choice>
              <mc:Fallback>
                <p:oleObj name="VISIO" r:id="rId5" imgW="8266320" imgH="7030800" progId="Visio.Drawing.5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981200"/>
                        <a:ext cx="3886200" cy="330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BF1492-EC97-4F57-88AD-FCC0E522DB87}" type="slidenum">
              <a:rPr lang="sv-SE" smtClean="0">
                <a:latin typeface="Arial" pitchFamily="34" charset="0"/>
              </a:rPr>
              <a:pPr/>
              <a:t>11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dirty="0" smtClean="0">
                <a:solidFill>
                  <a:schemeClr val="accent2"/>
                </a:solidFill>
              </a:rPr>
              <a:t>RT/streaming </a:t>
            </a:r>
            <a:r>
              <a:rPr lang="sv-SE" dirty="0" err="1" smtClean="0">
                <a:solidFill>
                  <a:schemeClr val="accent2"/>
                </a:solidFill>
              </a:rPr>
              <a:t>traffic</a:t>
            </a:r>
            <a:endParaRPr lang="sv-SE" dirty="0" smtClean="0">
              <a:solidFill>
                <a:schemeClr val="accent2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4648200" cy="281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dirty="0" smtClean="0">
                <a:solidFill>
                  <a:srgbClr val="CC0000"/>
                </a:solidFill>
              </a:rPr>
              <a:t>Conceptual needs</a:t>
            </a:r>
            <a:r>
              <a:rPr lang="en-US" dirty="0" smtClean="0"/>
              <a:t>:</a:t>
            </a:r>
          </a:p>
          <a:p>
            <a:pPr eaLnBrk="1" hangingPunct="1"/>
            <a:r>
              <a:rPr lang="en-US" dirty="0" smtClean="0"/>
              <a:t>packet/flow marking</a:t>
            </a:r>
          </a:p>
          <a:p>
            <a:pPr eaLnBrk="1" hangingPunct="1"/>
            <a:r>
              <a:rPr lang="en-US" dirty="0" smtClean="0"/>
              <a:t>Admission control</a:t>
            </a:r>
          </a:p>
          <a:p>
            <a:pPr eaLnBrk="1" hangingPunct="1"/>
            <a:r>
              <a:rPr lang="en-US" dirty="0" smtClean="0"/>
              <a:t>Traffic shaping &amp; policing</a:t>
            </a:r>
          </a:p>
          <a:p>
            <a:pPr eaLnBrk="1" hangingPunct="1"/>
            <a:r>
              <a:rPr lang="en-US" dirty="0" smtClean="0"/>
              <a:t>Packet scheduling (switches)</a:t>
            </a:r>
          </a:p>
        </p:txBody>
      </p:sp>
      <p:pic>
        <p:nvPicPr>
          <p:cNvPr id="15366" name="Picture 4" descr="666 WF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3675" y="4495800"/>
            <a:ext cx="5140325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6" descr="667 Token buck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86200"/>
            <a:ext cx="3733800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57800" y="1371600"/>
            <a:ext cx="3505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CC0000"/>
                </a:solidFill>
                <a:latin typeface="+mn-lt"/>
              </a:rPr>
              <a:t>Internet context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>
                <a:latin typeface="+mn-lt"/>
              </a:rPr>
              <a:t>Application-level solutions (FEC, </a:t>
            </a:r>
            <a:r>
              <a:rPr lang="en-US" sz="2400" b="0" kern="0" dirty="0" err="1">
                <a:latin typeface="+mn-lt"/>
              </a:rPr>
              <a:t>playout</a:t>
            </a:r>
            <a:r>
              <a:rPr lang="en-US" sz="2400" b="0" kern="0" dirty="0">
                <a:latin typeface="+mn-lt"/>
              </a:rPr>
              <a:t> delay, caching-CDN)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0" kern="0" dirty="0" err="1">
                <a:latin typeface="+mn-lt"/>
              </a:rPr>
              <a:t>Intserv</a:t>
            </a:r>
            <a:r>
              <a:rPr lang="en-US" sz="2400" b="0" kern="0" dirty="0">
                <a:latin typeface="+mn-lt"/>
              </a:rPr>
              <a:t>, </a:t>
            </a:r>
            <a:r>
              <a:rPr lang="en-US" sz="2400" b="0" kern="0" dirty="0" err="1">
                <a:latin typeface="+mn-lt"/>
              </a:rPr>
              <a:t>Diffserv</a:t>
            </a:r>
            <a:endParaRPr lang="en-US" sz="2400" b="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6" name="Group 74"/>
          <p:cNvGrpSpPr>
            <a:grpSpLocks/>
          </p:cNvGrpSpPr>
          <p:nvPr/>
        </p:nvGrpSpPr>
        <p:grpSpPr bwMode="auto">
          <a:xfrm>
            <a:off x="0" y="2895600"/>
            <a:ext cx="4267200" cy="2514600"/>
            <a:chOff x="958" y="1566"/>
            <a:chExt cx="4242" cy="2155"/>
          </a:xfrm>
        </p:grpSpPr>
        <p:sp>
          <p:nvSpPr>
            <p:cNvPr id="4363" name="Freeform 75"/>
            <p:cNvSpPr>
              <a:spLocks/>
            </p:cNvSpPr>
            <p:nvPr/>
          </p:nvSpPr>
          <p:spPr bwMode="auto">
            <a:xfrm>
              <a:off x="1016" y="1648"/>
              <a:ext cx="1176" cy="1001"/>
            </a:xfrm>
            <a:custGeom>
              <a:avLst/>
              <a:gdLst>
                <a:gd name="T0" fmla="*/ 372 w 1340"/>
                <a:gd name="T1" fmla="*/ 24 h 1191"/>
                <a:gd name="T2" fmla="*/ 55 w 1340"/>
                <a:gd name="T3" fmla="*/ 35 h 1191"/>
                <a:gd name="T4" fmla="*/ 39 w 1340"/>
                <a:gd name="T5" fmla="*/ 239 h 1191"/>
                <a:gd name="T6" fmla="*/ 19 w 1340"/>
                <a:gd name="T7" fmla="*/ 427 h 1191"/>
                <a:gd name="T8" fmla="*/ 75 w 1340"/>
                <a:gd name="T9" fmla="*/ 516 h 1191"/>
                <a:gd name="T10" fmla="*/ 363 w 1340"/>
                <a:gd name="T11" fmla="*/ 520 h 1191"/>
                <a:gd name="T12" fmla="*/ 433 w 1340"/>
                <a:gd name="T13" fmla="*/ 670 h 1191"/>
                <a:gd name="T14" fmla="*/ 834 w 1340"/>
                <a:gd name="T15" fmla="*/ 652 h 1191"/>
                <a:gd name="T16" fmla="*/ 863 w 1340"/>
                <a:gd name="T17" fmla="*/ 339 h 1191"/>
                <a:gd name="T18" fmla="*/ 814 w 1340"/>
                <a:gd name="T19" fmla="*/ 203 h 1191"/>
                <a:gd name="T20" fmla="*/ 513 w 1340"/>
                <a:gd name="T21" fmla="*/ 171 h 1191"/>
                <a:gd name="T22" fmla="*/ 372 w 1340"/>
                <a:gd name="T23" fmla="*/ 24 h 119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40"/>
                <a:gd name="T37" fmla="*/ 0 h 1191"/>
                <a:gd name="T38" fmla="*/ 1340 w 1340"/>
                <a:gd name="T39" fmla="*/ 1191 h 119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40" h="1191">
                  <a:moveTo>
                    <a:pt x="550" y="42"/>
                  </a:moveTo>
                  <a:cubicBezTo>
                    <a:pt x="437" y="4"/>
                    <a:pt x="164" y="0"/>
                    <a:pt x="82" y="60"/>
                  </a:cubicBezTo>
                  <a:cubicBezTo>
                    <a:pt x="0" y="120"/>
                    <a:pt x="67" y="292"/>
                    <a:pt x="58" y="402"/>
                  </a:cubicBezTo>
                  <a:cubicBezTo>
                    <a:pt x="49" y="512"/>
                    <a:pt x="19" y="642"/>
                    <a:pt x="28" y="720"/>
                  </a:cubicBezTo>
                  <a:cubicBezTo>
                    <a:pt x="37" y="798"/>
                    <a:pt x="27" y="844"/>
                    <a:pt x="112" y="870"/>
                  </a:cubicBezTo>
                  <a:cubicBezTo>
                    <a:pt x="197" y="896"/>
                    <a:pt x="450" y="833"/>
                    <a:pt x="538" y="876"/>
                  </a:cubicBezTo>
                  <a:cubicBezTo>
                    <a:pt x="626" y="919"/>
                    <a:pt x="524" y="1091"/>
                    <a:pt x="640" y="1128"/>
                  </a:cubicBezTo>
                  <a:cubicBezTo>
                    <a:pt x="756" y="1165"/>
                    <a:pt x="1128" y="1191"/>
                    <a:pt x="1234" y="1098"/>
                  </a:cubicBezTo>
                  <a:cubicBezTo>
                    <a:pt x="1340" y="1005"/>
                    <a:pt x="1281" y="696"/>
                    <a:pt x="1276" y="570"/>
                  </a:cubicBezTo>
                  <a:cubicBezTo>
                    <a:pt x="1271" y="444"/>
                    <a:pt x="1290" y="389"/>
                    <a:pt x="1204" y="342"/>
                  </a:cubicBezTo>
                  <a:cubicBezTo>
                    <a:pt x="1118" y="295"/>
                    <a:pt x="868" y="338"/>
                    <a:pt x="760" y="288"/>
                  </a:cubicBezTo>
                  <a:cubicBezTo>
                    <a:pt x="652" y="238"/>
                    <a:pt x="663" y="80"/>
                    <a:pt x="550" y="42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64" name="Group 76"/>
            <p:cNvGrpSpPr>
              <a:grpSpLocks/>
            </p:cNvGrpSpPr>
            <p:nvPr/>
          </p:nvGrpSpPr>
          <p:grpSpPr bwMode="auto">
            <a:xfrm>
              <a:off x="1681" y="2274"/>
              <a:ext cx="316" cy="147"/>
              <a:chOff x="3600" y="219"/>
              <a:chExt cx="360" cy="175"/>
            </a:xfrm>
          </p:grpSpPr>
          <p:sp>
            <p:nvSpPr>
              <p:cNvPr id="4483" name="Oval 7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84" name="Line 7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85" name="Line 7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86" name="Rectangle 80"/>
              <p:cNvSpPr>
                <a:spLocks noChangeArrowheads="1"/>
              </p:cNvSpPr>
              <p:nvPr/>
            </p:nvSpPr>
            <p:spPr bwMode="auto">
              <a:xfrm>
                <a:off x="3603" y="284"/>
                <a:ext cx="231" cy="69"/>
              </a:xfrm>
              <a:prstGeom prst="rect">
                <a:avLst/>
              </a:prstGeom>
              <a:solidFill>
                <a:srgbClr val="CCCC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 b="0">
                  <a:latin typeface="Comic Sans MS" pitchFamily="66" charset="0"/>
                </a:endParaRPr>
              </a:p>
            </p:txBody>
          </p:sp>
          <p:sp>
            <p:nvSpPr>
              <p:cNvPr id="4487" name="Oval 8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488" name="Group 8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493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4" name="Line 8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5" name="Line 8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489" name="Group 8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490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1" name="Line 8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92" name="Line 8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365" name="Group 90"/>
            <p:cNvGrpSpPr>
              <a:grpSpLocks/>
            </p:cNvGrpSpPr>
            <p:nvPr/>
          </p:nvGrpSpPr>
          <p:grpSpPr bwMode="auto">
            <a:xfrm>
              <a:off x="1116" y="2056"/>
              <a:ext cx="840" cy="216"/>
              <a:chOff x="8025" y="5070"/>
              <a:chExt cx="2100" cy="540"/>
            </a:xfrm>
          </p:grpSpPr>
          <p:sp>
            <p:nvSpPr>
              <p:cNvPr id="4480" name="Line 91"/>
              <p:cNvSpPr>
                <a:spLocks noChangeShapeType="1"/>
              </p:cNvSpPr>
              <p:nvPr/>
            </p:nvSpPr>
            <p:spPr bwMode="auto">
              <a:xfrm>
                <a:off x="8025" y="5325"/>
                <a:ext cx="210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81" name="Line 92"/>
              <p:cNvSpPr>
                <a:spLocks noChangeShapeType="1"/>
              </p:cNvSpPr>
              <p:nvPr/>
            </p:nvSpPr>
            <p:spPr bwMode="auto">
              <a:xfrm>
                <a:off x="8355" y="5070"/>
                <a:ext cx="0" cy="27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482" name="Line 93"/>
              <p:cNvSpPr>
                <a:spLocks noChangeShapeType="1"/>
              </p:cNvSpPr>
              <p:nvPr/>
            </p:nvSpPr>
            <p:spPr bwMode="auto">
              <a:xfrm>
                <a:off x="9765" y="5340"/>
                <a:ext cx="0" cy="27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366" name="Group 94"/>
            <p:cNvGrpSpPr>
              <a:grpSpLocks/>
            </p:cNvGrpSpPr>
            <p:nvPr/>
          </p:nvGrpSpPr>
          <p:grpSpPr bwMode="auto">
            <a:xfrm>
              <a:off x="958" y="1778"/>
              <a:ext cx="576" cy="372"/>
              <a:chOff x="10665" y="3225"/>
              <a:chExt cx="1440" cy="930"/>
            </a:xfrm>
          </p:grpSpPr>
          <p:sp>
            <p:nvSpPr>
              <p:cNvPr id="4410" name="Oval 95"/>
              <p:cNvSpPr>
                <a:spLocks noChangeArrowheads="1"/>
              </p:cNvSpPr>
              <p:nvPr/>
            </p:nvSpPr>
            <p:spPr bwMode="auto">
              <a:xfrm>
                <a:off x="10665" y="3225"/>
                <a:ext cx="1440" cy="93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4411" name="Group 96"/>
              <p:cNvGrpSpPr>
                <a:grpSpLocks/>
              </p:cNvGrpSpPr>
              <p:nvPr/>
            </p:nvGrpSpPr>
            <p:grpSpPr bwMode="auto">
              <a:xfrm>
                <a:off x="11038" y="3281"/>
                <a:ext cx="618" cy="667"/>
                <a:chOff x="8023" y="4451"/>
                <a:chExt cx="618" cy="667"/>
              </a:xfrm>
            </p:grpSpPr>
            <p:sp>
              <p:nvSpPr>
                <p:cNvPr id="4412" name="Freeform 97"/>
                <p:cNvSpPr>
                  <a:spLocks/>
                </p:cNvSpPr>
                <p:nvPr/>
              </p:nvSpPr>
              <p:spPr bwMode="auto">
                <a:xfrm>
                  <a:off x="8279" y="4653"/>
                  <a:ext cx="263" cy="380"/>
                </a:xfrm>
                <a:custGeom>
                  <a:avLst/>
                  <a:gdLst>
                    <a:gd name="T0" fmla="*/ 11 w 788"/>
                    <a:gd name="T1" fmla="*/ 0 h 1138"/>
                    <a:gd name="T2" fmla="*/ 10 w 788"/>
                    <a:gd name="T3" fmla="*/ 0 h 1138"/>
                    <a:gd name="T4" fmla="*/ 8 w 788"/>
                    <a:gd name="T5" fmla="*/ 0 h 1138"/>
                    <a:gd name="T6" fmla="*/ 6 w 788"/>
                    <a:gd name="T7" fmla="*/ 0 h 1138"/>
                    <a:gd name="T8" fmla="*/ 4 w 788"/>
                    <a:gd name="T9" fmla="*/ 1 h 1138"/>
                    <a:gd name="T10" fmla="*/ 2 w 788"/>
                    <a:gd name="T11" fmla="*/ 2 h 1138"/>
                    <a:gd name="T12" fmla="*/ 1 w 788"/>
                    <a:gd name="T13" fmla="*/ 3 h 1138"/>
                    <a:gd name="T14" fmla="*/ 0 w 788"/>
                    <a:gd name="T15" fmla="*/ 4 h 1138"/>
                    <a:gd name="T16" fmla="*/ 0 w 788"/>
                    <a:gd name="T17" fmla="*/ 5 h 1138"/>
                    <a:gd name="T18" fmla="*/ 0 w 788"/>
                    <a:gd name="T19" fmla="*/ 6 h 1138"/>
                    <a:gd name="T20" fmla="*/ 0 w 788"/>
                    <a:gd name="T21" fmla="*/ 7 h 1138"/>
                    <a:gd name="T22" fmla="*/ 1 w 788"/>
                    <a:gd name="T23" fmla="*/ 11 h 1138"/>
                    <a:gd name="T24" fmla="*/ 3 w 788"/>
                    <a:gd name="T25" fmla="*/ 15 h 1138"/>
                    <a:gd name="T26" fmla="*/ 5 w 788"/>
                    <a:gd name="T27" fmla="*/ 20 h 1138"/>
                    <a:gd name="T28" fmla="*/ 7 w 788"/>
                    <a:gd name="T29" fmla="*/ 25 h 1138"/>
                    <a:gd name="T30" fmla="*/ 9 w 788"/>
                    <a:gd name="T31" fmla="*/ 30 h 1138"/>
                    <a:gd name="T32" fmla="*/ 11 w 788"/>
                    <a:gd name="T33" fmla="*/ 35 h 1138"/>
                    <a:gd name="T34" fmla="*/ 13 w 788"/>
                    <a:gd name="T35" fmla="*/ 39 h 1138"/>
                    <a:gd name="T36" fmla="*/ 14 w 788"/>
                    <a:gd name="T37" fmla="*/ 41 h 1138"/>
                    <a:gd name="T38" fmla="*/ 15 w 788"/>
                    <a:gd name="T39" fmla="*/ 42 h 1138"/>
                    <a:gd name="T40" fmla="*/ 16 w 788"/>
                    <a:gd name="T41" fmla="*/ 42 h 1138"/>
                    <a:gd name="T42" fmla="*/ 18 w 788"/>
                    <a:gd name="T43" fmla="*/ 41 h 1138"/>
                    <a:gd name="T44" fmla="*/ 20 w 788"/>
                    <a:gd name="T45" fmla="*/ 40 h 1138"/>
                    <a:gd name="T46" fmla="*/ 23 w 788"/>
                    <a:gd name="T47" fmla="*/ 40 h 1138"/>
                    <a:gd name="T48" fmla="*/ 25 w 788"/>
                    <a:gd name="T49" fmla="*/ 39 h 1138"/>
                    <a:gd name="T50" fmla="*/ 27 w 788"/>
                    <a:gd name="T51" fmla="*/ 38 h 1138"/>
                    <a:gd name="T52" fmla="*/ 28 w 788"/>
                    <a:gd name="T53" fmla="*/ 37 h 1138"/>
                    <a:gd name="T54" fmla="*/ 29 w 788"/>
                    <a:gd name="T55" fmla="*/ 36 h 1138"/>
                    <a:gd name="T56" fmla="*/ 28 w 788"/>
                    <a:gd name="T57" fmla="*/ 34 h 1138"/>
                    <a:gd name="T58" fmla="*/ 25 w 788"/>
                    <a:gd name="T59" fmla="*/ 30 h 1138"/>
                    <a:gd name="T60" fmla="*/ 23 w 788"/>
                    <a:gd name="T61" fmla="*/ 26 h 1138"/>
                    <a:gd name="T62" fmla="*/ 20 w 788"/>
                    <a:gd name="T63" fmla="*/ 21 h 1138"/>
                    <a:gd name="T64" fmla="*/ 17 w 788"/>
                    <a:gd name="T65" fmla="*/ 16 h 1138"/>
                    <a:gd name="T66" fmla="*/ 15 w 788"/>
                    <a:gd name="T67" fmla="*/ 11 h 1138"/>
                    <a:gd name="T68" fmla="*/ 13 w 788"/>
                    <a:gd name="T69" fmla="*/ 6 h 1138"/>
                    <a:gd name="T70" fmla="*/ 12 w 788"/>
                    <a:gd name="T71" fmla="*/ 2 h 1138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788"/>
                    <a:gd name="T109" fmla="*/ 0 h 1138"/>
                    <a:gd name="T110" fmla="*/ 788 w 788"/>
                    <a:gd name="T111" fmla="*/ 1138 h 1138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788" h="1138">
                      <a:moveTo>
                        <a:pt x="310" y="2"/>
                      </a:moveTo>
                      <a:lnTo>
                        <a:pt x="298" y="0"/>
                      </a:lnTo>
                      <a:lnTo>
                        <a:pt x="282" y="0"/>
                      </a:lnTo>
                      <a:lnTo>
                        <a:pt x="263" y="0"/>
                      </a:lnTo>
                      <a:lnTo>
                        <a:pt x="242" y="2"/>
                      </a:lnTo>
                      <a:lnTo>
                        <a:pt x="219" y="4"/>
                      </a:lnTo>
                      <a:lnTo>
                        <a:pt x="192" y="7"/>
                      </a:lnTo>
                      <a:lnTo>
                        <a:pt x="167" y="12"/>
                      </a:lnTo>
                      <a:lnTo>
                        <a:pt x="141" y="17"/>
                      </a:lnTo>
                      <a:lnTo>
                        <a:pt x="116" y="25"/>
                      </a:lnTo>
                      <a:lnTo>
                        <a:pt x="91" y="35"/>
                      </a:lnTo>
                      <a:lnTo>
                        <a:pt x="67" y="45"/>
                      </a:lnTo>
                      <a:lnTo>
                        <a:pt x="47" y="58"/>
                      </a:lnTo>
                      <a:lnTo>
                        <a:pt x="29" y="73"/>
                      </a:lnTo>
                      <a:lnTo>
                        <a:pt x="16" y="91"/>
                      </a:lnTo>
                      <a:lnTo>
                        <a:pt x="6" y="109"/>
                      </a:lnTo>
                      <a:lnTo>
                        <a:pt x="0" y="131"/>
                      </a:lnTo>
                      <a:lnTo>
                        <a:pt x="0" y="137"/>
                      </a:lnTo>
                      <a:lnTo>
                        <a:pt x="1" y="144"/>
                      </a:lnTo>
                      <a:lnTo>
                        <a:pt x="3" y="152"/>
                      </a:lnTo>
                      <a:lnTo>
                        <a:pt x="4" y="162"/>
                      </a:lnTo>
                      <a:lnTo>
                        <a:pt x="13" y="197"/>
                      </a:lnTo>
                      <a:lnTo>
                        <a:pt x="25" y="240"/>
                      </a:lnTo>
                      <a:lnTo>
                        <a:pt x="39" y="290"/>
                      </a:lnTo>
                      <a:lnTo>
                        <a:pt x="57" y="348"/>
                      </a:lnTo>
                      <a:lnTo>
                        <a:pt x="76" y="410"/>
                      </a:lnTo>
                      <a:lnTo>
                        <a:pt x="100" y="474"/>
                      </a:lnTo>
                      <a:lnTo>
                        <a:pt x="123" y="543"/>
                      </a:lnTo>
                      <a:lnTo>
                        <a:pt x="150" y="612"/>
                      </a:lnTo>
                      <a:lnTo>
                        <a:pt x="176" y="684"/>
                      </a:lnTo>
                      <a:lnTo>
                        <a:pt x="205" y="753"/>
                      </a:lnTo>
                      <a:lnTo>
                        <a:pt x="235" y="822"/>
                      </a:lnTo>
                      <a:lnTo>
                        <a:pt x="264" y="887"/>
                      </a:lnTo>
                      <a:lnTo>
                        <a:pt x="293" y="949"/>
                      </a:lnTo>
                      <a:lnTo>
                        <a:pt x="323" y="1005"/>
                      </a:lnTo>
                      <a:lnTo>
                        <a:pt x="352" y="1055"/>
                      </a:lnTo>
                      <a:lnTo>
                        <a:pt x="381" y="1098"/>
                      </a:lnTo>
                      <a:lnTo>
                        <a:pt x="389" y="1109"/>
                      </a:lnTo>
                      <a:lnTo>
                        <a:pt x="398" y="1120"/>
                      </a:lnTo>
                      <a:lnTo>
                        <a:pt x="406" y="1130"/>
                      </a:lnTo>
                      <a:lnTo>
                        <a:pt x="414" y="1138"/>
                      </a:lnTo>
                      <a:lnTo>
                        <a:pt x="436" y="1130"/>
                      </a:lnTo>
                      <a:lnTo>
                        <a:pt x="461" y="1121"/>
                      </a:lnTo>
                      <a:lnTo>
                        <a:pt x="487" y="1111"/>
                      </a:lnTo>
                      <a:lnTo>
                        <a:pt x="517" y="1099"/>
                      </a:lnTo>
                      <a:lnTo>
                        <a:pt x="547" y="1088"/>
                      </a:lnTo>
                      <a:lnTo>
                        <a:pt x="578" y="1075"/>
                      </a:lnTo>
                      <a:lnTo>
                        <a:pt x="609" y="1062"/>
                      </a:lnTo>
                      <a:lnTo>
                        <a:pt x="640" y="1049"/>
                      </a:lnTo>
                      <a:lnTo>
                        <a:pt x="669" y="1036"/>
                      </a:lnTo>
                      <a:lnTo>
                        <a:pt x="697" y="1023"/>
                      </a:lnTo>
                      <a:lnTo>
                        <a:pt x="722" y="1012"/>
                      </a:lnTo>
                      <a:lnTo>
                        <a:pt x="744" y="999"/>
                      </a:lnTo>
                      <a:lnTo>
                        <a:pt x="762" y="987"/>
                      </a:lnTo>
                      <a:lnTo>
                        <a:pt x="775" y="977"/>
                      </a:lnTo>
                      <a:lnTo>
                        <a:pt x="785" y="967"/>
                      </a:lnTo>
                      <a:lnTo>
                        <a:pt x="788" y="959"/>
                      </a:lnTo>
                      <a:lnTo>
                        <a:pt x="756" y="915"/>
                      </a:lnTo>
                      <a:lnTo>
                        <a:pt x="722" y="868"/>
                      </a:lnTo>
                      <a:lnTo>
                        <a:pt x="687" y="813"/>
                      </a:lnTo>
                      <a:lnTo>
                        <a:pt x="650" y="755"/>
                      </a:lnTo>
                      <a:lnTo>
                        <a:pt x="612" y="693"/>
                      </a:lnTo>
                      <a:lnTo>
                        <a:pt x="575" y="627"/>
                      </a:lnTo>
                      <a:lnTo>
                        <a:pt x="537" y="561"/>
                      </a:lnTo>
                      <a:lnTo>
                        <a:pt x="500" y="492"/>
                      </a:lnTo>
                      <a:lnTo>
                        <a:pt x="467" y="423"/>
                      </a:lnTo>
                      <a:lnTo>
                        <a:pt x="433" y="354"/>
                      </a:lnTo>
                      <a:lnTo>
                        <a:pt x="404" y="287"/>
                      </a:lnTo>
                      <a:lnTo>
                        <a:pt x="376" y="223"/>
                      </a:lnTo>
                      <a:lnTo>
                        <a:pt x="352" y="161"/>
                      </a:lnTo>
                      <a:lnTo>
                        <a:pt x="333" y="102"/>
                      </a:lnTo>
                      <a:lnTo>
                        <a:pt x="318" y="49"/>
                      </a:lnTo>
                      <a:lnTo>
                        <a:pt x="310" y="2"/>
                      </a:lnTo>
                      <a:close/>
                    </a:path>
                  </a:pathLst>
                </a:custGeom>
                <a:solidFill>
                  <a:srgbClr val="F4FCEA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3" name="Freeform 98"/>
                <p:cNvSpPr>
                  <a:spLocks/>
                </p:cNvSpPr>
                <p:nvPr/>
              </p:nvSpPr>
              <p:spPr bwMode="auto">
                <a:xfrm>
                  <a:off x="8264" y="4707"/>
                  <a:ext cx="142" cy="312"/>
                </a:xfrm>
                <a:custGeom>
                  <a:avLst/>
                  <a:gdLst>
                    <a:gd name="T0" fmla="*/ 2 w 425"/>
                    <a:gd name="T1" fmla="*/ 0 h 936"/>
                    <a:gd name="T2" fmla="*/ 2 w 425"/>
                    <a:gd name="T3" fmla="*/ 0 h 936"/>
                    <a:gd name="T4" fmla="*/ 2 w 425"/>
                    <a:gd name="T5" fmla="*/ 0 h 936"/>
                    <a:gd name="T6" fmla="*/ 2 w 425"/>
                    <a:gd name="T7" fmla="*/ 0 h 936"/>
                    <a:gd name="T8" fmla="*/ 2 w 425"/>
                    <a:gd name="T9" fmla="*/ 1 h 936"/>
                    <a:gd name="T10" fmla="*/ 1 w 425"/>
                    <a:gd name="T11" fmla="*/ 1 h 936"/>
                    <a:gd name="T12" fmla="*/ 1 w 425"/>
                    <a:gd name="T13" fmla="*/ 2 h 936"/>
                    <a:gd name="T14" fmla="*/ 1 w 425"/>
                    <a:gd name="T15" fmla="*/ 3 h 936"/>
                    <a:gd name="T16" fmla="*/ 0 w 425"/>
                    <a:gd name="T17" fmla="*/ 4 h 936"/>
                    <a:gd name="T18" fmla="*/ 0 w 425"/>
                    <a:gd name="T19" fmla="*/ 5 h 936"/>
                    <a:gd name="T20" fmla="*/ 0 w 425"/>
                    <a:gd name="T21" fmla="*/ 7 h 936"/>
                    <a:gd name="T22" fmla="*/ 0 w 425"/>
                    <a:gd name="T23" fmla="*/ 8 h 936"/>
                    <a:gd name="T24" fmla="*/ 0 w 425"/>
                    <a:gd name="T25" fmla="*/ 10 h 936"/>
                    <a:gd name="T26" fmla="*/ 1 w 425"/>
                    <a:gd name="T27" fmla="*/ 12 h 936"/>
                    <a:gd name="T28" fmla="*/ 2 w 425"/>
                    <a:gd name="T29" fmla="*/ 14 h 936"/>
                    <a:gd name="T30" fmla="*/ 2 w 425"/>
                    <a:gd name="T31" fmla="*/ 17 h 936"/>
                    <a:gd name="T32" fmla="*/ 3 w 425"/>
                    <a:gd name="T33" fmla="*/ 19 h 936"/>
                    <a:gd name="T34" fmla="*/ 4 w 425"/>
                    <a:gd name="T35" fmla="*/ 21 h 936"/>
                    <a:gd name="T36" fmla="*/ 4 w 425"/>
                    <a:gd name="T37" fmla="*/ 23 h 936"/>
                    <a:gd name="T38" fmla="*/ 5 w 425"/>
                    <a:gd name="T39" fmla="*/ 25 h 936"/>
                    <a:gd name="T40" fmla="*/ 6 w 425"/>
                    <a:gd name="T41" fmla="*/ 27 h 936"/>
                    <a:gd name="T42" fmla="*/ 6 w 425"/>
                    <a:gd name="T43" fmla="*/ 29 h 936"/>
                    <a:gd name="T44" fmla="*/ 7 w 425"/>
                    <a:gd name="T45" fmla="*/ 30 h 936"/>
                    <a:gd name="T46" fmla="*/ 7 w 425"/>
                    <a:gd name="T47" fmla="*/ 31 h 936"/>
                    <a:gd name="T48" fmla="*/ 8 w 425"/>
                    <a:gd name="T49" fmla="*/ 31 h 936"/>
                    <a:gd name="T50" fmla="*/ 8 w 425"/>
                    <a:gd name="T51" fmla="*/ 32 h 936"/>
                    <a:gd name="T52" fmla="*/ 9 w 425"/>
                    <a:gd name="T53" fmla="*/ 32 h 936"/>
                    <a:gd name="T54" fmla="*/ 10 w 425"/>
                    <a:gd name="T55" fmla="*/ 32 h 936"/>
                    <a:gd name="T56" fmla="*/ 10 w 425"/>
                    <a:gd name="T57" fmla="*/ 33 h 936"/>
                    <a:gd name="T58" fmla="*/ 12 w 425"/>
                    <a:gd name="T59" fmla="*/ 33 h 936"/>
                    <a:gd name="T60" fmla="*/ 13 w 425"/>
                    <a:gd name="T61" fmla="*/ 34 h 936"/>
                    <a:gd name="T62" fmla="*/ 14 w 425"/>
                    <a:gd name="T63" fmla="*/ 34 h 936"/>
                    <a:gd name="T64" fmla="*/ 16 w 425"/>
                    <a:gd name="T65" fmla="*/ 35 h 936"/>
                    <a:gd name="T66" fmla="*/ 15 w 425"/>
                    <a:gd name="T67" fmla="*/ 33 h 936"/>
                    <a:gd name="T68" fmla="*/ 14 w 425"/>
                    <a:gd name="T69" fmla="*/ 31 h 936"/>
                    <a:gd name="T70" fmla="*/ 13 w 425"/>
                    <a:gd name="T71" fmla="*/ 29 h 936"/>
                    <a:gd name="T72" fmla="*/ 11 w 425"/>
                    <a:gd name="T73" fmla="*/ 27 h 936"/>
                    <a:gd name="T74" fmla="*/ 10 w 425"/>
                    <a:gd name="T75" fmla="*/ 24 h 936"/>
                    <a:gd name="T76" fmla="*/ 9 w 425"/>
                    <a:gd name="T77" fmla="*/ 22 h 936"/>
                    <a:gd name="T78" fmla="*/ 8 w 425"/>
                    <a:gd name="T79" fmla="*/ 19 h 936"/>
                    <a:gd name="T80" fmla="*/ 7 w 425"/>
                    <a:gd name="T81" fmla="*/ 17 h 936"/>
                    <a:gd name="T82" fmla="*/ 6 w 425"/>
                    <a:gd name="T83" fmla="*/ 14 h 936"/>
                    <a:gd name="T84" fmla="*/ 5 w 425"/>
                    <a:gd name="T85" fmla="*/ 12 h 936"/>
                    <a:gd name="T86" fmla="*/ 4 w 425"/>
                    <a:gd name="T87" fmla="*/ 9 h 936"/>
                    <a:gd name="T88" fmla="*/ 4 w 425"/>
                    <a:gd name="T89" fmla="*/ 7 h 936"/>
                    <a:gd name="T90" fmla="*/ 3 w 425"/>
                    <a:gd name="T91" fmla="*/ 5 h 936"/>
                    <a:gd name="T92" fmla="*/ 3 w 425"/>
                    <a:gd name="T93" fmla="*/ 3 h 936"/>
                    <a:gd name="T94" fmla="*/ 2 w 425"/>
                    <a:gd name="T95" fmla="*/ 1 h 936"/>
                    <a:gd name="T96" fmla="*/ 2 w 425"/>
                    <a:gd name="T97" fmla="*/ 0 h 9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425"/>
                    <a:gd name="T148" fmla="*/ 0 h 936"/>
                    <a:gd name="T149" fmla="*/ 425 w 425"/>
                    <a:gd name="T150" fmla="*/ 936 h 936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425" h="936">
                      <a:moveTo>
                        <a:pt x="48" y="0"/>
                      </a:moveTo>
                      <a:lnTo>
                        <a:pt x="48" y="2"/>
                      </a:lnTo>
                      <a:lnTo>
                        <a:pt x="48" y="5"/>
                      </a:lnTo>
                      <a:lnTo>
                        <a:pt x="47" y="11"/>
                      </a:lnTo>
                      <a:lnTo>
                        <a:pt x="44" y="19"/>
                      </a:lnTo>
                      <a:lnTo>
                        <a:pt x="39" y="35"/>
                      </a:lnTo>
                      <a:lnTo>
                        <a:pt x="32" y="55"/>
                      </a:lnTo>
                      <a:lnTo>
                        <a:pt x="20" y="82"/>
                      </a:lnTo>
                      <a:lnTo>
                        <a:pt x="6" y="117"/>
                      </a:lnTo>
                      <a:lnTo>
                        <a:pt x="0" y="141"/>
                      </a:lnTo>
                      <a:lnTo>
                        <a:pt x="0" y="177"/>
                      </a:lnTo>
                      <a:lnTo>
                        <a:pt x="4" y="220"/>
                      </a:lnTo>
                      <a:lnTo>
                        <a:pt x="13" y="271"/>
                      </a:lnTo>
                      <a:lnTo>
                        <a:pt x="26" y="325"/>
                      </a:lnTo>
                      <a:lnTo>
                        <a:pt x="41" y="386"/>
                      </a:lnTo>
                      <a:lnTo>
                        <a:pt x="58" y="446"/>
                      </a:lnTo>
                      <a:lnTo>
                        <a:pt x="78" y="509"/>
                      </a:lnTo>
                      <a:lnTo>
                        <a:pt x="98" y="570"/>
                      </a:lnTo>
                      <a:lnTo>
                        <a:pt x="119" y="628"/>
                      </a:lnTo>
                      <a:lnTo>
                        <a:pt x="138" y="683"/>
                      </a:lnTo>
                      <a:lnTo>
                        <a:pt x="157" y="733"/>
                      </a:lnTo>
                      <a:lnTo>
                        <a:pt x="174" y="775"/>
                      </a:lnTo>
                      <a:lnTo>
                        <a:pt x="189" y="808"/>
                      </a:lnTo>
                      <a:lnTo>
                        <a:pt x="201" y="831"/>
                      </a:lnTo>
                      <a:lnTo>
                        <a:pt x="210" y="843"/>
                      </a:lnTo>
                      <a:lnTo>
                        <a:pt x="223" y="853"/>
                      </a:lnTo>
                      <a:lnTo>
                        <a:pt x="239" y="861"/>
                      </a:lnTo>
                      <a:lnTo>
                        <a:pt x="258" y="873"/>
                      </a:lnTo>
                      <a:lnTo>
                        <a:pt x="282" y="883"/>
                      </a:lnTo>
                      <a:lnTo>
                        <a:pt x="310" y="896"/>
                      </a:lnTo>
                      <a:lnTo>
                        <a:pt x="342" y="907"/>
                      </a:lnTo>
                      <a:lnTo>
                        <a:pt x="380" y="922"/>
                      </a:lnTo>
                      <a:lnTo>
                        <a:pt x="425" y="936"/>
                      </a:lnTo>
                      <a:lnTo>
                        <a:pt x="396" y="893"/>
                      </a:lnTo>
                      <a:lnTo>
                        <a:pt x="367" y="843"/>
                      </a:lnTo>
                      <a:lnTo>
                        <a:pt x="337" y="787"/>
                      </a:lnTo>
                      <a:lnTo>
                        <a:pt x="308" y="725"/>
                      </a:lnTo>
                      <a:lnTo>
                        <a:pt x="279" y="660"/>
                      </a:lnTo>
                      <a:lnTo>
                        <a:pt x="249" y="591"/>
                      </a:lnTo>
                      <a:lnTo>
                        <a:pt x="220" y="522"/>
                      </a:lnTo>
                      <a:lnTo>
                        <a:pt x="194" y="450"/>
                      </a:lnTo>
                      <a:lnTo>
                        <a:pt x="167" y="381"/>
                      </a:lnTo>
                      <a:lnTo>
                        <a:pt x="144" y="312"/>
                      </a:lnTo>
                      <a:lnTo>
                        <a:pt x="120" y="248"/>
                      </a:lnTo>
                      <a:lnTo>
                        <a:pt x="101" y="186"/>
                      </a:lnTo>
                      <a:lnTo>
                        <a:pt x="83" y="128"/>
                      </a:lnTo>
                      <a:lnTo>
                        <a:pt x="69" y="78"/>
                      </a:lnTo>
                      <a:lnTo>
                        <a:pt x="57" y="35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CCEF72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4" name="Freeform 99"/>
                <p:cNvSpPr>
                  <a:spLocks/>
                </p:cNvSpPr>
                <p:nvPr/>
              </p:nvSpPr>
              <p:spPr bwMode="auto">
                <a:xfrm>
                  <a:off x="8310" y="4696"/>
                  <a:ext cx="64" cy="69"/>
                </a:xfrm>
                <a:custGeom>
                  <a:avLst/>
                  <a:gdLst>
                    <a:gd name="T0" fmla="*/ 1 w 192"/>
                    <a:gd name="T1" fmla="*/ 0 h 208"/>
                    <a:gd name="T2" fmla="*/ 0 w 192"/>
                    <a:gd name="T3" fmla="*/ 1 h 208"/>
                    <a:gd name="T4" fmla="*/ 0 w 192"/>
                    <a:gd name="T5" fmla="*/ 2 h 208"/>
                    <a:gd name="T6" fmla="*/ 0 w 192"/>
                    <a:gd name="T7" fmla="*/ 2 h 208"/>
                    <a:gd name="T8" fmla="*/ 0 w 192"/>
                    <a:gd name="T9" fmla="*/ 3 h 208"/>
                    <a:gd name="T10" fmla="*/ 0 w 192"/>
                    <a:gd name="T11" fmla="*/ 4 h 208"/>
                    <a:gd name="T12" fmla="*/ 0 w 192"/>
                    <a:gd name="T13" fmla="*/ 5 h 208"/>
                    <a:gd name="T14" fmla="*/ 1 w 192"/>
                    <a:gd name="T15" fmla="*/ 6 h 208"/>
                    <a:gd name="T16" fmla="*/ 1 w 192"/>
                    <a:gd name="T17" fmla="*/ 7 h 208"/>
                    <a:gd name="T18" fmla="*/ 2 w 192"/>
                    <a:gd name="T19" fmla="*/ 7 h 208"/>
                    <a:gd name="T20" fmla="*/ 3 w 192"/>
                    <a:gd name="T21" fmla="*/ 8 h 208"/>
                    <a:gd name="T22" fmla="*/ 3 w 192"/>
                    <a:gd name="T23" fmla="*/ 8 h 208"/>
                    <a:gd name="T24" fmla="*/ 4 w 192"/>
                    <a:gd name="T25" fmla="*/ 8 h 208"/>
                    <a:gd name="T26" fmla="*/ 5 w 192"/>
                    <a:gd name="T27" fmla="*/ 7 h 208"/>
                    <a:gd name="T28" fmla="*/ 5 w 192"/>
                    <a:gd name="T29" fmla="*/ 7 h 208"/>
                    <a:gd name="T30" fmla="*/ 6 w 192"/>
                    <a:gd name="T31" fmla="*/ 6 h 208"/>
                    <a:gd name="T32" fmla="*/ 6 w 192"/>
                    <a:gd name="T33" fmla="*/ 6 h 208"/>
                    <a:gd name="T34" fmla="*/ 7 w 192"/>
                    <a:gd name="T35" fmla="*/ 5 h 208"/>
                    <a:gd name="T36" fmla="*/ 7 w 192"/>
                    <a:gd name="T37" fmla="*/ 3 h 208"/>
                    <a:gd name="T38" fmla="*/ 7 w 192"/>
                    <a:gd name="T39" fmla="*/ 2 h 208"/>
                    <a:gd name="T40" fmla="*/ 6 w 192"/>
                    <a:gd name="T41" fmla="*/ 1 h 208"/>
                    <a:gd name="T42" fmla="*/ 6 w 192"/>
                    <a:gd name="T43" fmla="*/ 1 h 208"/>
                    <a:gd name="T44" fmla="*/ 5 w 192"/>
                    <a:gd name="T45" fmla="*/ 1 h 208"/>
                    <a:gd name="T46" fmla="*/ 5 w 192"/>
                    <a:gd name="T47" fmla="*/ 0 h 208"/>
                    <a:gd name="T48" fmla="*/ 4 w 192"/>
                    <a:gd name="T49" fmla="*/ 0 h 208"/>
                    <a:gd name="T50" fmla="*/ 3 w 192"/>
                    <a:gd name="T51" fmla="*/ 0 h 208"/>
                    <a:gd name="T52" fmla="*/ 2 w 192"/>
                    <a:gd name="T53" fmla="*/ 0 h 208"/>
                    <a:gd name="T54" fmla="*/ 2 w 192"/>
                    <a:gd name="T55" fmla="*/ 0 h 208"/>
                    <a:gd name="T56" fmla="*/ 1 w 192"/>
                    <a:gd name="T57" fmla="*/ 0 h 20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92"/>
                    <a:gd name="T88" fmla="*/ 0 h 208"/>
                    <a:gd name="T89" fmla="*/ 192 w 192"/>
                    <a:gd name="T90" fmla="*/ 208 h 20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92" h="208">
                      <a:moveTo>
                        <a:pt x="26" y="11"/>
                      </a:moveTo>
                      <a:lnTo>
                        <a:pt x="13" y="24"/>
                      </a:lnTo>
                      <a:lnTo>
                        <a:pt x="4" y="43"/>
                      </a:lnTo>
                      <a:lnTo>
                        <a:pt x="0" y="67"/>
                      </a:lnTo>
                      <a:lnTo>
                        <a:pt x="0" y="93"/>
                      </a:lnTo>
                      <a:lnTo>
                        <a:pt x="3" y="120"/>
                      </a:lnTo>
                      <a:lnTo>
                        <a:pt x="10" y="148"/>
                      </a:lnTo>
                      <a:lnTo>
                        <a:pt x="20" y="171"/>
                      </a:lnTo>
                      <a:lnTo>
                        <a:pt x="35" y="189"/>
                      </a:lnTo>
                      <a:lnTo>
                        <a:pt x="51" y="201"/>
                      </a:lnTo>
                      <a:lnTo>
                        <a:pt x="70" y="206"/>
                      </a:lnTo>
                      <a:lnTo>
                        <a:pt x="91" y="208"/>
                      </a:lnTo>
                      <a:lnTo>
                        <a:pt x="111" y="204"/>
                      </a:lnTo>
                      <a:lnTo>
                        <a:pt x="130" y="196"/>
                      </a:lnTo>
                      <a:lnTo>
                        <a:pt x="148" y="186"/>
                      </a:lnTo>
                      <a:lnTo>
                        <a:pt x="163" y="176"/>
                      </a:lnTo>
                      <a:lnTo>
                        <a:pt x="174" y="163"/>
                      </a:lnTo>
                      <a:lnTo>
                        <a:pt x="189" y="130"/>
                      </a:lnTo>
                      <a:lnTo>
                        <a:pt x="192" y="89"/>
                      </a:lnTo>
                      <a:lnTo>
                        <a:pt x="185" y="50"/>
                      </a:lnTo>
                      <a:lnTo>
                        <a:pt x="166" y="27"/>
                      </a:lnTo>
                      <a:lnTo>
                        <a:pt x="152" y="21"/>
                      </a:lnTo>
                      <a:lnTo>
                        <a:pt x="138" y="14"/>
                      </a:lnTo>
                      <a:lnTo>
                        <a:pt x="122" y="8"/>
                      </a:lnTo>
                      <a:lnTo>
                        <a:pt x="104" y="2"/>
                      </a:lnTo>
                      <a:lnTo>
                        <a:pt x="85" y="0"/>
                      </a:lnTo>
                      <a:lnTo>
                        <a:pt x="66" y="0"/>
                      </a:lnTo>
                      <a:lnTo>
                        <a:pt x="47" y="2"/>
                      </a:lnTo>
                      <a:lnTo>
                        <a:pt x="26" y="11"/>
                      </a:lnTo>
                      <a:close/>
                    </a:path>
                  </a:pathLst>
                </a:custGeom>
                <a:solidFill>
                  <a:srgbClr val="CCEF72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5" name="Freeform 100"/>
                <p:cNvSpPr>
                  <a:spLocks/>
                </p:cNvSpPr>
                <p:nvPr/>
              </p:nvSpPr>
              <p:spPr bwMode="auto">
                <a:xfrm>
                  <a:off x="8406" y="4895"/>
                  <a:ext cx="82" cy="84"/>
                </a:xfrm>
                <a:custGeom>
                  <a:avLst/>
                  <a:gdLst>
                    <a:gd name="T0" fmla="*/ 1 w 247"/>
                    <a:gd name="T1" fmla="*/ 1 h 251"/>
                    <a:gd name="T2" fmla="*/ 1 w 247"/>
                    <a:gd name="T3" fmla="*/ 2 h 251"/>
                    <a:gd name="T4" fmla="*/ 0 w 247"/>
                    <a:gd name="T5" fmla="*/ 2 h 251"/>
                    <a:gd name="T6" fmla="*/ 0 w 247"/>
                    <a:gd name="T7" fmla="*/ 3 h 251"/>
                    <a:gd name="T8" fmla="*/ 0 w 247"/>
                    <a:gd name="T9" fmla="*/ 4 h 251"/>
                    <a:gd name="T10" fmla="*/ 0 w 247"/>
                    <a:gd name="T11" fmla="*/ 4 h 251"/>
                    <a:gd name="T12" fmla="*/ 0 w 247"/>
                    <a:gd name="T13" fmla="*/ 5 h 251"/>
                    <a:gd name="T14" fmla="*/ 0 w 247"/>
                    <a:gd name="T15" fmla="*/ 6 h 251"/>
                    <a:gd name="T16" fmla="*/ 1 w 247"/>
                    <a:gd name="T17" fmla="*/ 6 h 251"/>
                    <a:gd name="T18" fmla="*/ 2 w 247"/>
                    <a:gd name="T19" fmla="*/ 7 h 251"/>
                    <a:gd name="T20" fmla="*/ 2 w 247"/>
                    <a:gd name="T21" fmla="*/ 8 h 251"/>
                    <a:gd name="T22" fmla="*/ 3 w 247"/>
                    <a:gd name="T23" fmla="*/ 8 h 251"/>
                    <a:gd name="T24" fmla="*/ 4 w 247"/>
                    <a:gd name="T25" fmla="*/ 9 h 251"/>
                    <a:gd name="T26" fmla="*/ 4 w 247"/>
                    <a:gd name="T27" fmla="*/ 9 h 251"/>
                    <a:gd name="T28" fmla="*/ 5 w 247"/>
                    <a:gd name="T29" fmla="*/ 9 h 251"/>
                    <a:gd name="T30" fmla="*/ 5 w 247"/>
                    <a:gd name="T31" fmla="*/ 9 h 251"/>
                    <a:gd name="T32" fmla="*/ 6 w 247"/>
                    <a:gd name="T33" fmla="*/ 9 h 251"/>
                    <a:gd name="T34" fmla="*/ 7 w 247"/>
                    <a:gd name="T35" fmla="*/ 9 h 251"/>
                    <a:gd name="T36" fmla="*/ 7 w 247"/>
                    <a:gd name="T37" fmla="*/ 8 h 251"/>
                    <a:gd name="T38" fmla="*/ 8 w 247"/>
                    <a:gd name="T39" fmla="*/ 8 h 251"/>
                    <a:gd name="T40" fmla="*/ 8 w 247"/>
                    <a:gd name="T41" fmla="*/ 8 h 251"/>
                    <a:gd name="T42" fmla="*/ 9 w 247"/>
                    <a:gd name="T43" fmla="*/ 8 h 251"/>
                    <a:gd name="T44" fmla="*/ 9 w 247"/>
                    <a:gd name="T45" fmla="*/ 7 h 251"/>
                    <a:gd name="T46" fmla="*/ 9 w 247"/>
                    <a:gd name="T47" fmla="*/ 7 h 251"/>
                    <a:gd name="T48" fmla="*/ 9 w 247"/>
                    <a:gd name="T49" fmla="*/ 6 h 251"/>
                    <a:gd name="T50" fmla="*/ 9 w 247"/>
                    <a:gd name="T51" fmla="*/ 5 h 251"/>
                    <a:gd name="T52" fmla="*/ 9 w 247"/>
                    <a:gd name="T53" fmla="*/ 4 h 251"/>
                    <a:gd name="T54" fmla="*/ 8 w 247"/>
                    <a:gd name="T55" fmla="*/ 4 h 251"/>
                    <a:gd name="T56" fmla="*/ 8 w 247"/>
                    <a:gd name="T57" fmla="*/ 3 h 251"/>
                    <a:gd name="T58" fmla="*/ 7 w 247"/>
                    <a:gd name="T59" fmla="*/ 2 h 251"/>
                    <a:gd name="T60" fmla="*/ 7 w 247"/>
                    <a:gd name="T61" fmla="*/ 1 h 251"/>
                    <a:gd name="T62" fmla="*/ 6 w 247"/>
                    <a:gd name="T63" fmla="*/ 1 h 251"/>
                    <a:gd name="T64" fmla="*/ 5 w 247"/>
                    <a:gd name="T65" fmla="*/ 0 h 251"/>
                    <a:gd name="T66" fmla="*/ 5 w 247"/>
                    <a:gd name="T67" fmla="*/ 0 h 251"/>
                    <a:gd name="T68" fmla="*/ 4 w 247"/>
                    <a:gd name="T69" fmla="*/ 0 h 251"/>
                    <a:gd name="T70" fmla="*/ 3 w 247"/>
                    <a:gd name="T71" fmla="*/ 0 h 251"/>
                    <a:gd name="T72" fmla="*/ 3 w 247"/>
                    <a:gd name="T73" fmla="*/ 0 h 251"/>
                    <a:gd name="T74" fmla="*/ 2 w 247"/>
                    <a:gd name="T75" fmla="*/ 0 h 251"/>
                    <a:gd name="T76" fmla="*/ 2 w 247"/>
                    <a:gd name="T77" fmla="*/ 0 h 251"/>
                    <a:gd name="T78" fmla="*/ 2 w 247"/>
                    <a:gd name="T79" fmla="*/ 1 h 251"/>
                    <a:gd name="T80" fmla="*/ 1 w 247"/>
                    <a:gd name="T81" fmla="*/ 1 h 25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247"/>
                    <a:gd name="T124" fmla="*/ 0 h 251"/>
                    <a:gd name="T125" fmla="*/ 247 w 247"/>
                    <a:gd name="T126" fmla="*/ 251 h 25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247" h="251">
                      <a:moveTo>
                        <a:pt x="33" y="29"/>
                      </a:moveTo>
                      <a:lnTo>
                        <a:pt x="21" y="44"/>
                      </a:lnTo>
                      <a:lnTo>
                        <a:pt x="12" y="60"/>
                      </a:lnTo>
                      <a:lnTo>
                        <a:pt x="5" y="79"/>
                      </a:lnTo>
                      <a:lnTo>
                        <a:pt x="0" y="97"/>
                      </a:lnTo>
                      <a:lnTo>
                        <a:pt x="0" y="116"/>
                      </a:lnTo>
                      <a:lnTo>
                        <a:pt x="5" y="135"/>
                      </a:lnTo>
                      <a:lnTo>
                        <a:pt x="12" y="152"/>
                      </a:lnTo>
                      <a:lnTo>
                        <a:pt x="25" y="169"/>
                      </a:lnTo>
                      <a:lnTo>
                        <a:pt x="42" y="187"/>
                      </a:lnTo>
                      <a:lnTo>
                        <a:pt x="58" y="202"/>
                      </a:lnTo>
                      <a:lnTo>
                        <a:pt x="77" y="220"/>
                      </a:lnTo>
                      <a:lnTo>
                        <a:pt x="96" y="233"/>
                      </a:lnTo>
                      <a:lnTo>
                        <a:pt x="114" y="244"/>
                      </a:lnTo>
                      <a:lnTo>
                        <a:pt x="133" y="251"/>
                      </a:lnTo>
                      <a:lnTo>
                        <a:pt x="149" y="251"/>
                      </a:lnTo>
                      <a:lnTo>
                        <a:pt x="165" y="246"/>
                      </a:lnTo>
                      <a:lnTo>
                        <a:pt x="180" y="237"/>
                      </a:lnTo>
                      <a:lnTo>
                        <a:pt x="196" y="228"/>
                      </a:lnTo>
                      <a:lnTo>
                        <a:pt x="209" y="220"/>
                      </a:lnTo>
                      <a:lnTo>
                        <a:pt x="222" y="212"/>
                      </a:lnTo>
                      <a:lnTo>
                        <a:pt x="232" y="202"/>
                      </a:lnTo>
                      <a:lnTo>
                        <a:pt x="240" y="191"/>
                      </a:lnTo>
                      <a:lnTo>
                        <a:pt x="246" y="178"/>
                      </a:lnTo>
                      <a:lnTo>
                        <a:pt x="247" y="162"/>
                      </a:lnTo>
                      <a:lnTo>
                        <a:pt x="244" y="142"/>
                      </a:lnTo>
                      <a:lnTo>
                        <a:pt x="238" y="120"/>
                      </a:lnTo>
                      <a:lnTo>
                        <a:pt x="228" y="96"/>
                      </a:lnTo>
                      <a:lnTo>
                        <a:pt x="215" y="72"/>
                      </a:lnTo>
                      <a:lnTo>
                        <a:pt x="200" y="50"/>
                      </a:lnTo>
                      <a:lnTo>
                        <a:pt x="184" y="30"/>
                      </a:lnTo>
                      <a:lnTo>
                        <a:pt x="165" y="16"/>
                      </a:lnTo>
                      <a:lnTo>
                        <a:pt x="147" y="7"/>
                      </a:lnTo>
                      <a:lnTo>
                        <a:pt x="130" y="3"/>
                      </a:lnTo>
                      <a:lnTo>
                        <a:pt x="112" y="0"/>
                      </a:lnTo>
                      <a:lnTo>
                        <a:pt x="94" y="1"/>
                      </a:lnTo>
                      <a:lnTo>
                        <a:pt x="80" y="3"/>
                      </a:lnTo>
                      <a:lnTo>
                        <a:pt x="65" y="7"/>
                      </a:lnTo>
                      <a:lnTo>
                        <a:pt x="52" y="13"/>
                      </a:lnTo>
                      <a:lnTo>
                        <a:pt x="42" y="20"/>
                      </a:lnTo>
                      <a:lnTo>
                        <a:pt x="33" y="29"/>
                      </a:lnTo>
                      <a:close/>
                    </a:path>
                  </a:pathLst>
                </a:custGeom>
                <a:solidFill>
                  <a:srgbClr val="CCEF72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6" name="Freeform 101"/>
                <p:cNvSpPr>
                  <a:spLocks/>
                </p:cNvSpPr>
                <p:nvPr/>
              </p:nvSpPr>
              <p:spPr bwMode="auto">
                <a:xfrm>
                  <a:off x="8313" y="4687"/>
                  <a:ext cx="75" cy="80"/>
                </a:xfrm>
                <a:custGeom>
                  <a:avLst/>
                  <a:gdLst>
                    <a:gd name="T0" fmla="*/ 4 w 226"/>
                    <a:gd name="T1" fmla="*/ 0 h 240"/>
                    <a:gd name="T2" fmla="*/ 3 w 226"/>
                    <a:gd name="T3" fmla="*/ 0 h 240"/>
                    <a:gd name="T4" fmla="*/ 2 w 226"/>
                    <a:gd name="T5" fmla="*/ 0 h 240"/>
                    <a:gd name="T6" fmla="*/ 2 w 226"/>
                    <a:gd name="T7" fmla="*/ 0 h 240"/>
                    <a:gd name="T8" fmla="*/ 1 w 226"/>
                    <a:gd name="T9" fmla="*/ 1 h 240"/>
                    <a:gd name="T10" fmla="*/ 0 w 226"/>
                    <a:gd name="T11" fmla="*/ 3 h 240"/>
                    <a:gd name="T12" fmla="*/ 0 w 226"/>
                    <a:gd name="T13" fmla="*/ 5 h 240"/>
                    <a:gd name="T14" fmla="*/ 1 w 226"/>
                    <a:gd name="T15" fmla="*/ 6 h 240"/>
                    <a:gd name="T16" fmla="*/ 1 w 226"/>
                    <a:gd name="T17" fmla="*/ 7 h 240"/>
                    <a:gd name="T18" fmla="*/ 2 w 226"/>
                    <a:gd name="T19" fmla="*/ 8 h 240"/>
                    <a:gd name="T20" fmla="*/ 3 w 226"/>
                    <a:gd name="T21" fmla="*/ 9 h 240"/>
                    <a:gd name="T22" fmla="*/ 4 w 226"/>
                    <a:gd name="T23" fmla="*/ 9 h 240"/>
                    <a:gd name="T24" fmla="*/ 6 w 226"/>
                    <a:gd name="T25" fmla="*/ 8 h 240"/>
                    <a:gd name="T26" fmla="*/ 7 w 226"/>
                    <a:gd name="T27" fmla="*/ 8 h 240"/>
                    <a:gd name="T28" fmla="*/ 8 w 226"/>
                    <a:gd name="T29" fmla="*/ 6 h 240"/>
                    <a:gd name="T30" fmla="*/ 8 w 226"/>
                    <a:gd name="T31" fmla="*/ 5 h 240"/>
                    <a:gd name="T32" fmla="*/ 8 w 226"/>
                    <a:gd name="T33" fmla="*/ 4 h 240"/>
                    <a:gd name="T34" fmla="*/ 8 w 226"/>
                    <a:gd name="T35" fmla="*/ 4 h 240"/>
                    <a:gd name="T36" fmla="*/ 7 w 226"/>
                    <a:gd name="T37" fmla="*/ 4 h 240"/>
                    <a:gd name="T38" fmla="*/ 7 w 226"/>
                    <a:gd name="T39" fmla="*/ 4 h 240"/>
                    <a:gd name="T40" fmla="*/ 7 w 226"/>
                    <a:gd name="T41" fmla="*/ 5 h 240"/>
                    <a:gd name="T42" fmla="*/ 7 w 226"/>
                    <a:gd name="T43" fmla="*/ 6 h 240"/>
                    <a:gd name="T44" fmla="*/ 6 w 226"/>
                    <a:gd name="T45" fmla="*/ 7 h 240"/>
                    <a:gd name="T46" fmla="*/ 5 w 226"/>
                    <a:gd name="T47" fmla="*/ 7 h 240"/>
                    <a:gd name="T48" fmla="*/ 3 w 226"/>
                    <a:gd name="T49" fmla="*/ 7 h 240"/>
                    <a:gd name="T50" fmla="*/ 2 w 226"/>
                    <a:gd name="T51" fmla="*/ 7 h 240"/>
                    <a:gd name="T52" fmla="*/ 2 w 226"/>
                    <a:gd name="T53" fmla="*/ 5 h 240"/>
                    <a:gd name="T54" fmla="*/ 1 w 226"/>
                    <a:gd name="T55" fmla="*/ 4 h 240"/>
                    <a:gd name="T56" fmla="*/ 1 w 226"/>
                    <a:gd name="T57" fmla="*/ 3 h 240"/>
                    <a:gd name="T58" fmla="*/ 2 w 226"/>
                    <a:gd name="T59" fmla="*/ 2 h 240"/>
                    <a:gd name="T60" fmla="*/ 2 w 226"/>
                    <a:gd name="T61" fmla="*/ 1 h 240"/>
                    <a:gd name="T62" fmla="*/ 3 w 226"/>
                    <a:gd name="T63" fmla="*/ 1 h 240"/>
                    <a:gd name="T64" fmla="*/ 3 w 226"/>
                    <a:gd name="T65" fmla="*/ 1 h 240"/>
                    <a:gd name="T66" fmla="*/ 4 w 226"/>
                    <a:gd name="T67" fmla="*/ 1 h 240"/>
                    <a:gd name="T68" fmla="*/ 5 w 226"/>
                    <a:gd name="T69" fmla="*/ 1 h 240"/>
                    <a:gd name="T70" fmla="*/ 5 w 226"/>
                    <a:gd name="T71" fmla="*/ 0 h 240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w 226"/>
                    <a:gd name="T109" fmla="*/ 0 h 240"/>
                    <a:gd name="T110" fmla="*/ 226 w 226"/>
                    <a:gd name="T111" fmla="*/ 240 h 240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T108" t="T109" r="T110" b="T111"/>
                  <a:pathLst>
                    <a:path w="226" h="240">
                      <a:moveTo>
                        <a:pt x="125" y="6"/>
                      </a:moveTo>
                      <a:lnTo>
                        <a:pt x="115" y="3"/>
                      </a:lnTo>
                      <a:lnTo>
                        <a:pt x="104" y="0"/>
                      </a:lnTo>
                      <a:lnTo>
                        <a:pt x="93" y="0"/>
                      </a:lnTo>
                      <a:lnTo>
                        <a:pt x="79" y="0"/>
                      </a:lnTo>
                      <a:lnTo>
                        <a:pt x="66" y="2"/>
                      </a:lnTo>
                      <a:lnTo>
                        <a:pt x="54" y="6"/>
                      </a:lnTo>
                      <a:lnTo>
                        <a:pt x="43" y="12"/>
                      </a:lnTo>
                      <a:lnTo>
                        <a:pt x="32" y="19"/>
                      </a:lnTo>
                      <a:lnTo>
                        <a:pt x="16" y="37"/>
                      </a:lnTo>
                      <a:lnTo>
                        <a:pt x="6" y="58"/>
                      </a:lnTo>
                      <a:lnTo>
                        <a:pt x="0" y="79"/>
                      </a:lnTo>
                      <a:lnTo>
                        <a:pt x="0" y="101"/>
                      </a:lnTo>
                      <a:lnTo>
                        <a:pt x="2" y="124"/>
                      </a:lnTo>
                      <a:lnTo>
                        <a:pt x="7" y="145"/>
                      </a:lnTo>
                      <a:lnTo>
                        <a:pt x="15" y="168"/>
                      </a:lnTo>
                      <a:lnTo>
                        <a:pt x="24" y="188"/>
                      </a:lnTo>
                      <a:lnTo>
                        <a:pt x="32" y="201"/>
                      </a:lnTo>
                      <a:lnTo>
                        <a:pt x="43" y="213"/>
                      </a:lnTo>
                      <a:lnTo>
                        <a:pt x="56" y="223"/>
                      </a:lnTo>
                      <a:lnTo>
                        <a:pt x="69" y="231"/>
                      </a:lnTo>
                      <a:lnTo>
                        <a:pt x="84" y="237"/>
                      </a:lnTo>
                      <a:lnTo>
                        <a:pt x="98" y="240"/>
                      </a:lnTo>
                      <a:lnTo>
                        <a:pt x="113" y="240"/>
                      </a:lnTo>
                      <a:lnTo>
                        <a:pt x="129" y="237"/>
                      </a:lnTo>
                      <a:lnTo>
                        <a:pt x="151" y="229"/>
                      </a:lnTo>
                      <a:lnTo>
                        <a:pt x="172" y="219"/>
                      </a:lnTo>
                      <a:lnTo>
                        <a:pt x="189" y="204"/>
                      </a:lnTo>
                      <a:lnTo>
                        <a:pt x="206" y="188"/>
                      </a:lnTo>
                      <a:lnTo>
                        <a:pt x="216" y="171"/>
                      </a:lnTo>
                      <a:lnTo>
                        <a:pt x="223" y="152"/>
                      </a:lnTo>
                      <a:lnTo>
                        <a:pt x="226" y="131"/>
                      </a:lnTo>
                      <a:lnTo>
                        <a:pt x="223" y="109"/>
                      </a:lnTo>
                      <a:lnTo>
                        <a:pt x="222" y="104"/>
                      </a:lnTo>
                      <a:lnTo>
                        <a:pt x="219" y="98"/>
                      </a:lnTo>
                      <a:lnTo>
                        <a:pt x="213" y="95"/>
                      </a:lnTo>
                      <a:lnTo>
                        <a:pt x="207" y="95"/>
                      </a:lnTo>
                      <a:lnTo>
                        <a:pt x="201" y="96"/>
                      </a:lnTo>
                      <a:lnTo>
                        <a:pt x="197" y="99"/>
                      </a:lnTo>
                      <a:lnTo>
                        <a:pt x="194" y="105"/>
                      </a:lnTo>
                      <a:lnTo>
                        <a:pt x="192" y="111"/>
                      </a:lnTo>
                      <a:lnTo>
                        <a:pt x="191" y="127"/>
                      </a:lnTo>
                      <a:lnTo>
                        <a:pt x="188" y="142"/>
                      </a:lnTo>
                      <a:lnTo>
                        <a:pt x="182" y="158"/>
                      </a:lnTo>
                      <a:lnTo>
                        <a:pt x="173" y="171"/>
                      </a:lnTo>
                      <a:lnTo>
                        <a:pt x="162" y="183"/>
                      </a:lnTo>
                      <a:lnTo>
                        <a:pt x="147" y="191"/>
                      </a:lnTo>
                      <a:lnTo>
                        <a:pt x="131" y="197"/>
                      </a:lnTo>
                      <a:lnTo>
                        <a:pt x="110" y="200"/>
                      </a:lnTo>
                      <a:lnTo>
                        <a:pt x="90" y="197"/>
                      </a:lnTo>
                      <a:lnTo>
                        <a:pt x="74" y="190"/>
                      </a:lnTo>
                      <a:lnTo>
                        <a:pt x="60" y="177"/>
                      </a:lnTo>
                      <a:lnTo>
                        <a:pt x="51" y="161"/>
                      </a:lnTo>
                      <a:lnTo>
                        <a:pt x="44" y="144"/>
                      </a:lnTo>
                      <a:lnTo>
                        <a:pt x="38" y="124"/>
                      </a:lnTo>
                      <a:lnTo>
                        <a:pt x="34" y="105"/>
                      </a:lnTo>
                      <a:lnTo>
                        <a:pt x="32" y="86"/>
                      </a:lnTo>
                      <a:lnTo>
                        <a:pt x="32" y="76"/>
                      </a:lnTo>
                      <a:lnTo>
                        <a:pt x="35" y="66"/>
                      </a:lnTo>
                      <a:lnTo>
                        <a:pt x="41" y="56"/>
                      </a:lnTo>
                      <a:lnTo>
                        <a:pt x="47" y="46"/>
                      </a:lnTo>
                      <a:lnTo>
                        <a:pt x="54" y="39"/>
                      </a:lnTo>
                      <a:lnTo>
                        <a:pt x="63" y="32"/>
                      </a:lnTo>
                      <a:lnTo>
                        <a:pt x="74" y="26"/>
                      </a:lnTo>
                      <a:lnTo>
                        <a:pt x="84" y="25"/>
                      </a:lnTo>
                      <a:lnTo>
                        <a:pt x="87" y="25"/>
                      </a:lnTo>
                      <a:lnTo>
                        <a:pt x="94" y="23"/>
                      </a:lnTo>
                      <a:lnTo>
                        <a:pt x="106" y="25"/>
                      </a:lnTo>
                      <a:lnTo>
                        <a:pt x="119" y="26"/>
                      </a:lnTo>
                      <a:lnTo>
                        <a:pt x="126" y="25"/>
                      </a:lnTo>
                      <a:lnTo>
                        <a:pt x="131" y="19"/>
                      </a:lnTo>
                      <a:lnTo>
                        <a:pt x="129" y="12"/>
                      </a:lnTo>
                      <a:lnTo>
                        <a:pt x="125" y="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7" name="Freeform 102"/>
                <p:cNvSpPr>
                  <a:spLocks/>
                </p:cNvSpPr>
                <p:nvPr/>
              </p:nvSpPr>
              <p:spPr bwMode="auto">
                <a:xfrm>
                  <a:off x="8412" y="4892"/>
                  <a:ext cx="93" cy="90"/>
                </a:xfrm>
                <a:custGeom>
                  <a:avLst/>
                  <a:gdLst>
                    <a:gd name="T0" fmla="*/ 2 w 279"/>
                    <a:gd name="T1" fmla="*/ 0 h 270"/>
                    <a:gd name="T2" fmla="*/ 1 w 279"/>
                    <a:gd name="T3" fmla="*/ 1 h 270"/>
                    <a:gd name="T4" fmla="*/ 1 w 279"/>
                    <a:gd name="T5" fmla="*/ 2 h 270"/>
                    <a:gd name="T6" fmla="*/ 0 w 279"/>
                    <a:gd name="T7" fmla="*/ 3 h 270"/>
                    <a:gd name="T8" fmla="*/ 0 w 279"/>
                    <a:gd name="T9" fmla="*/ 4 h 270"/>
                    <a:gd name="T10" fmla="*/ 0 w 279"/>
                    <a:gd name="T11" fmla="*/ 5 h 270"/>
                    <a:gd name="T12" fmla="*/ 1 w 279"/>
                    <a:gd name="T13" fmla="*/ 6 h 270"/>
                    <a:gd name="T14" fmla="*/ 1 w 279"/>
                    <a:gd name="T15" fmla="*/ 8 h 270"/>
                    <a:gd name="T16" fmla="*/ 2 w 279"/>
                    <a:gd name="T17" fmla="*/ 9 h 270"/>
                    <a:gd name="T18" fmla="*/ 4 w 279"/>
                    <a:gd name="T19" fmla="*/ 10 h 270"/>
                    <a:gd name="T20" fmla="*/ 5 w 279"/>
                    <a:gd name="T21" fmla="*/ 10 h 270"/>
                    <a:gd name="T22" fmla="*/ 7 w 279"/>
                    <a:gd name="T23" fmla="*/ 10 h 270"/>
                    <a:gd name="T24" fmla="*/ 8 w 279"/>
                    <a:gd name="T25" fmla="*/ 9 h 270"/>
                    <a:gd name="T26" fmla="*/ 9 w 279"/>
                    <a:gd name="T27" fmla="*/ 8 h 270"/>
                    <a:gd name="T28" fmla="*/ 10 w 279"/>
                    <a:gd name="T29" fmla="*/ 7 h 270"/>
                    <a:gd name="T30" fmla="*/ 10 w 279"/>
                    <a:gd name="T31" fmla="*/ 6 h 270"/>
                    <a:gd name="T32" fmla="*/ 10 w 279"/>
                    <a:gd name="T33" fmla="*/ 5 h 270"/>
                    <a:gd name="T34" fmla="*/ 10 w 279"/>
                    <a:gd name="T35" fmla="*/ 4 h 270"/>
                    <a:gd name="T36" fmla="*/ 10 w 279"/>
                    <a:gd name="T37" fmla="*/ 4 h 270"/>
                    <a:gd name="T38" fmla="*/ 9 w 279"/>
                    <a:gd name="T39" fmla="*/ 5 h 270"/>
                    <a:gd name="T40" fmla="*/ 9 w 279"/>
                    <a:gd name="T41" fmla="*/ 5 h 270"/>
                    <a:gd name="T42" fmla="*/ 9 w 279"/>
                    <a:gd name="T43" fmla="*/ 6 h 270"/>
                    <a:gd name="T44" fmla="*/ 8 w 279"/>
                    <a:gd name="T45" fmla="*/ 7 h 270"/>
                    <a:gd name="T46" fmla="*/ 7 w 279"/>
                    <a:gd name="T47" fmla="*/ 7 h 270"/>
                    <a:gd name="T48" fmla="*/ 6 w 279"/>
                    <a:gd name="T49" fmla="*/ 8 h 270"/>
                    <a:gd name="T50" fmla="*/ 4 w 279"/>
                    <a:gd name="T51" fmla="*/ 7 h 270"/>
                    <a:gd name="T52" fmla="*/ 2 w 279"/>
                    <a:gd name="T53" fmla="*/ 6 h 270"/>
                    <a:gd name="T54" fmla="*/ 1 w 279"/>
                    <a:gd name="T55" fmla="*/ 4 h 270"/>
                    <a:gd name="T56" fmla="*/ 2 w 279"/>
                    <a:gd name="T57" fmla="*/ 3 h 270"/>
                    <a:gd name="T58" fmla="*/ 2 w 279"/>
                    <a:gd name="T59" fmla="*/ 2 h 270"/>
                    <a:gd name="T60" fmla="*/ 3 w 279"/>
                    <a:gd name="T61" fmla="*/ 1 h 270"/>
                    <a:gd name="T62" fmla="*/ 4 w 279"/>
                    <a:gd name="T63" fmla="*/ 1 h 270"/>
                    <a:gd name="T64" fmla="*/ 4 w 279"/>
                    <a:gd name="T65" fmla="*/ 0 h 270"/>
                    <a:gd name="T66" fmla="*/ 3 w 279"/>
                    <a:gd name="T67" fmla="*/ 0 h 27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79"/>
                    <a:gd name="T103" fmla="*/ 0 h 270"/>
                    <a:gd name="T104" fmla="*/ 279 w 279"/>
                    <a:gd name="T105" fmla="*/ 270 h 27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79" h="270">
                      <a:moveTo>
                        <a:pt x="75" y="3"/>
                      </a:moveTo>
                      <a:lnTo>
                        <a:pt x="60" y="8"/>
                      </a:lnTo>
                      <a:lnTo>
                        <a:pt x="47" y="17"/>
                      </a:lnTo>
                      <a:lnTo>
                        <a:pt x="34" y="27"/>
                      </a:lnTo>
                      <a:lnTo>
                        <a:pt x="24" y="39"/>
                      </a:lnTo>
                      <a:lnTo>
                        <a:pt x="15" y="50"/>
                      </a:lnTo>
                      <a:lnTo>
                        <a:pt x="7" y="64"/>
                      </a:lnTo>
                      <a:lnTo>
                        <a:pt x="3" y="80"/>
                      </a:lnTo>
                      <a:lnTo>
                        <a:pt x="0" y="96"/>
                      </a:lnTo>
                      <a:lnTo>
                        <a:pt x="0" y="112"/>
                      </a:lnTo>
                      <a:lnTo>
                        <a:pt x="2" y="129"/>
                      </a:lnTo>
                      <a:lnTo>
                        <a:pt x="6" y="145"/>
                      </a:lnTo>
                      <a:lnTo>
                        <a:pt x="12" y="161"/>
                      </a:lnTo>
                      <a:lnTo>
                        <a:pt x="18" y="175"/>
                      </a:lnTo>
                      <a:lnTo>
                        <a:pt x="27" y="189"/>
                      </a:lnTo>
                      <a:lnTo>
                        <a:pt x="37" y="204"/>
                      </a:lnTo>
                      <a:lnTo>
                        <a:pt x="49" y="217"/>
                      </a:lnTo>
                      <a:lnTo>
                        <a:pt x="65" y="231"/>
                      </a:lnTo>
                      <a:lnTo>
                        <a:pt x="82" y="244"/>
                      </a:lnTo>
                      <a:lnTo>
                        <a:pt x="101" y="257"/>
                      </a:lnTo>
                      <a:lnTo>
                        <a:pt x="122" y="266"/>
                      </a:lnTo>
                      <a:lnTo>
                        <a:pt x="142" y="270"/>
                      </a:lnTo>
                      <a:lnTo>
                        <a:pt x="165" y="270"/>
                      </a:lnTo>
                      <a:lnTo>
                        <a:pt x="185" y="263"/>
                      </a:lnTo>
                      <a:lnTo>
                        <a:pt x="206" y="250"/>
                      </a:lnTo>
                      <a:lnTo>
                        <a:pt x="219" y="240"/>
                      </a:lnTo>
                      <a:lnTo>
                        <a:pt x="232" y="228"/>
                      </a:lnTo>
                      <a:lnTo>
                        <a:pt x="244" y="215"/>
                      </a:lnTo>
                      <a:lnTo>
                        <a:pt x="254" y="202"/>
                      </a:lnTo>
                      <a:lnTo>
                        <a:pt x="263" y="188"/>
                      </a:lnTo>
                      <a:lnTo>
                        <a:pt x="270" y="174"/>
                      </a:lnTo>
                      <a:lnTo>
                        <a:pt x="276" y="158"/>
                      </a:lnTo>
                      <a:lnTo>
                        <a:pt x="279" y="141"/>
                      </a:lnTo>
                      <a:lnTo>
                        <a:pt x="279" y="133"/>
                      </a:lnTo>
                      <a:lnTo>
                        <a:pt x="278" y="126"/>
                      </a:lnTo>
                      <a:lnTo>
                        <a:pt x="273" y="120"/>
                      </a:lnTo>
                      <a:lnTo>
                        <a:pt x="266" y="116"/>
                      </a:lnTo>
                      <a:lnTo>
                        <a:pt x="258" y="116"/>
                      </a:lnTo>
                      <a:lnTo>
                        <a:pt x="251" y="118"/>
                      </a:lnTo>
                      <a:lnTo>
                        <a:pt x="245" y="122"/>
                      </a:lnTo>
                      <a:lnTo>
                        <a:pt x="241" y="129"/>
                      </a:lnTo>
                      <a:lnTo>
                        <a:pt x="241" y="132"/>
                      </a:lnTo>
                      <a:lnTo>
                        <a:pt x="238" y="139"/>
                      </a:lnTo>
                      <a:lnTo>
                        <a:pt x="235" y="151"/>
                      </a:lnTo>
                      <a:lnTo>
                        <a:pt x="229" y="164"/>
                      </a:lnTo>
                      <a:lnTo>
                        <a:pt x="220" y="176"/>
                      </a:lnTo>
                      <a:lnTo>
                        <a:pt x="210" y="191"/>
                      </a:lnTo>
                      <a:lnTo>
                        <a:pt x="198" y="201"/>
                      </a:lnTo>
                      <a:lnTo>
                        <a:pt x="182" y="210"/>
                      </a:lnTo>
                      <a:lnTo>
                        <a:pt x="154" y="211"/>
                      </a:lnTo>
                      <a:lnTo>
                        <a:pt x="126" y="207"/>
                      </a:lnTo>
                      <a:lnTo>
                        <a:pt x="100" y="197"/>
                      </a:lnTo>
                      <a:lnTo>
                        <a:pt x="78" y="181"/>
                      </a:lnTo>
                      <a:lnTo>
                        <a:pt x="59" y="162"/>
                      </a:lnTo>
                      <a:lnTo>
                        <a:pt x="46" y="139"/>
                      </a:lnTo>
                      <a:lnTo>
                        <a:pt x="40" y="113"/>
                      </a:lnTo>
                      <a:lnTo>
                        <a:pt x="40" y="86"/>
                      </a:lnTo>
                      <a:lnTo>
                        <a:pt x="44" y="73"/>
                      </a:lnTo>
                      <a:lnTo>
                        <a:pt x="50" y="62"/>
                      </a:lnTo>
                      <a:lnTo>
                        <a:pt x="60" y="50"/>
                      </a:lnTo>
                      <a:lnTo>
                        <a:pt x="71" y="39"/>
                      </a:lnTo>
                      <a:lnTo>
                        <a:pt x="81" y="30"/>
                      </a:lnTo>
                      <a:lnTo>
                        <a:pt x="93" y="21"/>
                      </a:lnTo>
                      <a:lnTo>
                        <a:pt x="103" y="16"/>
                      </a:lnTo>
                      <a:lnTo>
                        <a:pt x="112" y="11"/>
                      </a:lnTo>
                      <a:lnTo>
                        <a:pt x="109" y="4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5" y="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8" name="Freeform 103"/>
                <p:cNvSpPr>
                  <a:spLocks/>
                </p:cNvSpPr>
                <p:nvPr/>
              </p:nvSpPr>
              <p:spPr bwMode="auto">
                <a:xfrm>
                  <a:off x="8347" y="4786"/>
                  <a:ext cx="24" cy="25"/>
                </a:xfrm>
                <a:custGeom>
                  <a:avLst/>
                  <a:gdLst>
                    <a:gd name="T0" fmla="*/ 0 w 72"/>
                    <a:gd name="T1" fmla="*/ 2 h 75"/>
                    <a:gd name="T2" fmla="*/ 1 w 72"/>
                    <a:gd name="T3" fmla="*/ 3 h 75"/>
                    <a:gd name="T4" fmla="*/ 1 w 72"/>
                    <a:gd name="T5" fmla="*/ 3 h 75"/>
                    <a:gd name="T6" fmla="*/ 1 w 72"/>
                    <a:gd name="T7" fmla="*/ 3 h 75"/>
                    <a:gd name="T8" fmla="*/ 1 w 72"/>
                    <a:gd name="T9" fmla="*/ 3 h 75"/>
                    <a:gd name="T10" fmla="*/ 1 w 72"/>
                    <a:gd name="T11" fmla="*/ 3 h 75"/>
                    <a:gd name="T12" fmla="*/ 2 w 72"/>
                    <a:gd name="T13" fmla="*/ 3 h 75"/>
                    <a:gd name="T14" fmla="*/ 2 w 72"/>
                    <a:gd name="T15" fmla="*/ 2 h 75"/>
                    <a:gd name="T16" fmla="*/ 2 w 72"/>
                    <a:gd name="T17" fmla="*/ 2 h 75"/>
                    <a:gd name="T18" fmla="*/ 3 w 72"/>
                    <a:gd name="T19" fmla="*/ 2 h 75"/>
                    <a:gd name="T20" fmla="*/ 3 w 72"/>
                    <a:gd name="T21" fmla="*/ 2 h 75"/>
                    <a:gd name="T22" fmla="*/ 3 w 72"/>
                    <a:gd name="T23" fmla="*/ 2 h 75"/>
                    <a:gd name="T24" fmla="*/ 3 w 72"/>
                    <a:gd name="T25" fmla="*/ 2 h 75"/>
                    <a:gd name="T26" fmla="*/ 2 w 72"/>
                    <a:gd name="T27" fmla="*/ 1 h 75"/>
                    <a:gd name="T28" fmla="*/ 2 w 72"/>
                    <a:gd name="T29" fmla="*/ 1 h 75"/>
                    <a:gd name="T30" fmla="*/ 2 w 72"/>
                    <a:gd name="T31" fmla="*/ 1 h 75"/>
                    <a:gd name="T32" fmla="*/ 2 w 72"/>
                    <a:gd name="T33" fmla="*/ 1 h 75"/>
                    <a:gd name="T34" fmla="*/ 2 w 72"/>
                    <a:gd name="T35" fmla="*/ 2 h 75"/>
                    <a:gd name="T36" fmla="*/ 1 w 72"/>
                    <a:gd name="T37" fmla="*/ 2 h 75"/>
                    <a:gd name="T38" fmla="*/ 1 w 72"/>
                    <a:gd name="T39" fmla="*/ 2 h 75"/>
                    <a:gd name="T40" fmla="*/ 1 w 72"/>
                    <a:gd name="T41" fmla="*/ 2 h 75"/>
                    <a:gd name="T42" fmla="*/ 1 w 72"/>
                    <a:gd name="T43" fmla="*/ 2 h 75"/>
                    <a:gd name="T44" fmla="*/ 1 w 72"/>
                    <a:gd name="T45" fmla="*/ 1 h 75"/>
                    <a:gd name="T46" fmla="*/ 0 w 72"/>
                    <a:gd name="T47" fmla="*/ 0 h 75"/>
                    <a:gd name="T48" fmla="*/ 0 w 72"/>
                    <a:gd name="T49" fmla="*/ 0 h 75"/>
                    <a:gd name="T50" fmla="*/ 0 w 72"/>
                    <a:gd name="T51" fmla="*/ 1 h 75"/>
                    <a:gd name="T52" fmla="*/ 0 w 72"/>
                    <a:gd name="T53" fmla="*/ 1 h 75"/>
                    <a:gd name="T54" fmla="*/ 0 w 72"/>
                    <a:gd name="T55" fmla="*/ 2 h 75"/>
                    <a:gd name="T56" fmla="*/ 0 w 72"/>
                    <a:gd name="T57" fmla="*/ 2 h 7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2"/>
                    <a:gd name="T88" fmla="*/ 0 h 75"/>
                    <a:gd name="T89" fmla="*/ 72 w 72"/>
                    <a:gd name="T90" fmla="*/ 75 h 7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2" h="75">
                      <a:moveTo>
                        <a:pt x="7" y="65"/>
                      </a:moveTo>
                      <a:lnTo>
                        <a:pt x="15" y="72"/>
                      </a:lnTo>
                      <a:lnTo>
                        <a:pt x="25" y="75"/>
                      </a:lnTo>
                      <a:lnTo>
                        <a:pt x="32" y="75"/>
                      </a:lnTo>
                      <a:lnTo>
                        <a:pt x="37" y="73"/>
                      </a:lnTo>
                      <a:lnTo>
                        <a:pt x="39" y="72"/>
                      </a:lnTo>
                      <a:lnTo>
                        <a:pt x="47" y="71"/>
                      </a:lnTo>
                      <a:lnTo>
                        <a:pt x="56" y="66"/>
                      </a:lnTo>
                      <a:lnTo>
                        <a:pt x="64" y="60"/>
                      </a:lnTo>
                      <a:lnTo>
                        <a:pt x="69" y="56"/>
                      </a:lnTo>
                      <a:lnTo>
                        <a:pt x="72" y="52"/>
                      </a:lnTo>
                      <a:lnTo>
                        <a:pt x="72" y="49"/>
                      </a:lnTo>
                      <a:lnTo>
                        <a:pt x="70" y="45"/>
                      </a:lnTo>
                      <a:lnTo>
                        <a:pt x="67" y="40"/>
                      </a:lnTo>
                      <a:lnTo>
                        <a:pt x="63" y="39"/>
                      </a:lnTo>
                      <a:lnTo>
                        <a:pt x="59" y="38"/>
                      </a:lnTo>
                      <a:lnTo>
                        <a:pt x="54" y="39"/>
                      </a:lnTo>
                      <a:lnTo>
                        <a:pt x="48" y="42"/>
                      </a:lnTo>
                      <a:lnTo>
                        <a:pt x="39" y="46"/>
                      </a:lnTo>
                      <a:lnTo>
                        <a:pt x="32" y="50"/>
                      </a:lnTo>
                      <a:lnTo>
                        <a:pt x="29" y="52"/>
                      </a:lnTo>
                      <a:lnTo>
                        <a:pt x="26" y="43"/>
                      </a:lnTo>
                      <a:lnTo>
                        <a:pt x="20" y="25"/>
                      </a:lnTo>
                      <a:lnTo>
                        <a:pt x="12" y="7"/>
                      </a:lnTo>
                      <a:lnTo>
                        <a:pt x="1" y="0"/>
                      </a:lnTo>
                      <a:lnTo>
                        <a:pt x="0" y="17"/>
                      </a:lnTo>
                      <a:lnTo>
                        <a:pt x="3" y="39"/>
                      </a:lnTo>
                      <a:lnTo>
                        <a:pt x="6" y="58"/>
                      </a:lnTo>
                      <a:lnTo>
                        <a:pt x="7" y="6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19" name="Freeform 104"/>
                <p:cNvSpPr>
                  <a:spLocks/>
                </p:cNvSpPr>
                <p:nvPr/>
              </p:nvSpPr>
              <p:spPr bwMode="auto">
                <a:xfrm>
                  <a:off x="8370" y="4780"/>
                  <a:ext cx="23" cy="20"/>
                </a:xfrm>
                <a:custGeom>
                  <a:avLst/>
                  <a:gdLst>
                    <a:gd name="T0" fmla="*/ 1 w 70"/>
                    <a:gd name="T1" fmla="*/ 2 h 59"/>
                    <a:gd name="T2" fmla="*/ 1 w 70"/>
                    <a:gd name="T3" fmla="*/ 2 h 59"/>
                    <a:gd name="T4" fmla="*/ 1 w 70"/>
                    <a:gd name="T5" fmla="*/ 2 h 59"/>
                    <a:gd name="T6" fmla="*/ 1 w 70"/>
                    <a:gd name="T7" fmla="*/ 2 h 59"/>
                    <a:gd name="T8" fmla="*/ 1 w 70"/>
                    <a:gd name="T9" fmla="*/ 2 h 59"/>
                    <a:gd name="T10" fmla="*/ 1 w 70"/>
                    <a:gd name="T11" fmla="*/ 2 h 59"/>
                    <a:gd name="T12" fmla="*/ 2 w 70"/>
                    <a:gd name="T13" fmla="*/ 2 h 59"/>
                    <a:gd name="T14" fmla="*/ 2 w 70"/>
                    <a:gd name="T15" fmla="*/ 2 h 59"/>
                    <a:gd name="T16" fmla="*/ 2 w 70"/>
                    <a:gd name="T17" fmla="*/ 2 h 59"/>
                    <a:gd name="T18" fmla="*/ 2 w 70"/>
                    <a:gd name="T19" fmla="*/ 2 h 59"/>
                    <a:gd name="T20" fmla="*/ 3 w 70"/>
                    <a:gd name="T21" fmla="*/ 2 h 59"/>
                    <a:gd name="T22" fmla="*/ 3 w 70"/>
                    <a:gd name="T23" fmla="*/ 2 h 59"/>
                    <a:gd name="T24" fmla="*/ 3 w 70"/>
                    <a:gd name="T25" fmla="*/ 1 h 59"/>
                    <a:gd name="T26" fmla="*/ 2 w 70"/>
                    <a:gd name="T27" fmla="*/ 1 h 59"/>
                    <a:gd name="T28" fmla="*/ 2 w 70"/>
                    <a:gd name="T29" fmla="*/ 1 h 59"/>
                    <a:gd name="T30" fmla="*/ 1 w 70"/>
                    <a:gd name="T31" fmla="*/ 1 h 59"/>
                    <a:gd name="T32" fmla="*/ 1 w 70"/>
                    <a:gd name="T33" fmla="*/ 2 h 59"/>
                    <a:gd name="T34" fmla="*/ 1 w 70"/>
                    <a:gd name="T35" fmla="*/ 1 h 59"/>
                    <a:gd name="T36" fmla="*/ 1 w 70"/>
                    <a:gd name="T37" fmla="*/ 1 h 59"/>
                    <a:gd name="T38" fmla="*/ 0 w 70"/>
                    <a:gd name="T39" fmla="*/ 0 h 59"/>
                    <a:gd name="T40" fmla="*/ 0 w 70"/>
                    <a:gd name="T41" fmla="*/ 0 h 59"/>
                    <a:gd name="T42" fmla="*/ 0 w 70"/>
                    <a:gd name="T43" fmla="*/ 1 h 59"/>
                    <a:gd name="T44" fmla="*/ 0 w 70"/>
                    <a:gd name="T45" fmla="*/ 1 h 59"/>
                    <a:gd name="T46" fmla="*/ 0 w 70"/>
                    <a:gd name="T47" fmla="*/ 2 h 59"/>
                    <a:gd name="T48" fmla="*/ 1 w 70"/>
                    <a:gd name="T49" fmla="*/ 2 h 5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0"/>
                    <a:gd name="T76" fmla="*/ 0 h 59"/>
                    <a:gd name="T77" fmla="*/ 70 w 70"/>
                    <a:gd name="T78" fmla="*/ 59 h 5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0" h="59">
                      <a:moveTo>
                        <a:pt x="15" y="53"/>
                      </a:moveTo>
                      <a:lnTo>
                        <a:pt x="16" y="55"/>
                      </a:lnTo>
                      <a:lnTo>
                        <a:pt x="20" y="57"/>
                      </a:lnTo>
                      <a:lnTo>
                        <a:pt x="25" y="59"/>
                      </a:lnTo>
                      <a:lnTo>
                        <a:pt x="26" y="59"/>
                      </a:lnTo>
                      <a:lnTo>
                        <a:pt x="35" y="59"/>
                      </a:lnTo>
                      <a:lnTo>
                        <a:pt x="45" y="56"/>
                      </a:lnTo>
                      <a:lnTo>
                        <a:pt x="54" y="55"/>
                      </a:lnTo>
                      <a:lnTo>
                        <a:pt x="63" y="50"/>
                      </a:lnTo>
                      <a:lnTo>
                        <a:pt x="66" y="47"/>
                      </a:lnTo>
                      <a:lnTo>
                        <a:pt x="69" y="44"/>
                      </a:lnTo>
                      <a:lnTo>
                        <a:pt x="70" y="40"/>
                      </a:lnTo>
                      <a:lnTo>
                        <a:pt x="69" y="37"/>
                      </a:lnTo>
                      <a:lnTo>
                        <a:pt x="56" y="32"/>
                      </a:lnTo>
                      <a:lnTo>
                        <a:pt x="42" y="33"/>
                      </a:lnTo>
                      <a:lnTo>
                        <a:pt x="32" y="37"/>
                      </a:lnTo>
                      <a:lnTo>
                        <a:pt x="28" y="40"/>
                      </a:lnTo>
                      <a:lnTo>
                        <a:pt x="20" y="30"/>
                      </a:lnTo>
                      <a:lnTo>
                        <a:pt x="16" y="14"/>
                      </a:lnTo>
                      <a:lnTo>
                        <a:pt x="10" y="3"/>
                      </a:lnTo>
                      <a:lnTo>
                        <a:pt x="3" y="0"/>
                      </a:lnTo>
                      <a:lnTo>
                        <a:pt x="0" y="19"/>
                      </a:lnTo>
                      <a:lnTo>
                        <a:pt x="4" y="36"/>
                      </a:lnTo>
                      <a:lnTo>
                        <a:pt x="12" y="49"/>
                      </a:lnTo>
                      <a:lnTo>
                        <a:pt x="15" y="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0" name="Freeform 105"/>
                <p:cNvSpPr>
                  <a:spLocks/>
                </p:cNvSpPr>
                <p:nvPr/>
              </p:nvSpPr>
              <p:spPr bwMode="auto">
                <a:xfrm>
                  <a:off x="8390" y="4771"/>
                  <a:ext cx="22" cy="20"/>
                </a:xfrm>
                <a:custGeom>
                  <a:avLst/>
                  <a:gdLst>
                    <a:gd name="T0" fmla="*/ 0 w 65"/>
                    <a:gd name="T1" fmla="*/ 2 h 60"/>
                    <a:gd name="T2" fmla="*/ 0 w 65"/>
                    <a:gd name="T3" fmla="*/ 2 h 60"/>
                    <a:gd name="T4" fmla="*/ 1 w 65"/>
                    <a:gd name="T5" fmla="*/ 2 h 60"/>
                    <a:gd name="T6" fmla="*/ 1 w 65"/>
                    <a:gd name="T7" fmla="*/ 2 h 60"/>
                    <a:gd name="T8" fmla="*/ 1 w 65"/>
                    <a:gd name="T9" fmla="*/ 2 h 60"/>
                    <a:gd name="T10" fmla="*/ 2 w 65"/>
                    <a:gd name="T11" fmla="*/ 2 h 60"/>
                    <a:gd name="T12" fmla="*/ 2 w 65"/>
                    <a:gd name="T13" fmla="*/ 2 h 60"/>
                    <a:gd name="T14" fmla="*/ 2 w 65"/>
                    <a:gd name="T15" fmla="*/ 2 h 60"/>
                    <a:gd name="T16" fmla="*/ 2 w 65"/>
                    <a:gd name="T17" fmla="*/ 1 h 60"/>
                    <a:gd name="T18" fmla="*/ 2 w 65"/>
                    <a:gd name="T19" fmla="*/ 1 h 60"/>
                    <a:gd name="T20" fmla="*/ 2 w 65"/>
                    <a:gd name="T21" fmla="*/ 1 h 60"/>
                    <a:gd name="T22" fmla="*/ 2 w 65"/>
                    <a:gd name="T23" fmla="*/ 1 h 60"/>
                    <a:gd name="T24" fmla="*/ 2 w 65"/>
                    <a:gd name="T25" fmla="*/ 1 h 60"/>
                    <a:gd name="T26" fmla="*/ 1 w 65"/>
                    <a:gd name="T27" fmla="*/ 1 h 60"/>
                    <a:gd name="T28" fmla="*/ 1 w 65"/>
                    <a:gd name="T29" fmla="*/ 1 h 60"/>
                    <a:gd name="T30" fmla="*/ 1 w 65"/>
                    <a:gd name="T31" fmla="*/ 1 h 60"/>
                    <a:gd name="T32" fmla="*/ 0 w 65"/>
                    <a:gd name="T33" fmla="*/ 0 h 60"/>
                    <a:gd name="T34" fmla="*/ 0 w 65"/>
                    <a:gd name="T35" fmla="*/ 0 h 60"/>
                    <a:gd name="T36" fmla="*/ 0 w 65"/>
                    <a:gd name="T37" fmla="*/ 1 h 60"/>
                    <a:gd name="T38" fmla="*/ 0 w 65"/>
                    <a:gd name="T39" fmla="*/ 1 h 60"/>
                    <a:gd name="T40" fmla="*/ 0 w 65"/>
                    <a:gd name="T41" fmla="*/ 2 h 60"/>
                    <a:gd name="T42" fmla="*/ 0 w 65"/>
                    <a:gd name="T43" fmla="*/ 2 h 6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65"/>
                    <a:gd name="T67" fmla="*/ 0 h 60"/>
                    <a:gd name="T68" fmla="*/ 65 w 65"/>
                    <a:gd name="T69" fmla="*/ 60 h 60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65" h="60">
                      <a:moveTo>
                        <a:pt x="4" y="46"/>
                      </a:moveTo>
                      <a:lnTo>
                        <a:pt x="9" y="56"/>
                      </a:lnTo>
                      <a:lnTo>
                        <a:pt x="21" y="60"/>
                      </a:lnTo>
                      <a:lnTo>
                        <a:pt x="31" y="60"/>
                      </a:lnTo>
                      <a:lnTo>
                        <a:pt x="35" y="60"/>
                      </a:lnTo>
                      <a:lnTo>
                        <a:pt x="44" y="57"/>
                      </a:lnTo>
                      <a:lnTo>
                        <a:pt x="54" y="51"/>
                      </a:lnTo>
                      <a:lnTo>
                        <a:pt x="62" y="46"/>
                      </a:lnTo>
                      <a:lnTo>
                        <a:pt x="65" y="40"/>
                      </a:lnTo>
                      <a:lnTo>
                        <a:pt x="63" y="36"/>
                      </a:lnTo>
                      <a:lnTo>
                        <a:pt x="60" y="34"/>
                      </a:lnTo>
                      <a:lnTo>
                        <a:pt x="56" y="33"/>
                      </a:lnTo>
                      <a:lnTo>
                        <a:pt x="51" y="33"/>
                      </a:lnTo>
                      <a:lnTo>
                        <a:pt x="26" y="37"/>
                      </a:lnTo>
                      <a:lnTo>
                        <a:pt x="24" y="30"/>
                      </a:lnTo>
                      <a:lnTo>
                        <a:pt x="18" y="15"/>
                      </a:lnTo>
                      <a:lnTo>
                        <a:pt x="9" y="2"/>
                      </a:ln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2" y="30"/>
                      </a:lnTo>
                      <a:lnTo>
                        <a:pt x="3" y="41"/>
                      </a:lnTo>
                      <a:lnTo>
                        <a:pt x="4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1" name="Freeform 106"/>
                <p:cNvSpPr>
                  <a:spLocks/>
                </p:cNvSpPr>
                <p:nvPr/>
              </p:nvSpPr>
              <p:spPr bwMode="auto">
                <a:xfrm>
                  <a:off x="8362" y="4825"/>
                  <a:ext cx="23" cy="16"/>
                </a:xfrm>
                <a:custGeom>
                  <a:avLst/>
                  <a:gdLst>
                    <a:gd name="T0" fmla="*/ 0 w 69"/>
                    <a:gd name="T1" fmla="*/ 2 h 47"/>
                    <a:gd name="T2" fmla="*/ 0 w 69"/>
                    <a:gd name="T3" fmla="*/ 2 h 47"/>
                    <a:gd name="T4" fmla="*/ 1 w 69"/>
                    <a:gd name="T5" fmla="*/ 2 h 47"/>
                    <a:gd name="T6" fmla="*/ 1 w 69"/>
                    <a:gd name="T7" fmla="*/ 2 h 47"/>
                    <a:gd name="T8" fmla="*/ 1 w 69"/>
                    <a:gd name="T9" fmla="*/ 2 h 47"/>
                    <a:gd name="T10" fmla="*/ 1 w 69"/>
                    <a:gd name="T11" fmla="*/ 2 h 47"/>
                    <a:gd name="T12" fmla="*/ 1 w 69"/>
                    <a:gd name="T13" fmla="*/ 2 h 47"/>
                    <a:gd name="T14" fmla="*/ 2 w 69"/>
                    <a:gd name="T15" fmla="*/ 2 h 47"/>
                    <a:gd name="T16" fmla="*/ 2 w 69"/>
                    <a:gd name="T17" fmla="*/ 1 h 47"/>
                    <a:gd name="T18" fmla="*/ 2 w 69"/>
                    <a:gd name="T19" fmla="*/ 1 h 47"/>
                    <a:gd name="T20" fmla="*/ 2 w 69"/>
                    <a:gd name="T21" fmla="*/ 1 h 47"/>
                    <a:gd name="T22" fmla="*/ 3 w 69"/>
                    <a:gd name="T23" fmla="*/ 1 h 47"/>
                    <a:gd name="T24" fmla="*/ 2 w 69"/>
                    <a:gd name="T25" fmla="*/ 1 h 47"/>
                    <a:gd name="T26" fmla="*/ 2 w 69"/>
                    <a:gd name="T27" fmla="*/ 1 h 47"/>
                    <a:gd name="T28" fmla="*/ 2 w 69"/>
                    <a:gd name="T29" fmla="*/ 1 h 47"/>
                    <a:gd name="T30" fmla="*/ 2 w 69"/>
                    <a:gd name="T31" fmla="*/ 1 h 47"/>
                    <a:gd name="T32" fmla="*/ 1 w 69"/>
                    <a:gd name="T33" fmla="*/ 1 h 47"/>
                    <a:gd name="T34" fmla="*/ 1 w 69"/>
                    <a:gd name="T35" fmla="*/ 1 h 47"/>
                    <a:gd name="T36" fmla="*/ 1 w 69"/>
                    <a:gd name="T37" fmla="*/ 1 h 47"/>
                    <a:gd name="T38" fmla="*/ 1 w 69"/>
                    <a:gd name="T39" fmla="*/ 1 h 47"/>
                    <a:gd name="T40" fmla="*/ 1 w 69"/>
                    <a:gd name="T41" fmla="*/ 1 h 47"/>
                    <a:gd name="T42" fmla="*/ 1 w 69"/>
                    <a:gd name="T43" fmla="*/ 1 h 47"/>
                    <a:gd name="T44" fmla="*/ 1 w 69"/>
                    <a:gd name="T45" fmla="*/ 1 h 47"/>
                    <a:gd name="T46" fmla="*/ 0 w 69"/>
                    <a:gd name="T47" fmla="*/ 0 h 47"/>
                    <a:gd name="T48" fmla="*/ 0 w 69"/>
                    <a:gd name="T49" fmla="*/ 0 h 47"/>
                    <a:gd name="T50" fmla="*/ 0 w 69"/>
                    <a:gd name="T51" fmla="*/ 0 h 47"/>
                    <a:gd name="T52" fmla="*/ 0 w 69"/>
                    <a:gd name="T53" fmla="*/ 0 h 47"/>
                    <a:gd name="T54" fmla="*/ 0 w 69"/>
                    <a:gd name="T55" fmla="*/ 0 h 47"/>
                    <a:gd name="T56" fmla="*/ 0 w 69"/>
                    <a:gd name="T57" fmla="*/ 0 h 47"/>
                    <a:gd name="T58" fmla="*/ 0 w 69"/>
                    <a:gd name="T59" fmla="*/ 0 h 47"/>
                    <a:gd name="T60" fmla="*/ 0 w 69"/>
                    <a:gd name="T61" fmla="*/ 1 h 47"/>
                    <a:gd name="T62" fmla="*/ 0 w 69"/>
                    <a:gd name="T63" fmla="*/ 2 h 47"/>
                    <a:gd name="T64" fmla="*/ 0 w 69"/>
                    <a:gd name="T65" fmla="*/ 2 h 4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69"/>
                    <a:gd name="T100" fmla="*/ 0 h 47"/>
                    <a:gd name="T101" fmla="*/ 69 w 69"/>
                    <a:gd name="T102" fmla="*/ 47 h 4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69" h="47">
                      <a:moveTo>
                        <a:pt x="9" y="46"/>
                      </a:moveTo>
                      <a:lnTo>
                        <a:pt x="12" y="47"/>
                      </a:lnTo>
                      <a:lnTo>
                        <a:pt x="16" y="47"/>
                      </a:lnTo>
                      <a:lnTo>
                        <a:pt x="22" y="47"/>
                      </a:lnTo>
                      <a:lnTo>
                        <a:pt x="23" y="47"/>
                      </a:lnTo>
                      <a:lnTo>
                        <a:pt x="31" y="46"/>
                      </a:lnTo>
                      <a:lnTo>
                        <a:pt x="40" y="45"/>
                      </a:lnTo>
                      <a:lnTo>
                        <a:pt x="48" y="42"/>
                      </a:lnTo>
                      <a:lnTo>
                        <a:pt x="56" y="37"/>
                      </a:lnTo>
                      <a:lnTo>
                        <a:pt x="63" y="34"/>
                      </a:lnTo>
                      <a:lnTo>
                        <a:pt x="67" y="30"/>
                      </a:lnTo>
                      <a:lnTo>
                        <a:pt x="69" y="26"/>
                      </a:lnTo>
                      <a:lnTo>
                        <a:pt x="66" y="20"/>
                      </a:lnTo>
                      <a:lnTo>
                        <a:pt x="62" y="17"/>
                      </a:lnTo>
                      <a:lnTo>
                        <a:pt x="56" y="17"/>
                      </a:lnTo>
                      <a:lnTo>
                        <a:pt x="48" y="17"/>
                      </a:lnTo>
                      <a:lnTo>
                        <a:pt x="40" y="19"/>
                      </a:lnTo>
                      <a:lnTo>
                        <a:pt x="32" y="22"/>
                      </a:lnTo>
                      <a:lnTo>
                        <a:pt x="26" y="23"/>
                      </a:lnTo>
                      <a:lnTo>
                        <a:pt x="22" y="26"/>
                      </a:lnTo>
                      <a:lnTo>
                        <a:pt x="20" y="26"/>
                      </a:lnTo>
                      <a:lnTo>
                        <a:pt x="19" y="22"/>
                      </a:lnTo>
                      <a:lnTo>
                        <a:pt x="16" y="14"/>
                      </a:lnTo>
                      <a:lnTo>
                        <a:pt x="12" y="7"/>
                      </a:lnTo>
                      <a:lnTo>
                        <a:pt x="10" y="4"/>
                      </a:lnTo>
                      <a:lnTo>
                        <a:pt x="7" y="1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0" y="11"/>
                      </a:lnTo>
                      <a:lnTo>
                        <a:pt x="3" y="26"/>
                      </a:lnTo>
                      <a:lnTo>
                        <a:pt x="7" y="40"/>
                      </a:lnTo>
                      <a:lnTo>
                        <a:pt x="9" y="4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2" name="Freeform 107"/>
                <p:cNvSpPr>
                  <a:spLocks/>
                </p:cNvSpPr>
                <p:nvPr/>
              </p:nvSpPr>
              <p:spPr bwMode="auto">
                <a:xfrm>
                  <a:off x="8390" y="4813"/>
                  <a:ext cx="20" cy="20"/>
                </a:xfrm>
                <a:custGeom>
                  <a:avLst/>
                  <a:gdLst>
                    <a:gd name="T0" fmla="*/ 0 w 60"/>
                    <a:gd name="T1" fmla="*/ 2 h 58"/>
                    <a:gd name="T2" fmla="*/ 1 w 60"/>
                    <a:gd name="T3" fmla="*/ 2 h 58"/>
                    <a:gd name="T4" fmla="*/ 1 w 60"/>
                    <a:gd name="T5" fmla="*/ 2 h 58"/>
                    <a:gd name="T6" fmla="*/ 2 w 60"/>
                    <a:gd name="T7" fmla="*/ 2 h 58"/>
                    <a:gd name="T8" fmla="*/ 2 w 60"/>
                    <a:gd name="T9" fmla="*/ 2 h 58"/>
                    <a:gd name="T10" fmla="*/ 2 w 60"/>
                    <a:gd name="T11" fmla="*/ 2 h 58"/>
                    <a:gd name="T12" fmla="*/ 2 w 60"/>
                    <a:gd name="T13" fmla="*/ 2 h 58"/>
                    <a:gd name="T14" fmla="*/ 2 w 60"/>
                    <a:gd name="T15" fmla="*/ 2 h 58"/>
                    <a:gd name="T16" fmla="*/ 2 w 60"/>
                    <a:gd name="T17" fmla="*/ 1 h 58"/>
                    <a:gd name="T18" fmla="*/ 2 w 60"/>
                    <a:gd name="T19" fmla="*/ 1 h 58"/>
                    <a:gd name="T20" fmla="*/ 2 w 60"/>
                    <a:gd name="T21" fmla="*/ 1 h 58"/>
                    <a:gd name="T22" fmla="*/ 2 w 60"/>
                    <a:gd name="T23" fmla="*/ 1 h 58"/>
                    <a:gd name="T24" fmla="*/ 2 w 60"/>
                    <a:gd name="T25" fmla="*/ 1 h 58"/>
                    <a:gd name="T26" fmla="*/ 1 w 60"/>
                    <a:gd name="T27" fmla="*/ 1 h 58"/>
                    <a:gd name="T28" fmla="*/ 1 w 60"/>
                    <a:gd name="T29" fmla="*/ 1 h 58"/>
                    <a:gd name="T30" fmla="*/ 1 w 60"/>
                    <a:gd name="T31" fmla="*/ 1 h 58"/>
                    <a:gd name="T32" fmla="*/ 1 w 60"/>
                    <a:gd name="T33" fmla="*/ 1 h 58"/>
                    <a:gd name="T34" fmla="*/ 1 w 60"/>
                    <a:gd name="T35" fmla="*/ 1 h 58"/>
                    <a:gd name="T36" fmla="*/ 1 w 60"/>
                    <a:gd name="T37" fmla="*/ 1 h 58"/>
                    <a:gd name="T38" fmla="*/ 1 w 60"/>
                    <a:gd name="T39" fmla="*/ 0 h 58"/>
                    <a:gd name="T40" fmla="*/ 0 w 60"/>
                    <a:gd name="T41" fmla="*/ 0 h 58"/>
                    <a:gd name="T42" fmla="*/ 0 w 60"/>
                    <a:gd name="T43" fmla="*/ 0 h 58"/>
                    <a:gd name="T44" fmla="*/ 0 w 60"/>
                    <a:gd name="T45" fmla="*/ 1 h 58"/>
                    <a:gd name="T46" fmla="*/ 0 w 60"/>
                    <a:gd name="T47" fmla="*/ 2 h 58"/>
                    <a:gd name="T48" fmla="*/ 0 w 60"/>
                    <a:gd name="T49" fmla="*/ 2 h 58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0"/>
                    <a:gd name="T76" fmla="*/ 0 h 58"/>
                    <a:gd name="T77" fmla="*/ 60 w 60"/>
                    <a:gd name="T78" fmla="*/ 58 h 58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0" h="58">
                      <a:moveTo>
                        <a:pt x="13" y="52"/>
                      </a:moveTo>
                      <a:lnTo>
                        <a:pt x="20" y="55"/>
                      </a:lnTo>
                      <a:lnTo>
                        <a:pt x="32" y="58"/>
                      </a:lnTo>
                      <a:lnTo>
                        <a:pt x="45" y="56"/>
                      </a:lnTo>
                      <a:lnTo>
                        <a:pt x="55" y="50"/>
                      </a:lnTo>
                      <a:lnTo>
                        <a:pt x="58" y="49"/>
                      </a:lnTo>
                      <a:lnTo>
                        <a:pt x="60" y="46"/>
                      </a:lnTo>
                      <a:lnTo>
                        <a:pt x="60" y="42"/>
                      </a:lnTo>
                      <a:lnTo>
                        <a:pt x="60" y="39"/>
                      </a:lnTo>
                      <a:lnTo>
                        <a:pt x="58" y="36"/>
                      </a:lnTo>
                      <a:lnTo>
                        <a:pt x="54" y="33"/>
                      </a:lnTo>
                      <a:lnTo>
                        <a:pt x="49" y="32"/>
                      </a:lnTo>
                      <a:lnTo>
                        <a:pt x="45" y="32"/>
                      </a:lnTo>
                      <a:lnTo>
                        <a:pt x="36" y="35"/>
                      </a:lnTo>
                      <a:lnTo>
                        <a:pt x="27" y="36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7" y="29"/>
                      </a:lnTo>
                      <a:lnTo>
                        <a:pt x="17" y="16"/>
                      </a:lnTo>
                      <a:lnTo>
                        <a:pt x="14" y="3"/>
                      </a:lnTo>
                      <a:lnTo>
                        <a:pt x="5" y="0"/>
                      </a:lnTo>
                      <a:lnTo>
                        <a:pt x="1" y="12"/>
                      </a:lnTo>
                      <a:lnTo>
                        <a:pt x="0" y="26"/>
                      </a:lnTo>
                      <a:lnTo>
                        <a:pt x="3" y="40"/>
                      </a:lnTo>
                      <a:lnTo>
                        <a:pt x="13" y="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3" name="Freeform 108"/>
                <p:cNvSpPr>
                  <a:spLocks/>
                </p:cNvSpPr>
                <p:nvPr/>
              </p:nvSpPr>
              <p:spPr bwMode="auto">
                <a:xfrm>
                  <a:off x="8411" y="4806"/>
                  <a:ext cx="20" cy="18"/>
                </a:xfrm>
                <a:custGeom>
                  <a:avLst/>
                  <a:gdLst>
                    <a:gd name="T0" fmla="*/ 1 w 59"/>
                    <a:gd name="T1" fmla="*/ 2 h 55"/>
                    <a:gd name="T2" fmla="*/ 1 w 59"/>
                    <a:gd name="T3" fmla="*/ 2 h 55"/>
                    <a:gd name="T4" fmla="*/ 2 w 59"/>
                    <a:gd name="T5" fmla="*/ 2 h 55"/>
                    <a:gd name="T6" fmla="*/ 2 w 59"/>
                    <a:gd name="T7" fmla="*/ 2 h 55"/>
                    <a:gd name="T8" fmla="*/ 2 w 59"/>
                    <a:gd name="T9" fmla="*/ 1 h 55"/>
                    <a:gd name="T10" fmla="*/ 2 w 59"/>
                    <a:gd name="T11" fmla="*/ 1 h 55"/>
                    <a:gd name="T12" fmla="*/ 2 w 59"/>
                    <a:gd name="T13" fmla="*/ 1 h 55"/>
                    <a:gd name="T14" fmla="*/ 2 w 59"/>
                    <a:gd name="T15" fmla="*/ 1 h 55"/>
                    <a:gd name="T16" fmla="*/ 2 w 59"/>
                    <a:gd name="T17" fmla="*/ 1 h 55"/>
                    <a:gd name="T18" fmla="*/ 2 w 59"/>
                    <a:gd name="T19" fmla="*/ 1 h 55"/>
                    <a:gd name="T20" fmla="*/ 1 w 59"/>
                    <a:gd name="T21" fmla="*/ 1 h 55"/>
                    <a:gd name="T22" fmla="*/ 1 w 59"/>
                    <a:gd name="T23" fmla="*/ 1 h 55"/>
                    <a:gd name="T24" fmla="*/ 1 w 59"/>
                    <a:gd name="T25" fmla="*/ 1 h 55"/>
                    <a:gd name="T26" fmla="*/ 1 w 59"/>
                    <a:gd name="T27" fmla="*/ 1 h 55"/>
                    <a:gd name="T28" fmla="*/ 1 w 59"/>
                    <a:gd name="T29" fmla="*/ 1 h 55"/>
                    <a:gd name="T30" fmla="*/ 0 w 59"/>
                    <a:gd name="T31" fmla="*/ 0 h 55"/>
                    <a:gd name="T32" fmla="*/ 0 w 59"/>
                    <a:gd name="T33" fmla="*/ 0 h 55"/>
                    <a:gd name="T34" fmla="*/ 0 w 59"/>
                    <a:gd name="T35" fmla="*/ 1 h 55"/>
                    <a:gd name="T36" fmla="*/ 0 w 59"/>
                    <a:gd name="T37" fmla="*/ 1 h 55"/>
                    <a:gd name="T38" fmla="*/ 1 w 59"/>
                    <a:gd name="T39" fmla="*/ 2 h 55"/>
                    <a:gd name="T40" fmla="*/ 1 w 59"/>
                    <a:gd name="T41" fmla="*/ 2 h 5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9"/>
                    <a:gd name="T64" fmla="*/ 0 h 55"/>
                    <a:gd name="T65" fmla="*/ 59 w 59"/>
                    <a:gd name="T66" fmla="*/ 55 h 5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9" h="55">
                      <a:moveTo>
                        <a:pt x="19" y="52"/>
                      </a:moveTo>
                      <a:lnTo>
                        <a:pt x="31" y="55"/>
                      </a:lnTo>
                      <a:lnTo>
                        <a:pt x="43" y="54"/>
                      </a:lnTo>
                      <a:lnTo>
                        <a:pt x="53" y="46"/>
                      </a:lnTo>
                      <a:lnTo>
                        <a:pt x="59" y="35"/>
                      </a:lnTo>
                      <a:lnTo>
                        <a:pt x="57" y="31"/>
                      </a:lnTo>
                      <a:lnTo>
                        <a:pt x="54" y="29"/>
                      </a:lnTo>
                      <a:lnTo>
                        <a:pt x="49" y="28"/>
                      </a:lnTo>
                      <a:lnTo>
                        <a:pt x="44" y="29"/>
                      </a:lnTo>
                      <a:lnTo>
                        <a:pt x="41" y="32"/>
                      </a:lnTo>
                      <a:lnTo>
                        <a:pt x="38" y="35"/>
                      </a:lnTo>
                      <a:lnTo>
                        <a:pt x="34" y="36"/>
                      </a:lnTo>
                      <a:lnTo>
                        <a:pt x="31" y="39"/>
                      </a:lnTo>
                      <a:lnTo>
                        <a:pt x="28" y="32"/>
                      </a:lnTo>
                      <a:lnTo>
                        <a:pt x="21" y="18"/>
                      </a:lnTo>
                      <a:lnTo>
                        <a:pt x="10" y="5"/>
                      </a:lnTo>
                      <a:lnTo>
                        <a:pt x="0" y="0"/>
                      </a:lnTo>
                      <a:lnTo>
                        <a:pt x="2" y="18"/>
                      </a:lnTo>
                      <a:lnTo>
                        <a:pt x="9" y="35"/>
                      </a:lnTo>
                      <a:lnTo>
                        <a:pt x="16" y="46"/>
                      </a:lnTo>
                      <a:lnTo>
                        <a:pt x="19" y="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4" name="Freeform 109"/>
                <p:cNvSpPr>
                  <a:spLocks/>
                </p:cNvSpPr>
                <p:nvPr/>
              </p:nvSpPr>
              <p:spPr bwMode="auto">
                <a:xfrm>
                  <a:off x="8374" y="4857"/>
                  <a:ext cx="27" cy="25"/>
                </a:xfrm>
                <a:custGeom>
                  <a:avLst/>
                  <a:gdLst>
                    <a:gd name="T0" fmla="*/ 1 w 82"/>
                    <a:gd name="T1" fmla="*/ 3 h 76"/>
                    <a:gd name="T2" fmla="*/ 1 w 82"/>
                    <a:gd name="T3" fmla="*/ 3 h 76"/>
                    <a:gd name="T4" fmla="*/ 2 w 82"/>
                    <a:gd name="T5" fmla="*/ 3 h 76"/>
                    <a:gd name="T6" fmla="*/ 2 w 82"/>
                    <a:gd name="T7" fmla="*/ 3 h 76"/>
                    <a:gd name="T8" fmla="*/ 2 w 82"/>
                    <a:gd name="T9" fmla="*/ 3 h 76"/>
                    <a:gd name="T10" fmla="*/ 2 w 82"/>
                    <a:gd name="T11" fmla="*/ 3 h 76"/>
                    <a:gd name="T12" fmla="*/ 2 w 82"/>
                    <a:gd name="T13" fmla="*/ 2 h 76"/>
                    <a:gd name="T14" fmla="*/ 3 w 82"/>
                    <a:gd name="T15" fmla="*/ 2 h 76"/>
                    <a:gd name="T16" fmla="*/ 3 w 82"/>
                    <a:gd name="T17" fmla="*/ 2 h 76"/>
                    <a:gd name="T18" fmla="*/ 3 w 82"/>
                    <a:gd name="T19" fmla="*/ 2 h 76"/>
                    <a:gd name="T20" fmla="*/ 3 w 82"/>
                    <a:gd name="T21" fmla="*/ 2 h 76"/>
                    <a:gd name="T22" fmla="*/ 3 w 82"/>
                    <a:gd name="T23" fmla="*/ 2 h 76"/>
                    <a:gd name="T24" fmla="*/ 3 w 82"/>
                    <a:gd name="T25" fmla="*/ 2 h 76"/>
                    <a:gd name="T26" fmla="*/ 3 w 82"/>
                    <a:gd name="T27" fmla="*/ 1 h 76"/>
                    <a:gd name="T28" fmla="*/ 2 w 82"/>
                    <a:gd name="T29" fmla="*/ 1 h 76"/>
                    <a:gd name="T30" fmla="*/ 2 w 82"/>
                    <a:gd name="T31" fmla="*/ 1 h 76"/>
                    <a:gd name="T32" fmla="*/ 2 w 82"/>
                    <a:gd name="T33" fmla="*/ 1 h 76"/>
                    <a:gd name="T34" fmla="*/ 1 w 82"/>
                    <a:gd name="T35" fmla="*/ 2 h 76"/>
                    <a:gd name="T36" fmla="*/ 1 w 82"/>
                    <a:gd name="T37" fmla="*/ 2 h 76"/>
                    <a:gd name="T38" fmla="*/ 1 w 82"/>
                    <a:gd name="T39" fmla="*/ 2 h 76"/>
                    <a:gd name="T40" fmla="*/ 1 w 82"/>
                    <a:gd name="T41" fmla="*/ 2 h 76"/>
                    <a:gd name="T42" fmla="*/ 1 w 82"/>
                    <a:gd name="T43" fmla="*/ 2 h 76"/>
                    <a:gd name="T44" fmla="*/ 1 w 82"/>
                    <a:gd name="T45" fmla="*/ 1 h 76"/>
                    <a:gd name="T46" fmla="*/ 1 w 82"/>
                    <a:gd name="T47" fmla="*/ 0 h 76"/>
                    <a:gd name="T48" fmla="*/ 0 w 82"/>
                    <a:gd name="T49" fmla="*/ 0 h 76"/>
                    <a:gd name="T50" fmla="*/ 0 w 82"/>
                    <a:gd name="T51" fmla="*/ 1 h 76"/>
                    <a:gd name="T52" fmla="*/ 0 w 82"/>
                    <a:gd name="T53" fmla="*/ 1 h 76"/>
                    <a:gd name="T54" fmla="*/ 0 w 82"/>
                    <a:gd name="T55" fmla="*/ 2 h 76"/>
                    <a:gd name="T56" fmla="*/ 0 w 82"/>
                    <a:gd name="T57" fmla="*/ 2 h 76"/>
                    <a:gd name="T58" fmla="*/ 1 w 82"/>
                    <a:gd name="T59" fmla="*/ 2 h 76"/>
                    <a:gd name="T60" fmla="*/ 1 w 82"/>
                    <a:gd name="T61" fmla="*/ 3 h 76"/>
                    <a:gd name="T62" fmla="*/ 1 w 82"/>
                    <a:gd name="T63" fmla="*/ 3 h 76"/>
                    <a:gd name="T64" fmla="*/ 1 w 82"/>
                    <a:gd name="T65" fmla="*/ 3 h 7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2"/>
                    <a:gd name="T100" fmla="*/ 0 h 76"/>
                    <a:gd name="T101" fmla="*/ 82 w 82"/>
                    <a:gd name="T102" fmla="*/ 76 h 7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2" h="76">
                      <a:moveTo>
                        <a:pt x="32" y="75"/>
                      </a:moveTo>
                      <a:lnTo>
                        <a:pt x="38" y="76"/>
                      </a:lnTo>
                      <a:lnTo>
                        <a:pt x="44" y="76"/>
                      </a:lnTo>
                      <a:lnTo>
                        <a:pt x="50" y="76"/>
                      </a:lnTo>
                      <a:lnTo>
                        <a:pt x="57" y="75"/>
                      </a:lnTo>
                      <a:lnTo>
                        <a:pt x="61" y="72"/>
                      </a:lnTo>
                      <a:lnTo>
                        <a:pt x="67" y="67"/>
                      </a:lnTo>
                      <a:lnTo>
                        <a:pt x="72" y="64"/>
                      </a:lnTo>
                      <a:lnTo>
                        <a:pt x="76" y="59"/>
                      </a:lnTo>
                      <a:lnTo>
                        <a:pt x="80" y="56"/>
                      </a:lnTo>
                      <a:lnTo>
                        <a:pt x="82" y="52"/>
                      </a:lnTo>
                      <a:lnTo>
                        <a:pt x="82" y="47"/>
                      </a:lnTo>
                      <a:lnTo>
                        <a:pt x="79" y="43"/>
                      </a:lnTo>
                      <a:lnTo>
                        <a:pt x="70" y="39"/>
                      </a:lnTo>
                      <a:lnTo>
                        <a:pt x="63" y="37"/>
                      </a:lnTo>
                      <a:lnTo>
                        <a:pt x="54" y="39"/>
                      </a:lnTo>
                      <a:lnTo>
                        <a:pt x="47" y="41"/>
                      </a:lnTo>
                      <a:lnTo>
                        <a:pt x="39" y="44"/>
                      </a:lnTo>
                      <a:lnTo>
                        <a:pt x="35" y="49"/>
                      </a:lnTo>
                      <a:lnTo>
                        <a:pt x="32" y="50"/>
                      </a:lnTo>
                      <a:lnTo>
                        <a:pt x="30" y="52"/>
                      </a:lnTo>
                      <a:lnTo>
                        <a:pt x="29" y="43"/>
                      </a:lnTo>
                      <a:lnTo>
                        <a:pt x="23" y="23"/>
                      </a:lnTo>
                      <a:lnTo>
                        <a:pt x="14" y="6"/>
                      </a:lnTo>
                      <a:lnTo>
                        <a:pt x="4" y="0"/>
                      </a:lnTo>
                      <a:lnTo>
                        <a:pt x="0" y="17"/>
                      </a:lnTo>
                      <a:lnTo>
                        <a:pt x="0" y="31"/>
                      </a:lnTo>
                      <a:lnTo>
                        <a:pt x="4" y="44"/>
                      </a:lnTo>
                      <a:lnTo>
                        <a:pt x="11" y="54"/>
                      </a:lnTo>
                      <a:lnTo>
                        <a:pt x="19" y="63"/>
                      </a:lnTo>
                      <a:lnTo>
                        <a:pt x="25" y="70"/>
                      </a:lnTo>
                      <a:lnTo>
                        <a:pt x="30" y="73"/>
                      </a:lnTo>
                      <a:lnTo>
                        <a:pt x="32" y="75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5" name="Freeform 110"/>
                <p:cNvSpPr>
                  <a:spLocks/>
                </p:cNvSpPr>
                <p:nvPr/>
              </p:nvSpPr>
              <p:spPr bwMode="auto">
                <a:xfrm>
                  <a:off x="8404" y="4847"/>
                  <a:ext cx="25" cy="22"/>
                </a:xfrm>
                <a:custGeom>
                  <a:avLst/>
                  <a:gdLst>
                    <a:gd name="T0" fmla="*/ 0 w 75"/>
                    <a:gd name="T1" fmla="*/ 2 h 66"/>
                    <a:gd name="T2" fmla="*/ 1 w 75"/>
                    <a:gd name="T3" fmla="*/ 2 h 66"/>
                    <a:gd name="T4" fmla="*/ 1 w 75"/>
                    <a:gd name="T5" fmla="*/ 2 h 66"/>
                    <a:gd name="T6" fmla="*/ 1 w 75"/>
                    <a:gd name="T7" fmla="*/ 2 h 66"/>
                    <a:gd name="T8" fmla="*/ 1 w 75"/>
                    <a:gd name="T9" fmla="*/ 2 h 66"/>
                    <a:gd name="T10" fmla="*/ 1 w 75"/>
                    <a:gd name="T11" fmla="*/ 2 h 66"/>
                    <a:gd name="T12" fmla="*/ 1 w 75"/>
                    <a:gd name="T13" fmla="*/ 2 h 66"/>
                    <a:gd name="T14" fmla="*/ 2 w 75"/>
                    <a:gd name="T15" fmla="*/ 2 h 66"/>
                    <a:gd name="T16" fmla="*/ 2 w 75"/>
                    <a:gd name="T17" fmla="*/ 2 h 66"/>
                    <a:gd name="T18" fmla="*/ 2 w 75"/>
                    <a:gd name="T19" fmla="*/ 2 h 66"/>
                    <a:gd name="T20" fmla="*/ 3 w 75"/>
                    <a:gd name="T21" fmla="*/ 2 h 66"/>
                    <a:gd name="T22" fmla="*/ 3 w 75"/>
                    <a:gd name="T23" fmla="*/ 2 h 66"/>
                    <a:gd name="T24" fmla="*/ 3 w 75"/>
                    <a:gd name="T25" fmla="*/ 2 h 66"/>
                    <a:gd name="T26" fmla="*/ 3 w 75"/>
                    <a:gd name="T27" fmla="*/ 1 h 66"/>
                    <a:gd name="T28" fmla="*/ 2 w 75"/>
                    <a:gd name="T29" fmla="*/ 1 h 66"/>
                    <a:gd name="T30" fmla="*/ 2 w 75"/>
                    <a:gd name="T31" fmla="*/ 1 h 66"/>
                    <a:gd name="T32" fmla="*/ 2 w 75"/>
                    <a:gd name="T33" fmla="*/ 1 h 66"/>
                    <a:gd name="T34" fmla="*/ 2 w 75"/>
                    <a:gd name="T35" fmla="*/ 1 h 66"/>
                    <a:gd name="T36" fmla="*/ 1 w 75"/>
                    <a:gd name="T37" fmla="*/ 1 h 66"/>
                    <a:gd name="T38" fmla="*/ 1 w 75"/>
                    <a:gd name="T39" fmla="*/ 1 h 66"/>
                    <a:gd name="T40" fmla="*/ 1 w 75"/>
                    <a:gd name="T41" fmla="*/ 1 h 66"/>
                    <a:gd name="T42" fmla="*/ 1 w 75"/>
                    <a:gd name="T43" fmla="*/ 1 h 66"/>
                    <a:gd name="T44" fmla="*/ 1 w 75"/>
                    <a:gd name="T45" fmla="*/ 1 h 66"/>
                    <a:gd name="T46" fmla="*/ 0 w 75"/>
                    <a:gd name="T47" fmla="*/ 0 h 66"/>
                    <a:gd name="T48" fmla="*/ 0 w 75"/>
                    <a:gd name="T49" fmla="*/ 0 h 66"/>
                    <a:gd name="T50" fmla="*/ 0 w 75"/>
                    <a:gd name="T51" fmla="*/ 1 h 66"/>
                    <a:gd name="T52" fmla="*/ 0 w 75"/>
                    <a:gd name="T53" fmla="*/ 1 h 66"/>
                    <a:gd name="T54" fmla="*/ 0 w 75"/>
                    <a:gd name="T55" fmla="*/ 2 h 66"/>
                    <a:gd name="T56" fmla="*/ 0 w 75"/>
                    <a:gd name="T57" fmla="*/ 2 h 6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5"/>
                    <a:gd name="T88" fmla="*/ 0 h 66"/>
                    <a:gd name="T89" fmla="*/ 75 w 75"/>
                    <a:gd name="T90" fmla="*/ 66 h 6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5" h="66">
                      <a:moveTo>
                        <a:pt x="12" y="53"/>
                      </a:moveTo>
                      <a:lnTo>
                        <a:pt x="15" y="56"/>
                      </a:lnTo>
                      <a:lnTo>
                        <a:pt x="19" y="60"/>
                      </a:lnTo>
                      <a:lnTo>
                        <a:pt x="25" y="62"/>
                      </a:lnTo>
                      <a:lnTo>
                        <a:pt x="27" y="63"/>
                      </a:lnTo>
                      <a:lnTo>
                        <a:pt x="32" y="65"/>
                      </a:lnTo>
                      <a:lnTo>
                        <a:pt x="40" y="65"/>
                      </a:lnTo>
                      <a:lnTo>
                        <a:pt x="49" y="66"/>
                      </a:lnTo>
                      <a:lnTo>
                        <a:pt x="57" y="65"/>
                      </a:lnTo>
                      <a:lnTo>
                        <a:pt x="65" y="63"/>
                      </a:lnTo>
                      <a:lnTo>
                        <a:pt x="71" y="60"/>
                      </a:lnTo>
                      <a:lnTo>
                        <a:pt x="75" y="55"/>
                      </a:lnTo>
                      <a:lnTo>
                        <a:pt x="75" y="46"/>
                      </a:lnTo>
                      <a:lnTo>
                        <a:pt x="72" y="39"/>
                      </a:lnTo>
                      <a:lnTo>
                        <a:pt x="66" y="35"/>
                      </a:lnTo>
                      <a:lnTo>
                        <a:pt x="59" y="33"/>
                      </a:lnTo>
                      <a:lnTo>
                        <a:pt x="50" y="33"/>
                      </a:lnTo>
                      <a:lnTo>
                        <a:pt x="41" y="35"/>
                      </a:lnTo>
                      <a:lnTo>
                        <a:pt x="34" y="36"/>
                      </a:lnTo>
                      <a:lnTo>
                        <a:pt x="28" y="39"/>
                      </a:lnTo>
                      <a:lnTo>
                        <a:pt x="27" y="39"/>
                      </a:lnTo>
                      <a:lnTo>
                        <a:pt x="25" y="32"/>
                      </a:lnTo>
                      <a:lnTo>
                        <a:pt x="19" y="16"/>
                      </a:lnTo>
                      <a:lnTo>
                        <a:pt x="10" y="3"/>
                      </a:lnTo>
                      <a:lnTo>
                        <a:pt x="0" y="0"/>
                      </a:lnTo>
                      <a:lnTo>
                        <a:pt x="0" y="22"/>
                      </a:lnTo>
                      <a:lnTo>
                        <a:pt x="5" y="39"/>
                      </a:lnTo>
                      <a:lnTo>
                        <a:pt x="9" y="49"/>
                      </a:lnTo>
                      <a:lnTo>
                        <a:pt x="12" y="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6" name="Freeform 111"/>
                <p:cNvSpPr>
                  <a:spLocks/>
                </p:cNvSpPr>
                <p:nvPr/>
              </p:nvSpPr>
              <p:spPr bwMode="auto">
                <a:xfrm>
                  <a:off x="8434" y="4844"/>
                  <a:ext cx="25" cy="21"/>
                </a:xfrm>
                <a:custGeom>
                  <a:avLst/>
                  <a:gdLst>
                    <a:gd name="T0" fmla="*/ 0 w 75"/>
                    <a:gd name="T1" fmla="*/ 2 h 63"/>
                    <a:gd name="T2" fmla="*/ 0 w 75"/>
                    <a:gd name="T3" fmla="*/ 2 h 63"/>
                    <a:gd name="T4" fmla="*/ 0 w 75"/>
                    <a:gd name="T5" fmla="*/ 2 h 63"/>
                    <a:gd name="T6" fmla="*/ 1 w 75"/>
                    <a:gd name="T7" fmla="*/ 2 h 63"/>
                    <a:gd name="T8" fmla="*/ 1 w 75"/>
                    <a:gd name="T9" fmla="*/ 2 h 63"/>
                    <a:gd name="T10" fmla="*/ 1 w 75"/>
                    <a:gd name="T11" fmla="*/ 2 h 63"/>
                    <a:gd name="T12" fmla="*/ 1 w 75"/>
                    <a:gd name="T13" fmla="*/ 2 h 63"/>
                    <a:gd name="T14" fmla="*/ 2 w 75"/>
                    <a:gd name="T15" fmla="*/ 2 h 63"/>
                    <a:gd name="T16" fmla="*/ 2 w 75"/>
                    <a:gd name="T17" fmla="*/ 2 h 63"/>
                    <a:gd name="T18" fmla="*/ 2 w 75"/>
                    <a:gd name="T19" fmla="*/ 2 h 63"/>
                    <a:gd name="T20" fmla="*/ 3 w 75"/>
                    <a:gd name="T21" fmla="*/ 2 h 63"/>
                    <a:gd name="T22" fmla="*/ 3 w 75"/>
                    <a:gd name="T23" fmla="*/ 2 h 63"/>
                    <a:gd name="T24" fmla="*/ 3 w 75"/>
                    <a:gd name="T25" fmla="*/ 1 h 63"/>
                    <a:gd name="T26" fmla="*/ 2 w 75"/>
                    <a:gd name="T27" fmla="*/ 1 h 63"/>
                    <a:gd name="T28" fmla="*/ 2 w 75"/>
                    <a:gd name="T29" fmla="*/ 1 h 63"/>
                    <a:gd name="T30" fmla="*/ 2 w 75"/>
                    <a:gd name="T31" fmla="*/ 1 h 63"/>
                    <a:gd name="T32" fmla="*/ 2 w 75"/>
                    <a:gd name="T33" fmla="*/ 1 h 63"/>
                    <a:gd name="T34" fmla="*/ 1 w 75"/>
                    <a:gd name="T35" fmla="*/ 1 h 63"/>
                    <a:gd name="T36" fmla="*/ 1 w 75"/>
                    <a:gd name="T37" fmla="*/ 1 h 63"/>
                    <a:gd name="T38" fmla="*/ 1 w 75"/>
                    <a:gd name="T39" fmla="*/ 1 h 63"/>
                    <a:gd name="T40" fmla="*/ 1 w 75"/>
                    <a:gd name="T41" fmla="*/ 1 h 63"/>
                    <a:gd name="T42" fmla="*/ 1 w 75"/>
                    <a:gd name="T43" fmla="*/ 1 h 63"/>
                    <a:gd name="T44" fmla="*/ 1 w 75"/>
                    <a:gd name="T45" fmla="*/ 1 h 63"/>
                    <a:gd name="T46" fmla="*/ 0 w 75"/>
                    <a:gd name="T47" fmla="*/ 0 h 63"/>
                    <a:gd name="T48" fmla="*/ 0 w 75"/>
                    <a:gd name="T49" fmla="*/ 0 h 63"/>
                    <a:gd name="T50" fmla="*/ 0 w 75"/>
                    <a:gd name="T51" fmla="*/ 1 h 63"/>
                    <a:gd name="T52" fmla="*/ 0 w 75"/>
                    <a:gd name="T53" fmla="*/ 1 h 63"/>
                    <a:gd name="T54" fmla="*/ 0 w 75"/>
                    <a:gd name="T55" fmla="*/ 1 h 63"/>
                    <a:gd name="T56" fmla="*/ 0 w 75"/>
                    <a:gd name="T57" fmla="*/ 2 h 63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5"/>
                    <a:gd name="T88" fmla="*/ 0 h 63"/>
                    <a:gd name="T89" fmla="*/ 75 w 75"/>
                    <a:gd name="T90" fmla="*/ 63 h 63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5" h="63">
                      <a:moveTo>
                        <a:pt x="3" y="41"/>
                      </a:moveTo>
                      <a:lnTo>
                        <a:pt x="4" y="46"/>
                      </a:lnTo>
                      <a:lnTo>
                        <a:pt x="10" y="50"/>
                      </a:lnTo>
                      <a:lnTo>
                        <a:pt x="14" y="56"/>
                      </a:lnTo>
                      <a:lnTo>
                        <a:pt x="16" y="57"/>
                      </a:lnTo>
                      <a:lnTo>
                        <a:pt x="23" y="60"/>
                      </a:lnTo>
                      <a:lnTo>
                        <a:pt x="32" y="63"/>
                      </a:lnTo>
                      <a:lnTo>
                        <a:pt x="42" y="63"/>
                      </a:lnTo>
                      <a:lnTo>
                        <a:pt x="54" y="61"/>
                      </a:lnTo>
                      <a:lnTo>
                        <a:pt x="64" y="58"/>
                      </a:lnTo>
                      <a:lnTo>
                        <a:pt x="72" y="54"/>
                      </a:lnTo>
                      <a:lnTo>
                        <a:pt x="75" y="47"/>
                      </a:lnTo>
                      <a:lnTo>
                        <a:pt x="73" y="40"/>
                      </a:lnTo>
                      <a:lnTo>
                        <a:pt x="67" y="34"/>
                      </a:lnTo>
                      <a:lnTo>
                        <a:pt x="60" y="30"/>
                      </a:lnTo>
                      <a:lnTo>
                        <a:pt x="53" y="28"/>
                      </a:lnTo>
                      <a:lnTo>
                        <a:pt x="45" y="30"/>
                      </a:lnTo>
                      <a:lnTo>
                        <a:pt x="36" y="31"/>
                      </a:lnTo>
                      <a:lnTo>
                        <a:pt x="31" y="33"/>
                      </a:lnTo>
                      <a:lnTo>
                        <a:pt x="26" y="36"/>
                      </a:lnTo>
                      <a:lnTo>
                        <a:pt x="25" y="36"/>
                      </a:lnTo>
                      <a:lnTo>
                        <a:pt x="23" y="30"/>
                      </a:lnTo>
                      <a:lnTo>
                        <a:pt x="17" y="15"/>
                      </a:lnTo>
                      <a:lnTo>
                        <a:pt x="10" y="2"/>
                      </a:lnTo>
                      <a:lnTo>
                        <a:pt x="0" y="0"/>
                      </a:lnTo>
                      <a:lnTo>
                        <a:pt x="0" y="15"/>
                      </a:lnTo>
                      <a:lnTo>
                        <a:pt x="1" y="28"/>
                      </a:lnTo>
                      <a:lnTo>
                        <a:pt x="3" y="38"/>
                      </a:lnTo>
                      <a:lnTo>
                        <a:pt x="3" y="4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7" name="Freeform 112"/>
                <p:cNvSpPr>
                  <a:spLocks/>
                </p:cNvSpPr>
                <p:nvPr/>
              </p:nvSpPr>
              <p:spPr bwMode="auto">
                <a:xfrm>
                  <a:off x="8126" y="4482"/>
                  <a:ext cx="83" cy="97"/>
                </a:xfrm>
                <a:custGeom>
                  <a:avLst/>
                  <a:gdLst>
                    <a:gd name="T0" fmla="*/ 3 w 250"/>
                    <a:gd name="T1" fmla="*/ 1 h 290"/>
                    <a:gd name="T2" fmla="*/ 3 w 250"/>
                    <a:gd name="T3" fmla="*/ 2 h 290"/>
                    <a:gd name="T4" fmla="*/ 2 w 250"/>
                    <a:gd name="T5" fmla="*/ 2 h 290"/>
                    <a:gd name="T6" fmla="*/ 1 w 250"/>
                    <a:gd name="T7" fmla="*/ 3 h 290"/>
                    <a:gd name="T8" fmla="*/ 1 w 250"/>
                    <a:gd name="T9" fmla="*/ 4 h 290"/>
                    <a:gd name="T10" fmla="*/ 1 w 250"/>
                    <a:gd name="T11" fmla="*/ 4 h 290"/>
                    <a:gd name="T12" fmla="*/ 0 w 250"/>
                    <a:gd name="T13" fmla="*/ 5 h 290"/>
                    <a:gd name="T14" fmla="*/ 0 w 250"/>
                    <a:gd name="T15" fmla="*/ 6 h 290"/>
                    <a:gd name="T16" fmla="*/ 0 w 250"/>
                    <a:gd name="T17" fmla="*/ 7 h 290"/>
                    <a:gd name="T18" fmla="*/ 0 w 250"/>
                    <a:gd name="T19" fmla="*/ 8 h 290"/>
                    <a:gd name="T20" fmla="*/ 1 w 250"/>
                    <a:gd name="T21" fmla="*/ 9 h 290"/>
                    <a:gd name="T22" fmla="*/ 1 w 250"/>
                    <a:gd name="T23" fmla="*/ 9 h 290"/>
                    <a:gd name="T24" fmla="*/ 2 w 250"/>
                    <a:gd name="T25" fmla="*/ 10 h 290"/>
                    <a:gd name="T26" fmla="*/ 3 w 250"/>
                    <a:gd name="T27" fmla="*/ 11 h 290"/>
                    <a:gd name="T28" fmla="*/ 4 w 250"/>
                    <a:gd name="T29" fmla="*/ 11 h 290"/>
                    <a:gd name="T30" fmla="*/ 5 w 250"/>
                    <a:gd name="T31" fmla="*/ 11 h 290"/>
                    <a:gd name="T32" fmla="*/ 6 w 250"/>
                    <a:gd name="T33" fmla="*/ 11 h 290"/>
                    <a:gd name="T34" fmla="*/ 6 w 250"/>
                    <a:gd name="T35" fmla="*/ 11 h 290"/>
                    <a:gd name="T36" fmla="*/ 7 w 250"/>
                    <a:gd name="T37" fmla="*/ 11 h 290"/>
                    <a:gd name="T38" fmla="*/ 7 w 250"/>
                    <a:gd name="T39" fmla="*/ 10 h 290"/>
                    <a:gd name="T40" fmla="*/ 7 w 250"/>
                    <a:gd name="T41" fmla="*/ 10 h 290"/>
                    <a:gd name="T42" fmla="*/ 7 w 250"/>
                    <a:gd name="T43" fmla="*/ 10 h 290"/>
                    <a:gd name="T44" fmla="*/ 6 w 250"/>
                    <a:gd name="T45" fmla="*/ 10 h 290"/>
                    <a:gd name="T46" fmla="*/ 6 w 250"/>
                    <a:gd name="T47" fmla="*/ 9 h 290"/>
                    <a:gd name="T48" fmla="*/ 6 w 250"/>
                    <a:gd name="T49" fmla="*/ 9 h 290"/>
                    <a:gd name="T50" fmla="*/ 5 w 250"/>
                    <a:gd name="T51" fmla="*/ 9 h 290"/>
                    <a:gd name="T52" fmla="*/ 5 w 250"/>
                    <a:gd name="T53" fmla="*/ 9 h 290"/>
                    <a:gd name="T54" fmla="*/ 4 w 250"/>
                    <a:gd name="T55" fmla="*/ 9 h 290"/>
                    <a:gd name="T56" fmla="*/ 4 w 250"/>
                    <a:gd name="T57" fmla="*/ 9 h 290"/>
                    <a:gd name="T58" fmla="*/ 3 w 250"/>
                    <a:gd name="T59" fmla="*/ 9 h 290"/>
                    <a:gd name="T60" fmla="*/ 3 w 250"/>
                    <a:gd name="T61" fmla="*/ 9 h 290"/>
                    <a:gd name="T62" fmla="*/ 2 w 250"/>
                    <a:gd name="T63" fmla="*/ 8 h 290"/>
                    <a:gd name="T64" fmla="*/ 2 w 250"/>
                    <a:gd name="T65" fmla="*/ 8 h 290"/>
                    <a:gd name="T66" fmla="*/ 2 w 250"/>
                    <a:gd name="T67" fmla="*/ 6 h 290"/>
                    <a:gd name="T68" fmla="*/ 2 w 250"/>
                    <a:gd name="T69" fmla="*/ 4 h 290"/>
                    <a:gd name="T70" fmla="*/ 3 w 250"/>
                    <a:gd name="T71" fmla="*/ 3 h 290"/>
                    <a:gd name="T72" fmla="*/ 4 w 250"/>
                    <a:gd name="T73" fmla="*/ 2 h 290"/>
                    <a:gd name="T74" fmla="*/ 6 w 250"/>
                    <a:gd name="T75" fmla="*/ 2 h 290"/>
                    <a:gd name="T76" fmla="*/ 7 w 250"/>
                    <a:gd name="T77" fmla="*/ 1 h 290"/>
                    <a:gd name="T78" fmla="*/ 8 w 250"/>
                    <a:gd name="T79" fmla="*/ 1 h 290"/>
                    <a:gd name="T80" fmla="*/ 9 w 250"/>
                    <a:gd name="T81" fmla="*/ 0 h 290"/>
                    <a:gd name="T82" fmla="*/ 9 w 250"/>
                    <a:gd name="T83" fmla="*/ 0 h 290"/>
                    <a:gd name="T84" fmla="*/ 8 w 250"/>
                    <a:gd name="T85" fmla="*/ 0 h 290"/>
                    <a:gd name="T86" fmla="*/ 7 w 250"/>
                    <a:gd name="T87" fmla="*/ 0 h 290"/>
                    <a:gd name="T88" fmla="*/ 6 w 250"/>
                    <a:gd name="T89" fmla="*/ 0 h 290"/>
                    <a:gd name="T90" fmla="*/ 6 w 250"/>
                    <a:gd name="T91" fmla="*/ 0 h 290"/>
                    <a:gd name="T92" fmla="*/ 5 w 250"/>
                    <a:gd name="T93" fmla="*/ 1 h 290"/>
                    <a:gd name="T94" fmla="*/ 4 w 250"/>
                    <a:gd name="T95" fmla="*/ 1 h 290"/>
                    <a:gd name="T96" fmla="*/ 3 w 250"/>
                    <a:gd name="T97" fmla="*/ 1 h 290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250"/>
                    <a:gd name="T148" fmla="*/ 0 h 290"/>
                    <a:gd name="T149" fmla="*/ 250 w 250"/>
                    <a:gd name="T150" fmla="*/ 290 h 290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250" h="290">
                      <a:moveTo>
                        <a:pt x="88" y="37"/>
                      </a:moveTo>
                      <a:lnTo>
                        <a:pt x="69" y="49"/>
                      </a:lnTo>
                      <a:lnTo>
                        <a:pt x="53" y="63"/>
                      </a:lnTo>
                      <a:lnTo>
                        <a:pt x="39" y="79"/>
                      </a:lnTo>
                      <a:lnTo>
                        <a:pt x="25" y="96"/>
                      </a:lnTo>
                      <a:lnTo>
                        <a:pt x="15" y="115"/>
                      </a:lnTo>
                      <a:lnTo>
                        <a:pt x="8" y="135"/>
                      </a:lnTo>
                      <a:lnTo>
                        <a:pt x="3" y="157"/>
                      </a:lnTo>
                      <a:lnTo>
                        <a:pt x="0" y="178"/>
                      </a:lnTo>
                      <a:lnTo>
                        <a:pt x="3" y="208"/>
                      </a:lnTo>
                      <a:lnTo>
                        <a:pt x="15" y="233"/>
                      </a:lnTo>
                      <a:lnTo>
                        <a:pt x="33" y="254"/>
                      </a:lnTo>
                      <a:lnTo>
                        <a:pt x="56" y="270"/>
                      </a:lnTo>
                      <a:lnTo>
                        <a:pt x="83" y="283"/>
                      </a:lnTo>
                      <a:lnTo>
                        <a:pt x="110" y="289"/>
                      </a:lnTo>
                      <a:lnTo>
                        <a:pt x="140" y="290"/>
                      </a:lnTo>
                      <a:lnTo>
                        <a:pt x="168" y="286"/>
                      </a:lnTo>
                      <a:lnTo>
                        <a:pt x="174" y="286"/>
                      </a:lnTo>
                      <a:lnTo>
                        <a:pt x="179" y="283"/>
                      </a:lnTo>
                      <a:lnTo>
                        <a:pt x="184" y="279"/>
                      </a:lnTo>
                      <a:lnTo>
                        <a:pt x="185" y="273"/>
                      </a:lnTo>
                      <a:lnTo>
                        <a:pt x="182" y="266"/>
                      </a:lnTo>
                      <a:lnTo>
                        <a:pt x="176" y="260"/>
                      </a:lnTo>
                      <a:lnTo>
                        <a:pt x="169" y="254"/>
                      </a:lnTo>
                      <a:lnTo>
                        <a:pt x="162" y="252"/>
                      </a:lnTo>
                      <a:lnTo>
                        <a:pt x="147" y="247"/>
                      </a:lnTo>
                      <a:lnTo>
                        <a:pt x="132" y="244"/>
                      </a:lnTo>
                      <a:lnTo>
                        <a:pt x="118" y="242"/>
                      </a:lnTo>
                      <a:lnTo>
                        <a:pt x="105" y="239"/>
                      </a:lnTo>
                      <a:lnTo>
                        <a:pt x="91" y="234"/>
                      </a:lnTo>
                      <a:lnTo>
                        <a:pt x="78" y="229"/>
                      </a:lnTo>
                      <a:lnTo>
                        <a:pt x="66" y="221"/>
                      </a:lnTo>
                      <a:lnTo>
                        <a:pt x="55" y="210"/>
                      </a:lnTo>
                      <a:lnTo>
                        <a:pt x="50" y="161"/>
                      </a:lnTo>
                      <a:lnTo>
                        <a:pt x="62" y="121"/>
                      </a:lnTo>
                      <a:lnTo>
                        <a:pt x="85" y="89"/>
                      </a:lnTo>
                      <a:lnTo>
                        <a:pt x="118" y="63"/>
                      </a:lnTo>
                      <a:lnTo>
                        <a:pt x="153" y="43"/>
                      </a:lnTo>
                      <a:lnTo>
                        <a:pt x="190" y="27"/>
                      </a:lnTo>
                      <a:lnTo>
                        <a:pt x="223" y="16"/>
                      </a:lnTo>
                      <a:lnTo>
                        <a:pt x="250" y="6"/>
                      </a:lnTo>
                      <a:lnTo>
                        <a:pt x="234" y="2"/>
                      </a:lnTo>
                      <a:lnTo>
                        <a:pt x="216" y="0"/>
                      </a:lnTo>
                      <a:lnTo>
                        <a:pt x="196" y="3"/>
                      </a:lnTo>
                      <a:lnTo>
                        <a:pt x="174" y="6"/>
                      </a:lnTo>
                      <a:lnTo>
                        <a:pt x="152" y="13"/>
                      </a:lnTo>
                      <a:lnTo>
                        <a:pt x="130" y="20"/>
                      </a:lnTo>
                      <a:lnTo>
                        <a:pt x="107" y="29"/>
                      </a:lnTo>
                      <a:lnTo>
                        <a:pt x="88" y="37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8" name="Freeform 113"/>
                <p:cNvSpPr>
                  <a:spLocks/>
                </p:cNvSpPr>
                <p:nvPr/>
              </p:nvSpPr>
              <p:spPr bwMode="auto">
                <a:xfrm>
                  <a:off x="8268" y="4481"/>
                  <a:ext cx="53" cy="75"/>
                </a:xfrm>
                <a:custGeom>
                  <a:avLst/>
                  <a:gdLst>
                    <a:gd name="T0" fmla="*/ 5 w 160"/>
                    <a:gd name="T1" fmla="*/ 3 h 225"/>
                    <a:gd name="T2" fmla="*/ 5 w 160"/>
                    <a:gd name="T3" fmla="*/ 4 h 225"/>
                    <a:gd name="T4" fmla="*/ 5 w 160"/>
                    <a:gd name="T5" fmla="*/ 4 h 225"/>
                    <a:gd name="T6" fmla="*/ 5 w 160"/>
                    <a:gd name="T7" fmla="*/ 5 h 225"/>
                    <a:gd name="T8" fmla="*/ 4 w 160"/>
                    <a:gd name="T9" fmla="*/ 6 h 225"/>
                    <a:gd name="T10" fmla="*/ 4 w 160"/>
                    <a:gd name="T11" fmla="*/ 6 h 225"/>
                    <a:gd name="T12" fmla="*/ 3 w 160"/>
                    <a:gd name="T13" fmla="*/ 7 h 225"/>
                    <a:gd name="T14" fmla="*/ 2 w 160"/>
                    <a:gd name="T15" fmla="*/ 7 h 225"/>
                    <a:gd name="T16" fmla="*/ 1 w 160"/>
                    <a:gd name="T17" fmla="*/ 8 h 225"/>
                    <a:gd name="T18" fmla="*/ 1 w 160"/>
                    <a:gd name="T19" fmla="*/ 8 h 225"/>
                    <a:gd name="T20" fmla="*/ 1 w 160"/>
                    <a:gd name="T21" fmla="*/ 8 h 225"/>
                    <a:gd name="T22" fmla="*/ 1 w 160"/>
                    <a:gd name="T23" fmla="*/ 8 h 225"/>
                    <a:gd name="T24" fmla="*/ 1 w 160"/>
                    <a:gd name="T25" fmla="*/ 8 h 225"/>
                    <a:gd name="T26" fmla="*/ 1 w 160"/>
                    <a:gd name="T27" fmla="*/ 8 h 225"/>
                    <a:gd name="T28" fmla="*/ 2 w 160"/>
                    <a:gd name="T29" fmla="*/ 8 h 225"/>
                    <a:gd name="T30" fmla="*/ 2 w 160"/>
                    <a:gd name="T31" fmla="*/ 8 h 225"/>
                    <a:gd name="T32" fmla="*/ 2 w 160"/>
                    <a:gd name="T33" fmla="*/ 8 h 225"/>
                    <a:gd name="T34" fmla="*/ 3 w 160"/>
                    <a:gd name="T35" fmla="*/ 8 h 225"/>
                    <a:gd name="T36" fmla="*/ 4 w 160"/>
                    <a:gd name="T37" fmla="*/ 7 h 225"/>
                    <a:gd name="T38" fmla="*/ 4 w 160"/>
                    <a:gd name="T39" fmla="*/ 7 h 225"/>
                    <a:gd name="T40" fmla="*/ 5 w 160"/>
                    <a:gd name="T41" fmla="*/ 6 h 225"/>
                    <a:gd name="T42" fmla="*/ 6 w 160"/>
                    <a:gd name="T43" fmla="*/ 5 h 225"/>
                    <a:gd name="T44" fmla="*/ 6 w 160"/>
                    <a:gd name="T45" fmla="*/ 4 h 225"/>
                    <a:gd name="T46" fmla="*/ 6 w 160"/>
                    <a:gd name="T47" fmla="*/ 4 h 225"/>
                    <a:gd name="T48" fmla="*/ 6 w 160"/>
                    <a:gd name="T49" fmla="*/ 3 h 225"/>
                    <a:gd name="T50" fmla="*/ 5 w 160"/>
                    <a:gd name="T51" fmla="*/ 2 h 225"/>
                    <a:gd name="T52" fmla="*/ 4 w 160"/>
                    <a:gd name="T53" fmla="*/ 1 h 225"/>
                    <a:gd name="T54" fmla="*/ 4 w 160"/>
                    <a:gd name="T55" fmla="*/ 1 h 225"/>
                    <a:gd name="T56" fmla="*/ 3 w 160"/>
                    <a:gd name="T57" fmla="*/ 0 h 225"/>
                    <a:gd name="T58" fmla="*/ 2 w 160"/>
                    <a:gd name="T59" fmla="*/ 0 h 225"/>
                    <a:gd name="T60" fmla="*/ 1 w 160"/>
                    <a:gd name="T61" fmla="*/ 0 h 225"/>
                    <a:gd name="T62" fmla="*/ 0 w 160"/>
                    <a:gd name="T63" fmla="*/ 0 h 225"/>
                    <a:gd name="T64" fmla="*/ 0 w 160"/>
                    <a:gd name="T65" fmla="*/ 0 h 225"/>
                    <a:gd name="T66" fmla="*/ 1 w 160"/>
                    <a:gd name="T67" fmla="*/ 0 h 225"/>
                    <a:gd name="T68" fmla="*/ 1 w 160"/>
                    <a:gd name="T69" fmla="*/ 1 h 225"/>
                    <a:gd name="T70" fmla="*/ 2 w 160"/>
                    <a:gd name="T71" fmla="*/ 1 h 225"/>
                    <a:gd name="T72" fmla="*/ 3 w 160"/>
                    <a:gd name="T73" fmla="*/ 1 h 225"/>
                    <a:gd name="T74" fmla="*/ 3 w 160"/>
                    <a:gd name="T75" fmla="*/ 1 h 225"/>
                    <a:gd name="T76" fmla="*/ 4 w 160"/>
                    <a:gd name="T77" fmla="*/ 2 h 225"/>
                    <a:gd name="T78" fmla="*/ 5 w 160"/>
                    <a:gd name="T79" fmla="*/ 2 h 225"/>
                    <a:gd name="T80" fmla="*/ 5 w 160"/>
                    <a:gd name="T81" fmla="*/ 3 h 225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60"/>
                    <a:gd name="T124" fmla="*/ 0 h 225"/>
                    <a:gd name="T125" fmla="*/ 160 w 160"/>
                    <a:gd name="T126" fmla="*/ 225 h 225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60" h="225">
                      <a:moveTo>
                        <a:pt x="135" y="73"/>
                      </a:moveTo>
                      <a:lnTo>
                        <a:pt x="141" y="96"/>
                      </a:lnTo>
                      <a:lnTo>
                        <a:pt x="140" y="118"/>
                      </a:lnTo>
                      <a:lnTo>
                        <a:pt x="129" y="135"/>
                      </a:lnTo>
                      <a:lnTo>
                        <a:pt x="115" y="151"/>
                      </a:lnTo>
                      <a:lnTo>
                        <a:pt x="97" y="165"/>
                      </a:lnTo>
                      <a:lnTo>
                        <a:pt x="76" y="179"/>
                      </a:lnTo>
                      <a:lnTo>
                        <a:pt x="56" y="192"/>
                      </a:lnTo>
                      <a:lnTo>
                        <a:pt x="38" y="205"/>
                      </a:lnTo>
                      <a:lnTo>
                        <a:pt x="35" y="210"/>
                      </a:lnTo>
                      <a:lnTo>
                        <a:pt x="34" y="212"/>
                      </a:lnTo>
                      <a:lnTo>
                        <a:pt x="34" y="217"/>
                      </a:lnTo>
                      <a:lnTo>
                        <a:pt x="35" y="221"/>
                      </a:lnTo>
                      <a:lnTo>
                        <a:pt x="40" y="224"/>
                      </a:lnTo>
                      <a:lnTo>
                        <a:pt x="44" y="225"/>
                      </a:lnTo>
                      <a:lnTo>
                        <a:pt x="47" y="225"/>
                      </a:lnTo>
                      <a:lnTo>
                        <a:pt x="51" y="224"/>
                      </a:lnTo>
                      <a:lnTo>
                        <a:pt x="75" y="211"/>
                      </a:lnTo>
                      <a:lnTo>
                        <a:pt x="97" y="197"/>
                      </a:lnTo>
                      <a:lnTo>
                        <a:pt x="117" y="181"/>
                      </a:lnTo>
                      <a:lnTo>
                        <a:pt x="137" y="162"/>
                      </a:lnTo>
                      <a:lnTo>
                        <a:pt x="150" y="142"/>
                      </a:lnTo>
                      <a:lnTo>
                        <a:pt x="159" y="119"/>
                      </a:lnTo>
                      <a:lnTo>
                        <a:pt x="160" y="95"/>
                      </a:lnTo>
                      <a:lnTo>
                        <a:pt x="154" y="69"/>
                      </a:lnTo>
                      <a:lnTo>
                        <a:pt x="141" y="49"/>
                      </a:lnTo>
                      <a:lnTo>
                        <a:pt x="122" y="31"/>
                      </a:lnTo>
                      <a:lnTo>
                        <a:pt x="98" y="18"/>
                      </a:lnTo>
                      <a:lnTo>
                        <a:pt x="72" y="8"/>
                      </a:lnTo>
                      <a:lnTo>
                        <a:pt x="46" y="3"/>
                      </a:lnTo>
                      <a:lnTo>
                        <a:pt x="24" y="0"/>
                      </a:lnTo>
                      <a:lnTo>
                        <a:pt x="7" y="0"/>
                      </a:lnTo>
                      <a:lnTo>
                        <a:pt x="0" y="4"/>
                      </a:lnTo>
                      <a:lnTo>
                        <a:pt x="18" y="11"/>
                      </a:lnTo>
                      <a:lnTo>
                        <a:pt x="37" y="17"/>
                      </a:lnTo>
                      <a:lnTo>
                        <a:pt x="57" y="23"/>
                      </a:lnTo>
                      <a:lnTo>
                        <a:pt x="76" y="29"/>
                      </a:lnTo>
                      <a:lnTo>
                        <a:pt x="95" y="36"/>
                      </a:lnTo>
                      <a:lnTo>
                        <a:pt x="112" y="46"/>
                      </a:lnTo>
                      <a:lnTo>
                        <a:pt x="125" y="57"/>
                      </a:lnTo>
                      <a:lnTo>
                        <a:pt x="135" y="73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29" name="Freeform 114"/>
                <p:cNvSpPr>
                  <a:spLocks/>
                </p:cNvSpPr>
                <p:nvPr/>
              </p:nvSpPr>
              <p:spPr bwMode="auto">
                <a:xfrm>
                  <a:off x="8073" y="4463"/>
                  <a:ext cx="135" cy="158"/>
                </a:xfrm>
                <a:custGeom>
                  <a:avLst/>
                  <a:gdLst>
                    <a:gd name="T0" fmla="*/ 5 w 404"/>
                    <a:gd name="T1" fmla="*/ 3 h 472"/>
                    <a:gd name="T2" fmla="*/ 3 w 404"/>
                    <a:gd name="T3" fmla="*/ 5 h 472"/>
                    <a:gd name="T4" fmla="*/ 1 w 404"/>
                    <a:gd name="T5" fmla="*/ 8 h 472"/>
                    <a:gd name="T6" fmla="*/ 0 w 404"/>
                    <a:gd name="T7" fmla="*/ 11 h 472"/>
                    <a:gd name="T8" fmla="*/ 0 w 404"/>
                    <a:gd name="T9" fmla="*/ 12 h 472"/>
                    <a:gd name="T10" fmla="*/ 0 w 404"/>
                    <a:gd name="T11" fmla="*/ 13 h 472"/>
                    <a:gd name="T12" fmla="*/ 1 w 404"/>
                    <a:gd name="T13" fmla="*/ 14 h 472"/>
                    <a:gd name="T14" fmla="*/ 2 w 404"/>
                    <a:gd name="T15" fmla="*/ 15 h 472"/>
                    <a:gd name="T16" fmla="*/ 3 w 404"/>
                    <a:gd name="T17" fmla="*/ 15 h 472"/>
                    <a:gd name="T18" fmla="*/ 4 w 404"/>
                    <a:gd name="T19" fmla="*/ 16 h 472"/>
                    <a:gd name="T20" fmla="*/ 6 w 404"/>
                    <a:gd name="T21" fmla="*/ 16 h 472"/>
                    <a:gd name="T22" fmla="*/ 7 w 404"/>
                    <a:gd name="T23" fmla="*/ 17 h 472"/>
                    <a:gd name="T24" fmla="*/ 9 w 404"/>
                    <a:gd name="T25" fmla="*/ 17 h 472"/>
                    <a:gd name="T26" fmla="*/ 10 w 404"/>
                    <a:gd name="T27" fmla="*/ 17 h 472"/>
                    <a:gd name="T28" fmla="*/ 12 w 404"/>
                    <a:gd name="T29" fmla="*/ 18 h 472"/>
                    <a:gd name="T30" fmla="*/ 13 w 404"/>
                    <a:gd name="T31" fmla="*/ 18 h 472"/>
                    <a:gd name="T32" fmla="*/ 15 w 404"/>
                    <a:gd name="T33" fmla="*/ 18 h 472"/>
                    <a:gd name="T34" fmla="*/ 15 w 404"/>
                    <a:gd name="T35" fmla="*/ 17 h 472"/>
                    <a:gd name="T36" fmla="*/ 15 w 404"/>
                    <a:gd name="T37" fmla="*/ 17 h 472"/>
                    <a:gd name="T38" fmla="*/ 15 w 404"/>
                    <a:gd name="T39" fmla="*/ 17 h 472"/>
                    <a:gd name="T40" fmla="*/ 14 w 404"/>
                    <a:gd name="T41" fmla="*/ 16 h 472"/>
                    <a:gd name="T42" fmla="*/ 12 w 404"/>
                    <a:gd name="T43" fmla="*/ 16 h 472"/>
                    <a:gd name="T44" fmla="*/ 11 w 404"/>
                    <a:gd name="T45" fmla="*/ 16 h 472"/>
                    <a:gd name="T46" fmla="*/ 9 w 404"/>
                    <a:gd name="T47" fmla="*/ 16 h 472"/>
                    <a:gd name="T48" fmla="*/ 8 w 404"/>
                    <a:gd name="T49" fmla="*/ 15 h 472"/>
                    <a:gd name="T50" fmla="*/ 6 w 404"/>
                    <a:gd name="T51" fmla="*/ 15 h 472"/>
                    <a:gd name="T52" fmla="*/ 5 w 404"/>
                    <a:gd name="T53" fmla="*/ 14 h 472"/>
                    <a:gd name="T54" fmla="*/ 4 w 404"/>
                    <a:gd name="T55" fmla="*/ 14 h 472"/>
                    <a:gd name="T56" fmla="*/ 3 w 404"/>
                    <a:gd name="T57" fmla="*/ 13 h 472"/>
                    <a:gd name="T58" fmla="*/ 2 w 404"/>
                    <a:gd name="T59" fmla="*/ 12 h 472"/>
                    <a:gd name="T60" fmla="*/ 2 w 404"/>
                    <a:gd name="T61" fmla="*/ 11 h 472"/>
                    <a:gd name="T62" fmla="*/ 2 w 404"/>
                    <a:gd name="T63" fmla="*/ 9 h 472"/>
                    <a:gd name="T64" fmla="*/ 2 w 404"/>
                    <a:gd name="T65" fmla="*/ 8 h 472"/>
                    <a:gd name="T66" fmla="*/ 3 w 404"/>
                    <a:gd name="T67" fmla="*/ 6 h 472"/>
                    <a:gd name="T68" fmla="*/ 4 w 404"/>
                    <a:gd name="T69" fmla="*/ 5 h 472"/>
                    <a:gd name="T70" fmla="*/ 6 w 404"/>
                    <a:gd name="T71" fmla="*/ 4 h 472"/>
                    <a:gd name="T72" fmla="*/ 7 w 404"/>
                    <a:gd name="T73" fmla="*/ 3 h 472"/>
                    <a:gd name="T74" fmla="*/ 9 w 404"/>
                    <a:gd name="T75" fmla="*/ 2 h 472"/>
                    <a:gd name="T76" fmla="*/ 11 w 404"/>
                    <a:gd name="T77" fmla="*/ 1 h 472"/>
                    <a:gd name="T78" fmla="*/ 12 w 404"/>
                    <a:gd name="T79" fmla="*/ 0 h 472"/>
                    <a:gd name="T80" fmla="*/ 12 w 404"/>
                    <a:gd name="T81" fmla="*/ 0 h 472"/>
                    <a:gd name="T82" fmla="*/ 10 w 404"/>
                    <a:gd name="T83" fmla="*/ 0 h 472"/>
                    <a:gd name="T84" fmla="*/ 8 w 404"/>
                    <a:gd name="T85" fmla="*/ 1 h 472"/>
                    <a:gd name="T86" fmla="*/ 7 w 404"/>
                    <a:gd name="T87" fmla="*/ 2 h 47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404"/>
                    <a:gd name="T133" fmla="*/ 0 h 472"/>
                    <a:gd name="T134" fmla="*/ 404 w 404"/>
                    <a:gd name="T135" fmla="*/ 472 h 472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404" h="472">
                      <a:moveTo>
                        <a:pt x="157" y="61"/>
                      </a:moveTo>
                      <a:lnTo>
                        <a:pt x="127" y="87"/>
                      </a:lnTo>
                      <a:lnTo>
                        <a:pt x="96" y="113"/>
                      </a:lnTo>
                      <a:lnTo>
                        <a:pt x="68" y="143"/>
                      </a:lnTo>
                      <a:lnTo>
                        <a:pt x="43" y="175"/>
                      </a:lnTo>
                      <a:lnTo>
                        <a:pt x="22" y="208"/>
                      </a:lnTo>
                      <a:lnTo>
                        <a:pt x="8" y="244"/>
                      </a:lnTo>
                      <a:lnTo>
                        <a:pt x="0" y="283"/>
                      </a:lnTo>
                      <a:lnTo>
                        <a:pt x="2" y="323"/>
                      </a:lnTo>
                      <a:lnTo>
                        <a:pt x="5" y="333"/>
                      </a:lnTo>
                      <a:lnTo>
                        <a:pt x="8" y="344"/>
                      </a:lnTo>
                      <a:lnTo>
                        <a:pt x="12" y="353"/>
                      </a:lnTo>
                      <a:lnTo>
                        <a:pt x="18" y="363"/>
                      </a:lnTo>
                      <a:lnTo>
                        <a:pt x="25" y="372"/>
                      </a:lnTo>
                      <a:lnTo>
                        <a:pt x="34" y="380"/>
                      </a:lnTo>
                      <a:lnTo>
                        <a:pt x="41" y="388"/>
                      </a:lnTo>
                      <a:lnTo>
                        <a:pt x="52" y="393"/>
                      </a:lnTo>
                      <a:lnTo>
                        <a:pt x="71" y="405"/>
                      </a:lnTo>
                      <a:lnTo>
                        <a:pt x="90" y="415"/>
                      </a:lnTo>
                      <a:lnTo>
                        <a:pt x="109" y="424"/>
                      </a:lnTo>
                      <a:lnTo>
                        <a:pt x="129" y="431"/>
                      </a:lnTo>
                      <a:lnTo>
                        <a:pt x="150" y="438"/>
                      </a:lnTo>
                      <a:lnTo>
                        <a:pt x="171" y="444"/>
                      </a:lnTo>
                      <a:lnTo>
                        <a:pt x="191" y="449"/>
                      </a:lnTo>
                      <a:lnTo>
                        <a:pt x="212" y="454"/>
                      </a:lnTo>
                      <a:lnTo>
                        <a:pt x="234" y="458"/>
                      </a:lnTo>
                      <a:lnTo>
                        <a:pt x="254" y="461"/>
                      </a:lnTo>
                      <a:lnTo>
                        <a:pt x="276" y="464"/>
                      </a:lnTo>
                      <a:lnTo>
                        <a:pt x="298" y="467"/>
                      </a:lnTo>
                      <a:lnTo>
                        <a:pt x="319" y="468"/>
                      </a:lnTo>
                      <a:lnTo>
                        <a:pt x="341" y="470"/>
                      </a:lnTo>
                      <a:lnTo>
                        <a:pt x="363" y="471"/>
                      </a:lnTo>
                      <a:lnTo>
                        <a:pt x="383" y="472"/>
                      </a:lnTo>
                      <a:lnTo>
                        <a:pt x="391" y="472"/>
                      </a:lnTo>
                      <a:lnTo>
                        <a:pt x="397" y="470"/>
                      </a:lnTo>
                      <a:lnTo>
                        <a:pt x="401" y="464"/>
                      </a:lnTo>
                      <a:lnTo>
                        <a:pt x="404" y="458"/>
                      </a:lnTo>
                      <a:lnTo>
                        <a:pt x="404" y="451"/>
                      </a:lnTo>
                      <a:lnTo>
                        <a:pt x="401" y="445"/>
                      </a:lnTo>
                      <a:lnTo>
                        <a:pt x="395" y="441"/>
                      </a:lnTo>
                      <a:lnTo>
                        <a:pt x="388" y="438"/>
                      </a:lnTo>
                      <a:lnTo>
                        <a:pt x="369" y="434"/>
                      </a:lnTo>
                      <a:lnTo>
                        <a:pt x="350" y="431"/>
                      </a:lnTo>
                      <a:lnTo>
                        <a:pt x="331" y="426"/>
                      </a:lnTo>
                      <a:lnTo>
                        <a:pt x="310" y="424"/>
                      </a:lnTo>
                      <a:lnTo>
                        <a:pt x="291" y="421"/>
                      </a:lnTo>
                      <a:lnTo>
                        <a:pt x="272" y="418"/>
                      </a:lnTo>
                      <a:lnTo>
                        <a:pt x="251" y="415"/>
                      </a:lnTo>
                      <a:lnTo>
                        <a:pt x="232" y="411"/>
                      </a:lnTo>
                      <a:lnTo>
                        <a:pt x="213" y="408"/>
                      </a:lnTo>
                      <a:lnTo>
                        <a:pt x="194" y="403"/>
                      </a:lnTo>
                      <a:lnTo>
                        <a:pt x="175" y="398"/>
                      </a:lnTo>
                      <a:lnTo>
                        <a:pt x="156" y="393"/>
                      </a:lnTo>
                      <a:lnTo>
                        <a:pt x="138" y="386"/>
                      </a:lnTo>
                      <a:lnTo>
                        <a:pt x="119" y="379"/>
                      </a:lnTo>
                      <a:lnTo>
                        <a:pt x="102" y="372"/>
                      </a:lnTo>
                      <a:lnTo>
                        <a:pt x="84" y="362"/>
                      </a:lnTo>
                      <a:lnTo>
                        <a:pt x="69" y="352"/>
                      </a:lnTo>
                      <a:lnTo>
                        <a:pt x="58" y="339"/>
                      </a:lnTo>
                      <a:lnTo>
                        <a:pt x="49" y="324"/>
                      </a:lnTo>
                      <a:lnTo>
                        <a:pt x="44" y="307"/>
                      </a:lnTo>
                      <a:lnTo>
                        <a:pt x="43" y="290"/>
                      </a:lnTo>
                      <a:lnTo>
                        <a:pt x="44" y="270"/>
                      </a:lnTo>
                      <a:lnTo>
                        <a:pt x="49" y="250"/>
                      </a:lnTo>
                      <a:lnTo>
                        <a:pt x="55" y="234"/>
                      </a:lnTo>
                      <a:lnTo>
                        <a:pt x="65" y="212"/>
                      </a:lnTo>
                      <a:lnTo>
                        <a:pt x="77" y="191"/>
                      </a:lnTo>
                      <a:lnTo>
                        <a:pt x="90" y="172"/>
                      </a:lnTo>
                      <a:lnTo>
                        <a:pt x="104" y="155"/>
                      </a:lnTo>
                      <a:lnTo>
                        <a:pt x="119" y="138"/>
                      </a:lnTo>
                      <a:lnTo>
                        <a:pt x="135" y="120"/>
                      </a:lnTo>
                      <a:lnTo>
                        <a:pt x="154" y="103"/>
                      </a:lnTo>
                      <a:lnTo>
                        <a:pt x="173" y="86"/>
                      </a:lnTo>
                      <a:lnTo>
                        <a:pt x="193" y="71"/>
                      </a:lnTo>
                      <a:lnTo>
                        <a:pt x="218" y="59"/>
                      </a:lnTo>
                      <a:lnTo>
                        <a:pt x="245" y="47"/>
                      </a:lnTo>
                      <a:lnTo>
                        <a:pt x="273" y="36"/>
                      </a:lnTo>
                      <a:lnTo>
                        <a:pt x="298" y="25"/>
                      </a:lnTo>
                      <a:lnTo>
                        <a:pt x="319" y="17"/>
                      </a:lnTo>
                      <a:lnTo>
                        <a:pt x="332" y="8"/>
                      </a:lnTo>
                      <a:lnTo>
                        <a:pt x="336" y="2"/>
                      </a:lnTo>
                      <a:lnTo>
                        <a:pt x="322" y="0"/>
                      </a:lnTo>
                      <a:lnTo>
                        <a:pt x="301" y="1"/>
                      </a:lnTo>
                      <a:lnTo>
                        <a:pt x="278" y="5"/>
                      </a:lnTo>
                      <a:lnTo>
                        <a:pt x="253" y="13"/>
                      </a:lnTo>
                      <a:lnTo>
                        <a:pt x="226" y="23"/>
                      </a:lnTo>
                      <a:lnTo>
                        <a:pt x="201" y="34"/>
                      </a:lnTo>
                      <a:lnTo>
                        <a:pt x="178" y="47"/>
                      </a:lnTo>
                      <a:lnTo>
                        <a:pt x="157" y="61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0" name="Freeform 115"/>
                <p:cNvSpPr>
                  <a:spLocks/>
                </p:cNvSpPr>
                <p:nvPr/>
              </p:nvSpPr>
              <p:spPr bwMode="auto">
                <a:xfrm>
                  <a:off x="8263" y="4458"/>
                  <a:ext cx="118" cy="105"/>
                </a:xfrm>
                <a:custGeom>
                  <a:avLst/>
                  <a:gdLst>
                    <a:gd name="T0" fmla="*/ 11 w 354"/>
                    <a:gd name="T1" fmla="*/ 4 h 315"/>
                    <a:gd name="T2" fmla="*/ 11 w 354"/>
                    <a:gd name="T3" fmla="*/ 4 h 315"/>
                    <a:gd name="T4" fmla="*/ 12 w 354"/>
                    <a:gd name="T5" fmla="*/ 5 h 315"/>
                    <a:gd name="T6" fmla="*/ 12 w 354"/>
                    <a:gd name="T7" fmla="*/ 6 h 315"/>
                    <a:gd name="T8" fmla="*/ 12 w 354"/>
                    <a:gd name="T9" fmla="*/ 7 h 315"/>
                    <a:gd name="T10" fmla="*/ 12 w 354"/>
                    <a:gd name="T11" fmla="*/ 7 h 315"/>
                    <a:gd name="T12" fmla="*/ 12 w 354"/>
                    <a:gd name="T13" fmla="*/ 8 h 315"/>
                    <a:gd name="T14" fmla="*/ 11 w 354"/>
                    <a:gd name="T15" fmla="*/ 8 h 315"/>
                    <a:gd name="T16" fmla="*/ 11 w 354"/>
                    <a:gd name="T17" fmla="*/ 9 h 315"/>
                    <a:gd name="T18" fmla="*/ 10 w 354"/>
                    <a:gd name="T19" fmla="*/ 9 h 315"/>
                    <a:gd name="T20" fmla="*/ 10 w 354"/>
                    <a:gd name="T21" fmla="*/ 10 h 315"/>
                    <a:gd name="T22" fmla="*/ 9 w 354"/>
                    <a:gd name="T23" fmla="*/ 10 h 315"/>
                    <a:gd name="T24" fmla="*/ 9 w 354"/>
                    <a:gd name="T25" fmla="*/ 11 h 315"/>
                    <a:gd name="T26" fmla="*/ 9 w 354"/>
                    <a:gd name="T27" fmla="*/ 11 h 315"/>
                    <a:gd name="T28" fmla="*/ 9 w 354"/>
                    <a:gd name="T29" fmla="*/ 11 h 315"/>
                    <a:gd name="T30" fmla="*/ 9 w 354"/>
                    <a:gd name="T31" fmla="*/ 11 h 315"/>
                    <a:gd name="T32" fmla="*/ 9 w 354"/>
                    <a:gd name="T33" fmla="*/ 11 h 315"/>
                    <a:gd name="T34" fmla="*/ 9 w 354"/>
                    <a:gd name="T35" fmla="*/ 12 h 315"/>
                    <a:gd name="T36" fmla="*/ 9 w 354"/>
                    <a:gd name="T37" fmla="*/ 12 h 315"/>
                    <a:gd name="T38" fmla="*/ 10 w 354"/>
                    <a:gd name="T39" fmla="*/ 12 h 315"/>
                    <a:gd name="T40" fmla="*/ 10 w 354"/>
                    <a:gd name="T41" fmla="*/ 11 h 315"/>
                    <a:gd name="T42" fmla="*/ 11 w 354"/>
                    <a:gd name="T43" fmla="*/ 11 h 315"/>
                    <a:gd name="T44" fmla="*/ 12 w 354"/>
                    <a:gd name="T45" fmla="*/ 10 h 315"/>
                    <a:gd name="T46" fmla="*/ 12 w 354"/>
                    <a:gd name="T47" fmla="*/ 9 h 315"/>
                    <a:gd name="T48" fmla="*/ 13 w 354"/>
                    <a:gd name="T49" fmla="*/ 8 h 315"/>
                    <a:gd name="T50" fmla="*/ 13 w 354"/>
                    <a:gd name="T51" fmla="*/ 7 h 315"/>
                    <a:gd name="T52" fmla="*/ 13 w 354"/>
                    <a:gd name="T53" fmla="*/ 5 h 315"/>
                    <a:gd name="T54" fmla="*/ 13 w 354"/>
                    <a:gd name="T55" fmla="*/ 4 h 315"/>
                    <a:gd name="T56" fmla="*/ 12 w 354"/>
                    <a:gd name="T57" fmla="*/ 3 h 315"/>
                    <a:gd name="T58" fmla="*/ 11 w 354"/>
                    <a:gd name="T59" fmla="*/ 3 h 315"/>
                    <a:gd name="T60" fmla="*/ 10 w 354"/>
                    <a:gd name="T61" fmla="*/ 2 h 315"/>
                    <a:gd name="T62" fmla="*/ 9 w 354"/>
                    <a:gd name="T63" fmla="*/ 2 h 315"/>
                    <a:gd name="T64" fmla="*/ 9 w 354"/>
                    <a:gd name="T65" fmla="*/ 1 h 315"/>
                    <a:gd name="T66" fmla="*/ 8 w 354"/>
                    <a:gd name="T67" fmla="*/ 1 h 315"/>
                    <a:gd name="T68" fmla="*/ 7 w 354"/>
                    <a:gd name="T69" fmla="*/ 1 h 315"/>
                    <a:gd name="T70" fmla="*/ 6 w 354"/>
                    <a:gd name="T71" fmla="*/ 1 h 315"/>
                    <a:gd name="T72" fmla="*/ 5 w 354"/>
                    <a:gd name="T73" fmla="*/ 0 h 315"/>
                    <a:gd name="T74" fmla="*/ 4 w 354"/>
                    <a:gd name="T75" fmla="*/ 0 h 315"/>
                    <a:gd name="T76" fmla="*/ 3 w 354"/>
                    <a:gd name="T77" fmla="*/ 0 h 315"/>
                    <a:gd name="T78" fmla="*/ 2 w 354"/>
                    <a:gd name="T79" fmla="*/ 0 h 315"/>
                    <a:gd name="T80" fmla="*/ 2 w 354"/>
                    <a:gd name="T81" fmla="*/ 0 h 315"/>
                    <a:gd name="T82" fmla="*/ 1 w 354"/>
                    <a:gd name="T83" fmla="*/ 0 h 315"/>
                    <a:gd name="T84" fmla="*/ 1 w 354"/>
                    <a:gd name="T85" fmla="*/ 0 h 315"/>
                    <a:gd name="T86" fmla="*/ 0 w 354"/>
                    <a:gd name="T87" fmla="*/ 0 h 315"/>
                    <a:gd name="T88" fmla="*/ 0 w 354"/>
                    <a:gd name="T89" fmla="*/ 0 h 315"/>
                    <a:gd name="T90" fmla="*/ 1 w 354"/>
                    <a:gd name="T91" fmla="*/ 0 h 315"/>
                    <a:gd name="T92" fmla="*/ 1 w 354"/>
                    <a:gd name="T93" fmla="*/ 0 h 315"/>
                    <a:gd name="T94" fmla="*/ 2 w 354"/>
                    <a:gd name="T95" fmla="*/ 0 h 315"/>
                    <a:gd name="T96" fmla="*/ 2 w 354"/>
                    <a:gd name="T97" fmla="*/ 1 h 315"/>
                    <a:gd name="T98" fmla="*/ 3 w 354"/>
                    <a:gd name="T99" fmla="*/ 1 h 315"/>
                    <a:gd name="T100" fmla="*/ 4 w 354"/>
                    <a:gd name="T101" fmla="*/ 1 h 315"/>
                    <a:gd name="T102" fmla="*/ 5 w 354"/>
                    <a:gd name="T103" fmla="*/ 1 h 315"/>
                    <a:gd name="T104" fmla="*/ 5 w 354"/>
                    <a:gd name="T105" fmla="*/ 1 h 315"/>
                    <a:gd name="T106" fmla="*/ 6 w 354"/>
                    <a:gd name="T107" fmla="*/ 1 h 315"/>
                    <a:gd name="T108" fmla="*/ 7 w 354"/>
                    <a:gd name="T109" fmla="*/ 2 h 315"/>
                    <a:gd name="T110" fmla="*/ 8 w 354"/>
                    <a:gd name="T111" fmla="*/ 2 h 315"/>
                    <a:gd name="T112" fmla="*/ 8 w 354"/>
                    <a:gd name="T113" fmla="*/ 2 h 315"/>
                    <a:gd name="T114" fmla="*/ 9 w 354"/>
                    <a:gd name="T115" fmla="*/ 2 h 315"/>
                    <a:gd name="T116" fmla="*/ 10 w 354"/>
                    <a:gd name="T117" fmla="*/ 3 h 315"/>
                    <a:gd name="T118" fmla="*/ 10 w 354"/>
                    <a:gd name="T119" fmla="*/ 3 h 315"/>
                    <a:gd name="T120" fmla="*/ 11 w 354"/>
                    <a:gd name="T121" fmla="*/ 4 h 315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54"/>
                    <a:gd name="T184" fmla="*/ 0 h 315"/>
                    <a:gd name="T185" fmla="*/ 354 w 354"/>
                    <a:gd name="T186" fmla="*/ 315 h 315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54" h="315">
                      <a:moveTo>
                        <a:pt x="294" y="96"/>
                      </a:moveTo>
                      <a:lnTo>
                        <a:pt x="310" y="113"/>
                      </a:lnTo>
                      <a:lnTo>
                        <a:pt x="320" y="133"/>
                      </a:lnTo>
                      <a:lnTo>
                        <a:pt x="325" y="155"/>
                      </a:lnTo>
                      <a:lnTo>
                        <a:pt x="325" y="178"/>
                      </a:lnTo>
                      <a:lnTo>
                        <a:pt x="322" y="197"/>
                      </a:lnTo>
                      <a:lnTo>
                        <a:pt x="316" y="212"/>
                      </a:lnTo>
                      <a:lnTo>
                        <a:pt x="306" y="228"/>
                      </a:lnTo>
                      <a:lnTo>
                        <a:pt x="295" y="241"/>
                      </a:lnTo>
                      <a:lnTo>
                        <a:pt x="282" y="256"/>
                      </a:lnTo>
                      <a:lnTo>
                        <a:pt x="269" y="267"/>
                      </a:lnTo>
                      <a:lnTo>
                        <a:pt x="256" y="280"/>
                      </a:lnTo>
                      <a:lnTo>
                        <a:pt x="243" y="293"/>
                      </a:lnTo>
                      <a:lnTo>
                        <a:pt x="240" y="297"/>
                      </a:lnTo>
                      <a:lnTo>
                        <a:pt x="240" y="302"/>
                      </a:lnTo>
                      <a:lnTo>
                        <a:pt x="240" y="306"/>
                      </a:lnTo>
                      <a:lnTo>
                        <a:pt x="243" y="310"/>
                      </a:lnTo>
                      <a:lnTo>
                        <a:pt x="247" y="313"/>
                      </a:lnTo>
                      <a:lnTo>
                        <a:pt x="253" y="315"/>
                      </a:lnTo>
                      <a:lnTo>
                        <a:pt x="257" y="313"/>
                      </a:lnTo>
                      <a:lnTo>
                        <a:pt x="262" y="310"/>
                      </a:lnTo>
                      <a:lnTo>
                        <a:pt x="291" y="292"/>
                      </a:lnTo>
                      <a:lnTo>
                        <a:pt x="316" y="267"/>
                      </a:lnTo>
                      <a:lnTo>
                        <a:pt x="335" y="240"/>
                      </a:lnTo>
                      <a:lnTo>
                        <a:pt x="348" y="208"/>
                      </a:lnTo>
                      <a:lnTo>
                        <a:pt x="354" y="177"/>
                      </a:lnTo>
                      <a:lnTo>
                        <a:pt x="351" y="143"/>
                      </a:lnTo>
                      <a:lnTo>
                        <a:pt x="339" y="113"/>
                      </a:lnTo>
                      <a:lnTo>
                        <a:pt x="316" y="86"/>
                      </a:lnTo>
                      <a:lnTo>
                        <a:pt x="298" y="72"/>
                      </a:lnTo>
                      <a:lnTo>
                        <a:pt x="278" y="60"/>
                      </a:lnTo>
                      <a:lnTo>
                        <a:pt x="256" y="49"/>
                      </a:lnTo>
                      <a:lnTo>
                        <a:pt x="231" y="39"/>
                      </a:lnTo>
                      <a:lnTo>
                        <a:pt x="206" y="29"/>
                      </a:lnTo>
                      <a:lnTo>
                        <a:pt x="181" y="21"/>
                      </a:lnTo>
                      <a:lnTo>
                        <a:pt x="155" y="16"/>
                      </a:lnTo>
                      <a:lnTo>
                        <a:pt x="130" y="10"/>
                      </a:lnTo>
                      <a:lnTo>
                        <a:pt x="105" y="6"/>
                      </a:lnTo>
                      <a:lnTo>
                        <a:pt x="83" y="3"/>
                      </a:lnTo>
                      <a:lnTo>
                        <a:pt x="61" y="0"/>
                      </a:lnTo>
                      <a:lnTo>
                        <a:pt x="43" y="0"/>
                      </a:lnTo>
                      <a:lnTo>
                        <a:pt x="27" y="0"/>
                      </a:lnTo>
                      <a:lnTo>
                        <a:pt x="14" y="0"/>
                      </a:lnTo>
                      <a:lnTo>
                        <a:pt x="5" y="3"/>
                      </a:lnTo>
                      <a:lnTo>
                        <a:pt x="0" y="6"/>
                      </a:lnTo>
                      <a:lnTo>
                        <a:pt x="15" y="8"/>
                      </a:lnTo>
                      <a:lnTo>
                        <a:pt x="30" y="10"/>
                      </a:lnTo>
                      <a:lnTo>
                        <a:pt x="47" y="13"/>
                      </a:lnTo>
                      <a:lnTo>
                        <a:pt x="65" y="16"/>
                      </a:lnTo>
                      <a:lnTo>
                        <a:pt x="83" y="20"/>
                      </a:lnTo>
                      <a:lnTo>
                        <a:pt x="103" y="23"/>
                      </a:lnTo>
                      <a:lnTo>
                        <a:pt x="122" y="27"/>
                      </a:lnTo>
                      <a:lnTo>
                        <a:pt x="143" y="31"/>
                      </a:lnTo>
                      <a:lnTo>
                        <a:pt x="162" y="37"/>
                      </a:lnTo>
                      <a:lnTo>
                        <a:pt x="182" y="43"/>
                      </a:lnTo>
                      <a:lnTo>
                        <a:pt x="203" y="49"/>
                      </a:lnTo>
                      <a:lnTo>
                        <a:pt x="222" y="56"/>
                      </a:lnTo>
                      <a:lnTo>
                        <a:pt x="241" y="64"/>
                      </a:lnTo>
                      <a:lnTo>
                        <a:pt x="260" y="75"/>
                      </a:lnTo>
                      <a:lnTo>
                        <a:pt x="278" y="85"/>
                      </a:lnTo>
                      <a:lnTo>
                        <a:pt x="294" y="96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6350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1" name="Freeform 116"/>
                <p:cNvSpPr>
                  <a:spLocks/>
                </p:cNvSpPr>
                <p:nvPr/>
              </p:nvSpPr>
              <p:spPr bwMode="auto">
                <a:xfrm>
                  <a:off x="8023" y="4506"/>
                  <a:ext cx="47" cy="99"/>
                </a:xfrm>
                <a:custGeom>
                  <a:avLst/>
                  <a:gdLst>
                    <a:gd name="T0" fmla="*/ 0 w 143"/>
                    <a:gd name="T1" fmla="*/ 6 h 297"/>
                    <a:gd name="T2" fmla="*/ 0 w 143"/>
                    <a:gd name="T3" fmla="*/ 7 h 297"/>
                    <a:gd name="T4" fmla="*/ 0 w 143"/>
                    <a:gd name="T5" fmla="*/ 8 h 297"/>
                    <a:gd name="T6" fmla="*/ 1 w 143"/>
                    <a:gd name="T7" fmla="*/ 9 h 297"/>
                    <a:gd name="T8" fmla="*/ 1 w 143"/>
                    <a:gd name="T9" fmla="*/ 9 h 297"/>
                    <a:gd name="T10" fmla="*/ 2 w 143"/>
                    <a:gd name="T11" fmla="*/ 10 h 297"/>
                    <a:gd name="T12" fmla="*/ 3 w 143"/>
                    <a:gd name="T13" fmla="*/ 10 h 297"/>
                    <a:gd name="T14" fmla="*/ 3 w 143"/>
                    <a:gd name="T15" fmla="*/ 11 h 297"/>
                    <a:gd name="T16" fmla="*/ 4 w 143"/>
                    <a:gd name="T17" fmla="*/ 11 h 297"/>
                    <a:gd name="T18" fmla="*/ 4 w 143"/>
                    <a:gd name="T19" fmla="*/ 11 h 297"/>
                    <a:gd name="T20" fmla="*/ 5 w 143"/>
                    <a:gd name="T21" fmla="*/ 11 h 297"/>
                    <a:gd name="T22" fmla="*/ 5 w 143"/>
                    <a:gd name="T23" fmla="*/ 11 h 297"/>
                    <a:gd name="T24" fmla="*/ 5 w 143"/>
                    <a:gd name="T25" fmla="*/ 11 h 297"/>
                    <a:gd name="T26" fmla="*/ 5 w 143"/>
                    <a:gd name="T27" fmla="*/ 10 h 297"/>
                    <a:gd name="T28" fmla="*/ 5 w 143"/>
                    <a:gd name="T29" fmla="*/ 10 h 297"/>
                    <a:gd name="T30" fmla="*/ 5 w 143"/>
                    <a:gd name="T31" fmla="*/ 10 h 297"/>
                    <a:gd name="T32" fmla="*/ 4 w 143"/>
                    <a:gd name="T33" fmla="*/ 10 h 297"/>
                    <a:gd name="T34" fmla="*/ 4 w 143"/>
                    <a:gd name="T35" fmla="*/ 9 h 297"/>
                    <a:gd name="T36" fmla="*/ 3 w 143"/>
                    <a:gd name="T37" fmla="*/ 9 h 297"/>
                    <a:gd name="T38" fmla="*/ 2 w 143"/>
                    <a:gd name="T39" fmla="*/ 8 h 297"/>
                    <a:gd name="T40" fmla="*/ 2 w 143"/>
                    <a:gd name="T41" fmla="*/ 8 h 297"/>
                    <a:gd name="T42" fmla="*/ 1 w 143"/>
                    <a:gd name="T43" fmla="*/ 7 h 297"/>
                    <a:gd name="T44" fmla="*/ 1 w 143"/>
                    <a:gd name="T45" fmla="*/ 6 h 297"/>
                    <a:gd name="T46" fmla="*/ 1 w 143"/>
                    <a:gd name="T47" fmla="*/ 5 h 297"/>
                    <a:gd name="T48" fmla="*/ 2 w 143"/>
                    <a:gd name="T49" fmla="*/ 4 h 297"/>
                    <a:gd name="T50" fmla="*/ 2 w 143"/>
                    <a:gd name="T51" fmla="*/ 4 h 297"/>
                    <a:gd name="T52" fmla="*/ 2 w 143"/>
                    <a:gd name="T53" fmla="*/ 3 h 297"/>
                    <a:gd name="T54" fmla="*/ 3 w 143"/>
                    <a:gd name="T55" fmla="*/ 2 h 297"/>
                    <a:gd name="T56" fmla="*/ 3 w 143"/>
                    <a:gd name="T57" fmla="*/ 2 h 297"/>
                    <a:gd name="T58" fmla="*/ 4 w 143"/>
                    <a:gd name="T59" fmla="*/ 1 h 297"/>
                    <a:gd name="T60" fmla="*/ 4 w 143"/>
                    <a:gd name="T61" fmla="*/ 1 h 297"/>
                    <a:gd name="T62" fmla="*/ 5 w 143"/>
                    <a:gd name="T63" fmla="*/ 0 h 297"/>
                    <a:gd name="T64" fmla="*/ 5 w 143"/>
                    <a:gd name="T65" fmla="*/ 0 h 297"/>
                    <a:gd name="T66" fmla="*/ 5 w 143"/>
                    <a:gd name="T67" fmla="*/ 0 h 297"/>
                    <a:gd name="T68" fmla="*/ 4 w 143"/>
                    <a:gd name="T69" fmla="*/ 0 h 297"/>
                    <a:gd name="T70" fmla="*/ 3 w 143"/>
                    <a:gd name="T71" fmla="*/ 1 h 297"/>
                    <a:gd name="T72" fmla="*/ 3 w 143"/>
                    <a:gd name="T73" fmla="*/ 2 h 297"/>
                    <a:gd name="T74" fmla="*/ 2 w 143"/>
                    <a:gd name="T75" fmla="*/ 3 h 297"/>
                    <a:gd name="T76" fmla="*/ 1 w 143"/>
                    <a:gd name="T77" fmla="*/ 4 h 297"/>
                    <a:gd name="T78" fmla="*/ 0 w 143"/>
                    <a:gd name="T79" fmla="*/ 5 h 297"/>
                    <a:gd name="T80" fmla="*/ 0 w 143"/>
                    <a:gd name="T81" fmla="*/ 6 h 297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143"/>
                    <a:gd name="T124" fmla="*/ 0 h 297"/>
                    <a:gd name="T125" fmla="*/ 143 w 143"/>
                    <a:gd name="T126" fmla="*/ 297 h 297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143" h="297">
                      <a:moveTo>
                        <a:pt x="0" y="162"/>
                      </a:moveTo>
                      <a:lnTo>
                        <a:pt x="0" y="187"/>
                      </a:lnTo>
                      <a:lnTo>
                        <a:pt x="5" y="210"/>
                      </a:lnTo>
                      <a:lnTo>
                        <a:pt x="16" y="231"/>
                      </a:lnTo>
                      <a:lnTo>
                        <a:pt x="30" y="250"/>
                      </a:lnTo>
                      <a:lnTo>
                        <a:pt x="48" y="266"/>
                      </a:lnTo>
                      <a:lnTo>
                        <a:pt x="69" y="280"/>
                      </a:lnTo>
                      <a:lnTo>
                        <a:pt x="92" y="290"/>
                      </a:lnTo>
                      <a:lnTo>
                        <a:pt x="116" y="296"/>
                      </a:lnTo>
                      <a:lnTo>
                        <a:pt x="123" y="297"/>
                      </a:lnTo>
                      <a:lnTo>
                        <a:pt x="130" y="295"/>
                      </a:lnTo>
                      <a:lnTo>
                        <a:pt x="136" y="290"/>
                      </a:lnTo>
                      <a:lnTo>
                        <a:pt x="139" y="284"/>
                      </a:lnTo>
                      <a:lnTo>
                        <a:pt x="139" y="277"/>
                      </a:lnTo>
                      <a:lnTo>
                        <a:pt x="138" y="270"/>
                      </a:lnTo>
                      <a:lnTo>
                        <a:pt x="133" y="264"/>
                      </a:lnTo>
                      <a:lnTo>
                        <a:pt x="126" y="261"/>
                      </a:lnTo>
                      <a:lnTo>
                        <a:pt x="102" y="253"/>
                      </a:lnTo>
                      <a:lnTo>
                        <a:pt x="80" y="241"/>
                      </a:lnTo>
                      <a:lnTo>
                        <a:pt x="63" y="226"/>
                      </a:lnTo>
                      <a:lnTo>
                        <a:pt x="50" y="208"/>
                      </a:lnTo>
                      <a:lnTo>
                        <a:pt x="41" y="187"/>
                      </a:lnTo>
                      <a:lnTo>
                        <a:pt x="36" y="164"/>
                      </a:lnTo>
                      <a:lnTo>
                        <a:pt x="36" y="139"/>
                      </a:lnTo>
                      <a:lnTo>
                        <a:pt x="44" y="113"/>
                      </a:lnTo>
                      <a:lnTo>
                        <a:pt x="52" y="95"/>
                      </a:lnTo>
                      <a:lnTo>
                        <a:pt x="64" y="78"/>
                      </a:lnTo>
                      <a:lnTo>
                        <a:pt x="77" y="62"/>
                      </a:lnTo>
                      <a:lnTo>
                        <a:pt x="92" y="47"/>
                      </a:lnTo>
                      <a:lnTo>
                        <a:pt x="105" y="34"/>
                      </a:lnTo>
                      <a:lnTo>
                        <a:pt x="120" y="23"/>
                      </a:lnTo>
                      <a:lnTo>
                        <a:pt x="133" y="11"/>
                      </a:lnTo>
                      <a:lnTo>
                        <a:pt x="143" y="1"/>
                      </a:lnTo>
                      <a:lnTo>
                        <a:pt x="133" y="0"/>
                      </a:lnTo>
                      <a:lnTo>
                        <a:pt x="117" y="7"/>
                      </a:lnTo>
                      <a:lnTo>
                        <a:pt x="95" y="23"/>
                      </a:lnTo>
                      <a:lnTo>
                        <a:pt x="70" y="44"/>
                      </a:lnTo>
                      <a:lnTo>
                        <a:pt x="47" y="72"/>
                      </a:lnTo>
                      <a:lnTo>
                        <a:pt x="25" y="101"/>
                      </a:lnTo>
                      <a:lnTo>
                        <a:pt x="8" y="132"/>
                      </a:lnTo>
                      <a:lnTo>
                        <a:pt x="0" y="162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2" name="Freeform 117"/>
                <p:cNvSpPr>
                  <a:spLocks/>
                </p:cNvSpPr>
                <p:nvPr/>
              </p:nvSpPr>
              <p:spPr bwMode="auto">
                <a:xfrm>
                  <a:off x="8360" y="4451"/>
                  <a:ext cx="103" cy="129"/>
                </a:xfrm>
                <a:custGeom>
                  <a:avLst/>
                  <a:gdLst>
                    <a:gd name="T0" fmla="*/ 10 w 309"/>
                    <a:gd name="T1" fmla="*/ 6 h 388"/>
                    <a:gd name="T2" fmla="*/ 10 w 309"/>
                    <a:gd name="T3" fmla="*/ 7 h 388"/>
                    <a:gd name="T4" fmla="*/ 10 w 309"/>
                    <a:gd name="T5" fmla="*/ 8 h 388"/>
                    <a:gd name="T6" fmla="*/ 10 w 309"/>
                    <a:gd name="T7" fmla="*/ 9 h 388"/>
                    <a:gd name="T8" fmla="*/ 10 w 309"/>
                    <a:gd name="T9" fmla="*/ 10 h 388"/>
                    <a:gd name="T10" fmla="*/ 9 w 309"/>
                    <a:gd name="T11" fmla="*/ 11 h 388"/>
                    <a:gd name="T12" fmla="*/ 8 w 309"/>
                    <a:gd name="T13" fmla="*/ 11 h 388"/>
                    <a:gd name="T14" fmla="*/ 7 w 309"/>
                    <a:gd name="T15" fmla="*/ 12 h 388"/>
                    <a:gd name="T16" fmla="*/ 6 w 309"/>
                    <a:gd name="T17" fmla="*/ 13 h 388"/>
                    <a:gd name="T18" fmla="*/ 6 w 309"/>
                    <a:gd name="T19" fmla="*/ 13 h 388"/>
                    <a:gd name="T20" fmla="*/ 6 w 309"/>
                    <a:gd name="T21" fmla="*/ 14 h 388"/>
                    <a:gd name="T22" fmla="*/ 6 w 309"/>
                    <a:gd name="T23" fmla="*/ 14 h 388"/>
                    <a:gd name="T24" fmla="*/ 6 w 309"/>
                    <a:gd name="T25" fmla="*/ 14 h 388"/>
                    <a:gd name="T26" fmla="*/ 6 w 309"/>
                    <a:gd name="T27" fmla="*/ 14 h 388"/>
                    <a:gd name="T28" fmla="*/ 7 w 309"/>
                    <a:gd name="T29" fmla="*/ 14 h 388"/>
                    <a:gd name="T30" fmla="*/ 8 w 309"/>
                    <a:gd name="T31" fmla="*/ 12 h 388"/>
                    <a:gd name="T32" fmla="*/ 10 w 309"/>
                    <a:gd name="T33" fmla="*/ 11 h 388"/>
                    <a:gd name="T34" fmla="*/ 11 w 309"/>
                    <a:gd name="T35" fmla="*/ 10 h 388"/>
                    <a:gd name="T36" fmla="*/ 11 w 309"/>
                    <a:gd name="T37" fmla="*/ 9 h 388"/>
                    <a:gd name="T38" fmla="*/ 11 w 309"/>
                    <a:gd name="T39" fmla="*/ 7 h 388"/>
                    <a:gd name="T40" fmla="*/ 11 w 309"/>
                    <a:gd name="T41" fmla="*/ 6 h 388"/>
                    <a:gd name="T42" fmla="*/ 9 w 309"/>
                    <a:gd name="T43" fmla="*/ 4 h 388"/>
                    <a:gd name="T44" fmla="*/ 8 w 309"/>
                    <a:gd name="T45" fmla="*/ 3 h 388"/>
                    <a:gd name="T46" fmla="*/ 7 w 309"/>
                    <a:gd name="T47" fmla="*/ 3 h 388"/>
                    <a:gd name="T48" fmla="*/ 6 w 309"/>
                    <a:gd name="T49" fmla="*/ 2 h 388"/>
                    <a:gd name="T50" fmla="*/ 5 w 309"/>
                    <a:gd name="T51" fmla="*/ 1 h 388"/>
                    <a:gd name="T52" fmla="*/ 3 w 309"/>
                    <a:gd name="T53" fmla="*/ 1 h 388"/>
                    <a:gd name="T54" fmla="*/ 2 w 309"/>
                    <a:gd name="T55" fmla="*/ 0 h 388"/>
                    <a:gd name="T56" fmla="*/ 1 w 309"/>
                    <a:gd name="T57" fmla="*/ 0 h 388"/>
                    <a:gd name="T58" fmla="*/ 0 w 309"/>
                    <a:gd name="T59" fmla="*/ 0 h 388"/>
                    <a:gd name="T60" fmla="*/ 0 w 309"/>
                    <a:gd name="T61" fmla="*/ 0 h 388"/>
                    <a:gd name="T62" fmla="*/ 1 w 309"/>
                    <a:gd name="T63" fmla="*/ 1 h 388"/>
                    <a:gd name="T64" fmla="*/ 2 w 309"/>
                    <a:gd name="T65" fmla="*/ 1 h 388"/>
                    <a:gd name="T66" fmla="*/ 4 w 309"/>
                    <a:gd name="T67" fmla="*/ 2 h 388"/>
                    <a:gd name="T68" fmla="*/ 5 w 309"/>
                    <a:gd name="T69" fmla="*/ 2 h 388"/>
                    <a:gd name="T70" fmla="*/ 6 w 309"/>
                    <a:gd name="T71" fmla="*/ 3 h 388"/>
                    <a:gd name="T72" fmla="*/ 8 w 309"/>
                    <a:gd name="T73" fmla="*/ 4 h 388"/>
                    <a:gd name="T74" fmla="*/ 9 w 309"/>
                    <a:gd name="T75" fmla="*/ 5 h 388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309"/>
                    <a:gd name="T115" fmla="*/ 0 h 388"/>
                    <a:gd name="T116" fmla="*/ 309 w 309"/>
                    <a:gd name="T117" fmla="*/ 388 h 388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309" h="388">
                      <a:moveTo>
                        <a:pt x="250" y="145"/>
                      </a:moveTo>
                      <a:lnTo>
                        <a:pt x="260" y="155"/>
                      </a:lnTo>
                      <a:lnTo>
                        <a:pt x="269" y="167"/>
                      </a:lnTo>
                      <a:lnTo>
                        <a:pt x="275" y="180"/>
                      </a:lnTo>
                      <a:lnTo>
                        <a:pt x="281" y="193"/>
                      </a:lnTo>
                      <a:lnTo>
                        <a:pt x="282" y="206"/>
                      </a:lnTo>
                      <a:lnTo>
                        <a:pt x="282" y="220"/>
                      </a:lnTo>
                      <a:lnTo>
                        <a:pt x="278" y="234"/>
                      </a:lnTo>
                      <a:lnTo>
                        <a:pt x="272" y="247"/>
                      </a:lnTo>
                      <a:lnTo>
                        <a:pt x="262" y="262"/>
                      </a:lnTo>
                      <a:lnTo>
                        <a:pt x="250" y="275"/>
                      </a:lnTo>
                      <a:lnTo>
                        <a:pt x="237" y="286"/>
                      </a:lnTo>
                      <a:lnTo>
                        <a:pt x="222" y="298"/>
                      </a:lnTo>
                      <a:lnTo>
                        <a:pt x="209" y="308"/>
                      </a:lnTo>
                      <a:lnTo>
                        <a:pt x="194" y="319"/>
                      </a:lnTo>
                      <a:lnTo>
                        <a:pt x="180" y="331"/>
                      </a:lnTo>
                      <a:lnTo>
                        <a:pt x="166" y="344"/>
                      </a:lnTo>
                      <a:lnTo>
                        <a:pt x="162" y="348"/>
                      </a:lnTo>
                      <a:lnTo>
                        <a:pt x="159" y="354"/>
                      </a:lnTo>
                      <a:lnTo>
                        <a:pt x="156" y="359"/>
                      </a:lnTo>
                      <a:lnTo>
                        <a:pt x="153" y="365"/>
                      </a:lnTo>
                      <a:lnTo>
                        <a:pt x="152" y="371"/>
                      </a:lnTo>
                      <a:lnTo>
                        <a:pt x="152" y="377"/>
                      </a:lnTo>
                      <a:lnTo>
                        <a:pt x="153" y="382"/>
                      </a:lnTo>
                      <a:lnTo>
                        <a:pt x="158" y="387"/>
                      </a:lnTo>
                      <a:lnTo>
                        <a:pt x="163" y="388"/>
                      </a:lnTo>
                      <a:lnTo>
                        <a:pt x="169" y="388"/>
                      </a:lnTo>
                      <a:lnTo>
                        <a:pt x="175" y="387"/>
                      </a:lnTo>
                      <a:lnTo>
                        <a:pt x="180" y="382"/>
                      </a:lnTo>
                      <a:lnTo>
                        <a:pt x="194" y="367"/>
                      </a:lnTo>
                      <a:lnTo>
                        <a:pt x="210" y="351"/>
                      </a:lnTo>
                      <a:lnTo>
                        <a:pt x="227" y="337"/>
                      </a:lnTo>
                      <a:lnTo>
                        <a:pt x="244" y="322"/>
                      </a:lnTo>
                      <a:lnTo>
                        <a:pt x="260" y="308"/>
                      </a:lnTo>
                      <a:lnTo>
                        <a:pt x="275" y="292"/>
                      </a:lnTo>
                      <a:lnTo>
                        <a:pt x="290" y="275"/>
                      </a:lnTo>
                      <a:lnTo>
                        <a:pt x="300" y="256"/>
                      </a:lnTo>
                      <a:lnTo>
                        <a:pt x="307" y="234"/>
                      </a:lnTo>
                      <a:lnTo>
                        <a:pt x="309" y="213"/>
                      </a:lnTo>
                      <a:lnTo>
                        <a:pt x="304" y="191"/>
                      </a:lnTo>
                      <a:lnTo>
                        <a:pt x="297" y="171"/>
                      </a:lnTo>
                      <a:lnTo>
                        <a:pt x="285" y="151"/>
                      </a:lnTo>
                      <a:lnTo>
                        <a:pt x="271" y="134"/>
                      </a:lnTo>
                      <a:lnTo>
                        <a:pt x="253" y="118"/>
                      </a:lnTo>
                      <a:lnTo>
                        <a:pt x="235" y="104"/>
                      </a:lnTo>
                      <a:lnTo>
                        <a:pt x="222" y="94"/>
                      </a:lnTo>
                      <a:lnTo>
                        <a:pt x="207" y="85"/>
                      </a:lnTo>
                      <a:lnTo>
                        <a:pt x="191" y="75"/>
                      </a:lnTo>
                      <a:lnTo>
                        <a:pt x="175" y="65"/>
                      </a:lnTo>
                      <a:lnTo>
                        <a:pt x="159" y="55"/>
                      </a:lnTo>
                      <a:lnTo>
                        <a:pt x="141" y="45"/>
                      </a:lnTo>
                      <a:lnTo>
                        <a:pt x="124" y="36"/>
                      </a:lnTo>
                      <a:lnTo>
                        <a:pt x="108" y="28"/>
                      </a:lnTo>
                      <a:lnTo>
                        <a:pt x="92" y="20"/>
                      </a:lnTo>
                      <a:lnTo>
                        <a:pt x="75" y="13"/>
                      </a:lnTo>
                      <a:lnTo>
                        <a:pt x="59" y="9"/>
                      </a:lnTo>
                      <a:lnTo>
                        <a:pt x="45" y="5"/>
                      </a:lnTo>
                      <a:lnTo>
                        <a:pt x="31" y="2"/>
                      </a:lnTo>
                      <a:lnTo>
                        <a:pt x="20" y="0"/>
                      </a:lnTo>
                      <a:lnTo>
                        <a:pt x="9" y="2"/>
                      </a:lnTo>
                      <a:lnTo>
                        <a:pt x="0" y="5"/>
                      </a:lnTo>
                      <a:lnTo>
                        <a:pt x="11" y="7"/>
                      </a:lnTo>
                      <a:lnTo>
                        <a:pt x="23" y="12"/>
                      </a:lnTo>
                      <a:lnTo>
                        <a:pt x="36" y="17"/>
                      </a:lnTo>
                      <a:lnTo>
                        <a:pt x="49" y="23"/>
                      </a:lnTo>
                      <a:lnTo>
                        <a:pt x="65" y="30"/>
                      </a:lnTo>
                      <a:lnTo>
                        <a:pt x="81" y="38"/>
                      </a:lnTo>
                      <a:lnTo>
                        <a:pt x="99" y="46"/>
                      </a:lnTo>
                      <a:lnTo>
                        <a:pt x="116" y="55"/>
                      </a:lnTo>
                      <a:lnTo>
                        <a:pt x="134" y="65"/>
                      </a:lnTo>
                      <a:lnTo>
                        <a:pt x="152" y="75"/>
                      </a:lnTo>
                      <a:lnTo>
                        <a:pt x="169" y="86"/>
                      </a:lnTo>
                      <a:lnTo>
                        <a:pt x="187" y="98"/>
                      </a:lnTo>
                      <a:lnTo>
                        <a:pt x="205" y="109"/>
                      </a:lnTo>
                      <a:lnTo>
                        <a:pt x="221" y="121"/>
                      </a:lnTo>
                      <a:lnTo>
                        <a:pt x="235" y="132"/>
                      </a:lnTo>
                      <a:lnTo>
                        <a:pt x="250" y="145"/>
                      </a:lnTo>
                      <a:close/>
                    </a:path>
                  </a:pathLst>
                </a:custGeom>
                <a:solidFill>
                  <a:srgbClr val="C9E8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3" name="Freeform 118"/>
                <p:cNvSpPr>
                  <a:spLocks/>
                </p:cNvSpPr>
                <p:nvPr/>
              </p:nvSpPr>
              <p:spPr bwMode="auto">
                <a:xfrm>
                  <a:off x="8279" y="4648"/>
                  <a:ext cx="135" cy="97"/>
                </a:xfrm>
                <a:custGeom>
                  <a:avLst/>
                  <a:gdLst>
                    <a:gd name="T0" fmla="*/ 12 w 406"/>
                    <a:gd name="T1" fmla="*/ 2 h 292"/>
                    <a:gd name="T2" fmla="*/ 13 w 406"/>
                    <a:gd name="T3" fmla="*/ 5 h 292"/>
                    <a:gd name="T4" fmla="*/ 14 w 406"/>
                    <a:gd name="T5" fmla="*/ 7 h 292"/>
                    <a:gd name="T6" fmla="*/ 15 w 406"/>
                    <a:gd name="T7" fmla="*/ 9 h 292"/>
                    <a:gd name="T8" fmla="*/ 15 w 406"/>
                    <a:gd name="T9" fmla="*/ 10 h 292"/>
                    <a:gd name="T10" fmla="*/ 15 w 406"/>
                    <a:gd name="T11" fmla="*/ 10 h 292"/>
                    <a:gd name="T12" fmla="*/ 15 w 406"/>
                    <a:gd name="T13" fmla="*/ 11 h 292"/>
                    <a:gd name="T14" fmla="*/ 14 w 406"/>
                    <a:gd name="T15" fmla="*/ 11 h 292"/>
                    <a:gd name="T16" fmla="*/ 13 w 406"/>
                    <a:gd name="T17" fmla="*/ 9 h 292"/>
                    <a:gd name="T18" fmla="*/ 13 w 406"/>
                    <a:gd name="T19" fmla="*/ 6 h 292"/>
                    <a:gd name="T20" fmla="*/ 12 w 406"/>
                    <a:gd name="T21" fmla="*/ 3 h 292"/>
                    <a:gd name="T22" fmla="*/ 11 w 406"/>
                    <a:gd name="T23" fmla="*/ 2 h 292"/>
                    <a:gd name="T24" fmla="*/ 10 w 406"/>
                    <a:gd name="T25" fmla="*/ 1 h 292"/>
                    <a:gd name="T26" fmla="*/ 9 w 406"/>
                    <a:gd name="T27" fmla="*/ 1 h 292"/>
                    <a:gd name="T28" fmla="*/ 7 w 406"/>
                    <a:gd name="T29" fmla="*/ 2 h 292"/>
                    <a:gd name="T30" fmla="*/ 5 w 406"/>
                    <a:gd name="T31" fmla="*/ 2 h 292"/>
                    <a:gd name="T32" fmla="*/ 4 w 406"/>
                    <a:gd name="T33" fmla="*/ 3 h 292"/>
                    <a:gd name="T34" fmla="*/ 2 w 406"/>
                    <a:gd name="T35" fmla="*/ 4 h 292"/>
                    <a:gd name="T36" fmla="*/ 1 w 406"/>
                    <a:gd name="T37" fmla="*/ 5 h 292"/>
                    <a:gd name="T38" fmla="*/ 0 w 406"/>
                    <a:gd name="T39" fmla="*/ 5 h 292"/>
                    <a:gd name="T40" fmla="*/ 0 w 406"/>
                    <a:gd name="T41" fmla="*/ 5 h 292"/>
                    <a:gd name="T42" fmla="*/ 1 w 406"/>
                    <a:gd name="T43" fmla="*/ 4 h 292"/>
                    <a:gd name="T44" fmla="*/ 2 w 406"/>
                    <a:gd name="T45" fmla="*/ 3 h 292"/>
                    <a:gd name="T46" fmla="*/ 3 w 406"/>
                    <a:gd name="T47" fmla="*/ 2 h 292"/>
                    <a:gd name="T48" fmla="*/ 5 w 406"/>
                    <a:gd name="T49" fmla="*/ 1 h 292"/>
                    <a:gd name="T50" fmla="*/ 8 w 406"/>
                    <a:gd name="T51" fmla="*/ 0 h 292"/>
                    <a:gd name="T52" fmla="*/ 10 w 406"/>
                    <a:gd name="T53" fmla="*/ 0 h 292"/>
                    <a:gd name="T54" fmla="*/ 12 w 406"/>
                    <a:gd name="T55" fmla="*/ 0 h 292"/>
                    <a:gd name="T56" fmla="*/ 12 w 406"/>
                    <a:gd name="T57" fmla="*/ 0 h 292"/>
                    <a:gd name="T58" fmla="*/ 13 w 406"/>
                    <a:gd name="T59" fmla="*/ 0 h 292"/>
                    <a:gd name="T60" fmla="*/ 13 w 406"/>
                    <a:gd name="T61" fmla="*/ 1 h 292"/>
                    <a:gd name="T62" fmla="*/ 12 w 406"/>
                    <a:gd name="T63" fmla="*/ 1 h 292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406"/>
                    <a:gd name="T97" fmla="*/ 0 h 292"/>
                    <a:gd name="T98" fmla="*/ 406 w 406"/>
                    <a:gd name="T99" fmla="*/ 292 h 292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406" h="292">
                      <a:moveTo>
                        <a:pt x="326" y="36"/>
                      </a:moveTo>
                      <a:lnTo>
                        <a:pt x="332" y="65"/>
                      </a:lnTo>
                      <a:lnTo>
                        <a:pt x="340" y="93"/>
                      </a:lnTo>
                      <a:lnTo>
                        <a:pt x="351" y="123"/>
                      </a:lnTo>
                      <a:lnTo>
                        <a:pt x="361" y="152"/>
                      </a:lnTo>
                      <a:lnTo>
                        <a:pt x="373" y="181"/>
                      </a:lnTo>
                      <a:lnTo>
                        <a:pt x="384" y="210"/>
                      </a:lnTo>
                      <a:lnTo>
                        <a:pt x="395" y="237"/>
                      </a:lnTo>
                      <a:lnTo>
                        <a:pt x="405" y="266"/>
                      </a:lnTo>
                      <a:lnTo>
                        <a:pt x="406" y="273"/>
                      </a:lnTo>
                      <a:lnTo>
                        <a:pt x="406" y="279"/>
                      </a:lnTo>
                      <a:lnTo>
                        <a:pt x="404" y="284"/>
                      </a:lnTo>
                      <a:lnTo>
                        <a:pt x="399" y="289"/>
                      </a:lnTo>
                      <a:lnTo>
                        <a:pt x="393" y="292"/>
                      </a:lnTo>
                      <a:lnTo>
                        <a:pt x="387" y="292"/>
                      </a:lnTo>
                      <a:lnTo>
                        <a:pt x="381" y="289"/>
                      </a:lnTo>
                      <a:lnTo>
                        <a:pt x="377" y="283"/>
                      </a:lnTo>
                      <a:lnTo>
                        <a:pt x="364" y="251"/>
                      </a:lnTo>
                      <a:lnTo>
                        <a:pt x="352" y="213"/>
                      </a:lnTo>
                      <a:lnTo>
                        <a:pt x="339" y="171"/>
                      </a:lnTo>
                      <a:lnTo>
                        <a:pt x="329" y="131"/>
                      </a:lnTo>
                      <a:lnTo>
                        <a:pt x="318" y="93"/>
                      </a:lnTo>
                      <a:lnTo>
                        <a:pt x="311" y="63"/>
                      </a:lnTo>
                      <a:lnTo>
                        <a:pt x="307" y="42"/>
                      </a:lnTo>
                      <a:lnTo>
                        <a:pt x="305" y="34"/>
                      </a:lnTo>
                      <a:lnTo>
                        <a:pt x="283" y="34"/>
                      </a:lnTo>
                      <a:lnTo>
                        <a:pt x="261" y="36"/>
                      </a:lnTo>
                      <a:lnTo>
                        <a:pt x="239" y="39"/>
                      </a:lnTo>
                      <a:lnTo>
                        <a:pt x="216" y="43"/>
                      </a:lnTo>
                      <a:lnTo>
                        <a:pt x="192" y="50"/>
                      </a:lnTo>
                      <a:lnTo>
                        <a:pt x="170" y="57"/>
                      </a:lnTo>
                      <a:lnTo>
                        <a:pt x="148" y="65"/>
                      </a:lnTo>
                      <a:lnTo>
                        <a:pt x="126" y="73"/>
                      </a:lnTo>
                      <a:lnTo>
                        <a:pt x="106" y="83"/>
                      </a:lnTo>
                      <a:lnTo>
                        <a:pt x="85" y="93"/>
                      </a:lnTo>
                      <a:lnTo>
                        <a:pt x="67" y="103"/>
                      </a:lnTo>
                      <a:lnTo>
                        <a:pt x="50" y="113"/>
                      </a:lnTo>
                      <a:lnTo>
                        <a:pt x="34" y="122"/>
                      </a:lnTo>
                      <a:lnTo>
                        <a:pt x="20" y="132"/>
                      </a:lnTo>
                      <a:lnTo>
                        <a:pt x="9" y="141"/>
                      </a:lnTo>
                      <a:lnTo>
                        <a:pt x="0" y="148"/>
                      </a:lnTo>
                      <a:lnTo>
                        <a:pt x="0" y="133"/>
                      </a:lnTo>
                      <a:lnTo>
                        <a:pt x="7" y="118"/>
                      </a:lnTo>
                      <a:lnTo>
                        <a:pt x="19" y="102"/>
                      </a:lnTo>
                      <a:lnTo>
                        <a:pt x="35" y="86"/>
                      </a:lnTo>
                      <a:lnTo>
                        <a:pt x="53" y="70"/>
                      </a:lnTo>
                      <a:lnTo>
                        <a:pt x="73" y="54"/>
                      </a:lnTo>
                      <a:lnTo>
                        <a:pt x="92" y="43"/>
                      </a:lnTo>
                      <a:lnTo>
                        <a:pt x="111" y="33"/>
                      </a:lnTo>
                      <a:lnTo>
                        <a:pt x="139" y="23"/>
                      </a:lnTo>
                      <a:lnTo>
                        <a:pt x="173" y="14"/>
                      </a:lnTo>
                      <a:lnTo>
                        <a:pt x="210" y="8"/>
                      </a:lnTo>
                      <a:lnTo>
                        <a:pt x="245" y="4"/>
                      </a:lnTo>
                      <a:lnTo>
                        <a:pt x="277" y="1"/>
                      </a:lnTo>
                      <a:lnTo>
                        <a:pt x="304" y="0"/>
                      </a:lnTo>
                      <a:lnTo>
                        <a:pt x="321" y="0"/>
                      </a:lnTo>
                      <a:lnTo>
                        <a:pt x="329" y="0"/>
                      </a:lnTo>
                      <a:lnTo>
                        <a:pt x="336" y="1"/>
                      </a:lnTo>
                      <a:lnTo>
                        <a:pt x="342" y="6"/>
                      </a:lnTo>
                      <a:lnTo>
                        <a:pt x="345" y="11"/>
                      </a:lnTo>
                      <a:lnTo>
                        <a:pt x="346" y="19"/>
                      </a:lnTo>
                      <a:lnTo>
                        <a:pt x="345" y="26"/>
                      </a:lnTo>
                      <a:lnTo>
                        <a:pt x="340" y="31"/>
                      </a:lnTo>
                      <a:lnTo>
                        <a:pt x="335" y="34"/>
                      </a:lnTo>
                      <a:lnTo>
                        <a:pt x="326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4" name="Freeform 119"/>
                <p:cNvSpPr>
                  <a:spLocks/>
                </p:cNvSpPr>
                <p:nvPr/>
              </p:nvSpPr>
              <p:spPr bwMode="auto">
                <a:xfrm>
                  <a:off x="8272" y="4697"/>
                  <a:ext cx="146" cy="320"/>
                </a:xfrm>
                <a:custGeom>
                  <a:avLst/>
                  <a:gdLst>
                    <a:gd name="T0" fmla="*/ 3 w 439"/>
                    <a:gd name="T1" fmla="*/ 11 h 960"/>
                    <a:gd name="T2" fmla="*/ 3 w 439"/>
                    <a:gd name="T3" fmla="*/ 12 h 960"/>
                    <a:gd name="T4" fmla="*/ 4 w 439"/>
                    <a:gd name="T5" fmla="*/ 14 h 960"/>
                    <a:gd name="T6" fmla="*/ 5 w 439"/>
                    <a:gd name="T7" fmla="*/ 17 h 960"/>
                    <a:gd name="T8" fmla="*/ 6 w 439"/>
                    <a:gd name="T9" fmla="*/ 20 h 960"/>
                    <a:gd name="T10" fmla="*/ 8 w 439"/>
                    <a:gd name="T11" fmla="*/ 23 h 960"/>
                    <a:gd name="T12" fmla="*/ 9 w 439"/>
                    <a:gd name="T13" fmla="*/ 25 h 960"/>
                    <a:gd name="T14" fmla="*/ 11 w 439"/>
                    <a:gd name="T15" fmla="*/ 28 h 960"/>
                    <a:gd name="T16" fmla="*/ 12 w 439"/>
                    <a:gd name="T17" fmla="*/ 31 h 960"/>
                    <a:gd name="T18" fmla="*/ 14 w 439"/>
                    <a:gd name="T19" fmla="*/ 34 h 960"/>
                    <a:gd name="T20" fmla="*/ 14 w 439"/>
                    <a:gd name="T21" fmla="*/ 35 h 960"/>
                    <a:gd name="T22" fmla="*/ 15 w 439"/>
                    <a:gd name="T23" fmla="*/ 36 h 960"/>
                    <a:gd name="T24" fmla="*/ 16 w 439"/>
                    <a:gd name="T25" fmla="*/ 36 h 960"/>
                    <a:gd name="T26" fmla="*/ 16 w 439"/>
                    <a:gd name="T27" fmla="*/ 35 h 960"/>
                    <a:gd name="T28" fmla="*/ 16 w 439"/>
                    <a:gd name="T29" fmla="*/ 35 h 960"/>
                    <a:gd name="T30" fmla="*/ 16 w 439"/>
                    <a:gd name="T31" fmla="*/ 35 h 960"/>
                    <a:gd name="T32" fmla="*/ 15 w 439"/>
                    <a:gd name="T33" fmla="*/ 33 h 960"/>
                    <a:gd name="T34" fmla="*/ 14 w 439"/>
                    <a:gd name="T35" fmla="*/ 31 h 960"/>
                    <a:gd name="T36" fmla="*/ 13 w 439"/>
                    <a:gd name="T37" fmla="*/ 29 h 960"/>
                    <a:gd name="T38" fmla="*/ 12 w 439"/>
                    <a:gd name="T39" fmla="*/ 27 h 960"/>
                    <a:gd name="T40" fmla="*/ 10 w 439"/>
                    <a:gd name="T41" fmla="*/ 24 h 960"/>
                    <a:gd name="T42" fmla="*/ 8 w 439"/>
                    <a:gd name="T43" fmla="*/ 20 h 960"/>
                    <a:gd name="T44" fmla="*/ 6 w 439"/>
                    <a:gd name="T45" fmla="*/ 16 h 960"/>
                    <a:gd name="T46" fmla="*/ 5 w 439"/>
                    <a:gd name="T47" fmla="*/ 12 h 960"/>
                    <a:gd name="T48" fmla="*/ 3 w 439"/>
                    <a:gd name="T49" fmla="*/ 8 h 960"/>
                    <a:gd name="T50" fmla="*/ 2 w 439"/>
                    <a:gd name="T51" fmla="*/ 5 h 960"/>
                    <a:gd name="T52" fmla="*/ 1 w 439"/>
                    <a:gd name="T53" fmla="*/ 2 h 960"/>
                    <a:gd name="T54" fmla="*/ 1 w 439"/>
                    <a:gd name="T55" fmla="*/ 0 h 960"/>
                    <a:gd name="T56" fmla="*/ 0 w 439"/>
                    <a:gd name="T57" fmla="*/ 0 h 960"/>
                    <a:gd name="T58" fmla="*/ 0 w 439"/>
                    <a:gd name="T59" fmla="*/ 0 h 960"/>
                    <a:gd name="T60" fmla="*/ 0 w 439"/>
                    <a:gd name="T61" fmla="*/ 2 h 960"/>
                    <a:gd name="T62" fmla="*/ 1 w 439"/>
                    <a:gd name="T63" fmla="*/ 4 h 960"/>
                    <a:gd name="T64" fmla="*/ 1 w 439"/>
                    <a:gd name="T65" fmla="*/ 7 h 960"/>
                    <a:gd name="T66" fmla="*/ 2 w 439"/>
                    <a:gd name="T67" fmla="*/ 9 h 96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39"/>
                    <a:gd name="T103" fmla="*/ 0 h 960"/>
                    <a:gd name="T104" fmla="*/ 439 w 439"/>
                    <a:gd name="T105" fmla="*/ 960 h 96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39" h="960">
                      <a:moveTo>
                        <a:pt x="72" y="270"/>
                      </a:moveTo>
                      <a:lnTo>
                        <a:pt x="82" y="289"/>
                      </a:lnTo>
                      <a:lnTo>
                        <a:pt x="85" y="302"/>
                      </a:lnTo>
                      <a:lnTo>
                        <a:pt x="87" y="316"/>
                      </a:lnTo>
                      <a:lnTo>
                        <a:pt x="93" y="336"/>
                      </a:lnTo>
                      <a:lnTo>
                        <a:pt x="107" y="376"/>
                      </a:lnTo>
                      <a:lnTo>
                        <a:pt x="124" y="417"/>
                      </a:lnTo>
                      <a:lnTo>
                        <a:pt x="141" y="455"/>
                      </a:lnTo>
                      <a:lnTo>
                        <a:pt x="157" y="494"/>
                      </a:lnTo>
                      <a:lnTo>
                        <a:pt x="175" y="533"/>
                      </a:lnTo>
                      <a:lnTo>
                        <a:pt x="193" y="572"/>
                      </a:lnTo>
                      <a:lnTo>
                        <a:pt x="210" y="611"/>
                      </a:lnTo>
                      <a:lnTo>
                        <a:pt x="229" y="649"/>
                      </a:lnTo>
                      <a:lnTo>
                        <a:pt x="248" y="687"/>
                      </a:lnTo>
                      <a:lnTo>
                        <a:pt x="267" y="726"/>
                      </a:lnTo>
                      <a:lnTo>
                        <a:pt x="287" y="763"/>
                      </a:lnTo>
                      <a:lnTo>
                        <a:pt x="307" y="802"/>
                      </a:lnTo>
                      <a:lnTo>
                        <a:pt x="326" y="839"/>
                      </a:lnTo>
                      <a:lnTo>
                        <a:pt x="347" y="878"/>
                      </a:lnTo>
                      <a:lnTo>
                        <a:pt x="367" y="915"/>
                      </a:lnTo>
                      <a:lnTo>
                        <a:pt x="388" y="954"/>
                      </a:lnTo>
                      <a:lnTo>
                        <a:pt x="391" y="957"/>
                      </a:lnTo>
                      <a:lnTo>
                        <a:pt x="397" y="958"/>
                      </a:lnTo>
                      <a:lnTo>
                        <a:pt x="404" y="960"/>
                      </a:lnTo>
                      <a:lnTo>
                        <a:pt x="413" y="960"/>
                      </a:lnTo>
                      <a:lnTo>
                        <a:pt x="420" y="960"/>
                      </a:lnTo>
                      <a:lnTo>
                        <a:pt x="427" y="958"/>
                      </a:lnTo>
                      <a:lnTo>
                        <a:pt x="433" y="957"/>
                      </a:lnTo>
                      <a:lnTo>
                        <a:pt x="436" y="954"/>
                      </a:lnTo>
                      <a:lnTo>
                        <a:pt x="439" y="948"/>
                      </a:lnTo>
                      <a:lnTo>
                        <a:pt x="439" y="943"/>
                      </a:lnTo>
                      <a:lnTo>
                        <a:pt x="436" y="937"/>
                      </a:lnTo>
                      <a:lnTo>
                        <a:pt x="432" y="932"/>
                      </a:lnTo>
                      <a:lnTo>
                        <a:pt x="414" y="902"/>
                      </a:lnTo>
                      <a:lnTo>
                        <a:pt x="398" y="874"/>
                      </a:lnTo>
                      <a:lnTo>
                        <a:pt x="380" y="843"/>
                      </a:lnTo>
                      <a:lnTo>
                        <a:pt x="364" y="813"/>
                      </a:lnTo>
                      <a:lnTo>
                        <a:pt x="348" y="784"/>
                      </a:lnTo>
                      <a:lnTo>
                        <a:pt x="332" y="754"/>
                      </a:lnTo>
                      <a:lnTo>
                        <a:pt x="314" y="724"/>
                      </a:lnTo>
                      <a:lnTo>
                        <a:pt x="298" y="694"/>
                      </a:lnTo>
                      <a:lnTo>
                        <a:pt x="269" y="638"/>
                      </a:lnTo>
                      <a:lnTo>
                        <a:pt x="242" y="585"/>
                      </a:lnTo>
                      <a:lnTo>
                        <a:pt x="216" y="532"/>
                      </a:lnTo>
                      <a:lnTo>
                        <a:pt x="193" y="477"/>
                      </a:lnTo>
                      <a:lnTo>
                        <a:pt x="169" y="424"/>
                      </a:lnTo>
                      <a:lnTo>
                        <a:pt x="149" y="369"/>
                      </a:lnTo>
                      <a:lnTo>
                        <a:pt x="128" y="312"/>
                      </a:lnTo>
                      <a:lnTo>
                        <a:pt x="107" y="253"/>
                      </a:lnTo>
                      <a:lnTo>
                        <a:pt x="91" y="220"/>
                      </a:lnTo>
                      <a:lnTo>
                        <a:pt x="75" y="181"/>
                      </a:lnTo>
                      <a:lnTo>
                        <a:pt x="60" y="139"/>
                      </a:lnTo>
                      <a:lnTo>
                        <a:pt x="47" y="99"/>
                      </a:lnTo>
                      <a:lnTo>
                        <a:pt x="35" y="62"/>
                      </a:lnTo>
                      <a:lnTo>
                        <a:pt x="25" y="31"/>
                      </a:lnTo>
                      <a:lnTo>
                        <a:pt x="15" y="10"/>
                      </a:lnTo>
                      <a:lnTo>
                        <a:pt x="8" y="0"/>
                      </a:lnTo>
                      <a:lnTo>
                        <a:pt x="5" y="1"/>
                      </a:lnTo>
                      <a:lnTo>
                        <a:pt x="2" y="4"/>
                      </a:lnTo>
                      <a:lnTo>
                        <a:pt x="0" y="10"/>
                      </a:lnTo>
                      <a:lnTo>
                        <a:pt x="0" y="14"/>
                      </a:lnTo>
                      <a:lnTo>
                        <a:pt x="6" y="47"/>
                      </a:lnTo>
                      <a:lnTo>
                        <a:pt x="11" y="82"/>
                      </a:lnTo>
                      <a:lnTo>
                        <a:pt x="16" y="115"/>
                      </a:lnTo>
                      <a:lnTo>
                        <a:pt x="24" y="146"/>
                      </a:lnTo>
                      <a:lnTo>
                        <a:pt x="33" y="179"/>
                      </a:lnTo>
                      <a:lnTo>
                        <a:pt x="43" y="211"/>
                      </a:lnTo>
                      <a:lnTo>
                        <a:pt x="56" y="241"/>
                      </a:lnTo>
                      <a:lnTo>
                        <a:pt x="72" y="27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5" name="Freeform 120"/>
                <p:cNvSpPr>
                  <a:spLocks/>
                </p:cNvSpPr>
                <p:nvPr/>
              </p:nvSpPr>
              <p:spPr bwMode="auto">
                <a:xfrm>
                  <a:off x="8416" y="4972"/>
                  <a:ext cx="128" cy="66"/>
                </a:xfrm>
                <a:custGeom>
                  <a:avLst/>
                  <a:gdLst>
                    <a:gd name="T0" fmla="*/ 0 w 382"/>
                    <a:gd name="T1" fmla="*/ 7 h 198"/>
                    <a:gd name="T2" fmla="*/ 0 w 382"/>
                    <a:gd name="T3" fmla="*/ 7 h 198"/>
                    <a:gd name="T4" fmla="*/ 0 w 382"/>
                    <a:gd name="T5" fmla="*/ 7 h 198"/>
                    <a:gd name="T6" fmla="*/ 0 w 382"/>
                    <a:gd name="T7" fmla="*/ 7 h 198"/>
                    <a:gd name="T8" fmla="*/ 0 w 382"/>
                    <a:gd name="T9" fmla="*/ 7 h 198"/>
                    <a:gd name="T10" fmla="*/ 1 w 382"/>
                    <a:gd name="T11" fmla="*/ 7 h 198"/>
                    <a:gd name="T12" fmla="*/ 2 w 382"/>
                    <a:gd name="T13" fmla="*/ 7 h 198"/>
                    <a:gd name="T14" fmla="*/ 3 w 382"/>
                    <a:gd name="T15" fmla="*/ 6 h 198"/>
                    <a:gd name="T16" fmla="*/ 4 w 382"/>
                    <a:gd name="T17" fmla="*/ 6 h 198"/>
                    <a:gd name="T18" fmla="*/ 5 w 382"/>
                    <a:gd name="T19" fmla="*/ 5 h 198"/>
                    <a:gd name="T20" fmla="*/ 5 w 382"/>
                    <a:gd name="T21" fmla="*/ 5 h 198"/>
                    <a:gd name="T22" fmla="*/ 6 w 382"/>
                    <a:gd name="T23" fmla="*/ 5 h 198"/>
                    <a:gd name="T24" fmla="*/ 7 w 382"/>
                    <a:gd name="T25" fmla="*/ 4 h 198"/>
                    <a:gd name="T26" fmla="*/ 8 w 382"/>
                    <a:gd name="T27" fmla="*/ 4 h 198"/>
                    <a:gd name="T28" fmla="*/ 9 w 382"/>
                    <a:gd name="T29" fmla="*/ 4 h 198"/>
                    <a:gd name="T30" fmla="*/ 10 w 382"/>
                    <a:gd name="T31" fmla="*/ 3 h 198"/>
                    <a:gd name="T32" fmla="*/ 11 w 382"/>
                    <a:gd name="T33" fmla="*/ 3 h 198"/>
                    <a:gd name="T34" fmla="*/ 12 w 382"/>
                    <a:gd name="T35" fmla="*/ 2 h 198"/>
                    <a:gd name="T36" fmla="*/ 12 w 382"/>
                    <a:gd name="T37" fmla="*/ 2 h 198"/>
                    <a:gd name="T38" fmla="*/ 13 w 382"/>
                    <a:gd name="T39" fmla="*/ 2 h 198"/>
                    <a:gd name="T40" fmla="*/ 14 w 382"/>
                    <a:gd name="T41" fmla="*/ 1 h 198"/>
                    <a:gd name="T42" fmla="*/ 14 w 382"/>
                    <a:gd name="T43" fmla="*/ 1 h 198"/>
                    <a:gd name="T44" fmla="*/ 14 w 382"/>
                    <a:gd name="T45" fmla="*/ 1 h 198"/>
                    <a:gd name="T46" fmla="*/ 14 w 382"/>
                    <a:gd name="T47" fmla="*/ 0 h 198"/>
                    <a:gd name="T48" fmla="*/ 14 w 382"/>
                    <a:gd name="T49" fmla="*/ 0 h 198"/>
                    <a:gd name="T50" fmla="*/ 14 w 382"/>
                    <a:gd name="T51" fmla="*/ 0 h 198"/>
                    <a:gd name="T52" fmla="*/ 14 w 382"/>
                    <a:gd name="T53" fmla="*/ 0 h 198"/>
                    <a:gd name="T54" fmla="*/ 14 w 382"/>
                    <a:gd name="T55" fmla="*/ 0 h 198"/>
                    <a:gd name="T56" fmla="*/ 13 w 382"/>
                    <a:gd name="T57" fmla="*/ 0 h 198"/>
                    <a:gd name="T58" fmla="*/ 13 w 382"/>
                    <a:gd name="T59" fmla="*/ 1 h 198"/>
                    <a:gd name="T60" fmla="*/ 12 w 382"/>
                    <a:gd name="T61" fmla="*/ 1 h 198"/>
                    <a:gd name="T62" fmla="*/ 10 w 382"/>
                    <a:gd name="T63" fmla="*/ 2 h 198"/>
                    <a:gd name="T64" fmla="*/ 9 w 382"/>
                    <a:gd name="T65" fmla="*/ 2 h 198"/>
                    <a:gd name="T66" fmla="*/ 8 w 382"/>
                    <a:gd name="T67" fmla="*/ 3 h 198"/>
                    <a:gd name="T68" fmla="*/ 7 w 382"/>
                    <a:gd name="T69" fmla="*/ 3 h 198"/>
                    <a:gd name="T70" fmla="*/ 6 w 382"/>
                    <a:gd name="T71" fmla="*/ 4 h 198"/>
                    <a:gd name="T72" fmla="*/ 5 w 382"/>
                    <a:gd name="T73" fmla="*/ 4 h 198"/>
                    <a:gd name="T74" fmla="*/ 4 w 382"/>
                    <a:gd name="T75" fmla="*/ 5 h 198"/>
                    <a:gd name="T76" fmla="*/ 3 w 382"/>
                    <a:gd name="T77" fmla="*/ 5 h 198"/>
                    <a:gd name="T78" fmla="*/ 2 w 382"/>
                    <a:gd name="T79" fmla="*/ 5 h 198"/>
                    <a:gd name="T80" fmla="*/ 1 w 382"/>
                    <a:gd name="T81" fmla="*/ 6 h 198"/>
                    <a:gd name="T82" fmla="*/ 1 w 382"/>
                    <a:gd name="T83" fmla="*/ 6 h 198"/>
                    <a:gd name="T84" fmla="*/ 0 w 382"/>
                    <a:gd name="T85" fmla="*/ 6 h 198"/>
                    <a:gd name="T86" fmla="*/ 0 w 382"/>
                    <a:gd name="T87" fmla="*/ 7 h 198"/>
                    <a:gd name="T88" fmla="*/ 0 w 382"/>
                    <a:gd name="T89" fmla="*/ 7 h 198"/>
                    <a:gd name="T90" fmla="*/ 0 w 382"/>
                    <a:gd name="T91" fmla="*/ 7 h 198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82"/>
                    <a:gd name="T139" fmla="*/ 0 h 198"/>
                    <a:gd name="T140" fmla="*/ 382 w 382"/>
                    <a:gd name="T141" fmla="*/ 198 h 198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82" h="198">
                      <a:moveTo>
                        <a:pt x="2" y="182"/>
                      </a:moveTo>
                      <a:lnTo>
                        <a:pt x="0" y="187"/>
                      </a:lnTo>
                      <a:lnTo>
                        <a:pt x="0" y="191"/>
                      </a:lnTo>
                      <a:lnTo>
                        <a:pt x="2" y="195"/>
                      </a:lnTo>
                      <a:lnTo>
                        <a:pt x="6" y="198"/>
                      </a:lnTo>
                      <a:lnTo>
                        <a:pt x="30" y="187"/>
                      </a:lnTo>
                      <a:lnTo>
                        <a:pt x="52" y="176"/>
                      </a:lnTo>
                      <a:lnTo>
                        <a:pt x="75" y="166"/>
                      </a:lnTo>
                      <a:lnTo>
                        <a:pt x="99" y="156"/>
                      </a:lnTo>
                      <a:lnTo>
                        <a:pt x="124" y="146"/>
                      </a:lnTo>
                      <a:lnTo>
                        <a:pt x="147" y="138"/>
                      </a:lnTo>
                      <a:lnTo>
                        <a:pt x="171" y="128"/>
                      </a:lnTo>
                      <a:lnTo>
                        <a:pt x="194" y="119"/>
                      </a:lnTo>
                      <a:lnTo>
                        <a:pt x="218" y="109"/>
                      </a:lnTo>
                      <a:lnTo>
                        <a:pt x="241" y="99"/>
                      </a:lnTo>
                      <a:lnTo>
                        <a:pt x="265" y="89"/>
                      </a:lnTo>
                      <a:lnTo>
                        <a:pt x="287" y="77"/>
                      </a:lnTo>
                      <a:lnTo>
                        <a:pt x="310" y="66"/>
                      </a:lnTo>
                      <a:lnTo>
                        <a:pt x="332" y="54"/>
                      </a:lnTo>
                      <a:lnTo>
                        <a:pt x="354" y="41"/>
                      </a:lnTo>
                      <a:lnTo>
                        <a:pt x="376" y="27"/>
                      </a:lnTo>
                      <a:lnTo>
                        <a:pt x="381" y="23"/>
                      </a:lnTo>
                      <a:lnTo>
                        <a:pt x="382" y="17"/>
                      </a:lnTo>
                      <a:lnTo>
                        <a:pt x="382" y="11"/>
                      </a:lnTo>
                      <a:lnTo>
                        <a:pt x="379" y="7"/>
                      </a:lnTo>
                      <a:lnTo>
                        <a:pt x="375" y="3"/>
                      </a:lnTo>
                      <a:lnTo>
                        <a:pt x="369" y="0"/>
                      </a:lnTo>
                      <a:lnTo>
                        <a:pt x="363" y="0"/>
                      </a:lnTo>
                      <a:lnTo>
                        <a:pt x="359" y="3"/>
                      </a:lnTo>
                      <a:lnTo>
                        <a:pt x="335" y="16"/>
                      </a:lnTo>
                      <a:lnTo>
                        <a:pt x="309" y="28"/>
                      </a:lnTo>
                      <a:lnTo>
                        <a:pt x="281" y="41"/>
                      </a:lnTo>
                      <a:lnTo>
                        <a:pt x="253" y="56"/>
                      </a:lnTo>
                      <a:lnTo>
                        <a:pt x="223" y="70"/>
                      </a:lnTo>
                      <a:lnTo>
                        <a:pt x="193" y="84"/>
                      </a:lnTo>
                      <a:lnTo>
                        <a:pt x="163" y="97"/>
                      </a:lnTo>
                      <a:lnTo>
                        <a:pt x="135" y="112"/>
                      </a:lnTo>
                      <a:lnTo>
                        <a:pt x="107" y="125"/>
                      </a:lnTo>
                      <a:lnTo>
                        <a:pt x="83" y="136"/>
                      </a:lnTo>
                      <a:lnTo>
                        <a:pt x="61" y="148"/>
                      </a:lnTo>
                      <a:lnTo>
                        <a:pt x="40" y="158"/>
                      </a:lnTo>
                      <a:lnTo>
                        <a:pt x="24" y="166"/>
                      </a:lnTo>
                      <a:lnTo>
                        <a:pt x="12" y="174"/>
                      </a:lnTo>
                      <a:lnTo>
                        <a:pt x="5" y="179"/>
                      </a:lnTo>
                      <a:lnTo>
                        <a:pt x="2" y="18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6" name="Freeform 121"/>
                <p:cNvSpPr>
                  <a:spLocks/>
                </p:cNvSpPr>
                <p:nvPr/>
              </p:nvSpPr>
              <p:spPr bwMode="auto">
                <a:xfrm>
                  <a:off x="8304" y="4693"/>
                  <a:ext cx="76" cy="80"/>
                </a:xfrm>
                <a:custGeom>
                  <a:avLst/>
                  <a:gdLst>
                    <a:gd name="T0" fmla="*/ 4 w 229"/>
                    <a:gd name="T1" fmla="*/ 0 h 240"/>
                    <a:gd name="T2" fmla="*/ 4 w 229"/>
                    <a:gd name="T3" fmla="*/ 0 h 240"/>
                    <a:gd name="T4" fmla="*/ 3 w 229"/>
                    <a:gd name="T5" fmla="*/ 0 h 240"/>
                    <a:gd name="T6" fmla="*/ 3 w 229"/>
                    <a:gd name="T7" fmla="*/ 0 h 240"/>
                    <a:gd name="T8" fmla="*/ 2 w 229"/>
                    <a:gd name="T9" fmla="*/ 0 h 240"/>
                    <a:gd name="T10" fmla="*/ 2 w 229"/>
                    <a:gd name="T11" fmla="*/ 0 h 240"/>
                    <a:gd name="T12" fmla="*/ 1 w 229"/>
                    <a:gd name="T13" fmla="*/ 1 h 240"/>
                    <a:gd name="T14" fmla="*/ 0 w 229"/>
                    <a:gd name="T15" fmla="*/ 3 h 240"/>
                    <a:gd name="T16" fmla="*/ 0 w 229"/>
                    <a:gd name="T17" fmla="*/ 4 h 240"/>
                    <a:gd name="T18" fmla="*/ 1 w 229"/>
                    <a:gd name="T19" fmla="*/ 6 h 240"/>
                    <a:gd name="T20" fmla="*/ 1 w 229"/>
                    <a:gd name="T21" fmla="*/ 7 h 240"/>
                    <a:gd name="T22" fmla="*/ 2 w 229"/>
                    <a:gd name="T23" fmla="*/ 8 h 240"/>
                    <a:gd name="T24" fmla="*/ 3 w 229"/>
                    <a:gd name="T25" fmla="*/ 9 h 240"/>
                    <a:gd name="T26" fmla="*/ 4 w 229"/>
                    <a:gd name="T27" fmla="*/ 9 h 240"/>
                    <a:gd name="T28" fmla="*/ 6 w 229"/>
                    <a:gd name="T29" fmla="*/ 8 h 240"/>
                    <a:gd name="T30" fmla="*/ 7 w 229"/>
                    <a:gd name="T31" fmla="*/ 8 h 240"/>
                    <a:gd name="T32" fmla="*/ 8 w 229"/>
                    <a:gd name="T33" fmla="*/ 6 h 240"/>
                    <a:gd name="T34" fmla="*/ 8 w 229"/>
                    <a:gd name="T35" fmla="*/ 5 h 240"/>
                    <a:gd name="T36" fmla="*/ 8 w 229"/>
                    <a:gd name="T37" fmla="*/ 4 h 240"/>
                    <a:gd name="T38" fmla="*/ 8 w 229"/>
                    <a:gd name="T39" fmla="*/ 4 h 240"/>
                    <a:gd name="T40" fmla="*/ 8 w 229"/>
                    <a:gd name="T41" fmla="*/ 4 h 240"/>
                    <a:gd name="T42" fmla="*/ 7 w 229"/>
                    <a:gd name="T43" fmla="*/ 4 h 240"/>
                    <a:gd name="T44" fmla="*/ 7 w 229"/>
                    <a:gd name="T45" fmla="*/ 5 h 240"/>
                    <a:gd name="T46" fmla="*/ 7 w 229"/>
                    <a:gd name="T47" fmla="*/ 6 h 240"/>
                    <a:gd name="T48" fmla="*/ 6 w 229"/>
                    <a:gd name="T49" fmla="*/ 7 h 240"/>
                    <a:gd name="T50" fmla="*/ 5 w 229"/>
                    <a:gd name="T51" fmla="*/ 7 h 240"/>
                    <a:gd name="T52" fmla="*/ 3 w 229"/>
                    <a:gd name="T53" fmla="*/ 7 h 240"/>
                    <a:gd name="T54" fmla="*/ 2 w 229"/>
                    <a:gd name="T55" fmla="*/ 7 h 240"/>
                    <a:gd name="T56" fmla="*/ 2 w 229"/>
                    <a:gd name="T57" fmla="*/ 5 h 240"/>
                    <a:gd name="T58" fmla="*/ 1 w 229"/>
                    <a:gd name="T59" fmla="*/ 4 h 240"/>
                    <a:gd name="T60" fmla="*/ 1 w 229"/>
                    <a:gd name="T61" fmla="*/ 3 h 240"/>
                    <a:gd name="T62" fmla="*/ 2 w 229"/>
                    <a:gd name="T63" fmla="*/ 2 h 240"/>
                    <a:gd name="T64" fmla="*/ 2 w 229"/>
                    <a:gd name="T65" fmla="*/ 1 h 240"/>
                    <a:gd name="T66" fmla="*/ 3 w 229"/>
                    <a:gd name="T67" fmla="*/ 1 h 240"/>
                    <a:gd name="T68" fmla="*/ 4 w 229"/>
                    <a:gd name="T69" fmla="*/ 1 h 240"/>
                    <a:gd name="T70" fmla="*/ 4 w 229"/>
                    <a:gd name="T71" fmla="*/ 1 h 240"/>
                    <a:gd name="T72" fmla="*/ 5 w 229"/>
                    <a:gd name="T73" fmla="*/ 1 h 240"/>
                    <a:gd name="T74" fmla="*/ 5 w 229"/>
                    <a:gd name="T75" fmla="*/ 0 h 240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229"/>
                    <a:gd name="T115" fmla="*/ 0 h 240"/>
                    <a:gd name="T116" fmla="*/ 229 w 229"/>
                    <a:gd name="T117" fmla="*/ 240 h 240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229" h="240">
                      <a:moveTo>
                        <a:pt x="126" y="4"/>
                      </a:moveTo>
                      <a:lnTo>
                        <a:pt x="119" y="3"/>
                      </a:lnTo>
                      <a:lnTo>
                        <a:pt x="111" y="3"/>
                      </a:lnTo>
                      <a:lnTo>
                        <a:pt x="105" y="1"/>
                      </a:lnTo>
                      <a:lnTo>
                        <a:pt x="102" y="1"/>
                      </a:lnTo>
                      <a:lnTo>
                        <a:pt x="94" y="0"/>
                      </a:lnTo>
                      <a:lnTo>
                        <a:pt x="83" y="0"/>
                      </a:lnTo>
                      <a:lnTo>
                        <a:pt x="75" y="1"/>
                      </a:lnTo>
                      <a:lnTo>
                        <a:pt x="66" y="3"/>
                      </a:lnTo>
                      <a:lnTo>
                        <a:pt x="57" y="4"/>
                      </a:lnTo>
                      <a:lnTo>
                        <a:pt x="48" y="9"/>
                      </a:lnTo>
                      <a:lnTo>
                        <a:pt x="41" y="13"/>
                      </a:lnTo>
                      <a:lnTo>
                        <a:pt x="33" y="17"/>
                      </a:lnTo>
                      <a:lnTo>
                        <a:pt x="17" y="34"/>
                      </a:lnTo>
                      <a:lnTo>
                        <a:pt x="6" y="55"/>
                      </a:lnTo>
                      <a:lnTo>
                        <a:pt x="1" y="76"/>
                      </a:lnTo>
                      <a:lnTo>
                        <a:pt x="0" y="98"/>
                      </a:lnTo>
                      <a:lnTo>
                        <a:pt x="3" y="121"/>
                      </a:lnTo>
                      <a:lnTo>
                        <a:pt x="8" y="144"/>
                      </a:lnTo>
                      <a:lnTo>
                        <a:pt x="16" y="167"/>
                      </a:lnTo>
                      <a:lnTo>
                        <a:pt x="26" y="187"/>
                      </a:lnTo>
                      <a:lnTo>
                        <a:pt x="35" y="200"/>
                      </a:lnTo>
                      <a:lnTo>
                        <a:pt x="45" y="213"/>
                      </a:lnTo>
                      <a:lnTo>
                        <a:pt x="57" y="223"/>
                      </a:lnTo>
                      <a:lnTo>
                        <a:pt x="70" y="230"/>
                      </a:lnTo>
                      <a:lnTo>
                        <a:pt x="85" y="236"/>
                      </a:lnTo>
                      <a:lnTo>
                        <a:pt x="101" y="240"/>
                      </a:lnTo>
                      <a:lnTo>
                        <a:pt x="116" y="240"/>
                      </a:lnTo>
                      <a:lnTo>
                        <a:pt x="132" y="237"/>
                      </a:lnTo>
                      <a:lnTo>
                        <a:pt x="154" y="228"/>
                      </a:lnTo>
                      <a:lnTo>
                        <a:pt x="174" y="218"/>
                      </a:lnTo>
                      <a:lnTo>
                        <a:pt x="192" y="204"/>
                      </a:lnTo>
                      <a:lnTo>
                        <a:pt x="208" y="188"/>
                      </a:lnTo>
                      <a:lnTo>
                        <a:pt x="218" y="171"/>
                      </a:lnTo>
                      <a:lnTo>
                        <a:pt x="226" y="151"/>
                      </a:lnTo>
                      <a:lnTo>
                        <a:pt x="229" y="131"/>
                      </a:lnTo>
                      <a:lnTo>
                        <a:pt x="226" y="109"/>
                      </a:lnTo>
                      <a:lnTo>
                        <a:pt x="224" y="103"/>
                      </a:lnTo>
                      <a:lnTo>
                        <a:pt x="221" y="98"/>
                      </a:lnTo>
                      <a:lnTo>
                        <a:pt x="215" y="95"/>
                      </a:lnTo>
                      <a:lnTo>
                        <a:pt x="210" y="93"/>
                      </a:lnTo>
                      <a:lnTo>
                        <a:pt x="204" y="95"/>
                      </a:lnTo>
                      <a:lnTo>
                        <a:pt x="198" y="99"/>
                      </a:lnTo>
                      <a:lnTo>
                        <a:pt x="195" y="105"/>
                      </a:lnTo>
                      <a:lnTo>
                        <a:pt x="195" y="111"/>
                      </a:lnTo>
                      <a:lnTo>
                        <a:pt x="193" y="126"/>
                      </a:lnTo>
                      <a:lnTo>
                        <a:pt x="189" y="142"/>
                      </a:lnTo>
                      <a:lnTo>
                        <a:pt x="183" y="158"/>
                      </a:lnTo>
                      <a:lnTo>
                        <a:pt x="174" y="171"/>
                      </a:lnTo>
                      <a:lnTo>
                        <a:pt x="164" y="181"/>
                      </a:lnTo>
                      <a:lnTo>
                        <a:pt x="149" y="190"/>
                      </a:lnTo>
                      <a:lnTo>
                        <a:pt x="133" y="195"/>
                      </a:lnTo>
                      <a:lnTo>
                        <a:pt x="113" y="198"/>
                      </a:lnTo>
                      <a:lnTo>
                        <a:pt x="92" y="197"/>
                      </a:lnTo>
                      <a:lnTo>
                        <a:pt x="76" y="188"/>
                      </a:lnTo>
                      <a:lnTo>
                        <a:pt x="63" y="177"/>
                      </a:lnTo>
                      <a:lnTo>
                        <a:pt x="54" y="161"/>
                      </a:lnTo>
                      <a:lnTo>
                        <a:pt x="47" y="142"/>
                      </a:lnTo>
                      <a:lnTo>
                        <a:pt x="41" y="124"/>
                      </a:lnTo>
                      <a:lnTo>
                        <a:pt x="36" y="103"/>
                      </a:lnTo>
                      <a:lnTo>
                        <a:pt x="35" y="85"/>
                      </a:lnTo>
                      <a:lnTo>
                        <a:pt x="35" y="73"/>
                      </a:lnTo>
                      <a:lnTo>
                        <a:pt x="36" y="62"/>
                      </a:lnTo>
                      <a:lnTo>
                        <a:pt x="41" y="50"/>
                      </a:lnTo>
                      <a:lnTo>
                        <a:pt x="48" y="40"/>
                      </a:lnTo>
                      <a:lnTo>
                        <a:pt x="55" y="33"/>
                      </a:lnTo>
                      <a:lnTo>
                        <a:pt x="66" y="26"/>
                      </a:lnTo>
                      <a:lnTo>
                        <a:pt x="77" y="21"/>
                      </a:lnTo>
                      <a:lnTo>
                        <a:pt x="92" y="19"/>
                      </a:lnTo>
                      <a:lnTo>
                        <a:pt x="97" y="19"/>
                      </a:lnTo>
                      <a:lnTo>
                        <a:pt x="105" y="19"/>
                      </a:lnTo>
                      <a:lnTo>
                        <a:pt x="120" y="19"/>
                      </a:lnTo>
                      <a:lnTo>
                        <a:pt x="135" y="21"/>
                      </a:lnTo>
                      <a:lnTo>
                        <a:pt x="139" y="20"/>
                      </a:lnTo>
                      <a:lnTo>
                        <a:pt x="139" y="14"/>
                      </a:lnTo>
                      <a:lnTo>
                        <a:pt x="133" y="9"/>
                      </a:lnTo>
                      <a:lnTo>
                        <a:pt x="126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7" name="Freeform 122"/>
                <p:cNvSpPr>
                  <a:spLocks/>
                </p:cNvSpPr>
                <p:nvPr/>
              </p:nvSpPr>
              <p:spPr bwMode="auto">
                <a:xfrm>
                  <a:off x="8401" y="4895"/>
                  <a:ext cx="93" cy="90"/>
                </a:xfrm>
                <a:custGeom>
                  <a:avLst/>
                  <a:gdLst>
                    <a:gd name="T0" fmla="*/ 2 w 281"/>
                    <a:gd name="T1" fmla="*/ 0 h 270"/>
                    <a:gd name="T2" fmla="*/ 1 w 281"/>
                    <a:gd name="T3" fmla="*/ 1 h 270"/>
                    <a:gd name="T4" fmla="*/ 1 w 281"/>
                    <a:gd name="T5" fmla="*/ 2 h 270"/>
                    <a:gd name="T6" fmla="*/ 0 w 281"/>
                    <a:gd name="T7" fmla="*/ 3 h 270"/>
                    <a:gd name="T8" fmla="*/ 0 w 281"/>
                    <a:gd name="T9" fmla="*/ 4 h 270"/>
                    <a:gd name="T10" fmla="*/ 0 w 281"/>
                    <a:gd name="T11" fmla="*/ 5 h 270"/>
                    <a:gd name="T12" fmla="*/ 1 w 281"/>
                    <a:gd name="T13" fmla="*/ 7 h 270"/>
                    <a:gd name="T14" fmla="*/ 1 w 281"/>
                    <a:gd name="T15" fmla="*/ 8 h 270"/>
                    <a:gd name="T16" fmla="*/ 2 w 281"/>
                    <a:gd name="T17" fmla="*/ 9 h 270"/>
                    <a:gd name="T18" fmla="*/ 4 w 281"/>
                    <a:gd name="T19" fmla="*/ 10 h 270"/>
                    <a:gd name="T20" fmla="*/ 5 w 281"/>
                    <a:gd name="T21" fmla="*/ 10 h 270"/>
                    <a:gd name="T22" fmla="*/ 7 w 281"/>
                    <a:gd name="T23" fmla="*/ 10 h 270"/>
                    <a:gd name="T24" fmla="*/ 8 w 281"/>
                    <a:gd name="T25" fmla="*/ 9 h 270"/>
                    <a:gd name="T26" fmla="*/ 9 w 281"/>
                    <a:gd name="T27" fmla="*/ 8 h 270"/>
                    <a:gd name="T28" fmla="*/ 10 w 281"/>
                    <a:gd name="T29" fmla="*/ 7 h 270"/>
                    <a:gd name="T30" fmla="*/ 10 w 281"/>
                    <a:gd name="T31" fmla="*/ 6 h 270"/>
                    <a:gd name="T32" fmla="*/ 10 w 281"/>
                    <a:gd name="T33" fmla="*/ 5 h 270"/>
                    <a:gd name="T34" fmla="*/ 10 w 281"/>
                    <a:gd name="T35" fmla="*/ 4 h 270"/>
                    <a:gd name="T36" fmla="*/ 9 w 281"/>
                    <a:gd name="T37" fmla="*/ 4 h 270"/>
                    <a:gd name="T38" fmla="*/ 9 w 281"/>
                    <a:gd name="T39" fmla="*/ 5 h 270"/>
                    <a:gd name="T40" fmla="*/ 9 w 281"/>
                    <a:gd name="T41" fmla="*/ 5 h 270"/>
                    <a:gd name="T42" fmla="*/ 9 w 281"/>
                    <a:gd name="T43" fmla="*/ 6 h 270"/>
                    <a:gd name="T44" fmla="*/ 8 w 281"/>
                    <a:gd name="T45" fmla="*/ 7 h 270"/>
                    <a:gd name="T46" fmla="*/ 7 w 281"/>
                    <a:gd name="T47" fmla="*/ 8 h 270"/>
                    <a:gd name="T48" fmla="*/ 6 w 281"/>
                    <a:gd name="T49" fmla="*/ 8 h 270"/>
                    <a:gd name="T50" fmla="*/ 4 w 281"/>
                    <a:gd name="T51" fmla="*/ 7 h 270"/>
                    <a:gd name="T52" fmla="*/ 2 w 281"/>
                    <a:gd name="T53" fmla="*/ 6 h 270"/>
                    <a:gd name="T54" fmla="*/ 1 w 281"/>
                    <a:gd name="T55" fmla="*/ 4 h 270"/>
                    <a:gd name="T56" fmla="*/ 2 w 281"/>
                    <a:gd name="T57" fmla="*/ 3 h 270"/>
                    <a:gd name="T58" fmla="*/ 2 w 281"/>
                    <a:gd name="T59" fmla="*/ 2 h 270"/>
                    <a:gd name="T60" fmla="*/ 3 w 281"/>
                    <a:gd name="T61" fmla="*/ 1 h 270"/>
                    <a:gd name="T62" fmla="*/ 4 w 281"/>
                    <a:gd name="T63" fmla="*/ 1 h 270"/>
                    <a:gd name="T64" fmla="*/ 4 w 281"/>
                    <a:gd name="T65" fmla="*/ 0 h 270"/>
                    <a:gd name="T66" fmla="*/ 3 w 281"/>
                    <a:gd name="T67" fmla="*/ 0 h 270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81"/>
                    <a:gd name="T103" fmla="*/ 0 h 270"/>
                    <a:gd name="T104" fmla="*/ 281 w 281"/>
                    <a:gd name="T105" fmla="*/ 270 h 270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81" h="270">
                      <a:moveTo>
                        <a:pt x="75" y="5"/>
                      </a:moveTo>
                      <a:lnTo>
                        <a:pt x="61" y="10"/>
                      </a:lnTo>
                      <a:lnTo>
                        <a:pt x="47" y="19"/>
                      </a:lnTo>
                      <a:lnTo>
                        <a:pt x="34" y="28"/>
                      </a:lnTo>
                      <a:lnTo>
                        <a:pt x="24" y="39"/>
                      </a:lnTo>
                      <a:lnTo>
                        <a:pt x="15" y="52"/>
                      </a:lnTo>
                      <a:lnTo>
                        <a:pt x="8" y="65"/>
                      </a:lnTo>
                      <a:lnTo>
                        <a:pt x="3" y="81"/>
                      </a:lnTo>
                      <a:lnTo>
                        <a:pt x="0" y="97"/>
                      </a:lnTo>
                      <a:lnTo>
                        <a:pt x="0" y="114"/>
                      </a:lnTo>
                      <a:lnTo>
                        <a:pt x="2" y="130"/>
                      </a:lnTo>
                      <a:lnTo>
                        <a:pt x="6" y="145"/>
                      </a:lnTo>
                      <a:lnTo>
                        <a:pt x="12" y="161"/>
                      </a:lnTo>
                      <a:lnTo>
                        <a:pt x="18" y="176"/>
                      </a:lnTo>
                      <a:lnTo>
                        <a:pt x="27" y="191"/>
                      </a:lnTo>
                      <a:lnTo>
                        <a:pt x="37" y="204"/>
                      </a:lnTo>
                      <a:lnTo>
                        <a:pt x="49" y="217"/>
                      </a:lnTo>
                      <a:lnTo>
                        <a:pt x="65" y="232"/>
                      </a:lnTo>
                      <a:lnTo>
                        <a:pt x="83" y="245"/>
                      </a:lnTo>
                      <a:lnTo>
                        <a:pt x="102" y="258"/>
                      </a:lnTo>
                      <a:lnTo>
                        <a:pt x="122" y="266"/>
                      </a:lnTo>
                      <a:lnTo>
                        <a:pt x="143" y="270"/>
                      </a:lnTo>
                      <a:lnTo>
                        <a:pt x="165" y="270"/>
                      </a:lnTo>
                      <a:lnTo>
                        <a:pt x="185" y="265"/>
                      </a:lnTo>
                      <a:lnTo>
                        <a:pt x="206" y="252"/>
                      </a:lnTo>
                      <a:lnTo>
                        <a:pt x="219" y="240"/>
                      </a:lnTo>
                      <a:lnTo>
                        <a:pt x="232" y="229"/>
                      </a:lnTo>
                      <a:lnTo>
                        <a:pt x="244" y="216"/>
                      </a:lnTo>
                      <a:lnTo>
                        <a:pt x="254" y="203"/>
                      </a:lnTo>
                      <a:lnTo>
                        <a:pt x="263" y="189"/>
                      </a:lnTo>
                      <a:lnTo>
                        <a:pt x="270" y="174"/>
                      </a:lnTo>
                      <a:lnTo>
                        <a:pt x="276" y="158"/>
                      </a:lnTo>
                      <a:lnTo>
                        <a:pt x="279" y="141"/>
                      </a:lnTo>
                      <a:lnTo>
                        <a:pt x="281" y="134"/>
                      </a:lnTo>
                      <a:lnTo>
                        <a:pt x="279" y="127"/>
                      </a:lnTo>
                      <a:lnTo>
                        <a:pt x="275" y="121"/>
                      </a:lnTo>
                      <a:lnTo>
                        <a:pt x="268" y="117"/>
                      </a:lnTo>
                      <a:lnTo>
                        <a:pt x="259" y="117"/>
                      </a:lnTo>
                      <a:lnTo>
                        <a:pt x="251" y="118"/>
                      </a:lnTo>
                      <a:lnTo>
                        <a:pt x="245" y="122"/>
                      </a:lnTo>
                      <a:lnTo>
                        <a:pt x="243" y="130"/>
                      </a:lnTo>
                      <a:lnTo>
                        <a:pt x="243" y="133"/>
                      </a:lnTo>
                      <a:lnTo>
                        <a:pt x="240" y="140"/>
                      </a:lnTo>
                      <a:lnTo>
                        <a:pt x="235" y="151"/>
                      </a:lnTo>
                      <a:lnTo>
                        <a:pt x="229" y="164"/>
                      </a:lnTo>
                      <a:lnTo>
                        <a:pt x="222" y="179"/>
                      </a:lnTo>
                      <a:lnTo>
                        <a:pt x="210" y="191"/>
                      </a:lnTo>
                      <a:lnTo>
                        <a:pt x="199" y="203"/>
                      </a:lnTo>
                      <a:lnTo>
                        <a:pt x="182" y="210"/>
                      </a:lnTo>
                      <a:lnTo>
                        <a:pt x="154" y="212"/>
                      </a:lnTo>
                      <a:lnTo>
                        <a:pt x="127" y="207"/>
                      </a:lnTo>
                      <a:lnTo>
                        <a:pt x="100" y="197"/>
                      </a:lnTo>
                      <a:lnTo>
                        <a:pt x="78" y="181"/>
                      </a:lnTo>
                      <a:lnTo>
                        <a:pt x="59" y="163"/>
                      </a:lnTo>
                      <a:lnTo>
                        <a:pt x="46" y="140"/>
                      </a:lnTo>
                      <a:lnTo>
                        <a:pt x="40" y="114"/>
                      </a:lnTo>
                      <a:lnTo>
                        <a:pt x="40" y="87"/>
                      </a:lnTo>
                      <a:lnTo>
                        <a:pt x="44" y="74"/>
                      </a:lnTo>
                      <a:lnTo>
                        <a:pt x="50" y="62"/>
                      </a:lnTo>
                      <a:lnTo>
                        <a:pt x="59" y="51"/>
                      </a:lnTo>
                      <a:lnTo>
                        <a:pt x="69" y="41"/>
                      </a:lnTo>
                      <a:lnTo>
                        <a:pt x="80" y="31"/>
                      </a:lnTo>
                      <a:lnTo>
                        <a:pt x="91" y="23"/>
                      </a:lnTo>
                      <a:lnTo>
                        <a:pt x="102" y="19"/>
                      </a:lnTo>
                      <a:lnTo>
                        <a:pt x="112" y="16"/>
                      </a:lnTo>
                      <a:lnTo>
                        <a:pt x="110" y="5"/>
                      </a:lnTo>
                      <a:lnTo>
                        <a:pt x="102" y="0"/>
                      </a:lnTo>
                      <a:lnTo>
                        <a:pt x="88" y="2"/>
                      </a:lnTo>
                      <a:lnTo>
                        <a:pt x="75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8" name="Freeform 123"/>
                <p:cNvSpPr>
                  <a:spLocks/>
                </p:cNvSpPr>
                <p:nvPr/>
              </p:nvSpPr>
              <p:spPr bwMode="auto">
                <a:xfrm>
                  <a:off x="8431" y="4921"/>
                  <a:ext cx="5" cy="4"/>
                </a:xfrm>
                <a:custGeom>
                  <a:avLst/>
                  <a:gdLst>
                    <a:gd name="T0" fmla="*/ 0 w 15"/>
                    <a:gd name="T1" fmla="*/ 0 h 13"/>
                    <a:gd name="T2" fmla="*/ 0 w 15"/>
                    <a:gd name="T3" fmla="*/ 0 h 13"/>
                    <a:gd name="T4" fmla="*/ 0 w 15"/>
                    <a:gd name="T5" fmla="*/ 0 h 13"/>
                    <a:gd name="T6" fmla="*/ 0 w 15"/>
                    <a:gd name="T7" fmla="*/ 0 h 13"/>
                    <a:gd name="T8" fmla="*/ 0 w 15"/>
                    <a:gd name="T9" fmla="*/ 0 h 13"/>
                    <a:gd name="T10" fmla="*/ 0 w 15"/>
                    <a:gd name="T11" fmla="*/ 0 h 13"/>
                    <a:gd name="T12" fmla="*/ 1 w 15"/>
                    <a:gd name="T13" fmla="*/ 0 h 13"/>
                    <a:gd name="T14" fmla="*/ 1 w 15"/>
                    <a:gd name="T15" fmla="*/ 0 h 13"/>
                    <a:gd name="T16" fmla="*/ 1 w 15"/>
                    <a:gd name="T17" fmla="*/ 0 h 13"/>
                    <a:gd name="T18" fmla="*/ 1 w 15"/>
                    <a:gd name="T19" fmla="*/ 0 h 13"/>
                    <a:gd name="T20" fmla="*/ 1 w 15"/>
                    <a:gd name="T21" fmla="*/ 0 h 13"/>
                    <a:gd name="T22" fmla="*/ 0 w 15"/>
                    <a:gd name="T23" fmla="*/ 0 h 13"/>
                    <a:gd name="T24" fmla="*/ 0 w 15"/>
                    <a:gd name="T25" fmla="*/ 0 h 13"/>
                    <a:gd name="T26" fmla="*/ 0 w 15"/>
                    <a:gd name="T27" fmla="*/ 0 h 13"/>
                    <a:gd name="T28" fmla="*/ 0 w 15"/>
                    <a:gd name="T29" fmla="*/ 0 h 13"/>
                    <a:gd name="T30" fmla="*/ 0 w 15"/>
                    <a:gd name="T31" fmla="*/ 0 h 13"/>
                    <a:gd name="T32" fmla="*/ 0 w 15"/>
                    <a:gd name="T33" fmla="*/ 0 h 13"/>
                    <a:gd name="T34" fmla="*/ 0 w 15"/>
                    <a:gd name="T35" fmla="*/ 0 h 1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5"/>
                    <a:gd name="T55" fmla="*/ 0 h 13"/>
                    <a:gd name="T56" fmla="*/ 15 w 15"/>
                    <a:gd name="T57" fmla="*/ 13 h 1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5" h="13">
                      <a:moveTo>
                        <a:pt x="0" y="6"/>
                      </a:moveTo>
                      <a:lnTo>
                        <a:pt x="2" y="9"/>
                      </a:lnTo>
                      <a:lnTo>
                        <a:pt x="3" y="11"/>
                      </a:lnTo>
                      <a:lnTo>
                        <a:pt x="5" y="13"/>
                      </a:lnTo>
                      <a:lnTo>
                        <a:pt x="8" y="13"/>
                      </a:lnTo>
                      <a:lnTo>
                        <a:pt x="11" y="13"/>
                      </a:lnTo>
                      <a:lnTo>
                        <a:pt x="14" y="11"/>
                      </a:lnTo>
                      <a:lnTo>
                        <a:pt x="15" y="9"/>
                      </a:lnTo>
                      <a:lnTo>
                        <a:pt x="15" y="6"/>
                      </a:lnTo>
                      <a:lnTo>
                        <a:pt x="15" y="4"/>
                      </a:lnTo>
                      <a:lnTo>
                        <a:pt x="14" y="1"/>
                      </a:lnTo>
                      <a:lnTo>
                        <a:pt x="11" y="0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3" y="1"/>
                      </a:lnTo>
                      <a:lnTo>
                        <a:pt x="2" y="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39" name="Freeform 124"/>
                <p:cNvSpPr>
                  <a:spLocks/>
                </p:cNvSpPr>
                <p:nvPr/>
              </p:nvSpPr>
              <p:spPr bwMode="auto">
                <a:xfrm>
                  <a:off x="8447" y="4911"/>
                  <a:ext cx="6" cy="6"/>
                </a:xfrm>
                <a:custGeom>
                  <a:avLst/>
                  <a:gdLst>
                    <a:gd name="T0" fmla="*/ 0 w 17"/>
                    <a:gd name="T1" fmla="*/ 0 h 17"/>
                    <a:gd name="T2" fmla="*/ 0 w 17"/>
                    <a:gd name="T3" fmla="*/ 1 h 17"/>
                    <a:gd name="T4" fmla="*/ 0 w 17"/>
                    <a:gd name="T5" fmla="*/ 1 h 17"/>
                    <a:gd name="T6" fmla="*/ 0 w 17"/>
                    <a:gd name="T7" fmla="*/ 1 h 17"/>
                    <a:gd name="T8" fmla="*/ 0 w 17"/>
                    <a:gd name="T9" fmla="*/ 1 h 17"/>
                    <a:gd name="T10" fmla="*/ 1 w 17"/>
                    <a:gd name="T11" fmla="*/ 1 h 17"/>
                    <a:gd name="T12" fmla="*/ 1 w 17"/>
                    <a:gd name="T13" fmla="*/ 1 h 17"/>
                    <a:gd name="T14" fmla="*/ 1 w 17"/>
                    <a:gd name="T15" fmla="*/ 1 h 17"/>
                    <a:gd name="T16" fmla="*/ 1 w 17"/>
                    <a:gd name="T17" fmla="*/ 0 h 17"/>
                    <a:gd name="T18" fmla="*/ 1 w 17"/>
                    <a:gd name="T19" fmla="*/ 0 h 17"/>
                    <a:gd name="T20" fmla="*/ 1 w 17"/>
                    <a:gd name="T21" fmla="*/ 0 h 17"/>
                    <a:gd name="T22" fmla="*/ 1 w 17"/>
                    <a:gd name="T23" fmla="*/ 0 h 17"/>
                    <a:gd name="T24" fmla="*/ 0 w 17"/>
                    <a:gd name="T25" fmla="*/ 0 h 17"/>
                    <a:gd name="T26" fmla="*/ 0 w 17"/>
                    <a:gd name="T27" fmla="*/ 0 h 17"/>
                    <a:gd name="T28" fmla="*/ 0 w 17"/>
                    <a:gd name="T29" fmla="*/ 0 h 17"/>
                    <a:gd name="T30" fmla="*/ 0 w 17"/>
                    <a:gd name="T31" fmla="*/ 0 h 17"/>
                    <a:gd name="T32" fmla="*/ 0 w 17"/>
                    <a:gd name="T33" fmla="*/ 0 h 17"/>
                    <a:gd name="T34" fmla="*/ 0 w 17"/>
                    <a:gd name="T35" fmla="*/ 0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7"/>
                    <a:gd name="T55" fmla="*/ 0 h 17"/>
                    <a:gd name="T56" fmla="*/ 17 w 17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7" h="17">
                      <a:moveTo>
                        <a:pt x="0" y="9"/>
                      </a:moveTo>
                      <a:lnTo>
                        <a:pt x="1" y="13"/>
                      </a:lnTo>
                      <a:lnTo>
                        <a:pt x="3" y="15"/>
                      </a:lnTo>
                      <a:lnTo>
                        <a:pt x="6" y="17"/>
                      </a:lnTo>
                      <a:lnTo>
                        <a:pt x="9" y="17"/>
                      </a:lnTo>
                      <a:lnTo>
                        <a:pt x="13" y="17"/>
                      </a:lnTo>
                      <a:lnTo>
                        <a:pt x="16" y="15"/>
                      </a:lnTo>
                      <a:lnTo>
                        <a:pt x="17" y="13"/>
                      </a:lnTo>
                      <a:lnTo>
                        <a:pt x="17" y="9"/>
                      </a:lnTo>
                      <a:lnTo>
                        <a:pt x="17" y="6"/>
                      </a:lnTo>
                      <a:lnTo>
                        <a:pt x="16" y="3"/>
                      </a:lnTo>
                      <a:lnTo>
                        <a:pt x="13" y="2"/>
                      </a:lnTo>
                      <a:lnTo>
                        <a:pt x="9" y="0"/>
                      </a:lnTo>
                      <a:lnTo>
                        <a:pt x="6" y="2"/>
                      </a:lnTo>
                      <a:lnTo>
                        <a:pt x="3" y="3"/>
                      </a:lnTo>
                      <a:lnTo>
                        <a:pt x="1" y="6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0" name="Freeform 125"/>
                <p:cNvSpPr>
                  <a:spLocks/>
                </p:cNvSpPr>
                <p:nvPr/>
              </p:nvSpPr>
              <p:spPr bwMode="auto">
                <a:xfrm>
                  <a:off x="8468" y="4904"/>
                  <a:ext cx="3" cy="3"/>
                </a:xfrm>
                <a:custGeom>
                  <a:avLst/>
                  <a:gdLst>
                    <a:gd name="T0" fmla="*/ 0 w 9"/>
                    <a:gd name="T1" fmla="*/ 0 h 9"/>
                    <a:gd name="T2" fmla="*/ 0 w 9"/>
                    <a:gd name="T3" fmla="*/ 0 h 9"/>
                    <a:gd name="T4" fmla="*/ 0 w 9"/>
                    <a:gd name="T5" fmla="*/ 0 h 9"/>
                    <a:gd name="T6" fmla="*/ 0 w 9"/>
                    <a:gd name="T7" fmla="*/ 0 h 9"/>
                    <a:gd name="T8" fmla="*/ 0 w 9"/>
                    <a:gd name="T9" fmla="*/ 0 h 9"/>
                    <a:gd name="T10" fmla="*/ 0 w 9"/>
                    <a:gd name="T11" fmla="*/ 0 h 9"/>
                    <a:gd name="T12" fmla="*/ 0 w 9"/>
                    <a:gd name="T13" fmla="*/ 0 h 9"/>
                    <a:gd name="T14" fmla="*/ 0 w 9"/>
                    <a:gd name="T15" fmla="*/ 0 h 9"/>
                    <a:gd name="T16" fmla="*/ 0 w 9"/>
                    <a:gd name="T17" fmla="*/ 0 h 9"/>
                    <a:gd name="T18" fmla="*/ 0 w 9"/>
                    <a:gd name="T19" fmla="*/ 0 h 9"/>
                    <a:gd name="T20" fmla="*/ 0 w 9"/>
                    <a:gd name="T21" fmla="*/ 0 h 9"/>
                    <a:gd name="T22" fmla="*/ 0 w 9"/>
                    <a:gd name="T23" fmla="*/ 0 h 9"/>
                    <a:gd name="T24" fmla="*/ 0 w 9"/>
                    <a:gd name="T25" fmla="*/ 0 h 9"/>
                    <a:gd name="T26" fmla="*/ 0 w 9"/>
                    <a:gd name="T27" fmla="*/ 0 h 9"/>
                    <a:gd name="T28" fmla="*/ 0 w 9"/>
                    <a:gd name="T29" fmla="*/ 0 h 9"/>
                    <a:gd name="T30" fmla="*/ 0 w 9"/>
                    <a:gd name="T31" fmla="*/ 0 h 9"/>
                    <a:gd name="T32" fmla="*/ 0 w 9"/>
                    <a:gd name="T33" fmla="*/ 0 h 9"/>
                    <a:gd name="T34" fmla="*/ 0 w 9"/>
                    <a:gd name="T35" fmla="*/ 0 h 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9"/>
                    <a:gd name="T55" fmla="*/ 0 h 9"/>
                    <a:gd name="T56" fmla="*/ 9 w 9"/>
                    <a:gd name="T57" fmla="*/ 9 h 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9" h="9">
                      <a:moveTo>
                        <a:pt x="0" y="4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6" y="9"/>
                      </a:lnTo>
                      <a:lnTo>
                        <a:pt x="7" y="7"/>
                      </a:lnTo>
                      <a:lnTo>
                        <a:pt x="9" y="6"/>
                      </a:lnTo>
                      <a:lnTo>
                        <a:pt x="9" y="4"/>
                      </a:lnTo>
                      <a:lnTo>
                        <a:pt x="9" y="3"/>
                      </a:lnTo>
                      <a:lnTo>
                        <a:pt x="7" y="2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1" name="Freeform 126"/>
                <p:cNvSpPr>
                  <a:spLocks/>
                </p:cNvSpPr>
                <p:nvPr/>
              </p:nvSpPr>
              <p:spPr bwMode="auto">
                <a:xfrm>
                  <a:off x="8459" y="4927"/>
                  <a:ext cx="2" cy="3"/>
                </a:xfrm>
                <a:custGeom>
                  <a:avLst/>
                  <a:gdLst>
                    <a:gd name="T0" fmla="*/ 0 w 7"/>
                    <a:gd name="T1" fmla="*/ 0 h 8"/>
                    <a:gd name="T2" fmla="*/ 0 w 7"/>
                    <a:gd name="T3" fmla="*/ 0 h 8"/>
                    <a:gd name="T4" fmla="*/ 0 w 7"/>
                    <a:gd name="T5" fmla="*/ 0 h 8"/>
                    <a:gd name="T6" fmla="*/ 0 w 7"/>
                    <a:gd name="T7" fmla="*/ 0 h 8"/>
                    <a:gd name="T8" fmla="*/ 0 w 7"/>
                    <a:gd name="T9" fmla="*/ 0 h 8"/>
                    <a:gd name="T10" fmla="*/ 0 w 7"/>
                    <a:gd name="T11" fmla="*/ 0 h 8"/>
                    <a:gd name="T12" fmla="*/ 0 w 7"/>
                    <a:gd name="T13" fmla="*/ 0 h 8"/>
                    <a:gd name="T14" fmla="*/ 0 w 7"/>
                    <a:gd name="T15" fmla="*/ 0 h 8"/>
                    <a:gd name="T16" fmla="*/ 0 w 7"/>
                    <a:gd name="T17" fmla="*/ 0 h 8"/>
                    <a:gd name="T18" fmla="*/ 0 w 7"/>
                    <a:gd name="T19" fmla="*/ 0 h 8"/>
                    <a:gd name="T20" fmla="*/ 0 w 7"/>
                    <a:gd name="T21" fmla="*/ 0 h 8"/>
                    <a:gd name="T22" fmla="*/ 0 w 7"/>
                    <a:gd name="T23" fmla="*/ 0 h 8"/>
                    <a:gd name="T24" fmla="*/ 0 w 7"/>
                    <a:gd name="T25" fmla="*/ 0 h 8"/>
                    <a:gd name="T26" fmla="*/ 0 w 7"/>
                    <a:gd name="T27" fmla="*/ 0 h 8"/>
                    <a:gd name="T28" fmla="*/ 0 w 7"/>
                    <a:gd name="T29" fmla="*/ 0 h 8"/>
                    <a:gd name="T30" fmla="*/ 0 w 7"/>
                    <a:gd name="T31" fmla="*/ 0 h 8"/>
                    <a:gd name="T32" fmla="*/ 0 w 7"/>
                    <a:gd name="T33" fmla="*/ 0 h 8"/>
                    <a:gd name="T34" fmla="*/ 0 w 7"/>
                    <a:gd name="T35" fmla="*/ 0 h 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"/>
                    <a:gd name="T55" fmla="*/ 0 h 8"/>
                    <a:gd name="T56" fmla="*/ 7 w 7"/>
                    <a:gd name="T57" fmla="*/ 8 h 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" h="8">
                      <a:moveTo>
                        <a:pt x="0" y="4"/>
                      </a:moveTo>
                      <a:lnTo>
                        <a:pt x="0" y="5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6" y="7"/>
                      </a:lnTo>
                      <a:lnTo>
                        <a:pt x="7" y="5"/>
                      </a:lnTo>
                      <a:lnTo>
                        <a:pt x="7" y="4"/>
                      </a:lnTo>
                      <a:lnTo>
                        <a:pt x="7" y="2"/>
                      </a:lnTo>
                      <a:lnTo>
                        <a:pt x="6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2" name="Freeform 127"/>
                <p:cNvSpPr>
                  <a:spLocks/>
                </p:cNvSpPr>
                <p:nvPr/>
              </p:nvSpPr>
              <p:spPr bwMode="auto">
                <a:xfrm>
                  <a:off x="8443" y="4936"/>
                  <a:ext cx="2" cy="3"/>
                </a:xfrm>
                <a:custGeom>
                  <a:avLst/>
                  <a:gdLst>
                    <a:gd name="T0" fmla="*/ 0 w 7"/>
                    <a:gd name="T1" fmla="*/ 0 h 9"/>
                    <a:gd name="T2" fmla="*/ 0 w 7"/>
                    <a:gd name="T3" fmla="*/ 0 h 9"/>
                    <a:gd name="T4" fmla="*/ 0 w 7"/>
                    <a:gd name="T5" fmla="*/ 0 h 9"/>
                    <a:gd name="T6" fmla="*/ 0 w 7"/>
                    <a:gd name="T7" fmla="*/ 0 h 9"/>
                    <a:gd name="T8" fmla="*/ 0 w 7"/>
                    <a:gd name="T9" fmla="*/ 0 h 9"/>
                    <a:gd name="T10" fmla="*/ 0 w 7"/>
                    <a:gd name="T11" fmla="*/ 0 h 9"/>
                    <a:gd name="T12" fmla="*/ 0 w 7"/>
                    <a:gd name="T13" fmla="*/ 0 h 9"/>
                    <a:gd name="T14" fmla="*/ 0 w 7"/>
                    <a:gd name="T15" fmla="*/ 0 h 9"/>
                    <a:gd name="T16" fmla="*/ 0 w 7"/>
                    <a:gd name="T17" fmla="*/ 0 h 9"/>
                    <a:gd name="T18" fmla="*/ 0 w 7"/>
                    <a:gd name="T19" fmla="*/ 0 h 9"/>
                    <a:gd name="T20" fmla="*/ 0 w 7"/>
                    <a:gd name="T21" fmla="*/ 0 h 9"/>
                    <a:gd name="T22" fmla="*/ 0 w 7"/>
                    <a:gd name="T23" fmla="*/ 0 h 9"/>
                    <a:gd name="T24" fmla="*/ 0 w 7"/>
                    <a:gd name="T25" fmla="*/ 0 h 9"/>
                    <a:gd name="T26" fmla="*/ 0 w 7"/>
                    <a:gd name="T27" fmla="*/ 0 h 9"/>
                    <a:gd name="T28" fmla="*/ 0 w 7"/>
                    <a:gd name="T29" fmla="*/ 0 h 9"/>
                    <a:gd name="T30" fmla="*/ 0 w 7"/>
                    <a:gd name="T31" fmla="*/ 0 h 9"/>
                    <a:gd name="T32" fmla="*/ 0 w 7"/>
                    <a:gd name="T33" fmla="*/ 0 h 9"/>
                    <a:gd name="T34" fmla="*/ 0 w 7"/>
                    <a:gd name="T35" fmla="*/ 0 h 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"/>
                    <a:gd name="T55" fmla="*/ 0 h 9"/>
                    <a:gd name="T56" fmla="*/ 7 w 7"/>
                    <a:gd name="T57" fmla="*/ 9 h 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" h="9">
                      <a:moveTo>
                        <a:pt x="0" y="4"/>
                      </a:moveTo>
                      <a:lnTo>
                        <a:pt x="0" y="6"/>
                      </a:lnTo>
                      <a:lnTo>
                        <a:pt x="1" y="7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5" y="9"/>
                      </a:lnTo>
                      <a:lnTo>
                        <a:pt x="5" y="7"/>
                      </a:lnTo>
                      <a:lnTo>
                        <a:pt x="7" y="6"/>
                      </a:lnTo>
                      <a:lnTo>
                        <a:pt x="7" y="4"/>
                      </a:lnTo>
                      <a:lnTo>
                        <a:pt x="7" y="3"/>
                      </a:lnTo>
                      <a:lnTo>
                        <a:pt x="5" y="1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3" name="Freeform 128"/>
                <p:cNvSpPr>
                  <a:spLocks/>
                </p:cNvSpPr>
                <p:nvPr/>
              </p:nvSpPr>
              <p:spPr bwMode="auto">
                <a:xfrm>
                  <a:off x="8474" y="4919"/>
                  <a:ext cx="7" cy="6"/>
                </a:xfrm>
                <a:custGeom>
                  <a:avLst/>
                  <a:gdLst>
                    <a:gd name="T0" fmla="*/ 0 w 20"/>
                    <a:gd name="T1" fmla="*/ 0 h 20"/>
                    <a:gd name="T2" fmla="*/ 0 w 20"/>
                    <a:gd name="T3" fmla="*/ 0 h 20"/>
                    <a:gd name="T4" fmla="*/ 0 w 20"/>
                    <a:gd name="T5" fmla="*/ 1 h 20"/>
                    <a:gd name="T6" fmla="*/ 0 w 20"/>
                    <a:gd name="T7" fmla="*/ 1 h 20"/>
                    <a:gd name="T8" fmla="*/ 0 w 20"/>
                    <a:gd name="T9" fmla="*/ 1 h 20"/>
                    <a:gd name="T10" fmla="*/ 1 w 20"/>
                    <a:gd name="T11" fmla="*/ 1 h 20"/>
                    <a:gd name="T12" fmla="*/ 1 w 20"/>
                    <a:gd name="T13" fmla="*/ 1 h 20"/>
                    <a:gd name="T14" fmla="*/ 1 w 20"/>
                    <a:gd name="T15" fmla="*/ 0 h 20"/>
                    <a:gd name="T16" fmla="*/ 1 w 20"/>
                    <a:gd name="T17" fmla="*/ 0 h 20"/>
                    <a:gd name="T18" fmla="*/ 1 w 20"/>
                    <a:gd name="T19" fmla="*/ 0 h 20"/>
                    <a:gd name="T20" fmla="*/ 1 w 20"/>
                    <a:gd name="T21" fmla="*/ 0 h 20"/>
                    <a:gd name="T22" fmla="*/ 1 w 20"/>
                    <a:gd name="T23" fmla="*/ 0 h 20"/>
                    <a:gd name="T24" fmla="*/ 0 w 20"/>
                    <a:gd name="T25" fmla="*/ 0 h 20"/>
                    <a:gd name="T26" fmla="*/ 0 w 20"/>
                    <a:gd name="T27" fmla="*/ 0 h 20"/>
                    <a:gd name="T28" fmla="*/ 0 w 20"/>
                    <a:gd name="T29" fmla="*/ 0 h 20"/>
                    <a:gd name="T30" fmla="*/ 0 w 20"/>
                    <a:gd name="T31" fmla="*/ 0 h 20"/>
                    <a:gd name="T32" fmla="*/ 0 w 20"/>
                    <a:gd name="T33" fmla="*/ 0 h 20"/>
                    <a:gd name="T34" fmla="*/ 0 w 20"/>
                    <a:gd name="T35" fmla="*/ 0 h 2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20"/>
                    <a:gd name="T55" fmla="*/ 0 h 20"/>
                    <a:gd name="T56" fmla="*/ 20 w 20"/>
                    <a:gd name="T57" fmla="*/ 20 h 2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20" h="20">
                      <a:moveTo>
                        <a:pt x="0" y="10"/>
                      </a:moveTo>
                      <a:lnTo>
                        <a:pt x="0" y="15"/>
                      </a:lnTo>
                      <a:lnTo>
                        <a:pt x="2" y="17"/>
                      </a:lnTo>
                      <a:lnTo>
                        <a:pt x="5" y="20"/>
                      </a:lnTo>
                      <a:lnTo>
                        <a:pt x="10" y="20"/>
                      </a:lnTo>
                      <a:lnTo>
                        <a:pt x="14" y="20"/>
                      </a:lnTo>
                      <a:lnTo>
                        <a:pt x="17" y="17"/>
                      </a:lnTo>
                      <a:lnTo>
                        <a:pt x="20" y="15"/>
                      </a:lnTo>
                      <a:lnTo>
                        <a:pt x="20" y="10"/>
                      </a:lnTo>
                      <a:lnTo>
                        <a:pt x="20" y="6"/>
                      </a:lnTo>
                      <a:lnTo>
                        <a:pt x="17" y="3"/>
                      </a:ln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2" y="3"/>
                      </a:lnTo>
                      <a:lnTo>
                        <a:pt x="0" y="6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4" name="Freeform 129"/>
                <p:cNvSpPr>
                  <a:spLocks/>
                </p:cNvSpPr>
                <p:nvPr/>
              </p:nvSpPr>
              <p:spPr bwMode="auto">
                <a:xfrm>
                  <a:off x="8332" y="4713"/>
                  <a:ext cx="4" cy="4"/>
                </a:xfrm>
                <a:custGeom>
                  <a:avLst/>
                  <a:gdLst>
                    <a:gd name="T0" fmla="*/ 0 w 12"/>
                    <a:gd name="T1" fmla="*/ 0 h 13"/>
                    <a:gd name="T2" fmla="*/ 0 w 12"/>
                    <a:gd name="T3" fmla="*/ 0 h 13"/>
                    <a:gd name="T4" fmla="*/ 0 w 12"/>
                    <a:gd name="T5" fmla="*/ 0 h 13"/>
                    <a:gd name="T6" fmla="*/ 0 w 12"/>
                    <a:gd name="T7" fmla="*/ 0 h 13"/>
                    <a:gd name="T8" fmla="*/ 0 w 12"/>
                    <a:gd name="T9" fmla="*/ 0 h 13"/>
                    <a:gd name="T10" fmla="*/ 0 w 12"/>
                    <a:gd name="T11" fmla="*/ 0 h 13"/>
                    <a:gd name="T12" fmla="*/ 0 w 12"/>
                    <a:gd name="T13" fmla="*/ 0 h 13"/>
                    <a:gd name="T14" fmla="*/ 0 w 12"/>
                    <a:gd name="T15" fmla="*/ 0 h 13"/>
                    <a:gd name="T16" fmla="*/ 0 w 12"/>
                    <a:gd name="T17" fmla="*/ 0 h 13"/>
                    <a:gd name="T18" fmla="*/ 0 w 12"/>
                    <a:gd name="T19" fmla="*/ 0 h 13"/>
                    <a:gd name="T20" fmla="*/ 0 w 12"/>
                    <a:gd name="T21" fmla="*/ 0 h 13"/>
                    <a:gd name="T22" fmla="*/ 0 w 12"/>
                    <a:gd name="T23" fmla="*/ 0 h 13"/>
                    <a:gd name="T24" fmla="*/ 0 w 12"/>
                    <a:gd name="T25" fmla="*/ 0 h 13"/>
                    <a:gd name="T26" fmla="*/ 0 w 12"/>
                    <a:gd name="T27" fmla="*/ 0 h 13"/>
                    <a:gd name="T28" fmla="*/ 0 w 12"/>
                    <a:gd name="T29" fmla="*/ 0 h 13"/>
                    <a:gd name="T30" fmla="*/ 0 w 12"/>
                    <a:gd name="T31" fmla="*/ 0 h 13"/>
                    <a:gd name="T32" fmla="*/ 0 w 12"/>
                    <a:gd name="T33" fmla="*/ 0 h 13"/>
                    <a:gd name="T34" fmla="*/ 0 w 12"/>
                    <a:gd name="T35" fmla="*/ 0 h 1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2"/>
                    <a:gd name="T55" fmla="*/ 0 h 13"/>
                    <a:gd name="T56" fmla="*/ 12 w 12"/>
                    <a:gd name="T57" fmla="*/ 13 h 1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2" h="13">
                      <a:moveTo>
                        <a:pt x="0" y="7"/>
                      </a:moveTo>
                      <a:lnTo>
                        <a:pt x="0" y="9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6" y="13"/>
                      </a:lnTo>
                      <a:lnTo>
                        <a:pt x="9" y="13"/>
                      </a:lnTo>
                      <a:lnTo>
                        <a:pt x="11" y="12"/>
                      </a:lnTo>
                      <a:lnTo>
                        <a:pt x="12" y="9"/>
                      </a:lnTo>
                      <a:lnTo>
                        <a:pt x="12" y="7"/>
                      </a:lnTo>
                      <a:lnTo>
                        <a:pt x="12" y="5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5" name="Freeform 130"/>
                <p:cNvSpPr>
                  <a:spLocks/>
                </p:cNvSpPr>
                <p:nvPr/>
              </p:nvSpPr>
              <p:spPr bwMode="auto">
                <a:xfrm>
                  <a:off x="8349" y="4708"/>
                  <a:ext cx="5" cy="4"/>
                </a:xfrm>
                <a:custGeom>
                  <a:avLst/>
                  <a:gdLst>
                    <a:gd name="T0" fmla="*/ 0 w 13"/>
                    <a:gd name="T1" fmla="*/ 0 h 12"/>
                    <a:gd name="T2" fmla="*/ 0 w 13"/>
                    <a:gd name="T3" fmla="*/ 0 h 12"/>
                    <a:gd name="T4" fmla="*/ 0 w 13"/>
                    <a:gd name="T5" fmla="*/ 0 h 12"/>
                    <a:gd name="T6" fmla="*/ 0 w 13"/>
                    <a:gd name="T7" fmla="*/ 0 h 12"/>
                    <a:gd name="T8" fmla="*/ 0 w 13"/>
                    <a:gd name="T9" fmla="*/ 0 h 12"/>
                    <a:gd name="T10" fmla="*/ 0 w 13"/>
                    <a:gd name="T11" fmla="*/ 0 h 12"/>
                    <a:gd name="T12" fmla="*/ 1 w 13"/>
                    <a:gd name="T13" fmla="*/ 0 h 12"/>
                    <a:gd name="T14" fmla="*/ 1 w 13"/>
                    <a:gd name="T15" fmla="*/ 0 h 12"/>
                    <a:gd name="T16" fmla="*/ 1 w 13"/>
                    <a:gd name="T17" fmla="*/ 0 h 12"/>
                    <a:gd name="T18" fmla="*/ 1 w 13"/>
                    <a:gd name="T19" fmla="*/ 0 h 12"/>
                    <a:gd name="T20" fmla="*/ 1 w 13"/>
                    <a:gd name="T21" fmla="*/ 0 h 12"/>
                    <a:gd name="T22" fmla="*/ 0 w 13"/>
                    <a:gd name="T23" fmla="*/ 0 h 12"/>
                    <a:gd name="T24" fmla="*/ 0 w 13"/>
                    <a:gd name="T25" fmla="*/ 0 h 12"/>
                    <a:gd name="T26" fmla="*/ 0 w 13"/>
                    <a:gd name="T27" fmla="*/ 0 h 12"/>
                    <a:gd name="T28" fmla="*/ 0 w 13"/>
                    <a:gd name="T29" fmla="*/ 0 h 12"/>
                    <a:gd name="T30" fmla="*/ 0 w 13"/>
                    <a:gd name="T31" fmla="*/ 0 h 12"/>
                    <a:gd name="T32" fmla="*/ 0 w 13"/>
                    <a:gd name="T33" fmla="*/ 0 h 12"/>
                    <a:gd name="T34" fmla="*/ 0 w 13"/>
                    <a:gd name="T35" fmla="*/ 0 h 1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3"/>
                    <a:gd name="T55" fmla="*/ 0 h 12"/>
                    <a:gd name="T56" fmla="*/ 13 w 13"/>
                    <a:gd name="T57" fmla="*/ 12 h 1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3" h="12">
                      <a:moveTo>
                        <a:pt x="0" y="6"/>
                      </a:move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9" y="12"/>
                      </a:lnTo>
                      <a:lnTo>
                        <a:pt x="12" y="10"/>
                      </a:lnTo>
                      <a:lnTo>
                        <a:pt x="13" y="8"/>
                      </a:lnTo>
                      <a:lnTo>
                        <a:pt x="13" y="6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2" y="2"/>
                      </a:lnTo>
                      <a:lnTo>
                        <a:pt x="0" y="3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6" name="Freeform 131"/>
                <p:cNvSpPr>
                  <a:spLocks/>
                </p:cNvSpPr>
                <p:nvPr/>
              </p:nvSpPr>
              <p:spPr bwMode="auto">
                <a:xfrm>
                  <a:off x="8366" y="4704"/>
                  <a:ext cx="2" cy="2"/>
                </a:xfrm>
                <a:custGeom>
                  <a:avLst/>
                  <a:gdLst>
                    <a:gd name="T0" fmla="*/ 0 w 8"/>
                    <a:gd name="T1" fmla="*/ 0 h 7"/>
                    <a:gd name="T2" fmla="*/ 0 w 8"/>
                    <a:gd name="T3" fmla="*/ 0 h 7"/>
                    <a:gd name="T4" fmla="*/ 0 w 8"/>
                    <a:gd name="T5" fmla="*/ 0 h 7"/>
                    <a:gd name="T6" fmla="*/ 0 w 8"/>
                    <a:gd name="T7" fmla="*/ 0 h 7"/>
                    <a:gd name="T8" fmla="*/ 0 w 8"/>
                    <a:gd name="T9" fmla="*/ 0 h 7"/>
                    <a:gd name="T10" fmla="*/ 0 w 8"/>
                    <a:gd name="T11" fmla="*/ 0 h 7"/>
                    <a:gd name="T12" fmla="*/ 0 w 8"/>
                    <a:gd name="T13" fmla="*/ 0 h 7"/>
                    <a:gd name="T14" fmla="*/ 0 w 8"/>
                    <a:gd name="T15" fmla="*/ 0 h 7"/>
                    <a:gd name="T16" fmla="*/ 0 w 8"/>
                    <a:gd name="T17" fmla="*/ 0 h 7"/>
                    <a:gd name="T18" fmla="*/ 0 w 8"/>
                    <a:gd name="T19" fmla="*/ 0 h 7"/>
                    <a:gd name="T20" fmla="*/ 0 w 8"/>
                    <a:gd name="T21" fmla="*/ 0 h 7"/>
                    <a:gd name="T22" fmla="*/ 0 w 8"/>
                    <a:gd name="T23" fmla="*/ 0 h 7"/>
                    <a:gd name="T24" fmla="*/ 0 w 8"/>
                    <a:gd name="T25" fmla="*/ 0 h 7"/>
                    <a:gd name="T26" fmla="*/ 0 w 8"/>
                    <a:gd name="T27" fmla="*/ 0 h 7"/>
                    <a:gd name="T28" fmla="*/ 0 w 8"/>
                    <a:gd name="T29" fmla="*/ 0 h 7"/>
                    <a:gd name="T30" fmla="*/ 0 w 8"/>
                    <a:gd name="T31" fmla="*/ 0 h 7"/>
                    <a:gd name="T32" fmla="*/ 0 w 8"/>
                    <a:gd name="T33" fmla="*/ 0 h 7"/>
                    <a:gd name="T34" fmla="*/ 0 w 8"/>
                    <a:gd name="T35" fmla="*/ 0 h 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8"/>
                    <a:gd name="T55" fmla="*/ 0 h 7"/>
                    <a:gd name="T56" fmla="*/ 8 w 8"/>
                    <a:gd name="T57" fmla="*/ 7 h 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8" h="7">
                      <a:moveTo>
                        <a:pt x="0" y="3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6" y="7"/>
                      </a:lnTo>
                      <a:lnTo>
                        <a:pt x="7" y="6"/>
                      </a:lnTo>
                      <a:lnTo>
                        <a:pt x="8" y="4"/>
                      </a:lnTo>
                      <a:lnTo>
                        <a:pt x="8" y="3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7" name="Freeform 132"/>
                <p:cNvSpPr>
                  <a:spLocks/>
                </p:cNvSpPr>
                <p:nvPr/>
              </p:nvSpPr>
              <p:spPr bwMode="auto">
                <a:xfrm>
                  <a:off x="8338" y="4730"/>
                  <a:ext cx="2" cy="3"/>
                </a:xfrm>
                <a:custGeom>
                  <a:avLst/>
                  <a:gdLst>
                    <a:gd name="T0" fmla="*/ 0 w 7"/>
                    <a:gd name="T1" fmla="*/ 0 h 8"/>
                    <a:gd name="T2" fmla="*/ 0 w 7"/>
                    <a:gd name="T3" fmla="*/ 0 h 8"/>
                    <a:gd name="T4" fmla="*/ 0 w 7"/>
                    <a:gd name="T5" fmla="*/ 0 h 8"/>
                    <a:gd name="T6" fmla="*/ 0 w 7"/>
                    <a:gd name="T7" fmla="*/ 0 h 8"/>
                    <a:gd name="T8" fmla="*/ 0 w 7"/>
                    <a:gd name="T9" fmla="*/ 0 h 8"/>
                    <a:gd name="T10" fmla="*/ 0 w 7"/>
                    <a:gd name="T11" fmla="*/ 0 h 8"/>
                    <a:gd name="T12" fmla="*/ 0 w 7"/>
                    <a:gd name="T13" fmla="*/ 0 h 8"/>
                    <a:gd name="T14" fmla="*/ 0 w 7"/>
                    <a:gd name="T15" fmla="*/ 0 h 8"/>
                    <a:gd name="T16" fmla="*/ 0 w 7"/>
                    <a:gd name="T17" fmla="*/ 0 h 8"/>
                    <a:gd name="T18" fmla="*/ 0 w 7"/>
                    <a:gd name="T19" fmla="*/ 0 h 8"/>
                    <a:gd name="T20" fmla="*/ 0 w 7"/>
                    <a:gd name="T21" fmla="*/ 0 h 8"/>
                    <a:gd name="T22" fmla="*/ 0 w 7"/>
                    <a:gd name="T23" fmla="*/ 0 h 8"/>
                    <a:gd name="T24" fmla="*/ 0 w 7"/>
                    <a:gd name="T25" fmla="*/ 0 h 8"/>
                    <a:gd name="T26" fmla="*/ 0 w 7"/>
                    <a:gd name="T27" fmla="*/ 0 h 8"/>
                    <a:gd name="T28" fmla="*/ 0 w 7"/>
                    <a:gd name="T29" fmla="*/ 0 h 8"/>
                    <a:gd name="T30" fmla="*/ 0 w 7"/>
                    <a:gd name="T31" fmla="*/ 0 h 8"/>
                    <a:gd name="T32" fmla="*/ 0 w 7"/>
                    <a:gd name="T33" fmla="*/ 0 h 8"/>
                    <a:gd name="T34" fmla="*/ 0 w 7"/>
                    <a:gd name="T35" fmla="*/ 0 h 8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7"/>
                    <a:gd name="T55" fmla="*/ 0 h 8"/>
                    <a:gd name="T56" fmla="*/ 7 w 7"/>
                    <a:gd name="T57" fmla="*/ 8 h 8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7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6" y="6"/>
                      </a:ln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7" y="2"/>
                      </a:lnTo>
                      <a:lnTo>
                        <a:pt x="6" y="2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1" y="2"/>
                      </a:lnTo>
                      <a:lnTo>
                        <a:pt x="0" y="2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8" name="Freeform 133"/>
                <p:cNvSpPr>
                  <a:spLocks/>
                </p:cNvSpPr>
                <p:nvPr/>
              </p:nvSpPr>
              <p:spPr bwMode="auto">
                <a:xfrm>
                  <a:off x="8370" y="4713"/>
                  <a:ext cx="6" cy="6"/>
                </a:xfrm>
                <a:custGeom>
                  <a:avLst/>
                  <a:gdLst>
                    <a:gd name="T0" fmla="*/ 0 w 16"/>
                    <a:gd name="T1" fmla="*/ 0 h 17"/>
                    <a:gd name="T2" fmla="*/ 0 w 16"/>
                    <a:gd name="T3" fmla="*/ 0 h 17"/>
                    <a:gd name="T4" fmla="*/ 0 w 16"/>
                    <a:gd name="T5" fmla="*/ 1 h 17"/>
                    <a:gd name="T6" fmla="*/ 0 w 16"/>
                    <a:gd name="T7" fmla="*/ 1 h 17"/>
                    <a:gd name="T8" fmla="*/ 0 w 16"/>
                    <a:gd name="T9" fmla="*/ 1 h 17"/>
                    <a:gd name="T10" fmla="*/ 1 w 16"/>
                    <a:gd name="T11" fmla="*/ 1 h 17"/>
                    <a:gd name="T12" fmla="*/ 1 w 16"/>
                    <a:gd name="T13" fmla="*/ 1 h 17"/>
                    <a:gd name="T14" fmla="*/ 1 w 16"/>
                    <a:gd name="T15" fmla="*/ 0 h 17"/>
                    <a:gd name="T16" fmla="*/ 1 w 16"/>
                    <a:gd name="T17" fmla="*/ 0 h 17"/>
                    <a:gd name="T18" fmla="*/ 1 w 16"/>
                    <a:gd name="T19" fmla="*/ 0 h 17"/>
                    <a:gd name="T20" fmla="*/ 1 w 16"/>
                    <a:gd name="T21" fmla="*/ 0 h 17"/>
                    <a:gd name="T22" fmla="*/ 1 w 16"/>
                    <a:gd name="T23" fmla="*/ 0 h 17"/>
                    <a:gd name="T24" fmla="*/ 0 w 16"/>
                    <a:gd name="T25" fmla="*/ 0 h 17"/>
                    <a:gd name="T26" fmla="*/ 0 w 16"/>
                    <a:gd name="T27" fmla="*/ 0 h 17"/>
                    <a:gd name="T28" fmla="*/ 0 w 16"/>
                    <a:gd name="T29" fmla="*/ 0 h 17"/>
                    <a:gd name="T30" fmla="*/ 0 w 16"/>
                    <a:gd name="T31" fmla="*/ 0 h 17"/>
                    <a:gd name="T32" fmla="*/ 0 w 16"/>
                    <a:gd name="T33" fmla="*/ 0 h 17"/>
                    <a:gd name="T34" fmla="*/ 0 w 16"/>
                    <a:gd name="T35" fmla="*/ 0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6"/>
                    <a:gd name="T55" fmla="*/ 0 h 17"/>
                    <a:gd name="T56" fmla="*/ 16 w 16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6" h="17">
                      <a:moveTo>
                        <a:pt x="0" y="8"/>
                      </a:moveTo>
                      <a:lnTo>
                        <a:pt x="0" y="11"/>
                      </a:lnTo>
                      <a:lnTo>
                        <a:pt x="3" y="14"/>
                      </a:lnTo>
                      <a:lnTo>
                        <a:pt x="5" y="16"/>
                      </a:lnTo>
                      <a:lnTo>
                        <a:pt x="9" y="17"/>
                      </a:lnTo>
                      <a:lnTo>
                        <a:pt x="12" y="16"/>
                      </a:lnTo>
                      <a:lnTo>
                        <a:pt x="15" y="14"/>
                      </a:lnTo>
                      <a:lnTo>
                        <a:pt x="16" y="11"/>
                      </a:lnTo>
                      <a:lnTo>
                        <a:pt x="16" y="8"/>
                      </a:lnTo>
                      <a:lnTo>
                        <a:pt x="16" y="5"/>
                      </a:lnTo>
                      <a:lnTo>
                        <a:pt x="15" y="3"/>
                      </a:lnTo>
                      <a:lnTo>
                        <a:pt x="12" y="1"/>
                      </a:lnTo>
                      <a:lnTo>
                        <a:pt x="9" y="0"/>
                      </a:lnTo>
                      <a:lnTo>
                        <a:pt x="5" y="1"/>
                      </a:lnTo>
                      <a:lnTo>
                        <a:pt x="3" y="3"/>
                      </a:lnTo>
                      <a:lnTo>
                        <a:pt x="0" y="5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49" name="Freeform 134"/>
                <p:cNvSpPr>
                  <a:spLocks/>
                </p:cNvSpPr>
                <p:nvPr/>
              </p:nvSpPr>
              <p:spPr bwMode="auto">
                <a:xfrm>
                  <a:off x="8353" y="4721"/>
                  <a:ext cx="4" cy="4"/>
                </a:xfrm>
                <a:custGeom>
                  <a:avLst/>
                  <a:gdLst>
                    <a:gd name="T0" fmla="*/ 0 w 12"/>
                    <a:gd name="T1" fmla="*/ 0 h 12"/>
                    <a:gd name="T2" fmla="*/ 0 w 12"/>
                    <a:gd name="T3" fmla="*/ 0 h 12"/>
                    <a:gd name="T4" fmla="*/ 0 w 12"/>
                    <a:gd name="T5" fmla="*/ 0 h 12"/>
                    <a:gd name="T6" fmla="*/ 0 w 12"/>
                    <a:gd name="T7" fmla="*/ 0 h 12"/>
                    <a:gd name="T8" fmla="*/ 0 w 12"/>
                    <a:gd name="T9" fmla="*/ 0 h 12"/>
                    <a:gd name="T10" fmla="*/ 0 w 12"/>
                    <a:gd name="T11" fmla="*/ 0 h 12"/>
                    <a:gd name="T12" fmla="*/ 0 w 12"/>
                    <a:gd name="T13" fmla="*/ 0 h 12"/>
                    <a:gd name="T14" fmla="*/ 0 w 12"/>
                    <a:gd name="T15" fmla="*/ 0 h 12"/>
                    <a:gd name="T16" fmla="*/ 0 w 12"/>
                    <a:gd name="T17" fmla="*/ 0 h 12"/>
                    <a:gd name="T18" fmla="*/ 0 w 12"/>
                    <a:gd name="T19" fmla="*/ 0 h 12"/>
                    <a:gd name="T20" fmla="*/ 0 w 12"/>
                    <a:gd name="T21" fmla="*/ 0 h 12"/>
                    <a:gd name="T22" fmla="*/ 0 w 12"/>
                    <a:gd name="T23" fmla="*/ 0 h 12"/>
                    <a:gd name="T24" fmla="*/ 0 w 12"/>
                    <a:gd name="T25" fmla="*/ 0 h 12"/>
                    <a:gd name="T26" fmla="*/ 0 w 12"/>
                    <a:gd name="T27" fmla="*/ 0 h 12"/>
                    <a:gd name="T28" fmla="*/ 0 w 12"/>
                    <a:gd name="T29" fmla="*/ 0 h 12"/>
                    <a:gd name="T30" fmla="*/ 0 w 12"/>
                    <a:gd name="T31" fmla="*/ 0 h 12"/>
                    <a:gd name="T32" fmla="*/ 0 w 12"/>
                    <a:gd name="T33" fmla="*/ 0 h 12"/>
                    <a:gd name="T34" fmla="*/ 0 w 12"/>
                    <a:gd name="T35" fmla="*/ 0 h 1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2"/>
                    <a:gd name="T55" fmla="*/ 0 h 12"/>
                    <a:gd name="T56" fmla="*/ 12 w 12"/>
                    <a:gd name="T57" fmla="*/ 12 h 1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2" h="12">
                      <a:moveTo>
                        <a:pt x="0" y="6"/>
                      </a:moveTo>
                      <a:lnTo>
                        <a:pt x="0" y="7"/>
                      </a:lnTo>
                      <a:lnTo>
                        <a:pt x="1" y="10"/>
                      </a:lnTo>
                      <a:lnTo>
                        <a:pt x="4" y="12"/>
                      </a:lnTo>
                      <a:lnTo>
                        <a:pt x="6" y="12"/>
                      </a:lnTo>
                      <a:lnTo>
                        <a:pt x="7" y="12"/>
                      </a:lnTo>
                      <a:lnTo>
                        <a:pt x="10" y="10"/>
                      </a:lnTo>
                      <a:lnTo>
                        <a:pt x="12" y="7"/>
                      </a:lnTo>
                      <a:lnTo>
                        <a:pt x="12" y="6"/>
                      </a:lnTo>
                      <a:lnTo>
                        <a:pt x="12" y="4"/>
                      </a:lnTo>
                      <a:lnTo>
                        <a:pt x="10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1" y="2"/>
                      </a:lnTo>
                      <a:lnTo>
                        <a:pt x="0" y="4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0" name="Freeform 135"/>
                <p:cNvSpPr>
                  <a:spLocks/>
                </p:cNvSpPr>
                <p:nvPr/>
              </p:nvSpPr>
              <p:spPr bwMode="auto">
                <a:xfrm>
                  <a:off x="8343" y="4794"/>
                  <a:ext cx="25" cy="25"/>
                </a:xfrm>
                <a:custGeom>
                  <a:avLst/>
                  <a:gdLst>
                    <a:gd name="T0" fmla="*/ 0 w 74"/>
                    <a:gd name="T1" fmla="*/ 2 h 75"/>
                    <a:gd name="T2" fmla="*/ 1 w 74"/>
                    <a:gd name="T3" fmla="*/ 3 h 75"/>
                    <a:gd name="T4" fmla="*/ 1 w 74"/>
                    <a:gd name="T5" fmla="*/ 3 h 75"/>
                    <a:gd name="T6" fmla="*/ 1 w 74"/>
                    <a:gd name="T7" fmla="*/ 3 h 75"/>
                    <a:gd name="T8" fmla="*/ 1 w 74"/>
                    <a:gd name="T9" fmla="*/ 3 h 75"/>
                    <a:gd name="T10" fmla="*/ 1 w 74"/>
                    <a:gd name="T11" fmla="*/ 3 h 75"/>
                    <a:gd name="T12" fmla="*/ 2 w 74"/>
                    <a:gd name="T13" fmla="*/ 3 h 75"/>
                    <a:gd name="T14" fmla="*/ 2 w 74"/>
                    <a:gd name="T15" fmla="*/ 3 h 75"/>
                    <a:gd name="T16" fmla="*/ 2 w 74"/>
                    <a:gd name="T17" fmla="*/ 2 h 75"/>
                    <a:gd name="T18" fmla="*/ 2 w 74"/>
                    <a:gd name="T19" fmla="*/ 2 h 75"/>
                    <a:gd name="T20" fmla="*/ 3 w 74"/>
                    <a:gd name="T21" fmla="*/ 2 h 75"/>
                    <a:gd name="T22" fmla="*/ 3 w 74"/>
                    <a:gd name="T23" fmla="*/ 2 h 75"/>
                    <a:gd name="T24" fmla="*/ 3 w 74"/>
                    <a:gd name="T25" fmla="*/ 2 h 75"/>
                    <a:gd name="T26" fmla="*/ 2 w 74"/>
                    <a:gd name="T27" fmla="*/ 1 h 75"/>
                    <a:gd name="T28" fmla="*/ 2 w 74"/>
                    <a:gd name="T29" fmla="*/ 1 h 75"/>
                    <a:gd name="T30" fmla="*/ 1 w 74"/>
                    <a:gd name="T31" fmla="*/ 2 h 75"/>
                    <a:gd name="T32" fmla="*/ 1 w 74"/>
                    <a:gd name="T33" fmla="*/ 2 h 75"/>
                    <a:gd name="T34" fmla="*/ 1 w 74"/>
                    <a:gd name="T35" fmla="*/ 2 h 75"/>
                    <a:gd name="T36" fmla="*/ 1 w 74"/>
                    <a:gd name="T37" fmla="*/ 1 h 75"/>
                    <a:gd name="T38" fmla="*/ 0 w 74"/>
                    <a:gd name="T39" fmla="*/ 0 h 75"/>
                    <a:gd name="T40" fmla="*/ 0 w 74"/>
                    <a:gd name="T41" fmla="*/ 0 h 75"/>
                    <a:gd name="T42" fmla="*/ 0 w 74"/>
                    <a:gd name="T43" fmla="*/ 1 h 75"/>
                    <a:gd name="T44" fmla="*/ 0 w 74"/>
                    <a:gd name="T45" fmla="*/ 1 h 75"/>
                    <a:gd name="T46" fmla="*/ 0 w 74"/>
                    <a:gd name="T47" fmla="*/ 2 h 75"/>
                    <a:gd name="T48" fmla="*/ 0 w 74"/>
                    <a:gd name="T49" fmla="*/ 2 h 75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4"/>
                    <a:gd name="T76" fmla="*/ 0 h 75"/>
                    <a:gd name="T77" fmla="*/ 74 w 74"/>
                    <a:gd name="T78" fmla="*/ 75 h 75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4" h="75">
                      <a:moveTo>
                        <a:pt x="7" y="65"/>
                      </a:moveTo>
                      <a:lnTo>
                        <a:pt x="15" y="72"/>
                      </a:lnTo>
                      <a:lnTo>
                        <a:pt x="25" y="75"/>
                      </a:lnTo>
                      <a:lnTo>
                        <a:pt x="32" y="75"/>
                      </a:lnTo>
                      <a:lnTo>
                        <a:pt x="37" y="73"/>
                      </a:lnTo>
                      <a:lnTo>
                        <a:pt x="38" y="73"/>
                      </a:lnTo>
                      <a:lnTo>
                        <a:pt x="44" y="71"/>
                      </a:lnTo>
                      <a:lnTo>
                        <a:pt x="50" y="69"/>
                      </a:lnTo>
                      <a:lnTo>
                        <a:pt x="59" y="65"/>
                      </a:lnTo>
                      <a:lnTo>
                        <a:pt x="65" y="60"/>
                      </a:lnTo>
                      <a:lnTo>
                        <a:pt x="71" y="56"/>
                      </a:lnTo>
                      <a:lnTo>
                        <a:pt x="74" y="50"/>
                      </a:lnTo>
                      <a:lnTo>
                        <a:pt x="72" y="45"/>
                      </a:lnTo>
                      <a:lnTo>
                        <a:pt x="59" y="35"/>
                      </a:lnTo>
                      <a:lnTo>
                        <a:pt x="46" y="39"/>
                      </a:lnTo>
                      <a:lnTo>
                        <a:pt x="35" y="48"/>
                      </a:lnTo>
                      <a:lnTo>
                        <a:pt x="31" y="52"/>
                      </a:lnTo>
                      <a:lnTo>
                        <a:pt x="29" y="43"/>
                      </a:lnTo>
                      <a:lnTo>
                        <a:pt x="24" y="26"/>
                      </a:lnTo>
                      <a:lnTo>
                        <a:pt x="13" y="7"/>
                      </a:lnTo>
                      <a:lnTo>
                        <a:pt x="2" y="0"/>
                      </a:lnTo>
                      <a:lnTo>
                        <a:pt x="0" y="19"/>
                      </a:lnTo>
                      <a:lnTo>
                        <a:pt x="3" y="40"/>
                      </a:lnTo>
                      <a:lnTo>
                        <a:pt x="6" y="58"/>
                      </a:lnTo>
                      <a:lnTo>
                        <a:pt x="7" y="6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1" name="Freeform 136"/>
                <p:cNvSpPr>
                  <a:spLocks/>
                </p:cNvSpPr>
                <p:nvPr/>
              </p:nvSpPr>
              <p:spPr bwMode="auto">
                <a:xfrm>
                  <a:off x="8367" y="4788"/>
                  <a:ext cx="23" cy="20"/>
                </a:xfrm>
                <a:custGeom>
                  <a:avLst/>
                  <a:gdLst>
                    <a:gd name="T0" fmla="*/ 1 w 69"/>
                    <a:gd name="T1" fmla="*/ 2 h 59"/>
                    <a:gd name="T2" fmla="*/ 1 w 69"/>
                    <a:gd name="T3" fmla="*/ 2 h 59"/>
                    <a:gd name="T4" fmla="*/ 1 w 69"/>
                    <a:gd name="T5" fmla="*/ 2 h 59"/>
                    <a:gd name="T6" fmla="*/ 2 w 69"/>
                    <a:gd name="T7" fmla="*/ 2 h 59"/>
                    <a:gd name="T8" fmla="*/ 2 w 69"/>
                    <a:gd name="T9" fmla="*/ 2 h 59"/>
                    <a:gd name="T10" fmla="*/ 2 w 69"/>
                    <a:gd name="T11" fmla="*/ 2 h 59"/>
                    <a:gd name="T12" fmla="*/ 3 w 69"/>
                    <a:gd name="T13" fmla="*/ 2 h 59"/>
                    <a:gd name="T14" fmla="*/ 3 w 69"/>
                    <a:gd name="T15" fmla="*/ 2 h 59"/>
                    <a:gd name="T16" fmla="*/ 2 w 69"/>
                    <a:gd name="T17" fmla="*/ 1 h 59"/>
                    <a:gd name="T18" fmla="*/ 2 w 69"/>
                    <a:gd name="T19" fmla="*/ 1 h 59"/>
                    <a:gd name="T20" fmla="*/ 2 w 69"/>
                    <a:gd name="T21" fmla="*/ 1 h 59"/>
                    <a:gd name="T22" fmla="*/ 1 w 69"/>
                    <a:gd name="T23" fmla="*/ 1 h 59"/>
                    <a:gd name="T24" fmla="*/ 1 w 69"/>
                    <a:gd name="T25" fmla="*/ 2 h 59"/>
                    <a:gd name="T26" fmla="*/ 1 w 69"/>
                    <a:gd name="T27" fmla="*/ 1 h 59"/>
                    <a:gd name="T28" fmla="*/ 1 w 69"/>
                    <a:gd name="T29" fmla="*/ 0 h 59"/>
                    <a:gd name="T30" fmla="*/ 1 w 69"/>
                    <a:gd name="T31" fmla="*/ 0 h 59"/>
                    <a:gd name="T32" fmla="*/ 0 w 69"/>
                    <a:gd name="T33" fmla="*/ 0 h 59"/>
                    <a:gd name="T34" fmla="*/ 0 w 69"/>
                    <a:gd name="T35" fmla="*/ 1 h 59"/>
                    <a:gd name="T36" fmla="*/ 0 w 69"/>
                    <a:gd name="T37" fmla="*/ 2 h 59"/>
                    <a:gd name="T38" fmla="*/ 1 w 69"/>
                    <a:gd name="T39" fmla="*/ 2 h 59"/>
                    <a:gd name="T40" fmla="*/ 1 w 69"/>
                    <a:gd name="T41" fmla="*/ 2 h 59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9"/>
                    <a:gd name="T64" fmla="*/ 0 h 59"/>
                    <a:gd name="T65" fmla="*/ 69 w 69"/>
                    <a:gd name="T66" fmla="*/ 59 h 59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9" h="59">
                      <a:moveTo>
                        <a:pt x="24" y="59"/>
                      </a:moveTo>
                      <a:lnTo>
                        <a:pt x="29" y="59"/>
                      </a:lnTo>
                      <a:lnTo>
                        <a:pt x="38" y="57"/>
                      </a:lnTo>
                      <a:lnTo>
                        <a:pt x="47" y="56"/>
                      </a:lnTo>
                      <a:lnTo>
                        <a:pt x="56" y="54"/>
                      </a:lnTo>
                      <a:lnTo>
                        <a:pt x="63" y="52"/>
                      </a:lnTo>
                      <a:lnTo>
                        <a:pt x="68" y="47"/>
                      </a:lnTo>
                      <a:lnTo>
                        <a:pt x="69" y="43"/>
                      </a:lnTo>
                      <a:lnTo>
                        <a:pt x="66" y="37"/>
                      </a:lnTo>
                      <a:lnTo>
                        <a:pt x="54" y="32"/>
                      </a:lnTo>
                      <a:lnTo>
                        <a:pt x="41" y="33"/>
                      </a:lnTo>
                      <a:lnTo>
                        <a:pt x="29" y="37"/>
                      </a:lnTo>
                      <a:lnTo>
                        <a:pt x="25" y="40"/>
                      </a:lnTo>
                      <a:lnTo>
                        <a:pt x="21" y="29"/>
                      </a:lnTo>
                      <a:lnTo>
                        <a:pt x="19" y="13"/>
                      </a:lnTo>
                      <a:lnTo>
                        <a:pt x="15" y="1"/>
                      </a:lnTo>
                      <a:lnTo>
                        <a:pt x="0" y="0"/>
                      </a:lnTo>
                      <a:lnTo>
                        <a:pt x="0" y="27"/>
                      </a:lnTo>
                      <a:lnTo>
                        <a:pt x="9" y="44"/>
                      </a:lnTo>
                      <a:lnTo>
                        <a:pt x="19" y="56"/>
                      </a:lnTo>
                      <a:lnTo>
                        <a:pt x="24" y="5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2" name="Freeform 137"/>
                <p:cNvSpPr>
                  <a:spLocks/>
                </p:cNvSpPr>
                <p:nvPr/>
              </p:nvSpPr>
              <p:spPr bwMode="auto">
                <a:xfrm>
                  <a:off x="8386" y="4779"/>
                  <a:ext cx="23" cy="20"/>
                </a:xfrm>
                <a:custGeom>
                  <a:avLst/>
                  <a:gdLst>
                    <a:gd name="T0" fmla="*/ 0 w 69"/>
                    <a:gd name="T1" fmla="*/ 2 h 60"/>
                    <a:gd name="T2" fmla="*/ 1 w 69"/>
                    <a:gd name="T3" fmla="*/ 2 h 60"/>
                    <a:gd name="T4" fmla="*/ 1 w 69"/>
                    <a:gd name="T5" fmla="*/ 2 h 60"/>
                    <a:gd name="T6" fmla="*/ 1 w 69"/>
                    <a:gd name="T7" fmla="*/ 2 h 60"/>
                    <a:gd name="T8" fmla="*/ 1 w 69"/>
                    <a:gd name="T9" fmla="*/ 2 h 60"/>
                    <a:gd name="T10" fmla="*/ 2 w 69"/>
                    <a:gd name="T11" fmla="*/ 2 h 60"/>
                    <a:gd name="T12" fmla="*/ 2 w 69"/>
                    <a:gd name="T13" fmla="*/ 2 h 60"/>
                    <a:gd name="T14" fmla="*/ 2 w 69"/>
                    <a:gd name="T15" fmla="*/ 2 h 60"/>
                    <a:gd name="T16" fmla="*/ 2 w 69"/>
                    <a:gd name="T17" fmla="*/ 2 h 60"/>
                    <a:gd name="T18" fmla="*/ 2 w 69"/>
                    <a:gd name="T19" fmla="*/ 2 h 60"/>
                    <a:gd name="T20" fmla="*/ 2 w 69"/>
                    <a:gd name="T21" fmla="*/ 2 h 60"/>
                    <a:gd name="T22" fmla="*/ 3 w 69"/>
                    <a:gd name="T23" fmla="*/ 2 h 60"/>
                    <a:gd name="T24" fmla="*/ 2 w 69"/>
                    <a:gd name="T25" fmla="*/ 1 h 60"/>
                    <a:gd name="T26" fmla="*/ 2 w 69"/>
                    <a:gd name="T27" fmla="*/ 1 h 60"/>
                    <a:gd name="T28" fmla="*/ 2 w 69"/>
                    <a:gd name="T29" fmla="*/ 1 h 60"/>
                    <a:gd name="T30" fmla="*/ 1 w 69"/>
                    <a:gd name="T31" fmla="*/ 1 h 60"/>
                    <a:gd name="T32" fmla="*/ 1 w 69"/>
                    <a:gd name="T33" fmla="*/ 1 h 60"/>
                    <a:gd name="T34" fmla="*/ 1 w 69"/>
                    <a:gd name="T35" fmla="*/ 1 h 60"/>
                    <a:gd name="T36" fmla="*/ 1 w 69"/>
                    <a:gd name="T37" fmla="*/ 1 h 60"/>
                    <a:gd name="T38" fmla="*/ 0 w 69"/>
                    <a:gd name="T39" fmla="*/ 0 h 60"/>
                    <a:gd name="T40" fmla="*/ 0 w 69"/>
                    <a:gd name="T41" fmla="*/ 0 h 60"/>
                    <a:gd name="T42" fmla="*/ 0 w 69"/>
                    <a:gd name="T43" fmla="*/ 1 h 60"/>
                    <a:gd name="T44" fmla="*/ 0 w 69"/>
                    <a:gd name="T45" fmla="*/ 1 h 60"/>
                    <a:gd name="T46" fmla="*/ 0 w 69"/>
                    <a:gd name="T47" fmla="*/ 2 h 60"/>
                    <a:gd name="T48" fmla="*/ 0 w 69"/>
                    <a:gd name="T49" fmla="*/ 2 h 6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9"/>
                    <a:gd name="T76" fmla="*/ 0 h 60"/>
                    <a:gd name="T77" fmla="*/ 69 w 69"/>
                    <a:gd name="T78" fmla="*/ 60 h 6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9" h="60">
                      <a:moveTo>
                        <a:pt x="6" y="46"/>
                      </a:moveTo>
                      <a:lnTo>
                        <a:pt x="15" y="54"/>
                      </a:lnTo>
                      <a:lnTo>
                        <a:pt x="22" y="59"/>
                      </a:lnTo>
                      <a:lnTo>
                        <a:pt x="31" y="60"/>
                      </a:lnTo>
                      <a:lnTo>
                        <a:pt x="38" y="60"/>
                      </a:lnTo>
                      <a:lnTo>
                        <a:pt x="45" y="59"/>
                      </a:lnTo>
                      <a:lnTo>
                        <a:pt x="51" y="56"/>
                      </a:lnTo>
                      <a:lnTo>
                        <a:pt x="57" y="53"/>
                      </a:lnTo>
                      <a:lnTo>
                        <a:pt x="60" y="51"/>
                      </a:lnTo>
                      <a:lnTo>
                        <a:pt x="64" y="50"/>
                      </a:lnTo>
                      <a:lnTo>
                        <a:pt x="67" y="47"/>
                      </a:lnTo>
                      <a:lnTo>
                        <a:pt x="69" y="43"/>
                      </a:lnTo>
                      <a:lnTo>
                        <a:pt x="67" y="40"/>
                      </a:lnTo>
                      <a:lnTo>
                        <a:pt x="54" y="31"/>
                      </a:lnTo>
                      <a:lnTo>
                        <a:pt x="41" y="31"/>
                      </a:lnTo>
                      <a:lnTo>
                        <a:pt x="32" y="34"/>
                      </a:lnTo>
                      <a:lnTo>
                        <a:pt x="28" y="37"/>
                      </a:lnTo>
                      <a:lnTo>
                        <a:pt x="26" y="30"/>
                      </a:lnTo>
                      <a:lnTo>
                        <a:pt x="20" y="15"/>
                      </a:lnTo>
                      <a:lnTo>
                        <a:pt x="12" y="2"/>
                      </a:lnTo>
                      <a:lnTo>
                        <a:pt x="1" y="0"/>
                      </a:lnTo>
                      <a:lnTo>
                        <a:pt x="0" y="14"/>
                      </a:lnTo>
                      <a:lnTo>
                        <a:pt x="1" y="30"/>
                      </a:lnTo>
                      <a:lnTo>
                        <a:pt x="4" y="41"/>
                      </a:lnTo>
                      <a:lnTo>
                        <a:pt x="6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3" name="Freeform 138"/>
                <p:cNvSpPr>
                  <a:spLocks/>
                </p:cNvSpPr>
                <p:nvPr/>
              </p:nvSpPr>
              <p:spPr bwMode="auto">
                <a:xfrm>
                  <a:off x="8357" y="4833"/>
                  <a:ext cx="25" cy="16"/>
                </a:xfrm>
                <a:custGeom>
                  <a:avLst/>
                  <a:gdLst>
                    <a:gd name="T0" fmla="*/ 0 w 75"/>
                    <a:gd name="T1" fmla="*/ 2 h 48"/>
                    <a:gd name="T2" fmla="*/ 1 w 75"/>
                    <a:gd name="T3" fmla="*/ 2 h 48"/>
                    <a:gd name="T4" fmla="*/ 1 w 75"/>
                    <a:gd name="T5" fmla="*/ 2 h 48"/>
                    <a:gd name="T6" fmla="*/ 2 w 75"/>
                    <a:gd name="T7" fmla="*/ 2 h 48"/>
                    <a:gd name="T8" fmla="*/ 2 w 75"/>
                    <a:gd name="T9" fmla="*/ 2 h 48"/>
                    <a:gd name="T10" fmla="*/ 2 w 75"/>
                    <a:gd name="T11" fmla="*/ 2 h 48"/>
                    <a:gd name="T12" fmla="*/ 3 w 75"/>
                    <a:gd name="T13" fmla="*/ 1 h 48"/>
                    <a:gd name="T14" fmla="*/ 3 w 75"/>
                    <a:gd name="T15" fmla="*/ 1 h 48"/>
                    <a:gd name="T16" fmla="*/ 3 w 75"/>
                    <a:gd name="T17" fmla="*/ 1 h 48"/>
                    <a:gd name="T18" fmla="*/ 2 w 75"/>
                    <a:gd name="T19" fmla="*/ 1 h 48"/>
                    <a:gd name="T20" fmla="*/ 2 w 75"/>
                    <a:gd name="T21" fmla="*/ 1 h 48"/>
                    <a:gd name="T22" fmla="*/ 2 w 75"/>
                    <a:gd name="T23" fmla="*/ 1 h 48"/>
                    <a:gd name="T24" fmla="*/ 2 w 75"/>
                    <a:gd name="T25" fmla="*/ 1 h 48"/>
                    <a:gd name="T26" fmla="*/ 1 w 75"/>
                    <a:gd name="T27" fmla="*/ 1 h 48"/>
                    <a:gd name="T28" fmla="*/ 1 w 75"/>
                    <a:gd name="T29" fmla="*/ 1 h 48"/>
                    <a:gd name="T30" fmla="*/ 1 w 75"/>
                    <a:gd name="T31" fmla="*/ 1 h 48"/>
                    <a:gd name="T32" fmla="*/ 1 w 75"/>
                    <a:gd name="T33" fmla="*/ 1 h 48"/>
                    <a:gd name="T34" fmla="*/ 1 w 75"/>
                    <a:gd name="T35" fmla="*/ 1 h 48"/>
                    <a:gd name="T36" fmla="*/ 1 w 75"/>
                    <a:gd name="T37" fmla="*/ 0 h 48"/>
                    <a:gd name="T38" fmla="*/ 1 w 75"/>
                    <a:gd name="T39" fmla="*/ 0 h 48"/>
                    <a:gd name="T40" fmla="*/ 1 w 75"/>
                    <a:gd name="T41" fmla="*/ 0 h 48"/>
                    <a:gd name="T42" fmla="*/ 0 w 75"/>
                    <a:gd name="T43" fmla="*/ 0 h 48"/>
                    <a:gd name="T44" fmla="*/ 0 w 75"/>
                    <a:gd name="T45" fmla="*/ 0 h 48"/>
                    <a:gd name="T46" fmla="*/ 0 w 75"/>
                    <a:gd name="T47" fmla="*/ 0 h 48"/>
                    <a:gd name="T48" fmla="*/ 0 w 75"/>
                    <a:gd name="T49" fmla="*/ 0 h 48"/>
                    <a:gd name="T50" fmla="*/ 0 w 75"/>
                    <a:gd name="T51" fmla="*/ 0 h 48"/>
                    <a:gd name="T52" fmla="*/ 0 w 75"/>
                    <a:gd name="T53" fmla="*/ 1 h 48"/>
                    <a:gd name="T54" fmla="*/ 0 w 75"/>
                    <a:gd name="T55" fmla="*/ 1 h 48"/>
                    <a:gd name="T56" fmla="*/ 0 w 75"/>
                    <a:gd name="T57" fmla="*/ 2 h 48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5"/>
                    <a:gd name="T88" fmla="*/ 0 h 48"/>
                    <a:gd name="T89" fmla="*/ 75 w 75"/>
                    <a:gd name="T90" fmla="*/ 48 h 48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5" h="48">
                      <a:moveTo>
                        <a:pt x="12" y="44"/>
                      </a:moveTo>
                      <a:lnTo>
                        <a:pt x="19" y="46"/>
                      </a:lnTo>
                      <a:lnTo>
                        <a:pt x="31" y="48"/>
                      </a:lnTo>
                      <a:lnTo>
                        <a:pt x="43" y="48"/>
                      </a:lnTo>
                      <a:lnTo>
                        <a:pt x="56" y="46"/>
                      </a:lnTo>
                      <a:lnTo>
                        <a:pt x="66" y="42"/>
                      </a:lnTo>
                      <a:lnTo>
                        <a:pt x="74" y="36"/>
                      </a:lnTo>
                      <a:lnTo>
                        <a:pt x="75" y="29"/>
                      </a:lnTo>
                      <a:lnTo>
                        <a:pt x="71" y="19"/>
                      </a:lnTo>
                      <a:lnTo>
                        <a:pt x="66" y="16"/>
                      </a:lnTo>
                      <a:lnTo>
                        <a:pt x="59" y="15"/>
                      </a:lnTo>
                      <a:lnTo>
                        <a:pt x="52" y="15"/>
                      </a:lnTo>
                      <a:lnTo>
                        <a:pt x="43" y="18"/>
                      </a:lnTo>
                      <a:lnTo>
                        <a:pt x="35" y="19"/>
                      </a:lnTo>
                      <a:lnTo>
                        <a:pt x="30" y="22"/>
                      </a:lnTo>
                      <a:lnTo>
                        <a:pt x="25" y="23"/>
                      </a:lnTo>
                      <a:lnTo>
                        <a:pt x="24" y="25"/>
                      </a:lnTo>
                      <a:lnTo>
                        <a:pt x="22" y="21"/>
                      </a:lnTo>
                      <a:lnTo>
                        <a:pt x="19" y="13"/>
                      </a:lnTo>
                      <a:lnTo>
                        <a:pt x="16" y="5"/>
                      </a:lnTo>
                      <a:lnTo>
                        <a:pt x="15" y="2"/>
                      </a:lnTo>
                      <a:lnTo>
                        <a:pt x="12" y="0"/>
                      </a:lnTo>
                      <a:lnTo>
                        <a:pt x="8" y="0"/>
                      </a:lnTo>
                      <a:lnTo>
                        <a:pt x="3" y="2"/>
                      </a:lnTo>
                      <a:lnTo>
                        <a:pt x="0" y="5"/>
                      </a:lnTo>
                      <a:lnTo>
                        <a:pt x="0" y="13"/>
                      </a:lnTo>
                      <a:lnTo>
                        <a:pt x="5" y="26"/>
                      </a:lnTo>
                      <a:lnTo>
                        <a:pt x="9" y="38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4" name="Freeform 139"/>
                <p:cNvSpPr>
                  <a:spLocks/>
                </p:cNvSpPr>
                <p:nvPr/>
              </p:nvSpPr>
              <p:spPr bwMode="auto">
                <a:xfrm>
                  <a:off x="8385" y="4821"/>
                  <a:ext cx="21" cy="19"/>
                </a:xfrm>
                <a:custGeom>
                  <a:avLst/>
                  <a:gdLst>
                    <a:gd name="T0" fmla="*/ 1 w 63"/>
                    <a:gd name="T1" fmla="*/ 2 h 57"/>
                    <a:gd name="T2" fmla="*/ 1 w 63"/>
                    <a:gd name="T3" fmla="*/ 2 h 57"/>
                    <a:gd name="T4" fmla="*/ 1 w 63"/>
                    <a:gd name="T5" fmla="*/ 2 h 57"/>
                    <a:gd name="T6" fmla="*/ 2 w 63"/>
                    <a:gd name="T7" fmla="*/ 2 h 57"/>
                    <a:gd name="T8" fmla="*/ 2 w 63"/>
                    <a:gd name="T9" fmla="*/ 2 h 57"/>
                    <a:gd name="T10" fmla="*/ 2 w 63"/>
                    <a:gd name="T11" fmla="*/ 2 h 57"/>
                    <a:gd name="T12" fmla="*/ 2 w 63"/>
                    <a:gd name="T13" fmla="*/ 2 h 57"/>
                    <a:gd name="T14" fmla="*/ 2 w 63"/>
                    <a:gd name="T15" fmla="*/ 2 h 57"/>
                    <a:gd name="T16" fmla="*/ 2 w 63"/>
                    <a:gd name="T17" fmla="*/ 1 h 57"/>
                    <a:gd name="T18" fmla="*/ 2 w 63"/>
                    <a:gd name="T19" fmla="*/ 1 h 57"/>
                    <a:gd name="T20" fmla="*/ 2 w 63"/>
                    <a:gd name="T21" fmla="*/ 1 h 57"/>
                    <a:gd name="T22" fmla="*/ 2 w 63"/>
                    <a:gd name="T23" fmla="*/ 1 h 57"/>
                    <a:gd name="T24" fmla="*/ 2 w 63"/>
                    <a:gd name="T25" fmla="*/ 1 h 57"/>
                    <a:gd name="T26" fmla="*/ 1 w 63"/>
                    <a:gd name="T27" fmla="*/ 1 h 57"/>
                    <a:gd name="T28" fmla="*/ 1 w 63"/>
                    <a:gd name="T29" fmla="*/ 1 h 57"/>
                    <a:gd name="T30" fmla="*/ 1 w 63"/>
                    <a:gd name="T31" fmla="*/ 1 h 57"/>
                    <a:gd name="T32" fmla="*/ 1 w 63"/>
                    <a:gd name="T33" fmla="*/ 1 h 57"/>
                    <a:gd name="T34" fmla="*/ 1 w 63"/>
                    <a:gd name="T35" fmla="*/ 1 h 57"/>
                    <a:gd name="T36" fmla="*/ 1 w 63"/>
                    <a:gd name="T37" fmla="*/ 1 h 57"/>
                    <a:gd name="T38" fmla="*/ 1 w 63"/>
                    <a:gd name="T39" fmla="*/ 0 h 57"/>
                    <a:gd name="T40" fmla="*/ 0 w 63"/>
                    <a:gd name="T41" fmla="*/ 0 h 57"/>
                    <a:gd name="T42" fmla="*/ 0 w 63"/>
                    <a:gd name="T43" fmla="*/ 1 h 57"/>
                    <a:gd name="T44" fmla="*/ 0 w 63"/>
                    <a:gd name="T45" fmla="*/ 1 h 57"/>
                    <a:gd name="T46" fmla="*/ 0 w 63"/>
                    <a:gd name="T47" fmla="*/ 2 h 57"/>
                    <a:gd name="T48" fmla="*/ 1 w 63"/>
                    <a:gd name="T49" fmla="*/ 2 h 5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63"/>
                    <a:gd name="T76" fmla="*/ 0 h 57"/>
                    <a:gd name="T77" fmla="*/ 63 w 63"/>
                    <a:gd name="T78" fmla="*/ 57 h 5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63" h="57">
                      <a:moveTo>
                        <a:pt x="15" y="53"/>
                      </a:moveTo>
                      <a:lnTo>
                        <a:pt x="22" y="54"/>
                      </a:lnTo>
                      <a:lnTo>
                        <a:pt x="34" y="57"/>
                      </a:lnTo>
                      <a:lnTo>
                        <a:pt x="47" y="56"/>
                      </a:lnTo>
                      <a:lnTo>
                        <a:pt x="58" y="50"/>
                      </a:lnTo>
                      <a:lnTo>
                        <a:pt x="61" y="48"/>
                      </a:lnTo>
                      <a:lnTo>
                        <a:pt x="62" y="46"/>
                      </a:lnTo>
                      <a:lnTo>
                        <a:pt x="63" y="43"/>
                      </a:lnTo>
                      <a:lnTo>
                        <a:pt x="62" y="40"/>
                      </a:lnTo>
                      <a:lnTo>
                        <a:pt x="61" y="36"/>
                      </a:lnTo>
                      <a:lnTo>
                        <a:pt x="58" y="33"/>
                      </a:lnTo>
                      <a:lnTo>
                        <a:pt x="53" y="31"/>
                      </a:lnTo>
                      <a:lnTo>
                        <a:pt x="47" y="33"/>
                      </a:lnTo>
                      <a:lnTo>
                        <a:pt x="39" y="36"/>
                      </a:lnTo>
                      <a:lnTo>
                        <a:pt x="30" y="36"/>
                      </a:lnTo>
                      <a:lnTo>
                        <a:pt x="24" y="36"/>
                      </a:lnTo>
                      <a:lnTo>
                        <a:pt x="21" y="36"/>
                      </a:lnTo>
                      <a:lnTo>
                        <a:pt x="21" y="30"/>
                      </a:lnTo>
                      <a:lnTo>
                        <a:pt x="21" y="17"/>
                      </a:lnTo>
                      <a:lnTo>
                        <a:pt x="17" y="4"/>
                      </a:lnTo>
                      <a:lnTo>
                        <a:pt x="8" y="0"/>
                      </a:lnTo>
                      <a:lnTo>
                        <a:pt x="0" y="18"/>
                      </a:lnTo>
                      <a:lnTo>
                        <a:pt x="0" y="34"/>
                      </a:lnTo>
                      <a:lnTo>
                        <a:pt x="6" y="46"/>
                      </a:lnTo>
                      <a:lnTo>
                        <a:pt x="15" y="5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5" name="Freeform 140"/>
                <p:cNvSpPr>
                  <a:spLocks/>
                </p:cNvSpPr>
                <p:nvPr/>
              </p:nvSpPr>
              <p:spPr bwMode="auto">
                <a:xfrm>
                  <a:off x="8406" y="4814"/>
                  <a:ext cx="21" cy="19"/>
                </a:xfrm>
                <a:custGeom>
                  <a:avLst/>
                  <a:gdLst>
                    <a:gd name="T0" fmla="*/ 1 w 65"/>
                    <a:gd name="T1" fmla="*/ 2 h 57"/>
                    <a:gd name="T2" fmla="*/ 1 w 65"/>
                    <a:gd name="T3" fmla="*/ 2 h 57"/>
                    <a:gd name="T4" fmla="*/ 1 w 65"/>
                    <a:gd name="T5" fmla="*/ 2 h 57"/>
                    <a:gd name="T6" fmla="*/ 2 w 65"/>
                    <a:gd name="T7" fmla="*/ 2 h 57"/>
                    <a:gd name="T8" fmla="*/ 2 w 65"/>
                    <a:gd name="T9" fmla="*/ 2 h 57"/>
                    <a:gd name="T10" fmla="*/ 2 w 65"/>
                    <a:gd name="T11" fmla="*/ 2 h 57"/>
                    <a:gd name="T12" fmla="*/ 2 w 65"/>
                    <a:gd name="T13" fmla="*/ 2 h 57"/>
                    <a:gd name="T14" fmla="*/ 2 w 65"/>
                    <a:gd name="T15" fmla="*/ 1 h 57"/>
                    <a:gd name="T16" fmla="*/ 2 w 65"/>
                    <a:gd name="T17" fmla="*/ 1 h 57"/>
                    <a:gd name="T18" fmla="*/ 2 w 65"/>
                    <a:gd name="T19" fmla="*/ 1 h 57"/>
                    <a:gd name="T20" fmla="*/ 2 w 65"/>
                    <a:gd name="T21" fmla="*/ 1 h 57"/>
                    <a:gd name="T22" fmla="*/ 1 w 65"/>
                    <a:gd name="T23" fmla="*/ 1 h 57"/>
                    <a:gd name="T24" fmla="*/ 1 w 65"/>
                    <a:gd name="T25" fmla="*/ 1 h 57"/>
                    <a:gd name="T26" fmla="*/ 1 w 65"/>
                    <a:gd name="T27" fmla="*/ 1 h 57"/>
                    <a:gd name="T28" fmla="*/ 1 w 65"/>
                    <a:gd name="T29" fmla="*/ 1 h 57"/>
                    <a:gd name="T30" fmla="*/ 1 w 65"/>
                    <a:gd name="T31" fmla="*/ 0 h 57"/>
                    <a:gd name="T32" fmla="*/ 0 w 65"/>
                    <a:gd name="T33" fmla="*/ 0 h 57"/>
                    <a:gd name="T34" fmla="*/ 0 w 65"/>
                    <a:gd name="T35" fmla="*/ 1 h 57"/>
                    <a:gd name="T36" fmla="*/ 0 w 65"/>
                    <a:gd name="T37" fmla="*/ 1 h 57"/>
                    <a:gd name="T38" fmla="*/ 1 w 65"/>
                    <a:gd name="T39" fmla="*/ 2 h 57"/>
                    <a:gd name="T40" fmla="*/ 1 w 65"/>
                    <a:gd name="T41" fmla="*/ 2 h 5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5"/>
                    <a:gd name="T64" fmla="*/ 0 h 57"/>
                    <a:gd name="T65" fmla="*/ 65 w 65"/>
                    <a:gd name="T66" fmla="*/ 57 h 5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5" h="57">
                      <a:moveTo>
                        <a:pt x="24" y="52"/>
                      </a:moveTo>
                      <a:lnTo>
                        <a:pt x="32" y="57"/>
                      </a:lnTo>
                      <a:lnTo>
                        <a:pt x="41" y="55"/>
                      </a:lnTo>
                      <a:lnTo>
                        <a:pt x="50" y="52"/>
                      </a:lnTo>
                      <a:lnTo>
                        <a:pt x="59" y="48"/>
                      </a:lnTo>
                      <a:lnTo>
                        <a:pt x="63" y="45"/>
                      </a:lnTo>
                      <a:lnTo>
                        <a:pt x="65" y="42"/>
                      </a:lnTo>
                      <a:lnTo>
                        <a:pt x="65" y="38"/>
                      </a:lnTo>
                      <a:lnTo>
                        <a:pt x="63" y="34"/>
                      </a:lnTo>
                      <a:lnTo>
                        <a:pt x="53" y="28"/>
                      </a:lnTo>
                      <a:lnTo>
                        <a:pt x="46" y="29"/>
                      </a:lnTo>
                      <a:lnTo>
                        <a:pt x="40" y="35"/>
                      </a:lnTo>
                      <a:lnTo>
                        <a:pt x="35" y="39"/>
                      </a:lnTo>
                      <a:lnTo>
                        <a:pt x="32" y="32"/>
                      </a:lnTo>
                      <a:lnTo>
                        <a:pt x="25" y="18"/>
                      </a:lnTo>
                      <a:lnTo>
                        <a:pt x="16" y="5"/>
                      </a:lnTo>
                      <a:lnTo>
                        <a:pt x="6" y="0"/>
                      </a:lnTo>
                      <a:lnTo>
                        <a:pt x="0" y="21"/>
                      </a:lnTo>
                      <a:lnTo>
                        <a:pt x="7" y="36"/>
                      </a:lnTo>
                      <a:lnTo>
                        <a:pt x="18" y="48"/>
                      </a:lnTo>
                      <a:lnTo>
                        <a:pt x="24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6" name="Freeform 141"/>
                <p:cNvSpPr>
                  <a:spLocks/>
                </p:cNvSpPr>
                <p:nvPr/>
              </p:nvSpPr>
              <p:spPr bwMode="auto">
                <a:xfrm>
                  <a:off x="8371" y="4865"/>
                  <a:ext cx="26" cy="26"/>
                </a:xfrm>
                <a:custGeom>
                  <a:avLst/>
                  <a:gdLst>
                    <a:gd name="T0" fmla="*/ 1 w 79"/>
                    <a:gd name="T1" fmla="*/ 2 h 80"/>
                    <a:gd name="T2" fmla="*/ 1 w 79"/>
                    <a:gd name="T3" fmla="*/ 2 h 80"/>
                    <a:gd name="T4" fmla="*/ 1 w 79"/>
                    <a:gd name="T5" fmla="*/ 3 h 80"/>
                    <a:gd name="T6" fmla="*/ 1 w 79"/>
                    <a:gd name="T7" fmla="*/ 3 h 80"/>
                    <a:gd name="T8" fmla="*/ 1 w 79"/>
                    <a:gd name="T9" fmla="*/ 3 h 80"/>
                    <a:gd name="T10" fmla="*/ 2 w 79"/>
                    <a:gd name="T11" fmla="*/ 3 h 80"/>
                    <a:gd name="T12" fmla="*/ 2 w 79"/>
                    <a:gd name="T13" fmla="*/ 3 h 80"/>
                    <a:gd name="T14" fmla="*/ 2 w 79"/>
                    <a:gd name="T15" fmla="*/ 2 h 80"/>
                    <a:gd name="T16" fmla="*/ 3 w 79"/>
                    <a:gd name="T17" fmla="*/ 2 h 80"/>
                    <a:gd name="T18" fmla="*/ 3 w 79"/>
                    <a:gd name="T19" fmla="*/ 2 h 80"/>
                    <a:gd name="T20" fmla="*/ 3 w 79"/>
                    <a:gd name="T21" fmla="*/ 2 h 80"/>
                    <a:gd name="T22" fmla="*/ 3 w 79"/>
                    <a:gd name="T23" fmla="*/ 2 h 80"/>
                    <a:gd name="T24" fmla="*/ 3 w 79"/>
                    <a:gd name="T25" fmla="*/ 2 h 80"/>
                    <a:gd name="T26" fmla="*/ 3 w 79"/>
                    <a:gd name="T27" fmla="*/ 1 h 80"/>
                    <a:gd name="T28" fmla="*/ 2 w 79"/>
                    <a:gd name="T29" fmla="*/ 1 h 80"/>
                    <a:gd name="T30" fmla="*/ 2 w 79"/>
                    <a:gd name="T31" fmla="*/ 1 h 80"/>
                    <a:gd name="T32" fmla="*/ 2 w 79"/>
                    <a:gd name="T33" fmla="*/ 1 h 80"/>
                    <a:gd name="T34" fmla="*/ 1 w 79"/>
                    <a:gd name="T35" fmla="*/ 2 h 80"/>
                    <a:gd name="T36" fmla="*/ 1 w 79"/>
                    <a:gd name="T37" fmla="*/ 2 h 80"/>
                    <a:gd name="T38" fmla="*/ 1 w 79"/>
                    <a:gd name="T39" fmla="*/ 2 h 80"/>
                    <a:gd name="T40" fmla="*/ 1 w 79"/>
                    <a:gd name="T41" fmla="*/ 2 h 80"/>
                    <a:gd name="T42" fmla="*/ 1 w 79"/>
                    <a:gd name="T43" fmla="*/ 2 h 80"/>
                    <a:gd name="T44" fmla="*/ 1 w 79"/>
                    <a:gd name="T45" fmla="*/ 1 h 80"/>
                    <a:gd name="T46" fmla="*/ 0 w 79"/>
                    <a:gd name="T47" fmla="*/ 0 h 80"/>
                    <a:gd name="T48" fmla="*/ 0 w 79"/>
                    <a:gd name="T49" fmla="*/ 0 h 80"/>
                    <a:gd name="T50" fmla="*/ 0 w 79"/>
                    <a:gd name="T51" fmla="*/ 1 h 80"/>
                    <a:gd name="T52" fmla="*/ 0 w 79"/>
                    <a:gd name="T53" fmla="*/ 2 h 80"/>
                    <a:gd name="T54" fmla="*/ 0 w 79"/>
                    <a:gd name="T55" fmla="*/ 2 h 80"/>
                    <a:gd name="T56" fmla="*/ 1 w 79"/>
                    <a:gd name="T57" fmla="*/ 2 h 8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9"/>
                    <a:gd name="T88" fmla="*/ 0 h 80"/>
                    <a:gd name="T89" fmla="*/ 79 w 79"/>
                    <a:gd name="T90" fmla="*/ 80 h 8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9" h="80">
                      <a:moveTo>
                        <a:pt x="16" y="67"/>
                      </a:moveTo>
                      <a:lnTo>
                        <a:pt x="19" y="70"/>
                      </a:lnTo>
                      <a:lnTo>
                        <a:pt x="23" y="73"/>
                      </a:lnTo>
                      <a:lnTo>
                        <a:pt x="31" y="77"/>
                      </a:lnTo>
                      <a:lnTo>
                        <a:pt x="38" y="79"/>
                      </a:lnTo>
                      <a:lnTo>
                        <a:pt x="47" y="80"/>
                      </a:lnTo>
                      <a:lnTo>
                        <a:pt x="57" y="77"/>
                      </a:lnTo>
                      <a:lnTo>
                        <a:pt x="66" y="70"/>
                      </a:lnTo>
                      <a:lnTo>
                        <a:pt x="73" y="59"/>
                      </a:lnTo>
                      <a:lnTo>
                        <a:pt x="76" y="54"/>
                      </a:lnTo>
                      <a:lnTo>
                        <a:pt x="78" y="50"/>
                      </a:lnTo>
                      <a:lnTo>
                        <a:pt x="79" y="46"/>
                      </a:lnTo>
                      <a:lnTo>
                        <a:pt x="78" y="43"/>
                      </a:lnTo>
                      <a:lnTo>
                        <a:pt x="70" y="39"/>
                      </a:lnTo>
                      <a:lnTo>
                        <a:pt x="61" y="37"/>
                      </a:lnTo>
                      <a:lnTo>
                        <a:pt x="53" y="39"/>
                      </a:lnTo>
                      <a:lnTo>
                        <a:pt x="45" y="40"/>
                      </a:lnTo>
                      <a:lnTo>
                        <a:pt x="39" y="44"/>
                      </a:lnTo>
                      <a:lnTo>
                        <a:pt x="34" y="47"/>
                      </a:lnTo>
                      <a:lnTo>
                        <a:pt x="31" y="50"/>
                      </a:lnTo>
                      <a:lnTo>
                        <a:pt x="29" y="52"/>
                      </a:lnTo>
                      <a:lnTo>
                        <a:pt x="28" y="43"/>
                      </a:lnTo>
                      <a:lnTo>
                        <a:pt x="22" y="24"/>
                      </a:lnTo>
                      <a:lnTo>
                        <a:pt x="13" y="6"/>
                      </a:lnTo>
                      <a:lnTo>
                        <a:pt x="1" y="0"/>
                      </a:lnTo>
                      <a:lnTo>
                        <a:pt x="0" y="24"/>
                      </a:lnTo>
                      <a:lnTo>
                        <a:pt x="6" y="46"/>
                      </a:lnTo>
                      <a:lnTo>
                        <a:pt x="13" y="62"/>
                      </a:lnTo>
                      <a:lnTo>
                        <a:pt x="16" y="6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7" name="Freeform 142"/>
                <p:cNvSpPr>
                  <a:spLocks/>
                </p:cNvSpPr>
                <p:nvPr/>
              </p:nvSpPr>
              <p:spPr bwMode="auto">
                <a:xfrm>
                  <a:off x="8399" y="4855"/>
                  <a:ext cx="27" cy="22"/>
                </a:xfrm>
                <a:custGeom>
                  <a:avLst/>
                  <a:gdLst>
                    <a:gd name="T0" fmla="*/ 0 w 79"/>
                    <a:gd name="T1" fmla="*/ 2 h 67"/>
                    <a:gd name="T2" fmla="*/ 1 w 79"/>
                    <a:gd name="T3" fmla="*/ 2 h 67"/>
                    <a:gd name="T4" fmla="*/ 1 w 79"/>
                    <a:gd name="T5" fmla="*/ 2 h 67"/>
                    <a:gd name="T6" fmla="*/ 1 w 79"/>
                    <a:gd name="T7" fmla="*/ 2 h 67"/>
                    <a:gd name="T8" fmla="*/ 1 w 79"/>
                    <a:gd name="T9" fmla="*/ 2 h 67"/>
                    <a:gd name="T10" fmla="*/ 2 w 79"/>
                    <a:gd name="T11" fmla="*/ 2 h 67"/>
                    <a:gd name="T12" fmla="*/ 2 w 79"/>
                    <a:gd name="T13" fmla="*/ 2 h 67"/>
                    <a:gd name="T14" fmla="*/ 2 w 79"/>
                    <a:gd name="T15" fmla="*/ 2 h 67"/>
                    <a:gd name="T16" fmla="*/ 3 w 79"/>
                    <a:gd name="T17" fmla="*/ 2 h 67"/>
                    <a:gd name="T18" fmla="*/ 3 w 79"/>
                    <a:gd name="T19" fmla="*/ 2 h 67"/>
                    <a:gd name="T20" fmla="*/ 3 w 79"/>
                    <a:gd name="T21" fmla="*/ 2 h 67"/>
                    <a:gd name="T22" fmla="*/ 3 w 79"/>
                    <a:gd name="T23" fmla="*/ 2 h 67"/>
                    <a:gd name="T24" fmla="*/ 3 w 79"/>
                    <a:gd name="T25" fmla="*/ 2 h 67"/>
                    <a:gd name="T26" fmla="*/ 3 w 79"/>
                    <a:gd name="T27" fmla="*/ 1 h 67"/>
                    <a:gd name="T28" fmla="*/ 3 w 79"/>
                    <a:gd name="T29" fmla="*/ 1 h 67"/>
                    <a:gd name="T30" fmla="*/ 2 w 79"/>
                    <a:gd name="T31" fmla="*/ 1 h 67"/>
                    <a:gd name="T32" fmla="*/ 2 w 79"/>
                    <a:gd name="T33" fmla="*/ 1 h 67"/>
                    <a:gd name="T34" fmla="*/ 2 w 79"/>
                    <a:gd name="T35" fmla="*/ 1 h 67"/>
                    <a:gd name="T36" fmla="*/ 1 w 79"/>
                    <a:gd name="T37" fmla="*/ 1 h 67"/>
                    <a:gd name="T38" fmla="*/ 1 w 79"/>
                    <a:gd name="T39" fmla="*/ 1 h 67"/>
                    <a:gd name="T40" fmla="*/ 1 w 79"/>
                    <a:gd name="T41" fmla="*/ 1 h 67"/>
                    <a:gd name="T42" fmla="*/ 1 w 79"/>
                    <a:gd name="T43" fmla="*/ 1 h 67"/>
                    <a:gd name="T44" fmla="*/ 1 w 79"/>
                    <a:gd name="T45" fmla="*/ 1 h 67"/>
                    <a:gd name="T46" fmla="*/ 1 w 79"/>
                    <a:gd name="T47" fmla="*/ 0 h 67"/>
                    <a:gd name="T48" fmla="*/ 0 w 79"/>
                    <a:gd name="T49" fmla="*/ 0 h 67"/>
                    <a:gd name="T50" fmla="*/ 0 w 79"/>
                    <a:gd name="T51" fmla="*/ 1 h 67"/>
                    <a:gd name="T52" fmla="*/ 0 w 79"/>
                    <a:gd name="T53" fmla="*/ 1 h 67"/>
                    <a:gd name="T54" fmla="*/ 0 w 79"/>
                    <a:gd name="T55" fmla="*/ 2 h 67"/>
                    <a:gd name="T56" fmla="*/ 0 w 79"/>
                    <a:gd name="T57" fmla="*/ 2 h 6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79"/>
                    <a:gd name="T88" fmla="*/ 0 h 67"/>
                    <a:gd name="T89" fmla="*/ 79 w 79"/>
                    <a:gd name="T90" fmla="*/ 67 h 6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79" h="67">
                      <a:moveTo>
                        <a:pt x="13" y="54"/>
                      </a:moveTo>
                      <a:lnTo>
                        <a:pt x="16" y="56"/>
                      </a:lnTo>
                      <a:lnTo>
                        <a:pt x="20" y="59"/>
                      </a:lnTo>
                      <a:lnTo>
                        <a:pt x="26" y="61"/>
                      </a:lnTo>
                      <a:lnTo>
                        <a:pt x="34" y="64"/>
                      </a:lnTo>
                      <a:lnTo>
                        <a:pt x="41" y="67"/>
                      </a:lnTo>
                      <a:lnTo>
                        <a:pt x="50" y="67"/>
                      </a:lnTo>
                      <a:lnTo>
                        <a:pt x="59" y="67"/>
                      </a:lnTo>
                      <a:lnTo>
                        <a:pt x="66" y="64"/>
                      </a:lnTo>
                      <a:lnTo>
                        <a:pt x="72" y="61"/>
                      </a:lnTo>
                      <a:lnTo>
                        <a:pt x="76" y="57"/>
                      </a:lnTo>
                      <a:lnTo>
                        <a:pt x="79" y="53"/>
                      </a:lnTo>
                      <a:lnTo>
                        <a:pt x="78" y="47"/>
                      </a:lnTo>
                      <a:lnTo>
                        <a:pt x="72" y="41"/>
                      </a:lnTo>
                      <a:lnTo>
                        <a:pt x="65" y="37"/>
                      </a:lnTo>
                      <a:lnTo>
                        <a:pt x="56" y="36"/>
                      </a:lnTo>
                      <a:lnTo>
                        <a:pt x="48" y="36"/>
                      </a:lnTo>
                      <a:lnTo>
                        <a:pt x="40" y="37"/>
                      </a:lnTo>
                      <a:lnTo>
                        <a:pt x="34" y="38"/>
                      </a:lnTo>
                      <a:lnTo>
                        <a:pt x="29" y="40"/>
                      </a:lnTo>
                      <a:lnTo>
                        <a:pt x="28" y="40"/>
                      </a:lnTo>
                      <a:lnTo>
                        <a:pt x="26" y="33"/>
                      </a:lnTo>
                      <a:lnTo>
                        <a:pt x="22" y="17"/>
                      </a:lnTo>
                      <a:lnTo>
                        <a:pt x="15" y="4"/>
                      </a:lnTo>
                      <a:lnTo>
                        <a:pt x="3" y="0"/>
                      </a:lnTo>
                      <a:lnTo>
                        <a:pt x="0" y="21"/>
                      </a:lnTo>
                      <a:lnTo>
                        <a:pt x="4" y="38"/>
                      </a:lnTo>
                      <a:lnTo>
                        <a:pt x="10" y="50"/>
                      </a:lnTo>
                      <a:lnTo>
                        <a:pt x="13" y="5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8" name="Freeform 143"/>
                <p:cNvSpPr>
                  <a:spLocks/>
                </p:cNvSpPr>
                <p:nvPr/>
              </p:nvSpPr>
              <p:spPr bwMode="auto">
                <a:xfrm>
                  <a:off x="8429" y="4851"/>
                  <a:ext cx="26" cy="20"/>
                </a:xfrm>
                <a:custGeom>
                  <a:avLst/>
                  <a:gdLst>
                    <a:gd name="T0" fmla="*/ 0 w 77"/>
                    <a:gd name="T1" fmla="*/ 2 h 62"/>
                    <a:gd name="T2" fmla="*/ 1 w 77"/>
                    <a:gd name="T3" fmla="*/ 2 h 62"/>
                    <a:gd name="T4" fmla="*/ 1 w 77"/>
                    <a:gd name="T5" fmla="*/ 2 h 62"/>
                    <a:gd name="T6" fmla="*/ 2 w 77"/>
                    <a:gd name="T7" fmla="*/ 2 h 62"/>
                    <a:gd name="T8" fmla="*/ 2 w 77"/>
                    <a:gd name="T9" fmla="*/ 2 h 62"/>
                    <a:gd name="T10" fmla="*/ 2 w 77"/>
                    <a:gd name="T11" fmla="*/ 2 h 62"/>
                    <a:gd name="T12" fmla="*/ 3 w 77"/>
                    <a:gd name="T13" fmla="*/ 2 h 62"/>
                    <a:gd name="T14" fmla="*/ 3 w 77"/>
                    <a:gd name="T15" fmla="*/ 2 h 62"/>
                    <a:gd name="T16" fmla="*/ 3 w 77"/>
                    <a:gd name="T17" fmla="*/ 2 h 62"/>
                    <a:gd name="T18" fmla="*/ 3 w 77"/>
                    <a:gd name="T19" fmla="*/ 1 h 62"/>
                    <a:gd name="T20" fmla="*/ 2 w 77"/>
                    <a:gd name="T21" fmla="*/ 1 h 62"/>
                    <a:gd name="T22" fmla="*/ 2 w 77"/>
                    <a:gd name="T23" fmla="*/ 1 h 62"/>
                    <a:gd name="T24" fmla="*/ 2 w 77"/>
                    <a:gd name="T25" fmla="*/ 1 h 62"/>
                    <a:gd name="T26" fmla="*/ 1 w 77"/>
                    <a:gd name="T27" fmla="*/ 1 h 62"/>
                    <a:gd name="T28" fmla="*/ 1 w 77"/>
                    <a:gd name="T29" fmla="*/ 1 h 62"/>
                    <a:gd name="T30" fmla="*/ 1 w 77"/>
                    <a:gd name="T31" fmla="*/ 1 h 62"/>
                    <a:gd name="T32" fmla="*/ 1 w 77"/>
                    <a:gd name="T33" fmla="*/ 1 h 62"/>
                    <a:gd name="T34" fmla="*/ 1 w 77"/>
                    <a:gd name="T35" fmla="*/ 1 h 62"/>
                    <a:gd name="T36" fmla="*/ 1 w 77"/>
                    <a:gd name="T37" fmla="*/ 1 h 62"/>
                    <a:gd name="T38" fmla="*/ 1 w 77"/>
                    <a:gd name="T39" fmla="*/ 0 h 62"/>
                    <a:gd name="T40" fmla="*/ 0 w 77"/>
                    <a:gd name="T41" fmla="*/ 0 h 62"/>
                    <a:gd name="T42" fmla="*/ 0 w 77"/>
                    <a:gd name="T43" fmla="*/ 1 h 62"/>
                    <a:gd name="T44" fmla="*/ 0 w 77"/>
                    <a:gd name="T45" fmla="*/ 1 h 62"/>
                    <a:gd name="T46" fmla="*/ 0 w 77"/>
                    <a:gd name="T47" fmla="*/ 2 h 62"/>
                    <a:gd name="T48" fmla="*/ 0 w 77"/>
                    <a:gd name="T49" fmla="*/ 2 h 62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77"/>
                    <a:gd name="T76" fmla="*/ 0 h 62"/>
                    <a:gd name="T77" fmla="*/ 77 w 77"/>
                    <a:gd name="T78" fmla="*/ 62 h 62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77" h="62">
                      <a:moveTo>
                        <a:pt x="9" y="58"/>
                      </a:moveTo>
                      <a:lnTo>
                        <a:pt x="17" y="60"/>
                      </a:lnTo>
                      <a:lnTo>
                        <a:pt x="27" y="62"/>
                      </a:lnTo>
                      <a:lnTo>
                        <a:pt x="40" y="62"/>
                      </a:lnTo>
                      <a:lnTo>
                        <a:pt x="53" y="60"/>
                      </a:lnTo>
                      <a:lnTo>
                        <a:pt x="65" y="58"/>
                      </a:lnTo>
                      <a:lnTo>
                        <a:pt x="72" y="55"/>
                      </a:lnTo>
                      <a:lnTo>
                        <a:pt x="77" y="49"/>
                      </a:lnTo>
                      <a:lnTo>
                        <a:pt x="75" y="42"/>
                      </a:lnTo>
                      <a:lnTo>
                        <a:pt x="69" y="36"/>
                      </a:lnTo>
                      <a:lnTo>
                        <a:pt x="62" y="33"/>
                      </a:lnTo>
                      <a:lnTo>
                        <a:pt x="53" y="32"/>
                      </a:lnTo>
                      <a:lnTo>
                        <a:pt x="46" y="32"/>
                      </a:lnTo>
                      <a:lnTo>
                        <a:pt x="39" y="33"/>
                      </a:lnTo>
                      <a:lnTo>
                        <a:pt x="33" y="35"/>
                      </a:lnTo>
                      <a:lnTo>
                        <a:pt x="28" y="37"/>
                      </a:lnTo>
                      <a:lnTo>
                        <a:pt x="27" y="37"/>
                      </a:lnTo>
                      <a:lnTo>
                        <a:pt x="25" y="30"/>
                      </a:lnTo>
                      <a:lnTo>
                        <a:pt x="21" y="16"/>
                      </a:lnTo>
                      <a:lnTo>
                        <a:pt x="14" y="3"/>
                      </a:lnTo>
                      <a:lnTo>
                        <a:pt x="2" y="0"/>
                      </a:lnTo>
                      <a:lnTo>
                        <a:pt x="0" y="17"/>
                      </a:lnTo>
                      <a:lnTo>
                        <a:pt x="3" y="36"/>
                      </a:lnTo>
                      <a:lnTo>
                        <a:pt x="8" y="52"/>
                      </a:lnTo>
                      <a:lnTo>
                        <a:pt x="9" y="5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59" name="Freeform 144"/>
                <p:cNvSpPr>
                  <a:spLocks/>
                </p:cNvSpPr>
                <p:nvPr/>
              </p:nvSpPr>
              <p:spPr bwMode="auto">
                <a:xfrm>
                  <a:off x="8258" y="4730"/>
                  <a:ext cx="122" cy="281"/>
                </a:xfrm>
                <a:custGeom>
                  <a:avLst/>
                  <a:gdLst>
                    <a:gd name="T0" fmla="*/ 0 w 366"/>
                    <a:gd name="T1" fmla="*/ 6 h 845"/>
                    <a:gd name="T2" fmla="*/ 1 w 366"/>
                    <a:gd name="T3" fmla="*/ 9 h 845"/>
                    <a:gd name="T4" fmla="*/ 2 w 366"/>
                    <a:gd name="T5" fmla="*/ 13 h 845"/>
                    <a:gd name="T6" fmla="*/ 3 w 366"/>
                    <a:gd name="T7" fmla="*/ 17 h 845"/>
                    <a:gd name="T8" fmla="*/ 5 w 366"/>
                    <a:gd name="T9" fmla="*/ 22 h 845"/>
                    <a:gd name="T10" fmla="*/ 6 w 366"/>
                    <a:gd name="T11" fmla="*/ 26 h 845"/>
                    <a:gd name="T12" fmla="*/ 7 w 366"/>
                    <a:gd name="T13" fmla="*/ 29 h 845"/>
                    <a:gd name="T14" fmla="*/ 8 w 366"/>
                    <a:gd name="T15" fmla="*/ 30 h 845"/>
                    <a:gd name="T16" fmla="*/ 10 w 366"/>
                    <a:gd name="T17" fmla="*/ 31 h 845"/>
                    <a:gd name="T18" fmla="*/ 12 w 366"/>
                    <a:gd name="T19" fmla="*/ 31 h 845"/>
                    <a:gd name="T20" fmla="*/ 13 w 366"/>
                    <a:gd name="T21" fmla="*/ 31 h 845"/>
                    <a:gd name="T22" fmla="*/ 13 w 366"/>
                    <a:gd name="T23" fmla="*/ 31 h 845"/>
                    <a:gd name="T24" fmla="*/ 14 w 366"/>
                    <a:gd name="T25" fmla="*/ 30 h 845"/>
                    <a:gd name="T26" fmla="*/ 13 w 366"/>
                    <a:gd name="T27" fmla="*/ 30 h 845"/>
                    <a:gd name="T28" fmla="*/ 12 w 366"/>
                    <a:gd name="T29" fmla="*/ 29 h 845"/>
                    <a:gd name="T30" fmla="*/ 11 w 366"/>
                    <a:gd name="T31" fmla="*/ 29 h 845"/>
                    <a:gd name="T32" fmla="*/ 10 w 366"/>
                    <a:gd name="T33" fmla="*/ 29 h 845"/>
                    <a:gd name="T34" fmla="*/ 9 w 366"/>
                    <a:gd name="T35" fmla="*/ 28 h 845"/>
                    <a:gd name="T36" fmla="*/ 8 w 366"/>
                    <a:gd name="T37" fmla="*/ 26 h 845"/>
                    <a:gd name="T38" fmla="*/ 7 w 366"/>
                    <a:gd name="T39" fmla="*/ 24 h 845"/>
                    <a:gd name="T40" fmla="*/ 6 w 366"/>
                    <a:gd name="T41" fmla="*/ 21 h 845"/>
                    <a:gd name="T42" fmla="*/ 6 w 366"/>
                    <a:gd name="T43" fmla="*/ 19 h 845"/>
                    <a:gd name="T44" fmla="*/ 5 w 366"/>
                    <a:gd name="T45" fmla="*/ 16 h 845"/>
                    <a:gd name="T46" fmla="*/ 3 w 366"/>
                    <a:gd name="T47" fmla="*/ 13 h 845"/>
                    <a:gd name="T48" fmla="*/ 2 w 366"/>
                    <a:gd name="T49" fmla="*/ 10 h 845"/>
                    <a:gd name="T50" fmla="*/ 2 w 366"/>
                    <a:gd name="T51" fmla="*/ 6 h 845"/>
                    <a:gd name="T52" fmla="*/ 2 w 366"/>
                    <a:gd name="T53" fmla="*/ 4 h 845"/>
                    <a:gd name="T54" fmla="*/ 1 w 366"/>
                    <a:gd name="T55" fmla="*/ 2 h 845"/>
                    <a:gd name="T56" fmla="*/ 1 w 366"/>
                    <a:gd name="T57" fmla="*/ 1 h 845"/>
                    <a:gd name="T58" fmla="*/ 0 w 366"/>
                    <a:gd name="T59" fmla="*/ 0 h 845"/>
                    <a:gd name="T60" fmla="*/ 0 w 366"/>
                    <a:gd name="T61" fmla="*/ 1 h 845"/>
                    <a:gd name="T62" fmla="*/ 0 w 366"/>
                    <a:gd name="T63" fmla="*/ 3 h 84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66"/>
                    <a:gd name="T97" fmla="*/ 0 h 845"/>
                    <a:gd name="T98" fmla="*/ 366 w 366"/>
                    <a:gd name="T99" fmla="*/ 845 h 84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66" h="845">
                      <a:moveTo>
                        <a:pt x="15" y="104"/>
                      </a:moveTo>
                      <a:lnTo>
                        <a:pt x="12" y="150"/>
                      </a:lnTo>
                      <a:lnTo>
                        <a:pt x="12" y="196"/>
                      </a:lnTo>
                      <a:lnTo>
                        <a:pt x="16" y="241"/>
                      </a:lnTo>
                      <a:lnTo>
                        <a:pt x="27" y="286"/>
                      </a:lnTo>
                      <a:lnTo>
                        <a:pt x="46" y="346"/>
                      </a:lnTo>
                      <a:lnTo>
                        <a:pt x="65" y="406"/>
                      </a:lnTo>
                      <a:lnTo>
                        <a:pt x="84" y="465"/>
                      </a:lnTo>
                      <a:lnTo>
                        <a:pt x="103" y="524"/>
                      </a:lnTo>
                      <a:lnTo>
                        <a:pt x="122" y="583"/>
                      </a:lnTo>
                      <a:lnTo>
                        <a:pt x="143" y="640"/>
                      </a:lnTo>
                      <a:lnTo>
                        <a:pt x="163" y="699"/>
                      </a:lnTo>
                      <a:lnTo>
                        <a:pt x="185" y="758"/>
                      </a:lnTo>
                      <a:lnTo>
                        <a:pt x="195" y="778"/>
                      </a:lnTo>
                      <a:lnTo>
                        <a:pt x="210" y="796"/>
                      </a:lnTo>
                      <a:lnTo>
                        <a:pt x="228" y="810"/>
                      </a:lnTo>
                      <a:lnTo>
                        <a:pt x="247" y="822"/>
                      </a:lnTo>
                      <a:lnTo>
                        <a:pt x="269" y="830"/>
                      </a:lnTo>
                      <a:lnTo>
                        <a:pt x="292" y="837"/>
                      </a:lnTo>
                      <a:lnTo>
                        <a:pt x="316" y="842"/>
                      </a:lnTo>
                      <a:lnTo>
                        <a:pt x="339" y="845"/>
                      </a:lnTo>
                      <a:lnTo>
                        <a:pt x="348" y="843"/>
                      </a:lnTo>
                      <a:lnTo>
                        <a:pt x="355" y="840"/>
                      </a:lnTo>
                      <a:lnTo>
                        <a:pt x="361" y="833"/>
                      </a:lnTo>
                      <a:lnTo>
                        <a:pt x="366" y="824"/>
                      </a:lnTo>
                      <a:lnTo>
                        <a:pt x="366" y="816"/>
                      </a:lnTo>
                      <a:lnTo>
                        <a:pt x="361" y="809"/>
                      </a:lnTo>
                      <a:lnTo>
                        <a:pt x="354" y="803"/>
                      </a:lnTo>
                      <a:lnTo>
                        <a:pt x="345" y="800"/>
                      </a:lnTo>
                      <a:lnTo>
                        <a:pt x="329" y="796"/>
                      </a:lnTo>
                      <a:lnTo>
                        <a:pt x="313" y="793"/>
                      </a:lnTo>
                      <a:lnTo>
                        <a:pt x="295" y="788"/>
                      </a:lnTo>
                      <a:lnTo>
                        <a:pt x="279" y="784"/>
                      </a:lnTo>
                      <a:lnTo>
                        <a:pt x="264" y="778"/>
                      </a:lnTo>
                      <a:lnTo>
                        <a:pt x="251" y="768"/>
                      </a:lnTo>
                      <a:lnTo>
                        <a:pt x="239" y="757"/>
                      </a:lnTo>
                      <a:lnTo>
                        <a:pt x="231" y="741"/>
                      </a:lnTo>
                      <a:lnTo>
                        <a:pt x="217" y="708"/>
                      </a:lnTo>
                      <a:lnTo>
                        <a:pt x="206" y="676"/>
                      </a:lnTo>
                      <a:lnTo>
                        <a:pt x="194" y="643"/>
                      </a:lnTo>
                      <a:lnTo>
                        <a:pt x="184" y="610"/>
                      </a:lnTo>
                      <a:lnTo>
                        <a:pt x="172" y="577"/>
                      </a:lnTo>
                      <a:lnTo>
                        <a:pt x="162" y="544"/>
                      </a:lnTo>
                      <a:lnTo>
                        <a:pt x="151" y="511"/>
                      </a:lnTo>
                      <a:lnTo>
                        <a:pt x="141" y="478"/>
                      </a:lnTo>
                      <a:lnTo>
                        <a:pt x="126" y="435"/>
                      </a:lnTo>
                      <a:lnTo>
                        <a:pt x="110" y="392"/>
                      </a:lnTo>
                      <a:lnTo>
                        <a:pt x="94" y="349"/>
                      </a:lnTo>
                      <a:lnTo>
                        <a:pt x="79" y="306"/>
                      </a:lnTo>
                      <a:lnTo>
                        <a:pt x="65" y="263"/>
                      </a:lnTo>
                      <a:lnTo>
                        <a:pt x="54" y="219"/>
                      </a:lnTo>
                      <a:lnTo>
                        <a:pt x="49" y="175"/>
                      </a:lnTo>
                      <a:lnTo>
                        <a:pt x="47" y="129"/>
                      </a:lnTo>
                      <a:lnTo>
                        <a:pt x="46" y="110"/>
                      </a:lnTo>
                      <a:lnTo>
                        <a:pt x="41" y="89"/>
                      </a:lnTo>
                      <a:lnTo>
                        <a:pt x="35" y="67"/>
                      </a:lnTo>
                      <a:lnTo>
                        <a:pt x="28" y="46"/>
                      </a:lnTo>
                      <a:lnTo>
                        <a:pt x="21" y="27"/>
                      </a:lnTo>
                      <a:lnTo>
                        <a:pt x="13" y="11"/>
                      </a:lnTo>
                      <a:lnTo>
                        <a:pt x="6" y="1"/>
                      </a:lnTo>
                      <a:lnTo>
                        <a:pt x="0" y="0"/>
                      </a:lnTo>
                      <a:lnTo>
                        <a:pt x="5" y="17"/>
                      </a:lnTo>
                      <a:lnTo>
                        <a:pt x="10" y="44"/>
                      </a:lnTo>
                      <a:lnTo>
                        <a:pt x="13" y="76"/>
                      </a:lnTo>
                      <a:lnTo>
                        <a:pt x="15" y="10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0" name="Freeform 145"/>
                <p:cNvSpPr>
                  <a:spLocks/>
                </p:cNvSpPr>
                <p:nvPr/>
              </p:nvSpPr>
              <p:spPr bwMode="auto">
                <a:xfrm>
                  <a:off x="8517" y="4850"/>
                  <a:ext cx="29" cy="29"/>
                </a:xfrm>
                <a:custGeom>
                  <a:avLst/>
                  <a:gdLst>
                    <a:gd name="T0" fmla="*/ 3 w 88"/>
                    <a:gd name="T1" fmla="*/ 1 h 87"/>
                    <a:gd name="T2" fmla="*/ 3 w 88"/>
                    <a:gd name="T3" fmla="*/ 1 h 87"/>
                    <a:gd name="T4" fmla="*/ 3 w 88"/>
                    <a:gd name="T5" fmla="*/ 0 h 87"/>
                    <a:gd name="T6" fmla="*/ 3 w 88"/>
                    <a:gd name="T7" fmla="*/ 0 h 87"/>
                    <a:gd name="T8" fmla="*/ 3 w 88"/>
                    <a:gd name="T9" fmla="*/ 0 h 87"/>
                    <a:gd name="T10" fmla="*/ 3 w 88"/>
                    <a:gd name="T11" fmla="*/ 0 h 87"/>
                    <a:gd name="T12" fmla="*/ 2 w 88"/>
                    <a:gd name="T13" fmla="*/ 0 h 87"/>
                    <a:gd name="T14" fmla="*/ 2 w 88"/>
                    <a:gd name="T15" fmla="*/ 0 h 87"/>
                    <a:gd name="T16" fmla="*/ 2 w 88"/>
                    <a:gd name="T17" fmla="*/ 0 h 87"/>
                    <a:gd name="T18" fmla="*/ 2 w 88"/>
                    <a:gd name="T19" fmla="*/ 0 h 87"/>
                    <a:gd name="T20" fmla="*/ 1 w 88"/>
                    <a:gd name="T21" fmla="*/ 1 h 87"/>
                    <a:gd name="T22" fmla="*/ 1 w 88"/>
                    <a:gd name="T23" fmla="*/ 1 h 87"/>
                    <a:gd name="T24" fmla="*/ 1 w 88"/>
                    <a:gd name="T25" fmla="*/ 2 h 87"/>
                    <a:gd name="T26" fmla="*/ 0 w 88"/>
                    <a:gd name="T27" fmla="*/ 2 h 87"/>
                    <a:gd name="T28" fmla="*/ 0 w 88"/>
                    <a:gd name="T29" fmla="*/ 3 h 87"/>
                    <a:gd name="T30" fmla="*/ 0 w 88"/>
                    <a:gd name="T31" fmla="*/ 3 h 87"/>
                    <a:gd name="T32" fmla="*/ 0 w 88"/>
                    <a:gd name="T33" fmla="*/ 3 h 87"/>
                    <a:gd name="T34" fmla="*/ 1 w 88"/>
                    <a:gd name="T35" fmla="*/ 3 h 87"/>
                    <a:gd name="T36" fmla="*/ 1 w 88"/>
                    <a:gd name="T37" fmla="*/ 3 h 87"/>
                    <a:gd name="T38" fmla="*/ 1 w 88"/>
                    <a:gd name="T39" fmla="*/ 2 h 87"/>
                    <a:gd name="T40" fmla="*/ 2 w 88"/>
                    <a:gd name="T41" fmla="*/ 2 h 87"/>
                    <a:gd name="T42" fmla="*/ 2 w 88"/>
                    <a:gd name="T43" fmla="*/ 2 h 87"/>
                    <a:gd name="T44" fmla="*/ 3 w 88"/>
                    <a:gd name="T45" fmla="*/ 1 h 87"/>
                    <a:gd name="T46" fmla="*/ 3 w 88"/>
                    <a:gd name="T47" fmla="*/ 1 h 87"/>
                    <a:gd name="T48" fmla="*/ 3 w 88"/>
                    <a:gd name="T49" fmla="*/ 1 h 87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88"/>
                    <a:gd name="T76" fmla="*/ 0 h 87"/>
                    <a:gd name="T77" fmla="*/ 88 w 88"/>
                    <a:gd name="T78" fmla="*/ 87 h 87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88" h="87">
                      <a:moveTo>
                        <a:pt x="84" y="23"/>
                      </a:moveTo>
                      <a:lnTo>
                        <a:pt x="88" y="18"/>
                      </a:lnTo>
                      <a:lnTo>
                        <a:pt x="87" y="13"/>
                      </a:lnTo>
                      <a:lnTo>
                        <a:pt x="84" y="7"/>
                      </a:lnTo>
                      <a:lnTo>
                        <a:pt x="77" y="3"/>
                      </a:lnTo>
                      <a:lnTo>
                        <a:pt x="71" y="0"/>
                      </a:lnTo>
                      <a:lnTo>
                        <a:pt x="62" y="0"/>
                      </a:lnTo>
                      <a:lnTo>
                        <a:pt x="55" y="1"/>
                      </a:lnTo>
                      <a:lnTo>
                        <a:pt x="47" y="5"/>
                      </a:lnTo>
                      <a:lnTo>
                        <a:pt x="41" y="11"/>
                      </a:lnTo>
                      <a:lnTo>
                        <a:pt x="34" y="20"/>
                      </a:lnTo>
                      <a:lnTo>
                        <a:pt x="25" y="31"/>
                      </a:lnTo>
                      <a:lnTo>
                        <a:pt x="16" y="43"/>
                      </a:lnTo>
                      <a:lnTo>
                        <a:pt x="9" y="56"/>
                      </a:lnTo>
                      <a:lnTo>
                        <a:pt x="3" y="69"/>
                      </a:lnTo>
                      <a:lnTo>
                        <a:pt x="0" y="79"/>
                      </a:lnTo>
                      <a:lnTo>
                        <a:pt x="3" y="87"/>
                      </a:lnTo>
                      <a:lnTo>
                        <a:pt x="15" y="80"/>
                      </a:lnTo>
                      <a:lnTo>
                        <a:pt x="27" y="70"/>
                      </a:lnTo>
                      <a:lnTo>
                        <a:pt x="40" y="60"/>
                      </a:lnTo>
                      <a:lnTo>
                        <a:pt x="52" y="50"/>
                      </a:lnTo>
                      <a:lnTo>
                        <a:pt x="63" y="41"/>
                      </a:lnTo>
                      <a:lnTo>
                        <a:pt x="72" y="33"/>
                      </a:lnTo>
                      <a:lnTo>
                        <a:pt x="80" y="27"/>
                      </a:lnTo>
                      <a:lnTo>
                        <a:pt x="84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1" name="Freeform 146"/>
                <p:cNvSpPr>
                  <a:spLocks/>
                </p:cNvSpPr>
                <p:nvPr/>
              </p:nvSpPr>
              <p:spPr bwMode="auto">
                <a:xfrm>
                  <a:off x="8536" y="4890"/>
                  <a:ext cx="34" cy="9"/>
                </a:xfrm>
                <a:custGeom>
                  <a:avLst/>
                  <a:gdLst>
                    <a:gd name="T0" fmla="*/ 3 w 102"/>
                    <a:gd name="T1" fmla="*/ 1 h 28"/>
                    <a:gd name="T2" fmla="*/ 4 w 102"/>
                    <a:gd name="T3" fmla="*/ 1 h 28"/>
                    <a:gd name="T4" fmla="*/ 4 w 102"/>
                    <a:gd name="T5" fmla="*/ 1 h 28"/>
                    <a:gd name="T6" fmla="*/ 4 w 102"/>
                    <a:gd name="T7" fmla="*/ 1 h 28"/>
                    <a:gd name="T8" fmla="*/ 4 w 102"/>
                    <a:gd name="T9" fmla="*/ 0 h 28"/>
                    <a:gd name="T10" fmla="*/ 4 w 102"/>
                    <a:gd name="T11" fmla="*/ 0 h 28"/>
                    <a:gd name="T12" fmla="*/ 4 w 102"/>
                    <a:gd name="T13" fmla="*/ 0 h 28"/>
                    <a:gd name="T14" fmla="*/ 3 w 102"/>
                    <a:gd name="T15" fmla="*/ 0 h 28"/>
                    <a:gd name="T16" fmla="*/ 3 w 102"/>
                    <a:gd name="T17" fmla="*/ 0 h 28"/>
                    <a:gd name="T18" fmla="*/ 3 w 102"/>
                    <a:gd name="T19" fmla="*/ 0 h 28"/>
                    <a:gd name="T20" fmla="*/ 2 w 102"/>
                    <a:gd name="T21" fmla="*/ 0 h 28"/>
                    <a:gd name="T22" fmla="*/ 2 w 102"/>
                    <a:gd name="T23" fmla="*/ 0 h 28"/>
                    <a:gd name="T24" fmla="*/ 1 w 102"/>
                    <a:gd name="T25" fmla="*/ 0 h 28"/>
                    <a:gd name="T26" fmla="*/ 1 w 102"/>
                    <a:gd name="T27" fmla="*/ 1 h 28"/>
                    <a:gd name="T28" fmla="*/ 0 w 102"/>
                    <a:gd name="T29" fmla="*/ 1 h 28"/>
                    <a:gd name="T30" fmla="*/ 0 w 102"/>
                    <a:gd name="T31" fmla="*/ 1 h 28"/>
                    <a:gd name="T32" fmla="*/ 0 w 102"/>
                    <a:gd name="T33" fmla="*/ 1 h 28"/>
                    <a:gd name="T34" fmla="*/ 0 w 102"/>
                    <a:gd name="T35" fmla="*/ 1 h 28"/>
                    <a:gd name="T36" fmla="*/ 1 w 102"/>
                    <a:gd name="T37" fmla="*/ 1 h 28"/>
                    <a:gd name="T38" fmla="*/ 1 w 102"/>
                    <a:gd name="T39" fmla="*/ 1 h 28"/>
                    <a:gd name="T40" fmla="*/ 2 w 102"/>
                    <a:gd name="T41" fmla="*/ 1 h 28"/>
                    <a:gd name="T42" fmla="*/ 2 w 102"/>
                    <a:gd name="T43" fmla="*/ 1 h 28"/>
                    <a:gd name="T44" fmla="*/ 2 w 102"/>
                    <a:gd name="T45" fmla="*/ 1 h 28"/>
                    <a:gd name="T46" fmla="*/ 3 w 102"/>
                    <a:gd name="T47" fmla="*/ 1 h 28"/>
                    <a:gd name="T48" fmla="*/ 3 w 102"/>
                    <a:gd name="T49" fmla="*/ 1 h 28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02"/>
                    <a:gd name="T76" fmla="*/ 0 h 28"/>
                    <a:gd name="T77" fmla="*/ 102 w 102"/>
                    <a:gd name="T78" fmla="*/ 28 h 28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02" h="28">
                      <a:moveTo>
                        <a:pt x="92" y="23"/>
                      </a:moveTo>
                      <a:lnTo>
                        <a:pt x="96" y="21"/>
                      </a:lnTo>
                      <a:lnTo>
                        <a:pt x="99" y="18"/>
                      </a:lnTo>
                      <a:lnTo>
                        <a:pt x="101" y="14"/>
                      </a:lnTo>
                      <a:lnTo>
                        <a:pt x="102" y="10"/>
                      </a:lnTo>
                      <a:lnTo>
                        <a:pt x="101" y="5"/>
                      </a:lnTo>
                      <a:lnTo>
                        <a:pt x="98" y="1"/>
                      </a:lnTo>
                      <a:lnTo>
                        <a:pt x="93" y="0"/>
                      </a:lnTo>
                      <a:lnTo>
                        <a:pt x="88" y="0"/>
                      </a:lnTo>
                      <a:lnTo>
                        <a:pt x="76" y="2"/>
                      </a:lnTo>
                      <a:lnTo>
                        <a:pt x="61" y="7"/>
                      </a:lnTo>
                      <a:lnTo>
                        <a:pt x="46" y="10"/>
                      </a:lnTo>
                      <a:lnTo>
                        <a:pt x="33" y="11"/>
                      </a:lnTo>
                      <a:lnTo>
                        <a:pt x="20" y="15"/>
                      </a:lnTo>
                      <a:lnTo>
                        <a:pt x="10" y="18"/>
                      </a:lnTo>
                      <a:lnTo>
                        <a:pt x="2" y="23"/>
                      </a:lnTo>
                      <a:lnTo>
                        <a:pt x="0" y="28"/>
                      </a:lnTo>
                      <a:lnTo>
                        <a:pt x="10" y="28"/>
                      </a:lnTo>
                      <a:lnTo>
                        <a:pt x="20" y="28"/>
                      </a:lnTo>
                      <a:lnTo>
                        <a:pt x="32" y="27"/>
                      </a:lnTo>
                      <a:lnTo>
                        <a:pt x="44" y="27"/>
                      </a:lnTo>
                      <a:lnTo>
                        <a:pt x="55" y="25"/>
                      </a:lnTo>
                      <a:lnTo>
                        <a:pt x="67" y="24"/>
                      </a:lnTo>
                      <a:lnTo>
                        <a:pt x="80" y="24"/>
                      </a:lnTo>
                      <a:lnTo>
                        <a:pt x="92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2" name="Freeform 147"/>
                <p:cNvSpPr>
                  <a:spLocks/>
                </p:cNvSpPr>
                <p:nvPr/>
              </p:nvSpPr>
              <p:spPr bwMode="auto">
                <a:xfrm>
                  <a:off x="8550" y="4921"/>
                  <a:ext cx="47" cy="12"/>
                </a:xfrm>
                <a:custGeom>
                  <a:avLst/>
                  <a:gdLst>
                    <a:gd name="T0" fmla="*/ 5 w 142"/>
                    <a:gd name="T1" fmla="*/ 1 h 36"/>
                    <a:gd name="T2" fmla="*/ 5 w 142"/>
                    <a:gd name="T3" fmla="*/ 1 h 36"/>
                    <a:gd name="T4" fmla="*/ 5 w 142"/>
                    <a:gd name="T5" fmla="*/ 1 h 36"/>
                    <a:gd name="T6" fmla="*/ 5 w 142"/>
                    <a:gd name="T7" fmla="*/ 1 h 36"/>
                    <a:gd name="T8" fmla="*/ 5 w 142"/>
                    <a:gd name="T9" fmla="*/ 1 h 36"/>
                    <a:gd name="T10" fmla="*/ 5 w 142"/>
                    <a:gd name="T11" fmla="*/ 1 h 36"/>
                    <a:gd name="T12" fmla="*/ 5 w 142"/>
                    <a:gd name="T13" fmla="*/ 0 h 36"/>
                    <a:gd name="T14" fmla="*/ 5 w 142"/>
                    <a:gd name="T15" fmla="*/ 0 h 36"/>
                    <a:gd name="T16" fmla="*/ 5 w 142"/>
                    <a:gd name="T17" fmla="*/ 0 h 36"/>
                    <a:gd name="T18" fmla="*/ 4 w 142"/>
                    <a:gd name="T19" fmla="*/ 0 h 36"/>
                    <a:gd name="T20" fmla="*/ 3 w 142"/>
                    <a:gd name="T21" fmla="*/ 0 h 36"/>
                    <a:gd name="T22" fmla="*/ 2 w 142"/>
                    <a:gd name="T23" fmla="*/ 0 h 36"/>
                    <a:gd name="T24" fmla="*/ 2 w 142"/>
                    <a:gd name="T25" fmla="*/ 0 h 36"/>
                    <a:gd name="T26" fmla="*/ 1 w 142"/>
                    <a:gd name="T27" fmla="*/ 0 h 36"/>
                    <a:gd name="T28" fmla="*/ 0 w 142"/>
                    <a:gd name="T29" fmla="*/ 0 h 36"/>
                    <a:gd name="T30" fmla="*/ 0 w 142"/>
                    <a:gd name="T31" fmla="*/ 0 h 36"/>
                    <a:gd name="T32" fmla="*/ 0 w 142"/>
                    <a:gd name="T33" fmla="*/ 0 h 36"/>
                    <a:gd name="T34" fmla="*/ 0 w 142"/>
                    <a:gd name="T35" fmla="*/ 0 h 36"/>
                    <a:gd name="T36" fmla="*/ 1 w 142"/>
                    <a:gd name="T37" fmla="*/ 1 h 36"/>
                    <a:gd name="T38" fmla="*/ 1 w 142"/>
                    <a:gd name="T39" fmla="*/ 1 h 36"/>
                    <a:gd name="T40" fmla="*/ 2 w 142"/>
                    <a:gd name="T41" fmla="*/ 1 h 36"/>
                    <a:gd name="T42" fmla="*/ 3 w 142"/>
                    <a:gd name="T43" fmla="*/ 1 h 36"/>
                    <a:gd name="T44" fmla="*/ 3 w 142"/>
                    <a:gd name="T45" fmla="*/ 1 h 36"/>
                    <a:gd name="T46" fmla="*/ 4 w 142"/>
                    <a:gd name="T47" fmla="*/ 1 h 36"/>
                    <a:gd name="T48" fmla="*/ 5 w 142"/>
                    <a:gd name="T49" fmla="*/ 1 h 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142"/>
                    <a:gd name="T76" fmla="*/ 0 h 36"/>
                    <a:gd name="T77" fmla="*/ 142 w 142"/>
                    <a:gd name="T78" fmla="*/ 36 h 36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142" h="36">
                      <a:moveTo>
                        <a:pt x="123" y="36"/>
                      </a:moveTo>
                      <a:lnTo>
                        <a:pt x="129" y="36"/>
                      </a:lnTo>
                      <a:lnTo>
                        <a:pt x="135" y="32"/>
                      </a:lnTo>
                      <a:lnTo>
                        <a:pt x="139" y="28"/>
                      </a:lnTo>
                      <a:lnTo>
                        <a:pt x="142" y="20"/>
                      </a:lnTo>
                      <a:lnTo>
                        <a:pt x="141" y="15"/>
                      </a:lnTo>
                      <a:lnTo>
                        <a:pt x="138" y="9"/>
                      </a:lnTo>
                      <a:lnTo>
                        <a:pt x="133" y="5"/>
                      </a:lnTo>
                      <a:lnTo>
                        <a:pt x="126" y="3"/>
                      </a:lnTo>
                      <a:lnTo>
                        <a:pt x="108" y="3"/>
                      </a:lnTo>
                      <a:lnTo>
                        <a:pt x="88" y="3"/>
                      </a:lnTo>
                      <a:lnTo>
                        <a:pt x="67" y="2"/>
                      </a:lnTo>
                      <a:lnTo>
                        <a:pt x="47" y="2"/>
                      </a:lnTo>
                      <a:lnTo>
                        <a:pt x="29" y="0"/>
                      </a:lnTo>
                      <a:lnTo>
                        <a:pt x="13" y="2"/>
                      </a:lnTo>
                      <a:lnTo>
                        <a:pt x="4" y="5"/>
                      </a:lnTo>
                      <a:lnTo>
                        <a:pt x="0" y="9"/>
                      </a:lnTo>
                      <a:lnTo>
                        <a:pt x="10" y="12"/>
                      </a:lnTo>
                      <a:lnTo>
                        <a:pt x="22" y="16"/>
                      </a:lnTo>
                      <a:lnTo>
                        <a:pt x="38" y="19"/>
                      </a:lnTo>
                      <a:lnTo>
                        <a:pt x="54" y="22"/>
                      </a:lnTo>
                      <a:lnTo>
                        <a:pt x="72" y="25"/>
                      </a:lnTo>
                      <a:lnTo>
                        <a:pt x="89" y="29"/>
                      </a:lnTo>
                      <a:lnTo>
                        <a:pt x="107" y="32"/>
                      </a:lnTo>
                      <a:lnTo>
                        <a:pt x="123" y="3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3" name="Freeform 148"/>
                <p:cNvSpPr>
                  <a:spLocks/>
                </p:cNvSpPr>
                <p:nvPr/>
              </p:nvSpPr>
              <p:spPr bwMode="auto">
                <a:xfrm>
                  <a:off x="8416" y="4751"/>
                  <a:ext cx="117" cy="200"/>
                </a:xfrm>
                <a:custGeom>
                  <a:avLst/>
                  <a:gdLst>
                    <a:gd name="T0" fmla="*/ 4 w 351"/>
                    <a:gd name="T1" fmla="*/ 11 h 601"/>
                    <a:gd name="T2" fmla="*/ 5 w 351"/>
                    <a:gd name="T3" fmla="*/ 12 h 601"/>
                    <a:gd name="T4" fmla="*/ 6 w 351"/>
                    <a:gd name="T5" fmla="*/ 14 h 601"/>
                    <a:gd name="T6" fmla="*/ 7 w 351"/>
                    <a:gd name="T7" fmla="*/ 15 h 601"/>
                    <a:gd name="T8" fmla="*/ 8 w 351"/>
                    <a:gd name="T9" fmla="*/ 17 h 601"/>
                    <a:gd name="T10" fmla="*/ 9 w 351"/>
                    <a:gd name="T11" fmla="*/ 18 h 601"/>
                    <a:gd name="T12" fmla="*/ 10 w 351"/>
                    <a:gd name="T13" fmla="*/ 19 h 601"/>
                    <a:gd name="T14" fmla="*/ 11 w 351"/>
                    <a:gd name="T15" fmla="*/ 21 h 601"/>
                    <a:gd name="T16" fmla="*/ 12 w 351"/>
                    <a:gd name="T17" fmla="*/ 22 h 601"/>
                    <a:gd name="T18" fmla="*/ 12 w 351"/>
                    <a:gd name="T19" fmla="*/ 22 h 601"/>
                    <a:gd name="T20" fmla="*/ 12 w 351"/>
                    <a:gd name="T21" fmla="*/ 22 h 601"/>
                    <a:gd name="T22" fmla="*/ 12 w 351"/>
                    <a:gd name="T23" fmla="*/ 22 h 601"/>
                    <a:gd name="T24" fmla="*/ 13 w 351"/>
                    <a:gd name="T25" fmla="*/ 22 h 601"/>
                    <a:gd name="T26" fmla="*/ 13 w 351"/>
                    <a:gd name="T27" fmla="*/ 22 h 601"/>
                    <a:gd name="T28" fmla="*/ 13 w 351"/>
                    <a:gd name="T29" fmla="*/ 22 h 601"/>
                    <a:gd name="T30" fmla="*/ 13 w 351"/>
                    <a:gd name="T31" fmla="*/ 22 h 601"/>
                    <a:gd name="T32" fmla="*/ 13 w 351"/>
                    <a:gd name="T33" fmla="*/ 21 h 601"/>
                    <a:gd name="T34" fmla="*/ 12 w 351"/>
                    <a:gd name="T35" fmla="*/ 20 h 601"/>
                    <a:gd name="T36" fmla="*/ 11 w 351"/>
                    <a:gd name="T37" fmla="*/ 18 h 601"/>
                    <a:gd name="T38" fmla="*/ 10 w 351"/>
                    <a:gd name="T39" fmla="*/ 17 h 601"/>
                    <a:gd name="T40" fmla="*/ 9 w 351"/>
                    <a:gd name="T41" fmla="*/ 16 h 601"/>
                    <a:gd name="T42" fmla="*/ 8 w 351"/>
                    <a:gd name="T43" fmla="*/ 14 h 601"/>
                    <a:gd name="T44" fmla="*/ 7 w 351"/>
                    <a:gd name="T45" fmla="*/ 13 h 601"/>
                    <a:gd name="T46" fmla="*/ 6 w 351"/>
                    <a:gd name="T47" fmla="*/ 12 h 601"/>
                    <a:gd name="T48" fmla="*/ 5 w 351"/>
                    <a:gd name="T49" fmla="*/ 10 h 601"/>
                    <a:gd name="T50" fmla="*/ 5 w 351"/>
                    <a:gd name="T51" fmla="*/ 9 h 601"/>
                    <a:gd name="T52" fmla="*/ 4 w 351"/>
                    <a:gd name="T53" fmla="*/ 7 h 601"/>
                    <a:gd name="T54" fmla="*/ 3 w 351"/>
                    <a:gd name="T55" fmla="*/ 6 h 601"/>
                    <a:gd name="T56" fmla="*/ 2 w 351"/>
                    <a:gd name="T57" fmla="*/ 4 h 601"/>
                    <a:gd name="T58" fmla="*/ 1 w 351"/>
                    <a:gd name="T59" fmla="*/ 2 h 601"/>
                    <a:gd name="T60" fmla="*/ 1 w 351"/>
                    <a:gd name="T61" fmla="*/ 1 h 601"/>
                    <a:gd name="T62" fmla="*/ 0 w 351"/>
                    <a:gd name="T63" fmla="*/ 0 h 601"/>
                    <a:gd name="T64" fmla="*/ 0 w 351"/>
                    <a:gd name="T65" fmla="*/ 0 h 601"/>
                    <a:gd name="T66" fmla="*/ 0 w 351"/>
                    <a:gd name="T67" fmla="*/ 1 h 601"/>
                    <a:gd name="T68" fmla="*/ 0 w 351"/>
                    <a:gd name="T69" fmla="*/ 2 h 601"/>
                    <a:gd name="T70" fmla="*/ 1 w 351"/>
                    <a:gd name="T71" fmla="*/ 3 h 601"/>
                    <a:gd name="T72" fmla="*/ 1 w 351"/>
                    <a:gd name="T73" fmla="*/ 5 h 601"/>
                    <a:gd name="T74" fmla="*/ 2 w 351"/>
                    <a:gd name="T75" fmla="*/ 6 h 601"/>
                    <a:gd name="T76" fmla="*/ 3 w 351"/>
                    <a:gd name="T77" fmla="*/ 8 h 601"/>
                    <a:gd name="T78" fmla="*/ 3 w 351"/>
                    <a:gd name="T79" fmla="*/ 10 h 601"/>
                    <a:gd name="T80" fmla="*/ 4 w 351"/>
                    <a:gd name="T81" fmla="*/ 11 h 60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51"/>
                    <a:gd name="T124" fmla="*/ 0 h 601"/>
                    <a:gd name="T125" fmla="*/ 351 w 351"/>
                    <a:gd name="T126" fmla="*/ 601 h 60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51" h="601">
                      <a:moveTo>
                        <a:pt x="108" y="298"/>
                      </a:moveTo>
                      <a:lnTo>
                        <a:pt x="132" y="338"/>
                      </a:lnTo>
                      <a:lnTo>
                        <a:pt x="157" y="377"/>
                      </a:lnTo>
                      <a:lnTo>
                        <a:pt x="182" y="414"/>
                      </a:lnTo>
                      <a:lnTo>
                        <a:pt x="208" y="451"/>
                      </a:lnTo>
                      <a:lnTo>
                        <a:pt x="235" y="487"/>
                      </a:lnTo>
                      <a:lnTo>
                        <a:pt x="263" y="523"/>
                      </a:lnTo>
                      <a:lnTo>
                        <a:pt x="292" y="559"/>
                      </a:lnTo>
                      <a:lnTo>
                        <a:pt x="321" y="594"/>
                      </a:lnTo>
                      <a:lnTo>
                        <a:pt x="326" y="598"/>
                      </a:lnTo>
                      <a:lnTo>
                        <a:pt x="332" y="601"/>
                      </a:lnTo>
                      <a:lnTo>
                        <a:pt x="337" y="601"/>
                      </a:lnTo>
                      <a:lnTo>
                        <a:pt x="343" y="598"/>
                      </a:lnTo>
                      <a:lnTo>
                        <a:pt x="349" y="594"/>
                      </a:lnTo>
                      <a:lnTo>
                        <a:pt x="351" y="588"/>
                      </a:lnTo>
                      <a:lnTo>
                        <a:pt x="351" y="582"/>
                      </a:lnTo>
                      <a:lnTo>
                        <a:pt x="349" y="576"/>
                      </a:lnTo>
                      <a:lnTo>
                        <a:pt x="327" y="538"/>
                      </a:lnTo>
                      <a:lnTo>
                        <a:pt x="304" y="499"/>
                      </a:lnTo>
                      <a:lnTo>
                        <a:pt x="279" y="463"/>
                      </a:lnTo>
                      <a:lnTo>
                        <a:pt x="252" y="427"/>
                      </a:lnTo>
                      <a:lnTo>
                        <a:pt x="224" y="391"/>
                      </a:lnTo>
                      <a:lnTo>
                        <a:pt x="198" y="355"/>
                      </a:lnTo>
                      <a:lnTo>
                        <a:pt x="172" y="319"/>
                      </a:lnTo>
                      <a:lnTo>
                        <a:pt x="147" y="280"/>
                      </a:lnTo>
                      <a:lnTo>
                        <a:pt x="125" y="242"/>
                      </a:lnTo>
                      <a:lnTo>
                        <a:pt x="101" y="197"/>
                      </a:lnTo>
                      <a:lnTo>
                        <a:pt x="79" y="150"/>
                      </a:lnTo>
                      <a:lnTo>
                        <a:pt x="59" y="104"/>
                      </a:lnTo>
                      <a:lnTo>
                        <a:pt x="38" y="62"/>
                      </a:lnTo>
                      <a:lnTo>
                        <a:pt x="22" y="29"/>
                      </a:lnTo>
                      <a:lnTo>
                        <a:pt x="9" y="7"/>
                      </a:lnTo>
                      <a:lnTo>
                        <a:pt x="0" y="0"/>
                      </a:lnTo>
                      <a:lnTo>
                        <a:pt x="4" y="17"/>
                      </a:lnTo>
                      <a:lnTo>
                        <a:pt x="13" y="45"/>
                      </a:lnTo>
                      <a:lnTo>
                        <a:pt x="23" y="82"/>
                      </a:lnTo>
                      <a:lnTo>
                        <a:pt x="38" y="124"/>
                      </a:lnTo>
                      <a:lnTo>
                        <a:pt x="54" y="170"/>
                      </a:lnTo>
                      <a:lnTo>
                        <a:pt x="70" y="216"/>
                      </a:lnTo>
                      <a:lnTo>
                        <a:pt x="89" y="259"/>
                      </a:lnTo>
                      <a:lnTo>
                        <a:pt x="108" y="29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rgbClr val="969696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4" name="Freeform 149"/>
                <p:cNvSpPr>
                  <a:spLocks/>
                </p:cNvSpPr>
                <p:nvPr/>
              </p:nvSpPr>
              <p:spPr bwMode="auto">
                <a:xfrm>
                  <a:off x="8100" y="4623"/>
                  <a:ext cx="541" cy="495"/>
                </a:xfrm>
                <a:custGeom>
                  <a:avLst/>
                  <a:gdLst>
                    <a:gd name="T0" fmla="*/ 11 w 2164"/>
                    <a:gd name="T1" fmla="*/ 0 h 1979"/>
                    <a:gd name="T2" fmla="*/ 12 w 2164"/>
                    <a:gd name="T3" fmla="*/ 0 h 1979"/>
                    <a:gd name="T4" fmla="*/ 12 w 2164"/>
                    <a:gd name="T5" fmla="*/ 0 h 1979"/>
                    <a:gd name="T6" fmla="*/ 13 w 2164"/>
                    <a:gd name="T7" fmla="*/ 0 h 1979"/>
                    <a:gd name="T8" fmla="*/ 14 w 2164"/>
                    <a:gd name="T9" fmla="*/ 0 h 1979"/>
                    <a:gd name="T10" fmla="*/ 15 w 2164"/>
                    <a:gd name="T11" fmla="*/ 0 h 1979"/>
                    <a:gd name="T12" fmla="*/ 17 w 2164"/>
                    <a:gd name="T13" fmla="*/ 0 h 1979"/>
                    <a:gd name="T14" fmla="*/ 18 w 2164"/>
                    <a:gd name="T15" fmla="*/ 1 h 1979"/>
                    <a:gd name="T16" fmla="*/ 20 w 2164"/>
                    <a:gd name="T17" fmla="*/ 1 h 1979"/>
                    <a:gd name="T18" fmla="*/ 21 w 2164"/>
                    <a:gd name="T19" fmla="*/ 1 h 1979"/>
                    <a:gd name="T20" fmla="*/ 23 w 2164"/>
                    <a:gd name="T21" fmla="*/ 1 h 1979"/>
                    <a:gd name="T22" fmla="*/ 25 w 2164"/>
                    <a:gd name="T23" fmla="*/ 2 h 1979"/>
                    <a:gd name="T24" fmla="*/ 27 w 2164"/>
                    <a:gd name="T25" fmla="*/ 2 h 1979"/>
                    <a:gd name="T26" fmla="*/ 29 w 2164"/>
                    <a:gd name="T27" fmla="*/ 3 h 1979"/>
                    <a:gd name="T28" fmla="*/ 31 w 2164"/>
                    <a:gd name="T29" fmla="*/ 3 h 1979"/>
                    <a:gd name="T30" fmla="*/ 33 w 2164"/>
                    <a:gd name="T31" fmla="*/ 4 h 1979"/>
                    <a:gd name="T32" fmla="*/ 31 w 2164"/>
                    <a:gd name="T33" fmla="*/ 19 h 1979"/>
                    <a:gd name="T34" fmla="*/ 31 w 2164"/>
                    <a:gd name="T35" fmla="*/ 19 h 1979"/>
                    <a:gd name="T36" fmla="*/ 31 w 2164"/>
                    <a:gd name="T37" fmla="*/ 19 h 1979"/>
                    <a:gd name="T38" fmla="*/ 32 w 2164"/>
                    <a:gd name="T39" fmla="*/ 20 h 1979"/>
                    <a:gd name="T40" fmla="*/ 31 w 2164"/>
                    <a:gd name="T41" fmla="*/ 22 h 1979"/>
                    <a:gd name="T42" fmla="*/ 25 w 2164"/>
                    <a:gd name="T43" fmla="*/ 29 h 1979"/>
                    <a:gd name="T44" fmla="*/ 23 w 2164"/>
                    <a:gd name="T45" fmla="*/ 31 h 1979"/>
                    <a:gd name="T46" fmla="*/ 23 w 2164"/>
                    <a:gd name="T47" fmla="*/ 31 h 1979"/>
                    <a:gd name="T48" fmla="*/ 23 w 2164"/>
                    <a:gd name="T49" fmla="*/ 31 h 1979"/>
                    <a:gd name="T50" fmla="*/ 22 w 2164"/>
                    <a:gd name="T51" fmla="*/ 31 h 1979"/>
                    <a:gd name="T52" fmla="*/ 21 w 2164"/>
                    <a:gd name="T53" fmla="*/ 31 h 1979"/>
                    <a:gd name="T54" fmla="*/ 19 w 2164"/>
                    <a:gd name="T55" fmla="*/ 31 h 1979"/>
                    <a:gd name="T56" fmla="*/ 18 w 2164"/>
                    <a:gd name="T57" fmla="*/ 30 h 1979"/>
                    <a:gd name="T58" fmla="*/ 17 w 2164"/>
                    <a:gd name="T59" fmla="*/ 30 h 1979"/>
                    <a:gd name="T60" fmla="*/ 14 w 2164"/>
                    <a:gd name="T61" fmla="*/ 30 h 1979"/>
                    <a:gd name="T62" fmla="*/ 13 w 2164"/>
                    <a:gd name="T63" fmla="*/ 29 h 1979"/>
                    <a:gd name="T64" fmla="*/ 11 w 2164"/>
                    <a:gd name="T65" fmla="*/ 29 h 1979"/>
                    <a:gd name="T66" fmla="*/ 9 w 2164"/>
                    <a:gd name="T67" fmla="*/ 28 h 1979"/>
                    <a:gd name="T68" fmla="*/ 7 w 2164"/>
                    <a:gd name="T69" fmla="*/ 27 h 1979"/>
                    <a:gd name="T70" fmla="*/ 5 w 2164"/>
                    <a:gd name="T71" fmla="*/ 27 h 1979"/>
                    <a:gd name="T72" fmla="*/ 3 w 2164"/>
                    <a:gd name="T73" fmla="*/ 26 h 1979"/>
                    <a:gd name="T74" fmla="*/ 1 w 2164"/>
                    <a:gd name="T75" fmla="*/ 25 h 1979"/>
                    <a:gd name="T76" fmla="*/ 0 w 2164"/>
                    <a:gd name="T77" fmla="*/ 24 h 1979"/>
                    <a:gd name="T78" fmla="*/ 0 w 2164"/>
                    <a:gd name="T79" fmla="*/ 24 h 1979"/>
                    <a:gd name="T80" fmla="*/ 0 w 2164"/>
                    <a:gd name="T81" fmla="*/ 23 h 1979"/>
                    <a:gd name="T82" fmla="*/ 0 w 2164"/>
                    <a:gd name="T83" fmla="*/ 22 h 1979"/>
                    <a:gd name="T84" fmla="*/ 7 w 2164"/>
                    <a:gd name="T85" fmla="*/ 16 h 1979"/>
                    <a:gd name="T86" fmla="*/ 7 w 2164"/>
                    <a:gd name="T87" fmla="*/ 16 h 1979"/>
                    <a:gd name="T88" fmla="*/ 7 w 2164"/>
                    <a:gd name="T89" fmla="*/ 15 h 1979"/>
                    <a:gd name="T90" fmla="*/ 7 w 2164"/>
                    <a:gd name="T91" fmla="*/ 14 h 1979"/>
                    <a:gd name="T92" fmla="*/ 8 w 2164"/>
                    <a:gd name="T93" fmla="*/ 13 h 197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2164"/>
                    <a:gd name="T142" fmla="*/ 0 h 1979"/>
                    <a:gd name="T143" fmla="*/ 2164 w 2164"/>
                    <a:gd name="T144" fmla="*/ 1979 h 197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2164" h="1979">
                      <a:moveTo>
                        <a:pt x="743" y="0"/>
                      </a:moveTo>
                      <a:lnTo>
                        <a:pt x="746" y="0"/>
                      </a:lnTo>
                      <a:lnTo>
                        <a:pt x="753" y="0"/>
                      </a:lnTo>
                      <a:lnTo>
                        <a:pt x="763" y="0"/>
                      </a:lnTo>
                      <a:lnTo>
                        <a:pt x="778" y="0"/>
                      </a:lnTo>
                      <a:lnTo>
                        <a:pt x="798" y="1"/>
                      </a:lnTo>
                      <a:lnTo>
                        <a:pt x="822" y="1"/>
                      </a:lnTo>
                      <a:lnTo>
                        <a:pt x="848" y="2"/>
                      </a:lnTo>
                      <a:lnTo>
                        <a:pt x="878" y="3"/>
                      </a:lnTo>
                      <a:lnTo>
                        <a:pt x="912" y="5"/>
                      </a:lnTo>
                      <a:lnTo>
                        <a:pt x="949" y="7"/>
                      </a:lnTo>
                      <a:lnTo>
                        <a:pt x="987" y="10"/>
                      </a:lnTo>
                      <a:lnTo>
                        <a:pt x="1030" y="13"/>
                      </a:lnTo>
                      <a:lnTo>
                        <a:pt x="1074" y="16"/>
                      </a:lnTo>
                      <a:lnTo>
                        <a:pt x="1121" y="21"/>
                      </a:lnTo>
                      <a:lnTo>
                        <a:pt x="1171" y="27"/>
                      </a:lnTo>
                      <a:lnTo>
                        <a:pt x="1222" y="32"/>
                      </a:lnTo>
                      <a:lnTo>
                        <a:pt x="1275" y="39"/>
                      </a:lnTo>
                      <a:lnTo>
                        <a:pt x="1329" y="47"/>
                      </a:lnTo>
                      <a:lnTo>
                        <a:pt x="1386" y="56"/>
                      </a:lnTo>
                      <a:lnTo>
                        <a:pt x="1443" y="65"/>
                      </a:lnTo>
                      <a:lnTo>
                        <a:pt x="1502" y="75"/>
                      </a:lnTo>
                      <a:lnTo>
                        <a:pt x="1560" y="87"/>
                      </a:lnTo>
                      <a:lnTo>
                        <a:pt x="1620" y="100"/>
                      </a:lnTo>
                      <a:lnTo>
                        <a:pt x="1681" y="115"/>
                      </a:lnTo>
                      <a:lnTo>
                        <a:pt x="1742" y="129"/>
                      </a:lnTo>
                      <a:lnTo>
                        <a:pt x="1804" y="146"/>
                      </a:lnTo>
                      <a:lnTo>
                        <a:pt x="1865" y="164"/>
                      </a:lnTo>
                      <a:lnTo>
                        <a:pt x="1926" y="183"/>
                      </a:lnTo>
                      <a:lnTo>
                        <a:pt x="1987" y="204"/>
                      </a:lnTo>
                      <a:lnTo>
                        <a:pt x="2047" y="226"/>
                      </a:lnTo>
                      <a:lnTo>
                        <a:pt x="2105" y="250"/>
                      </a:lnTo>
                      <a:lnTo>
                        <a:pt x="2164" y="276"/>
                      </a:lnTo>
                      <a:lnTo>
                        <a:pt x="1975" y="1184"/>
                      </a:lnTo>
                      <a:lnTo>
                        <a:pt x="1980" y="1185"/>
                      </a:lnTo>
                      <a:lnTo>
                        <a:pt x="1990" y="1191"/>
                      </a:lnTo>
                      <a:lnTo>
                        <a:pt x="2005" y="1201"/>
                      </a:lnTo>
                      <a:lnTo>
                        <a:pt x="2020" y="1219"/>
                      </a:lnTo>
                      <a:lnTo>
                        <a:pt x="2031" y="1246"/>
                      </a:lnTo>
                      <a:lnTo>
                        <a:pt x="2035" y="1282"/>
                      </a:lnTo>
                      <a:lnTo>
                        <a:pt x="2030" y="1332"/>
                      </a:lnTo>
                      <a:lnTo>
                        <a:pt x="2011" y="1394"/>
                      </a:lnTo>
                      <a:lnTo>
                        <a:pt x="1681" y="1835"/>
                      </a:lnTo>
                      <a:lnTo>
                        <a:pt x="1636" y="1835"/>
                      </a:lnTo>
                      <a:lnTo>
                        <a:pt x="1512" y="1979"/>
                      </a:lnTo>
                      <a:lnTo>
                        <a:pt x="1510" y="1979"/>
                      </a:lnTo>
                      <a:lnTo>
                        <a:pt x="1502" y="1978"/>
                      </a:lnTo>
                      <a:lnTo>
                        <a:pt x="1490" y="1977"/>
                      </a:lnTo>
                      <a:lnTo>
                        <a:pt x="1474" y="1974"/>
                      </a:lnTo>
                      <a:lnTo>
                        <a:pt x="1451" y="1972"/>
                      </a:lnTo>
                      <a:lnTo>
                        <a:pt x="1427" y="1969"/>
                      </a:lnTo>
                      <a:lnTo>
                        <a:pt x="1397" y="1965"/>
                      </a:lnTo>
                      <a:lnTo>
                        <a:pt x="1364" y="1961"/>
                      </a:lnTo>
                      <a:lnTo>
                        <a:pt x="1328" y="1955"/>
                      </a:lnTo>
                      <a:lnTo>
                        <a:pt x="1288" y="1950"/>
                      </a:lnTo>
                      <a:lnTo>
                        <a:pt x="1246" y="1943"/>
                      </a:lnTo>
                      <a:lnTo>
                        <a:pt x="1200" y="1935"/>
                      </a:lnTo>
                      <a:lnTo>
                        <a:pt x="1152" y="1927"/>
                      </a:lnTo>
                      <a:lnTo>
                        <a:pt x="1101" y="1918"/>
                      </a:lnTo>
                      <a:lnTo>
                        <a:pt x="1049" y="1907"/>
                      </a:lnTo>
                      <a:lnTo>
                        <a:pt x="993" y="1896"/>
                      </a:lnTo>
                      <a:lnTo>
                        <a:pt x="937" y="1884"/>
                      </a:lnTo>
                      <a:lnTo>
                        <a:pt x="878" y="1871"/>
                      </a:lnTo>
                      <a:lnTo>
                        <a:pt x="818" y="1856"/>
                      </a:lnTo>
                      <a:lnTo>
                        <a:pt x="758" y="1841"/>
                      </a:lnTo>
                      <a:lnTo>
                        <a:pt x="696" y="1824"/>
                      </a:lnTo>
                      <a:lnTo>
                        <a:pt x="634" y="1806"/>
                      </a:lnTo>
                      <a:lnTo>
                        <a:pt x="572" y="1787"/>
                      </a:lnTo>
                      <a:lnTo>
                        <a:pt x="508" y="1768"/>
                      </a:lnTo>
                      <a:lnTo>
                        <a:pt x="445" y="1747"/>
                      </a:lnTo>
                      <a:lnTo>
                        <a:pt x="382" y="1724"/>
                      </a:lnTo>
                      <a:lnTo>
                        <a:pt x="319" y="1700"/>
                      </a:lnTo>
                      <a:lnTo>
                        <a:pt x="257" y="1674"/>
                      </a:lnTo>
                      <a:lnTo>
                        <a:pt x="196" y="1647"/>
                      </a:lnTo>
                      <a:lnTo>
                        <a:pt x="135" y="1620"/>
                      </a:lnTo>
                      <a:lnTo>
                        <a:pt x="76" y="1590"/>
                      </a:lnTo>
                      <a:lnTo>
                        <a:pt x="19" y="1559"/>
                      </a:lnTo>
                      <a:lnTo>
                        <a:pt x="18" y="1554"/>
                      </a:lnTo>
                      <a:lnTo>
                        <a:pt x="13" y="1538"/>
                      </a:lnTo>
                      <a:lnTo>
                        <a:pt x="8" y="1514"/>
                      </a:lnTo>
                      <a:lnTo>
                        <a:pt x="3" y="1486"/>
                      </a:lnTo>
                      <a:lnTo>
                        <a:pt x="0" y="1456"/>
                      </a:lnTo>
                      <a:lnTo>
                        <a:pt x="0" y="1424"/>
                      </a:lnTo>
                      <a:lnTo>
                        <a:pt x="3" y="1396"/>
                      </a:lnTo>
                      <a:lnTo>
                        <a:pt x="13" y="1371"/>
                      </a:lnTo>
                      <a:lnTo>
                        <a:pt x="443" y="1002"/>
                      </a:lnTo>
                      <a:lnTo>
                        <a:pt x="441" y="999"/>
                      </a:lnTo>
                      <a:lnTo>
                        <a:pt x="440" y="989"/>
                      </a:lnTo>
                      <a:lnTo>
                        <a:pt x="440" y="973"/>
                      </a:lnTo>
                      <a:lnTo>
                        <a:pt x="445" y="953"/>
                      </a:lnTo>
                      <a:lnTo>
                        <a:pt x="453" y="928"/>
                      </a:lnTo>
                      <a:lnTo>
                        <a:pt x="471" y="902"/>
                      </a:lnTo>
                      <a:lnTo>
                        <a:pt x="497" y="874"/>
                      </a:lnTo>
                      <a:lnTo>
                        <a:pt x="534" y="845"/>
                      </a:lnTo>
                      <a:lnTo>
                        <a:pt x="743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5" name="Freeform 150"/>
                <p:cNvSpPr>
                  <a:spLocks/>
                </p:cNvSpPr>
                <p:nvPr/>
              </p:nvSpPr>
              <p:spPr bwMode="auto">
                <a:xfrm>
                  <a:off x="8279" y="4656"/>
                  <a:ext cx="311" cy="233"/>
                </a:xfrm>
                <a:custGeom>
                  <a:avLst/>
                  <a:gdLst>
                    <a:gd name="T0" fmla="*/ 2 w 1244"/>
                    <a:gd name="T1" fmla="*/ 0 h 930"/>
                    <a:gd name="T2" fmla="*/ 19 w 1244"/>
                    <a:gd name="T3" fmla="*/ 4 h 930"/>
                    <a:gd name="T4" fmla="*/ 17 w 1244"/>
                    <a:gd name="T5" fmla="*/ 15 h 930"/>
                    <a:gd name="T6" fmla="*/ 0 w 1244"/>
                    <a:gd name="T7" fmla="*/ 11 h 930"/>
                    <a:gd name="T8" fmla="*/ 2 w 1244"/>
                    <a:gd name="T9" fmla="*/ 0 h 9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44"/>
                    <a:gd name="T16" fmla="*/ 0 h 930"/>
                    <a:gd name="T17" fmla="*/ 1244 w 1244"/>
                    <a:gd name="T18" fmla="*/ 930 h 9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44" h="930">
                      <a:moveTo>
                        <a:pt x="164" y="0"/>
                      </a:moveTo>
                      <a:lnTo>
                        <a:pt x="1244" y="214"/>
                      </a:lnTo>
                      <a:lnTo>
                        <a:pt x="1067" y="930"/>
                      </a:lnTo>
                      <a:lnTo>
                        <a:pt x="0" y="688"/>
                      </a:lnTo>
                      <a:lnTo>
                        <a:pt x="164" y="0"/>
                      </a:lnTo>
                      <a:close/>
                    </a:path>
                  </a:pathLst>
                </a:custGeom>
                <a:solidFill>
                  <a:srgbClr val="C0C0C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6" name="Freeform 151"/>
                <p:cNvSpPr>
                  <a:spLocks/>
                </p:cNvSpPr>
                <p:nvPr/>
              </p:nvSpPr>
              <p:spPr bwMode="auto">
                <a:xfrm>
                  <a:off x="8300" y="4672"/>
                  <a:ext cx="237" cy="91"/>
                </a:xfrm>
                <a:custGeom>
                  <a:avLst/>
                  <a:gdLst>
                    <a:gd name="T0" fmla="*/ 2 w 952"/>
                    <a:gd name="T1" fmla="*/ 0 h 366"/>
                    <a:gd name="T2" fmla="*/ 15 w 952"/>
                    <a:gd name="T3" fmla="*/ 2 h 366"/>
                    <a:gd name="T4" fmla="*/ 3 w 952"/>
                    <a:gd name="T5" fmla="*/ 2 h 366"/>
                    <a:gd name="T6" fmla="*/ 0 w 952"/>
                    <a:gd name="T7" fmla="*/ 6 h 366"/>
                    <a:gd name="T8" fmla="*/ 2 w 952"/>
                    <a:gd name="T9" fmla="*/ 0 h 36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52"/>
                    <a:gd name="T16" fmla="*/ 0 h 366"/>
                    <a:gd name="T17" fmla="*/ 952 w 952"/>
                    <a:gd name="T18" fmla="*/ 366 h 36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52" h="366">
                      <a:moveTo>
                        <a:pt x="112" y="0"/>
                      </a:moveTo>
                      <a:lnTo>
                        <a:pt x="952" y="153"/>
                      </a:lnTo>
                      <a:lnTo>
                        <a:pt x="200" y="108"/>
                      </a:lnTo>
                      <a:lnTo>
                        <a:pt x="0" y="366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7" name="Freeform 152"/>
                <p:cNvSpPr>
                  <a:spLocks/>
                </p:cNvSpPr>
                <p:nvPr/>
              </p:nvSpPr>
              <p:spPr bwMode="auto">
                <a:xfrm>
                  <a:off x="8222" y="4885"/>
                  <a:ext cx="315" cy="84"/>
                </a:xfrm>
                <a:custGeom>
                  <a:avLst/>
                  <a:gdLst>
                    <a:gd name="T0" fmla="*/ 1 w 1259"/>
                    <a:gd name="T1" fmla="*/ 0 h 337"/>
                    <a:gd name="T2" fmla="*/ 20 w 1259"/>
                    <a:gd name="T3" fmla="*/ 4 h 337"/>
                    <a:gd name="T4" fmla="*/ 19 w 1259"/>
                    <a:gd name="T5" fmla="*/ 5 h 337"/>
                    <a:gd name="T6" fmla="*/ 0 w 1259"/>
                    <a:gd name="T7" fmla="*/ 0 h 337"/>
                    <a:gd name="T8" fmla="*/ 1 w 1259"/>
                    <a:gd name="T9" fmla="*/ 0 h 3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59"/>
                    <a:gd name="T16" fmla="*/ 0 h 337"/>
                    <a:gd name="T17" fmla="*/ 1259 w 1259"/>
                    <a:gd name="T18" fmla="*/ 337 h 3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59" h="337">
                      <a:moveTo>
                        <a:pt x="40" y="0"/>
                      </a:moveTo>
                      <a:lnTo>
                        <a:pt x="1259" y="288"/>
                      </a:lnTo>
                      <a:lnTo>
                        <a:pt x="1226" y="337"/>
                      </a:lnTo>
                      <a:lnTo>
                        <a:pt x="0" y="32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8" name="Freeform 153"/>
                <p:cNvSpPr>
                  <a:spLocks/>
                </p:cNvSpPr>
                <p:nvPr/>
              </p:nvSpPr>
              <p:spPr bwMode="auto">
                <a:xfrm>
                  <a:off x="8193" y="4910"/>
                  <a:ext cx="316" cy="86"/>
                </a:xfrm>
                <a:custGeom>
                  <a:avLst/>
                  <a:gdLst>
                    <a:gd name="T0" fmla="*/ 1 w 1265"/>
                    <a:gd name="T1" fmla="*/ 0 h 342"/>
                    <a:gd name="T2" fmla="*/ 20 w 1265"/>
                    <a:gd name="T3" fmla="*/ 5 h 342"/>
                    <a:gd name="T4" fmla="*/ 19 w 1265"/>
                    <a:gd name="T5" fmla="*/ 6 h 342"/>
                    <a:gd name="T6" fmla="*/ 0 w 1265"/>
                    <a:gd name="T7" fmla="*/ 1 h 342"/>
                    <a:gd name="T8" fmla="*/ 1 w 1265"/>
                    <a:gd name="T9" fmla="*/ 0 h 3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5"/>
                    <a:gd name="T16" fmla="*/ 0 h 342"/>
                    <a:gd name="T17" fmla="*/ 1265 w 1265"/>
                    <a:gd name="T18" fmla="*/ 342 h 3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5" h="342">
                      <a:moveTo>
                        <a:pt x="46" y="0"/>
                      </a:moveTo>
                      <a:lnTo>
                        <a:pt x="1265" y="286"/>
                      </a:lnTo>
                      <a:lnTo>
                        <a:pt x="1226" y="342"/>
                      </a:lnTo>
                      <a:lnTo>
                        <a:pt x="0" y="37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69" name="Freeform 154"/>
                <p:cNvSpPr>
                  <a:spLocks/>
                </p:cNvSpPr>
                <p:nvPr/>
              </p:nvSpPr>
              <p:spPr bwMode="auto">
                <a:xfrm>
                  <a:off x="8165" y="4936"/>
                  <a:ext cx="316" cy="86"/>
                </a:xfrm>
                <a:custGeom>
                  <a:avLst/>
                  <a:gdLst>
                    <a:gd name="T0" fmla="*/ 1 w 1264"/>
                    <a:gd name="T1" fmla="*/ 0 h 344"/>
                    <a:gd name="T2" fmla="*/ 20 w 1264"/>
                    <a:gd name="T3" fmla="*/ 5 h 344"/>
                    <a:gd name="T4" fmla="*/ 19 w 1264"/>
                    <a:gd name="T5" fmla="*/ 5 h 344"/>
                    <a:gd name="T6" fmla="*/ 0 w 1264"/>
                    <a:gd name="T7" fmla="*/ 1 h 344"/>
                    <a:gd name="T8" fmla="*/ 1 w 1264"/>
                    <a:gd name="T9" fmla="*/ 0 h 34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64"/>
                    <a:gd name="T16" fmla="*/ 0 h 344"/>
                    <a:gd name="T17" fmla="*/ 1264 w 1264"/>
                    <a:gd name="T18" fmla="*/ 344 h 34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64" h="344">
                      <a:moveTo>
                        <a:pt x="45" y="0"/>
                      </a:moveTo>
                      <a:lnTo>
                        <a:pt x="1264" y="287"/>
                      </a:lnTo>
                      <a:lnTo>
                        <a:pt x="1224" y="344"/>
                      </a:lnTo>
                      <a:lnTo>
                        <a:pt x="0" y="37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rgbClr val="7F7F7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0" name="Freeform 155"/>
                <p:cNvSpPr>
                  <a:spLocks/>
                </p:cNvSpPr>
                <p:nvPr/>
              </p:nvSpPr>
              <p:spPr bwMode="auto">
                <a:xfrm>
                  <a:off x="8243" y="4989"/>
                  <a:ext cx="48" cy="19"/>
                </a:xfrm>
                <a:custGeom>
                  <a:avLst/>
                  <a:gdLst>
                    <a:gd name="T0" fmla="*/ 0 w 190"/>
                    <a:gd name="T1" fmla="*/ 0 h 79"/>
                    <a:gd name="T2" fmla="*/ 1 w 190"/>
                    <a:gd name="T3" fmla="*/ 0 h 79"/>
                    <a:gd name="T4" fmla="*/ 1 w 190"/>
                    <a:gd name="T5" fmla="*/ 0 h 79"/>
                    <a:gd name="T6" fmla="*/ 1 w 190"/>
                    <a:gd name="T7" fmla="*/ 0 h 79"/>
                    <a:gd name="T8" fmla="*/ 2 w 190"/>
                    <a:gd name="T9" fmla="*/ 0 h 79"/>
                    <a:gd name="T10" fmla="*/ 2 w 190"/>
                    <a:gd name="T11" fmla="*/ 0 h 79"/>
                    <a:gd name="T12" fmla="*/ 2 w 190"/>
                    <a:gd name="T13" fmla="*/ 0 h 79"/>
                    <a:gd name="T14" fmla="*/ 3 w 190"/>
                    <a:gd name="T15" fmla="*/ 0 h 79"/>
                    <a:gd name="T16" fmla="*/ 3 w 190"/>
                    <a:gd name="T17" fmla="*/ 1 h 79"/>
                    <a:gd name="T18" fmla="*/ 3 w 190"/>
                    <a:gd name="T19" fmla="*/ 1 h 79"/>
                    <a:gd name="T20" fmla="*/ 3 w 190"/>
                    <a:gd name="T21" fmla="*/ 1 h 79"/>
                    <a:gd name="T22" fmla="*/ 3 w 190"/>
                    <a:gd name="T23" fmla="*/ 1 h 79"/>
                    <a:gd name="T24" fmla="*/ 3 w 190"/>
                    <a:gd name="T25" fmla="*/ 1 h 79"/>
                    <a:gd name="T26" fmla="*/ 3 w 190"/>
                    <a:gd name="T27" fmla="*/ 1 h 79"/>
                    <a:gd name="T28" fmla="*/ 3 w 190"/>
                    <a:gd name="T29" fmla="*/ 1 h 79"/>
                    <a:gd name="T30" fmla="*/ 3 w 190"/>
                    <a:gd name="T31" fmla="*/ 1 h 79"/>
                    <a:gd name="T32" fmla="*/ 2 w 190"/>
                    <a:gd name="T33" fmla="*/ 1 h 79"/>
                    <a:gd name="T34" fmla="*/ 2 w 190"/>
                    <a:gd name="T35" fmla="*/ 1 h 79"/>
                    <a:gd name="T36" fmla="*/ 2 w 190"/>
                    <a:gd name="T37" fmla="*/ 1 h 79"/>
                    <a:gd name="T38" fmla="*/ 2 w 190"/>
                    <a:gd name="T39" fmla="*/ 1 h 79"/>
                    <a:gd name="T40" fmla="*/ 2 w 190"/>
                    <a:gd name="T41" fmla="*/ 1 h 79"/>
                    <a:gd name="T42" fmla="*/ 2 w 190"/>
                    <a:gd name="T43" fmla="*/ 0 h 79"/>
                    <a:gd name="T44" fmla="*/ 2 w 190"/>
                    <a:gd name="T45" fmla="*/ 0 h 79"/>
                    <a:gd name="T46" fmla="*/ 1 w 190"/>
                    <a:gd name="T47" fmla="*/ 0 h 79"/>
                    <a:gd name="T48" fmla="*/ 1 w 190"/>
                    <a:gd name="T49" fmla="*/ 0 h 79"/>
                    <a:gd name="T50" fmla="*/ 0 w 190"/>
                    <a:gd name="T51" fmla="*/ 0 h 79"/>
                    <a:gd name="T52" fmla="*/ 0 w 190"/>
                    <a:gd name="T53" fmla="*/ 0 h 79"/>
                    <a:gd name="T54" fmla="*/ 0 w 190"/>
                    <a:gd name="T55" fmla="*/ 0 h 79"/>
                    <a:gd name="T56" fmla="*/ 0 w 190"/>
                    <a:gd name="T57" fmla="*/ 0 h 79"/>
                    <a:gd name="T58" fmla="*/ 0 w 190"/>
                    <a:gd name="T59" fmla="*/ 0 h 79"/>
                    <a:gd name="T60" fmla="*/ 0 w 190"/>
                    <a:gd name="T61" fmla="*/ 0 h 79"/>
                    <a:gd name="T62" fmla="*/ 0 w 190"/>
                    <a:gd name="T63" fmla="*/ 0 h 79"/>
                    <a:gd name="T64" fmla="*/ 0 w 190"/>
                    <a:gd name="T65" fmla="*/ 0 h 7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90"/>
                    <a:gd name="T100" fmla="*/ 0 h 79"/>
                    <a:gd name="T101" fmla="*/ 190 w 190"/>
                    <a:gd name="T102" fmla="*/ 79 h 7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90" h="79">
                      <a:moveTo>
                        <a:pt x="18" y="1"/>
                      </a:moveTo>
                      <a:lnTo>
                        <a:pt x="23" y="1"/>
                      </a:lnTo>
                      <a:lnTo>
                        <a:pt x="40" y="0"/>
                      </a:lnTo>
                      <a:lnTo>
                        <a:pt x="62" y="0"/>
                      </a:lnTo>
                      <a:lnTo>
                        <a:pt x="90" y="3"/>
                      </a:lnTo>
                      <a:lnTo>
                        <a:pt x="120" y="8"/>
                      </a:lnTo>
                      <a:lnTo>
                        <a:pt x="148" y="18"/>
                      </a:lnTo>
                      <a:lnTo>
                        <a:pt x="173" y="34"/>
                      </a:lnTo>
                      <a:lnTo>
                        <a:pt x="190" y="57"/>
                      </a:lnTo>
                      <a:lnTo>
                        <a:pt x="190" y="58"/>
                      </a:lnTo>
                      <a:lnTo>
                        <a:pt x="190" y="62"/>
                      </a:lnTo>
                      <a:lnTo>
                        <a:pt x="189" y="68"/>
                      </a:lnTo>
                      <a:lnTo>
                        <a:pt x="187" y="74"/>
                      </a:lnTo>
                      <a:lnTo>
                        <a:pt x="181" y="78"/>
                      </a:lnTo>
                      <a:lnTo>
                        <a:pt x="173" y="79"/>
                      </a:lnTo>
                      <a:lnTo>
                        <a:pt x="160" y="78"/>
                      </a:lnTo>
                      <a:lnTo>
                        <a:pt x="143" y="71"/>
                      </a:lnTo>
                      <a:lnTo>
                        <a:pt x="143" y="69"/>
                      </a:lnTo>
                      <a:lnTo>
                        <a:pt x="142" y="65"/>
                      </a:lnTo>
                      <a:lnTo>
                        <a:pt x="139" y="58"/>
                      </a:lnTo>
                      <a:lnTo>
                        <a:pt x="130" y="50"/>
                      </a:lnTo>
                      <a:lnTo>
                        <a:pt x="116" y="42"/>
                      </a:lnTo>
                      <a:lnTo>
                        <a:pt x="94" y="35"/>
                      </a:lnTo>
                      <a:lnTo>
                        <a:pt x="63" y="32"/>
                      </a:lnTo>
                      <a:lnTo>
                        <a:pt x="22" y="32"/>
                      </a:lnTo>
                      <a:lnTo>
                        <a:pt x="20" y="32"/>
                      </a:lnTo>
                      <a:lnTo>
                        <a:pt x="15" y="30"/>
                      </a:lnTo>
                      <a:lnTo>
                        <a:pt x="9" y="27"/>
                      </a:lnTo>
                      <a:lnTo>
                        <a:pt x="5" y="24"/>
                      </a:lnTo>
                      <a:lnTo>
                        <a:pt x="0" y="19"/>
                      </a:lnTo>
                      <a:lnTo>
                        <a:pt x="0" y="15"/>
                      </a:lnTo>
                      <a:lnTo>
                        <a:pt x="6" y="8"/>
                      </a:lnTo>
                      <a:lnTo>
                        <a:pt x="18" y="1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1" name="Freeform 156"/>
                <p:cNvSpPr>
                  <a:spLocks/>
                </p:cNvSpPr>
                <p:nvPr/>
              </p:nvSpPr>
              <p:spPr bwMode="auto">
                <a:xfrm>
                  <a:off x="8246" y="5003"/>
                  <a:ext cx="27" cy="15"/>
                </a:xfrm>
                <a:custGeom>
                  <a:avLst/>
                  <a:gdLst>
                    <a:gd name="T0" fmla="*/ 1 w 107"/>
                    <a:gd name="T1" fmla="*/ 1 h 63"/>
                    <a:gd name="T2" fmla="*/ 1 w 107"/>
                    <a:gd name="T3" fmla="*/ 1 h 63"/>
                    <a:gd name="T4" fmla="*/ 1 w 107"/>
                    <a:gd name="T5" fmla="*/ 1 h 63"/>
                    <a:gd name="T6" fmla="*/ 1 w 107"/>
                    <a:gd name="T7" fmla="*/ 1 h 63"/>
                    <a:gd name="T8" fmla="*/ 1 w 107"/>
                    <a:gd name="T9" fmla="*/ 1 h 63"/>
                    <a:gd name="T10" fmla="*/ 2 w 107"/>
                    <a:gd name="T11" fmla="*/ 1 h 63"/>
                    <a:gd name="T12" fmla="*/ 2 w 107"/>
                    <a:gd name="T13" fmla="*/ 1 h 63"/>
                    <a:gd name="T14" fmla="*/ 2 w 107"/>
                    <a:gd name="T15" fmla="*/ 1 h 63"/>
                    <a:gd name="T16" fmla="*/ 2 w 107"/>
                    <a:gd name="T17" fmla="*/ 1 h 63"/>
                    <a:gd name="T18" fmla="*/ 2 w 107"/>
                    <a:gd name="T19" fmla="*/ 0 h 63"/>
                    <a:gd name="T20" fmla="*/ 2 w 107"/>
                    <a:gd name="T21" fmla="*/ 0 h 63"/>
                    <a:gd name="T22" fmla="*/ 2 w 107"/>
                    <a:gd name="T23" fmla="*/ 0 h 63"/>
                    <a:gd name="T24" fmla="*/ 2 w 107"/>
                    <a:gd name="T25" fmla="*/ 0 h 63"/>
                    <a:gd name="T26" fmla="*/ 2 w 107"/>
                    <a:gd name="T27" fmla="*/ 0 h 63"/>
                    <a:gd name="T28" fmla="*/ 1 w 107"/>
                    <a:gd name="T29" fmla="*/ 0 h 63"/>
                    <a:gd name="T30" fmla="*/ 1 w 107"/>
                    <a:gd name="T31" fmla="*/ 0 h 63"/>
                    <a:gd name="T32" fmla="*/ 1 w 107"/>
                    <a:gd name="T33" fmla="*/ 0 h 63"/>
                    <a:gd name="T34" fmla="*/ 1 w 107"/>
                    <a:gd name="T35" fmla="*/ 0 h 63"/>
                    <a:gd name="T36" fmla="*/ 1 w 107"/>
                    <a:gd name="T37" fmla="*/ 0 h 63"/>
                    <a:gd name="T38" fmla="*/ 1 w 107"/>
                    <a:gd name="T39" fmla="*/ 0 h 63"/>
                    <a:gd name="T40" fmla="*/ 1 w 107"/>
                    <a:gd name="T41" fmla="*/ 0 h 63"/>
                    <a:gd name="T42" fmla="*/ 0 w 107"/>
                    <a:gd name="T43" fmla="*/ 0 h 63"/>
                    <a:gd name="T44" fmla="*/ 0 w 107"/>
                    <a:gd name="T45" fmla="*/ 0 h 63"/>
                    <a:gd name="T46" fmla="*/ 0 w 107"/>
                    <a:gd name="T47" fmla="*/ 0 h 63"/>
                    <a:gd name="T48" fmla="*/ 0 w 107"/>
                    <a:gd name="T49" fmla="*/ 0 h 63"/>
                    <a:gd name="T50" fmla="*/ 0 w 107"/>
                    <a:gd name="T51" fmla="*/ 0 h 63"/>
                    <a:gd name="T52" fmla="*/ 0 w 107"/>
                    <a:gd name="T53" fmla="*/ 0 h 63"/>
                    <a:gd name="T54" fmla="*/ 0 w 107"/>
                    <a:gd name="T55" fmla="*/ 0 h 63"/>
                    <a:gd name="T56" fmla="*/ 0 w 107"/>
                    <a:gd name="T57" fmla="*/ 0 h 63"/>
                    <a:gd name="T58" fmla="*/ 0 w 107"/>
                    <a:gd name="T59" fmla="*/ 0 h 63"/>
                    <a:gd name="T60" fmla="*/ 1 w 107"/>
                    <a:gd name="T61" fmla="*/ 1 h 63"/>
                    <a:gd name="T62" fmla="*/ 1 w 107"/>
                    <a:gd name="T63" fmla="*/ 1 h 63"/>
                    <a:gd name="T64" fmla="*/ 1 w 107"/>
                    <a:gd name="T65" fmla="*/ 1 h 6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07"/>
                    <a:gd name="T100" fmla="*/ 0 h 63"/>
                    <a:gd name="T101" fmla="*/ 107 w 107"/>
                    <a:gd name="T102" fmla="*/ 63 h 6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07" h="63">
                      <a:moveTo>
                        <a:pt x="43" y="58"/>
                      </a:moveTo>
                      <a:lnTo>
                        <a:pt x="54" y="61"/>
                      </a:lnTo>
                      <a:lnTo>
                        <a:pt x="64" y="63"/>
                      </a:lnTo>
                      <a:lnTo>
                        <a:pt x="74" y="63"/>
                      </a:lnTo>
                      <a:lnTo>
                        <a:pt x="83" y="63"/>
                      </a:lnTo>
                      <a:lnTo>
                        <a:pt x="91" y="61"/>
                      </a:lnTo>
                      <a:lnTo>
                        <a:pt x="97" y="57"/>
                      </a:lnTo>
                      <a:lnTo>
                        <a:pt x="102" y="54"/>
                      </a:lnTo>
                      <a:lnTo>
                        <a:pt x="106" y="48"/>
                      </a:lnTo>
                      <a:lnTo>
                        <a:pt x="107" y="43"/>
                      </a:lnTo>
                      <a:lnTo>
                        <a:pt x="106" y="37"/>
                      </a:lnTo>
                      <a:lnTo>
                        <a:pt x="102" y="30"/>
                      </a:lnTo>
                      <a:lnTo>
                        <a:pt x="97" y="24"/>
                      </a:lnTo>
                      <a:lnTo>
                        <a:pt x="90" y="19"/>
                      </a:lnTo>
                      <a:lnTo>
                        <a:pt x="82" y="13"/>
                      </a:lnTo>
                      <a:lnTo>
                        <a:pt x="74" y="9"/>
                      </a:lnTo>
                      <a:lnTo>
                        <a:pt x="63" y="4"/>
                      </a:lnTo>
                      <a:lnTo>
                        <a:pt x="53" y="2"/>
                      </a:lnTo>
                      <a:lnTo>
                        <a:pt x="42" y="0"/>
                      </a:lnTo>
                      <a:lnTo>
                        <a:pt x="32" y="0"/>
                      </a:lnTo>
                      <a:lnTo>
                        <a:pt x="23" y="1"/>
                      </a:lnTo>
                      <a:lnTo>
                        <a:pt x="15" y="2"/>
                      </a:lnTo>
                      <a:lnTo>
                        <a:pt x="8" y="5"/>
                      </a:lnTo>
                      <a:lnTo>
                        <a:pt x="3" y="10"/>
                      </a:lnTo>
                      <a:lnTo>
                        <a:pt x="1" y="14"/>
                      </a:lnTo>
                      <a:lnTo>
                        <a:pt x="0" y="20"/>
                      </a:lnTo>
                      <a:lnTo>
                        <a:pt x="1" y="26"/>
                      </a:lnTo>
                      <a:lnTo>
                        <a:pt x="5" y="32"/>
                      </a:lnTo>
                      <a:lnTo>
                        <a:pt x="9" y="38"/>
                      </a:lnTo>
                      <a:lnTo>
                        <a:pt x="16" y="44"/>
                      </a:lnTo>
                      <a:lnTo>
                        <a:pt x="25" y="49"/>
                      </a:lnTo>
                      <a:lnTo>
                        <a:pt x="33" y="54"/>
                      </a:lnTo>
                      <a:lnTo>
                        <a:pt x="43" y="58"/>
                      </a:lnTo>
                      <a:close/>
                    </a:path>
                  </a:pathLst>
                </a:custGeom>
                <a:solidFill>
                  <a:srgbClr val="BFBF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2" name="Freeform 157"/>
                <p:cNvSpPr>
                  <a:spLocks/>
                </p:cNvSpPr>
                <p:nvPr/>
              </p:nvSpPr>
              <p:spPr bwMode="auto">
                <a:xfrm>
                  <a:off x="8113" y="4974"/>
                  <a:ext cx="367" cy="131"/>
                </a:xfrm>
                <a:custGeom>
                  <a:avLst/>
                  <a:gdLst>
                    <a:gd name="T0" fmla="*/ 23 w 1469"/>
                    <a:gd name="T1" fmla="*/ 6 h 525"/>
                    <a:gd name="T2" fmla="*/ 22 w 1469"/>
                    <a:gd name="T3" fmla="*/ 6 h 525"/>
                    <a:gd name="T4" fmla="*/ 22 w 1469"/>
                    <a:gd name="T5" fmla="*/ 6 h 525"/>
                    <a:gd name="T6" fmla="*/ 21 w 1469"/>
                    <a:gd name="T7" fmla="*/ 6 h 525"/>
                    <a:gd name="T8" fmla="*/ 20 w 1469"/>
                    <a:gd name="T9" fmla="*/ 6 h 525"/>
                    <a:gd name="T10" fmla="*/ 19 w 1469"/>
                    <a:gd name="T11" fmla="*/ 6 h 525"/>
                    <a:gd name="T12" fmla="*/ 17 w 1469"/>
                    <a:gd name="T13" fmla="*/ 5 h 525"/>
                    <a:gd name="T14" fmla="*/ 16 w 1469"/>
                    <a:gd name="T15" fmla="*/ 5 h 525"/>
                    <a:gd name="T16" fmla="*/ 14 w 1469"/>
                    <a:gd name="T17" fmla="*/ 5 h 525"/>
                    <a:gd name="T18" fmla="*/ 12 w 1469"/>
                    <a:gd name="T19" fmla="*/ 4 h 525"/>
                    <a:gd name="T20" fmla="*/ 10 w 1469"/>
                    <a:gd name="T21" fmla="*/ 4 h 525"/>
                    <a:gd name="T22" fmla="*/ 8 w 1469"/>
                    <a:gd name="T23" fmla="*/ 3 h 525"/>
                    <a:gd name="T24" fmla="*/ 6 w 1469"/>
                    <a:gd name="T25" fmla="*/ 3 h 525"/>
                    <a:gd name="T26" fmla="*/ 4 w 1469"/>
                    <a:gd name="T27" fmla="*/ 2 h 525"/>
                    <a:gd name="T28" fmla="*/ 3 w 1469"/>
                    <a:gd name="T29" fmla="*/ 1 h 525"/>
                    <a:gd name="T30" fmla="*/ 1 w 1469"/>
                    <a:gd name="T31" fmla="*/ 0 h 525"/>
                    <a:gd name="T32" fmla="*/ 0 w 1469"/>
                    <a:gd name="T33" fmla="*/ 0 h 525"/>
                    <a:gd name="T34" fmla="*/ 0 w 1469"/>
                    <a:gd name="T35" fmla="*/ 0 h 525"/>
                    <a:gd name="T36" fmla="*/ 0 w 1469"/>
                    <a:gd name="T37" fmla="*/ 1 h 525"/>
                    <a:gd name="T38" fmla="*/ 0 w 1469"/>
                    <a:gd name="T39" fmla="*/ 2 h 525"/>
                    <a:gd name="T40" fmla="*/ 0 w 1469"/>
                    <a:gd name="T41" fmla="*/ 2 h 525"/>
                    <a:gd name="T42" fmla="*/ 0 w 1469"/>
                    <a:gd name="T43" fmla="*/ 2 h 525"/>
                    <a:gd name="T44" fmla="*/ 1 w 1469"/>
                    <a:gd name="T45" fmla="*/ 2 h 525"/>
                    <a:gd name="T46" fmla="*/ 1 w 1469"/>
                    <a:gd name="T47" fmla="*/ 3 h 525"/>
                    <a:gd name="T48" fmla="*/ 2 w 1469"/>
                    <a:gd name="T49" fmla="*/ 3 h 525"/>
                    <a:gd name="T50" fmla="*/ 3 w 1469"/>
                    <a:gd name="T51" fmla="*/ 3 h 525"/>
                    <a:gd name="T52" fmla="*/ 4 w 1469"/>
                    <a:gd name="T53" fmla="*/ 4 h 525"/>
                    <a:gd name="T54" fmla="*/ 5 w 1469"/>
                    <a:gd name="T55" fmla="*/ 4 h 525"/>
                    <a:gd name="T56" fmla="*/ 6 w 1469"/>
                    <a:gd name="T57" fmla="*/ 5 h 525"/>
                    <a:gd name="T58" fmla="*/ 8 w 1469"/>
                    <a:gd name="T59" fmla="*/ 5 h 525"/>
                    <a:gd name="T60" fmla="*/ 9 w 1469"/>
                    <a:gd name="T61" fmla="*/ 6 h 525"/>
                    <a:gd name="T62" fmla="*/ 11 w 1469"/>
                    <a:gd name="T63" fmla="*/ 6 h 525"/>
                    <a:gd name="T64" fmla="*/ 13 w 1469"/>
                    <a:gd name="T65" fmla="*/ 7 h 525"/>
                    <a:gd name="T66" fmla="*/ 16 w 1469"/>
                    <a:gd name="T67" fmla="*/ 7 h 525"/>
                    <a:gd name="T68" fmla="*/ 18 w 1469"/>
                    <a:gd name="T69" fmla="*/ 7 h 525"/>
                    <a:gd name="T70" fmla="*/ 21 w 1469"/>
                    <a:gd name="T71" fmla="*/ 8 h 525"/>
                    <a:gd name="T72" fmla="*/ 22 w 1469"/>
                    <a:gd name="T73" fmla="*/ 8 h 525"/>
                    <a:gd name="T74" fmla="*/ 22 w 1469"/>
                    <a:gd name="T75" fmla="*/ 8 h 525"/>
                    <a:gd name="T76" fmla="*/ 23 w 1469"/>
                    <a:gd name="T77" fmla="*/ 7 h 525"/>
                    <a:gd name="T78" fmla="*/ 23 w 1469"/>
                    <a:gd name="T79" fmla="*/ 7 h 52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1469"/>
                    <a:gd name="T121" fmla="*/ 0 h 525"/>
                    <a:gd name="T122" fmla="*/ 1469 w 1469"/>
                    <a:gd name="T123" fmla="*/ 525 h 525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1469" h="525">
                      <a:moveTo>
                        <a:pt x="1468" y="407"/>
                      </a:moveTo>
                      <a:lnTo>
                        <a:pt x="1466" y="407"/>
                      </a:lnTo>
                      <a:lnTo>
                        <a:pt x="1458" y="406"/>
                      </a:lnTo>
                      <a:lnTo>
                        <a:pt x="1446" y="405"/>
                      </a:lnTo>
                      <a:lnTo>
                        <a:pt x="1429" y="402"/>
                      </a:lnTo>
                      <a:lnTo>
                        <a:pt x="1408" y="400"/>
                      </a:lnTo>
                      <a:lnTo>
                        <a:pt x="1382" y="397"/>
                      </a:lnTo>
                      <a:lnTo>
                        <a:pt x="1353" y="393"/>
                      </a:lnTo>
                      <a:lnTo>
                        <a:pt x="1321" y="389"/>
                      </a:lnTo>
                      <a:lnTo>
                        <a:pt x="1285" y="383"/>
                      </a:lnTo>
                      <a:lnTo>
                        <a:pt x="1245" y="376"/>
                      </a:lnTo>
                      <a:lnTo>
                        <a:pt x="1203" y="370"/>
                      </a:lnTo>
                      <a:lnTo>
                        <a:pt x="1158" y="363"/>
                      </a:lnTo>
                      <a:lnTo>
                        <a:pt x="1110" y="354"/>
                      </a:lnTo>
                      <a:lnTo>
                        <a:pt x="1060" y="345"/>
                      </a:lnTo>
                      <a:lnTo>
                        <a:pt x="1008" y="335"/>
                      </a:lnTo>
                      <a:lnTo>
                        <a:pt x="954" y="323"/>
                      </a:lnTo>
                      <a:lnTo>
                        <a:pt x="898" y="311"/>
                      </a:lnTo>
                      <a:lnTo>
                        <a:pt x="841" y="299"/>
                      </a:lnTo>
                      <a:lnTo>
                        <a:pt x="782" y="284"/>
                      </a:lnTo>
                      <a:lnTo>
                        <a:pt x="723" y="269"/>
                      </a:lnTo>
                      <a:lnTo>
                        <a:pt x="663" y="253"/>
                      </a:lnTo>
                      <a:lnTo>
                        <a:pt x="602" y="236"/>
                      </a:lnTo>
                      <a:lnTo>
                        <a:pt x="541" y="217"/>
                      </a:lnTo>
                      <a:lnTo>
                        <a:pt x="480" y="198"/>
                      </a:lnTo>
                      <a:lnTo>
                        <a:pt x="417" y="178"/>
                      </a:lnTo>
                      <a:lnTo>
                        <a:pt x="356" y="156"/>
                      </a:lnTo>
                      <a:lnTo>
                        <a:pt x="296" y="133"/>
                      </a:lnTo>
                      <a:lnTo>
                        <a:pt x="236" y="109"/>
                      </a:lnTo>
                      <a:lnTo>
                        <a:pt x="178" y="84"/>
                      </a:lnTo>
                      <a:lnTo>
                        <a:pt x="120" y="57"/>
                      </a:lnTo>
                      <a:lnTo>
                        <a:pt x="64" y="29"/>
                      </a:lnTo>
                      <a:lnTo>
                        <a:pt x="9" y="0"/>
                      </a:lnTo>
                      <a:lnTo>
                        <a:pt x="7" y="4"/>
                      </a:lnTo>
                      <a:lnTo>
                        <a:pt x="5" y="15"/>
                      </a:lnTo>
                      <a:lnTo>
                        <a:pt x="3" y="33"/>
                      </a:lnTo>
                      <a:lnTo>
                        <a:pt x="0" y="55"/>
                      </a:lnTo>
                      <a:lnTo>
                        <a:pt x="0" y="79"/>
                      </a:lnTo>
                      <a:lnTo>
                        <a:pt x="3" y="102"/>
                      </a:lnTo>
                      <a:lnTo>
                        <a:pt x="10" y="125"/>
                      </a:lnTo>
                      <a:lnTo>
                        <a:pt x="22" y="143"/>
                      </a:lnTo>
                      <a:lnTo>
                        <a:pt x="23" y="144"/>
                      </a:lnTo>
                      <a:lnTo>
                        <a:pt x="26" y="146"/>
                      </a:lnTo>
                      <a:lnTo>
                        <a:pt x="33" y="150"/>
                      </a:lnTo>
                      <a:lnTo>
                        <a:pt x="43" y="154"/>
                      </a:lnTo>
                      <a:lnTo>
                        <a:pt x="54" y="161"/>
                      </a:lnTo>
                      <a:lnTo>
                        <a:pt x="69" y="169"/>
                      </a:lnTo>
                      <a:lnTo>
                        <a:pt x="86" y="177"/>
                      </a:lnTo>
                      <a:lnTo>
                        <a:pt x="106" y="187"/>
                      </a:lnTo>
                      <a:lnTo>
                        <a:pt x="128" y="197"/>
                      </a:lnTo>
                      <a:lnTo>
                        <a:pt x="154" y="208"/>
                      </a:lnTo>
                      <a:lnTo>
                        <a:pt x="182" y="221"/>
                      </a:lnTo>
                      <a:lnTo>
                        <a:pt x="213" y="234"/>
                      </a:lnTo>
                      <a:lnTo>
                        <a:pt x="247" y="248"/>
                      </a:lnTo>
                      <a:lnTo>
                        <a:pt x="283" y="262"/>
                      </a:lnTo>
                      <a:lnTo>
                        <a:pt x="322" y="277"/>
                      </a:lnTo>
                      <a:lnTo>
                        <a:pt x="364" y="292"/>
                      </a:lnTo>
                      <a:lnTo>
                        <a:pt x="410" y="308"/>
                      </a:lnTo>
                      <a:lnTo>
                        <a:pt x="457" y="323"/>
                      </a:lnTo>
                      <a:lnTo>
                        <a:pt x="508" y="339"/>
                      </a:lnTo>
                      <a:lnTo>
                        <a:pt x="562" y="355"/>
                      </a:lnTo>
                      <a:lnTo>
                        <a:pt x="618" y="371"/>
                      </a:lnTo>
                      <a:lnTo>
                        <a:pt x="678" y="387"/>
                      </a:lnTo>
                      <a:lnTo>
                        <a:pt x="740" y="402"/>
                      </a:lnTo>
                      <a:lnTo>
                        <a:pt x="805" y="418"/>
                      </a:lnTo>
                      <a:lnTo>
                        <a:pt x="874" y="433"/>
                      </a:lnTo>
                      <a:lnTo>
                        <a:pt x="945" y="449"/>
                      </a:lnTo>
                      <a:lnTo>
                        <a:pt x="1018" y="462"/>
                      </a:lnTo>
                      <a:lnTo>
                        <a:pt x="1096" y="477"/>
                      </a:lnTo>
                      <a:lnTo>
                        <a:pt x="1176" y="490"/>
                      </a:lnTo>
                      <a:lnTo>
                        <a:pt x="1259" y="503"/>
                      </a:lnTo>
                      <a:lnTo>
                        <a:pt x="1346" y="514"/>
                      </a:lnTo>
                      <a:lnTo>
                        <a:pt x="1435" y="525"/>
                      </a:lnTo>
                      <a:lnTo>
                        <a:pt x="1436" y="523"/>
                      </a:lnTo>
                      <a:lnTo>
                        <a:pt x="1441" y="516"/>
                      </a:lnTo>
                      <a:lnTo>
                        <a:pt x="1447" y="506"/>
                      </a:lnTo>
                      <a:lnTo>
                        <a:pt x="1454" y="491"/>
                      </a:lnTo>
                      <a:lnTo>
                        <a:pt x="1461" y="474"/>
                      </a:lnTo>
                      <a:lnTo>
                        <a:pt x="1466" y="454"/>
                      </a:lnTo>
                      <a:lnTo>
                        <a:pt x="1469" y="432"/>
                      </a:lnTo>
                      <a:lnTo>
                        <a:pt x="1468" y="407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3" name="Freeform 158"/>
                <p:cNvSpPr>
                  <a:spLocks/>
                </p:cNvSpPr>
                <p:nvPr/>
              </p:nvSpPr>
              <p:spPr bwMode="auto">
                <a:xfrm>
                  <a:off x="8253" y="4846"/>
                  <a:ext cx="42" cy="29"/>
                </a:xfrm>
                <a:custGeom>
                  <a:avLst/>
                  <a:gdLst>
                    <a:gd name="T0" fmla="*/ 1 w 170"/>
                    <a:gd name="T1" fmla="*/ 0 h 120"/>
                    <a:gd name="T2" fmla="*/ 1 w 170"/>
                    <a:gd name="T3" fmla="*/ 0 h 120"/>
                    <a:gd name="T4" fmla="*/ 0 w 170"/>
                    <a:gd name="T5" fmla="*/ 0 h 120"/>
                    <a:gd name="T6" fmla="*/ 0 w 170"/>
                    <a:gd name="T7" fmla="*/ 0 h 120"/>
                    <a:gd name="T8" fmla="*/ 0 w 170"/>
                    <a:gd name="T9" fmla="*/ 0 h 120"/>
                    <a:gd name="T10" fmla="*/ 0 w 170"/>
                    <a:gd name="T11" fmla="*/ 0 h 120"/>
                    <a:gd name="T12" fmla="*/ 0 w 170"/>
                    <a:gd name="T13" fmla="*/ 0 h 120"/>
                    <a:gd name="T14" fmla="*/ 0 w 170"/>
                    <a:gd name="T15" fmla="*/ 1 h 120"/>
                    <a:gd name="T16" fmla="*/ 0 w 170"/>
                    <a:gd name="T17" fmla="*/ 1 h 120"/>
                    <a:gd name="T18" fmla="*/ 1 w 170"/>
                    <a:gd name="T19" fmla="*/ 2 h 120"/>
                    <a:gd name="T20" fmla="*/ 1 w 170"/>
                    <a:gd name="T21" fmla="*/ 2 h 120"/>
                    <a:gd name="T22" fmla="*/ 1 w 170"/>
                    <a:gd name="T23" fmla="*/ 1 h 120"/>
                    <a:gd name="T24" fmla="*/ 1 w 170"/>
                    <a:gd name="T25" fmla="*/ 1 h 120"/>
                    <a:gd name="T26" fmla="*/ 1 w 170"/>
                    <a:gd name="T27" fmla="*/ 1 h 120"/>
                    <a:gd name="T28" fmla="*/ 2 w 170"/>
                    <a:gd name="T29" fmla="*/ 1 h 120"/>
                    <a:gd name="T30" fmla="*/ 2 w 170"/>
                    <a:gd name="T31" fmla="*/ 0 h 120"/>
                    <a:gd name="T32" fmla="*/ 2 w 170"/>
                    <a:gd name="T33" fmla="*/ 0 h 120"/>
                    <a:gd name="T34" fmla="*/ 2 w 170"/>
                    <a:gd name="T35" fmla="*/ 0 h 120"/>
                    <a:gd name="T36" fmla="*/ 1 w 170"/>
                    <a:gd name="T37" fmla="*/ 0 h 12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0"/>
                    <a:gd name="T58" fmla="*/ 0 h 120"/>
                    <a:gd name="T59" fmla="*/ 170 w 170"/>
                    <a:gd name="T60" fmla="*/ 120 h 12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0" h="120">
                      <a:moveTo>
                        <a:pt x="53" y="0"/>
                      </a:moveTo>
                      <a:lnTo>
                        <a:pt x="49" y="0"/>
                      </a:lnTo>
                      <a:lnTo>
                        <a:pt x="41" y="3"/>
                      </a:lnTo>
                      <a:lnTo>
                        <a:pt x="30" y="7"/>
                      </a:lnTo>
                      <a:lnTo>
                        <a:pt x="17" y="15"/>
                      </a:lnTo>
                      <a:lnTo>
                        <a:pt x="7" y="26"/>
                      </a:lnTo>
                      <a:lnTo>
                        <a:pt x="1" y="43"/>
                      </a:lnTo>
                      <a:lnTo>
                        <a:pt x="0" y="65"/>
                      </a:lnTo>
                      <a:lnTo>
                        <a:pt x="7" y="94"/>
                      </a:lnTo>
                      <a:lnTo>
                        <a:pt x="98" y="120"/>
                      </a:lnTo>
                      <a:lnTo>
                        <a:pt x="97" y="114"/>
                      </a:lnTo>
                      <a:lnTo>
                        <a:pt x="97" y="102"/>
                      </a:lnTo>
                      <a:lnTo>
                        <a:pt x="97" y="84"/>
                      </a:lnTo>
                      <a:lnTo>
                        <a:pt x="101" y="64"/>
                      </a:lnTo>
                      <a:lnTo>
                        <a:pt x="108" y="44"/>
                      </a:lnTo>
                      <a:lnTo>
                        <a:pt x="121" y="30"/>
                      </a:lnTo>
                      <a:lnTo>
                        <a:pt x="141" y="22"/>
                      </a:lnTo>
                      <a:lnTo>
                        <a:pt x="170" y="25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4" name="Freeform 159"/>
                <p:cNvSpPr>
                  <a:spLocks/>
                </p:cNvSpPr>
                <p:nvPr/>
              </p:nvSpPr>
              <p:spPr bwMode="auto">
                <a:xfrm>
                  <a:off x="8494" y="4901"/>
                  <a:ext cx="43" cy="29"/>
                </a:xfrm>
                <a:custGeom>
                  <a:avLst/>
                  <a:gdLst>
                    <a:gd name="T0" fmla="*/ 1 w 170"/>
                    <a:gd name="T1" fmla="*/ 0 h 119"/>
                    <a:gd name="T2" fmla="*/ 1 w 170"/>
                    <a:gd name="T3" fmla="*/ 0 h 119"/>
                    <a:gd name="T4" fmla="*/ 1 w 170"/>
                    <a:gd name="T5" fmla="*/ 0 h 119"/>
                    <a:gd name="T6" fmla="*/ 1 w 170"/>
                    <a:gd name="T7" fmla="*/ 0 h 119"/>
                    <a:gd name="T8" fmla="*/ 0 w 170"/>
                    <a:gd name="T9" fmla="*/ 0 h 119"/>
                    <a:gd name="T10" fmla="*/ 0 w 170"/>
                    <a:gd name="T11" fmla="*/ 0 h 119"/>
                    <a:gd name="T12" fmla="*/ 0 w 170"/>
                    <a:gd name="T13" fmla="*/ 0 h 119"/>
                    <a:gd name="T14" fmla="*/ 0 w 170"/>
                    <a:gd name="T15" fmla="*/ 1 h 119"/>
                    <a:gd name="T16" fmla="*/ 0 w 170"/>
                    <a:gd name="T17" fmla="*/ 1 h 119"/>
                    <a:gd name="T18" fmla="*/ 2 w 170"/>
                    <a:gd name="T19" fmla="*/ 2 h 119"/>
                    <a:gd name="T20" fmla="*/ 2 w 170"/>
                    <a:gd name="T21" fmla="*/ 2 h 119"/>
                    <a:gd name="T22" fmla="*/ 2 w 170"/>
                    <a:gd name="T23" fmla="*/ 1 h 119"/>
                    <a:gd name="T24" fmla="*/ 2 w 170"/>
                    <a:gd name="T25" fmla="*/ 1 h 119"/>
                    <a:gd name="T26" fmla="*/ 2 w 170"/>
                    <a:gd name="T27" fmla="*/ 1 h 119"/>
                    <a:gd name="T28" fmla="*/ 2 w 170"/>
                    <a:gd name="T29" fmla="*/ 1 h 119"/>
                    <a:gd name="T30" fmla="*/ 2 w 170"/>
                    <a:gd name="T31" fmla="*/ 0 h 119"/>
                    <a:gd name="T32" fmla="*/ 2 w 170"/>
                    <a:gd name="T33" fmla="*/ 0 h 119"/>
                    <a:gd name="T34" fmla="*/ 3 w 170"/>
                    <a:gd name="T35" fmla="*/ 0 h 119"/>
                    <a:gd name="T36" fmla="*/ 1 w 170"/>
                    <a:gd name="T37" fmla="*/ 0 h 119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0"/>
                    <a:gd name="T58" fmla="*/ 0 h 119"/>
                    <a:gd name="T59" fmla="*/ 170 w 170"/>
                    <a:gd name="T60" fmla="*/ 119 h 119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0" h="119">
                      <a:moveTo>
                        <a:pt x="53" y="0"/>
                      </a:moveTo>
                      <a:lnTo>
                        <a:pt x="49" y="0"/>
                      </a:lnTo>
                      <a:lnTo>
                        <a:pt x="41" y="3"/>
                      </a:lnTo>
                      <a:lnTo>
                        <a:pt x="29" y="7"/>
                      </a:lnTo>
                      <a:lnTo>
                        <a:pt x="18" y="14"/>
                      </a:lnTo>
                      <a:lnTo>
                        <a:pt x="7" y="25"/>
                      </a:lnTo>
                      <a:lnTo>
                        <a:pt x="0" y="42"/>
                      </a:lnTo>
                      <a:lnTo>
                        <a:pt x="0" y="65"/>
                      </a:lnTo>
                      <a:lnTo>
                        <a:pt x="7" y="94"/>
                      </a:lnTo>
                      <a:lnTo>
                        <a:pt x="97" y="119"/>
                      </a:lnTo>
                      <a:lnTo>
                        <a:pt x="96" y="114"/>
                      </a:lnTo>
                      <a:lnTo>
                        <a:pt x="96" y="101"/>
                      </a:lnTo>
                      <a:lnTo>
                        <a:pt x="96" y="83"/>
                      </a:lnTo>
                      <a:lnTo>
                        <a:pt x="100" y="62"/>
                      </a:lnTo>
                      <a:lnTo>
                        <a:pt x="107" y="44"/>
                      </a:lnTo>
                      <a:lnTo>
                        <a:pt x="120" y="30"/>
                      </a:lnTo>
                      <a:lnTo>
                        <a:pt x="141" y="22"/>
                      </a:lnTo>
                      <a:lnTo>
                        <a:pt x="170" y="25"/>
                      </a:lnTo>
                      <a:lnTo>
                        <a:pt x="53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5" name="Freeform 160"/>
                <p:cNvSpPr>
                  <a:spLocks/>
                </p:cNvSpPr>
                <p:nvPr/>
              </p:nvSpPr>
              <p:spPr bwMode="auto">
                <a:xfrm>
                  <a:off x="8299" y="4855"/>
                  <a:ext cx="182" cy="50"/>
                </a:xfrm>
                <a:custGeom>
                  <a:avLst/>
                  <a:gdLst>
                    <a:gd name="T0" fmla="*/ 0 w 730"/>
                    <a:gd name="T1" fmla="*/ 1 h 200"/>
                    <a:gd name="T2" fmla="*/ 11 w 730"/>
                    <a:gd name="T3" fmla="*/ 3 h 200"/>
                    <a:gd name="T4" fmla="*/ 11 w 730"/>
                    <a:gd name="T5" fmla="*/ 3 h 200"/>
                    <a:gd name="T6" fmla="*/ 0 w 730"/>
                    <a:gd name="T7" fmla="*/ 0 h 200"/>
                    <a:gd name="T8" fmla="*/ 0 w 730"/>
                    <a:gd name="T9" fmla="*/ 1 h 2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30"/>
                    <a:gd name="T16" fmla="*/ 0 h 200"/>
                    <a:gd name="T17" fmla="*/ 730 w 730"/>
                    <a:gd name="T18" fmla="*/ 200 h 20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30" h="200">
                      <a:moveTo>
                        <a:pt x="0" y="44"/>
                      </a:moveTo>
                      <a:lnTo>
                        <a:pt x="697" y="200"/>
                      </a:lnTo>
                      <a:lnTo>
                        <a:pt x="730" y="156"/>
                      </a:lnTo>
                      <a:lnTo>
                        <a:pt x="33" y="0"/>
                      </a:lnTo>
                      <a:lnTo>
                        <a:pt x="0" y="44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6" name="Freeform 161"/>
                <p:cNvSpPr>
                  <a:spLocks/>
                </p:cNvSpPr>
                <p:nvPr/>
              </p:nvSpPr>
              <p:spPr bwMode="auto">
                <a:xfrm>
                  <a:off x="8297" y="4875"/>
                  <a:ext cx="176" cy="47"/>
                </a:xfrm>
                <a:custGeom>
                  <a:avLst/>
                  <a:gdLst>
                    <a:gd name="T0" fmla="*/ 0 w 703"/>
                    <a:gd name="T1" fmla="*/ 1 h 187"/>
                    <a:gd name="T2" fmla="*/ 11 w 703"/>
                    <a:gd name="T3" fmla="*/ 3 h 187"/>
                    <a:gd name="T4" fmla="*/ 11 w 703"/>
                    <a:gd name="T5" fmla="*/ 3 h 187"/>
                    <a:gd name="T6" fmla="*/ 0 w 703"/>
                    <a:gd name="T7" fmla="*/ 0 h 187"/>
                    <a:gd name="T8" fmla="*/ 0 w 703"/>
                    <a:gd name="T9" fmla="*/ 1 h 18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703"/>
                    <a:gd name="T16" fmla="*/ 0 h 187"/>
                    <a:gd name="T17" fmla="*/ 703 w 703"/>
                    <a:gd name="T18" fmla="*/ 187 h 18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703" h="187">
                      <a:moveTo>
                        <a:pt x="0" y="30"/>
                      </a:moveTo>
                      <a:lnTo>
                        <a:pt x="696" y="187"/>
                      </a:lnTo>
                      <a:lnTo>
                        <a:pt x="703" y="157"/>
                      </a:lnTo>
                      <a:lnTo>
                        <a:pt x="6" y="0"/>
                      </a:lnTo>
                      <a:lnTo>
                        <a:pt x="0" y="3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7" name="Freeform 162"/>
                <p:cNvSpPr>
                  <a:spLocks/>
                </p:cNvSpPr>
                <p:nvPr/>
              </p:nvSpPr>
              <p:spPr bwMode="auto">
                <a:xfrm>
                  <a:off x="8486" y="4969"/>
                  <a:ext cx="106" cy="127"/>
                </a:xfrm>
                <a:custGeom>
                  <a:avLst/>
                  <a:gdLst>
                    <a:gd name="T0" fmla="*/ 0 w 424"/>
                    <a:gd name="T1" fmla="*/ 8 h 508"/>
                    <a:gd name="T2" fmla="*/ 2 w 424"/>
                    <a:gd name="T3" fmla="*/ 6 h 508"/>
                    <a:gd name="T4" fmla="*/ 2 w 424"/>
                    <a:gd name="T5" fmla="*/ 6 h 508"/>
                    <a:gd name="T6" fmla="*/ 7 w 424"/>
                    <a:gd name="T7" fmla="*/ 0 h 508"/>
                    <a:gd name="T8" fmla="*/ 2 w 424"/>
                    <a:gd name="T9" fmla="*/ 5 h 508"/>
                    <a:gd name="T10" fmla="*/ 1 w 424"/>
                    <a:gd name="T11" fmla="*/ 5 h 508"/>
                    <a:gd name="T12" fmla="*/ 0 w 424"/>
                    <a:gd name="T13" fmla="*/ 6 h 508"/>
                    <a:gd name="T14" fmla="*/ 0 w 424"/>
                    <a:gd name="T15" fmla="*/ 8 h 508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424"/>
                    <a:gd name="T25" fmla="*/ 0 h 508"/>
                    <a:gd name="T26" fmla="*/ 424 w 424"/>
                    <a:gd name="T27" fmla="*/ 508 h 508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424" h="508">
                      <a:moveTo>
                        <a:pt x="0" y="508"/>
                      </a:moveTo>
                      <a:lnTo>
                        <a:pt x="86" y="388"/>
                      </a:lnTo>
                      <a:lnTo>
                        <a:pt x="124" y="388"/>
                      </a:lnTo>
                      <a:lnTo>
                        <a:pt x="424" y="0"/>
                      </a:lnTo>
                      <a:lnTo>
                        <a:pt x="130" y="282"/>
                      </a:lnTo>
                      <a:lnTo>
                        <a:pt x="66" y="289"/>
                      </a:lnTo>
                      <a:lnTo>
                        <a:pt x="0" y="358"/>
                      </a:lnTo>
                      <a:lnTo>
                        <a:pt x="0" y="508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8" name="Freeform 163"/>
                <p:cNvSpPr>
                  <a:spLocks/>
                </p:cNvSpPr>
                <p:nvPr/>
              </p:nvSpPr>
              <p:spPr bwMode="auto">
                <a:xfrm>
                  <a:off x="8312" y="4637"/>
                  <a:ext cx="296" cy="61"/>
                </a:xfrm>
                <a:custGeom>
                  <a:avLst/>
                  <a:gdLst>
                    <a:gd name="T0" fmla="*/ 0 w 1186"/>
                    <a:gd name="T1" fmla="*/ 0 h 245"/>
                    <a:gd name="T2" fmla="*/ 18 w 1186"/>
                    <a:gd name="T3" fmla="*/ 4 h 245"/>
                    <a:gd name="T4" fmla="*/ 18 w 1186"/>
                    <a:gd name="T5" fmla="*/ 4 h 245"/>
                    <a:gd name="T6" fmla="*/ 18 w 1186"/>
                    <a:gd name="T7" fmla="*/ 4 h 245"/>
                    <a:gd name="T8" fmla="*/ 18 w 1186"/>
                    <a:gd name="T9" fmla="*/ 4 h 245"/>
                    <a:gd name="T10" fmla="*/ 18 w 1186"/>
                    <a:gd name="T11" fmla="*/ 3 h 245"/>
                    <a:gd name="T12" fmla="*/ 18 w 1186"/>
                    <a:gd name="T13" fmla="*/ 3 h 245"/>
                    <a:gd name="T14" fmla="*/ 17 w 1186"/>
                    <a:gd name="T15" fmla="*/ 3 h 245"/>
                    <a:gd name="T16" fmla="*/ 17 w 1186"/>
                    <a:gd name="T17" fmla="*/ 3 h 245"/>
                    <a:gd name="T18" fmla="*/ 17 w 1186"/>
                    <a:gd name="T19" fmla="*/ 3 h 245"/>
                    <a:gd name="T20" fmla="*/ 16 w 1186"/>
                    <a:gd name="T21" fmla="*/ 3 h 245"/>
                    <a:gd name="T22" fmla="*/ 16 w 1186"/>
                    <a:gd name="T23" fmla="*/ 3 h 245"/>
                    <a:gd name="T24" fmla="*/ 16 w 1186"/>
                    <a:gd name="T25" fmla="*/ 3 h 245"/>
                    <a:gd name="T26" fmla="*/ 15 w 1186"/>
                    <a:gd name="T27" fmla="*/ 2 h 245"/>
                    <a:gd name="T28" fmla="*/ 15 w 1186"/>
                    <a:gd name="T29" fmla="*/ 2 h 245"/>
                    <a:gd name="T30" fmla="*/ 14 w 1186"/>
                    <a:gd name="T31" fmla="*/ 2 h 245"/>
                    <a:gd name="T32" fmla="*/ 13 w 1186"/>
                    <a:gd name="T33" fmla="*/ 2 h 245"/>
                    <a:gd name="T34" fmla="*/ 13 w 1186"/>
                    <a:gd name="T35" fmla="*/ 2 h 245"/>
                    <a:gd name="T36" fmla="*/ 12 w 1186"/>
                    <a:gd name="T37" fmla="*/ 2 h 245"/>
                    <a:gd name="T38" fmla="*/ 11 w 1186"/>
                    <a:gd name="T39" fmla="*/ 1 h 245"/>
                    <a:gd name="T40" fmla="*/ 11 w 1186"/>
                    <a:gd name="T41" fmla="*/ 1 h 245"/>
                    <a:gd name="T42" fmla="*/ 10 w 1186"/>
                    <a:gd name="T43" fmla="*/ 1 h 245"/>
                    <a:gd name="T44" fmla="*/ 9 w 1186"/>
                    <a:gd name="T45" fmla="*/ 1 h 245"/>
                    <a:gd name="T46" fmla="*/ 9 w 1186"/>
                    <a:gd name="T47" fmla="*/ 1 h 245"/>
                    <a:gd name="T48" fmla="*/ 8 w 1186"/>
                    <a:gd name="T49" fmla="*/ 1 h 245"/>
                    <a:gd name="T50" fmla="*/ 7 w 1186"/>
                    <a:gd name="T51" fmla="*/ 0 h 245"/>
                    <a:gd name="T52" fmla="*/ 6 w 1186"/>
                    <a:gd name="T53" fmla="*/ 0 h 245"/>
                    <a:gd name="T54" fmla="*/ 5 w 1186"/>
                    <a:gd name="T55" fmla="*/ 0 h 245"/>
                    <a:gd name="T56" fmla="*/ 4 w 1186"/>
                    <a:gd name="T57" fmla="*/ 0 h 245"/>
                    <a:gd name="T58" fmla="*/ 3 w 1186"/>
                    <a:gd name="T59" fmla="*/ 0 h 245"/>
                    <a:gd name="T60" fmla="*/ 3 w 1186"/>
                    <a:gd name="T61" fmla="*/ 0 h 245"/>
                    <a:gd name="T62" fmla="*/ 2 w 1186"/>
                    <a:gd name="T63" fmla="*/ 0 h 245"/>
                    <a:gd name="T64" fmla="*/ 1 w 1186"/>
                    <a:gd name="T65" fmla="*/ 0 h 245"/>
                    <a:gd name="T66" fmla="*/ 0 w 1186"/>
                    <a:gd name="T67" fmla="*/ 0 h 24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186"/>
                    <a:gd name="T103" fmla="*/ 0 h 245"/>
                    <a:gd name="T104" fmla="*/ 1186 w 1186"/>
                    <a:gd name="T105" fmla="*/ 245 h 24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186" h="245">
                      <a:moveTo>
                        <a:pt x="0" y="0"/>
                      </a:moveTo>
                      <a:lnTo>
                        <a:pt x="1186" y="245"/>
                      </a:lnTo>
                      <a:lnTo>
                        <a:pt x="1184" y="244"/>
                      </a:lnTo>
                      <a:lnTo>
                        <a:pt x="1180" y="242"/>
                      </a:lnTo>
                      <a:lnTo>
                        <a:pt x="1172" y="239"/>
                      </a:lnTo>
                      <a:lnTo>
                        <a:pt x="1161" y="233"/>
                      </a:lnTo>
                      <a:lnTo>
                        <a:pt x="1147" y="228"/>
                      </a:lnTo>
                      <a:lnTo>
                        <a:pt x="1130" y="222"/>
                      </a:lnTo>
                      <a:lnTo>
                        <a:pt x="1112" y="214"/>
                      </a:lnTo>
                      <a:lnTo>
                        <a:pt x="1091" y="205"/>
                      </a:lnTo>
                      <a:lnTo>
                        <a:pt x="1066" y="196"/>
                      </a:lnTo>
                      <a:lnTo>
                        <a:pt x="1039" y="187"/>
                      </a:lnTo>
                      <a:lnTo>
                        <a:pt x="1010" y="177"/>
                      </a:lnTo>
                      <a:lnTo>
                        <a:pt x="979" y="166"/>
                      </a:lnTo>
                      <a:lnTo>
                        <a:pt x="945" y="154"/>
                      </a:lnTo>
                      <a:lnTo>
                        <a:pt x="910" y="143"/>
                      </a:lnTo>
                      <a:lnTo>
                        <a:pt x="871" y="132"/>
                      </a:lnTo>
                      <a:lnTo>
                        <a:pt x="832" y="121"/>
                      </a:lnTo>
                      <a:lnTo>
                        <a:pt x="790" y="108"/>
                      </a:lnTo>
                      <a:lnTo>
                        <a:pt x="747" y="97"/>
                      </a:lnTo>
                      <a:lnTo>
                        <a:pt x="702" y="86"/>
                      </a:lnTo>
                      <a:lnTo>
                        <a:pt x="655" y="74"/>
                      </a:lnTo>
                      <a:lnTo>
                        <a:pt x="607" y="64"/>
                      </a:lnTo>
                      <a:lnTo>
                        <a:pt x="557" y="54"/>
                      </a:lnTo>
                      <a:lnTo>
                        <a:pt x="506" y="45"/>
                      </a:lnTo>
                      <a:lnTo>
                        <a:pt x="454" y="36"/>
                      </a:lnTo>
                      <a:lnTo>
                        <a:pt x="400" y="28"/>
                      </a:lnTo>
                      <a:lnTo>
                        <a:pt x="346" y="20"/>
                      </a:lnTo>
                      <a:lnTo>
                        <a:pt x="290" y="15"/>
                      </a:lnTo>
                      <a:lnTo>
                        <a:pt x="233" y="9"/>
                      </a:lnTo>
                      <a:lnTo>
                        <a:pt x="176" y="4"/>
                      </a:lnTo>
                      <a:lnTo>
                        <a:pt x="118" y="2"/>
                      </a:lnTo>
                      <a:lnTo>
                        <a:pt x="6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  <p:sp>
              <p:nvSpPr>
                <p:cNvPr id="4479" name="Freeform 164"/>
                <p:cNvSpPr>
                  <a:spLocks/>
                </p:cNvSpPr>
                <p:nvPr/>
              </p:nvSpPr>
              <p:spPr bwMode="auto">
                <a:xfrm>
                  <a:off x="8250" y="4639"/>
                  <a:ext cx="60" cy="185"/>
                </a:xfrm>
                <a:custGeom>
                  <a:avLst/>
                  <a:gdLst>
                    <a:gd name="T0" fmla="*/ 4 w 241"/>
                    <a:gd name="T1" fmla="*/ 0 h 738"/>
                    <a:gd name="T2" fmla="*/ 1 w 241"/>
                    <a:gd name="T3" fmla="*/ 12 h 738"/>
                    <a:gd name="T4" fmla="*/ 0 w 241"/>
                    <a:gd name="T5" fmla="*/ 12 h 738"/>
                    <a:gd name="T6" fmla="*/ 2 w 241"/>
                    <a:gd name="T7" fmla="*/ 0 h 738"/>
                    <a:gd name="T8" fmla="*/ 4 w 241"/>
                    <a:gd name="T9" fmla="*/ 0 h 7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1"/>
                    <a:gd name="T16" fmla="*/ 0 h 738"/>
                    <a:gd name="T17" fmla="*/ 241 w 241"/>
                    <a:gd name="T18" fmla="*/ 738 h 7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1" h="738">
                      <a:moveTo>
                        <a:pt x="241" y="0"/>
                      </a:moveTo>
                      <a:lnTo>
                        <a:pt x="52" y="738"/>
                      </a:lnTo>
                      <a:lnTo>
                        <a:pt x="0" y="726"/>
                      </a:lnTo>
                      <a:lnTo>
                        <a:pt x="169" y="0"/>
                      </a:lnTo>
                      <a:lnTo>
                        <a:pt x="241" y="0"/>
                      </a:lnTo>
                      <a:close/>
                    </a:path>
                  </a:pathLst>
                </a:custGeom>
                <a:solidFill>
                  <a:srgbClr val="F2E5B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sv-SE"/>
                </a:p>
              </p:txBody>
            </p:sp>
          </p:grpSp>
        </p:grpSp>
        <p:sp>
          <p:nvSpPr>
            <p:cNvPr id="4367" name="Freeform 165"/>
            <p:cNvSpPr>
              <a:spLocks/>
            </p:cNvSpPr>
            <p:nvPr/>
          </p:nvSpPr>
          <p:spPr bwMode="auto">
            <a:xfrm>
              <a:off x="4040" y="1566"/>
              <a:ext cx="1158" cy="1078"/>
            </a:xfrm>
            <a:custGeom>
              <a:avLst/>
              <a:gdLst>
                <a:gd name="T0" fmla="*/ 0 w 2894"/>
                <a:gd name="T1" fmla="*/ 85 h 2693"/>
                <a:gd name="T2" fmla="*/ 22 w 2894"/>
                <a:gd name="T3" fmla="*/ 33 h 2693"/>
                <a:gd name="T4" fmla="*/ 89 w 2894"/>
                <a:gd name="T5" fmla="*/ 22 h 2693"/>
                <a:gd name="T6" fmla="*/ 166 w 2894"/>
                <a:gd name="T7" fmla="*/ 11 h 2693"/>
                <a:gd name="T8" fmla="*/ 185 w 2894"/>
                <a:gd name="T9" fmla="*/ 88 h 2693"/>
                <a:gd name="T10" fmla="*/ 170 w 2894"/>
                <a:gd name="T11" fmla="*/ 137 h 2693"/>
                <a:gd name="T12" fmla="*/ 135 w 2894"/>
                <a:gd name="T13" fmla="*/ 161 h 2693"/>
                <a:gd name="T14" fmla="*/ 105 w 2894"/>
                <a:gd name="T15" fmla="*/ 165 h 2693"/>
                <a:gd name="T16" fmla="*/ 67 w 2894"/>
                <a:gd name="T17" fmla="*/ 169 h 2693"/>
                <a:gd name="T18" fmla="*/ 22 w 2894"/>
                <a:gd name="T19" fmla="*/ 141 h 2693"/>
                <a:gd name="T20" fmla="*/ 0 w 2894"/>
                <a:gd name="T21" fmla="*/ 85 h 269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94"/>
                <a:gd name="T34" fmla="*/ 0 h 2693"/>
                <a:gd name="T35" fmla="*/ 2894 w 2894"/>
                <a:gd name="T36" fmla="*/ 2693 h 269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94" h="2693">
                  <a:moveTo>
                    <a:pt x="4" y="1331"/>
                  </a:moveTo>
                  <a:cubicBezTo>
                    <a:pt x="4" y="1049"/>
                    <a:pt x="119" y="673"/>
                    <a:pt x="349" y="509"/>
                  </a:cubicBezTo>
                  <a:cubicBezTo>
                    <a:pt x="579" y="345"/>
                    <a:pt x="1010" y="400"/>
                    <a:pt x="1384" y="344"/>
                  </a:cubicBezTo>
                  <a:cubicBezTo>
                    <a:pt x="1758" y="288"/>
                    <a:pt x="2346" y="0"/>
                    <a:pt x="2596" y="170"/>
                  </a:cubicBezTo>
                  <a:cubicBezTo>
                    <a:pt x="2846" y="340"/>
                    <a:pt x="2874" y="1035"/>
                    <a:pt x="2884" y="1364"/>
                  </a:cubicBezTo>
                  <a:cubicBezTo>
                    <a:pt x="2894" y="1693"/>
                    <a:pt x="2789" y="1954"/>
                    <a:pt x="2659" y="2144"/>
                  </a:cubicBezTo>
                  <a:cubicBezTo>
                    <a:pt x="2529" y="2334"/>
                    <a:pt x="2274" y="2432"/>
                    <a:pt x="2104" y="2504"/>
                  </a:cubicBezTo>
                  <a:cubicBezTo>
                    <a:pt x="1934" y="2576"/>
                    <a:pt x="1816" y="2558"/>
                    <a:pt x="1639" y="2579"/>
                  </a:cubicBezTo>
                  <a:cubicBezTo>
                    <a:pt x="1462" y="2600"/>
                    <a:pt x="1259" y="2693"/>
                    <a:pt x="1044" y="2630"/>
                  </a:cubicBezTo>
                  <a:cubicBezTo>
                    <a:pt x="829" y="2567"/>
                    <a:pt x="520" y="2418"/>
                    <a:pt x="346" y="2201"/>
                  </a:cubicBezTo>
                  <a:cubicBezTo>
                    <a:pt x="173" y="1985"/>
                    <a:pt x="0" y="1682"/>
                    <a:pt x="4" y="1331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368" name="Group 166"/>
            <p:cNvGrpSpPr>
              <a:grpSpLocks/>
            </p:cNvGrpSpPr>
            <p:nvPr/>
          </p:nvGrpSpPr>
          <p:grpSpPr bwMode="auto">
            <a:xfrm>
              <a:off x="4224" y="2346"/>
              <a:ext cx="316" cy="147"/>
              <a:chOff x="3600" y="219"/>
              <a:chExt cx="360" cy="175"/>
            </a:xfrm>
          </p:grpSpPr>
          <p:sp>
            <p:nvSpPr>
              <p:cNvPr id="4397" name="Oval 16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98" name="Line 16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399" name="Line 16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400" name="Rectangle 170"/>
              <p:cNvSpPr>
                <a:spLocks noChangeArrowheads="1"/>
              </p:cNvSpPr>
              <p:nvPr/>
            </p:nvSpPr>
            <p:spPr bwMode="auto">
              <a:xfrm>
                <a:off x="3603" y="284"/>
                <a:ext cx="231" cy="69"/>
              </a:xfrm>
              <a:prstGeom prst="rect">
                <a:avLst/>
              </a:prstGeom>
              <a:solidFill>
                <a:srgbClr val="CCCC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en-US" sz="1800" b="0">
                  <a:latin typeface="Comic Sans MS" pitchFamily="66" charset="0"/>
                </a:endParaRPr>
              </a:p>
            </p:txBody>
          </p:sp>
          <p:sp>
            <p:nvSpPr>
              <p:cNvPr id="4401" name="Oval 17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rgbClr val="CCCCFF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grpSp>
            <p:nvGrpSpPr>
              <p:cNvPr id="4402" name="Group 17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4407" name="Line 17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8" name="Line 17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9" name="Line 17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4403" name="Group 17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4404" name="Line 17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5" name="Line 17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406" name="Line 17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4369" name="Line 180"/>
            <p:cNvSpPr>
              <a:spLocks noChangeShapeType="1"/>
            </p:cNvSpPr>
            <p:nvPr/>
          </p:nvSpPr>
          <p:spPr bwMode="auto">
            <a:xfrm>
              <a:off x="4243" y="2238"/>
              <a:ext cx="8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370" name="Line 181"/>
            <p:cNvSpPr>
              <a:spLocks noChangeShapeType="1"/>
            </p:cNvSpPr>
            <p:nvPr/>
          </p:nvSpPr>
          <p:spPr bwMode="auto">
            <a:xfrm>
              <a:off x="4375" y="2238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371" name="Line 182"/>
            <p:cNvSpPr>
              <a:spLocks noChangeShapeType="1"/>
            </p:cNvSpPr>
            <p:nvPr/>
          </p:nvSpPr>
          <p:spPr bwMode="auto">
            <a:xfrm>
              <a:off x="4912" y="2133"/>
              <a:ext cx="0" cy="1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372" name="Group 183"/>
            <p:cNvGrpSpPr>
              <a:grpSpLocks/>
            </p:cNvGrpSpPr>
            <p:nvPr/>
          </p:nvGrpSpPr>
          <p:grpSpPr bwMode="auto">
            <a:xfrm>
              <a:off x="4624" y="1836"/>
              <a:ext cx="576" cy="372"/>
              <a:chOff x="10665" y="3225"/>
              <a:chExt cx="1440" cy="930"/>
            </a:xfrm>
          </p:grpSpPr>
          <p:sp>
            <p:nvSpPr>
              <p:cNvPr id="4395" name="Oval 184"/>
              <p:cNvSpPr>
                <a:spLocks noChangeArrowheads="1"/>
              </p:cNvSpPr>
              <p:nvPr/>
            </p:nvSpPr>
            <p:spPr bwMode="auto">
              <a:xfrm>
                <a:off x="10665" y="3225"/>
                <a:ext cx="1440" cy="930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>
                      <a:alpha val="0"/>
                    </a:srgb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grpSp>
            <p:nvGrpSpPr>
              <p:cNvPr id="4396" name="Group 185"/>
              <p:cNvGrpSpPr>
                <a:grpSpLocks/>
              </p:cNvGrpSpPr>
              <p:nvPr/>
            </p:nvGrpSpPr>
            <p:grpSpPr bwMode="auto">
              <a:xfrm>
                <a:off x="11031" y="3335"/>
                <a:ext cx="565" cy="643"/>
                <a:chOff x="2870" y="1518"/>
                <a:chExt cx="292" cy="320"/>
              </a:xfrm>
            </p:grpSpPr>
            <p:graphicFrame>
              <p:nvGraphicFramePr>
                <p:cNvPr id="4099" name="Object 186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96" r:id="rId3" imgW="819000" imgH="847800" progId="">
                        <p:embed/>
                      </p:oleObj>
                    </mc:Choice>
                    <mc:Fallback>
                      <p:oleObj r:id="rId3" imgW="819000" imgH="847800" progId="">
                        <p:embed/>
                        <p:pic>
                          <p:nvPicPr>
                            <p:cNvPr id="0" name="Object 18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70" y="1518"/>
                              <a:ext cx="272" cy="2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4100" name="Object 187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97" r:id="rId5" imgW="1266840" imgH="1200240" progId="">
                        <p:embed/>
                      </p:oleObj>
                    </mc:Choice>
                    <mc:Fallback>
                      <p:oleObj r:id="rId5" imgW="1266840" imgH="1200240" progId="">
                        <p:embed/>
                        <p:pic>
                          <p:nvPicPr>
                            <p:cNvPr id="0" name="Object 18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13" y="1602"/>
                              <a:ext cx="249" cy="2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4373" name="Freeform 188"/>
            <p:cNvSpPr>
              <a:spLocks/>
            </p:cNvSpPr>
            <p:nvPr/>
          </p:nvSpPr>
          <p:spPr bwMode="auto">
            <a:xfrm>
              <a:off x="2491" y="2162"/>
              <a:ext cx="1329" cy="788"/>
            </a:xfrm>
            <a:custGeom>
              <a:avLst/>
              <a:gdLst>
                <a:gd name="T0" fmla="*/ 38 w 3324"/>
                <a:gd name="T1" fmla="*/ 1 h 1971"/>
                <a:gd name="T2" fmla="*/ 10 w 3324"/>
                <a:gd name="T3" fmla="*/ 21 h 1971"/>
                <a:gd name="T4" fmla="*/ 0 w 3324"/>
                <a:gd name="T5" fmla="*/ 68 h 1971"/>
                <a:gd name="T6" fmla="*/ 11 w 3324"/>
                <a:gd name="T7" fmla="*/ 103 h 1971"/>
                <a:gd name="T8" fmla="*/ 39 w 3324"/>
                <a:gd name="T9" fmla="*/ 117 h 1971"/>
                <a:gd name="T10" fmla="*/ 69 w 3324"/>
                <a:gd name="T11" fmla="*/ 110 h 1971"/>
                <a:gd name="T12" fmla="*/ 99 w 3324"/>
                <a:gd name="T13" fmla="*/ 120 h 1971"/>
                <a:gd name="T14" fmla="*/ 152 w 3324"/>
                <a:gd name="T15" fmla="*/ 123 h 1971"/>
                <a:gd name="T16" fmla="*/ 208 w 3324"/>
                <a:gd name="T17" fmla="*/ 101 h 1971"/>
                <a:gd name="T18" fmla="*/ 183 w 3324"/>
                <a:gd name="T19" fmla="*/ 60 h 1971"/>
                <a:gd name="T20" fmla="*/ 174 w 3324"/>
                <a:gd name="T21" fmla="*/ 28 h 1971"/>
                <a:gd name="T22" fmla="*/ 110 w 3324"/>
                <a:gd name="T23" fmla="*/ 16 h 1971"/>
                <a:gd name="T24" fmla="*/ 38 w 3324"/>
                <a:gd name="T25" fmla="*/ 1 h 197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324"/>
                <a:gd name="T40" fmla="*/ 0 h 1971"/>
                <a:gd name="T41" fmla="*/ 3324 w 3324"/>
                <a:gd name="T42" fmla="*/ 1971 h 1971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324" h="1971">
                  <a:moveTo>
                    <a:pt x="596" y="15"/>
                  </a:moveTo>
                  <a:cubicBezTo>
                    <a:pt x="335" y="29"/>
                    <a:pt x="248" y="155"/>
                    <a:pt x="149" y="330"/>
                  </a:cubicBezTo>
                  <a:cubicBezTo>
                    <a:pt x="50" y="505"/>
                    <a:pt x="0" y="853"/>
                    <a:pt x="3" y="1066"/>
                  </a:cubicBezTo>
                  <a:cubicBezTo>
                    <a:pt x="6" y="1279"/>
                    <a:pt x="67" y="1478"/>
                    <a:pt x="168" y="1606"/>
                  </a:cubicBezTo>
                  <a:cubicBezTo>
                    <a:pt x="269" y="1734"/>
                    <a:pt x="457" y="1811"/>
                    <a:pt x="609" y="1831"/>
                  </a:cubicBezTo>
                  <a:cubicBezTo>
                    <a:pt x="761" y="1851"/>
                    <a:pt x="927" y="1719"/>
                    <a:pt x="1083" y="1726"/>
                  </a:cubicBezTo>
                  <a:cubicBezTo>
                    <a:pt x="1239" y="1733"/>
                    <a:pt x="1333" y="1844"/>
                    <a:pt x="1548" y="1876"/>
                  </a:cubicBezTo>
                  <a:cubicBezTo>
                    <a:pt x="1763" y="1908"/>
                    <a:pt x="2091" y="1971"/>
                    <a:pt x="2373" y="1921"/>
                  </a:cubicBezTo>
                  <a:cubicBezTo>
                    <a:pt x="2655" y="1871"/>
                    <a:pt x="3162" y="1740"/>
                    <a:pt x="3243" y="1576"/>
                  </a:cubicBezTo>
                  <a:cubicBezTo>
                    <a:pt x="3324" y="1412"/>
                    <a:pt x="2947" y="1124"/>
                    <a:pt x="2859" y="935"/>
                  </a:cubicBezTo>
                  <a:cubicBezTo>
                    <a:pt x="2771" y="746"/>
                    <a:pt x="2905" y="559"/>
                    <a:pt x="2714" y="444"/>
                  </a:cubicBezTo>
                  <a:cubicBezTo>
                    <a:pt x="2523" y="328"/>
                    <a:pt x="2063" y="315"/>
                    <a:pt x="1714" y="242"/>
                  </a:cubicBezTo>
                  <a:cubicBezTo>
                    <a:pt x="1366" y="168"/>
                    <a:pt x="857" y="0"/>
                    <a:pt x="596" y="15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374" name="Freeform 189"/>
            <p:cNvSpPr>
              <a:spLocks/>
            </p:cNvSpPr>
            <p:nvPr/>
          </p:nvSpPr>
          <p:spPr bwMode="auto">
            <a:xfrm>
              <a:off x="2053" y="3147"/>
              <a:ext cx="1855" cy="574"/>
            </a:xfrm>
            <a:custGeom>
              <a:avLst/>
              <a:gdLst>
                <a:gd name="T0" fmla="*/ 22 w 4636"/>
                <a:gd name="T1" fmla="*/ 1 h 1435"/>
                <a:gd name="T2" fmla="*/ 12 w 4636"/>
                <a:gd name="T3" fmla="*/ 41 h 1435"/>
                <a:gd name="T4" fmla="*/ 52 w 4636"/>
                <a:gd name="T5" fmla="*/ 81 h 1435"/>
                <a:gd name="T6" fmla="*/ 126 w 4636"/>
                <a:gd name="T7" fmla="*/ 91 h 1435"/>
                <a:gd name="T8" fmla="*/ 225 w 4636"/>
                <a:gd name="T9" fmla="*/ 84 h 1435"/>
                <a:gd name="T10" fmla="*/ 251 w 4636"/>
                <a:gd name="T11" fmla="*/ 62 h 1435"/>
                <a:gd name="T12" fmla="*/ 291 w 4636"/>
                <a:gd name="T13" fmla="*/ 49 h 1435"/>
                <a:gd name="T14" fmla="*/ 272 w 4636"/>
                <a:gd name="T15" fmla="*/ 18 h 1435"/>
                <a:gd name="T16" fmla="*/ 142 w 4636"/>
                <a:gd name="T17" fmla="*/ 5 h 1435"/>
                <a:gd name="T18" fmla="*/ 22 w 4636"/>
                <a:gd name="T19" fmla="*/ 1 h 143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36"/>
                <a:gd name="T31" fmla="*/ 0 h 1435"/>
                <a:gd name="T32" fmla="*/ 4636 w 4636"/>
                <a:gd name="T33" fmla="*/ 1435 h 143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36" h="1435">
                  <a:moveTo>
                    <a:pt x="339" y="15"/>
                  </a:moveTo>
                  <a:cubicBezTo>
                    <a:pt x="0" y="110"/>
                    <a:pt x="112" y="438"/>
                    <a:pt x="189" y="645"/>
                  </a:cubicBezTo>
                  <a:cubicBezTo>
                    <a:pt x="266" y="852"/>
                    <a:pt x="509" y="1130"/>
                    <a:pt x="804" y="1260"/>
                  </a:cubicBezTo>
                  <a:cubicBezTo>
                    <a:pt x="1099" y="1390"/>
                    <a:pt x="1507" y="1415"/>
                    <a:pt x="1959" y="1425"/>
                  </a:cubicBezTo>
                  <a:cubicBezTo>
                    <a:pt x="2411" y="1435"/>
                    <a:pt x="3192" y="1395"/>
                    <a:pt x="3519" y="1320"/>
                  </a:cubicBezTo>
                  <a:cubicBezTo>
                    <a:pt x="3846" y="1245"/>
                    <a:pt x="3753" y="1067"/>
                    <a:pt x="3924" y="975"/>
                  </a:cubicBezTo>
                  <a:cubicBezTo>
                    <a:pt x="4095" y="883"/>
                    <a:pt x="4489" y="885"/>
                    <a:pt x="4543" y="769"/>
                  </a:cubicBezTo>
                  <a:cubicBezTo>
                    <a:pt x="4597" y="653"/>
                    <a:pt x="4636" y="393"/>
                    <a:pt x="4249" y="278"/>
                  </a:cubicBezTo>
                  <a:cubicBezTo>
                    <a:pt x="3863" y="162"/>
                    <a:pt x="2874" y="120"/>
                    <a:pt x="2222" y="76"/>
                  </a:cubicBezTo>
                  <a:cubicBezTo>
                    <a:pt x="1570" y="32"/>
                    <a:pt x="868" y="0"/>
                    <a:pt x="339" y="15"/>
                  </a:cubicBezTo>
                  <a:close/>
                </a:path>
              </a:pathLst>
            </a:custGeom>
            <a:solidFill>
              <a:srgbClr val="33CCCC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4098" name="Object 190"/>
            <p:cNvGraphicFramePr>
              <a:graphicFrameLocks noChangeAspect="1"/>
            </p:cNvGraphicFramePr>
            <p:nvPr/>
          </p:nvGraphicFramePr>
          <p:xfrm>
            <a:off x="2767" y="3262"/>
            <a:ext cx="262" cy="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8" r:id="rId7" imgW="1305000" imgH="1085760" progId="">
                    <p:embed/>
                  </p:oleObj>
                </mc:Choice>
                <mc:Fallback>
                  <p:oleObj r:id="rId7" imgW="1305000" imgH="1085760" progId="">
                    <p:embed/>
                    <p:pic>
                      <p:nvPicPr>
                        <p:cNvPr id="0" name="Object 1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7" y="3262"/>
                          <a:ext cx="262" cy="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375" name="Group 191"/>
            <p:cNvGrpSpPr>
              <a:grpSpLocks/>
            </p:cNvGrpSpPr>
            <p:nvPr/>
          </p:nvGrpSpPr>
          <p:grpSpPr bwMode="auto">
            <a:xfrm>
              <a:off x="4475" y="2095"/>
              <a:ext cx="320" cy="314"/>
              <a:chOff x="4475" y="2095"/>
              <a:chExt cx="320" cy="314"/>
            </a:xfrm>
          </p:grpSpPr>
          <p:sp>
            <p:nvSpPr>
              <p:cNvPr id="4391" name="Line 192"/>
              <p:cNvSpPr>
                <a:spLocks noChangeShapeType="1"/>
              </p:cNvSpPr>
              <p:nvPr/>
            </p:nvSpPr>
            <p:spPr bwMode="auto">
              <a:xfrm flipV="1">
                <a:off x="4485" y="2106"/>
                <a:ext cx="310" cy="21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92" name="Group 193"/>
              <p:cNvGrpSpPr>
                <a:grpSpLocks/>
              </p:cNvGrpSpPr>
              <p:nvPr/>
            </p:nvGrpSpPr>
            <p:grpSpPr bwMode="auto">
              <a:xfrm>
                <a:off x="4475" y="2095"/>
                <a:ext cx="257" cy="314"/>
                <a:chOff x="563" y="3500"/>
                <a:chExt cx="257" cy="314"/>
              </a:xfrm>
            </p:grpSpPr>
            <p:sp>
              <p:nvSpPr>
                <p:cNvPr id="4393" name="Oval 194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94" name="Text Box 195"/>
                <p:cNvSpPr txBox="1">
                  <a:spLocks noChangeArrowheads="1"/>
                </p:cNvSpPr>
                <p:nvPr/>
              </p:nvSpPr>
              <p:spPr bwMode="auto">
                <a:xfrm>
                  <a:off x="563" y="3500"/>
                  <a:ext cx="184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4376" name="Group 196"/>
            <p:cNvGrpSpPr>
              <a:grpSpLocks/>
            </p:cNvGrpSpPr>
            <p:nvPr/>
          </p:nvGrpSpPr>
          <p:grpSpPr bwMode="auto">
            <a:xfrm>
              <a:off x="2004" y="2418"/>
              <a:ext cx="2196" cy="485"/>
              <a:chOff x="2004" y="2418"/>
              <a:chExt cx="2196" cy="485"/>
            </a:xfrm>
          </p:grpSpPr>
          <p:sp>
            <p:nvSpPr>
              <p:cNvPr id="4387" name="Freeform 197"/>
              <p:cNvSpPr>
                <a:spLocks/>
              </p:cNvSpPr>
              <p:nvPr/>
            </p:nvSpPr>
            <p:spPr bwMode="auto">
              <a:xfrm>
                <a:off x="2004" y="2418"/>
                <a:ext cx="2196" cy="318"/>
              </a:xfrm>
              <a:custGeom>
                <a:avLst/>
                <a:gdLst>
                  <a:gd name="T0" fmla="*/ 0 w 2196"/>
                  <a:gd name="T1" fmla="*/ 0 h 318"/>
                  <a:gd name="T2" fmla="*/ 1194 w 2196"/>
                  <a:gd name="T3" fmla="*/ 306 h 318"/>
                  <a:gd name="T4" fmla="*/ 2196 w 2196"/>
                  <a:gd name="T5" fmla="*/ 30 h 318"/>
                  <a:gd name="T6" fmla="*/ 0 60000 65536"/>
                  <a:gd name="T7" fmla="*/ 0 60000 65536"/>
                  <a:gd name="T8" fmla="*/ 0 60000 65536"/>
                  <a:gd name="T9" fmla="*/ 0 w 2196"/>
                  <a:gd name="T10" fmla="*/ 0 h 318"/>
                  <a:gd name="T11" fmla="*/ 2196 w 2196"/>
                  <a:gd name="T12" fmla="*/ 318 h 3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96" h="318">
                    <a:moveTo>
                      <a:pt x="0" y="0"/>
                    </a:moveTo>
                    <a:cubicBezTo>
                      <a:pt x="199" y="51"/>
                      <a:pt x="828" y="301"/>
                      <a:pt x="1194" y="306"/>
                    </a:cubicBezTo>
                    <a:cubicBezTo>
                      <a:pt x="1536" y="318"/>
                      <a:pt x="1987" y="88"/>
                      <a:pt x="2196" y="3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88" name="Group 198"/>
              <p:cNvGrpSpPr>
                <a:grpSpLocks/>
              </p:cNvGrpSpPr>
              <p:nvPr/>
            </p:nvGrpSpPr>
            <p:grpSpPr bwMode="auto">
              <a:xfrm>
                <a:off x="3027" y="2589"/>
                <a:ext cx="258" cy="314"/>
                <a:chOff x="562" y="3500"/>
                <a:chExt cx="258" cy="314"/>
              </a:xfrm>
            </p:grpSpPr>
            <p:sp>
              <p:nvSpPr>
                <p:cNvPr id="4389" name="Oval 199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90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562" y="3500"/>
                  <a:ext cx="184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4377" name="Group 201"/>
            <p:cNvGrpSpPr>
              <a:grpSpLocks/>
            </p:cNvGrpSpPr>
            <p:nvPr/>
          </p:nvGrpSpPr>
          <p:grpSpPr bwMode="auto">
            <a:xfrm>
              <a:off x="3040" y="2157"/>
              <a:ext cx="1955" cy="1270"/>
              <a:chOff x="3040" y="2157"/>
              <a:chExt cx="1955" cy="1270"/>
            </a:xfrm>
          </p:grpSpPr>
          <p:sp>
            <p:nvSpPr>
              <p:cNvPr id="4383" name="Freeform 202"/>
              <p:cNvSpPr>
                <a:spLocks/>
              </p:cNvSpPr>
              <p:nvPr/>
            </p:nvSpPr>
            <p:spPr bwMode="auto">
              <a:xfrm>
                <a:off x="3040" y="2157"/>
                <a:ext cx="1955" cy="1270"/>
              </a:xfrm>
              <a:custGeom>
                <a:avLst/>
                <a:gdLst>
                  <a:gd name="T0" fmla="*/ 1955 w 1955"/>
                  <a:gd name="T1" fmla="*/ 0 h 1270"/>
                  <a:gd name="T2" fmla="*/ 1077 w 1955"/>
                  <a:gd name="T3" fmla="*/ 765 h 1270"/>
                  <a:gd name="T4" fmla="*/ 0 w 1955"/>
                  <a:gd name="T5" fmla="*/ 1270 h 1270"/>
                  <a:gd name="T6" fmla="*/ 0 60000 65536"/>
                  <a:gd name="T7" fmla="*/ 0 60000 65536"/>
                  <a:gd name="T8" fmla="*/ 0 60000 65536"/>
                  <a:gd name="T9" fmla="*/ 0 w 1955"/>
                  <a:gd name="T10" fmla="*/ 0 h 1270"/>
                  <a:gd name="T11" fmla="*/ 1955 w 1955"/>
                  <a:gd name="T12" fmla="*/ 1270 h 12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55" h="1270">
                    <a:moveTo>
                      <a:pt x="1955" y="0"/>
                    </a:moveTo>
                    <a:cubicBezTo>
                      <a:pt x="1809" y="127"/>
                      <a:pt x="1425" y="536"/>
                      <a:pt x="1077" y="765"/>
                    </a:cubicBezTo>
                    <a:cubicBezTo>
                      <a:pt x="729" y="994"/>
                      <a:pt x="224" y="1165"/>
                      <a:pt x="0" y="127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84" name="Group 203"/>
              <p:cNvGrpSpPr>
                <a:grpSpLocks/>
              </p:cNvGrpSpPr>
              <p:nvPr/>
            </p:nvGrpSpPr>
            <p:grpSpPr bwMode="auto">
              <a:xfrm>
                <a:off x="3927" y="2835"/>
                <a:ext cx="257" cy="314"/>
                <a:chOff x="563" y="3500"/>
                <a:chExt cx="257" cy="314"/>
              </a:xfrm>
            </p:grpSpPr>
            <p:sp>
              <p:nvSpPr>
                <p:cNvPr id="4385" name="Oval 204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86" name="Text Box 205"/>
                <p:cNvSpPr txBox="1">
                  <a:spLocks noChangeArrowheads="1"/>
                </p:cNvSpPr>
                <p:nvPr/>
              </p:nvSpPr>
              <p:spPr bwMode="auto">
                <a:xfrm>
                  <a:off x="563" y="3500"/>
                  <a:ext cx="183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4378" name="Group 206"/>
            <p:cNvGrpSpPr>
              <a:grpSpLocks/>
            </p:cNvGrpSpPr>
            <p:nvPr/>
          </p:nvGrpSpPr>
          <p:grpSpPr bwMode="auto">
            <a:xfrm>
              <a:off x="1881" y="2450"/>
              <a:ext cx="855" cy="818"/>
              <a:chOff x="1881" y="2450"/>
              <a:chExt cx="855" cy="818"/>
            </a:xfrm>
          </p:grpSpPr>
          <p:sp>
            <p:nvSpPr>
              <p:cNvPr id="4379" name="Line 207"/>
              <p:cNvSpPr>
                <a:spLocks noChangeShapeType="1"/>
              </p:cNvSpPr>
              <p:nvPr/>
            </p:nvSpPr>
            <p:spPr bwMode="auto">
              <a:xfrm flipH="1" flipV="1">
                <a:off x="1881" y="2450"/>
                <a:ext cx="855" cy="81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80" name="Group 208"/>
              <p:cNvGrpSpPr>
                <a:grpSpLocks/>
              </p:cNvGrpSpPr>
              <p:nvPr/>
            </p:nvGrpSpPr>
            <p:grpSpPr bwMode="auto">
              <a:xfrm>
                <a:off x="2117" y="2702"/>
                <a:ext cx="257" cy="314"/>
                <a:chOff x="563" y="3500"/>
                <a:chExt cx="257" cy="314"/>
              </a:xfrm>
            </p:grpSpPr>
            <p:sp>
              <p:nvSpPr>
                <p:cNvPr id="4381" name="Oval 209"/>
                <p:cNvSpPr>
                  <a:spLocks noChangeArrowheads="1"/>
                </p:cNvSpPr>
                <p:nvPr/>
              </p:nvSpPr>
              <p:spPr bwMode="auto">
                <a:xfrm>
                  <a:off x="618" y="3520"/>
                  <a:ext cx="202" cy="201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382" name="Text Box 210"/>
                <p:cNvSpPr txBox="1">
                  <a:spLocks noChangeArrowheads="1"/>
                </p:cNvSpPr>
                <p:nvPr/>
              </p:nvSpPr>
              <p:spPr bwMode="auto">
                <a:xfrm>
                  <a:off x="563" y="3500"/>
                  <a:ext cx="183" cy="3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endParaRPr lang="en-US" sz="1800" b="0">
                    <a:solidFill>
                      <a:srgbClr val="FF0000"/>
                    </a:solidFill>
                    <a:latin typeface="Comic Sans MS" pitchFamily="66" charset="0"/>
                  </a:endParaRPr>
                </a:p>
              </p:txBody>
            </p:sp>
          </p:grpSp>
        </p:grpSp>
      </p:grp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09A400-780F-410E-8E55-AE32BEE6F809}" type="slidenum">
              <a:rPr lang="sv-SE" smtClean="0">
                <a:latin typeface="Arial" pitchFamily="34" charset="0"/>
              </a:rPr>
              <a:pPr/>
              <a:t>12</a:t>
            </a:fld>
            <a:endParaRPr lang="sv-SE" smtClean="0">
              <a:latin typeface="Arial" pitchFamily="34" charset="0"/>
            </a:endParaRPr>
          </a:p>
        </p:txBody>
      </p:sp>
      <p:grpSp>
        <p:nvGrpSpPr>
          <p:cNvPr id="4103" name="Group 4"/>
          <p:cNvGrpSpPr>
            <a:grpSpLocks/>
          </p:cNvGrpSpPr>
          <p:nvPr/>
        </p:nvGrpSpPr>
        <p:grpSpPr bwMode="auto">
          <a:xfrm>
            <a:off x="5019675" y="1700213"/>
            <a:ext cx="3571875" cy="2236787"/>
            <a:chOff x="3066" y="1107"/>
            <a:chExt cx="2250" cy="1409"/>
          </a:xfrm>
        </p:grpSpPr>
        <p:sp>
          <p:nvSpPr>
            <p:cNvPr id="4496" name="Freeform 5"/>
            <p:cNvSpPr>
              <a:spLocks/>
            </p:cNvSpPr>
            <p:nvPr/>
          </p:nvSpPr>
          <p:spPr bwMode="auto">
            <a:xfrm>
              <a:off x="3066" y="1107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497" name="Freeform 6"/>
            <p:cNvSpPr>
              <a:spLocks/>
            </p:cNvSpPr>
            <p:nvPr/>
          </p:nvSpPr>
          <p:spPr bwMode="auto">
            <a:xfrm>
              <a:off x="3402" y="1656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498" name="Oval 7"/>
            <p:cNvSpPr>
              <a:spLocks noChangeArrowheads="1"/>
            </p:cNvSpPr>
            <p:nvPr/>
          </p:nvSpPr>
          <p:spPr bwMode="auto">
            <a:xfrm>
              <a:off x="3142" y="18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499" name="Line 8"/>
            <p:cNvSpPr>
              <a:spLocks noChangeShapeType="1"/>
            </p:cNvSpPr>
            <p:nvPr/>
          </p:nvSpPr>
          <p:spPr bwMode="auto">
            <a:xfrm>
              <a:off x="3142" y="18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0" name="Line 9"/>
            <p:cNvSpPr>
              <a:spLocks noChangeShapeType="1"/>
            </p:cNvSpPr>
            <p:nvPr/>
          </p:nvSpPr>
          <p:spPr bwMode="auto">
            <a:xfrm>
              <a:off x="3455" y="18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1" name="Rectangle 10"/>
            <p:cNvSpPr>
              <a:spLocks noChangeArrowheads="1"/>
            </p:cNvSpPr>
            <p:nvPr/>
          </p:nvSpPr>
          <p:spPr bwMode="auto">
            <a:xfrm>
              <a:off x="3142" y="1891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02" name="Oval 11"/>
            <p:cNvSpPr>
              <a:spLocks noChangeArrowheads="1"/>
            </p:cNvSpPr>
            <p:nvPr/>
          </p:nvSpPr>
          <p:spPr bwMode="auto">
            <a:xfrm>
              <a:off x="3139" y="18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3" name="Oval 12"/>
            <p:cNvSpPr>
              <a:spLocks noChangeArrowheads="1"/>
            </p:cNvSpPr>
            <p:nvPr/>
          </p:nvSpPr>
          <p:spPr bwMode="auto">
            <a:xfrm>
              <a:off x="3616" y="228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4" name="Line 13"/>
            <p:cNvSpPr>
              <a:spLocks noChangeShapeType="1"/>
            </p:cNvSpPr>
            <p:nvPr/>
          </p:nvSpPr>
          <p:spPr bwMode="auto">
            <a:xfrm>
              <a:off x="3616" y="227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5" name="Line 14"/>
            <p:cNvSpPr>
              <a:spLocks noChangeShapeType="1"/>
            </p:cNvSpPr>
            <p:nvPr/>
          </p:nvSpPr>
          <p:spPr bwMode="auto">
            <a:xfrm>
              <a:off x="3929" y="227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6" name="Rectangle 15"/>
            <p:cNvSpPr>
              <a:spLocks noChangeArrowheads="1"/>
            </p:cNvSpPr>
            <p:nvPr/>
          </p:nvSpPr>
          <p:spPr bwMode="auto">
            <a:xfrm>
              <a:off x="3616" y="227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07" name="Oval 16"/>
            <p:cNvSpPr>
              <a:spLocks noChangeArrowheads="1"/>
            </p:cNvSpPr>
            <p:nvPr/>
          </p:nvSpPr>
          <p:spPr bwMode="auto">
            <a:xfrm>
              <a:off x="3613" y="221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8" name="Oval 17"/>
            <p:cNvSpPr>
              <a:spLocks noChangeArrowheads="1"/>
            </p:cNvSpPr>
            <p:nvPr/>
          </p:nvSpPr>
          <p:spPr bwMode="auto">
            <a:xfrm>
              <a:off x="3612" y="159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09" name="Line 18"/>
            <p:cNvSpPr>
              <a:spLocks noChangeShapeType="1"/>
            </p:cNvSpPr>
            <p:nvPr/>
          </p:nvSpPr>
          <p:spPr bwMode="auto">
            <a:xfrm>
              <a:off x="3612" y="15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0" name="Line 19"/>
            <p:cNvSpPr>
              <a:spLocks noChangeShapeType="1"/>
            </p:cNvSpPr>
            <p:nvPr/>
          </p:nvSpPr>
          <p:spPr bwMode="auto">
            <a:xfrm>
              <a:off x="3925" y="158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1" name="Rectangle 20"/>
            <p:cNvSpPr>
              <a:spLocks noChangeArrowheads="1"/>
            </p:cNvSpPr>
            <p:nvPr/>
          </p:nvSpPr>
          <p:spPr bwMode="auto">
            <a:xfrm>
              <a:off x="3612" y="158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12" name="Oval 21"/>
            <p:cNvSpPr>
              <a:spLocks noChangeArrowheads="1"/>
            </p:cNvSpPr>
            <p:nvPr/>
          </p:nvSpPr>
          <p:spPr bwMode="auto">
            <a:xfrm>
              <a:off x="3609" y="152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3" name="Oval 22"/>
            <p:cNvSpPr>
              <a:spLocks noChangeArrowheads="1"/>
            </p:cNvSpPr>
            <p:nvPr/>
          </p:nvSpPr>
          <p:spPr bwMode="auto">
            <a:xfrm>
              <a:off x="4295" y="1591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4" name="Line 23"/>
            <p:cNvSpPr>
              <a:spLocks noChangeShapeType="1"/>
            </p:cNvSpPr>
            <p:nvPr/>
          </p:nvSpPr>
          <p:spPr bwMode="auto">
            <a:xfrm>
              <a:off x="4295" y="15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5" name="Line 24"/>
            <p:cNvSpPr>
              <a:spLocks noChangeShapeType="1"/>
            </p:cNvSpPr>
            <p:nvPr/>
          </p:nvSpPr>
          <p:spPr bwMode="auto">
            <a:xfrm>
              <a:off x="4607" y="15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6" name="Rectangle 25"/>
            <p:cNvSpPr>
              <a:spLocks noChangeArrowheads="1"/>
            </p:cNvSpPr>
            <p:nvPr/>
          </p:nvSpPr>
          <p:spPr bwMode="auto">
            <a:xfrm>
              <a:off x="4295" y="1584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17" name="Oval 26"/>
            <p:cNvSpPr>
              <a:spLocks noChangeArrowheads="1"/>
            </p:cNvSpPr>
            <p:nvPr/>
          </p:nvSpPr>
          <p:spPr bwMode="auto">
            <a:xfrm>
              <a:off x="4298" y="1528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8" name="Oval 27"/>
            <p:cNvSpPr>
              <a:spLocks noChangeArrowheads="1"/>
            </p:cNvSpPr>
            <p:nvPr/>
          </p:nvSpPr>
          <p:spPr bwMode="auto">
            <a:xfrm>
              <a:off x="4305" y="228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19" name="Line 28"/>
            <p:cNvSpPr>
              <a:spLocks noChangeShapeType="1"/>
            </p:cNvSpPr>
            <p:nvPr/>
          </p:nvSpPr>
          <p:spPr bwMode="auto">
            <a:xfrm>
              <a:off x="4305" y="227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0" name="Line 29"/>
            <p:cNvSpPr>
              <a:spLocks noChangeShapeType="1"/>
            </p:cNvSpPr>
            <p:nvPr/>
          </p:nvSpPr>
          <p:spPr bwMode="auto">
            <a:xfrm>
              <a:off x="4618" y="227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1" name="Rectangle 30"/>
            <p:cNvSpPr>
              <a:spLocks noChangeArrowheads="1"/>
            </p:cNvSpPr>
            <p:nvPr/>
          </p:nvSpPr>
          <p:spPr bwMode="auto">
            <a:xfrm>
              <a:off x="4305" y="227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22" name="Oval 31"/>
            <p:cNvSpPr>
              <a:spLocks noChangeArrowheads="1"/>
            </p:cNvSpPr>
            <p:nvPr/>
          </p:nvSpPr>
          <p:spPr bwMode="auto">
            <a:xfrm>
              <a:off x="4302" y="221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3" name="Oval 32"/>
            <p:cNvSpPr>
              <a:spLocks noChangeArrowheads="1"/>
            </p:cNvSpPr>
            <p:nvPr/>
          </p:nvSpPr>
          <p:spPr bwMode="auto">
            <a:xfrm>
              <a:off x="4870" y="194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4" name="Line 33"/>
            <p:cNvSpPr>
              <a:spLocks noChangeShapeType="1"/>
            </p:cNvSpPr>
            <p:nvPr/>
          </p:nvSpPr>
          <p:spPr bwMode="auto">
            <a:xfrm>
              <a:off x="4870" y="193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5" name="Line 34"/>
            <p:cNvSpPr>
              <a:spLocks noChangeShapeType="1"/>
            </p:cNvSpPr>
            <p:nvPr/>
          </p:nvSpPr>
          <p:spPr bwMode="auto">
            <a:xfrm>
              <a:off x="5183" y="193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6" name="Rectangle 35"/>
            <p:cNvSpPr>
              <a:spLocks noChangeArrowheads="1"/>
            </p:cNvSpPr>
            <p:nvPr/>
          </p:nvSpPr>
          <p:spPr bwMode="auto">
            <a:xfrm>
              <a:off x="4870" y="1934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4527" name="Oval 36"/>
            <p:cNvSpPr>
              <a:spLocks noChangeArrowheads="1"/>
            </p:cNvSpPr>
            <p:nvPr/>
          </p:nvSpPr>
          <p:spPr bwMode="auto">
            <a:xfrm>
              <a:off x="4867" y="187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8" name="Freeform 37"/>
            <p:cNvSpPr>
              <a:spLocks/>
            </p:cNvSpPr>
            <p:nvPr/>
          </p:nvSpPr>
          <p:spPr bwMode="auto">
            <a:xfrm>
              <a:off x="4461" y="1683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29" name="Freeform 38"/>
            <p:cNvSpPr>
              <a:spLocks/>
            </p:cNvSpPr>
            <p:nvPr/>
          </p:nvSpPr>
          <p:spPr bwMode="auto">
            <a:xfrm>
              <a:off x="3768" y="1689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0" name="Freeform 39"/>
            <p:cNvSpPr>
              <a:spLocks/>
            </p:cNvSpPr>
            <p:nvPr/>
          </p:nvSpPr>
          <p:spPr bwMode="auto">
            <a:xfrm>
              <a:off x="3933" y="1674"/>
              <a:ext cx="504" cy="600"/>
            </a:xfrm>
            <a:custGeom>
              <a:avLst/>
              <a:gdLst>
                <a:gd name="T0" fmla="*/ 0 w 378"/>
                <a:gd name="T1" fmla="*/ 7134 h 174"/>
                <a:gd name="T2" fmla="*/ 896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1" name="Freeform 40"/>
            <p:cNvSpPr>
              <a:spLocks/>
            </p:cNvSpPr>
            <p:nvPr/>
          </p:nvSpPr>
          <p:spPr bwMode="auto">
            <a:xfrm>
              <a:off x="4620" y="2022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2" name="Freeform 41"/>
            <p:cNvSpPr>
              <a:spLocks/>
            </p:cNvSpPr>
            <p:nvPr/>
          </p:nvSpPr>
          <p:spPr bwMode="auto">
            <a:xfrm>
              <a:off x="3939" y="2304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3" name="Freeform 42"/>
            <p:cNvSpPr>
              <a:spLocks/>
            </p:cNvSpPr>
            <p:nvPr/>
          </p:nvSpPr>
          <p:spPr bwMode="auto">
            <a:xfrm>
              <a:off x="3348" y="1980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4" name="Freeform 43"/>
            <p:cNvSpPr>
              <a:spLocks/>
            </p:cNvSpPr>
            <p:nvPr/>
          </p:nvSpPr>
          <p:spPr bwMode="auto">
            <a:xfrm>
              <a:off x="3933" y="1614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5" name="Freeform 44"/>
            <p:cNvSpPr>
              <a:spLocks/>
            </p:cNvSpPr>
            <p:nvPr/>
          </p:nvSpPr>
          <p:spPr bwMode="auto">
            <a:xfrm>
              <a:off x="4608" y="1611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536" name="Freeform 45"/>
            <p:cNvSpPr>
              <a:spLocks/>
            </p:cNvSpPr>
            <p:nvPr/>
          </p:nvSpPr>
          <p:spPr bwMode="auto">
            <a:xfrm>
              <a:off x="3291" y="1182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537" name="Group 46"/>
            <p:cNvGrpSpPr>
              <a:grpSpLocks/>
            </p:cNvGrpSpPr>
            <p:nvPr/>
          </p:nvGrpSpPr>
          <p:grpSpPr bwMode="auto">
            <a:xfrm>
              <a:off x="3177" y="1784"/>
              <a:ext cx="233" cy="250"/>
              <a:chOff x="2940" y="2429"/>
              <a:chExt cx="236" cy="250"/>
            </a:xfrm>
          </p:grpSpPr>
          <p:sp>
            <p:nvSpPr>
              <p:cNvPr id="4563" name="Rectangle 4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64" name="Text Box 48"/>
              <p:cNvSpPr txBox="1">
                <a:spLocks noChangeArrowheads="1"/>
              </p:cNvSpPr>
              <p:nvPr/>
            </p:nvSpPr>
            <p:spPr bwMode="auto">
              <a:xfrm>
                <a:off x="2940" y="2429"/>
                <a:ext cx="23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A</a:t>
                </a:r>
                <a:endParaRPr lang="en-US" sz="2400" b="0"/>
              </a:p>
            </p:txBody>
          </p:sp>
        </p:grpSp>
        <p:grpSp>
          <p:nvGrpSpPr>
            <p:cNvPr id="4538" name="Group 49"/>
            <p:cNvGrpSpPr>
              <a:grpSpLocks/>
            </p:cNvGrpSpPr>
            <p:nvPr/>
          </p:nvGrpSpPr>
          <p:grpSpPr bwMode="auto">
            <a:xfrm>
              <a:off x="4355" y="2168"/>
              <a:ext cx="216" cy="250"/>
              <a:chOff x="2948" y="2429"/>
              <a:chExt cx="219" cy="250"/>
            </a:xfrm>
          </p:grpSpPr>
          <p:sp>
            <p:nvSpPr>
              <p:cNvPr id="4561" name="Rectangle 5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62" name="Text Box 51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1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E</a:t>
                </a:r>
                <a:endParaRPr lang="en-US" sz="2400" b="0"/>
              </a:p>
            </p:txBody>
          </p:sp>
        </p:grpSp>
        <p:grpSp>
          <p:nvGrpSpPr>
            <p:cNvPr id="4539" name="Group 52"/>
            <p:cNvGrpSpPr>
              <a:grpSpLocks/>
            </p:cNvGrpSpPr>
            <p:nvPr/>
          </p:nvGrpSpPr>
          <p:grpSpPr bwMode="auto">
            <a:xfrm>
              <a:off x="3667" y="2165"/>
              <a:ext cx="231" cy="250"/>
              <a:chOff x="2941" y="2429"/>
              <a:chExt cx="234" cy="250"/>
            </a:xfrm>
          </p:grpSpPr>
          <p:sp>
            <p:nvSpPr>
              <p:cNvPr id="4559" name="Rectangle 5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60" name="Text Box 54"/>
              <p:cNvSpPr txBox="1">
                <a:spLocks noChangeArrowheads="1"/>
              </p:cNvSpPr>
              <p:nvPr/>
            </p:nvSpPr>
            <p:spPr bwMode="auto">
              <a:xfrm>
                <a:off x="2941" y="2429"/>
                <a:ext cx="23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D</a:t>
                </a:r>
                <a:endParaRPr lang="en-US" sz="2400" b="0"/>
              </a:p>
            </p:txBody>
          </p:sp>
        </p:grpSp>
        <p:grpSp>
          <p:nvGrpSpPr>
            <p:cNvPr id="4540" name="Group 55"/>
            <p:cNvGrpSpPr>
              <a:grpSpLocks/>
            </p:cNvGrpSpPr>
            <p:nvPr/>
          </p:nvGrpSpPr>
          <p:grpSpPr bwMode="auto">
            <a:xfrm>
              <a:off x="4351" y="1478"/>
              <a:ext cx="212" cy="250"/>
              <a:chOff x="2950" y="2429"/>
              <a:chExt cx="215" cy="250"/>
            </a:xfrm>
          </p:grpSpPr>
          <p:sp>
            <p:nvSpPr>
              <p:cNvPr id="4557" name="Rectangle 5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58" name="Text Box 57"/>
              <p:cNvSpPr txBox="1">
                <a:spLocks noChangeArrowheads="1"/>
              </p:cNvSpPr>
              <p:nvPr/>
            </p:nvSpPr>
            <p:spPr bwMode="auto">
              <a:xfrm>
                <a:off x="2950" y="2429"/>
                <a:ext cx="215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C</a:t>
                </a:r>
                <a:endParaRPr lang="en-US" sz="2400" b="0"/>
              </a:p>
            </p:txBody>
          </p:sp>
        </p:grpSp>
        <p:grpSp>
          <p:nvGrpSpPr>
            <p:cNvPr id="4541" name="Group 58"/>
            <p:cNvGrpSpPr>
              <a:grpSpLocks/>
            </p:cNvGrpSpPr>
            <p:nvPr/>
          </p:nvGrpSpPr>
          <p:grpSpPr bwMode="auto">
            <a:xfrm>
              <a:off x="3665" y="1478"/>
              <a:ext cx="217" cy="250"/>
              <a:chOff x="2948" y="2429"/>
              <a:chExt cx="220" cy="250"/>
            </a:xfrm>
          </p:grpSpPr>
          <p:sp>
            <p:nvSpPr>
              <p:cNvPr id="4555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56" name="Text Box 60"/>
              <p:cNvSpPr txBox="1">
                <a:spLocks noChangeArrowheads="1"/>
              </p:cNvSpPr>
              <p:nvPr/>
            </p:nvSpPr>
            <p:spPr bwMode="auto">
              <a:xfrm>
                <a:off x="2948" y="2429"/>
                <a:ext cx="220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B</a:t>
                </a:r>
                <a:endParaRPr lang="en-US" sz="2400" b="0"/>
              </a:p>
            </p:txBody>
          </p:sp>
        </p:grpSp>
        <p:grpSp>
          <p:nvGrpSpPr>
            <p:cNvPr id="4542" name="Group 61"/>
            <p:cNvGrpSpPr>
              <a:grpSpLocks/>
            </p:cNvGrpSpPr>
            <p:nvPr/>
          </p:nvGrpSpPr>
          <p:grpSpPr bwMode="auto">
            <a:xfrm>
              <a:off x="4929" y="1826"/>
              <a:ext cx="213" cy="250"/>
              <a:chOff x="2949" y="2429"/>
              <a:chExt cx="216" cy="250"/>
            </a:xfrm>
          </p:grpSpPr>
          <p:sp>
            <p:nvSpPr>
              <p:cNvPr id="4553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4554" name="Text Box 63"/>
              <p:cNvSpPr txBox="1">
                <a:spLocks noChangeArrowheads="1"/>
              </p:cNvSpPr>
              <p:nvPr/>
            </p:nvSpPr>
            <p:spPr bwMode="auto">
              <a:xfrm>
                <a:off x="2949" y="2429"/>
                <a:ext cx="2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sz="2000" b="0">
                    <a:latin typeface="Comic Sans MS" pitchFamily="66" charset="0"/>
                  </a:rPr>
                  <a:t>F</a:t>
                </a:r>
                <a:endParaRPr lang="en-US" sz="2400" b="0"/>
              </a:p>
            </p:txBody>
          </p:sp>
        </p:grpSp>
        <p:sp>
          <p:nvSpPr>
            <p:cNvPr id="4543" name="Text Box 64"/>
            <p:cNvSpPr txBox="1">
              <a:spLocks noChangeArrowheads="1"/>
            </p:cNvSpPr>
            <p:nvPr/>
          </p:nvSpPr>
          <p:spPr bwMode="auto">
            <a:xfrm>
              <a:off x="3393" y="160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2</a:t>
              </a:r>
              <a:endParaRPr lang="en-US" sz="2400" b="0"/>
            </a:p>
          </p:txBody>
        </p:sp>
        <p:sp>
          <p:nvSpPr>
            <p:cNvPr id="4544" name="Text Box 65"/>
            <p:cNvSpPr txBox="1">
              <a:spLocks noChangeArrowheads="1"/>
            </p:cNvSpPr>
            <p:nvPr/>
          </p:nvSpPr>
          <p:spPr bwMode="auto">
            <a:xfrm>
              <a:off x="3741" y="182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2</a:t>
              </a:r>
              <a:endParaRPr lang="en-US" sz="2400" b="0"/>
            </a:p>
          </p:txBody>
        </p:sp>
        <p:sp>
          <p:nvSpPr>
            <p:cNvPr id="4545" name="Text Box 66"/>
            <p:cNvSpPr txBox="1">
              <a:spLocks noChangeArrowheads="1"/>
            </p:cNvSpPr>
            <p:nvPr/>
          </p:nvSpPr>
          <p:spPr bwMode="auto">
            <a:xfrm>
              <a:off x="3317" y="2039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1</a:t>
              </a:r>
              <a:endParaRPr lang="en-US" sz="2400" b="0"/>
            </a:p>
          </p:txBody>
        </p:sp>
        <p:sp>
          <p:nvSpPr>
            <p:cNvPr id="4546" name="Text Box 67"/>
            <p:cNvSpPr txBox="1">
              <a:spLocks noChangeArrowheads="1"/>
            </p:cNvSpPr>
            <p:nvPr/>
          </p:nvSpPr>
          <p:spPr bwMode="auto">
            <a:xfrm>
              <a:off x="4125" y="1919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3</a:t>
              </a:r>
              <a:endParaRPr lang="en-US" sz="2400" b="0"/>
            </a:p>
          </p:txBody>
        </p:sp>
        <p:sp>
          <p:nvSpPr>
            <p:cNvPr id="4547" name="Text Box 68"/>
            <p:cNvSpPr txBox="1">
              <a:spLocks noChangeArrowheads="1"/>
            </p:cNvSpPr>
            <p:nvPr/>
          </p:nvSpPr>
          <p:spPr bwMode="auto">
            <a:xfrm>
              <a:off x="4073" y="2273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1</a:t>
              </a:r>
              <a:endParaRPr lang="en-US" sz="2400" b="0"/>
            </a:p>
          </p:txBody>
        </p:sp>
        <p:sp>
          <p:nvSpPr>
            <p:cNvPr id="4548" name="Text Box 69"/>
            <p:cNvSpPr txBox="1">
              <a:spLocks noChangeArrowheads="1"/>
            </p:cNvSpPr>
            <p:nvPr/>
          </p:nvSpPr>
          <p:spPr bwMode="auto">
            <a:xfrm>
              <a:off x="4433" y="1844"/>
              <a:ext cx="1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1</a:t>
              </a:r>
              <a:endParaRPr lang="en-US" sz="2400" b="0"/>
            </a:p>
          </p:txBody>
        </p:sp>
        <p:sp>
          <p:nvSpPr>
            <p:cNvPr id="4549" name="Text Box 70"/>
            <p:cNvSpPr txBox="1">
              <a:spLocks noChangeArrowheads="1"/>
            </p:cNvSpPr>
            <p:nvPr/>
          </p:nvSpPr>
          <p:spPr bwMode="auto">
            <a:xfrm>
              <a:off x="4782" y="2108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2</a:t>
              </a:r>
              <a:endParaRPr lang="en-US" sz="2400" b="0"/>
            </a:p>
          </p:txBody>
        </p:sp>
        <p:sp>
          <p:nvSpPr>
            <p:cNvPr id="4550" name="Text Box 71"/>
            <p:cNvSpPr txBox="1">
              <a:spLocks noChangeArrowheads="1"/>
            </p:cNvSpPr>
            <p:nvPr/>
          </p:nvSpPr>
          <p:spPr bwMode="auto">
            <a:xfrm>
              <a:off x="4755" y="157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5</a:t>
              </a:r>
              <a:endParaRPr lang="en-US" sz="2400" b="0"/>
            </a:p>
          </p:txBody>
        </p:sp>
        <p:sp>
          <p:nvSpPr>
            <p:cNvPr id="4551" name="Text Box 72"/>
            <p:cNvSpPr txBox="1">
              <a:spLocks noChangeArrowheads="1"/>
            </p:cNvSpPr>
            <p:nvPr/>
          </p:nvSpPr>
          <p:spPr bwMode="auto">
            <a:xfrm>
              <a:off x="4020" y="1421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3</a:t>
              </a:r>
              <a:endParaRPr lang="en-US" sz="2400" b="0"/>
            </a:p>
          </p:txBody>
        </p:sp>
        <p:sp>
          <p:nvSpPr>
            <p:cNvPr id="4552" name="Text Box 73"/>
            <p:cNvSpPr txBox="1">
              <a:spLocks noChangeArrowheads="1"/>
            </p:cNvSpPr>
            <p:nvPr/>
          </p:nvSpPr>
          <p:spPr bwMode="auto">
            <a:xfrm>
              <a:off x="3669" y="1154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latin typeface="Comic Sans MS" pitchFamily="66" charset="0"/>
                </a:rPr>
                <a:t>5</a:t>
              </a:r>
              <a:endParaRPr lang="en-US" sz="2400" b="0"/>
            </a:p>
          </p:txBody>
        </p:sp>
      </p:grpSp>
      <p:sp>
        <p:nvSpPr>
          <p:cNvPr id="41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R</a:t>
            </a:r>
            <a:r>
              <a:rPr lang="en-GB" smtClean="0">
                <a:solidFill>
                  <a:schemeClr val="accent2"/>
                </a:solidFill>
              </a:rPr>
              <a:t>outing,  also with mobility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41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SE" dirty="0" smtClean="0"/>
              <a:t>Routing algorithms</a:t>
            </a:r>
          </a:p>
          <a:p>
            <a:pPr eaLnBrk="1" hangingPunct="1"/>
            <a:r>
              <a:rPr lang="sv-SE" dirty="0" smtClean="0"/>
              <a:t>Forwarding</a:t>
            </a:r>
          </a:p>
          <a:p>
            <a:pPr eaLnBrk="1" hangingPunct="1"/>
            <a:r>
              <a:rPr lang="sv-SE" dirty="0" smtClean="0"/>
              <a:t>Resource, policy issues</a:t>
            </a:r>
          </a:p>
          <a:p>
            <a:pPr eaLnBrk="1" hangingPunct="1"/>
            <a:r>
              <a:rPr lang="sv-SE" dirty="0" smtClean="0"/>
              <a:t>Addressing mobility, tunneling</a:t>
            </a:r>
          </a:p>
        </p:txBody>
      </p:sp>
      <p:grpSp>
        <p:nvGrpSpPr>
          <p:cNvPr id="4107" name="Group 372"/>
          <p:cNvGrpSpPr>
            <a:grpSpLocks/>
          </p:cNvGrpSpPr>
          <p:nvPr/>
        </p:nvGrpSpPr>
        <p:grpSpPr bwMode="auto">
          <a:xfrm>
            <a:off x="4275942" y="3962400"/>
            <a:ext cx="4868058" cy="3241212"/>
            <a:chOff x="1601" y="1536"/>
            <a:chExt cx="3601" cy="2579"/>
          </a:xfrm>
        </p:grpSpPr>
        <p:sp>
          <p:nvSpPr>
            <p:cNvPr id="4108" name="AutoShape 2"/>
            <p:cNvSpPr>
              <a:spLocks noChangeArrowheads="1"/>
            </p:cNvSpPr>
            <p:nvPr/>
          </p:nvSpPr>
          <p:spPr bwMode="auto">
            <a:xfrm>
              <a:off x="1820" y="1536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09" name="AutoShape 4"/>
            <p:cNvSpPr>
              <a:spLocks noChangeArrowheads="1"/>
            </p:cNvSpPr>
            <p:nvPr/>
          </p:nvSpPr>
          <p:spPr bwMode="auto">
            <a:xfrm>
              <a:off x="2328" y="1823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0" name="AutoShape 5"/>
            <p:cNvSpPr>
              <a:spLocks noChangeArrowheads="1"/>
            </p:cNvSpPr>
            <p:nvPr/>
          </p:nvSpPr>
          <p:spPr bwMode="auto">
            <a:xfrm>
              <a:off x="1840" y="2699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1" name="AutoShape 7"/>
            <p:cNvSpPr>
              <a:spLocks noChangeArrowheads="1"/>
            </p:cNvSpPr>
            <p:nvPr/>
          </p:nvSpPr>
          <p:spPr bwMode="auto">
            <a:xfrm>
              <a:off x="2340" y="2971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2" name="AutoShape 8"/>
            <p:cNvSpPr>
              <a:spLocks noChangeArrowheads="1"/>
            </p:cNvSpPr>
            <p:nvPr/>
          </p:nvSpPr>
          <p:spPr bwMode="auto">
            <a:xfrm>
              <a:off x="1829" y="2118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3" name="AutoShape 9"/>
            <p:cNvSpPr>
              <a:spLocks noChangeArrowheads="1"/>
            </p:cNvSpPr>
            <p:nvPr/>
          </p:nvSpPr>
          <p:spPr bwMode="auto">
            <a:xfrm>
              <a:off x="2340" y="2397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14" name="AutoShape 10"/>
            <p:cNvSpPr>
              <a:spLocks noChangeArrowheads="1"/>
            </p:cNvSpPr>
            <p:nvPr/>
          </p:nvSpPr>
          <p:spPr bwMode="auto">
            <a:xfrm>
              <a:off x="2845" y="3264"/>
              <a:ext cx="666" cy="576"/>
            </a:xfrm>
            <a:prstGeom prst="hexagon">
              <a:avLst>
                <a:gd name="adj" fmla="val 28906"/>
                <a:gd name="vf" fmla="val 11547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4115" name="Group 11"/>
            <p:cNvGrpSpPr>
              <a:grpSpLocks/>
            </p:cNvGrpSpPr>
            <p:nvPr/>
          </p:nvGrpSpPr>
          <p:grpSpPr bwMode="auto">
            <a:xfrm>
              <a:off x="2620" y="3236"/>
              <a:ext cx="1146" cy="879"/>
              <a:chOff x="1018" y="599"/>
              <a:chExt cx="6421" cy="3541"/>
            </a:xfrm>
          </p:grpSpPr>
          <p:sp>
            <p:nvSpPr>
              <p:cNvPr id="4333" name="Line 12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4" name="Line 13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5" name="Line 14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6" name="Line 15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7" name="Line 16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8" name="Line 17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39" name="Line 18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0" name="Line 19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1" name="Line 20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2" name="Line 21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3" name="Line 22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4" name="Line 23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5" name="Line 24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6" name="Line 25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47" name="Line 26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48" name="Group 27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359" name="Line 28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60" name="Line 2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61" name="Line 30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62" name="Line 3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49" name="Group 32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355" name="Line 33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6" name="Line 34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7" name="Line 35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8" name="Line 3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50" name="Group 37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351" name="Line 38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2" name="Line 3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3" name="Line 40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54" name="Line 4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6" name="Group 42"/>
            <p:cNvGrpSpPr>
              <a:grpSpLocks/>
            </p:cNvGrpSpPr>
            <p:nvPr/>
          </p:nvGrpSpPr>
          <p:grpSpPr bwMode="auto">
            <a:xfrm>
              <a:off x="2100" y="2399"/>
              <a:ext cx="1146" cy="879"/>
              <a:chOff x="1018" y="599"/>
              <a:chExt cx="6421" cy="3541"/>
            </a:xfrm>
          </p:grpSpPr>
          <p:sp>
            <p:nvSpPr>
              <p:cNvPr id="4303" name="Line 43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4" name="Line 44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5" name="Line 45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6" name="Line 46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7" name="Line 47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8" name="Line 48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09" name="Line 49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0" name="Line 50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1" name="Line 51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2" name="Line 52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3" name="Line 53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4" name="Line 54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5" name="Line 55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6" name="Line 56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317" name="Line 57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318" name="Group 58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329" name="Line 59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30" name="Line 6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31" name="Line 61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32" name="Line 6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19" name="Group 63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325" name="Line 64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6" name="Line 6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7" name="Line 66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8" name="Line 6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320" name="Group 68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321" name="Line 69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2" name="Line 7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3" name="Line 71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24" name="Line 7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7" name="Group 73"/>
            <p:cNvGrpSpPr>
              <a:grpSpLocks/>
            </p:cNvGrpSpPr>
            <p:nvPr/>
          </p:nvGrpSpPr>
          <p:grpSpPr bwMode="auto">
            <a:xfrm>
              <a:off x="2106" y="2966"/>
              <a:ext cx="1146" cy="879"/>
              <a:chOff x="1018" y="599"/>
              <a:chExt cx="6421" cy="3541"/>
            </a:xfrm>
          </p:grpSpPr>
          <p:sp>
            <p:nvSpPr>
              <p:cNvPr id="4273" name="Line 74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4" name="Line 75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5" name="Line 76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6" name="Line 77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7" name="Line 78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8" name="Line 79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79" name="Line 80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0" name="Line 81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1" name="Line 82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2" name="Line 83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3" name="Line 84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4" name="Line 85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5" name="Line 86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6" name="Line 87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87" name="Line 88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288" name="Group 89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99" name="Line 90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00" name="Line 9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01" name="Line 92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302" name="Line 9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89" name="Group 94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95" name="Line 95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6" name="Line 9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7" name="Line 97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8" name="Line 9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90" name="Group 99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91" name="Line 100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2" name="Line 10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3" name="Line 102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94" name="Line 10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8" name="Group 135"/>
            <p:cNvGrpSpPr>
              <a:grpSpLocks/>
            </p:cNvGrpSpPr>
            <p:nvPr/>
          </p:nvGrpSpPr>
          <p:grpSpPr bwMode="auto">
            <a:xfrm>
              <a:off x="1605" y="1539"/>
              <a:ext cx="1146" cy="879"/>
              <a:chOff x="1018" y="599"/>
              <a:chExt cx="6421" cy="3541"/>
            </a:xfrm>
          </p:grpSpPr>
          <p:sp>
            <p:nvSpPr>
              <p:cNvPr id="4243" name="Line 136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4" name="Line 137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5" name="Line 138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6" name="Line 139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7" name="Line 140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8" name="Line 141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49" name="Line 142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0" name="Line 143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1" name="Line 144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2" name="Line 145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3" name="Line 146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4" name="Line 147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5" name="Line 148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6" name="Line 149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57" name="Line 150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258" name="Group 151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69" name="Line 152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70" name="Line 15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71" name="Line 154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72" name="Line 15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59" name="Group 156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65" name="Line 157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6" name="Line 15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7" name="Line 159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8" name="Line 16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60" name="Group 161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61" name="Line 162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2" name="Line 16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3" name="Line 164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64" name="Line 16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19" name="Group 197"/>
            <p:cNvGrpSpPr>
              <a:grpSpLocks/>
            </p:cNvGrpSpPr>
            <p:nvPr/>
          </p:nvGrpSpPr>
          <p:grpSpPr bwMode="auto">
            <a:xfrm>
              <a:off x="2089" y="1831"/>
              <a:ext cx="1146" cy="879"/>
              <a:chOff x="1018" y="599"/>
              <a:chExt cx="6421" cy="3541"/>
            </a:xfrm>
          </p:grpSpPr>
          <p:sp>
            <p:nvSpPr>
              <p:cNvPr id="4213" name="Line 198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4" name="Line 199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5" name="Line 200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6" name="Line 201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7" name="Line 202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8" name="Line 203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19" name="Line 204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0" name="Line 205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1" name="Line 206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2" name="Line 207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3" name="Line 208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4" name="Line 209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5" name="Line 210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6" name="Line 211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227" name="Line 212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228" name="Group 213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39" name="Line 214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40" name="Line 21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41" name="Line 216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42" name="Line 21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29" name="Group 218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35" name="Line 219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6" name="Line 220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7" name="Line 221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8" name="Line 22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30" name="Group 223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31" name="Line 224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2" name="Line 225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3" name="Line 226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34" name="Line 22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20" name="Group 228"/>
            <p:cNvGrpSpPr>
              <a:grpSpLocks/>
            </p:cNvGrpSpPr>
            <p:nvPr/>
          </p:nvGrpSpPr>
          <p:grpSpPr bwMode="auto">
            <a:xfrm>
              <a:off x="1618" y="2680"/>
              <a:ext cx="1146" cy="879"/>
              <a:chOff x="1018" y="599"/>
              <a:chExt cx="6421" cy="3541"/>
            </a:xfrm>
          </p:grpSpPr>
          <p:sp>
            <p:nvSpPr>
              <p:cNvPr id="4183" name="Line 229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4" name="Line 230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5" name="Line 231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6" name="Line 232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7" name="Line 233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8" name="Line 234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89" name="Line 235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0" name="Line 236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1" name="Line 237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2" name="Line 238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3" name="Line 239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4" name="Line 240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5" name="Line 241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6" name="Line 242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97" name="Line 243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198" name="Group 244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209" name="Line 245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10" name="Line 24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11" name="Line 247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12" name="Line 24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199" name="Group 249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205" name="Line 250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6" name="Line 251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7" name="Line 252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8" name="Line 253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200" name="Group 254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201" name="Line 255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2" name="Line 256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3" name="Line 257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204" name="Line 258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grpSp>
          <p:nvGrpSpPr>
            <p:cNvPr id="4121" name="Group 259"/>
            <p:cNvGrpSpPr>
              <a:grpSpLocks/>
            </p:cNvGrpSpPr>
            <p:nvPr/>
          </p:nvGrpSpPr>
          <p:grpSpPr bwMode="auto">
            <a:xfrm>
              <a:off x="1601" y="2111"/>
              <a:ext cx="1146" cy="879"/>
              <a:chOff x="1018" y="599"/>
              <a:chExt cx="6421" cy="3541"/>
            </a:xfrm>
          </p:grpSpPr>
          <p:sp>
            <p:nvSpPr>
              <p:cNvPr id="4153" name="Line 260"/>
              <p:cNvSpPr>
                <a:spLocks noChangeShapeType="1"/>
              </p:cNvSpPr>
              <p:nvPr/>
            </p:nvSpPr>
            <p:spPr bwMode="auto">
              <a:xfrm flipH="1">
                <a:off x="3992" y="1481"/>
                <a:ext cx="235" cy="7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4" name="Line 261"/>
              <p:cNvSpPr>
                <a:spLocks noChangeShapeType="1"/>
              </p:cNvSpPr>
              <p:nvPr/>
            </p:nvSpPr>
            <p:spPr bwMode="auto">
              <a:xfrm>
                <a:off x="4227" y="1481"/>
                <a:ext cx="23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5" name="Line 262"/>
              <p:cNvSpPr>
                <a:spLocks noChangeShapeType="1"/>
              </p:cNvSpPr>
              <p:nvPr/>
            </p:nvSpPr>
            <p:spPr bwMode="auto">
              <a:xfrm>
                <a:off x="3992" y="2201"/>
                <a:ext cx="235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6" name="Line 263"/>
              <p:cNvSpPr>
                <a:spLocks noChangeShapeType="1"/>
              </p:cNvSpPr>
              <p:nvPr/>
            </p:nvSpPr>
            <p:spPr bwMode="auto">
              <a:xfrm flipH="1">
                <a:off x="4227" y="2201"/>
                <a:ext cx="236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7" name="Line 264"/>
              <p:cNvSpPr>
                <a:spLocks noChangeShapeType="1"/>
              </p:cNvSpPr>
              <p:nvPr/>
            </p:nvSpPr>
            <p:spPr bwMode="auto">
              <a:xfrm>
                <a:off x="4227" y="1497"/>
                <a:ext cx="0" cy="7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8" name="Line 265"/>
              <p:cNvSpPr>
                <a:spLocks noChangeShapeType="1"/>
              </p:cNvSpPr>
              <p:nvPr/>
            </p:nvSpPr>
            <p:spPr bwMode="auto">
              <a:xfrm flipV="1">
                <a:off x="3992" y="2127"/>
                <a:ext cx="235" cy="7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59" name="Line 266"/>
              <p:cNvSpPr>
                <a:spLocks noChangeShapeType="1"/>
              </p:cNvSpPr>
              <p:nvPr/>
            </p:nvSpPr>
            <p:spPr bwMode="auto">
              <a:xfrm flipH="1" flipV="1">
                <a:off x="4227" y="2127"/>
                <a:ext cx="236" cy="7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0" name="Line 267"/>
              <p:cNvSpPr>
                <a:spLocks noChangeShapeType="1"/>
              </p:cNvSpPr>
              <p:nvPr/>
            </p:nvSpPr>
            <p:spPr bwMode="auto">
              <a:xfrm>
                <a:off x="4092" y="1890"/>
                <a:ext cx="135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1" name="Line 268"/>
              <p:cNvSpPr>
                <a:spLocks noChangeShapeType="1"/>
              </p:cNvSpPr>
              <p:nvPr/>
            </p:nvSpPr>
            <p:spPr bwMode="auto">
              <a:xfrm flipV="1">
                <a:off x="4227" y="1890"/>
                <a:ext cx="143" cy="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2" name="Line 269"/>
              <p:cNvSpPr>
                <a:spLocks noChangeShapeType="1"/>
              </p:cNvSpPr>
              <p:nvPr/>
            </p:nvSpPr>
            <p:spPr bwMode="auto">
              <a:xfrm>
                <a:off x="4047" y="1996"/>
                <a:ext cx="175" cy="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3" name="Line 270"/>
              <p:cNvSpPr>
                <a:spLocks noChangeShapeType="1"/>
              </p:cNvSpPr>
              <p:nvPr/>
            </p:nvSpPr>
            <p:spPr bwMode="auto">
              <a:xfrm flipV="1">
                <a:off x="4227" y="2012"/>
                <a:ext cx="176" cy="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4" name="Line 271"/>
              <p:cNvSpPr>
                <a:spLocks noChangeShapeType="1"/>
              </p:cNvSpPr>
              <p:nvPr/>
            </p:nvSpPr>
            <p:spPr bwMode="auto">
              <a:xfrm flipV="1">
                <a:off x="4227" y="1782"/>
                <a:ext cx="90" cy="2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5" name="Line 272"/>
              <p:cNvSpPr>
                <a:spLocks noChangeShapeType="1"/>
              </p:cNvSpPr>
              <p:nvPr/>
            </p:nvSpPr>
            <p:spPr bwMode="auto">
              <a:xfrm flipV="1">
                <a:off x="4227" y="1632"/>
                <a:ext cx="57" cy="2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6" name="Line 273"/>
              <p:cNvSpPr>
                <a:spLocks noChangeShapeType="1"/>
              </p:cNvSpPr>
              <p:nvPr/>
            </p:nvSpPr>
            <p:spPr bwMode="auto">
              <a:xfrm>
                <a:off x="4126" y="1772"/>
                <a:ext cx="109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sp>
            <p:nvSpPr>
              <p:cNvPr id="4167" name="Line 274"/>
              <p:cNvSpPr>
                <a:spLocks noChangeShapeType="1"/>
              </p:cNvSpPr>
              <p:nvPr/>
            </p:nvSpPr>
            <p:spPr bwMode="auto">
              <a:xfrm>
                <a:off x="4175" y="1625"/>
                <a:ext cx="63" cy="3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sv-SE"/>
              </a:p>
            </p:txBody>
          </p:sp>
          <p:grpSp>
            <p:nvGrpSpPr>
              <p:cNvPr id="4168" name="Group 275"/>
              <p:cNvGrpSpPr>
                <a:grpSpLocks/>
              </p:cNvGrpSpPr>
              <p:nvPr/>
            </p:nvGrpSpPr>
            <p:grpSpPr bwMode="auto">
              <a:xfrm>
                <a:off x="6576" y="2085"/>
                <a:ext cx="863" cy="270"/>
                <a:chOff x="4227" y="1360"/>
                <a:chExt cx="863" cy="270"/>
              </a:xfrm>
            </p:grpSpPr>
            <p:sp>
              <p:nvSpPr>
                <p:cNvPr id="4179" name="Line 276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80" name="Line 27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81" name="Line 278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82" name="Line 27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169" name="Group 280"/>
              <p:cNvGrpSpPr>
                <a:grpSpLocks/>
              </p:cNvGrpSpPr>
              <p:nvPr/>
            </p:nvGrpSpPr>
            <p:grpSpPr bwMode="auto">
              <a:xfrm rot="5700496">
                <a:off x="2862" y="3574"/>
                <a:ext cx="863" cy="270"/>
                <a:chOff x="4227" y="1360"/>
                <a:chExt cx="863" cy="270"/>
              </a:xfrm>
            </p:grpSpPr>
            <p:sp>
              <p:nvSpPr>
                <p:cNvPr id="4175" name="Line 281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6" name="Line 282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7" name="Line 283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8" name="Line 284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  <p:grpSp>
            <p:nvGrpSpPr>
              <p:cNvPr id="4170" name="Group 285"/>
              <p:cNvGrpSpPr>
                <a:grpSpLocks/>
              </p:cNvGrpSpPr>
              <p:nvPr/>
            </p:nvGrpSpPr>
            <p:grpSpPr bwMode="auto">
              <a:xfrm rot="10800000">
                <a:off x="1018" y="599"/>
                <a:ext cx="863" cy="270"/>
                <a:chOff x="4227" y="1360"/>
                <a:chExt cx="863" cy="270"/>
              </a:xfrm>
            </p:grpSpPr>
            <p:sp>
              <p:nvSpPr>
                <p:cNvPr id="4171" name="Line 286"/>
                <p:cNvSpPr>
                  <a:spLocks noChangeShapeType="1"/>
                </p:cNvSpPr>
                <p:nvPr/>
              </p:nvSpPr>
              <p:spPr bwMode="auto">
                <a:xfrm>
                  <a:off x="4227" y="1604"/>
                  <a:ext cx="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2" name="Line 287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464" y="1205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3" name="Line 288"/>
                <p:cNvSpPr>
                  <a:spLocks noChangeShapeType="1"/>
                </p:cNvSpPr>
                <p:nvPr/>
              </p:nvSpPr>
              <p:spPr bwMode="auto">
                <a:xfrm rot="6361956">
                  <a:off x="4602" y="1393"/>
                  <a:ext cx="189" cy="203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  <p:sp>
              <p:nvSpPr>
                <p:cNvPr id="4174" name="Line 289"/>
                <p:cNvSpPr>
                  <a:spLocks noChangeShapeType="1"/>
                </p:cNvSpPr>
                <p:nvPr/>
              </p:nvSpPr>
              <p:spPr bwMode="auto">
                <a:xfrm rot="6361956" flipH="1" flipV="1">
                  <a:off x="4745" y="1286"/>
                  <a:ext cx="189" cy="50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sv-SE"/>
                </a:p>
              </p:txBody>
            </p:sp>
          </p:grpSp>
        </p:grpSp>
        <p:sp>
          <p:nvSpPr>
            <p:cNvPr id="4122" name="Line 290"/>
            <p:cNvSpPr>
              <a:spLocks noChangeShapeType="1"/>
            </p:cNvSpPr>
            <p:nvPr/>
          </p:nvSpPr>
          <p:spPr bwMode="auto">
            <a:xfrm flipV="1">
              <a:off x="3223" y="3069"/>
              <a:ext cx="31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3" name="Line 292"/>
            <p:cNvSpPr>
              <a:spLocks noChangeShapeType="1"/>
            </p:cNvSpPr>
            <p:nvPr/>
          </p:nvSpPr>
          <p:spPr bwMode="auto">
            <a:xfrm flipV="1">
              <a:off x="2712" y="3069"/>
              <a:ext cx="519" cy="2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4" name="Line 293"/>
            <p:cNvSpPr>
              <a:spLocks noChangeShapeType="1"/>
            </p:cNvSpPr>
            <p:nvPr/>
          </p:nvSpPr>
          <p:spPr bwMode="auto">
            <a:xfrm flipV="1">
              <a:off x="2225" y="2957"/>
              <a:ext cx="957" cy="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5" name="Line 294"/>
            <p:cNvSpPr>
              <a:spLocks noChangeShapeType="1"/>
            </p:cNvSpPr>
            <p:nvPr/>
          </p:nvSpPr>
          <p:spPr bwMode="auto">
            <a:xfrm flipV="1">
              <a:off x="2704" y="2128"/>
              <a:ext cx="568" cy="6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6" name="Line 295"/>
            <p:cNvSpPr>
              <a:spLocks noChangeShapeType="1"/>
            </p:cNvSpPr>
            <p:nvPr/>
          </p:nvSpPr>
          <p:spPr bwMode="auto">
            <a:xfrm flipV="1">
              <a:off x="2193" y="2047"/>
              <a:ext cx="1079" cy="4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7" name="Line 296"/>
            <p:cNvSpPr>
              <a:spLocks noChangeShapeType="1"/>
            </p:cNvSpPr>
            <p:nvPr/>
          </p:nvSpPr>
          <p:spPr bwMode="auto">
            <a:xfrm flipV="1">
              <a:off x="2696" y="1950"/>
              <a:ext cx="584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28" name="Line 297"/>
            <p:cNvSpPr>
              <a:spLocks noChangeShapeType="1"/>
            </p:cNvSpPr>
            <p:nvPr/>
          </p:nvSpPr>
          <p:spPr bwMode="auto">
            <a:xfrm>
              <a:off x="2209" y="1885"/>
              <a:ext cx="107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grpSp>
          <p:nvGrpSpPr>
            <p:cNvPr id="4129" name="Group 299"/>
            <p:cNvGrpSpPr>
              <a:grpSpLocks/>
            </p:cNvGrpSpPr>
            <p:nvPr/>
          </p:nvGrpSpPr>
          <p:grpSpPr bwMode="auto">
            <a:xfrm>
              <a:off x="3174" y="2654"/>
              <a:ext cx="622" cy="447"/>
              <a:chOff x="2197" y="1155"/>
              <a:chExt cx="622" cy="447"/>
            </a:xfrm>
          </p:grpSpPr>
          <p:grpSp>
            <p:nvGrpSpPr>
              <p:cNvPr id="4149" name="Group 300"/>
              <p:cNvGrpSpPr>
                <a:grpSpLocks/>
              </p:cNvGrpSpPr>
              <p:nvPr/>
            </p:nvGrpSpPr>
            <p:grpSpPr bwMode="auto">
              <a:xfrm>
                <a:off x="2198" y="1176"/>
                <a:ext cx="621" cy="426"/>
                <a:chOff x="3164" y="2556"/>
                <a:chExt cx="901" cy="338"/>
              </a:xfrm>
            </p:grpSpPr>
            <p:sp>
              <p:nvSpPr>
                <p:cNvPr id="4151" name="Rectangle 301"/>
                <p:cNvSpPr>
                  <a:spLocks noChangeArrowheads="1"/>
                </p:cNvSpPr>
                <p:nvPr/>
              </p:nvSpPr>
              <p:spPr bwMode="auto">
                <a:xfrm>
                  <a:off x="3164" y="2556"/>
                  <a:ext cx="901" cy="3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52" name="Text Box 302"/>
                <p:cNvSpPr txBox="1">
                  <a:spLocks noChangeArrowheads="1"/>
                </p:cNvSpPr>
                <p:nvPr/>
              </p:nvSpPr>
              <p:spPr bwMode="auto">
                <a:xfrm>
                  <a:off x="3212" y="2573"/>
                  <a:ext cx="168" cy="18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zh-CN" altLang="en-US">
                    <a:latin typeface="Arial" pitchFamily="34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4150" name="Text Box 303"/>
              <p:cNvSpPr txBox="1">
                <a:spLocks noChangeArrowheads="1"/>
              </p:cNvSpPr>
              <p:nvPr/>
            </p:nvSpPr>
            <p:spPr bwMode="auto">
              <a:xfrm>
                <a:off x="2197" y="1155"/>
                <a:ext cx="616" cy="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1000" dirty="0">
                    <a:latin typeface="Arial" pitchFamily="34" charset="0"/>
                    <a:ea typeface="SimSun" pitchFamily="2" charset="-122"/>
                  </a:rPr>
                  <a:t>Mobile </a:t>
                </a:r>
              </a:p>
              <a:p>
                <a:pPr algn="ctr"/>
                <a:r>
                  <a:rPr lang="en-US" altLang="zh-CN" sz="1000" dirty="0">
                    <a:latin typeface="Arial" pitchFamily="34" charset="0"/>
                    <a:ea typeface="SimSun" pitchFamily="2" charset="-122"/>
                  </a:rPr>
                  <a:t>Switching </a:t>
                </a:r>
              </a:p>
              <a:p>
                <a:pPr algn="ctr"/>
                <a:r>
                  <a:rPr lang="en-US" altLang="zh-CN" sz="1000" dirty="0">
                    <a:latin typeface="Arial" pitchFamily="34" charset="0"/>
                    <a:ea typeface="SimSun" pitchFamily="2" charset="-122"/>
                  </a:rPr>
                  <a:t>Center</a:t>
                </a:r>
              </a:p>
            </p:txBody>
          </p:sp>
        </p:grpSp>
        <p:sp>
          <p:nvSpPr>
            <p:cNvPr id="4130" name="Freeform 304"/>
            <p:cNvSpPr>
              <a:spLocks/>
            </p:cNvSpPr>
            <p:nvPr/>
          </p:nvSpPr>
          <p:spPr bwMode="auto">
            <a:xfrm>
              <a:off x="4092" y="1783"/>
              <a:ext cx="1078" cy="1430"/>
            </a:xfrm>
            <a:custGeom>
              <a:avLst/>
              <a:gdLst>
                <a:gd name="T0" fmla="*/ 139 w 1292"/>
                <a:gd name="T1" fmla="*/ 10 h 1255"/>
                <a:gd name="T2" fmla="*/ 20 w 1292"/>
                <a:gd name="T3" fmla="*/ 232 h 1255"/>
                <a:gd name="T4" fmla="*/ 17 w 1292"/>
                <a:gd name="T5" fmla="*/ 774 h 1255"/>
                <a:gd name="T6" fmla="*/ 31 w 1292"/>
                <a:gd name="T7" fmla="*/ 1227 h 1255"/>
                <a:gd name="T8" fmla="*/ 142 w 1292"/>
                <a:gd name="T9" fmla="*/ 1288 h 1255"/>
                <a:gd name="T10" fmla="*/ 376 w 1292"/>
                <a:gd name="T11" fmla="*/ 1669 h 1255"/>
                <a:gd name="T12" fmla="*/ 578 w 1292"/>
                <a:gd name="T13" fmla="*/ 1829 h 1255"/>
                <a:gd name="T14" fmla="*/ 696 w 1292"/>
                <a:gd name="T15" fmla="*/ 1510 h 1255"/>
                <a:gd name="T16" fmla="*/ 738 w 1292"/>
                <a:gd name="T17" fmla="*/ 659 h 1255"/>
                <a:gd name="T18" fmla="*/ 700 w 1292"/>
                <a:gd name="T19" fmla="*/ 311 h 1255"/>
                <a:gd name="T20" fmla="*/ 435 w 1292"/>
                <a:gd name="T21" fmla="*/ 170 h 1255"/>
                <a:gd name="T22" fmla="*/ 139 w 1292"/>
                <a:gd name="T23" fmla="*/ 10 h 12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92"/>
                <a:gd name="T37" fmla="*/ 0 h 1255"/>
                <a:gd name="T38" fmla="*/ 1292 w 1292"/>
                <a:gd name="T39" fmla="*/ 1255 h 12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92" h="1255">
                  <a:moveTo>
                    <a:pt x="239" y="7"/>
                  </a:moveTo>
                  <a:cubicBezTo>
                    <a:pt x="120" y="14"/>
                    <a:pt x="70" y="71"/>
                    <a:pt x="35" y="157"/>
                  </a:cubicBezTo>
                  <a:cubicBezTo>
                    <a:pt x="0" y="243"/>
                    <a:pt x="26" y="411"/>
                    <a:pt x="29" y="523"/>
                  </a:cubicBezTo>
                  <a:cubicBezTo>
                    <a:pt x="32" y="635"/>
                    <a:pt x="17" y="771"/>
                    <a:pt x="53" y="829"/>
                  </a:cubicBezTo>
                  <a:cubicBezTo>
                    <a:pt x="89" y="887"/>
                    <a:pt x="146" y="821"/>
                    <a:pt x="245" y="871"/>
                  </a:cubicBezTo>
                  <a:cubicBezTo>
                    <a:pt x="344" y="921"/>
                    <a:pt x="522" y="1068"/>
                    <a:pt x="647" y="1129"/>
                  </a:cubicBezTo>
                  <a:cubicBezTo>
                    <a:pt x="772" y="1190"/>
                    <a:pt x="903" y="1255"/>
                    <a:pt x="995" y="1237"/>
                  </a:cubicBezTo>
                  <a:cubicBezTo>
                    <a:pt x="1087" y="1219"/>
                    <a:pt x="1153" y="1153"/>
                    <a:pt x="1199" y="1021"/>
                  </a:cubicBezTo>
                  <a:cubicBezTo>
                    <a:pt x="1245" y="889"/>
                    <a:pt x="1270" y="580"/>
                    <a:pt x="1271" y="445"/>
                  </a:cubicBezTo>
                  <a:cubicBezTo>
                    <a:pt x="1272" y="310"/>
                    <a:pt x="1292" y="266"/>
                    <a:pt x="1205" y="211"/>
                  </a:cubicBezTo>
                  <a:cubicBezTo>
                    <a:pt x="1118" y="156"/>
                    <a:pt x="908" y="150"/>
                    <a:pt x="749" y="115"/>
                  </a:cubicBezTo>
                  <a:cubicBezTo>
                    <a:pt x="590" y="80"/>
                    <a:pt x="358" y="0"/>
                    <a:pt x="239" y="7"/>
                  </a:cubicBezTo>
                  <a:close/>
                </a:path>
              </a:pathLst>
            </a:custGeom>
            <a:solidFill>
              <a:srgbClr val="00FF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4131" name="Text Box 305"/>
            <p:cNvSpPr txBox="1">
              <a:spLocks noChangeArrowheads="1"/>
            </p:cNvSpPr>
            <p:nvPr/>
          </p:nvSpPr>
          <p:spPr bwMode="auto">
            <a:xfrm>
              <a:off x="4120" y="2100"/>
              <a:ext cx="108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>
                  <a:ea typeface="SimSun" pitchFamily="2" charset="-122"/>
                </a:rPr>
                <a:t>Public telephone</a:t>
              </a:r>
            </a:p>
            <a:p>
              <a:r>
                <a:rPr lang="en-US" altLang="zh-CN">
                  <a:ea typeface="SimSun" pitchFamily="2" charset="-122"/>
                </a:rPr>
                <a:t>network, and</a:t>
              </a:r>
            </a:p>
            <a:p>
              <a:r>
                <a:rPr lang="en-US" altLang="zh-CN">
                  <a:ea typeface="SimSun" pitchFamily="2" charset="-122"/>
                </a:rPr>
                <a:t>Internet</a:t>
              </a:r>
            </a:p>
          </p:txBody>
        </p:sp>
        <p:pic>
          <p:nvPicPr>
            <p:cNvPr id="4132" name="Picture 309" descr="imgyjavg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90" y="2039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3" name="Picture 310" descr="imgyjavg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886" y="2351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4" name="Picture 311" descr="imgyjavg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206" y="2551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5" name="Picture 312" descr="imgyjavg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82" y="2615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6" name="Picture 313" descr="imgyjavg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726" y="3087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37" name="Picture 316" descr="imgyjavg[1]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98" y="3215"/>
              <a:ext cx="159" cy="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138" name="Group 317"/>
            <p:cNvGrpSpPr>
              <a:grpSpLocks/>
            </p:cNvGrpSpPr>
            <p:nvPr/>
          </p:nvGrpSpPr>
          <p:grpSpPr bwMode="auto">
            <a:xfrm>
              <a:off x="2249" y="2806"/>
              <a:ext cx="524" cy="114"/>
              <a:chOff x="3072" y="739"/>
              <a:chExt cx="652" cy="146"/>
            </a:xfrm>
          </p:grpSpPr>
          <p:pic>
            <p:nvPicPr>
              <p:cNvPr id="4146" name="Picture 318" descr="lgv_fqmg[1]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 flipH="1">
                <a:off x="3237" y="739"/>
                <a:ext cx="487" cy="1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147" name="Line 319"/>
              <p:cNvSpPr>
                <a:spLocks noChangeShapeType="1"/>
              </p:cNvSpPr>
              <p:nvPr/>
            </p:nvSpPr>
            <p:spPr bwMode="auto">
              <a:xfrm flipH="1">
                <a:off x="3104" y="784"/>
                <a:ext cx="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148" name="Line 320"/>
              <p:cNvSpPr>
                <a:spLocks noChangeShapeType="1"/>
              </p:cNvSpPr>
              <p:nvPr/>
            </p:nvSpPr>
            <p:spPr bwMode="auto">
              <a:xfrm flipH="1">
                <a:off x="3072" y="76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4139" name="Group 321"/>
            <p:cNvGrpSpPr>
              <a:grpSpLocks/>
            </p:cNvGrpSpPr>
            <p:nvPr/>
          </p:nvGrpSpPr>
          <p:grpSpPr bwMode="auto">
            <a:xfrm>
              <a:off x="3270" y="1758"/>
              <a:ext cx="622" cy="459"/>
              <a:chOff x="2197" y="1155"/>
              <a:chExt cx="622" cy="459"/>
            </a:xfrm>
          </p:grpSpPr>
          <p:grpSp>
            <p:nvGrpSpPr>
              <p:cNvPr id="4142" name="Group 322"/>
              <p:cNvGrpSpPr>
                <a:grpSpLocks/>
              </p:cNvGrpSpPr>
              <p:nvPr/>
            </p:nvGrpSpPr>
            <p:grpSpPr bwMode="auto">
              <a:xfrm>
                <a:off x="2198" y="1176"/>
                <a:ext cx="621" cy="426"/>
                <a:chOff x="3164" y="2556"/>
                <a:chExt cx="901" cy="338"/>
              </a:xfrm>
            </p:grpSpPr>
            <p:sp>
              <p:nvSpPr>
                <p:cNvPr id="4144" name="Rectangle 323"/>
                <p:cNvSpPr>
                  <a:spLocks noChangeArrowheads="1"/>
                </p:cNvSpPr>
                <p:nvPr/>
              </p:nvSpPr>
              <p:spPr bwMode="auto">
                <a:xfrm>
                  <a:off x="3164" y="2556"/>
                  <a:ext cx="901" cy="33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4145" name="Text Box 324"/>
                <p:cNvSpPr txBox="1">
                  <a:spLocks noChangeArrowheads="1"/>
                </p:cNvSpPr>
                <p:nvPr/>
              </p:nvSpPr>
              <p:spPr bwMode="auto">
                <a:xfrm>
                  <a:off x="3212" y="2573"/>
                  <a:ext cx="168" cy="18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zh-CN" altLang="en-US">
                    <a:latin typeface="Arial" pitchFamily="34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4143" name="Text Box 325"/>
              <p:cNvSpPr txBox="1">
                <a:spLocks noChangeArrowheads="1"/>
              </p:cNvSpPr>
              <p:nvPr/>
            </p:nvSpPr>
            <p:spPr bwMode="auto">
              <a:xfrm>
                <a:off x="2197" y="1155"/>
                <a:ext cx="616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altLang="zh-CN" sz="1050" dirty="0">
                    <a:latin typeface="Arial" pitchFamily="34" charset="0"/>
                    <a:ea typeface="SimSun" pitchFamily="2" charset="-122"/>
                  </a:rPr>
                  <a:t>Mobile </a:t>
                </a:r>
              </a:p>
              <a:p>
                <a:pPr algn="ctr"/>
                <a:r>
                  <a:rPr lang="en-US" altLang="zh-CN" sz="1050" dirty="0">
                    <a:latin typeface="Arial" pitchFamily="34" charset="0"/>
                    <a:ea typeface="SimSun" pitchFamily="2" charset="-122"/>
                  </a:rPr>
                  <a:t>Switching </a:t>
                </a:r>
              </a:p>
              <a:p>
                <a:pPr algn="ctr"/>
                <a:r>
                  <a:rPr lang="en-US" altLang="zh-CN" sz="1050" dirty="0">
                    <a:latin typeface="Arial" pitchFamily="34" charset="0"/>
                    <a:ea typeface="SimSun" pitchFamily="2" charset="-122"/>
                  </a:rPr>
                  <a:t>Center</a:t>
                </a:r>
              </a:p>
            </p:txBody>
          </p:sp>
        </p:grpSp>
        <p:sp>
          <p:nvSpPr>
            <p:cNvPr id="4140" name="Line 326"/>
            <p:cNvSpPr>
              <a:spLocks noChangeShapeType="1"/>
            </p:cNvSpPr>
            <p:nvPr/>
          </p:nvSpPr>
          <p:spPr bwMode="auto">
            <a:xfrm>
              <a:off x="3897" y="2011"/>
              <a:ext cx="232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  <p:sp>
          <p:nvSpPr>
            <p:cNvPr id="4141" name="Line 327"/>
            <p:cNvSpPr>
              <a:spLocks noChangeShapeType="1"/>
            </p:cNvSpPr>
            <p:nvPr/>
          </p:nvSpPr>
          <p:spPr bwMode="auto">
            <a:xfrm flipV="1">
              <a:off x="3793" y="2715"/>
              <a:ext cx="320" cy="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v-SE"/>
            </a:p>
          </p:txBody>
        </p:sp>
      </p:grpSp>
      <p:sp>
        <p:nvSpPr>
          <p:cNvPr id="2" name="Rectangle 1"/>
          <p:cNvSpPr/>
          <p:nvPr/>
        </p:nvSpPr>
        <p:spPr>
          <a:xfrm>
            <a:off x="-27727" y="4940443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Complementary video links</a:t>
            </a:r>
          </a:p>
          <a:p>
            <a:r>
              <a:rPr lang="en-US" dirty="0" smtClean="0"/>
              <a:t>- IP </a:t>
            </a:r>
            <a:r>
              <a:rPr lang="en-US" dirty="0"/>
              <a:t>addresses and  subnets http://</a:t>
            </a:r>
            <a:r>
              <a:rPr lang="en-US" dirty="0" smtClean="0"/>
              <a:t>www.youtube.com/watch?v=ZTJIkjgyuZE&amp;list=PLE9F3F05C381ED8E8&amp;feature=plcp </a:t>
            </a:r>
            <a:endParaRPr lang="en-US" dirty="0"/>
          </a:p>
          <a:p>
            <a:r>
              <a:rPr lang="en-US" dirty="0" smtClean="0"/>
              <a:t>- How </a:t>
            </a:r>
            <a:r>
              <a:rPr lang="en-US" dirty="0"/>
              <a:t>does  BGP choose its routes http://www.youtube.com/watch?v=RGe0qt9Wz4U&amp;feature=plcp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51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FB32C4-6678-4C6E-868E-94C52A765B06}" type="slidenum">
              <a:rPr lang="sv-SE" smtClean="0">
                <a:latin typeface="Arial" pitchFamily="34" charset="0"/>
              </a:rPr>
              <a:pPr/>
              <a:t>13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5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/>
                </a:solidFill>
              </a:rPr>
              <a:t>Medium access: multi</a:t>
            </a:r>
            <a:r>
              <a:rPr lang="sv-SE" dirty="0" smtClean="0">
                <a:solidFill>
                  <a:schemeClr val="accent2"/>
                </a:solidFill>
              </a:rPr>
              <a:t>ple </a:t>
            </a:r>
            <a:r>
              <a:rPr lang="en-GB" dirty="0" smtClean="0">
                <a:solidFill>
                  <a:schemeClr val="accent2"/>
                </a:solidFill>
              </a:rPr>
              <a:t>access methods</a:t>
            </a:r>
            <a:endParaRPr lang="sv-SE" dirty="0" smtClean="0">
              <a:solidFill>
                <a:schemeClr val="accent2"/>
              </a:solidFill>
            </a:endParaRPr>
          </a:p>
        </p:txBody>
      </p:sp>
      <p:sp>
        <p:nvSpPr>
          <p:cNvPr id="5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smtClean="0">
                <a:solidFill>
                  <a:srgbClr val="CC0000"/>
                </a:solidFill>
              </a:rPr>
              <a:t>Strategies</a:t>
            </a:r>
            <a:r>
              <a:rPr lang="en-US" b="1" smtClean="0"/>
              <a:t>: </a:t>
            </a:r>
            <a:r>
              <a:rPr lang="en-US" smtClean="0"/>
              <a:t>(functionality, appropriateness)</a:t>
            </a:r>
            <a:endParaRPr lang="en-US" b="1" smtClean="0"/>
          </a:p>
          <a:p>
            <a:pPr eaLnBrk="1" hangingPunct="1"/>
            <a:r>
              <a:rPr lang="en-US" sz="2000" b="1" smtClean="0"/>
              <a:t>Contention-based (random access), wired/wireless: </a:t>
            </a:r>
          </a:p>
          <a:p>
            <a:pPr lvl="1" eaLnBrk="1" hangingPunct="1"/>
            <a:r>
              <a:rPr lang="en-US" sz="2000" smtClean="0"/>
              <a:t>Aloha, CSMA(CD/CA)  (collision-delay trade-off)</a:t>
            </a:r>
          </a:p>
          <a:p>
            <a:pPr eaLnBrk="1" hangingPunct="1"/>
            <a:r>
              <a:rPr lang="en-US" sz="2000" b="1" smtClean="0"/>
              <a:t>Collision-free:</a:t>
            </a:r>
            <a:endParaRPr lang="en-US" sz="2000" smtClean="0"/>
          </a:p>
          <a:p>
            <a:pPr lvl="1" eaLnBrk="1" hangingPunct="1"/>
            <a:r>
              <a:rPr lang="en-US" sz="2000" b="1" smtClean="0"/>
              <a:t>Channel partitioning: </a:t>
            </a:r>
            <a:r>
              <a:rPr lang="en-US" sz="2000" smtClean="0"/>
              <a:t>TDMA, FDMA, CDMA</a:t>
            </a:r>
          </a:p>
          <a:p>
            <a:pPr lvl="1" eaLnBrk="1" hangingPunct="1"/>
            <a:r>
              <a:rPr lang="en-US" sz="2000" b="1" smtClean="0"/>
              <a:t>Taking turns: </a:t>
            </a:r>
            <a:r>
              <a:rPr lang="en-US" sz="2000" smtClean="0"/>
              <a:t>token-passing, reservation-based</a:t>
            </a:r>
            <a:endParaRPr lang="en-GB" smtClean="0"/>
          </a:p>
        </p:txBody>
      </p:sp>
      <p:pic>
        <p:nvPicPr>
          <p:cNvPr id="5132" name="Picture 4" descr="IMG0007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524000"/>
            <a:ext cx="17414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3" name="Picture 5" descr="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98888"/>
            <a:ext cx="3505200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4" name="Picture 6" descr="IMG0008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733800"/>
            <a:ext cx="4198938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35" name="Group 72"/>
          <p:cNvGrpSpPr>
            <a:grpSpLocks/>
          </p:cNvGrpSpPr>
          <p:nvPr/>
        </p:nvGrpSpPr>
        <p:grpSpPr bwMode="auto">
          <a:xfrm>
            <a:off x="4876800" y="4576763"/>
            <a:ext cx="3625850" cy="2281237"/>
            <a:chOff x="3264" y="1698"/>
            <a:chExt cx="2284" cy="1437"/>
          </a:xfrm>
        </p:grpSpPr>
        <p:grpSp>
          <p:nvGrpSpPr>
            <p:cNvPr id="5136" name="Group 54"/>
            <p:cNvGrpSpPr>
              <a:grpSpLocks/>
            </p:cNvGrpSpPr>
            <p:nvPr/>
          </p:nvGrpSpPr>
          <p:grpSpPr bwMode="auto">
            <a:xfrm>
              <a:off x="3264" y="1698"/>
              <a:ext cx="2150" cy="455"/>
              <a:chOff x="3256" y="1911"/>
              <a:chExt cx="2150" cy="455"/>
            </a:xfrm>
          </p:grpSpPr>
          <p:grpSp>
            <p:nvGrpSpPr>
              <p:cNvPr id="5147" name="Group 39"/>
              <p:cNvGrpSpPr>
                <a:grpSpLocks/>
              </p:cNvGrpSpPr>
              <p:nvPr/>
            </p:nvGrpSpPr>
            <p:grpSpPr bwMode="auto">
              <a:xfrm>
                <a:off x="3303" y="1911"/>
                <a:ext cx="482" cy="439"/>
                <a:chOff x="2870" y="1518"/>
                <a:chExt cx="292" cy="320"/>
              </a:xfrm>
            </p:grpSpPr>
            <p:graphicFrame>
              <p:nvGraphicFramePr>
                <p:cNvPr id="5126" name="Object 1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518" name="Clip" r:id="rId6" imgW="819000" imgH="847800" progId="MS_ClipArt_Gallery.2">
                        <p:embed/>
                      </p:oleObj>
                    </mc:Choice>
                    <mc:Fallback>
                      <p:oleObj name="Clip" r:id="rId6" imgW="819000" imgH="847800" progId="MS_ClipArt_Gallery.2">
                        <p:embed/>
                        <p:pic>
                          <p:nvPicPr>
                            <p:cNvPr id="0" name="Object 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70" y="1518"/>
                              <a:ext cx="272" cy="2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127" name="Object 2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519" name="Clip" r:id="rId8" imgW="1266840" imgH="1200240" progId="MS_ClipArt_Gallery.2">
                        <p:embed/>
                      </p:oleObj>
                    </mc:Choice>
                    <mc:Fallback>
                      <p:oleObj name="Clip" r:id="rId8" imgW="1266840" imgH="1200240" progId="MS_ClipArt_Gallery.2">
                        <p:embed/>
                        <p:pic>
                          <p:nvPicPr>
                            <p:cNvPr id="0" name="Object 2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13" y="1602"/>
                              <a:ext cx="249" cy="2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5148" name="Group 42"/>
              <p:cNvGrpSpPr>
                <a:grpSpLocks/>
              </p:cNvGrpSpPr>
              <p:nvPr/>
            </p:nvGrpSpPr>
            <p:grpSpPr bwMode="auto">
              <a:xfrm>
                <a:off x="4037" y="1919"/>
                <a:ext cx="482" cy="439"/>
                <a:chOff x="2870" y="1518"/>
                <a:chExt cx="292" cy="320"/>
              </a:xfrm>
            </p:grpSpPr>
            <p:graphicFrame>
              <p:nvGraphicFramePr>
                <p:cNvPr id="5124" name="Object 3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520" name="Clip" r:id="rId10" imgW="819000" imgH="847800" progId="MS_ClipArt_Gallery.2">
                        <p:embed/>
                      </p:oleObj>
                    </mc:Choice>
                    <mc:Fallback>
                      <p:oleObj name="Clip" r:id="rId10" imgW="819000" imgH="847800" progId="MS_ClipArt_Gallery.2">
                        <p:embed/>
                        <p:pic>
                          <p:nvPicPr>
                            <p:cNvPr id="0" name="Object 3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70" y="1518"/>
                              <a:ext cx="272" cy="2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125" name="Object 4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521" name="Clip" r:id="rId11" imgW="1266840" imgH="1200240" progId="MS_ClipArt_Gallery.2">
                        <p:embed/>
                      </p:oleObj>
                    </mc:Choice>
                    <mc:Fallback>
                      <p:oleObj name="Clip" r:id="rId11" imgW="1266840" imgH="1200240" progId="MS_ClipArt_Gallery.2">
                        <p:embed/>
                        <p:pic>
                          <p:nvPicPr>
                            <p:cNvPr id="0" name="Object 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13" y="1602"/>
                              <a:ext cx="249" cy="2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sp>
            <p:nvSpPr>
              <p:cNvPr id="5149" name="Text Box 47"/>
              <p:cNvSpPr txBox="1">
                <a:spLocks noChangeArrowheads="1"/>
              </p:cNvSpPr>
              <p:nvPr/>
            </p:nvSpPr>
            <p:spPr bwMode="auto">
              <a:xfrm>
                <a:off x="3256" y="2029"/>
                <a:ext cx="22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rgbClr val="FF0000"/>
                    </a:solidFill>
                    <a:ea typeface="SimSun" pitchFamily="2" charset="-122"/>
                  </a:rPr>
                  <a:t>A</a:t>
                </a:r>
              </a:p>
            </p:txBody>
          </p:sp>
          <p:sp>
            <p:nvSpPr>
              <p:cNvPr id="5150" name="Text Box 48"/>
              <p:cNvSpPr txBox="1">
                <a:spLocks noChangeArrowheads="1"/>
              </p:cNvSpPr>
              <p:nvPr/>
            </p:nvSpPr>
            <p:spPr bwMode="auto">
              <a:xfrm>
                <a:off x="4459" y="2027"/>
                <a:ext cx="20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altLang="zh-CN">
                    <a:ea typeface="SimSun" pitchFamily="2" charset="-122"/>
                  </a:rPr>
                  <a:t>B</a:t>
                </a:r>
              </a:p>
            </p:txBody>
          </p:sp>
          <p:sp>
            <p:nvSpPr>
              <p:cNvPr id="5151" name="Text Box 49"/>
              <p:cNvSpPr txBox="1">
                <a:spLocks noChangeArrowheads="1"/>
              </p:cNvSpPr>
              <p:nvPr/>
            </p:nvSpPr>
            <p:spPr bwMode="auto">
              <a:xfrm>
                <a:off x="5203" y="2054"/>
                <a:ext cx="20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ea typeface="SimSun" pitchFamily="2" charset="-122"/>
                  </a:rPr>
                  <a:t>C</a:t>
                </a:r>
              </a:p>
            </p:txBody>
          </p:sp>
          <p:grpSp>
            <p:nvGrpSpPr>
              <p:cNvPr id="5152" name="Group 51"/>
              <p:cNvGrpSpPr>
                <a:grpSpLocks/>
              </p:cNvGrpSpPr>
              <p:nvPr/>
            </p:nvGrpSpPr>
            <p:grpSpPr bwMode="auto">
              <a:xfrm>
                <a:off x="4726" y="1927"/>
                <a:ext cx="482" cy="439"/>
                <a:chOff x="2870" y="1518"/>
                <a:chExt cx="292" cy="320"/>
              </a:xfrm>
            </p:grpSpPr>
            <p:graphicFrame>
              <p:nvGraphicFramePr>
                <p:cNvPr id="5122" name="Object 5"/>
                <p:cNvGraphicFramePr>
                  <a:graphicFrameLocks noChangeAspect="1"/>
                </p:cNvGraphicFramePr>
                <p:nvPr/>
              </p:nvGraphicFramePr>
              <p:xfrm>
                <a:off x="2870" y="1518"/>
                <a:ext cx="272" cy="2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522" name="Clip" r:id="rId12" imgW="819000" imgH="847800" progId="MS_ClipArt_Gallery.2">
                        <p:embed/>
                      </p:oleObj>
                    </mc:Choice>
                    <mc:Fallback>
                      <p:oleObj name="Clip" r:id="rId12" imgW="819000" imgH="847800" progId="MS_ClipArt_Gallery.2">
                        <p:embed/>
                        <p:pic>
                          <p:nvPicPr>
                            <p:cNvPr id="0" name="Object 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70" y="1518"/>
                              <a:ext cx="272" cy="2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5123" name="Object 6"/>
                <p:cNvGraphicFramePr>
                  <a:graphicFrameLocks noChangeAspect="1"/>
                </p:cNvGraphicFramePr>
                <p:nvPr/>
              </p:nvGraphicFramePr>
              <p:xfrm>
                <a:off x="2913" y="1602"/>
                <a:ext cx="249" cy="2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5523" name="Clip" r:id="rId13" imgW="1266840" imgH="1200240" progId="MS_ClipArt_Gallery.2">
                        <p:embed/>
                      </p:oleObj>
                    </mc:Choice>
                    <mc:Fallback>
                      <p:oleObj name="Clip" r:id="rId13" imgW="1266840" imgH="1200240" progId="MS_ClipArt_Gallery.2">
                        <p:embed/>
                        <p:pic>
                          <p:nvPicPr>
                            <p:cNvPr id="0" name="Object 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913" y="1602"/>
                              <a:ext cx="249" cy="2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5137" name="Text Box 55"/>
            <p:cNvSpPr txBox="1">
              <a:spLocks noChangeArrowheads="1"/>
            </p:cNvSpPr>
            <p:nvPr/>
          </p:nvSpPr>
          <p:spPr bwMode="auto">
            <a:xfrm>
              <a:off x="3310" y="2337"/>
              <a:ext cx="59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rgbClr val="FF0000"/>
                  </a:solidFill>
                  <a:ea typeface="SimSun" pitchFamily="2" charset="-122"/>
                </a:rPr>
                <a:t>A’s signal</a:t>
              </a:r>
            </a:p>
            <a:p>
              <a:r>
                <a:rPr lang="en-US" altLang="zh-CN" sz="1400">
                  <a:solidFill>
                    <a:srgbClr val="FF0000"/>
                  </a:solidFill>
                  <a:ea typeface="SimSun" pitchFamily="2" charset="-122"/>
                </a:rPr>
                <a:t>strength</a:t>
              </a:r>
            </a:p>
          </p:txBody>
        </p:sp>
        <p:sp>
          <p:nvSpPr>
            <p:cNvPr id="5138" name="Line 60"/>
            <p:cNvSpPr>
              <a:spLocks noChangeShapeType="1"/>
            </p:cNvSpPr>
            <p:nvPr/>
          </p:nvSpPr>
          <p:spPr bwMode="auto">
            <a:xfrm>
              <a:off x="3349" y="2985"/>
              <a:ext cx="2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39" name="Line 61"/>
            <p:cNvSpPr>
              <a:spLocks noChangeShapeType="1"/>
            </p:cNvSpPr>
            <p:nvPr/>
          </p:nvSpPr>
          <p:spPr bwMode="auto">
            <a:xfrm>
              <a:off x="3315" y="2242"/>
              <a:ext cx="0" cy="7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0" name="Freeform 62"/>
            <p:cNvSpPr>
              <a:spLocks/>
            </p:cNvSpPr>
            <p:nvPr/>
          </p:nvSpPr>
          <p:spPr bwMode="auto">
            <a:xfrm>
              <a:off x="3367" y="2277"/>
              <a:ext cx="1887" cy="681"/>
            </a:xfrm>
            <a:custGeom>
              <a:avLst/>
              <a:gdLst>
                <a:gd name="T0" fmla="*/ 0 w 1887"/>
                <a:gd name="T1" fmla="*/ 0 h 681"/>
                <a:gd name="T2" fmla="*/ 966 w 1887"/>
                <a:gd name="T3" fmla="*/ 151 h 681"/>
                <a:gd name="T4" fmla="*/ 1373 w 1887"/>
                <a:gd name="T5" fmla="*/ 594 h 681"/>
                <a:gd name="T6" fmla="*/ 1887 w 1887"/>
                <a:gd name="T7" fmla="*/ 673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7"/>
                <a:gd name="T13" fmla="*/ 0 h 681"/>
                <a:gd name="T14" fmla="*/ 1887 w 1887"/>
                <a:gd name="T15" fmla="*/ 681 h 6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1" name="Text Box 63"/>
            <p:cNvSpPr txBox="1">
              <a:spLocks noChangeArrowheads="1"/>
            </p:cNvSpPr>
            <p:nvPr/>
          </p:nvSpPr>
          <p:spPr bwMode="auto">
            <a:xfrm>
              <a:off x="4158" y="2962"/>
              <a:ext cx="36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200">
                  <a:ea typeface="SimSun" pitchFamily="2" charset="-122"/>
                </a:rPr>
                <a:t>space</a:t>
              </a:r>
            </a:p>
          </p:txBody>
        </p:sp>
        <p:sp>
          <p:nvSpPr>
            <p:cNvPr id="5142" name="Freeform 65"/>
            <p:cNvSpPr>
              <a:spLocks/>
            </p:cNvSpPr>
            <p:nvPr/>
          </p:nvSpPr>
          <p:spPr bwMode="auto">
            <a:xfrm flipH="1">
              <a:off x="3427" y="2258"/>
              <a:ext cx="1887" cy="681"/>
            </a:xfrm>
            <a:custGeom>
              <a:avLst/>
              <a:gdLst>
                <a:gd name="T0" fmla="*/ 0 w 1887"/>
                <a:gd name="T1" fmla="*/ 0 h 681"/>
                <a:gd name="T2" fmla="*/ 966 w 1887"/>
                <a:gd name="T3" fmla="*/ 151 h 681"/>
                <a:gd name="T4" fmla="*/ 1373 w 1887"/>
                <a:gd name="T5" fmla="*/ 594 h 681"/>
                <a:gd name="T6" fmla="*/ 1887 w 1887"/>
                <a:gd name="T7" fmla="*/ 673 h 68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7"/>
                <a:gd name="T13" fmla="*/ 0 h 681"/>
                <a:gd name="T14" fmla="*/ 1887 w 1887"/>
                <a:gd name="T15" fmla="*/ 681 h 68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7" h="681">
                  <a:moveTo>
                    <a:pt x="0" y="0"/>
                  </a:moveTo>
                  <a:cubicBezTo>
                    <a:pt x="161" y="25"/>
                    <a:pt x="737" y="52"/>
                    <a:pt x="966" y="151"/>
                  </a:cubicBezTo>
                  <a:cubicBezTo>
                    <a:pt x="1195" y="250"/>
                    <a:pt x="1220" y="507"/>
                    <a:pt x="1373" y="594"/>
                  </a:cubicBezTo>
                  <a:cubicBezTo>
                    <a:pt x="1526" y="681"/>
                    <a:pt x="1780" y="657"/>
                    <a:pt x="1887" y="673"/>
                  </a:cubicBezTo>
                </a:path>
              </a:pathLst>
            </a:cu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3" name="Text Box 66"/>
            <p:cNvSpPr txBox="1">
              <a:spLocks noChangeArrowheads="1"/>
            </p:cNvSpPr>
            <p:nvPr/>
          </p:nvSpPr>
          <p:spPr bwMode="auto">
            <a:xfrm>
              <a:off x="4965" y="2292"/>
              <a:ext cx="583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CN" sz="1400">
                  <a:solidFill>
                    <a:schemeClr val="accent2"/>
                  </a:solidFill>
                  <a:ea typeface="SimSun" pitchFamily="2" charset="-122"/>
                </a:rPr>
                <a:t>C’s signal</a:t>
              </a:r>
            </a:p>
            <a:p>
              <a:r>
                <a:rPr lang="en-US" altLang="zh-CN" sz="1400">
                  <a:solidFill>
                    <a:schemeClr val="accent2"/>
                  </a:solidFill>
                  <a:ea typeface="SimSun" pitchFamily="2" charset="-122"/>
                </a:rPr>
                <a:t>strength</a:t>
              </a:r>
            </a:p>
          </p:txBody>
        </p:sp>
        <p:sp>
          <p:nvSpPr>
            <p:cNvPr id="5144" name="Line 67"/>
            <p:cNvSpPr>
              <a:spLocks noChangeShapeType="1"/>
            </p:cNvSpPr>
            <p:nvPr/>
          </p:nvSpPr>
          <p:spPr bwMode="auto">
            <a:xfrm flipH="1">
              <a:off x="3554" y="2171"/>
              <a:ext cx="17" cy="7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5" name="Line 68"/>
            <p:cNvSpPr>
              <a:spLocks noChangeShapeType="1"/>
            </p:cNvSpPr>
            <p:nvPr/>
          </p:nvSpPr>
          <p:spPr bwMode="auto">
            <a:xfrm>
              <a:off x="4323" y="2214"/>
              <a:ext cx="0" cy="7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  <p:sp>
          <p:nvSpPr>
            <p:cNvPr id="5146" name="Line 69"/>
            <p:cNvSpPr>
              <a:spLocks noChangeShapeType="1"/>
            </p:cNvSpPr>
            <p:nvPr/>
          </p:nvSpPr>
          <p:spPr bwMode="auto">
            <a:xfrm>
              <a:off x="5004" y="2204"/>
              <a:ext cx="0" cy="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A08FDB-E7D1-47A9-982B-A69EF3245B8D}" type="slidenum">
              <a:rPr lang="sv-SE" smtClean="0">
                <a:latin typeface="Arial" pitchFamily="34" charset="0"/>
              </a:rPr>
              <a:pPr/>
              <a:t>14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924800" cy="550863"/>
          </a:xfrm>
        </p:spPr>
        <p:txBody>
          <a:bodyPr/>
          <a:lstStyle/>
          <a:p>
            <a:pPr eaLnBrk="1" hangingPunct="1"/>
            <a:r>
              <a:rPr lang="en-GB" smtClean="0">
                <a:solidFill>
                  <a:schemeClr val="accent2"/>
                </a:solidFill>
              </a:rPr>
              <a:t>LANs</a:t>
            </a:r>
            <a:r>
              <a:rPr lang="sv-SE" smtClean="0">
                <a:solidFill>
                  <a:schemeClr val="accent2"/>
                </a:solidFill>
              </a:rPr>
              <a:t> &amp; related link technologies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34290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C0000"/>
                </a:solidFill>
              </a:rPr>
              <a:t>Protocol Examples: wired, wireless</a:t>
            </a:r>
            <a:r>
              <a:rPr lang="en-US" sz="2000" b="1" dirty="0" smtClean="0"/>
              <a:t> </a:t>
            </a:r>
          </a:p>
          <a:p>
            <a:pPr lvl="1" eaLnBrk="1" hangingPunct="1">
              <a:buFontTx/>
              <a:buNone/>
            </a:pPr>
            <a:r>
              <a:rPr lang="en-US" sz="2000" b="1" dirty="0" smtClean="0"/>
              <a:t>Ethernet, 802.11 (+ 802.16 </a:t>
            </a:r>
            <a:r>
              <a:rPr lang="en-US" sz="2000" b="1" dirty="0" err="1" smtClean="0"/>
              <a:t>wimax</a:t>
            </a:r>
            <a:r>
              <a:rPr lang="en-US" sz="2000" b="1" dirty="0" smtClean="0"/>
              <a:t>), GSM:</a:t>
            </a:r>
            <a:endParaRPr lang="en-US" sz="2000" dirty="0" smtClean="0"/>
          </a:p>
          <a:p>
            <a:pPr lvl="2" eaLnBrk="1" hangingPunct="1">
              <a:buFontTx/>
              <a:buNone/>
            </a:pPr>
            <a:r>
              <a:rPr lang="en-US" sz="2000" dirty="0" smtClean="0"/>
              <a:t>Functionality, performance under low/high load</a:t>
            </a:r>
          </a:p>
          <a:p>
            <a:pPr eaLnBrk="1" hangingPunct="1"/>
            <a:r>
              <a:rPr lang="en-US" b="1" dirty="0" smtClean="0">
                <a:solidFill>
                  <a:srgbClr val="CC0000"/>
                </a:solidFill>
              </a:rPr>
              <a:t>Connecting devices</a:t>
            </a:r>
            <a:r>
              <a:rPr lang="en-US" dirty="0" smtClean="0"/>
              <a:t>; </a:t>
            </a:r>
          </a:p>
          <a:p>
            <a:pPr lvl="1" eaLnBrk="1" hangingPunct="1"/>
            <a:r>
              <a:rPr lang="en-US" sz="2000" dirty="0" smtClean="0"/>
              <a:t>functionalities and differences (Hubs, switches)</a:t>
            </a:r>
          </a:p>
          <a:p>
            <a:pPr lvl="1" eaLnBrk="1" hangingPunct="1"/>
            <a:r>
              <a:rPr lang="en-US" sz="2000" dirty="0" smtClean="0"/>
              <a:t>Algorithms for switch-”routing</a:t>
            </a:r>
            <a:r>
              <a:rPr lang="en-US" sz="2000" b="1" dirty="0" smtClean="0"/>
              <a:t>”:</a:t>
            </a:r>
            <a:r>
              <a:rPr lang="en-US" sz="2000" dirty="0" smtClean="0"/>
              <a:t> learning&amp; forwarding of packets</a:t>
            </a:r>
            <a:r>
              <a:rPr lang="en-US" b="1" dirty="0" smtClean="0"/>
              <a:t> </a:t>
            </a:r>
          </a:p>
          <a:p>
            <a:pPr eaLnBrk="1" hangingPunct="1"/>
            <a:r>
              <a:rPr lang="en-US" b="1" dirty="0" smtClean="0">
                <a:solidFill>
                  <a:srgbClr val="CC0000"/>
                </a:solidFill>
              </a:rPr>
              <a:t>ARP</a:t>
            </a:r>
          </a:p>
        </p:txBody>
      </p:sp>
      <p:pic>
        <p:nvPicPr>
          <p:cNvPr id="21510" name="Picture 5" descr="562 Brid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81475" y="4114800"/>
            <a:ext cx="488632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6" descr="551 metcalfe-en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10063"/>
            <a:ext cx="4046538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Box 8"/>
          <p:cNvSpPr txBox="1">
            <a:spLocks noChangeArrowheads="1"/>
          </p:cNvSpPr>
          <p:nvPr/>
        </p:nvSpPr>
        <p:spPr bwMode="auto">
          <a:xfrm>
            <a:off x="6265863" y="4114800"/>
            <a:ext cx="744537" cy="33813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v-SE"/>
              <a:t>switch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1EEBBE-0AED-4C49-891B-37FFE9238BD7}" type="slidenum">
              <a:rPr lang="sv-SE" smtClean="0">
                <a:latin typeface="Arial" pitchFamily="34" charset="0"/>
              </a:rPr>
              <a:pPr/>
              <a:t>15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smtClean="0">
                <a:solidFill>
                  <a:schemeClr val="accent2"/>
                </a:solidFill>
              </a:rPr>
              <a:t>TCP/IP protocol stack (also applications), evolution</a:t>
            </a:r>
            <a:endParaRPr lang="sv-SE" sz="2800" smtClean="0">
              <a:solidFill>
                <a:schemeClr val="accent2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6019800" cy="5029200"/>
          </a:xfrm>
        </p:spPr>
        <p:txBody>
          <a:bodyPr/>
          <a:lstStyle/>
          <a:p>
            <a:pPr eaLnBrk="1" hangingPunct="1"/>
            <a:r>
              <a:rPr lang="sv-SE" dirty="0" smtClean="0"/>
              <a:t>Instantiation of network-</a:t>
            </a:r>
          </a:p>
          <a:p>
            <a:pPr eaLnBrk="1" hangingPunct="1">
              <a:buFontTx/>
              <a:buNone/>
            </a:pPr>
            <a:r>
              <a:rPr lang="sv-SE" dirty="0" smtClean="0"/>
              <a:t>solutions (Routing, Congestion </a:t>
            </a:r>
          </a:p>
          <a:p>
            <a:pPr eaLnBrk="1" hangingPunct="1">
              <a:buFontTx/>
              <a:buNone/>
            </a:pPr>
            <a:r>
              <a:rPr lang="sv-SE" dirty="0" smtClean="0"/>
              <a:t>Control,  Flow &amp; error control, applications, link layer technologies)</a:t>
            </a:r>
          </a:p>
          <a:p>
            <a:pPr eaLnBrk="1" hangingPunct="1">
              <a:buFontTx/>
              <a:buNone/>
            </a:pPr>
            <a:endParaRPr lang="sv-SE" dirty="0" smtClean="0"/>
          </a:p>
          <a:p>
            <a:pPr eaLnBrk="1" hangingPunct="1"/>
            <a:r>
              <a:rPr lang="sv-SE" dirty="0" smtClean="0"/>
              <a:t>Limitations, advantages, updates</a:t>
            </a:r>
          </a:p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/>
              <a:t>Application-layer networking</a:t>
            </a:r>
          </a:p>
          <a:p>
            <a:pPr eaLnBrk="1" hangingPunct="1">
              <a:buFontTx/>
              <a:buNone/>
            </a:pPr>
            <a:r>
              <a:rPr lang="sv-SE" dirty="0" smtClean="0"/>
              <a:t>(P2P applications, overlays, CDNs, multimedia/streaming </a:t>
            </a:r>
            <a:r>
              <a:rPr lang="sv-SE" dirty="0" err="1" smtClean="0"/>
              <a:t>application</a:t>
            </a:r>
            <a:r>
              <a:rPr lang="sv-SE" dirty="0" smtClean="0"/>
              <a:t> </a:t>
            </a:r>
            <a:r>
              <a:rPr lang="sv-SE" dirty="0" err="1" smtClean="0"/>
              <a:t>issues</a:t>
            </a:r>
            <a:r>
              <a:rPr lang="sv-SE" dirty="0" smtClean="0"/>
              <a:t>)</a:t>
            </a:r>
          </a:p>
        </p:txBody>
      </p:sp>
      <p:grpSp>
        <p:nvGrpSpPr>
          <p:cNvPr id="19462" name="Group 4"/>
          <p:cNvGrpSpPr>
            <a:grpSpLocks/>
          </p:cNvGrpSpPr>
          <p:nvPr/>
        </p:nvGrpSpPr>
        <p:grpSpPr bwMode="auto">
          <a:xfrm>
            <a:off x="6508750" y="1828800"/>
            <a:ext cx="1898650" cy="3530600"/>
            <a:chOff x="3076" y="888"/>
            <a:chExt cx="1196" cy="2224"/>
          </a:xfrm>
        </p:grpSpPr>
        <p:sp>
          <p:nvSpPr>
            <p:cNvPr id="19463" name="Rectangle 5"/>
            <p:cNvSpPr>
              <a:spLocks noChangeArrowheads="1"/>
            </p:cNvSpPr>
            <p:nvPr/>
          </p:nvSpPr>
          <p:spPr bwMode="auto">
            <a:xfrm>
              <a:off x="3080" y="888"/>
              <a:ext cx="1192" cy="222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4" name="Text Box 6"/>
            <p:cNvSpPr txBox="1">
              <a:spLocks noChangeArrowheads="1"/>
            </p:cNvSpPr>
            <p:nvPr/>
          </p:nvSpPr>
          <p:spPr bwMode="auto">
            <a:xfrm>
              <a:off x="3150" y="949"/>
              <a:ext cx="1070" cy="2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application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transport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network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link</a:t>
              </a:r>
            </a:p>
            <a:p>
              <a:pPr algn="ctr" eaLnBrk="0" hangingPunct="0"/>
              <a:endParaRPr lang="en-US" sz="2400" b="0">
                <a:latin typeface="Comic Sans MS" pitchFamily="66" charset="0"/>
              </a:endParaRPr>
            </a:p>
            <a:p>
              <a:pPr algn="ctr" eaLnBrk="0" hangingPunct="0"/>
              <a:r>
                <a:rPr lang="en-US" sz="2400" b="0">
                  <a:latin typeface="Comic Sans MS" pitchFamily="66" charset="0"/>
                </a:rPr>
                <a:t>physical</a:t>
              </a:r>
            </a:p>
          </p:txBody>
        </p:sp>
        <p:sp>
          <p:nvSpPr>
            <p:cNvPr id="19465" name="Line 7"/>
            <p:cNvSpPr>
              <a:spLocks noChangeShapeType="1"/>
            </p:cNvSpPr>
            <p:nvPr/>
          </p:nvSpPr>
          <p:spPr bwMode="auto">
            <a:xfrm>
              <a:off x="3076" y="132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6" name="Line 8"/>
            <p:cNvSpPr>
              <a:spLocks noChangeShapeType="1"/>
            </p:cNvSpPr>
            <p:nvPr/>
          </p:nvSpPr>
          <p:spPr bwMode="auto">
            <a:xfrm>
              <a:off x="3076" y="1768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7" name="Line 9"/>
            <p:cNvSpPr>
              <a:spLocks noChangeShapeType="1"/>
            </p:cNvSpPr>
            <p:nvPr/>
          </p:nvSpPr>
          <p:spPr bwMode="auto">
            <a:xfrm>
              <a:off x="3076" y="2216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9468" name="Line 10"/>
            <p:cNvSpPr>
              <a:spLocks noChangeShapeType="1"/>
            </p:cNvSpPr>
            <p:nvPr/>
          </p:nvSpPr>
          <p:spPr bwMode="auto">
            <a:xfrm>
              <a:off x="3076" y="2664"/>
              <a:ext cx="1188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Application-layer</a:t>
            </a:r>
            <a:r>
              <a:rPr lang="sv-SE" dirty="0" smtClean="0"/>
              <a:t> </a:t>
            </a:r>
            <a:r>
              <a:rPr lang="sv-SE" dirty="0" err="1" smtClean="0"/>
              <a:t>networking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P2P </a:t>
            </a:r>
            <a:r>
              <a:rPr lang="sv-SE" dirty="0" err="1" smtClean="0"/>
              <a:t>applications</a:t>
            </a:r>
            <a:endParaRPr lang="sv-SE" dirty="0" smtClean="0"/>
          </a:p>
          <a:p>
            <a:r>
              <a:rPr lang="sv-SE" dirty="0" err="1" smtClean="0"/>
              <a:t>Overlays</a:t>
            </a:r>
            <a:endParaRPr lang="sv-SE" dirty="0" smtClean="0"/>
          </a:p>
          <a:p>
            <a:r>
              <a:rPr lang="sv-SE" dirty="0" smtClean="0"/>
              <a:t>multimedia/streaming </a:t>
            </a:r>
            <a:r>
              <a:rPr lang="sv-SE" dirty="0" err="1" smtClean="0"/>
              <a:t>applications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… </a:t>
            </a:r>
            <a:r>
              <a:rPr lang="sv-SE" dirty="0" err="1" smtClean="0"/>
              <a:t>complement</a:t>
            </a:r>
            <a:r>
              <a:rPr lang="sv-SE" dirty="0" smtClean="0"/>
              <a:t> the </a:t>
            </a:r>
            <a:r>
              <a:rPr lang="sv-SE" dirty="0" err="1" smtClean="0"/>
              <a:t>networking</a:t>
            </a:r>
            <a:r>
              <a:rPr lang="sv-SE" dirty="0" smtClean="0"/>
              <a:t> </a:t>
            </a:r>
            <a:r>
              <a:rPr lang="sv-SE" dirty="0" err="1" smtClean="0"/>
              <a:t>infrastructure</a:t>
            </a:r>
            <a:r>
              <a:rPr lang="sv-SE" dirty="0" smtClean="0"/>
              <a:t> at </a:t>
            </a:r>
            <a:r>
              <a:rPr lang="sv-SE" dirty="0" err="1" smtClean="0"/>
              <a:t>application-layer</a:t>
            </a:r>
            <a:r>
              <a:rPr lang="sv-SE" dirty="0" smtClean="0"/>
              <a:t> (</a:t>
            </a:r>
            <a:r>
              <a:rPr lang="sv-SE" dirty="0" err="1" smtClean="0"/>
              <a:t>taking</a:t>
            </a:r>
            <a:r>
              <a:rPr lang="sv-SE" dirty="0" smtClean="0"/>
              <a:t> </a:t>
            </a:r>
            <a:r>
              <a:rPr lang="sv-SE" dirty="0" err="1" smtClean="0"/>
              <a:t>advantage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network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r>
              <a:rPr lang="sv-SE" dirty="0" smtClean="0"/>
              <a:t> at the </a:t>
            </a:r>
            <a:r>
              <a:rPr lang="sv-SE" dirty="0" err="1" smtClean="0"/>
              <a:t>edge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network</a:t>
            </a:r>
            <a:r>
              <a:rPr lang="sv-SE" dirty="0" smtClean="0"/>
              <a:t>)</a:t>
            </a:r>
            <a:endParaRPr lang="sv-SE" dirty="0"/>
          </a:p>
          <a:p>
            <a:endParaRPr lang="sv-S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Computer Communication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BAE0D-3C1C-48AF-9FF5-AF18ABEA3378}" type="slidenum">
              <a:rPr lang="sv-SE" smtClean="0"/>
              <a:pPr>
                <a:defRPr/>
              </a:pPr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214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ECBC5B-26CD-4726-8C15-6E092450C59D}" type="slidenum">
              <a:rPr lang="sv-SE" smtClean="0">
                <a:latin typeface="Arial" pitchFamily="34" charset="0"/>
              </a:rPr>
              <a:pPr/>
              <a:t>17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S</a:t>
            </a:r>
            <a:r>
              <a:rPr lang="en-GB" smtClean="0">
                <a:solidFill>
                  <a:schemeClr val="accent2"/>
                </a:solidFill>
              </a:rPr>
              <a:t>ecurity issues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CC0000"/>
                </a:solidFill>
              </a:rPr>
              <a:t>C, I, A</a:t>
            </a:r>
            <a:r>
              <a:rPr lang="en-US" b="1" dirty="0" smtClean="0"/>
              <a:t> </a:t>
            </a:r>
            <a:r>
              <a:rPr lang="en-US" dirty="0" smtClean="0"/>
              <a:t>and methods to achieve them</a:t>
            </a:r>
          </a:p>
          <a:p>
            <a:pPr eaLnBrk="1" hangingPunct="1"/>
            <a:r>
              <a:rPr lang="en-US" dirty="0" smtClean="0"/>
              <a:t>Instantiation in Internet: RSA, email PGP,  authentication</a:t>
            </a:r>
          </a:p>
          <a:p>
            <a:pPr eaLnBrk="1" hangingPunct="1"/>
            <a:r>
              <a:rPr lang="en-US" dirty="0" smtClean="0"/>
              <a:t>Firewalls and packet filtering </a:t>
            </a:r>
          </a:p>
          <a:p>
            <a:pPr eaLnBrk="1" hangingPunct="1"/>
            <a:endParaRPr lang="en-GB" b="1" dirty="0" smtClean="0"/>
          </a:p>
        </p:txBody>
      </p:sp>
      <p:pic>
        <p:nvPicPr>
          <p:cNvPr id="7" name="Picture 6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431" y="3519488"/>
            <a:ext cx="6985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2306" y="3567113"/>
            <a:ext cx="812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E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969" y="5486400"/>
            <a:ext cx="10826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78831" y="4354513"/>
            <a:ext cx="1293813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>
              <a:latin typeface="Arial" charset="0"/>
              <a:cs typeface="Arial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193131" y="4384675"/>
            <a:ext cx="968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secure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sender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820569" y="4367213"/>
            <a:ext cx="1293812" cy="80327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latin typeface="Arial" charset="0"/>
                <a:cs typeface="Arial" charset="0"/>
              </a:rPr>
              <a:t>s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5907881" y="4397375"/>
            <a:ext cx="109696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secure</a:t>
            </a:r>
          </a:p>
          <a:p>
            <a:r>
              <a:rPr lang="en-US">
                <a:solidFill>
                  <a:schemeClr val="bg1"/>
                </a:solidFill>
                <a:latin typeface="Arial" charset="0"/>
                <a:cs typeface="Arial" charset="0"/>
              </a:rPr>
              <a:t>receiver</a:t>
            </a:r>
          </a:p>
        </p:txBody>
      </p:sp>
      <p:sp>
        <p:nvSpPr>
          <p:cNvPr id="14" name="Text Box 18"/>
          <p:cNvSpPr txBox="1">
            <a:spLocks noChangeArrowheads="1"/>
          </p:cNvSpPr>
          <p:nvPr/>
        </p:nvSpPr>
        <p:spPr bwMode="auto">
          <a:xfrm>
            <a:off x="3093244" y="3609975"/>
            <a:ext cx="10826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latin typeface="Arial" charset="0"/>
                <a:cs typeface="Arial" charset="0"/>
              </a:rPr>
              <a:t>channel</a:t>
            </a:r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3809206" y="4032250"/>
            <a:ext cx="238125" cy="449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372644" y="4552950"/>
            <a:ext cx="2447925" cy="3667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>
              <a:latin typeface="Arial" charset="0"/>
              <a:cs typeface="Arial" charset="0"/>
            </a:endParaRPr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3415506" y="4765675"/>
            <a:ext cx="24606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4241006" y="3567113"/>
            <a:ext cx="18891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 sz="1800">
                <a:latin typeface="Arial" charset="0"/>
                <a:cs typeface="Arial" charset="0"/>
              </a:rPr>
              <a:t>data, control messages</a:t>
            </a:r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5087144" y="4184650"/>
            <a:ext cx="223837" cy="517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3894931" y="4805363"/>
            <a:ext cx="573088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 flipH="1">
            <a:off x="4569619" y="4803775"/>
            <a:ext cx="573087" cy="914400"/>
          </a:xfrm>
          <a:custGeom>
            <a:avLst/>
            <a:gdLst>
              <a:gd name="T0" fmla="*/ 0 w 344"/>
              <a:gd name="T1" fmla="*/ 0 h 789"/>
              <a:gd name="T2" fmla="*/ 2147483647 w 344"/>
              <a:gd name="T3" fmla="*/ 2147483647 h 789"/>
              <a:gd name="T4" fmla="*/ 2147483647 w 344"/>
              <a:gd name="T5" fmla="*/ 2147483647 h 789"/>
              <a:gd name="T6" fmla="*/ 0 60000 65536"/>
              <a:gd name="T7" fmla="*/ 0 60000 65536"/>
              <a:gd name="T8" fmla="*/ 0 60000 65536"/>
              <a:gd name="T9" fmla="*/ 0 w 344"/>
              <a:gd name="T10" fmla="*/ 0 h 789"/>
              <a:gd name="T11" fmla="*/ 344 w 344"/>
              <a:gd name="T12" fmla="*/ 789 h 78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4" h="789">
                <a:moveTo>
                  <a:pt x="0" y="0"/>
                </a:moveTo>
                <a:cubicBezTo>
                  <a:pt x="52" y="24"/>
                  <a:pt x="255" y="10"/>
                  <a:pt x="310" y="142"/>
                </a:cubicBezTo>
                <a:cubicBezTo>
                  <a:pt x="344" y="248"/>
                  <a:pt x="324" y="654"/>
                  <a:pt x="328" y="789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 flipV="1">
            <a:off x="1320006" y="4735513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545306" y="4465638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 flipV="1">
            <a:off x="7127081" y="4705350"/>
            <a:ext cx="814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endParaRPr lang="sv-SE"/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7914481" y="4435475"/>
            <a:ext cx="6842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latin typeface="Arial" charset="0"/>
                <a:cs typeface="Arial" charset="0"/>
              </a:rPr>
              <a:t>data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742156" y="3238500"/>
            <a:ext cx="781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Alice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7711281" y="3249613"/>
            <a:ext cx="641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Bob</a:t>
            </a:r>
          </a:p>
        </p:txBody>
      </p:sp>
      <p:sp>
        <p:nvSpPr>
          <p:cNvPr id="28" name="Text Box 33"/>
          <p:cNvSpPr txBox="1">
            <a:spLocks noChangeArrowheads="1"/>
          </p:cNvSpPr>
          <p:nvPr/>
        </p:nvSpPr>
        <p:spPr bwMode="auto">
          <a:xfrm>
            <a:off x="3399631" y="5876925"/>
            <a:ext cx="830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Comic Sans MS" pitchFamily="66" charset="0"/>
                <a:ea typeface="MS PGothic" pitchFamily="34" charset="-128"/>
                <a:cs typeface="+mn-cs"/>
              </a:defRPr>
            </a:lvl9pPr>
          </a:lstStyle>
          <a:p>
            <a:r>
              <a:rPr lang="en-US">
                <a:solidFill>
                  <a:srgbClr val="000099"/>
                </a:solidFill>
                <a:latin typeface="Arial" charset="0"/>
                <a:cs typeface="Arial" charset="0"/>
              </a:rPr>
              <a:t>Trudy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5-</a:t>
            </a:r>
            <a:fld id="{1569457F-D67F-4396-8B85-00BF6F087104}" type="slidenum">
              <a:rPr lang="en-US" smtClean="0">
                <a:solidFill>
                  <a:srgbClr val="000000"/>
                </a:solidFill>
              </a:rPr>
              <a:pPr/>
              <a:t>18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1143000"/>
          </a:xfrm>
        </p:spPr>
        <p:txBody>
          <a:bodyPr/>
          <a:lstStyle/>
          <a:p>
            <a:r>
              <a:rPr lang="en-US" sz="2800" u="none" smtClean="0">
                <a:solidFill>
                  <a:srgbClr val="FF0000"/>
                </a:solidFill>
              </a:rPr>
              <a:t>Synthesis:</a:t>
            </a:r>
            <a:r>
              <a:rPr lang="en-US" sz="2800" u="none" smtClean="0"/>
              <a:t> a day in the life of a web request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8263"/>
            <a:ext cx="7772400" cy="4648200"/>
          </a:xfrm>
        </p:spPr>
        <p:txBody>
          <a:bodyPr/>
          <a:lstStyle/>
          <a:p>
            <a:r>
              <a:rPr lang="en-US" dirty="0" smtClean="0"/>
              <a:t>putting-it-all-together: synthesis!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goal:</a:t>
            </a:r>
            <a:r>
              <a:rPr lang="en-US" dirty="0" smtClean="0"/>
              <a:t> identify, review protocols (at all layers) involved in seemingly simple scenario: requesting www page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scenario:</a:t>
            </a:r>
            <a:r>
              <a:rPr lang="en-US" dirty="0" smtClean="0"/>
              <a:t> student attaches laptop to campus network, requests/receives www.google.com 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6867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5-</a:t>
            </a:r>
            <a:fld id="{5914270D-B2FC-4850-BAB9-0558C6EAF395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389" name="Freeform 406"/>
          <p:cNvSpPr>
            <a:spLocks/>
          </p:cNvSpPr>
          <p:nvPr/>
        </p:nvSpPr>
        <p:spPr bwMode="auto">
          <a:xfrm>
            <a:off x="4751388" y="706438"/>
            <a:ext cx="3894137" cy="3192462"/>
          </a:xfrm>
          <a:custGeom>
            <a:avLst/>
            <a:gdLst>
              <a:gd name="T0" fmla="*/ 84 w 2453"/>
              <a:gd name="T1" fmla="*/ 632 h 2011"/>
              <a:gd name="T2" fmla="*/ 16 w 2453"/>
              <a:gd name="T3" fmla="*/ 809 h 2011"/>
              <a:gd name="T4" fmla="*/ 9 w 2453"/>
              <a:gd name="T5" fmla="*/ 1005 h 2011"/>
              <a:gd name="T6" fmla="*/ 70 w 2453"/>
              <a:gd name="T7" fmla="*/ 1147 h 2011"/>
              <a:gd name="T8" fmla="*/ 165 w 2453"/>
              <a:gd name="T9" fmla="*/ 1364 h 2011"/>
              <a:gd name="T10" fmla="*/ 280 w 2453"/>
              <a:gd name="T11" fmla="*/ 1446 h 2011"/>
              <a:gd name="T12" fmla="*/ 549 w 2453"/>
              <a:gd name="T13" fmla="*/ 1627 h 2011"/>
              <a:gd name="T14" fmla="*/ 1152 w 2453"/>
              <a:gd name="T15" fmla="*/ 1687 h 2011"/>
              <a:gd name="T16" fmla="*/ 1542 w 2453"/>
              <a:gd name="T17" fmla="*/ 1965 h 2011"/>
              <a:gd name="T18" fmla="*/ 1675 w 2453"/>
              <a:gd name="T19" fmla="*/ 1965 h 2011"/>
              <a:gd name="T20" fmla="*/ 1933 w 2453"/>
              <a:gd name="T21" fmla="*/ 1945 h 2011"/>
              <a:gd name="T22" fmla="*/ 2376 w 2453"/>
              <a:gd name="T23" fmla="*/ 1793 h 2011"/>
              <a:gd name="T24" fmla="*/ 2396 w 2453"/>
              <a:gd name="T25" fmla="*/ 1508 h 2011"/>
              <a:gd name="T26" fmla="*/ 2293 w 2453"/>
              <a:gd name="T27" fmla="*/ 1297 h 2011"/>
              <a:gd name="T28" fmla="*/ 2347 w 2453"/>
              <a:gd name="T29" fmla="*/ 843 h 2011"/>
              <a:gd name="T30" fmla="*/ 2340 w 2453"/>
              <a:gd name="T31" fmla="*/ 653 h 2011"/>
              <a:gd name="T32" fmla="*/ 2177 w 2453"/>
              <a:gd name="T33" fmla="*/ 456 h 2011"/>
              <a:gd name="T34" fmla="*/ 1920 w 2453"/>
              <a:gd name="T35" fmla="*/ 165 h 2011"/>
              <a:gd name="T36" fmla="*/ 1601 w 2453"/>
              <a:gd name="T37" fmla="*/ 36 h 2011"/>
              <a:gd name="T38" fmla="*/ 1229 w 2453"/>
              <a:gd name="T39" fmla="*/ 16 h 2011"/>
              <a:gd name="T40" fmla="*/ 917 w 2453"/>
              <a:gd name="T41" fmla="*/ 131 h 2011"/>
              <a:gd name="T42" fmla="*/ 477 w 2453"/>
              <a:gd name="T43" fmla="*/ 260 h 2011"/>
              <a:gd name="T44" fmla="*/ 212 w 2453"/>
              <a:gd name="T45" fmla="*/ 375 h 2011"/>
              <a:gd name="T46" fmla="*/ 84 w 2453"/>
              <a:gd name="T47" fmla="*/ 632 h 201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453"/>
              <a:gd name="T73" fmla="*/ 0 h 2011"/>
              <a:gd name="T74" fmla="*/ 2453 w 2453"/>
              <a:gd name="T75" fmla="*/ 2011 h 201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453" h="2011">
                <a:moveTo>
                  <a:pt x="84" y="632"/>
                </a:moveTo>
                <a:cubicBezTo>
                  <a:pt x="51" y="704"/>
                  <a:pt x="28" y="747"/>
                  <a:pt x="16" y="809"/>
                </a:cubicBezTo>
                <a:cubicBezTo>
                  <a:pt x="4" y="871"/>
                  <a:pt x="0" y="949"/>
                  <a:pt x="9" y="1005"/>
                </a:cubicBezTo>
                <a:cubicBezTo>
                  <a:pt x="18" y="1061"/>
                  <a:pt x="44" y="1087"/>
                  <a:pt x="70" y="1147"/>
                </a:cubicBezTo>
                <a:cubicBezTo>
                  <a:pt x="96" y="1207"/>
                  <a:pt x="130" y="1314"/>
                  <a:pt x="165" y="1364"/>
                </a:cubicBezTo>
                <a:cubicBezTo>
                  <a:pt x="200" y="1414"/>
                  <a:pt x="216" y="1402"/>
                  <a:pt x="280" y="1446"/>
                </a:cubicBezTo>
                <a:cubicBezTo>
                  <a:pt x="344" y="1490"/>
                  <a:pt x="404" y="1587"/>
                  <a:pt x="549" y="1627"/>
                </a:cubicBezTo>
                <a:cubicBezTo>
                  <a:pt x="694" y="1667"/>
                  <a:pt x="987" y="1631"/>
                  <a:pt x="1152" y="1687"/>
                </a:cubicBezTo>
                <a:cubicBezTo>
                  <a:pt x="1317" y="1743"/>
                  <a:pt x="1455" y="1919"/>
                  <a:pt x="1542" y="1965"/>
                </a:cubicBezTo>
                <a:cubicBezTo>
                  <a:pt x="1629" y="2011"/>
                  <a:pt x="1610" y="1968"/>
                  <a:pt x="1675" y="1965"/>
                </a:cubicBezTo>
                <a:cubicBezTo>
                  <a:pt x="1740" y="1962"/>
                  <a:pt x="1816" y="1974"/>
                  <a:pt x="1933" y="1945"/>
                </a:cubicBezTo>
                <a:cubicBezTo>
                  <a:pt x="2050" y="1916"/>
                  <a:pt x="2299" y="1866"/>
                  <a:pt x="2376" y="1793"/>
                </a:cubicBezTo>
                <a:cubicBezTo>
                  <a:pt x="2453" y="1720"/>
                  <a:pt x="2410" y="1591"/>
                  <a:pt x="2396" y="1508"/>
                </a:cubicBezTo>
                <a:cubicBezTo>
                  <a:pt x="2382" y="1425"/>
                  <a:pt x="2301" y="1408"/>
                  <a:pt x="2293" y="1297"/>
                </a:cubicBezTo>
                <a:cubicBezTo>
                  <a:pt x="2285" y="1186"/>
                  <a:pt x="2339" y="950"/>
                  <a:pt x="2347" y="843"/>
                </a:cubicBezTo>
                <a:cubicBezTo>
                  <a:pt x="2355" y="736"/>
                  <a:pt x="2368" y="717"/>
                  <a:pt x="2340" y="653"/>
                </a:cubicBezTo>
                <a:cubicBezTo>
                  <a:pt x="2312" y="589"/>
                  <a:pt x="2247" y="537"/>
                  <a:pt x="2177" y="456"/>
                </a:cubicBezTo>
                <a:cubicBezTo>
                  <a:pt x="2107" y="375"/>
                  <a:pt x="2016" y="235"/>
                  <a:pt x="1920" y="165"/>
                </a:cubicBezTo>
                <a:cubicBezTo>
                  <a:pt x="1824" y="95"/>
                  <a:pt x="1716" y="61"/>
                  <a:pt x="1601" y="36"/>
                </a:cubicBezTo>
                <a:cubicBezTo>
                  <a:pt x="1486" y="11"/>
                  <a:pt x="1343" y="0"/>
                  <a:pt x="1229" y="16"/>
                </a:cubicBezTo>
                <a:cubicBezTo>
                  <a:pt x="1115" y="32"/>
                  <a:pt x="1042" y="90"/>
                  <a:pt x="917" y="131"/>
                </a:cubicBezTo>
                <a:cubicBezTo>
                  <a:pt x="792" y="172"/>
                  <a:pt x="595" y="219"/>
                  <a:pt x="477" y="260"/>
                </a:cubicBezTo>
                <a:cubicBezTo>
                  <a:pt x="359" y="301"/>
                  <a:pt x="280" y="311"/>
                  <a:pt x="212" y="375"/>
                </a:cubicBezTo>
                <a:cubicBezTo>
                  <a:pt x="144" y="439"/>
                  <a:pt x="117" y="560"/>
                  <a:pt x="84" y="632"/>
                </a:cubicBezTo>
                <a:close/>
              </a:path>
            </a:pathLst>
          </a:custGeom>
          <a:solidFill>
            <a:srgbClr val="00FFFF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034338" cy="1143000"/>
          </a:xfrm>
        </p:spPr>
        <p:txBody>
          <a:bodyPr/>
          <a:lstStyle/>
          <a:p>
            <a:r>
              <a:rPr lang="en-US" sz="2800" u="none" smtClean="0"/>
              <a:t>A day in the life: scenario</a:t>
            </a:r>
          </a:p>
        </p:txBody>
      </p:sp>
      <p:sp>
        <p:nvSpPr>
          <p:cNvPr id="16391" name="Freeform 3"/>
          <p:cNvSpPr>
            <a:spLocks/>
          </p:cNvSpPr>
          <p:nvPr/>
        </p:nvSpPr>
        <p:spPr bwMode="auto">
          <a:xfrm>
            <a:off x="611188" y="1273175"/>
            <a:ext cx="3554412" cy="2754313"/>
          </a:xfrm>
          <a:custGeom>
            <a:avLst/>
            <a:gdLst>
              <a:gd name="T0" fmla="*/ 3238267 w 2406"/>
              <a:gd name="T1" fmla="*/ 787768 h 958"/>
              <a:gd name="T2" fmla="*/ 2743367 w 2406"/>
              <a:gd name="T3" fmla="*/ 221380 h 958"/>
              <a:gd name="T4" fmla="*/ 2057895 w 2406"/>
              <a:gd name="T5" fmla="*/ 20125 h 958"/>
              <a:gd name="T6" fmla="*/ 1053323 w 2406"/>
              <a:gd name="T7" fmla="*/ 350758 h 958"/>
              <a:gd name="T8" fmla="*/ 413647 w 2406"/>
              <a:gd name="T9" fmla="*/ 672765 h 958"/>
              <a:gd name="T10" fmla="*/ 38410 w 2406"/>
              <a:gd name="T11" fmla="*/ 1500785 h 958"/>
              <a:gd name="T12" fmla="*/ 180232 w 2406"/>
              <a:gd name="T13" fmla="*/ 2222426 h 958"/>
              <a:gd name="T14" fmla="*/ 403306 w 2406"/>
              <a:gd name="T15" fmla="*/ 2570309 h 958"/>
              <a:gd name="T16" fmla="*/ 1726977 w 2406"/>
              <a:gd name="T17" fmla="*/ 2518558 h 958"/>
              <a:gd name="T18" fmla="*/ 2450860 w 2406"/>
              <a:gd name="T19" fmla="*/ 2742813 h 958"/>
              <a:gd name="T20" fmla="*/ 3145197 w 2406"/>
              <a:gd name="T21" fmla="*/ 2578934 h 958"/>
              <a:gd name="T22" fmla="*/ 3471683 w 2406"/>
              <a:gd name="T23" fmla="*/ 1699164 h 958"/>
              <a:gd name="T24" fmla="*/ 3238267 w 2406"/>
              <a:gd name="T25" fmla="*/ 787768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6392" name="Group 4"/>
          <p:cNvGrpSpPr>
            <a:grpSpLocks/>
          </p:cNvGrpSpPr>
          <p:nvPr/>
        </p:nvGrpSpPr>
        <p:grpSpPr bwMode="auto">
          <a:xfrm>
            <a:off x="5383213" y="2679700"/>
            <a:ext cx="757237" cy="379413"/>
            <a:chOff x="2466" y="2026"/>
            <a:chExt cx="477" cy="282"/>
          </a:xfrm>
        </p:grpSpPr>
        <p:sp>
          <p:nvSpPr>
            <p:cNvPr id="16560" name="Oval 5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61" name="Line 6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62" name="Rectangle 7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16563" name="Oval 8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6564" name="Group 9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16571" name="Line 1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72" name="Line 1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73" name="Line 1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6565" name="Group 13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16568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69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70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6566" name="Line 17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67" name="Line 18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393" name="Group 19"/>
          <p:cNvGrpSpPr>
            <a:grpSpLocks/>
          </p:cNvGrpSpPr>
          <p:nvPr/>
        </p:nvGrpSpPr>
        <p:grpSpPr bwMode="auto">
          <a:xfrm>
            <a:off x="6748463" y="2425700"/>
            <a:ext cx="757237" cy="379413"/>
            <a:chOff x="2466" y="2026"/>
            <a:chExt cx="477" cy="282"/>
          </a:xfrm>
        </p:grpSpPr>
        <p:sp>
          <p:nvSpPr>
            <p:cNvPr id="16546" name="Oval 20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47" name="Line 21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48" name="Rectangle 22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16549" name="Oval 23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6550" name="Group 24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16557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58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59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6551" name="Group 28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16554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55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56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6552" name="Line 32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53" name="Line 33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6394" name="Text Box 34"/>
          <p:cNvSpPr txBox="1">
            <a:spLocks noChangeArrowheads="1"/>
          </p:cNvSpPr>
          <p:nvPr/>
        </p:nvSpPr>
        <p:spPr bwMode="auto">
          <a:xfrm>
            <a:off x="5364163" y="1762125"/>
            <a:ext cx="18113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Comcast network </a:t>
            </a:r>
          </a:p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68.80.0.0/13</a:t>
            </a:r>
          </a:p>
        </p:txBody>
      </p:sp>
      <p:sp>
        <p:nvSpPr>
          <p:cNvPr id="16395" name="Line 36"/>
          <p:cNvSpPr>
            <a:spLocks noChangeShapeType="1"/>
          </p:cNvSpPr>
          <p:nvPr/>
        </p:nvSpPr>
        <p:spPr bwMode="auto">
          <a:xfrm flipV="1">
            <a:off x="3613150" y="2344738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6396" name="Group 38"/>
          <p:cNvGrpSpPr>
            <a:grpSpLocks/>
          </p:cNvGrpSpPr>
          <p:nvPr/>
        </p:nvGrpSpPr>
        <p:grpSpPr bwMode="auto">
          <a:xfrm>
            <a:off x="3094038" y="2459038"/>
            <a:ext cx="742950" cy="311150"/>
            <a:chOff x="1935" y="960"/>
            <a:chExt cx="468" cy="196"/>
          </a:xfrm>
        </p:grpSpPr>
        <p:sp>
          <p:nvSpPr>
            <p:cNvPr id="16542" name="Line 39"/>
            <p:cNvSpPr>
              <a:spLocks noChangeShapeType="1"/>
            </p:cNvSpPr>
            <p:nvPr/>
          </p:nvSpPr>
          <p:spPr bwMode="auto">
            <a:xfrm>
              <a:off x="2368" y="9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43" name="Rectangle 40"/>
            <p:cNvSpPr>
              <a:spLocks noChangeArrowheads="1"/>
            </p:cNvSpPr>
            <p:nvPr/>
          </p:nvSpPr>
          <p:spPr bwMode="auto">
            <a:xfrm>
              <a:off x="1935" y="1065"/>
              <a:ext cx="465" cy="91"/>
            </a:xfrm>
            <a:prstGeom prst="rect">
              <a:avLst/>
            </a:prstGeom>
            <a:solidFill>
              <a:srgbClr val="BBE0E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44" name="Freeform 41"/>
            <p:cNvSpPr>
              <a:spLocks/>
            </p:cNvSpPr>
            <p:nvPr/>
          </p:nvSpPr>
          <p:spPr bwMode="auto">
            <a:xfrm>
              <a:off x="2069" y="975"/>
              <a:ext cx="307" cy="63"/>
            </a:xfrm>
            <a:custGeom>
              <a:avLst/>
              <a:gdLst>
                <a:gd name="T0" fmla="*/ 0 w 432"/>
                <a:gd name="T1" fmla="*/ 0 h 105"/>
                <a:gd name="T2" fmla="*/ 60 w 432"/>
                <a:gd name="T3" fmla="*/ 0 h 105"/>
                <a:gd name="T4" fmla="*/ 218 w 432"/>
                <a:gd name="T5" fmla="*/ 63 h 105"/>
                <a:gd name="T6" fmla="*/ 307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45" name="Freeform 42"/>
            <p:cNvSpPr>
              <a:spLocks/>
            </p:cNvSpPr>
            <p:nvPr/>
          </p:nvSpPr>
          <p:spPr bwMode="auto">
            <a:xfrm flipV="1">
              <a:off x="2051" y="981"/>
              <a:ext cx="352" cy="63"/>
            </a:xfrm>
            <a:custGeom>
              <a:avLst/>
              <a:gdLst>
                <a:gd name="T0" fmla="*/ 0 w 432"/>
                <a:gd name="T1" fmla="*/ 0 h 105"/>
                <a:gd name="T2" fmla="*/ 69 w 432"/>
                <a:gd name="T3" fmla="*/ 0 h 105"/>
                <a:gd name="T4" fmla="*/ 250 w 432"/>
                <a:gd name="T5" fmla="*/ 63 h 105"/>
                <a:gd name="T6" fmla="*/ 352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6397" name="Line 43"/>
          <p:cNvSpPr>
            <a:spLocks noChangeShapeType="1"/>
          </p:cNvSpPr>
          <p:nvPr/>
        </p:nvSpPr>
        <p:spPr bwMode="auto">
          <a:xfrm flipV="1">
            <a:off x="2503488" y="2517775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6398" name="Line 44"/>
          <p:cNvSpPr>
            <a:spLocks noChangeShapeType="1"/>
          </p:cNvSpPr>
          <p:nvPr/>
        </p:nvSpPr>
        <p:spPr bwMode="auto">
          <a:xfrm flipV="1">
            <a:off x="3762375" y="2201863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6399" name="Rectangle 45"/>
          <p:cNvSpPr>
            <a:spLocks noChangeArrowheads="1"/>
          </p:cNvSpPr>
          <p:nvPr/>
        </p:nvSpPr>
        <p:spPr bwMode="auto">
          <a:xfrm>
            <a:off x="2241550" y="2479675"/>
            <a:ext cx="257175" cy="698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400" name="Line 48"/>
          <p:cNvSpPr>
            <a:spLocks noChangeShapeType="1"/>
          </p:cNvSpPr>
          <p:nvPr/>
        </p:nvSpPr>
        <p:spPr bwMode="auto">
          <a:xfrm flipV="1">
            <a:off x="3117850" y="2736850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6401" name="Group 49"/>
          <p:cNvGrpSpPr>
            <a:grpSpLocks/>
          </p:cNvGrpSpPr>
          <p:nvPr/>
        </p:nvGrpSpPr>
        <p:grpSpPr bwMode="auto">
          <a:xfrm>
            <a:off x="2598738" y="3365500"/>
            <a:ext cx="987425" cy="479425"/>
            <a:chOff x="1118" y="1621"/>
            <a:chExt cx="622" cy="302"/>
          </a:xfrm>
        </p:grpSpPr>
        <p:sp>
          <p:nvSpPr>
            <p:cNvPr id="16525" name="Rectangle 50"/>
            <p:cNvSpPr>
              <a:spLocks noChangeArrowheads="1"/>
            </p:cNvSpPr>
            <p:nvPr/>
          </p:nvSpPr>
          <p:spPr bwMode="auto">
            <a:xfrm>
              <a:off x="1578" y="1789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26" name="Rectangle 51"/>
            <p:cNvSpPr>
              <a:spLocks noChangeArrowheads="1"/>
            </p:cNvSpPr>
            <p:nvPr/>
          </p:nvSpPr>
          <p:spPr bwMode="auto">
            <a:xfrm rot="-2700000">
              <a:off x="1336" y="1621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6527" name="Group 52"/>
            <p:cNvGrpSpPr>
              <a:grpSpLocks/>
            </p:cNvGrpSpPr>
            <p:nvPr/>
          </p:nvGrpSpPr>
          <p:grpSpPr bwMode="auto">
            <a:xfrm>
              <a:off x="1118" y="1684"/>
              <a:ext cx="477" cy="239"/>
              <a:chOff x="2466" y="2026"/>
              <a:chExt cx="477" cy="282"/>
            </a:xfrm>
          </p:grpSpPr>
          <p:sp>
            <p:nvSpPr>
              <p:cNvPr id="16528" name="Oval 53"/>
              <p:cNvSpPr>
                <a:spLocks noChangeArrowheads="1"/>
              </p:cNvSpPr>
              <p:nvPr/>
            </p:nvSpPr>
            <p:spPr bwMode="auto">
              <a:xfrm>
                <a:off x="2466" y="2168"/>
                <a:ext cx="476" cy="14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6529" name="Line 54"/>
              <p:cNvSpPr>
                <a:spLocks noChangeShapeType="1"/>
              </p:cNvSpPr>
              <p:nvPr/>
            </p:nvSpPr>
            <p:spPr bwMode="auto">
              <a:xfrm>
                <a:off x="2470" y="2125"/>
                <a:ext cx="1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30" name="Rectangle 55"/>
              <p:cNvSpPr>
                <a:spLocks noChangeArrowheads="1"/>
              </p:cNvSpPr>
              <p:nvPr/>
            </p:nvSpPr>
            <p:spPr bwMode="auto">
              <a:xfrm>
                <a:off x="2470" y="2125"/>
                <a:ext cx="472" cy="111"/>
              </a:xfrm>
              <a:prstGeom prst="rect">
                <a:avLst/>
              </a:prstGeom>
              <a:solidFill>
                <a:srgbClr val="DDDDD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6531" name="Oval 56"/>
              <p:cNvSpPr>
                <a:spLocks noChangeArrowheads="1"/>
              </p:cNvSpPr>
              <p:nvPr/>
            </p:nvSpPr>
            <p:spPr bwMode="auto">
              <a:xfrm>
                <a:off x="2466" y="2026"/>
                <a:ext cx="476" cy="16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6532" name="Group 57"/>
              <p:cNvGrpSpPr>
                <a:grpSpLocks/>
              </p:cNvGrpSpPr>
              <p:nvPr/>
            </p:nvGrpSpPr>
            <p:grpSpPr bwMode="auto">
              <a:xfrm>
                <a:off x="2581" y="2061"/>
                <a:ext cx="236" cy="94"/>
                <a:chOff x="2848" y="848"/>
                <a:chExt cx="140" cy="98"/>
              </a:xfrm>
            </p:grpSpPr>
            <p:sp>
              <p:nvSpPr>
                <p:cNvPr id="16539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6540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6541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6533" name="Group 61"/>
              <p:cNvGrpSpPr>
                <a:grpSpLocks/>
              </p:cNvGrpSpPr>
              <p:nvPr/>
            </p:nvGrpSpPr>
            <p:grpSpPr bwMode="auto">
              <a:xfrm flipV="1">
                <a:off x="2581" y="2060"/>
                <a:ext cx="236" cy="94"/>
                <a:chOff x="2848" y="848"/>
                <a:chExt cx="140" cy="98"/>
              </a:xfrm>
            </p:grpSpPr>
            <p:sp>
              <p:nvSpPr>
                <p:cNvPr id="16536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6537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6538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16534" name="Line 65"/>
              <p:cNvSpPr>
                <a:spLocks noChangeShapeType="1"/>
              </p:cNvSpPr>
              <p:nvPr/>
            </p:nvSpPr>
            <p:spPr bwMode="auto">
              <a:xfrm flipH="1">
                <a:off x="2942" y="2109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35" name="Line 66"/>
              <p:cNvSpPr>
                <a:spLocks noChangeShapeType="1"/>
              </p:cNvSpPr>
              <p:nvPr/>
            </p:nvSpPr>
            <p:spPr bwMode="auto">
              <a:xfrm flipH="1">
                <a:off x="2466" y="2117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16402" name="Line 68"/>
          <p:cNvSpPr>
            <a:spLocks noChangeShapeType="1"/>
          </p:cNvSpPr>
          <p:nvPr/>
        </p:nvSpPr>
        <p:spPr bwMode="auto">
          <a:xfrm flipV="1">
            <a:off x="3589338" y="2930525"/>
            <a:ext cx="181927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6403" name="Group 69"/>
          <p:cNvGrpSpPr>
            <a:grpSpLocks/>
          </p:cNvGrpSpPr>
          <p:nvPr/>
        </p:nvGrpSpPr>
        <p:grpSpPr bwMode="auto">
          <a:xfrm>
            <a:off x="7405688" y="3341688"/>
            <a:ext cx="757237" cy="379412"/>
            <a:chOff x="2466" y="2026"/>
            <a:chExt cx="477" cy="282"/>
          </a:xfrm>
        </p:grpSpPr>
        <p:sp>
          <p:nvSpPr>
            <p:cNvPr id="16511" name="Oval 70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12" name="Line 71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13" name="Rectangle 72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16514" name="Oval 73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6515" name="Group 74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16522" name="Line 7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23" name="Line 7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24" name="Line 7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6516" name="Group 78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16519" name="Line 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20" name="Line 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21" name="Line 8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6517" name="Line 82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18" name="Line 83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04" name="Group 84"/>
          <p:cNvGrpSpPr>
            <a:grpSpLocks/>
          </p:cNvGrpSpPr>
          <p:nvPr/>
        </p:nvGrpSpPr>
        <p:grpSpPr bwMode="auto">
          <a:xfrm>
            <a:off x="7307263" y="1511300"/>
            <a:ext cx="306387" cy="647700"/>
            <a:chOff x="4180" y="783"/>
            <a:chExt cx="150" cy="307"/>
          </a:xfrm>
        </p:grpSpPr>
        <p:sp>
          <p:nvSpPr>
            <p:cNvPr id="16503" name="AutoShape 8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04" name="Rectangle 8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05" name="Rectangle 8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06" name="AutoShape 8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07" name="Line 8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08" name="Line 9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509" name="Rectangle 9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510" name="Rectangle 9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6405" name="Line 93"/>
          <p:cNvSpPr>
            <a:spLocks noChangeShapeType="1"/>
          </p:cNvSpPr>
          <p:nvPr/>
        </p:nvSpPr>
        <p:spPr bwMode="auto">
          <a:xfrm flipH="1">
            <a:off x="7124700" y="2166938"/>
            <a:ext cx="260350" cy="258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6406" name="Freeform 94"/>
          <p:cNvSpPr>
            <a:spLocks/>
          </p:cNvSpPr>
          <p:nvPr/>
        </p:nvSpPr>
        <p:spPr bwMode="auto">
          <a:xfrm>
            <a:off x="1089025" y="4157663"/>
            <a:ext cx="6419850" cy="1620837"/>
          </a:xfrm>
          <a:custGeom>
            <a:avLst/>
            <a:gdLst>
              <a:gd name="T0" fmla="*/ 5848841 w 2406"/>
              <a:gd name="T1" fmla="*/ 463580 h 958"/>
              <a:gd name="T2" fmla="*/ 4954971 w 2406"/>
              <a:gd name="T3" fmla="*/ 130276 h 958"/>
              <a:gd name="T4" fmla="*/ 3716895 w 2406"/>
              <a:gd name="T5" fmla="*/ 11843 h 958"/>
              <a:gd name="T6" fmla="*/ 1902474 w 2406"/>
              <a:gd name="T7" fmla="*/ 206411 h 958"/>
              <a:gd name="T8" fmla="*/ 747115 w 2406"/>
              <a:gd name="T9" fmla="*/ 395904 h 958"/>
              <a:gd name="T10" fmla="*/ 69375 w 2406"/>
              <a:gd name="T11" fmla="*/ 883170 h 958"/>
              <a:gd name="T12" fmla="*/ 325529 w 2406"/>
              <a:gd name="T13" fmla="*/ 1307836 h 958"/>
              <a:gd name="T14" fmla="*/ 728437 w 2406"/>
              <a:gd name="T15" fmla="*/ 1512556 h 958"/>
              <a:gd name="T16" fmla="*/ 3119204 w 2406"/>
              <a:gd name="T17" fmla="*/ 1482102 h 958"/>
              <a:gd name="T18" fmla="*/ 4426654 w 2406"/>
              <a:gd name="T19" fmla="*/ 1614069 h 958"/>
              <a:gd name="T20" fmla="*/ 5680740 w 2406"/>
              <a:gd name="T21" fmla="*/ 1517631 h 958"/>
              <a:gd name="T22" fmla="*/ 6270427 w 2406"/>
              <a:gd name="T23" fmla="*/ 999911 h 958"/>
              <a:gd name="T24" fmla="*/ 5848841 w 2406"/>
              <a:gd name="T25" fmla="*/ 463580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6407" name="Group 110"/>
          <p:cNvGrpSpPr>
            <a:grpSpLocks/>
          </p:cNvGrpSpPr>
          <p:nvPr/>
        </p:nvGrpSpPr>
        <p:grpSpPr bwMode="auto">
          <a:xfrm>
            <a:off x="4025900" y="4724400"/>
            <a:ext cx="757238" cy="379413"/>
            <a:chOff x="2466" y="2026"/>
            <a:chExt cx="477" cy="282"/>
          </a:xfrm>
        </p:grpSpPr>
        <p:sp>
          <p:nvSpPr>
            <p:cNvPr id="16489" name="Oval 111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90" name="Line 112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91" name="Rectangle 113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16492" name="Oval 114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6493" name="Group 115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16500" name="Line 1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01" name="Line 1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502" name="Line 1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6494" name="Group 119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16497" name="Line 1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498" name="Line 1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499" name="Line 1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6495" name="Line 123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96" name="Line 124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08" name="Group 125"/>
          <p:cNvGrpSpPr>
            <a:grpSpLocks/>
          </p:cNvGrpSpPr>
          <p:nvPr/>
        </p:nvGrpSpPr>
        <p:grpSpPr bwMode="auto">
          <a:xfrm>
            <a:off x="2736850" y="4446588"/>
            <a:ext cx="306388" cy="647700"/>
            <a:chOff x="4180" y="783"/>
            <a:chExt cx="150" cy="307"/>
          </a:xfrm>
        </p:grpSpPr>
        <p:sp>
          <p:nvSpPr>
            <p:cNvPr id="16481" name="AutoShape 12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82" name="Rectangle 12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83" name="Rectangle 12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84" name="AutoShape 12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85" name="Line 13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86" name="Line 13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87" name="Rectangle 13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88" name="Rectangle 13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6409" name="Line 134"/>
          <p:cNvSpPr>
            <a:spLocks noChangeShapeType="1"/>
          </p:cNvSpPr>
          <p:nvPr/>
        </p:nvSpPr>
        <p:spPr bwMode="auto">
          <a:xfrm flipV="1">
            <a:off x="4479925" y="3074988"/>
            <a:ext cx="1174750" cy="165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6410" name="Text Box 135"/>
          <p:cNvSpPr txBox="1">
            <a:spLocks noChangeArrowheads="1"/>
          </p:cNvSpPr>
          <p:nvPr/>
        </p:nvSpPr>
        <p:spPr bwMode="auto">
          <a:xfrm>
            <a:off x="5357813" y="5018088"/>
            <a:ext cx="18097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Google’s network </a:t>
            </a:r>
          </a:p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64.233.160.0/19 </a:t>
            </a:r>
          </a:p>
        </p:txBody>
      </p:sp>
      <p:sp>
        <p:nvSpPr>
          <p:cNvPr id="16411" name="Line 136"/>
          <p:cNvSpPr>
            <a:spLocks noChangeShapeType="1"/>
          </p:cNvSpPr>
          <p:nvPr/>
        </p:nvSpPr>
        <p:spPr bwMode="auto">
          <a:xfrm flipV="1">
            <a:off x="3059113" y="4894263"/>
            <a:ext cx="942975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6412" name="Text Box 137"/>
          <p:cNvSpPr txBox="1">
            <a:spLocks noChangeArrowheads="1"/>
          </p:cNvSpPr>
          <p:nvPr/>
        </p:nvSpPr>
        <p:spPr bwMode="auto">
          <a:xfrm>
            <a:off x="1971675" y="5286375"/>
            <a:ext cx="159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64.233.169.105</a:t>
            </a:r>
          </a:p>
        </p:txBody>
      </p:sp>
      <p:sp>
        <p:nvSpPr>
          <p:cNvPr id="16413" name="Text Box 138"/>
          <p:cNvSpPr txBox="1">
            <a:spLocks noChangeArrowheads="1"/>
          </p:cNvSpPr>
          <p:nvPr/>
        </p:nvSpPr>
        <p:spPr bwMode="auto">
          <a:xfrm>
            <a:off x="1939925" y="4992688"/>
            <a:ext cx="117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web server</a:t>
            </a:r>
          </a:p>
        </p:txBody>
      </p:sp>
      <p:sp>
        <p:nvSpPr>
          <p:cNvPr id="16414" name="Text Box 139"/>
          <p:cNvSpPr txBox="1">
            <a:spLocks noChangeArrowheads="1"/>
          </p:cNvSpPr>
          <p:nvPr/>
        </p:nvSpPr>
        <p:spPr bwMode="auto">
          <a:xfrm>
            <a:off x="7577138" y="1384300"/>
            <a:ext cx="12334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DNS server</a:t>
            </a:r>
          </a:p>
          <a:p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6415" name="Group 95"/>
          <p:cNvGrpSpPr>
            <a:grpSpLocks/>
          </p:cNvGrpSpPr>
          <p:nvPr/>
        </p:nvGrpSpPr>
        <p:grpSpPr bwMode="auto">
          <a:xfrm>
            <a:off x="5797550" y="4365625"/>
            <a:ext cx="757238" cy="379413"/>
            <a:chOff x="2466" y="2026"/>
            <a:chExt cx="477" cy="282"/>
          </a:xfrm>
        </p:grpSpPr>
        <p:sp>
          <p:nvSpPr>
            <p:cNvPr id="16467" name="Oval 96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6468" name="Line 97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69" name="Rectangle 98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16470" name="Oval 99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6471" name="Group 100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16478" name="Line 10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479" name="Line 10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480" name="Line 10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6472" name="Group 104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16475" name="Line 10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476" name="Line 10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6477" name="Line 10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6473" name="Line 108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74" name="Line 109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16386" name="Object 142"/>
          <p:cNvGraphicFramePr>
            <a:graphicFrameLocks noChangeAspect="1"/>
          </p:cNvGraphicFramePr>
          <p:nvPr/>
        </p:nvGraphicFramePr>
        <p:xfrm>
          <a:off x="1628775" y="2141538"/>
          <a:ext cx="6524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Clip" r:id="rId3" imgW="1266840" imgH="1200240" progId="MS_ClipArt_Gallery.2">
                  <p:embed/>
                </p:oleObj>
              </mc:Choice>
              <mc:Fallback>
                <p:oleObj name="Clip" r:id="rId3" imgW="1266840" imgH="12002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775" y="2141538"/>
                        <a:ext cx="65246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16" name="Group 166"/>
          <p:cNvGrpSpPr>
            <a:grpSpLocks/>
          </p:cNvGrpSpPr>
          <p:nvPr/>
        </p:nvGrpSpPr>
        <p:grpSpPr bwMode="auto">
          <a:xfrm>
            <a:off x="5181600" y="3048000"/>
            <a:ext cx="400050" cy="152400"/>
            <a:chOff x="3228" y="1776"/>
            <a:chExt cx="252" cy="96"/>
          </a:xfrm>
        </p:grpSpPr>
        <p:sp>
          <p:nvSpPr>
            <p:cNvPr id="16465" name="Line 164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66" name="Line 165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17" name="Group 167"/>
          <p:cNvGrpSpPr>
            <a:grpSpLocks/>
          </p:cNvGrpSpPr>
          <p:nvPr/>
        </p:nvGrpSpPr>
        <p:grpSpPr bwMode="auto">
          <a:xfrm flipH="1">
            <a:off x="5810250" y="3062288"/>
            <a:ext cx="400050" cy="152400"/>
            <a:chOff x="3228" y="1776"/>
            <a:chExt cx="252" cy="96"/>
          </a:xfrm>
        </p:grpSpPr>
        <p:sp>
          <p:nvSpPr>
            <p:cNvPr id="16463" name="Line 168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64" name="Line 169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18" name="Group 170"/>
          <p:cNvGrpSpPr>
            <a:grpSpLocks/>
          </p:cNvGrpSpPr>
          <p:nvPr/>
        </p:nvGrpSpPr>
        <p:grpSpPr bwMode="auto">
          <a:xfrm flipH="1" flipV="1">
            <a:off x="5962650" y="2538413"/>
            <a:ext cx="400050" cy="152400"/>
            <a:chOff x="3228" y="1776"/>
            <a:chExt cx="252" cy="96"/>
          </a:xfrm>
        </p:grpSpPr>
        <p:sp>
          <p:nvSpPr>
            <p:cNvPr id="16461" name="Line 171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62" name="Line 172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19" name="Group 173"/>
          <p:cNvGrpSpPr>
            <a:grpSpLocks/>
          </p:cNvGrpSpPr>
          <p:nvPr/>
        </p:nvGrpSpPr>
        <p:grpSpPr bwMode="auto">
          <a:xfrm flipH="1" flipV="1">
            <a:off x="8062913" y="3228975"/>
            <a:ext cx="400050" cy="152400"/>
            <a:chOff x="3228" y="1776"/>
            <a:chExt cx="252" cy="96"/>
          </a:xfrm>
        </p:grpSpPr>
        <p:sp>
          <p:nvSpPr>
            <p:cNvPr id="16459" name="Line 174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60" name="Line 175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0" name="Group 176"/>
          <p:cNvGrpSpPr>
            <a:grpSpLocks/>
          </p:cNvGrpSpPr>
          <p:nvPr/>
        </p:nvGrpSpPr>
        <p:grpSpPr bwMode="auto">
          <a:xfrm flipV="1">
            <a:off x="7239000" y="3248025"/>
            <a:ext cx="295275" cy="114300"/>
            <a:chOff x="3228" y="1776"/>
            <a:chExt cx="252" cy="96"/>
          </a:xfrm>
        </p:grpSpPr>
        <p:sp>
          <p:nvSpPr>
            <p:cNvPr id="16457" name="Line 177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58" name="Line 178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1" name="Group 179"/>
          <p:cNvGrpSpPr>
            <a:grpSpLocks/>
          </p:cNvGrpSpPr>
          <p:nvPr/>
        </p:nvGrpSpPr>
        <p:grpSpPr bwMode="auto">
          <a:xfrm rot="409689" flipH="1" flipV="1">
            <a:off x="7510463" y="2590800"/>
            <a:ext cx="452437" cy="57150"/>
            <a:chOff x="3228" y="1776"/>
            <a:chExt cx="252" cy="96"/>
          </a:xfrm>
        </p:grpSpPr>
        <p:sp>
          <p:nvSpPr>
            <p:cNvPr id="16455" name="Line 180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56" name="Line 181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2" name="Group 182"/>
          <p:cNvGrpSpPr>
            <a:grpSpLocks/>
          </p:cNvGrpSpPr>
          <p:nvPr/>
        </p:nvGrpSpPr>
        <p:grpSpPr bwMode="auto">
          <a:xfrm>
            <a:off x="6653213" y="2795588"/>
            <a:ext cx="295275" cy="114300"/>
            <a:chOff x="3228" y="1776"/>
            <a:chExt cx="252" cy="96"/>
          </a:xfrm>
        </p:grpSpPr>
        <p:sp>
          <p:nvSpPr>
            <p:cNvPr id="16453" name="Line 183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54" name="Line 184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3" name="Group 185"/>
          <p:cNvGrpSpPr>
            <a:grpSpLocks/>
          </p:cNvGrpSpPr>
          <p:nvPr/>
        </p:nvGrpSpPr>
        <p:grpSpPr bwMode="auto">
          <a:xfrm flipH="1">
            <a:off x="7291388" y="2795588"/>
            <a:ext cx="295275" cy="114300"/>
            <a:chOff x="3228" y="1776"/>
            <a:chExt cx="252" cy="96"/>
          </a:xfrm>
        </p:grpSpPr>
        <p:sp>
          <p:nvSpPr>
            <p:cNvPr id="16451" name="Line 186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52" name="Line 187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4" name="Group 188"/>
          <p:cNvGrpSpPr>
            <a:grpSpLocks/>
          </p:cNvGrpSpPr>
          <p:nvPr/>
        </p:nvGrpSpPr>
        <p:grpSpPr bwMode="auto">
          <a:xfrm>
            <a:off x="5705475" y="4743450"/>
            <a:ext cx="295275" cy="114300"/>
            <a:chOff x="3228" y="1776"/>
            <a:chExt cx="252" cy="96"/>
          </a:xfrm>
        </p:grpSpPr>
        <p:sp>
          <p:nvSpPr>
            <p:cNvPr id="16449" name="Line 189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50" name="Line 190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5" name="Group 191"/>
          <p:cNvGrpSpPr>
            <a:grpSpLocks/>
          </p:cNvGrpSpPr>
          <p:nvPr/>
        </p:nvGrpSpPr>
        <p:grpSpPr bwMode="auto">
          <a:xfrm flipH="1">
            <a:off x="6343650" y="4743450"/>
            <a:ext cx="295275" cy="114300"/>
            <a:chOff x="3228" y="1776"/>
            <a:chExt cx="252" cy="96"/>
          </a:xfrm>
        </p:grpSpPr>
        <p:sp>
          <p:nvSpPr>
            <p:cNvPr id="16447" name="Line 192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48" name="Line 193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6" name="Group 194"/>
          <p:cNvGrpSpPr>
            <a:grpSpLocks/>
          </p:cNvGrpSpPr>
          <p:nvPr/>
        </p:nvGrpSpPr>
        <p:grpSpPr bwMode="auto">
          <a:xfrm>
            <a:off x="3938588" y="5100638"/>
            <a:ext cx="295275" cy="114300"/>
            <a:chOff x="3228" y="1776"/>
            <a:chExt cx="252" cy="96"/>
          </a:xfrm>
        </p:grpSpPr>
        <p:sp>
          <p:nvSpPr>
            <p:cNvPr id="16445" name="Line 195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46" name="Line 196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7" name="Group 197"/>
          <p:cNvGrpSpPr>
            <a:grpSpLocks/>
          </p:cNvGrpSpPr>
          <p:nvPr/>
        </p:nvGrpSpPr>
        <p:grpSpPr bwMode="auto">
          <a:xfrm flipH="1">
            <a:off x="4576763" y="5100638"/>
            <a:ext cx="295275" cy="114300"/>
            <a:chOff x="3228" y="1776"/>
            <a:chExt cx="252" cy="96"/>
          </a:xfrm>
        </p:grpSpPr>
        <p:sp>
          <p:nvSpPr>
            <p:cNvPr id="16443" name="Line 198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44" name="Line 199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16428" name="Group 200"/>
          <p:cNvGrpSpPr>
            <a:grpSpLocks/>
          </p:cNvGrpSpPr>
          <p:nvPr/>
        </p:nvGrpSpPr>
        <p:grpSpPr bwMode="auto">
          <a:xfrm flipH="1" flipV="1">
            <a:off x="4781550" y="4805363"/>
            <a:ext cx="295275" cy="114300"/>
            <a:chOff x="3228" y="1776"/>
            <a:chExt cx="252" cy="96"/>
          </a:xfrm>
        </p:grpSpPr>
        <p:sp>
          <p:nvSpPr>
            <p:cNvPr id="16441" name="Line 201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6442" name="Line 202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6429" name="Text Box 34"/>
          <p:cNvSpPr txBox="1">
            <a:spLocks noChangeArrowheads="1"/>
          </p:cNvSpPr>
          <p:nvPr/>
        </p:nvSpPr>
        <p:spPr bwMode="auto">
          <a:xfrm>
            <a:off x="962025" y="3128963"/>
            <a:ext cx="15954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school network </a:t>
            </a:r>
          </a:p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68.80.2.0/24</a:t>
            </a:r>
          </a:p>
        </p:txBody>
      </p:sp>
      <p:sp>
        <p:nvSpPr>
          <p:cNvPr id="699788" name="AutoShape 396"/>
          <p:cNvSpPr>
            <a:spLocks noChangeArrowheads="1"/>
          </p:cNvSpPr>
          <p:nvPr/>
        </p:nvSpPr>
        <p:spPr bwMode="auto">
          <a:xfrm>
            <a:off x="668338" y="2266950"/>
            <a:ext cx="976312" cy="485775"/>
          </a:xfrm>
          <a:custGeom>
            <a:avLst/>
            <a:gdLst>
              <a:gd name="T0" fmla="*/ 732234 w 21600"/>
              <a:gd name="T1" fmla="*/ 0 h 21600"/>
              <a:gd name="T2" fmla="*/ 0 w 21600"/>
              <a:gd name="T3" fmla="*/ 242888 h 21600"/>
              <a:gd name="T4" fmla="*/ 732234 w 21600"/>
              <a:gd name="T5" fmla="*/ 485775 h 21600"/>
              <a:gd name="T6" fmla="*/ 976312 w 21600"/>
              <a:gd name="T7" fmla="*/ 2428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699793" name="Picture 4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82713" y="4208463"/>
            <a:ext cx="1243012" cy="7683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grpSp>
        <p:nvGrpSpPr>
          <p:cNvPr id="165" name="Group 405"/>
          <p:cNvGrpSpPr>
            <a:grpSpLocks/>
          </p:cNvGrpSpPr>
          <p:nvPr/>
        </p:nvGrpSpPr>
        <p:grpSpPr bwMode="auto">
          <a:xfrm>
            <a:off x="288925" y="1162050"/>
            <a:ext cx="1416050" cy="1265238"/>
            <a:chOff x="146" y="690"/>
            <a:chExt cx="892" cy="797"/>
          </a:xfrm>
        </p:grpSpPr>
        <p:grpSp>
          <p:nvGrpSpPr>
            <p:cNvPr id="16434" name="Group 400"/>
            <p:cNvGrpSpPr>
              <a:grpSpLocks/>
            </p:cNvGrpSpPr>
            <p:nvPr/>
          </p:nvGrpSpPr>
          <p:grpSpPr bwMode="auto">
            <a:xfrm>
              <a:off x="146" y="690"/>
              <a:ext cx="892" cy="797"/>
              <a:chOff x="146" y="690"/>
              <a:chExt cx="892" cy="797"/>
            </a:xfrm>
          </p:grpSpPr>
          <p:sp>
            <p:nvSpPr>
              <p:cNvPr id="16436" name="Freeform 398"/>
              <p:cNvSpPr>
                <a:spLocks/>
              </p:cNvSpPr>
              <p:nvPr/>
            </p:nvSpPr>
            <p:spPr bwMode="auto">
              <a:xfrm>
                <a:off x="177" y="715"/>
                <a:ext cx="861" cy="772"/>
              </a:xfrm>
              <a:custGeom>
                <a:avLst/>
                <a:gdLst>
                  <a:gd name="T0" fmla="*/ 861 w 861"/>
                  <a:gd name="T1" fmla="*/ 772 h 772"/>
                  <a:gd name="T2" fmla="*/ 0 w 861"/>
                  <a:gd name="T3" fmla="*/ 557 h 772"/>
                  <a:gd name="T4" fmla="*/ 532 w 861"/>
                  <a:gd name="T5" fmla="*/ 405 h 772"/>
                  <a:gd name="T6" fmla="*/ 652 w 861"/>
                  <a:gd name="T7" fmla="*/ 0 h 772"/>
                  <a:gd name="T8" fmla="*/ 861 w 861"/>
                  <a:gd name="T9" fmla="*/ 772 h 77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61"/>
                  <a:gd name="T16" fmla="*/ 0 h 772"/>
                  <a:gd name="T17" fmla="*/ 861 w 861"/>
                  <a:gd name="T18" fmla="*/ 772 h 77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61" h="772">
                    <a:moveTo>
                      <a:pt x="861" y="772"/>
                    </a:moveTo>
                    <a:lnTo>
                      <a:pt x="0" y="557"/>
                    </a:lnTo>
                    <a:lnTo>
                      <a:pt x="532" y="405"/>
                    </a:lnTo>
                    <a:lnTo>
                      <a:pt x="652" y="0"/>
                    </a:lnTo>
                    <a:lnTo>
                      <a:pt x="861" y="772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0000"/>
                  </a:gs>
                </a:gsLst>
                <a:lin ang="2700000" scaled="1"/>
              </a:gradFill>
              <a:ln w="9525" cap="flat" cmpd="sng">
                <a:noFill/>
                <a:prstDash val="solid"/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16437" name="Group 392"/>
              <p:cNvGrpSpPr>
                <a:grpSpLocks/>
              </p:cNvGrpSpPr>
              <p:nvPr/>
            </p:nvGrpSpPr>
            <p:grpSpPr bwMode="auto">
              <a:xfrm>
                <a:off x="148" y="697"/>
                <a:ext cx="694" cy="574"/>
                <a:chOff x="2579" y="1366"/>
                <a:chExt cx="1078" cy="674"/>
              </a:xfrm>
            </p:grpSpPr>
            <p:pic>
              <p:nvPicPr>
                <p:cNvPr id="16439" name="Picture 393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579" y="1366"/>
                  <a:ext cx="1078" cy="6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16440" name="Rectangle 394"/>
                <p:cNvSpPr>
                  <a:spLocks noChangeArrowheads="1"/>
                </p:cNvSpPr>
                <p:nvPr/>
              </p:nvSpPr>
              <p:spPr bwMode="auto">
                <a:xfrm>
                  <a:off x="2634" y="1428"/>
                  <a:ext cx="956" cy="570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16438" name="Rectangle 399"/>
              <p:cNvSpPr>
                <a:spLocks noChangeArrowheads="1"/>
              </p:cNvSpPr>
              <p:nvPr/>
            </p:nvSpPr>
            <p:spPr bwMode="auto">
              <a:xfrm>
                <a:off x="146" y="690"/>
                <a:ext cx="696" cy="582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6435" name="Text Box 402"/>
            <p:cNvSpPr txBox="1">
              <a:spLocks noChangeArrowheads="1"/>
            </p:cNvSpPr>
            <p:nvPr/>
          </p:nvSpPr>
          <p:spPr bwMode="auto">
            <a:xfrm>
              <a:off x="227" y="850"/>
              <a:ext cx="51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0">
                  <a:solidFill>
                    <a:srgbClr val="FF0000"/>
                  </a:solidFill>
                  <a:latin typeface="Arial" charset="0"/>
                </a:rPr>
                <a:t>browser</a:t>
              </a:r>
            </a:p>
          </p:txBody>
        </p:sp>
      </p:grpSp>
      <p:sp>
        <p:nvSpPr>
          <p:cNvPr id="699796" name="Text Box 404"/>
          <p:cNvSpPr txBox="1">
            <a:spLocks noChangeArrowheads="1"/>
          </p:cNvSpPr>
          <p:nvPr/>
        </p:nvSpPr>
        <p:spPr bwMode="auto">
          <a:xfrm>
            <a:off x="1563688" y="3940175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0">
                <a:solidFill>
                  <a:srgbClr val="FF0000"/>
                </a:solidFill>
                <a:latin typeface="Arial" charset="0"/>
              </a:rPr>
              <a:t>web page</a:t>
            </a:r>
          </a:p>
        </p:txBody>
      </p:sp>
    </p:spTree>
    <p:extLst>
      <p:ext uri="{BB962C8B-B14F-4D97-AF65-F5344CB8AC3E}">
        <p14:creationId xmlns:p14="http://schemas.microsoft.com/office/powerpoint/2010/main" val="282540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99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788" grpId="0" animBg="1"/>
      <p:bldP spid="69979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892BDE-3AC6-4B10-A0BB-8A5EA87BB5C2}" type="slidenum">
              <a:rPr lang="sv-SE" smtClean="0">
                <a:latin typeface="Arial" pitchFamily="34" charset="0"/>
              </a:rPr>
              <a:pPr/>
              <a:t>2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Important for the exam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81534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</a:rPr>
              <a:t>When/</a:t>
            </a:r>
            <a:r>
              <a:rPr lang="en-US" sz="2000" b="1" dirty="0" err="1" smtClean="0">
                <a:solidFill>
                  <a:srgbClr val="CC0000"/>
                </a:solidFill>
              </a:rPr>
              <a:t>where</a:t>
            </a:r>
            <a:r>
              <a:rPr lang="en-US" sz="2000" dirty="0" err="1" smtClean="0"/>
              <a:t>:Friday</a:t>
            </a:r>
            <a:r>
              <a:rPr lang="en-US" sz="2000" dirty="0" smtClean="0"/>
              <a:t> Dec 20, 14.00-18.00, H</a:t>
            </a:r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</a:rPr>
              <a:t>You may have with you</a:t>
            </a:r>
            <a:r>
              <a:rPr lang="en-US" sz="2000" dirty="0" smtClean="0"/>
              <a:t>:</a:t>
            </a:r>
          </a:p>
          <a:p>
            <a:pPr eaLnBrk="1" hangingPunct="1"/>
            <a:r>
              <a:rPr lang="en-US" sz="2000" dirty="0" smtClean="0"/>
              <a:t>English-X dictionary</a:t>
            </a:r>
          </a:p>
          <a:p>
            <a:pPr eaLnBrk="1" hangingPunct="1"/>
            <a:r>
              <a:rPr lang="en-US" sz="2000" dirty="0" smtClean="0"/>
              <a:t>no calculators, PDAs, etc (if/where numbers  matter, do rounding)</a:t>
            </a:r>
          </a:p>
          <a:p>
            <a:pPr eaLnBrk="1" hangingPunct="1">
              <a:buFontTx/>
              <a:buNone/>
            </a:pPr>
            <a:endParaRPr lang="en-US" sz="2000" dirty="0" smtClean="0"/>
          </a:p>
          <a:p>
            <a:pPr eaLnBrk="1" hangingPunct="1">
              <a:buFontTx/>
              <a:buNone/>
            </a:pPr>
            <a:r>
              <a:rPr lang="sv-SE" sz="2000" b="1" dirty="0" smtClean="0">
                <a:solidFill>
                  <a:srgbClr val="CC0000"/>
                </a:solidFill>
              </a:rPr>
              <a:t>Grading </a:t>
            </a:r>
          </a:p>
          <a:p>
            <a:pPr eaLnBrk="1" hangingPunct="1"/>
            <a:r>
              <a:rPr lang="sv-SE" sz="2000" dirty="0" smtClean="0"/>
              <a:t>30-40, 41-50, 51-60 (out of 60)= 3, 4, 5 (CTH)</a:t>
            </a:r>
          </a:p>
          <a:p>
            <a:pPr eaLnBrk="1" hangingPunct="1"/>
            <a:r>
              <a:rPr lang="sv-SE" sz="2000" dirty="0" smtClean="0"/>
              <a:t>30-50, 51-60 (out of 60) = G, VG (GU)</a:t>
            </a:r>
          </a:p>
          <a:p>
            <a:pPr eaLnBrk="1" hangingPunct="1"/>
            <a:endParaRPr lang="sv-SE" sz="2000" dirty="0" smtClean="0"/>
          </a:p>
          <a:p>
            <a:pPr eaLnBrk="1" hangingPunct="1">
              <a:buNone/>
            </a:pPr>
            <a:r>
              <a:rPr lang="sv-SE" sz="2000" b="1" dirty="0" smtClean="0">
                <a:solidFill>
                  <a:srgbClr val="C00000"/>
                </a:solidFill>
              </a:rPr>
              <a:t>To think during last, summary-study</a:t>
            </a:r>
          </a:p>
          <a:p>
            <a:pPr eaLnBrk="1" hangingPunct="1">
              <a:buNone/>
            </a:pPr>
            <a:r>
              <a:rPr lang="sv-SE" sz="2000" dirty="0" smtClean="0"/>
              <a:t>   </a:t>
            </a:r>
            <a:r>
              <a:rPr lang="en-US" sz="2000" dirty="0" smtClean="0"/>
              <a:t>Overview; critical eye; explain: why is this so? / How does it work?</a:t>
            </a:r>
          </a:p>
          <a:p>
            <a:pPr eaLnBrk="1" hangingPunct="1">
              <a:buFontTx/>
              <a:buNone/>
            </a:pPr>
            <a:r>
              <a:rPr lang="sv-SE" sz="2000" dirty="0" smtClean="0"/>
              <a:t>              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5: DataLink Layer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5-</a:t>
            </a:r>
            <a:fld id="{4F771057-A4C8-4060-9E77-660DD2676550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034338" cy="1143000"/>
          </a:xfrm>
        </p:spPr>
        <p:txBody>
          <a:bodyPr/>
          <a:lstStyle/>
          <a:p>
            <a:r>
              <a:rPr lang="en-US" sz="2800" u="none" smtClean="0"/>
              <a:t>A day in the life… connecting to the Internet</a:t>
            </a:r>
          </a:p>
        </p:txBody>
      </p:sp>
      <p:sp>
        <p:nvSpPr>
          <p:cNvPr id="701629" name="Rectangle 189"/>
          <p:cNvSpPr>
            <a:spLocks noGrp="1" noChangeArrowheads="1"/>
          </p:cNvSpPr>
          <p:nvPr>
            <p:ph type="body" idx="1"/>
          </p:nvPr>
        </p:nvSpPr>
        <p:spPr>
          <a:xfrm>
            <a:off x="5037138" y="1128713"/>
            <a:ext cx="3732212" cy="1262062"/>
          </a:xfrm>
        </p:spPr>
        <p:txBody>
          <a:bodyPr/>
          <a:lstStyle/>
          <a:p>
            <a:r>
              <a:rPr lang="en-US" sz="2000" dirty="0" smtClean="0"/>
              <a:t>connecting laptop needs to get its own IP address: use </a:t>
            </a:r>
            <a:r>
              <a:rPr lang="en-US" sz="2000" b="1" i="1" dirty="0" smtClean="0">
                <a:solidFill>
                  <a:srgbClr val="FF0000"/>
                </a:solidFill>
              </a:rPr>
              <a:t>DHCP</a:t>
            </a:r>
          </a:p>
        </p:txBody>
      </p:sp>
      <p:sp>
        <p:nvSpPr>
          <p:cNvPr id="17415" name="Freeform 3"/>
          <p:cNvSpPr>
            <a:spLocks/>
          </p:cNvSpPr>
          <p:nvPr/>
        </p:nvSpPr>
        <p:spPr bwMode="auto">
          <a:xfrm>
            <a:off x="773113" y="1273175"/>
            <a:ext cx="3554412" cy="2754313"/>
          </a:xfrm>
          <a:custGeom>
            <a:avLst/>
            <a:gdLst>
              <a:gd name="T0" fmla="*/ 3238267 w 2406"/>
              <a:gd name="T1" fmla="*/ 787768 h 958"/>
              <a:gd name="T2" fmla="*/ 2743367 w 2406"/>
              <a:gd name="T3" fmla="*/ 221380 h 958"/>
              <a:gd name="T4" fmla="*/ 2057895 w 2406"/>
              <a:gd name="T5" fmla="*/ 20125 h 958"/>
              <a:gd name="T6" fmla="*/ 1053323 w 2406"/>
              <a:gd name="T7" fmla="*/ 350758 h 958"/>
              <a:gd name="T8" fmla="*/ 413647 w 2406"/>
              <a:gd name="T9" fmla="*/ 672765 h 958"/>
              <a:gd name="T10" fmla="*/ 38410 w 2406"/>
              <a:gd name="T11" fmla="*/ 1500785 h 958"/>
              <a:gd name="T12" fmla="*/ 180232 w 2406"/>
              <a:gd name="T13" fmla="*/ 2222426 h 958"/>
              <a:gd name="T14" fmla="*/ 403306 w 2406"/>
              <a:gd name="T15" fmla="*/ 2570309 h 958"/>
              <a:gd name="T16" fmla="*/ 1726977 w 2406"/>
              <a:gd name="T17" fmla="*/ 2518558 h 958"/>
              <a:gd name="T18" fmla="*/ 2450860 w 2406"/>
              <a:gd name="T19" fmla="*/ 2742813 h 958"/>
              <a:gd name="T20" fmla="*/ 3145197 w 2406"/>
              <a:gd name="T21" fmla="*/ 2578934 h 958"/>
              <a:gd name="T22" fmla="*/ 3471683 w 2406"/>
              <a:gd name="T23" fmla="*/ 1699164 h 958"/>
              <a:gd name="T24" fmla="*/ 3238267 w 2406"/>
              <a:gd name="T25" fmla="*/ 787768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7416" name="Line 36"/>
          <p:cNvSpPr>
            <a:spLocks noChangeShapeType="1"/>
          </p:cNvSpPr>
          <p:nvPr/>
        </p:nvSpPr>
        <p:spPr bwMode="auto">
          <a:xfrm flipV="1">
            <a:off x="3775075" y="2344738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7417" name="Group 38"/>
          <p:cNvGrpSpPr>
            <a:grpSpLocks/>
          </p:cNvGrpSpPr>
          <p:nvPr/>
        </p:nvGrpSpPr>
        <p:grpSpPr bwMode="auto">
          <a:xfrm>
            <a:off x="3255963" y="2459038"/>
            <a:ext cx="742950" cy="311150"/>
            <a:chOff x="1935" y="960"/>
            <a:chExt cx="468" cy="196"/>
          </a:xfrm>
        </p:grpSpPr>
        <p:sp>
          <p:nvSpPr>
            <p:cNvPr id="17561" name="Line 39"/>
            <p:cNvSpPr>
              <a:spLocks noChangeShapeType="1"/>
            </p:cNvSpPr>
            <p:nvPr/>
          </p:nvSpPr>
          <p:spPr bwMode="auto">
            <a:xfrm>
              <a:off x="2368" y="9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562" name="Rectangle 40"/>
            <p:cNvSpPr>
              <a:spLocks noChangeArrowheads="1"/>
            </p:cNvSpPr>
            <p:nvPr/>
          </p:nvSpPr>
          <p:spPr bwMode="auto">
            <a:xfrm>
              <a:off x="1935" y="1065"/>
              <a:ext cx="465" cy="91"/>
            </a:xfrm>
            <a:prstGeom prst="rect">
              <a:avLst/>
            </a:prstGeom>
            <a:solidFill>
              <a:srgbClr val="BBE0E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563" name="Freeform 41"/>
            <p:cNvSpPr>
              <a:spLocks/>
            </p:cNvSpPr>
            <p:nvPr/>
          </p:nvSpPr>
          <p:spPr bwMode="auto">
            <a:xfrm>
              <a:off x="2069" y="975"/>
              <a:ext cx="307" cy="63"/>
            </a:xfrm>
            <a:custGeom>
              <a:avLst/>
              <a:gdLst>
                <a:gd name="T0" fmla="*/ 0 w 432"/>
                <a:gd name="T1" fmla="*/ 0 h 105"/>
                <a:gd name="T2" fmla="*/ 60 w 432"/>
                <a:gd name="T3" fmla="*/ 0 h 105"/>
                <a:gd name="T4" fmla="*/ 218 w 432"/>
                <a:gd name="T5" fmla="*/ 63 h 105"/>
                <a:gd name="T6" fmla="*/ 307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564" name="Freeform 42"/>
            <p:cNvSpPr>
              <a:spLocks/>
            </p:cNvSpPr>
            <p:nvPr/>
          </p:nvSpPr>
          <p:spPr bwMode="auto">
            <a:xfrm flipV="1">
              <a:off x="2051" y="981"/>
              <a:ext cx="352" cy="63"/>
            </a:xfrm>
            <a:custGeom>
              <a:avLst/>
              <a:gdLst>
                <a:gd name="T0" fmla="*/ 0 w 432"/>
                <a:gd name="T1" fmla="*/ 0 h 105"/>
                <a:gd name="T2" fmla="*/ 69 w 432"/>
                <a:gd name="T3" fmla="*/ 0 h 105"/>
                <a:gd name="T4" fmla="*/ 250 w 432"/>
                <a:gd name="T5" fmla="*/ 63 h 105"/>
                <a:gd name="T6" fmla="*/ 352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7418" name="Line 43"/>
          <p:cNvSpPr>
            <a:spLocks noChangeShapeType="1"/>
          </p:cNvSpPr>
          <p:nvPr/>
        </p:nvSpPr>
        <p:spPr bwMode="auto">
          <a:xfrm flipV="1">
            <a:off x="2665413" y="2517775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7419" name="Line 44"/>
          <p:cNvSpPr>
            <a:spLocks noChangeShapeType="1"/>
          </p:cNvSpPr>
          <p:nvPr/>
        </p:nvSpPr>
        <p:spPr bwMode="auto">
          <a:xfrm flipV="1">
            <a:off x="3924300" y="2201863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7420" name="Rectangle 45"/>
          <p:cNvSpPr>
            <a:spLocks noChangeArrowheads="1"/>
          </p:cNvSpPr>
          <p:nvPr/>
        </p:nvSpPr>
        <p:spPr bwMode="auto">
          <a:xfrm>
            <a:off x="2403475" y="2479675"/>
            <a:ext cx="257175" cy="698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21" name="Line 48"/>
          <p:cNvSpPr>
            <a:spLocks noChangeShapeType="1"/>
          </p:cNvSpPr>
          <p:nvPr/>
        </p:nvSpPr>
        <p:spPr bwMode="auto">
          <a:xfrm flipV="1">
            <a:off x="3279775" y="2736850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7422" name="Group 49"/>
          <p:cNvGrpSpPr>
            <a:grpSpLocks/>
          </p:cNvGrpSpPr>
          <p:nvPr/>
        </p:nvGrpSpPr>
        <p:grpSpPr bwMode="auto">
          <a:xfrm>
            <a:off x="2760663" y="3365500"/>
            <a:ext cx="987425" cy="479425"/>
            <a:chOff x="1118" y="1621"/>
            <a:chExt cx="622" cy="302"/>
          </a:xfrm>
        </p:grpSpPr>
        <p:sp>
          <p:nvSpPr>
            <p:cNvPr id="17544" name="Rectangle 50"/>
            <p:cNvSpPr>
              <a:spLocks noChangeArrowheads="1"/>
            </p:cNvSpPr>
            <p:nvPr/>
          </p:nvSpPr>
          <p:spPr bwMode="auto">
            <a:xfrm>
              <a:off x="1578" y="1789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545" name="Rectangle 51"/>
            <p:cNvSpPr>
              <a:spLocks noChangeArrowheads="1"/>
            </p:cNvSpPr>
            <p:nvPr/>
          </p:nvSpPr>
          <p:spPr bwMode="auto">
            <a:xfrm rot="-2700000">
              <a:off x="1336" y="1621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7546" name="Group 52"/>
            <p:cNvGrpSpPr>
              <a:grpSpLocks/>
            </p:cNvGrpSpPr>
            <p:nvPr/>
          </p:nvGrpSpPr>
          <p:grpSpPr bwMode="auto">
            <a:xfrm>
              <a:off x="1118" y="1684"/>
              <a:ext cx="477" cy="239"/>
              <a:chOff x="2466" y="2026"/>
              <a:chExt cx="477" cy="282"/>
            </a:xfrm>
          </p:grpSpPr>
          <p:sp>
            <p:nvSpPr>
              <p:cNvPr id="17547" name="Oval 53"/>
              <p:cNvSpPr>
                <a:spLocks noChangeArrowheads="1"/>
              </p:cNvSpPr>
              <p:nvPr/>
            </p:nvSpPr>
            <p:spPr bwMode="auto">
              <a:xfrm>
                <a:off x="2466" y="2168"/>
                <a:ext cx="476" cy="14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7548" name="Line 54"/>
              <p:cNvSpPr>
                <a:spLocks noChangeShapeType="1"/>
              </p:cNvSpPr>
              <p:nvPr/>
            </p:nvSpPr>
            <p:spPr bwMode="auto">
              <a:xfrm>
                <a:off x="2470" y="2125"/>
                <a:ext cx="1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549" name="Rectangle 55"/>
              <p:cNvSpPr>
                <a:spLocks noChangeArrowheads="1"/>
              </p:cNvSpPr>
              <p:nvPr/>
            </p:nvSpPr>
            <p:spPr bwMode="auto">
              <a:xfrm>
                <a:off x="2470" y="2125"/>
                <a:ext cx="472" cy="111"/>
              </a:xfrm>
              <a:prstGeom prst="rect">
                <a:avLst/>
              </a:prstGeom>
              <a:solidFill>
                <a:srgbClr val="DDDDD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7550" name="Oval 56"/>
              <p:cNvSpPr>
                <a:spLocks noChangeArrowheads="1"/>
              </p:cNvSpPr>
              <p:nvPr/>
            </p:nvSpPr>
            <p:spPr bwMode="auto">
              <a:xfrm>
                <a:off x="2466" y="2026"/>
                <a:ext cx="476" cy="16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7551" name="Group 57"/>
              <p:cNvGrpSpPr>
                <a:grpSpLocks/>
              </p:cNvGrpSpPr>
              <p:nvPr/>
            </p:nvGrpSpPr>
            <p:grpSpPr bwMode="auto">
              <a:xfrm>
                <a:off x="2581" y="2061"/>
                <a:ext cx="236" cy="94"/>
                <a:chOff x="2848" y="848"/>
                <a:chExt cx="140" cy="98"/>
              </a:xfrm>
            </p:grpSpPr>
            <p:sp>
              <p:nvSpPr>
                <p:cNvPr id="17558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59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60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7552" name="Group 61"/>
              <p:cNvGrpSpPr>
                <a:grpSpLocks/>
              </p:cNvGrpSpPr>
              <p:nvPr/>
            </p:nvGrpSpPr>
            <p:grpSpPr bwMode="auto">
              <a:xfrm flipV="1">
                <a:off x="2581" y="2060"/>
                <a:ext cx="236" cy="94"/>
                <a:chOff x="2848" y="848"/>
                <a:chExt cx="140" cy="98"/>
              </a:xfrm>
            </p:grpSpPr>
            <p:sp>
              <p:nvSpPr>
                <p:cNvPr id="17555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56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57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17553" name="Line 65"/>
              <p:cNvSpPr>
                <a:spLocks noChangeShapeType="1"/>
              </p:cNvSpPr>
              <p:nvPr/>
            </p:nvSpPr>
            <p:spPr bwMode="auto">
              <a:xfrm flipH="1">
                <a:off x="2942" y="2109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554" name="Line 66"/>
              <p:cNvSpPr>
                <a:spLocks noChangeShapeType="1"/>
              </p:cNvSpPr>
              <p:nvPr/>
            </p:nvSpPr>
            <p:spPr bwMode="auto">
              <a:xfrm flipH="1">
                <a:off x="2466" y="2117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aphicFrame>
        <p:nvGraphicFramePr>
          <p:cNvPr id="17410" name="Object 142"/>
          <p:cNvGraphicFramePr>
            <a:graphicFrameLocks noChangeAspect="1"/>
          </p:cNvGraphicFramePr>
          <p:nvPr/>
        </p:nvGraphicFramePr>
        <p:xfrm>
          <a:off x="1790700" y="2141538"/>
          <a:ext cx="6524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4" name="Clip" r:id="rId3" imgW="1266840" imgH="1200240" progId="MS_ClipArt_Gallery.2">
                  <p:embed/>
                </p:oleObj>
              </mc:Choice>
              <mc:Fallback>
                <p:oleObj name="Clip" r:id="rId3" imgW="1266840" imgH="12002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141538"/>
                        <a:ext cx="65246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1661" name="AutoShape 221"/>
          <p:cNvSpPr>
            <a:spLocks noChangeArrowheads="1"/>
          </p:cNvSpPr>
          <p:nvPr/>
        </p:nvSpPr>
        <p:spPr bwMode="auto">
          <a:xfrm>
            <a:off x="830263" y="2266950"/>
            <a:ext cx="976312" cy="485775"/>
          </a:xfrm>
          <a:custGeom>
            <a:avLst/>
            <a:gdLst>
              <a:gd name="T0" fmla="*/ 732234 w 21600"/>
              <a:gd name="T1" fmla="*/ 0 h 21600"/>
              <a:gd name="T2" fmla="*/ 0 w 21600"/>
              <a:gd name="T3" fmla="*/ 242888 h 21600"/>
              <a:gd name="T4" fmla="*/ 732234 w 21600"/>
              <a:gd name="T5" fmla="*/ 485775 h 21600"/>
              <a:gd name="T6" fmla="*/ 976312 w 21600"/>
              <a:gd name="T7" fmla="*/ 2428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7424" name="Group 84"/>
          <p:cNvGrpSpPr>
            <a:grpSpLocks/>
          </p:cNvGrpSpPr>
          <p:nvPr/>
        </p:nvGrpSpPr>
        <p:grpSpPr bwMode="auto">
          <a:xfrm>
            <a:off x="2554288" y="3170238"/>
            <a:ext cx="306387" cy="647700"/>
            <a:chOff x="4180" y="783"/>
            <a:chExt cx="150" cy="307"/>
          </a:xfrm>
        </p:grpSpPr>
        <p:sp>
          <p:nvSpPr>
            <p:cNvPr id="17536" name="AutoShape 8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537" name="Rectangle 8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538" name="Rectangle 8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539" name="AutoShape 8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540" name="Line 8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541" name="Line 9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542" name="Rectangle 9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543" name="Rectangle 9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7425" name="Text Box 240"/>
          <p:cNvSpPr txBox="1">
            <a:spLocks noChangeArrowheads="1"/>
          </p:cNvSpPr>
          <p:nvPr/>
        </p:nvSpPr>
        <p:spPr bwMode="auto">
          <a:xfrm>
            <a:off x="2562225" y="3816350"/>
            <a:ext cx="1477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solidFill>
                  <a:srgbClr val="000000"/>
                </a:solidFill>
                <a:latin typeface="Comic Sans MS" pitchFamily="66" charset="0"/>
              </a:rPr>
              <a:t>router</a:t>
            </a:r>
          </a:p>
          <a:p>
            <a:pPr eaLnBrk="0" hangingPunct="0"/>
            <a:r>
              <a:rPr lang="en-US" sz="1800" b="0">
                <a:solidFill>
                  <a:srgbClr val="000000"/>
                </a:solidFill>
                <a:latin typeface="Comic Sans MS" pitchFamily="66" charset="0"/>
              </a:rPr>
              <a:t>(runs DHCP)</a:t>
            </a:r>
          </a:p>
        </p:txBody>
      </p:sp>
      <p:grpSp>
        <p:nvGrpSpPr>
          <p:cNvPr id="8" name="Group 250"/>
          <p:cNvGrpSpPr>
            <a:grpSpLocks/>
          </p:cNvGrpSpPr>
          <p:nvPr/>
        </p:nvGrpSpPr>
        <p:grpSpPr bwMode="auto">
          <a:xfrm>
            <a:off x="1195388" y="1081088"/>
            <a:ext cx="976312" cy="1460500"/>
            <a:chOff x="651" y="681"/>
            <a:chExt cx="615" cy="920"/>
          </a:xfrm>
        </p:grpSpPr>
        <p:sp>
          <p:nvSpPr>
            <p:cNvPr id="17528" name="Freeform 249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7529" name="Group 248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17530" name="Rectangle 242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531" name="Text Box 241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DHCP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UDP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17532" name="Line 243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533" name="Line 244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534" name="Line 245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535" name="Line 246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10" name="Group 253"/>
          <p:cNvGrpSpPr>
            <a:grpSpLocks/>
          </p:cNvGrpSpPr>
          <p:nvPr/>
        </p:nvGrpSpPr>
        <p:grpSpPr bwMode="auto">
          <a:xfrm>
            <a:off x="520700" y="1162050"/>
            <a:ext cx="544513" cy="244475"/>
            <a:chOff x="844" y="3337"/>
            <a:chExt cx="343" cy="154"/>
          </a:xfrm>
        </p:grpSpPr>
        <p:sp>
          <p:nvSpPr>
            <p:cNvPr id="17526" name="Rectangle 251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527" name="Text Box 252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0">
                  <a:solidFill>
                    <a:srgbClr val="FFFFFF"/>
                  </a:solidFill>
                  <a:latin typeface="Arial" charset="0"/>
                </a:rPr>
                <a:t>DHCP</a:t>
              </a:r>
            </a:p>
          </p:txBody>
        </p:sp>
      </p:grpSp>
      <p:grpSp>
        <p:nvGrpSpPr>
          <p:cNvPr id="11" name="Group 299"/>
          <p:cNvGrpSpPr>
            <a:grpSpLocks/>
          </p:cNvGrpSpPr>
          <p:nvPr/>
        </p:nvGrpSpPr>
        <p:grpSpPr bwMode="auto">
          <a:xfrm>
            <a:off x="66675" y="1181100"/>
            <a:ext cx="1081088" cy="1166813"/>
            <a:chOff x="42" y="744"/>
            <a:chExt cx="681" cy="735"/>
          </a:xfrm>
        </p:grpSpPr>
        <p:grpSp>
          <p:nvGrpSpPr>
            <p:cNvPr id="17494" name="Group 296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17496" name="Group 29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7521" name="Group 254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17524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525" name="Text Box 25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17522" name="Rectangle 266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23" name="Rectangle 267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7497" name="Group 274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7515" name="Group 268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7519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520" name="Text Box 2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17516" name="Group 273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7517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518" name="Rectangle 272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grpSp>
            <p:nvGrpSpPr>
              <p:cNvPr id="17498" name="Group 293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17513" name="Rectangle 276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14" name="Rectangle 277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7499" name="Group 294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17500" name="Group 287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17504" name="Group 278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17507" name="Group 2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17511" name="Rectangle 2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512" name="Text Box 28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0" hangingPunct="0"/>
                        <a:r>
                          <a:rPr lang="en-US" sz="1000" b="0">
                            <a:solidFill>
                              <a:srgbClr val="FFFFFF"/>
                            </a:solidFill>
                            <a:latin typeface="Arial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17508" name="Group 2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7509" name="Rectangle 2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510" name="Rectangle 2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sp>
                <p:nvSpPr>
                  <p:cNvPr id="17505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506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  <p:sp>
              <p:nvSpPr>
                <p:cNvPr id="17501" name="Rectangle 288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02" name="Rectangle 290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503" name="Rectangle 291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17495" name="AutoShape 297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4" name="Group 318"/>
          <p:cNvGrpSpPr>
            <a:grpSpLocks/>
          </p:cNvGrpSpPr>
          <p:nvPr/>
        </p:nvGrpSpPr>
        <p:grpSpPr bwMode="auto">
          <a:xfrm>
            <a:off x="650875" y="2389188"/>
            <a:ext cx="1081088" cy="244475"/>
            <a:chOff x="504" y="3523"/>
            <a:chExt cx="681" cy="154"/>
          </a:xfrm>
        </p:grpSpPr>
        <p:grpSp>
          <p:nvGrpSpPr>
            <p:cNvPr id="17481" name="Group 319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17485" name="Group 320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17488" name="Group 321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7492" name="Rectangle 322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493" name="Text Box 32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17489" name="Group 324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7490" name="Rectangle 325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491" name="Rectangle 326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sp>
            <p:nvSpPr>
              <p:cNvPr id="17486" name="Rectangle 327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487" name="Rectangle 328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7482" name="Rectangle 329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483" name="Rectangle 330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484" name="Rectangle 331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9" name="Group 342"/>
          <p:cNvGrpSpPr>
            <a:grpSpLocks/>
          </p:cNvGrpSpPr>
          <p:nvPr/>
        </p:nvGrpSpPr>
        <p:grpSpPr bwMode="auto">
          <a:xfrm>
            <a:off x="1477963" y="3081338"/>
            <a:ext cx="1316037" cy="1314450"/>
            <a:chOff x="931" y="1941"/>
            <a:chExt cx="829" cy="828"/>
          </a:xfrm>
        </p:grpSpPr>
        <p:sp>
          <p:nvSpPr>
            <p:cNvPr id="17473" name="Freeform 334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4 w 551"/>
                <a:gd name="T1" fmla="*/ 0 h 801"/>
                <a:gd name="T2" fmla="*/ 551 w 551"/>
                <a:gd name="T3" fmla="*/ 402 h 801"/>
                <a:gd name="T4" fmla="*/ 6 w 551"/>
                <a:gd name="T5" fmla="*/ 801 h 801"/>
                <a:gd name="T6" fmla="*/ 13 w 551"/>
                <a:gd name="T7" fmla="*/ 535 h 801"/>
                <a:gd name="T8" fmla="*/ 0 w 551"/>
                <a:gd name="T9" fmla="*/ 371 h 801"/>
                <a:gd name="T10" fmla="*/ 14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1"/>
                <a:gd name="T19" fmla="*/ 0 h 801"/>
                <a:gd name="T20" fmla="*/ 551 w 551"/>
                <a:gd name="T21" fmla="*/ 801 h 8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7474" name="Group 335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17475" name="Rectangle 336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476" name="Text Box 337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DHCP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UDP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17477" name="Line 338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478" name="Line 339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479" name="Line 340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480" name="Line 341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31" name="Group 442"/>
          <p:cNvGrpSpPr>
            <a:grpSpLocks/>
          </p:cNvGrpSpPr>
          <p:nvPr/>
        </p:nvGrpSpPr>
        <p:grpSpPr bwMode="auto">
          <a:xfrm>
            <a:off x="339725" y="2981325"/>
            <a:ext cx="1081088" cy="1217613"/>
            <a:chOff x="1404" y="3105"/>
            <a:chExt cx="681" cy="767"/>
          </a:xfrm>
        </p:grpSpPr>
        <p:grpSp>
          <p:nvGrpSpPr>
            <p:cNvPr id="17438" name="Group 344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17443" name="Group 34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7468" name="Group 34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17471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472" name="Text Box 3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17469" name="Rectangle 34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470" name="Rectangle 35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7444" name="Group 35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7462" name="Group 35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7466" name="Rectangle 35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467" name="Text Box 3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17463" name="Group 35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7464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465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grpSp>
            <p:nvGrpSpPr>
              <p:cNvPr id="17445" name="Group 35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17460" name="Rectangle 35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461" name="Rectangle 36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7446" name="Group 36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17447" name="Group 36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17451" name="Group 36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17454" name="Group 3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17458" name="Rectangle 36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459" name="Text Box 36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0" hangingPunct="0"/>
                        <a:r>
                          <a:rPr lang="en-US" sz="1000" b="0">
                            <a:solidFill>
                              <a:srgbClr val="FFFFFF"/>
                            </a:solidFill>
                            <a:latin typeface="Arial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17455" name="Group 3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7456" name="Rectangle 3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7457" name="Rectangle 3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sp>
                <p:nvSpPr>
                  <p:cNvPr id="17452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7453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  <p:sp>
              <p:nvSpPr>
                <p:cNvPr id="17448" name="Rectangle 37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449" name="Rectangle 37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7450" name="Rectangle 37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17439" name="AutoShape 375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7440" name="Group 379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17441" name="Rectangle 380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7442" name="Text Box 381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DHCP</a:t>
                </a:r>
              </a:p>
            </p:txBody>
          </p:sp>
        </p:grpSp>
      </p:grpSp>
      <p:grpSp>
        <p:nvGrpSpPr>
          <p:cNvPr id="701454" name="Group 476"/>
          <p:cNvGrpSpPr>
            <a:grpSpLocks/>
          </p:cNvGrpSpPr>
          <p:nvPr/>
        </p:nvGrpSpPr>
        <p:grpSpPr bwMode="auto">
          <a:xfrm>
            <a:off x="803275" y="3178175"/>
            <a:ext cx="544513" cy="244475"/>
            <a:chOff x="844" y="3337"/>
            <a:chExt cx="343" cy="154"/>
          </a:xfrm>
        </p:grpSpPr>
        <p:sp>
          <p:nvSpPr>
            <p:cNvPr id="17436" name="Rectangle 477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7437" name="Text Box 478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0">
                  <a:solidFill>
                    <a:srgbClr val="FFFFFF"/>
                  </a:solidFill>
                  <a:latin typeface="Arial" charset="0"/>
                </a:rPr>
                <a:t>DHCP</a:t>
              </a:r>
            </a:p>
          </p:txBody>
        </p:sp>
      </p:grpSp>
      <p:sp>
        <p:nvSpPr>
          <p:cNvPr id="701919" name="Rectangle 479"/>
          <p:cNvSpPr>
            <a:spLocks noChangeArrowheads="1"/>
          </p:cNvSpPr>
          <p:nvPr/>
        </p:nvSpPr>
        <p:spPr bwMode="auto">
          <a:xfrm>
            <a:off x="5037138" y="2733675"/>
            <a:ext cx="3892550" cy="130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DHCP request </a:t>
            </a:r>
            <a:r>
              <a:rPr lang="en-US" sz="2000" dirty="0">
                <a:solidFill>
                  <a:srgbClr val="3333CC"/>
                </a:solidFill>
                <a:latin typeface="Comic Sans MS" pitchFamily="66" charset="0"/>
              </a:rPr>
              <a:t>encapsulated</a:t>
            </a:r>
            <a:r>
              <a:rPr lang="en-US" sz="2000" b="0" dirty="0">
                <a:solidFill>
                  <a:srgbClr val="3333CC"/>
                </a:solidFill>
                <a:latin typeface="Comic Sans MS" pitchFamily="66" charset="0"/>
              </a:rPr>
              <a:t> 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in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UDP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, encapsulated in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IP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, encapsulated in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Ethernet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None/>
            </a:pPr>
            <a:endParaRPr lang="en-US" sz="2000" b="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1920" name="Rectangle 480"/>
          <p:cNvSpPr>
            <a:spLocks noChangeArrowheads="1"/>
          </p:cNvSpPr>
          <p:nvPr/>
        </p:nvSpPr>
        <p:spPr bwMode="auto">
          <a:xfrm>
            <a:off x="5035550" y="3979863"/>
            <a:ext cx="3924300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Ethernet frame </a:t>
            </a:r>
            <a:r>
              <a:rPr lang="en-US" sz="2000">
                <a:solidFill>
                  <a:srgbClr val="3333CC"/>
                </a:solidFill>
                <a:latin typeface="Comic Sans MS" pitchFamily="66" charset="0"/>
              </a:rPr>
              <a:t>broadcast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(dest: </a:t>
            </a:r>
            <a:r>
              <a:rPr lang="en-US" b="0">
                <a:solidFill>
                  <a:srgbClr val="000000"/>
                </a:solidFill>
                <a:latin typeface="Comic Sans MS" pitchFamily="66" charset="0"/>
              </a:rPr>
              <a:t>FFFFFFFFFFFF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) on LAN, received at router running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DHCP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server</a:t>
            </a:r>
          </a:p>
        </p:txBody>
      </p:sp>
      <p:sp>
        <p:nvSpPr>
          <p:cNvPr id="701921" name="Rectangle 481"/>
          <p:cNvSpPr>
            <a:spLocks noChangeArrowheads="1"/>
          </p:cNvSpPr>
          <p:nvPr/>
        </p:nvSpPr>
        <p:spPr bwMode="auto">
          <a:xfrm>
            <a:off x="5033963" y="5316538"/>
            <a:ext cx="3802062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Ethernet </a:t>
            </a:r>
            <a:r>
              <a:rPr lang="en-US" sz="2000" dirty="0" err="1">
                <a:solidFill>
                  <a:srgbClr val="3333CC"/>
                </a:solidFill>
                <a:latin typeface="Comic Sans MS" pitchFamily="66" charset="0"/>
              </a:rPr>
              <a:t>demux’ed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 to IP </a:t>
            </a:r>
            <a:r>
              <a:rPr lang="en-US" sz="2000" dirty="0" err="1" smtClean="0">
                <a:solidFill>
                  <a:schemeClr val="accent2"/>
                </a:solidFill>
                <a:latin typeface="Comic Sans MS" pitchFamily="66" charset="0"/>
              </a:rPr>
              <a:t>demux’ed</a:t>
            </a:r>
            <a:r>
              <a:rPr lang="en-US" sz="2000" dirty="0" smtClean="0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en-US" sz="2000" b="0" dirty="0" smtClean="0">
                <a:solidFill>
                  <a:srgbClr val="000000"/>
                </a:solidFill>
                <a:latin typeface="Comic Sans MS" pitchFamily="66" charset="0"/>
              </a:rPr>
              <a:t>to UDP </a:t>
            </a:r>
            <a:r>
              <a:rPr lang="en-US" sz="2000" dirty="0" err="1">
                <a:solidFill>
                  <a:schemeClr val="accent2"/>
                </a:solidFill>
                <a:latin typeface="Comic Sans MS" pitchFamily="66" charset="0"/>
              </a:rPr>
              <a:t>demux’ed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 to DHCP </a:t>
            </a:r>
          </a:p>
        </p:txBody>
      </p:sp>
    </p:spTree>
    <p:extLst>
      <p:ext uri="{BB962C8B-B14F-4D97-AF65-F5344CB8AC3E}">
        <p14:creationId xmlns:p14="http://schemas.microsoft.com/office/powerpoint/2010/main" val="415713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0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" dur="500"/>
                                        <p:tgtEl>
                                          <p:spTgt spid="701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1144E-6 L 0.26823 -0.00139 L 0.10833 0.27287 L -0.01806 0.27125 " pathEditMode="relative" rAng="0" ptsTypes="AAAA">
                                      <p:cBhvr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1629" grpId="0" build="p"/>
      <p:bldP spid="701661" grpId="0" animBg="1"/>
      <p:bldP spid="701661" grpId="1" animBg="1"/>
      <p:bldP spid="701919" grpId="0"/>
      <p:bldP spid="701920" grpId="0"/>
      <p:bldP spid="70192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5: DataLink Layer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5-</a:t>
            </a:r>
            <a:fld id="{7050E840-AFA8-43D6-BC17-BC1F5F8087FB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034338" cy="1143000"/>
          </a:xfrm>
        </p:spPr>
        <p:txBody>
          <a:bodyPr/>
          <a:lstStyle/>
          <a:p>
            <a:r>
              <a:rPr lang="en-US" sz="2800" u="none" smtClean="0"/>
              <a:t>A day in the life… connecting to the Internet</a:t>
            </a:r>
          </a:p>
        </p:txBody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7138" y="1158875"/>
            <a:ext cx="3430587" cy="15732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DHCP server formulates </a:t>
            </a:r>
            <a:r>
              <a:rPr lang="en-US" sz="1800" b="1" i="1" dirty="0" smtClean="0">
                <a:solidFill>
                  <a:srgbClr val="FF0000"/>
                </a:solidFill>
              </a:rPr>
              <a:t>DHCP ACK</a:t>
            </a:r>
            <a:r>
              <a:rPr lang="en-US" sz="1800" dirty="0" smtClean="0"/>
              <a:t> containing client’s IP address (</a:t>
            </a:r>
            <a:r>
              <a:rPr lang="en-US" sz="1800" b="1" dirty="0" smtClean="0">
                <a:solidFill>
                  <a:schemeClr val="accent2"/>
                </a:solidFill>
              </a:rPr>
              <a:t>and also  IP address of first-hop router for client, name &amp; IP address of DNS server</a:t>
            </a:r>
            <a:r>
              <a:rPr lang="en-US" sz="1800" dirty="0" smtClean="0"/>
              <a:t>)</a:t>
            </a:r>
          </a:p>
          <a:p>
            <a:pPr>
              <a:lnSpc>
                <a:spcPct val="80000"/>
              </a:lnSpc>
            </a:pPr>
            <a:endParaRPr lang="en-US" sz="1800" dirty="0" smtClean="0"/>
          </a:p>
        </p:txBody>
      </p:sp>
      <p:sp>
        <p:nvSpPr>
          <p:cNvPr id="18439" name="Freeform 3"/>
          <p:cNvSpPr>
            <a:spLocks/>
          </p:cNvSpPr>
          <p:nvPr/>
        </p:nvSpPr>
        <p:spPr bwMode="auto">
          <a:xfrm>
            <a:off x="773113" y="1273175"/>
            <a:ext cx="3554412" cy="2754313"/>
          </a:xfrm>
          <a:custGeom>
            <a:avLst/>
            <a:gdLst>
              <a:gd name="T0" fmla="*/ 3238267 w 2406"/>
              <a:gd name="T1" fmla="*/ 787768 h 958"/>
              <a:gd name="T2" fmla="*/ 2743367 w 2406"/>
              <a:gd name="T3" fmla="*/ 221380 h 958"/>
              <a:gd name="T4" fmla="*/ 2057895 w 2406"/>
              <a:gd name="T5" fmla="*/ 20125 h 958"/>
              <a:gd name="T6" fmla="*/ 1053323 w 2406"/>
              <a:gd name="T7" fmla="*/ 350758 h 958"/>
              <a:gd name="T8" fmla="*/ 413647 w 2406"/>
              <a:gd name="T9" fmla="*/ 672765 h 958"/>
              <a:gd name="T10" fmla="*/ 38410 w 2406"/>
              <a:gd name="T11" fmla="*/ 1500785 h 958"/>
              <a:gd name="T12" fmla="*/ 180232 w 2406"/>
              <a:gd name="T13" fmla="*/ 2222426 h 958"/>
              <a:gd name="T14" fmla="*/ 403306 w 2406"/>
              <a:gd name="T15" fmla="*/ 2570309 h 958"/>
              <a:gd name="T16" fmla="*/ 1726977 w 2406"/>
              <a:gd name="T17" fmla="*/ 2518558 h 958"/>
              <a:gd name="T18" fmla="*/ 2450860 w 2406"/>
              <a:gd name="T19" fmla="*/ 2742813 h 958"/>
              <a:gd name="T20" fmla="*/ 3145197 w 2406"/>
              <a:gd name="T21" fmla="*/ 2578934 h 958"/>
              <a:gd name="T22" fmla="*/ 3471683 w 2406"/>
              <a:gd name="T23" fmla="*/ 1699164 h 958"/>
              <a:gd name="T24" fmla="*/ 3238267 w 2406"/>
              <a:gd name="T25" fmla="*/ 787768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8440" name="Line 36"/>
          <p:cNvSpPr>
            <a:spLocks noChangeShapeType="1"/>
          </p:cNvSpPr>
          <p:nvPr/>
        </p:nvSpPr>
        <p:spPr bwMode="auto">
          <a:xfrm flipV="1">
            <a:off x="3775075" y="2344738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8441" name="Group 38"/>
          <p:cNvGrpSpPr>
            <a:grpSpLocks/>
          </p:cNvGrpSpPr>
          <p:nvPr/>
        </p:nvGrpSpPr>
        <p:grpSpPr bwMode="auto">
          <a:xfrm>
            <a:off x="3255963" y="2459038"/>
            <a:ext cx="742950" cy="311150"/>
            <a:chOff x="1935" y="960"/>
            <a:chExt cx="468" cy="196"/>
          </a:xfrm>
        </p:grpSpPr>
        <p:sp>
          <p:nvSpPr>
            <p:cNvPr id="18581" name="Line 39"/>
            <p:cNvSpPr>
              <a:spLocks noChangeShapeType="1"/>
            </p:cNvSpPr>
            <p:nvPr/>
          </p:nvSpPr>
          <p:spPr bwMode="auto">
            <a:xfrm>
              <a:off x="2368" y="9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582" name="Rectangle 40"/>
            <p:cNvSpPr>
              <a:spLocks noChangeArrowheads="1"/>
            </p:cNvSpPr>
            <p:nvPr/>
          </p:nvSpPr>
          <p:spPr bwMode="auto">
            <a:xfrm>
              <a:off x="1935" y="1065"/>
              <a:ext cx="465" cy="91"/>
            </a:xfrm>
            <a:prstGeom prst="rect">
              <a:avLst/>
            </a:prstGeom>
            <a:solidFill>
              <a:srgbClr val="BBE0E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583" name="Freeform 41"/>
            <p:cNvSpPr>
              <a:spLocks/>
            </p:cNvSpPr>
            <p:nvPr/>
          </p:nvSpPr>
          <p:spPr bwMode="auto">
            <a:xfrm>
              <a:off x="2069" y="975"/>
              <a:ext cx="307" cy="63"/>
            </a:xfrm>
            <a:custGeom>
              <a:avLst/>
              <a:gdLst>
                <a:gd name="T0" fmla="*/ 0 w 432"/>
                <a:gd name="T1" fmla="*/ 0 h 105"/>
                <a:gd name="T2" fmla="*/ 60 w 432"/>
                <a:gd name="T3" fmla="*/ 0 h 105"/>
                <a:gd name="T4" fmla="*/ 218 w 432"/>
                <a:gd name="T5" fmla="*/ 63 h 105"/>
                <a:gd name="T6" fmla="*/ 307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584" name="Freeform 42"/>
            <p:cNvSpPr>
              <a:spLocks/>
            </p:cNvSpPr>
            <p:nvPr/>
          </p:nvSpPr>
          <p:spPr bwMode="auto">
            <a:xfrm flipV="1">
              <a:off x="2051" y="981"/>
              <a:ext cx="352" cy="63"/>
            </a:xfrm>
            <a:custGeom>
              <a:avLst/>
              <a:gdLst>
                <a:gd name="T0" fmla="*/ 0 w 432"/>
                <a:gd name="T1" fmla="*/ 0 h 105"/>
                <a:gd name="T2" fmla="*/ 69 w 432"/>
                <a:gd name="T3" fmla="*/ 0 h 105"/>
                <a:gd name="T4" fmla="*/ 250 w 432"/>
                <a:gd name="T5" fmla="*/ 63 h 105"/>
                <a:gd name="T6" fmla="*/ 352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8442" name="Line 43"/>
          <p:cNvSpPr>
            <a:spLocks noChangeShapeType="1"/>
          </p:cNvSpPr>
          <p:nvPr/>
        </p:nvSpPr>
        <p:spPr bwMode="auto">
          <a:xfrm flipV="1">
            <a:off x="2665413" y="2517775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8443" name="Line 44"/>
          <p:cNvSpPr>
            <a:spLocks noChangeShapeType="1"/>
          </p:cNvSpPr>
          <p:nvPr/>
        </p:nvSpPr>
        <p:spPr bwMode="auto">
          <a:xfrm flipV="1">
            <a:off x="3924300" y="2201863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8444" name="Rectangle 45"/>
          <p:cNvSpPr>
            <a:spLocks noChangeArrowheads="1"/>
          </p:cNvSpPr>
          <p:nvPr/>
        </p:nvSpPr>
        <p:spPr bwMode="auto">
          <a:xfrm>
            <a:off x="2403475" y="2479675"/>
            <a:ext cx="257175" cy="698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8445" name="Line 48"/>
          <p:cNvSpPr>
            <a:spLocks noChangeShapeType="1"/>
          </p:cNvSpPr>
          <p:nvPr/>
        </p:nvSpPr>
        <p:spPr bwMode="auto">
          <a:xfrm flipV="1">
            <a:off x="3279775" y="2736850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8446" name="Group 49"/>
          <p:cNvGrpSpPr>
            <a:grpSpLocks/>
          </p:cNvGrpSpPr>
          <p:nvPr/>
        </p:nvGrpSpPr>
        <p:grpSpPr bwMode="auto">
          <a:xfrm>
            <a:off x="2760663" y="3365500"/>
            <a:ext cx="987425" cy="479425"/>
            <a:chOff x="1118" y="1621"/>
            <a:chExt cx="622" cy="302"/>
          </a:xfrm>
        </p:grpSpPr>
        <p:sp>
          <p:nvSpPr>
            <p:cNvPr id="18564" name="Rectangle 50"/>
            <p:cNvSpPr>
              <a:spLocks noChangeArrowheads="1"/>
            </p:cNvSpPr>
            <p:nvPr/>
          </p:nvSpPr>
          <p:spPr bwMode="auto">
            <a:xfrm>
              <a:off x="1578" y="1789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565" name="Rectangle 51"/>
            <p:cNvSpPr>
              <a:spLocks noChangeArrowheads="1"/>
            </p:cNvSpPr>
            <p:nvPr/>
          </p:nvSpPr>
          <p:spPr bwMode="auto">
            <a:xfrm rot="-2700000">
              <a:off x="1336" y="1621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8566" name="Group 52"/>
            <p:cNvGrpSpPr>
              <a:grpSpLocks/>
            </p:cNvGrpSpPr>
            <p:nvPr/>
          </p:nvGrpSpPr>
          <p:grpSpPr bwMode="auto">
            <a:xfrm>
              <a:off x="1118" y="1684"/>
              <a:ext cx="477" cy="239"/>
              <a:chOff x="2466" y="2026"/>
              <a:chExt cx="477" cy="282"/>
            </a:xfrm>
          </p:grpSpPr>
          <p:sp>
            <p:nvSpPr>
              <p:cNvPr id="18567" name="Oval 53"/>
              <p:cNvSpPr>
                <a:spLocks noChangeArrowheads="1"/>
              </p:cNvSpPr>
              <p:nvPr/>
            </p:nvSpPr>
            <p:spPr bwMode="auto">
              <a:xfrm>
                <a:off x="2466" y="2168"/>
                <a:ext cx="476" cy="14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8568" name="Line 54"/>
              <p:cNvSpPr>
                <a:spLocks noChangeShapeType="1"/>
              </p:cNvSpPr>
              <p:nvPr/>
            </p:nvSpPr>
            <p:spPr bwMode="auto">
              <a:xfrm>
                <a:off x="2470" y="2125"/>
                <a:ext cx="1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69" name="Rectangle 55"/>
              <p:cNvSpPr>
                <a:spLocks noChangeArrowheads="1"/>
              </p:cNvSpPr>
              <p:nvPr/>
            </p:nvSpPr>
            <p:spPr bwMode="auto">
              <a:xfrm>
                <a:off x="2470" y="2125"/>
                <a:ext cx="472" cy="111"/>
              </a:xfrm>
              <a:prstGeom prst="rect">
                <a:avLst/>
              </a:prstGeom>
              <a:solidFill>
                <a:srgbClr val="DDDDD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8570" name="Oval 56"/>
              <p:cNvSpPr>
                <a:spLocks noChangeArrowheads="1"/>
              </p:cNvSpPr>
              <p:nvPr/>
            </p:nvSpPr>
            <p:spPr bwMode="auto">
              <a:xfrm>
                <a:off x="2466" y="2026"/>
                <a:ext cx="476" cy="16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8571" name="Group 57"/>
              <p:cNvGrpSpPr>
                <a:grpSpLocks/>
              </p:cNvGrpSpPr>
              <p:nvPr/>
            </p:nvGrpSpPr>
            <p:grpSpPr bwMode="auto">
              <a:xfrm>
                <a:off x="2581" y="2061"/>
                <a:ext cx="236" cy="94"/>
                <a:chOff x="2848" y="848"/>
                <a:chExt cx="140" cy="98"/>
              </a:xfrm>
            </p:grpSpPr>
            <p:sp>
              <p:nvSpPr>
                <p:cNvPr id="18578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79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80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8572" name="Group 61"/>
              <p:cNvGrpSpPr>
                <a:grpSpLocks/>
              </p:cNvGrpSpPr>
              <p:nvPr/>
            </p:nvGrpSpPr>
            <p:grpSpPr bwMode="auto">
              <a:xfrm flipV="1">
                <a:off x="2581" y="2060"/>
                <a:ext cx="236" cy="94"/>
                <a:chOff x="2848" y="848"/>
                <a:chExt cx="140" cy="98"/>
              </a:xfrm>
            </p:grpSpPr>
            <p:sp>
              <p:nvSpPr>
                <p:cNvPr id="18575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76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77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18573" name="Line 65"/>
              <p:cNvSpPr>
                <a:spLocks noChangeShapeType="1"/>
              </p:cNvSpPr>
              <p:nvPr/>
            </p:nvSpPr>
            <p:spPr bwMode="auto">
              <a:xfrm flipH="1">
                <a:off x="2942" y="2109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74" name="Line 66"/>
              <p:cNvSpPr>
                <a:spLocks noChangeShapeType="1"/>
              </p:cNvSpPr>
              <p:nvPr/>
            </p:nvSpPr>
            <p:spPr bwMode="auto">
              <a:xfrm flipH="1">
                <a:off x="2466" y="2117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aphicFrame>
        <p:nvGraphicFramePr>
          <p:cNvPr id="18434" name="Object 142"/>
          <p:cNvGraphicFramePr>
            <a:graphicFrameLocks noChangeAspect="1"/>
          </p:cNvGraphicFramePr>
          <p:nvPr/>
        </p:nvGraphicFramePr>
        <p:xfrm>
          <a:off x="1790700" y="2141538"/>
          <a:ext cx="6524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8" name="Clip" r:id="rId3" imgW="1266840" imgH="1200240" progId="MS_ClipArt_Gallery.2">
                  <p:embed/>
                </p:oleObj>
              </mc:Choice>
              <mc:Fallback>
                <p:oleObj name="Clip" r:id="rId3" imgW="1266840" imgH="12002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141538"/>
                        <a:ext cx="65246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47" name="Group 84"/>
          <p:cNvGrpSpPr>
            <a:grpSpLocks/>
          </p:cNvGrpSpPr>
          <p:nvPr/>
        </p:nvGrpSpPr>
        <p:grpSpPr bwMode="auto">
          <a:xfrm>
            <a:off x="2554288" y="3170238"/>
            <a:ext cx="306387" cy="647700"/>
            <a:chOff x="4180" y="783"/>
            <a:chExt cx="150" cy="307"/>
          </a:xfrm>
        </p:grpSpPr>
        <p:sp>
          <p:nvSpPr>
            <p:cNvPr id="18556" name="AutoShape 8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557" name="Rectangle 8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558" name="Rectangle 8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559" name="AutoShape 8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560" name="Line 8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561" name="Line 9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562" name="Rectangle 9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563" name="Rectangle 9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18448" name="Text Box 44"/>
          <p:cNvSpPr txBox="1">
            <a:spLocks noChangeArrowheads="1"/>
          </p:cNvSpPr>
          <p:nvPr/>
        </p:nvSpPr>
        <p:spPr bwMode="auto">
          <a:xfrm>
            <a:off x="2562225" y="3816350"/>
            <a:ext cx="14779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solidFill>
                  <a:srgbClr val="000000"/>
                </a:solidFill>
                <a:latin typeface="Comic Sans MS" pitchFamily="66" charset="0"/>
              </a:rPr>
              <a:t>router</a:t>
            </a:r>
          </a:p>
          <a:p>
            <a:pPr eaLnBrk="0" hangingPunct="0"/>
            <a:r>
              <a:rPr lang="en-US" sz="1800" b="0">
                <a:solidFill>
                  <a:srgbClr val="000000"/>
                </a:solidFill>
                <a:latin typeface="Comic Sans MS" pitchFamily="66" charset="0"/>
              </a:rPr>
              <a:t>(runs DHCP)</a:t>
            </a:r>
          </a:p>
        </p:txBody>
      </p:sp>
      <p:grpSp>
        <p:nvGrpSpPr>
          <p:cNvPr id="8" name="Group 45"/>
          <p:cNvGrpSpPr>
            <a:grpSpLocks/>
          </p:cNvGrpSpPr>
          <p:nvPr/>
        </p:nvGrpSpPr>
        <p:grpSpPr bwMode="auto">
          <a:xfrm>
            <a:off x="1195388" y="1081088"/>
            <a:ext cx="976312" cy="1460500"/>
            <a:chOff x="651" y="681"/>
            <a:chExt cx="615" cy="920"/>
          </a:xfrm>
        </p:grpSpPr>
        <p:sp>
          <p:nvSpPr>
            <p:cNvPr id="18548" name="Freeform 46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8549" name="Group 47"/>
            <p:cNvGrpSpPr>
              <a:grpSpLocks/>
            </p:cNvGrpSpPr>
            <p:nvPr/>
          </p:nvGrpSpPr>
          <p:grpSpPr bwMode="auto">
            <a:xfrm>
              <a:off x="651" y="681"/>
              <a:ext cx="501" cy="828"/>
              <a:chOff x="569" y="2954"/>
              <a:chExt cx="501" cy="828"/>
            </a:xfrm>
          </p:grpSpPr>
          <p:sp>
            <p:nvSpPr>
              <p:cNvPr id="18550" name="Rectangle 48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51" name="Text Box 49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DHCP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UDP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18552" name="Line 50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53" name="Line 51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54" name="Line 52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55" name="Line 53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10" name="Group 57"/>
          <p:cNvGrpSpPr>
            <a:grpSpLocks/>
          </p:cNvGrpSpPr>
          <p:nvPr/>
        </p:nvGrpSpPr>
        <p:grpSpPr bwMode="auto">
          <a:xfrm>
            <a:off x="352425" y="3152775"/>
            <a:ext cx="1081088" cy="1166813"/>
            <a:chOff x="42" y="744"/>
            <a:chExt cx="681" cy="735"/>
          </a:xfrm>
        </p:grpSpPr>
        <p:grpSp>
          <p:nvGrpSpPr>
            <p:cNvPr id="18516" name="Group 58"/>
            <p:cNvGrpSpPr>
              <a:grpSpLocks/>
            </p:cNvGrpSpPr>
            <p:nvPr/>
          </p:nvGrpSpPr>
          <p:grpSpPr bwMode="auto">
            <a:xfrm>
              <a:off x="42" y="886"/>
              <a:ext cx="681" cy="468"/>
              <a:chOff x="42" y="886"/>
              <a:chExt cx="681" cy="468"/>
            </a:xfrm>
          </p:grpSpPr>
          <p:grpSp>
            <p:nvGrpSpPr>
              <p:cNvPr id="18518" name="Group 59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8543" name="Group 60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18546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547" name="Text Box 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18544" name="Rectangle 63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45" name="Rectangle 64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8519" name="Group 65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8537" name="Group 66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8541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542" name="Text Box 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18538" name="Group 69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8539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540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grpSp>
            <p:nvGrpSpPr>
              <p:cNvPr id="18520" name="Group 72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18535" name="Rectangle 73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36" name="Rectangle 74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8521" name="Group 75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18522" name="Group 76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18526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18529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18533" name="Rectangle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8534" name="Text Box 8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0" hangingPunct="0"/>
                        <a:r>
                          <a:rPr lang="en-US" sz="1000" b="0">
                            <a:solidFill>
                              <a:srgbClr val="FFFFFF"/>
                            </a:solidFill>
                            <a:latin typeface="Arial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18530" name="Group 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8531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8532" name="Rectangle 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sp>
                <p:nvSpPr>
                  <p:cNvPr id="1852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52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  <p:sp>
              <p:nvSpPr>
                <p:cNvPr id="18523" name="Rectangle 86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24" name="Rectangle 87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525" name="Rectangle 88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18517" name="AutoShape 89"/>
            <p:cNvSpPr>
              <a:spLocks noChangeArrowheads="1"/>
            </p:cNvSpPr>
            <p:nvPr/>
          </p:nvSpPr>
          <p:spPr bwMode="auto">
            <a:xfrm>
              <a:off x="384" y="744"/>
              <a:ext cx="240" cy="735"/>
            </a:xfrm>
            <a:prstGeom prst="downArrow">
              <a:avLst>
                <a:gd name="adj1" fmla="val 54167"/>
                <a:gd name="adj2" fmla="val 49170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3" name="Group 90"/>
          <p:cNvGrpSpPr>
            <a:grpSpLocks/>
          </p:cNvGrpSpPr>
          <p:nvPr/>
        </p:nvGrpSpPr>
        <p:grpSpPr bwMode="auto">
          <a:xfrm>
            <a:off x="449263" y="4238625"/>
            <a:ext cx="1081087" cy="244475"/>
            <a:chOff x="504" y="3523"/>
            <a:chExt cx="681" cy="154"/>
          </a:xfrm>
        </p:grpSpPr>
        <p:grpSp>
          <p:nvGrpSpPr>
            <p:cNvPr id="18503" name="Group 91"/>
            <p:cNvGrpSpPr>
              <a:grpSpLocks/>
            </p:cNvGrpSpPr>
            <p:nvPr/>
          </p:nvGrpSpPr>
          <p:grpSpPr bwMode="auto">
            <a:xfrm>
              <a:off x="623" y="3523"/>
              <a:ext cx="510" cy="154"/>
              <a:chOff x="723" y="3453"/>
              <a:chExt cx="510" cy="154"/>
            </a:xfrm>
          </p:grpSpPr>
          <p:grpSp>
            <p:nvGrpSpPr>
              <p:cNvPr id="18507" name="Group 92"/>
              <p:cNvGrpSpPr>
                <a:grpSpLocks/>
              </p:cNvGrpSpPr>
              <p:nvPr/>
            </p:nvGrpSpPr>
            <p:grpSpPr bwMode="auto">
              <a:xfrm>
                <a:off x="836" y="3453"/>
                <a:ext cx="397" cy="154"/>
                <a:chOff x="836" y="3305"/>
                <a:chExt cx="397" cy="154"/>
              </a:xfrm>
            </p:grpSpPr>
            <p:grpSp>
              <p:nvGrpSpPr>
                <p:cNvPr id="18510" name="Group 93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8514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515" name="Text Box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18511" name="Group 96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8512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513" name="Rectangle 98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sp>
            <p:nvSpPr>
              <p:cNvPr id="18508" name="Rectangle 99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09" name="Rectangle 100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8504" name="Rectangle 101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505" name="Rectangle 102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506" name="Rectangle 103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8" name="Group 104"/>
          <p:cNvGrpSpPr>
            <a:grpSpLocks/>
          </p:cNvGrpSpPr>
          <p:nvPr/>
        </p:nvGrpSpPr>
        <p:grpSpPr bwMode="auto">
          <a:xfrm>
            <a:off x="1477963" y="3081338"/>
            <a:ext cx="1316037" cy="1314450"/>
            <a:chOff x="931" y="1941"/>
            <a:chExt cx="829" cy="828"/>
          </a:xfrm>
        </p:grpSpPr>
        <p:sp>
          <p:nvSpPr>
            <p:cNvPr id="18495" name="Freeform 105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4 w 551"/>
                <a:gd name="T1" fmla="*/ 0 h 801"/>
                <a:gd name="T2" fmla="*/ 551 w 551"/>
                <a:gd name="T3" fmla="*/ 402 h 801"/>
                <a:gd name="T4" fmla="*/ 6 w 551"/>
                <a:gd name="T5" fmla="*/ 801 h 801"/>
                <a:gd name="T6" fmla="*/ 13 w 551"/>
                <a:gd name="T7" fmla="*/ 535 h 801"/>
                <a:gd name="T8" fmla="*/ 0 w 551"/>
                <a:gd name="T9" fmla="*/ 371 h 801"/>
                <a:gd name="T10" fmla="*/ 14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1"/>
                <a:gd name="T19" fmla="*/ 0 h 801"/>
                <a:gd name="T20" fmla="*/ 551 w 551"/>
                <a:gd name="T21" fmla="*/ 801 h 8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8496" name="Group 106"/>
            <p:cNvGrpSpPr>
              <a:grpSpLocks/>
            </p:cNvGrpSpPr>
            <p:nvPr/>
          </p:nvGrpSpPr>
          <p:grpSpPr bwMode="auto">
            <a:xfrm>
              <a:off x="931" y="1941"/>
              <a:ext cx="501" cy="828"/>
              <a:chOff x="569" y="2954"/>
              <a:chExt cx="501" cy="828"/>
            </a:xfrm>
          </p:grpSpPr>
          <p:sp>
            <p:nvSpPr>
              <p:cNvPr id="18497" name="Rectangle 10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498" name="Text Box 108"/>
              <p:cNvSpPr txBox="1">
                <a:spLocks noChangeArrowheads="1"/>
              </p:cNvSpPr>
              <p:nvPr/>
            </p:nvSpPr>
            <p:spPr bwMode="auto">
              <a:xfrm>
                <a:off x="593" y="2954"/>
                <a:ext cx="477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DHCP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UDP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18499" name="Line 10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00" name="Line 11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01" name="Line 11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502" name="Line 11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30" name="Group 113"/>
          <p:cNvGrpSpPr>
            <a:grpSpLocks/>
          </p:cNvGrpSpPr>
          <p:nvPr/>
        </p:nvGrpSpPr>
        <p:grpSpPr bwMode="auto">
          <a:xfrm>
            <a:off x="71438" y="969963"/>
            <a:ext cx="1081087" cy="1217612"/>
            <a:chOff x="1404" y="3105"/>
            <a:chExt cx="681" cy="767"/>
          </a:xfrm>
        </p:grpSpPr>
        <p:grpSp>
          <p:nvGrpSpPr>
            <p:cNvPr id="18460" name="Group 114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18465" name="Group 115"/>
              <p:cNvGrpSpPr>
                <a:grpSpLocks/>
              </p:cNvGrpSpPr>
              <p:nvPr/>
            </p:nvGrpSpPr>
            <p:grpSpPr bwMode="auto">
              <a:xfrm>
                <a:off x="278" y="886"/>
                <a:ext cx="397" cy="154"/>
                <a:chOff x="740" y="3209"/>
                <a:chExt cx="397" cy="154"/>
              </a:xfrm>
            </p:grpSpPr>
            <p:grpSp>
              <p:nvGrpSpPr>
                <p:cNvPr id="18490" name="Group 116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43" cy="154"/>
                  <a:chOff x="844" y="3337"/>
                  <a:chExt cx="343" cy="154"/>
                </a:xfrm>
              </p:grpSpPr>
              <p:sp>
                <p:nvSpPr>
                  <p:cNvPr id="18493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494" name="Text Box 1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sp>
              <p:nvSpPr>
                <p:cNvPr id="18491" name="Rectangle 119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492" name="Rectangle 120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8466" name="Group 121"/>
              <p:cNvGrpSpPr>
                <a:grpSpLocks/>
              </p:cNvGrpSpPr>
              <p:nvPr/>
            </p:nvGrpSpPr>
            <p:grpSpPr bwMode="auto">
              <a:xfrm>
                <a:off x="278" y="1034"/>
                <a:ext cx="397" cy="154"/>
                <a:chOff x="836" y="3305"/>
                <a:chExt cx="397" cy="154"/>
              </a:xfrm>
            </p:grpSpPr>
            <p:grpSp>
              <p:nvGrpSpPr>
                <p:cNvPr id="18484" name="Group 12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43" cy="154"/>
                  <a:chOff x="844" y="3337"/>
                  <a:chExt cx="343" cy="154"/>
                </a:xfrm>
              </p:grpSpPr>
              <p:sp>
                <p:nvSpPr>
                  <p:cNvPr id="18488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489" name="Text Box 1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43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DHCP</a:t>
                    </a:r>
                  </a:p>
                </p:txBody>
              </p:sp>
            </p:grpSp>
            <p:grpSp>
              <p:nvGrpSpPr>
                <p:cNvPr id="18485" name="Group 12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18486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487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grpSp>
            <p:nvGrpSpPr>
              <p:cNvPr id="18467" name="Group 128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18482" name="Rectangle 129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483" name="Rectangle 130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8468" name="Group 131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18469" name="Group 132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510" cy="154"/>
                  <a:chOff x="723" y="3453"/>
                  <a:chExt cx="510" cy="154"/>
                </a:xfrm>
              </p:grpSpPr>
              <p:grpSp>
                <p:nvGrpSpPr>
                  <p:cNvPr id="18473" name="Group 133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97" cy="154"/>
                    <a:chOff x="836" y="3305"/>
                    <a:chExt cx="397" cy="154"/>
                  </a:xfrm>
                </p:grpSpPr>
                <p:grpSp>
                  <p:nvGrpSpPr>
                    <p:cNvPr id="18476" name="Group 13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43" cy="154"/>
                      <a:chOff x="844" y="3337"/>
                      <a:chExt cx="343" cy="154"/>
                    </a:xfrm>
                  </p:grpSpPr>
                  <p:sp>
                    <p:nvSpPr>
                      <p:cNvPr id="18480" name="Rectangle 13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8481" name="Text Box 13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43" cy="1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0" hangingPunct="0"/>
                        <a:r>
                          <a:rPr lang="en-US" sz="1000" b="0">
                            <a:solidFill>
                              <a:srgbClr val="FFFFFF"/>
                            </a:solidFill>
                            <a:latin typeface="Arial" charset="0"/>
                          </a:rPr>
                          <a:t>DHCP</a:t>
                        </a:r>
                      </a:p>
                    </p:txBody>
                  </p:sp>
                </p:grpSp>
                <p:grpSp>
                  <p:nvGrpSpPr>
                    <p:cNvPr id="18477" name="Group 13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18478" name="Rectangle 1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18479" name="Rectangle 1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sp>
                <p:nvSpPr>
                  <p:cNvPr id="18474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18475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  <p:sp>
              <p:nvSpPr>
                <p:cNvPr id="18470" name="Rectangle 142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47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8472" name="Rectangle 144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18461" name="AutoShape 145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8462" name="Group 146"/>
            <p:cNvGrpSpPr>
              <a:grpSpLocks/>
            </p:cNvGrpSpPr>
            <p:nvPr/>
          </p:nvGrpSpPr>
          <p:grpSpPr bwMode="auto">
            <a:xfrm>
              <a:off x="1695" y="3227"/>
              <a:ext cx="343" cy="154"/>
              <a:chOff x="844" y="3337"/>
              <a:chExt cx="343" cy="154"/>
            </a:xfrm>
          </p:grpSpPr>
          <p:sp>
            <p:nvSpPr>
              <p:cNvPr id="18463" name="Rectangle 147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8464" name="Text Box 148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43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DHCP</a:t>
                </a:r>
              </a:p>
            </p:txBody>
          </p:sp>
        </p:grpSp>
      </p:grpSp>
      <p:grpSp>
        <p:nvGrpSpPr>
          <p:cNvPr id="703620" name="Group 149"/>
          <p:cNvGrpSpPr>
            <a:grpSpLocks/>
          </p:cNvGrpSpPr>
          <p:nvPr/>
        </p:nvGrpSpPr>
        <p:grpSpPr bwMode="auto">
          <a:xfrm>
            <a:off x="803275" y="3178175"/>
            <a:ext cx="544513" cy="244475"/>
            <a:chOff x="844" y="3337"/>
            <a:chExt cx="343" cy="154"/>
          </a:xfrm>
        </p:grpSpPr>
        <p:sp>
          <p:nvSpPr>
            <p:cNvPr id="18458" name="Rectangle 150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8459" name="Text Box 151"/>
            <p:cNvSpPr txBox="1">
              <a:spLocks noChangeArrowheads="1"/>
            </p:cNvSpPr>
            <p:nvPr/>
          </p:nvSpPr>
          <p:spPr bwMode="auto">
            <a:xfrm>
              <a:off x="844" y="3337"/>
              <a:ext cx="343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0">
                  <a:solidFill>
                    <a:srgbClr val="FFFFFF"/>
                  </a:solidFill>
                  <a:latin typeface="Arial" charset="0"/>
                </a:rPr>
                <a:t>DHCP</a:t>
              </a:r>
            </a:p>
          </p:txBody>
        </p:sp>
      </p:grpSp>
      <p:sp>
        <p:nvSpPr>
          <p:cNvPr id="703643" name="Rectangle 155"/>
          <p:cNvSpPr>
            <a:spLocks noChangeArrowheads="1"/>
          </p:cNvSpPr>
          <p:nvPr/>
        </p:nvSpPr>
        <p:spPr bwMode="auto">
          <a:xfrm>
            <a:off x="4972139" y="2784475"/>
            <a:ext cx="342106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1800" b="0" dirty="0" smtClean="0">
                <a:solidFill>
                  <a:srgbClr val="000000"/>
                </a:solidFill>
                <a:latin typeface="Comic Sans MS" pitchFamily="66" charset="0"/>
              </a:rPr>
              <a:t>frame </a:t>
            </a:r>
            <a:r>
              <a:rPr lang="en-US" sz="1800" b="0" dirty="0">
                <a:solidFill>
                  <a:srgbClr val="000000"/>
                </a:solidFill>
                <a:latin typeface="Comic Sans MS" pitchFamily="66" charset="0"/>
              </a:rPr>
              <a:t>forwarded (</a:t>
            </a:r>
            <a:r>
              <a:rPr lang="en-US" sz="1800" dirty="0">
                <a:solidFill>
                  <a:srgbClr val="3333CC"/>
                </a:solidFill>
                <a:latin typeface="Comic Sans MS" pitchFamily="66" charset="0"/>
              </a:rPr>
              <a:t>switch learning</a:t>
            </a:r>
            <a:r>
              <a:rPr lang="en-US" sz="1800" b="0" dirty="0">
                <a:solidFill>
                  <a:srgbClr val="000000"/>
                </a:solidFill>
                <a:latin typeface="Comic Sans MS" pitchFamily="66" charset="0"/>
              </a:rPr>
              <a:t>) through LAN, </a:t>
            </a:r>
            <a:r>
              <a:rPr lang="en-US" sz="1800" b="0" dirty="0" err="1">
                <a:solidFill>
                  <a:srgbClr val="000000"/>
                </a:solidFill>
                <a:latin typeface="Comic Sans MS" pitchFamily="66" charset="0"/>
              </a:rPr>
              <a:t>demultiplexing</a:t>
            </a:r>
            <a:r>
              <a:rPr lang="en-US" sz="1800" b="0" dirty="0">
                <a:solidFill>
                  <a:srgbClr val="000000"/>
                </a:solidFill>
                <a:latin typeface="Comic Sans MS" pitchFamily="66" charset="0"/>
              </a:rPr>
              <a:t> at client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endParaRPr lang="en-US" sz="1800" b="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3644" name="Text Box 156"/>
          <p:cNvSpPr txBox="1">
            <a:spLocks noChangeArrowheads="1"/>
          </p:cNvSpPr>
          <p:nvPr/>
        </p:nvSpPr>
        <p:spPr bwMode="auto">
          <a:xfrm>
            <a:off x="723900" y="5260975"/>
            <a:ext cx="7954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>
                <a:solidFill>
                  <a:srgbClr val="000000"/>
                </a:solidFill>
                <a:latin typeface="Comic Sans MS" pitchFamily="66" charset="0"/>
              </a:rPr>
              <a:t>Client now has IP address, knows name &amp; addr of DNS </a:t>
            </a:r>
          </a:p>
          <a:p>
            <a:pPr algn="ctr" eaLnBrk="0" hangingPunct="0"/>
            <a:r>
              <a:rPr lang="en-US" sz="2400" b="0">
                <a:solidFill>
                  <a:srgbClr val="000000"/>
                </a:solidFill>
                <a:latin typeface="Comic Sans MS" pitchFamily="66" charset="0"/>
              </a:rPr>
              <a:t>server, IP address of its first-hop router</a:t>
            </a:r>
          </a:p>
        </p:txBody>
      </p:sp>
      <p:sp>
        <p:nvSpPr>
          <p:cNvPr id="703645" name="Rectangle 157"/>
          <p:cNvSpPr>
            <a:spLocks noChangeArrowheads="1"/>
          </p:cNvSpPr>
          <p:nvPr/>
        </p:nvSpPr>
        <p:spPr bwMode="auto">
          <a:xfrm>
            <a:off x="4949825" y="3927475"/>
            <a:ext cx="3421063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1800" b="0">
                <a:solidFill>
                  <a:srgbClr val="000000"/>
                </a:solidFill>
                <a:latin typeface="Comic Sans MS" pitchFamily="66" charset="0"/>
              </a:rPr>
              <a:t>DHCP client receives DHCP ACK reply</a:t>
            </a:r>
          </a:p>
        </p:txBody>
      </p:sp>
    </p:spTree>
    <p:extLst>
      <p:ext uri="{BB962C8B-B14F-4D97-AF65-F5344CB8AC3E}">
        <p14:creationId xmlns:p14="http://schemas.microsoft.com/office/powerpoint/2010/main" val="335473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569 0.03081 L 0.1533 0.0322 L 0.34896 -0.28446 L -0.04115 -0.28886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-15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6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1" grpId="0" build="p"/>
      <p:bldP spid="703643" grpId="0" build="p"/>
      <p:bldP spid="703644" grpId="0"/>
      <p:bldP spid="70364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5-</a:t>
            </a:r>
            <a:fld id="{E8C1695A-A0A3-44BA-8457-9BB3089C8203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853488" cy="1143000"/>
          </a:xfrm>
        </p:spPr>
        <p:txBody>
          <a:bodyPr/>
          <a:lstStyle/>
          <a:p>
            <a:r>
              <a:rPr lang="en-US" sz="2800" u="none" smtClean="0"/>
              <a:t>A day in the life… ARP (before DNS, before HTTP)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1025" y="1014413"/>
            <a:ext cx="4667250" cy="1262062"/>
          </a:xfrm>
        </p:spPr>
        <p:txBody>
          <a:bodyPr/>
          <a:lstStyle/>
          <a:p>
            <a:r>
              <a:rPr lang="en-US" sz="2000" smtClean="0"/>
              <a:t>before sending </a:t>
            </a:r>
            <a:r>
              <a:rPr lang="en-US" sz="2000" b="1" i="1" smtClean="0">
                <a:solidFill>
                  <a:srgbClr val="FF0000"/>
                </a:solidFill>
              </a:rPr>
              <a:t>HTTP</a:t>
            </a:r>
            <a:r>
              <a:rPr lang="en-US" sz="2000" b="1" i="1" smtClean="0"/>
              <a:t> </a:t>
            </a:r>
            <a:r>
              <a:rPr lang="en-US" sz="2000" smtClean="0"/>
              <a:t>request, need IP address of </a:t>
            </a:r>
            <a:r>
              <a:rPr lang="en-US" sz="1800" smtClean="0"/>
              <a:t>www.google.com:</a:t>
            </a:r>
            <a:r>
              <a:rPr lang="en-US" sz="2000" smtClean="0"/>
              <a:t>  </a:t>
            </a:r>
            <a:r>
              <a:rPr lang="en-US" sz="2000" b="1" i="1" smtClean="0">
                <a:solidFill>
                  <a:srgbClr val="FF0000"/>
                </a:solidFill>
              </a:rPr>
              <a:t>DNS</a:t>
            </a:r>
          </a:p>
        </p:txBody>
      </p:sp>
      <p:sp>
        <p:nvSpPr>
          <p:cNvPr id="19463" name="Freeform 3"/>
          <p:cNvSpPr>
            <a:spLocks/>
          </p:cNvSpPr>
          <p:nvPr/>
        </p:nvSpPr>
        <p:spPr bwMode="auto">
          <a:xfrm>
            <a:off x="773113" y="1273175"/>
            <a:ext cx="3554412" cy="2754313"/>
          </a:xfrm>
          <a:custGeom>
            <a:avLst/>
            <a:gdLst>
              <a:gd name="T0" fmla="*/ 3238267 w 2406"/>
              <a:gd name="T1" fmla="*/ 787768 h 958"/>
              <a:gd name="T2" fmla="*/ 2743367 w 2406"/>
              <a:gd name="T3" fmla="*/ 221380 h 958"/>
              <a:gd name="T4" fmla="*/ 2057895 w 2406"/>
              <a:gd name="T5" fmla="*/ 20125 h 958"/>
              <a:gd name="T6" fmla="*/ 1053323 w 2406"/>
              <a:gd name="T7" fmla="*/ 350758 h 958"/>
              <a:gd name="T8" fmla="*/ 413647 w 2406"/>
              <a:gd name="T9" fmla="*/ 672765 h 958"/>
              <a:gd name="T10" fmla="*/ 38410 w 2406"/>
              <a:gd name="T11" fmla="*/ 1500785 h 958"/>
              <a:gd name="T12" fmla="*/ 180232 w 2406"/>
              <a:gd name="T13" fmla="*/ 2222426 h 958"/>
              <a:gd name="T14" fmla="*/ 403306 w 2406"/>
              <a:gd name="T15" fmla="*/ 2570309 h 958"/>
              <a:gd name="T16" fmla="*/ 1726977 w 2406"/>
              <a:gd name="T17" fmla="*/ 2518558 h 958"/>
              <a:gd name="T18" fmla="*/ 2450860 w 2406"/>
              <a:gd name="T19" fmla="*/ 2742813 h 958"/>
              <a:gd name="T20" fmla="*/ 3145197 w 2406"/>
              <a:gd name="T21" fmla="*/ 2578934 h 958"/>
              <a:gd name="T22" fmla="*/ 3471683 w 2406"/>
              <a:gd name="T23" fmla="*/ 1699164 h 958"/>
              <a:gd name="T24" fmla="*/ 3238267 w 2406"/>
              <a:gd name="T25" fmla="*/ 787768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9464" name="Line 36"/>
          <p:cNvSpPr>
            <a:spLocks noChangeShapeType="1"/>
          </p:cNvSpPr>
          <p:nvPr/>
        </p:nvSpPr>
        <p:spPr bwMode="auto">
          <a:xfrm flipV="1">
            <a:off x="3775075" y="2344738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9465" name="Group 38"/>
          <p:cNvGrpSpPr>
            <a:grpSpLocks/>
          </p:cNvGrpSpPr>
          <p:nvPr/>
        </p:nvGrpSpPr>
        <p:grpSpPr bwMode="auto">
          <a:xfrm>
            <a:off x="3255963" y="2459038"/>
            <a:ext cx="742950" cy="311150"/>
            <a:chOff x="1935" y="960"/>
            <a:chExt cx="468" cy="196"/>
          </a:xfrm>
        </p:grpSpPr>
        <p:sp>
          <p:nvSpPr>
            <p:cNvPr id="19545" name="Line 39"/>
            <p:cNvSpPr>
              <a:spLocks noChangeShapeType="1"/>
            </p:cNvSpPr>
            <p:nvPr/>
          </p:nvSpPr>
          <p:spPr bwMode="auto">
            <a:xfrm>
              <a:off x="2368" y="9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546" name="Rectangle 40"/>
            <p:cNvSpPr>
              <a:spLocks noChangeArrowheads="1"/>
            </p:cNvSpPr>
            <p:nvPr/>
          </p:nvSpPr>
          <p:spPr bwMode="auto">
            <a:xfrm>
              <a:off x="1935" y="1065"/>
              <a:ext cx="465" cy="91"/>
            </a:xfrm>
            <a:prstGeom prst="rect">
              <a:avLst/>
            </a:prstGeom>
            <a:solidFill>
              <a:srgbClr val="BBE0E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547" name="Freeform 41"/>
            <p:cNvSpPr>
              <a:spLocks/>
            </p:cNvSpPr>
            <p:nvPr/>
          </p:nvSpPr>
          <p:spPr bwMode="auto">
            <a:xfrm>
              <a:off x="2069" y="975"/>
              <a:ext cx="307" cy="63"/>
            </a:xfrm>
            <a:custGeom>
              <a:avLst/>
              <a:gdLst>
                <a:gd name="T0" fmla="*/ 0 w 432"/>
                <a:gd name="T1" fmla="*/ 0 h 105"/>
                <a:gd name="T2" fmla="*/ 60 w 432"/>
                <a:gd name="T3" fmla="*/ 0 h 105"/>
                <a:gd name="T4" fmla="*/ 218 w 432"/>
                <a:gd name="T5" fmla="*/ 63 h 105"/>
                <a:gd name="T6" fmla="*/ 307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548" name="Freeform 42"/>
            <p:cNvSpPr>
              <a:spLocks/>
            </p:cNvSpPr>
            <p:nvPr/>
          </p:nvSpPr>
          <p:spPr bwMode="auto">
            <a:xfrm flipV="1">
              <a:off x="2051" y="981"/>
              <a:ext cx="352" cy="63"/>
            </a:xfrm>
            <a:custGeom>
              <a:avLst/>
              <a:gdLst>
                <a:gd name="T0" fmla="*/ 0 w 432"/>
                <a:gd name="T1" fmla="*/ 0 h 105"/>
                <a:gd name="T2" fmla="*/ 69 w 432"/>
                <a:gd name="T3" fmla="*/ 0 h 105"/>
                <a:gd name="T4" fmla="*/ 250 w 432"/>
                <a:gd name="T5" fmla="*/ 63 h 105"/>
                <a:gd name="T6" fmla="*/ 352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19466" name="Line 43"/>
          <p:cNvSpPr>
            <a:spLocks noChangeShapeType="1"/>
          </p:cNvSpPr>
          <p:nvPr/>
        </p:nvSpPr>
        <p:spPr bwMode="auto">
          <a:xfrm flipV="1">
            <a:off x="2665413" y="2517775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9467" name="Line 44"/>
          <p:cNvSpPr>
            <a:spLocks noChangeShapeType="1"/>
          </p:cNvSpPr>
          <p:nvPr/>
        </p:nvSpPr>
        <p:spPr bwMode="auto">
          <a:xfrm flipV="1">
            <a:off x="3924300" y="2201863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19468" name="Rectangle 45"/>
          <p:cNvSpPr>
            <a:spLocks noChangeArrowheads="1"/>
          </p:cNvSpPr>
          <p:nvPr/>
        </p:nvSpPr>
        <p:spPr bwMode="auto">
          <a:xfrm>
            <a:off x="2403475" y="2479675"/>
            <a:ext cx="257175" cy="698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9469" name="Line 48"/>
          <p:cNvSpPr>
            <a:spLocks noChangeShapeType="1"/>
          </p:cNvSpPr>
          <p:nvPr/>
        </p:nvSpPr>
        <p:spPr bwMode="auto">
          <a:xfrm flipV="1">
            <a:off x="3279775" y="2736850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19470" name="Group 49"/>
          <p:cNvGrpSpPr>
            <a:grpSpLocks/>
          </p:cNvGrpSpPr>
          <p:nvPr/>
        </p:nvGrpSpPr>
        <p:grpSpPr bwMode="auto">
          <a:xfrm>
            <a:off x="2760663" y="3365500"/>
            <a:ext cx="987425" cy="479425"/>
            <a:chOff x="1118" y="1621"/>
            <a:chExt cx="622" cy="302"/>
          </a:xfrm>
        </p:grpSpPr>
        <p:sp>
          <p:nvSpPr>
            <p:cNvPr id="19528" name="Rectangle 50"/>
            <p:cNvSpPr>
              <a:spLocks noChangeArrowheads="1"/>
            </p:cNvSpPr>
            <p:nvPr/>
          </p:nvSpPr>
          <p:spPr bwMode="auto">
            <a:xfrm>
              <a:off x="1578" y="1789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9529" name="Rectangle 51"/>
            <p:cNvSpPr>
              <a:spLocks noChangeArrowheads="1"/>
            </p:cNvSpPr>
            <p:nvPr/>
          </p:nvSpPr>
          <p:spPr bwMode="auto">
            <a:xfrm rot="-2700000">
              <a:off x="1336" y="1621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9530" name="Group 52"/>
            <p:cNvGrpSpPr>
              <a:grpSpLocks/>
            </p:cNvGrpSpPr>
            <p:nvPr/>
          </p:nvGrpSpPr>
          <p:grpSpPr bwMode="auto">
            <a:xfrm>
              <a:off x="1118" y="1684"/>
              <a:ext cx="477" cy="239"/>
              <a:chOff x="2466" y="2026"/>
              <a:chExt cx="477" cy="282"/>
            </a:xfrm>
          </p:grpSpPr>
          <p:sp>
            <p:nvSpPr>
              <p:cNvPr id="19531" name="Oval 53"/>
              <p:cNvSpPr>
                <a:spLocks noChangeArrowheads="1"/>
              </p:cNvSpPr>
              <p:nvPr/>
            </p:nvSpPr>
            <p:spPr bwMode="auto">
              <a:xfrm>
                <a:off x="2466" y="2168"/>
                <a:ext cx="476" cy="14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9532" name="Line 54"/>
              <p:cNvSpPr>
                <a:spLocks noChangeShapeType="1"/>
              </p:cNvSpPr>
              <p:nvPr/>
            </p:nvSpPr>
            <p:spPr bwMode="auto">
              <a:xfrm>
                <a:off x="2470" y="2125"/>
                <a:ext cx="1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33" name="Rectangle 55"/>
              <p:cNvSpPr>
                <a:spLocks noChangeArrowheads="1"/>
              </p:cNvSpPr>
              <p:nvPr/>
            </p:nvSpPr>
            <p:spPr bwMode="auto">
              <a:xfrm>
                <a:off x="2470" y="2125"/>
                <a:ext cx="472" cy="111"/>
              </a:xfrm>
              <a:prstGeom prst="rect">
                <a:avLst/>
              </a:prstGeom>
              <a:solidFill>
                <a:srgbClr val="DDDDD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9534" name="Oval 56"/>
              <p:cNvSpPr>
                <a:spLocks noChangeArrowheads="1"/>
              </p:cNvSpPr>
              <p:nvPr/>
            </p:nvSpPr>
            <p:spPr bwMode="auto">
              <a:xfrm>
                <a:off x="2466" y="2026"/>
                <a:ext cx="476" cy="16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9535" name="Group 57"/>
              <p:cNvGrpSpPr>
                <a:grpSpLocks/>
              </p:cNvGrpSpPr>
              <p:nvPr/>
            </p:nvGrpSpPr>
            <p:grpSpPr bwMode="auto">
              <a:xfrm>
                <a:off x="2581" y="2061"/>
                <a:ext cx="236" cy="94"/>
                <a:chOff x="2848" y="848"/>
                <a:chExt cx="140" cy="98"/>
              </a:xfrm>
            </p:grpSpPr>
            <p:sp>
              <p:nvSpPr>
                <p:cNvPr id="19542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9543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9544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19536" name="Group 61"/>
              <p:cNvGrpSpPr>
                <a:grpSpLocks/>
              </p:cNvGrpSpPr>
              <p:nvPr/>
            </p:nvGrpSpPr>
            <p:grpSpPr bwMode="auto">
              <a:xfrm flipV="1">
                <a:off x="2581" y="2060"/>
                <a:ext cx="236" cy="94"/>
                <a:chOff x="2848" y="848"/>
                <a:chExt cx="140" cy="98"/>
              </a:xfrm>
            </p:grpSpPr>
            <p:sp>
              <p:nvSpPr>
                <p:cNvPr id="19539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9540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9541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19537" name="Line 65"/>
              <p:cNvSpPr>
                <a:spLocks noChangeShapeType="1"/>
              </p:cNvSpPr>
              <p:nvPr/>
            </p:nvSpPr>
            <p:spPr bwMode="auto">
              <a:xfrm flipH="1">
                <a:off x="2942" y="2109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38" name="Line 66"/>
              <p:cNvSpPr>
                <a:spLocks noChangeShapeType="1"/>
              </p:cNvSpPr>
              <p:nvPr/>
            </p:nvSpPr>
            <p:spPr bwMode="auto">
              <a:xfrm flipH="1">
                <a:off x="2466" y="2117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aphicFrame>
        <p:nvGraphicFramePr>
          <p:cNvPr id="19458" name="Object 142"/>
          <p:cNvGraphicFramePr>
            <a:graphicFrameLocks noChangeAspect="1"/>
          </p:cNvGraphicFramePr>
          <p:nvPr/>
        </p:nvGraphicFramePr>
        <p:xfrm>
          <a:off x="1790700" y="2141538"/>
          <a:ext cx="6524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name="Clip" r:id="rId3" imgW="1266840" imgH="1200240" progId="MS_ClipArt_Gallery.2">
                  <p:embed/>
                </p:oleObj>
              </mc:Choice>
              <mc:Fallback>
                <p:oleObj name="Clip" r:id="rId3" imgW="1266840" imgH="12002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141538"/>
                        <a:ext cx="65246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1195388" y="1081088"/>
            <a:ext cx="976312" cy="1460500"/>
            <a:chOff x="651" y="681"/>
            <a:chExt cx="615" cy="920"/>
          </a:xfrm>
        </p:grpSpPr>
        <p:sp>
          <p:nvSpPr>
            <p:cNvPr id="19520" name="Freeform 46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9521" name="Group 47"/>
            <p:cNvGrpSpPr>
              <a:grpSpLocks/>
            </p:cNvGrpSpPr>
            <p:nvPr/>
          </p:nvGrpSpPr>
          <p:grpSpPr bwMode="auto">
            <a:xfrm>
              <a:off x="651" y="681"/>
              <a:ext cx="500" cy="828"/>
              <a:chOff x="569" y="2954"/>
              <a:chExt cx="500" cy="828"/>
            </a:xfrm>
          </p:grpSpPr>
          <p:sp>
            <p:nvSpPr>
              <p:cNvPr id="19522" name="Rectangle 48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23" name="Text Box 49"/>
              <p:cNvSpPr txBox="1">
                <a:spLocks noChangeArrowheads="1"/>
              </p:cNvSpPr>
              <p:nvPr/>
            </p:nvSpPr>
            <p:spPr bwMode="auto">
              <a:xfrm>
                <a:off x="639" y="2954"/>
                <a:ext cx="385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DNS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UDP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19524" name="Line 50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25" name="Line 51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26" name="Line 52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27" name="Line 53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9" name="Group 276"/>
          <p:cNvGrpSpPr>
            <a:grpSpLocks/>
          </p:cNvGrpSpPr>
          <p:nvPr/>
        </p:nvGrpSpPr>
        <p:grpSpPr bwMode="auto">
          <a:xfrm>
            <a:off x="280988" y="1157288"/>
            <a:ext cx="762000" cy="876300"/>
            <a:chOff x="177" y="729"/>
            <a:chExt cx="480" cy="552"/>
          </a:xfrm>
        </p:grpSpPr>
        <p:grpSp>
          <p:nvGrpSpPr>
            <p:cNvPr id="19500" name="Group 54"/>
            <p:cNvGrpSpPr>
              <a:grpSpLocks/>
            </p:cNvGrpSpPr>
            <p:nvPr/>
          </p:nvGrpSpPr>
          <p:grpSpPr bwMode="auto">
            <a:xfrm>
              <a:off x="343" y="732"/>
              <a:ext cx="290" cy="154"/>
              <a:chOff x="844" y="3337"/>
              <a:chExt cx="290" cy="154"/>
            </a:xfrm>
          </p:grpSpPr>
          <p:sp>
            <p:nvSpPr>
              <p:cNvPr id="19518" name="Rectangle 55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19" name="Text Box 56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DNS</a:t>
                </a:r>
              </a:p>
            </p:txBody>
          </p:sp>
        </p:grpSp>
        <p:grpSp>
          <p:nvGrpSpPr>
            <p:cNvPr id="19501" name="Group 59"/>
            <p:cNvGrpSpPr>
              <a:grpSpLocks/>
            </p:cNvGrpSpPr>
            <p:nvPr/>
          </p:nvGrpSpPr>
          <p:grpSpPr bwMode="auto">
            <a:xfrm>
              <a:off x="290" y="874"/>
              <a:ext cx="354" cy="154"/>
              <a:chOff x="740" y="3209"/>
              <a:chExt cx="354" cy="154"/>
            </a:xfrm>
          </p:grpSpPr>
          <p:grpSp>
            <p:nvGrpSpPr>
              <p:cNvPr id="19513" name="Group 60"/>
              <p:cNvGrpSpPr>
                <a:grpSpLocks/>
              </p:cNvGrpSpPr>
              <p:nvPr/>
            </p:nvGrpSpPr>
            <p:grpSpPr bwMode="auto">
              <a:xfrm>
                <a:off x="794" y="3209"/>
                <a:ext cx="290" cy="154"/>
                <a:chOff x="844" y="3337"/>
                <a:chExt cx="290" cy="154"/>
              </a:xfrm>
            </p:grpSpPr>
            <p:sp>
              <p:nvSpPr>
                <p:cNvPr id="19516" name="Rectangle 61"/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9517" name="Text Box 62"/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FFFFFF"/>
                      </a:solidFill>
                      <a:latin typeface="Arial" charset="0"/>
                    </a:rPr>
                    <a:t>DNS</a:t>
                  </a:r>
                </a:p>
              </p:txBody>
            </p:sp>
          </p:grpSp>
          <p:sp>
            <p:nvSpPr>
              <p:cNvPr id="19514" name="Rectangle 63"/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15" name="Rectangle 64"/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19502" name="Group 65"/>
            <p:cNvGrpSpPr>
              <a:grpSpLocks/>
            </p:cNvGrpSpPr>
            <p:nvPr/>
          </p:nvGrpSpPr>
          <p:grpSpPr bwMode="auto">
            <a:xfrm>
              <a:off x="290" y="1022"/>
              <a:ext cx="354" cy="154"/>
              <a:chOff x="836" y="3305"/>
              <a:chExt cx="354" cy="154"/>
            </a:xfrm>
          </p:grpSpPr>
          <p:grpSp>
            <p:nvGrpSpPr>
              <p:cNvPr id="19507" name="Group 66"/>
              <p:cNvGrpSpPr>
                <a:grpSpLocks/>
              </p:cNvGrpSpPr>
              <p:nvPr/>
            </p:nvGrpSpPr>
            <p:grpSpPr bwMode="auto">
              <a:xfrm>
                <a:off x="890" y="3305"/>
                <a:ext cx="290" cy="154"/>
                <a:chOff x="844" y="3337"/>
                <a:chExt cx="290" cy="154"/>
              </a:xfrm>
            </p:grpSpPr>
            <p:sp>
              <p:nvSpPr>
                <p:cNvPr id="19511" name="Rectangle 67"/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9512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28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FFFFFF"/>
                      </a:solidFill>
                      <a:latin typeface="Arial" charset="0"/>
                    </a:rPr>
                    <a:t>DNS</a:t>
                  </a:r>
                </a:p>
              </p:txBody>
            </p:sp>
          </p:grpSp>
          <p:grpSp>
            <p:nvGrpSpPr>
              <p:cNvPr id="19508" name="Group 69"/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19509" name="Rectangle 70"/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19510" name="Rectangle 71"/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19503" name="Group 72"/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19505" name="Rectangle 73"/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506" name="Rectangle 74"/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19504" name="AutoShape 89"/>
            <p:cNvSpPr>
              <a:spLocks noChangeArrowheads="1"/>
            </p:cNvSpPr>
            <p:nvPr/>
          </p:nvSpPr>
          <p:spPr bwMode="auto">
            <a:xfrm>
              <a:off x="393" y="729"/>
              <a:ext cx="240" cy="552"/>
            </a:xfrm>
            <a:prstGeom prst="downArrow">
              <a:avLst>
                <a:gd name="adj1" fmla="val 54167"/>
                <a:gd name="adj2" fmla="val 36928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704664" name="Rectangle 152"/>
          <p:cNvSpPr>
            <a:spLocks noChangeArrowheads="1"/>
          </p:cNvSpPr>
          <p:nvPr/>
        </p:nvSpPr>
        <p:spPr bwMode="auto">
          <a:xfrm>
            <a:off x="4387850" y="2001838"/>
            <a:ext cx="4586288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DNS query created, encapsulated in UDP, encapsulated in IP, encasulated in Eth.  In order to send frame to router, need MAC address of router interface: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ARP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None/>
            </a:pPr>
            <a:endParaRPr lang="en-US" sz="200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4665" name="Rectangle 153"/>
          <p:cNvSpPr>
            <a:spLocks noChangeArrowheads="1"/>
          </p:cNvSpPr>
          <p:nvPr/>
        </p:nvSpPr>
        <p:spPr bwMode="auto">
          <a:xfrm>
            <a:off x="4470400" y="3587750"/>
            <a:ext cx="4386263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ARP query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broadcast, received by router, which replies with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ARP reply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giving MAC address of router interface</a:t>
            </a:r>
          </a:p>
        </p:txBody>
      </p:sp>
      <p:sp>
        <p:nvSpPr>
          <p:cNvPr id="704666" name="Rectangle 154"/>
          <p:cNvSpPr>
            <a:spLocks noChangeArrowheads="1"/>
          </p:cNvSpPr>
          <p:nvPr/>
        </p:nvSpPr>
        <p:spPr bwMode="auto">
          <a:xfrm>
            <a:off x="4471988" y="4845050"/>
            <a:ext cx="428625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client now knows MAC address of first hop router, so can now send frame containing DNS query </a:t>
            </a:r>
          </a:p>
        </p:txBody>
      </p:sp>
      <p:grpSp>
        <p:nvGrpSpPr>
          <p:cNvPr id="17" name="Group 263"/>
          <p:cNvGrpSpPr>
            <a:grpSpLocks/>
          </p:cNvGrpSpPr>
          <p:nvPr/>
        </p:nvGrpSpPr>
        <p:grpSpPr bwMode="auto">
          <a:xfrm>
            <a:off x="92075" y="1868488"/>
            <a:ext cx="1081088" cy="244475"/>
            <a:chOff x="76" y="2296"/>
            <a:chExt cx="681" cy="154"/>
          </a:xfrm>
        </p:grpSpPr>
        <p:sp>
          <p:nvSpPr>
            <p:cNvPr id="19495" name="Rectangle 103"/>
            <p:cNvSpPr>
              <a:spLocks noChangeArrowheads="1"/>
            </p:cNvSpPr>
            <p:nvPr/>
          </p:nvSpPr>
          <p:spPr bwMode="auto">
            <a:xfrm>
              <a:off x="76" y="2305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96" name="Rectangle 101"/>
            <p:cNvSpPr>
              <a:spLocks noChangeArrowheads="1"/>
            </p:cNvSpPr>
            <p:nvPr/>
          </p:nvSpPr>
          <p:spPr bwMode="auto">
            <a:xfrm>
              <a:off x="89" y="2321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97" name="Rectangle 102"/>
            <p:cNvSpPr>
              <a:spLocks noChangeArrowheads="1"/>
            </p:cNvSpPr>
            <p:nvPr/>
          </p:nvSpPr>
          <p:spPr bwMode="auto">
            <a:xfrm>
              <a:off x="687" y="2320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98" name="Rectangle 100"/>
            <p:cNvSpPr>
              <a:spLocks noChangeArrowheads="1"/>
            </p:cNvSpPr>
            <p:nvPr/>
          </p:nvSpPr>
          <p:spPr bwMode="auto">
            <a:xfrm>
              <a:off x="195" y="2319"/>
              <a:ext cx="480" cy="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99" name="Text Box 95"/>
            <p:cNvSpPr txBox="1">
              <a:spLocks noChangeArrowheads="1"/>
            </p:cNvSpPr>
            <p:nvPr/>
          </p:nvSpPr>
          <p:spPr bwMode="auto">
            <a:xfrm>
              <a:off x="182" y="2296"/>
              <a:ext cx="50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ARP query</a:t>
              </a:r>
            </a:p>
          </p:txBody>
        </p:sp>
      </p:grpSp>
      <p:grpSp>
        <p:nvGrpSpPr>
          <p:cNvPr id="18" name="Group 255"/>
          <p:cNvGrpSpPr>
            <a:grpSpLocks/>
          </p:cNvGrpSpPr>
          <p:nvPr/>
        </p:nvGrpSpPr>
        <p:grpSpPr bwMode="auto">
          <a:xfrm>
            <a:off x="2241550" y="2982913"/>
            <a:ext cx="1016000" cy="877887"/>
            <a:chOff x="719" y="2137"/>
            <a:chExt cx="640" cy="553"/>
          </a:xfrm>
        </p:grpSpPr>
        <p:sp>
          <p:nvSpPr>
            <p:cNvPr id="19487" name="Freeform 244"/>
            <p:cNvSpPr>
              <a:spLocks/>
            </p:cNvSpPr>
            <p:nvPr/>
          </p:nvSpPr>
          <p:spPr bwMode="auto">
            <a:xfrm>
              <a:off x="755" y="2268"/>
              <a:ext cx="604" cy="422"/>
            </a:xfrm>
            <a:custGeom>
              <a:avLst/>
              <a:gdLst>
                <a:gd name="T0" fmla="*/ 493 w 604"/>
                <a:gd name="T1" fmla="*/ 0 h 422"/>
                <a:gd name="T2" fmla="*/ 604 w 604"/>
                <a:gd name="T3" fmla="*/ 422 h 422"/>
                <a:gd name="T4" fmla="*/ 0 w 604"/>
                <a:gd name="T5" fmla="*/ 307 h 422"/>
                <a:gd name="T6" fmla="*/ 220 w 604"/>
                <a:gd name="T7" fmla="*/ 3 h 422"/>
                <a:gd name="T8" fmla="*/ 493 w 604"/>
                <a:gd name="T9" fmla="*/ 0 h 4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422"/>
                <a:gd name="T17" fmla="*/ 604 w 604"/>
                <a:gd name="T18" fmla="*/ 422 h 4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422">
                  <a:moveTo>
                    <a:pt x="493" y="0"/>
                  </a:moveTo>
                  <a:lnTo>
                    <a:pt x="604" y="422"/>
                  </a:lnTo>
                  <a:lnTo>
                    <a:pt x="0" y="307"/>
                  </a:lnTo>
                  <a:lnTo>
                    <a:pt x="220" y="3"/>
                  </a:lnTo>
                  <a:lnTo>
                    <a:pt x="49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88" name="Rectangle 246"/>
            <p:cNvSpPr>
              <a:spLocks noChangeArrowheads="1"/>
            </p:cNvSpPr>
            <p:nvPr/>
          </p:nvSpPr>
          <p:spPr bwMode="auto">
            <a:xfrm>
              <a:off x="751" y="2266"/>
              <a:ext cx="493" cy="3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89" name="Text Box 247"/>
            <p:cNvSpPr txBox="1">
              <a:spLocks noChangeArrowheads="1"/>
            </p:cNvSpPr>
            <p:nvPr/>
          </p:nvSpPr>
          <p:spPr bwMode="auto">
            <a:xfrm>
              <a:off x="835" y="2235"/>
              <a:ext cx="33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</a:rPr>
                <a:t>Eth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</a:rPr>
                <a:t>Phy</a:t>
              </a:r>
            </a:p>
          </p:txBody>
        </p:sp>
        <p:sp>
          <p:nvSpPr>
            <p:cNvPr id="19490" name="Line 250"/>
            <p:cNvSpPr>
              <a:spLocks noChangeShapeType="1"/>
            </p:cNvSpPr>
            <p:nvPr/>
          </p:nvSpPr>
          <p:spPr bwMode="auto">
            <a:xfrm>
              <a:off x="747" y="2264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91" name="Line 251"/>
            <p:cNvSpPr>
              <a:spLocks noChangeShapeType="1"/>
            </p:cNvSpPr>
            <p:nvPr/>
          </p:nvSpPr>
          <p:spPr bwMode="auto">
            <a:xfrm>
              <a:off x="744" y="2423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19492" name="Group 252"/>
            <p:cNvGrpSpPr>
              <a:grpSpLocks/>
            </p:cNvGrpSpPr>
            <p:nvPr/>
          </p:nvGrpSpPr>
          <p:grpSpPr bwMode="auto">
            <a:xfrm>
              <a:off x="719" y="2137"/>
              <a:ext cx="280" cy="154"/>
              <a:chOff x="161" y="1354"/>
              <a:chExt cx="280" cy="154"/>
            </a:xfrm>
          </p:grpSpPr>
          <p:sp>
            <p:nvSpPr>
              <p:cNvPr id="19493" name="Rectangle 253"/>
              <p:cNvSpPr>
                <a:spLocks noChangeArrowheads="1"/>
              </p:cNvSpPr>
              <p:nvPr/>
            </p:nvSpPr>
            <p:spPr bwMode="auto">
              <a:xfrm>
                <a:off x="192" y="1365"/>
                <a:ext cx="228" cy="141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9494" name="Text Box 254"/>
              <p:cNvSpPr txBox="1">
                <a:spLocks noChangeArrowheads="1"/>
              </p:cNvSpPr>
              <p:nvPr/>
            </p:nvSpPr>
            <p:spPr bwMode="auto">
              <a:xfrm>
                <a:off x="161" y="1354"/>
                <a:ext cx="2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ARP</a:t>
                </a:r>
              </a:p>
            </p:txBody>
          </p:sp>
        </p:grpSp>
      </p:grpSp>
      <p:grpSp>
        <p:nvGrpSpPr>
          <p:cNvPr id="20" name="Group 242"/>
          <p:cNvGrpSpPr>
            <a:grpSpLocks/>
          </p:cNvGrpSpPr>
          <p:nvPr/>
        </p:nvGrpSpPr>
        <p:grpSpPr bwMode="auto">
          <a:xfrm>
            <a:off x="1150938" y="1720850"/>
            <a:ext cx="444500" cy="244475"/>
            <a:chOff x="161" y="1354"/>
            <a:chExt cx="280" cy="154"/>
          </a:xfrm>
        </p:grpSpPr>
        <p:sp>
          <p:nvSpPr>
            <p:cNvPr id="19485" name="Rectangle 241"/>
            <p:cNvSpPr>
              <a:spLocks noChangeArrowheads="1"/>
            </p:cNvSpPr>
            <p:nvPr/>
          </p:nvSpPr>
          <p:spPr bwMode="auto">
            <a:xfrm>
              <a:off x="192" y="1365"/>
              <a:ext cx="228" cy="1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86" name="Text Box 240"/>
            <p:cNvSpPr txBox="1">
              <a:spLocks noChangeArrowheads="1"/>
            </p:cNvSpPr>
            <p:nvPr/>
          </p:nvSpPr>
          <p:spPr bwMode="auto">
            <a:xfrm>
              <a:off x="161" y="1354"/>
              <a:ext cx="280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ARP</a:t>
              </a:r>
            </a:p>
          </p:txBody>
        </p:sp>
      </p:grpSp>
      <p:grpSp>
        <p:nvGrpSpPr>
          <p:cNvPr id="21" name="Group 270"/>
          <p:cNvGrpSpPr>
            <a:grpSpLocks/>
          </p:cNvGrpSpPr>
          <p:nvPr/>
        </p:nvGrpSpPr>
        <p:grpSpPr bwMode="auto">
          <a:xfrm>
            <a:off x="1177925" y="3187700"/>
            <a:ext cx="1081088" cy="244475"/>
            <a:chOff x="76" y="2296"/>
            <a:chExt cx="681" cy="154"/>
          </a:xfrm>
        </p:grpSpPr>
        <p:sp>
          <p:nvSpPr>
            <p:cNvPr id="19480" name="Rectangle 271"/>
            <p:cNvSpPr>
              <a:spLocks noChangeArrowheads="1"/>
            </p:cNvSpPr>
            <p:nvPr/>
          </p:nvSpPr>
          <p:spPr bwMode="auto">
            <a:xfrm>
              <a:off x="76" y="2305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81" name="Rectangle 272"/>
            <p:cNvSpPr>
              <a:spLocks noChangeArrowheads="1"/>
            </p:cNvSpPr>
            <p:nvPr/>
          </p:nvSpPr>
          <p:spPr bwMode="auto">
            <a:xfrm>
              <a:off x="89" y="2321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82" name="Rectangle 273"/>
            <p:cNvSpPr>
              <a:spLocks noChangeArrowheads="1"/>
            </p:cNvSpPr>
            <p:nvPr/>
          </p:nvSpPr>
          <p:spPr bwMode="auto">
            <a:xfrm>
              <a:off x="687" y="2320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83" name="Rectangle 274"/>
            <p:cNvSpPr>
              <a:spLocks noChangeArrowheads="1"/>
            </p:cNvSpPr>
            <p:nvPr/>
          </p:nvSpPr>
          <p:spPr bwMode="auto">
            <a:xfrm>
              <a:off x="195" y="2319"/>
              <a:ext cx="480" cy="11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19484" name="Text Box 275"/>
            <p:cNvSpPr txBox="1">
              <a:spLocks noChangeArrowheads="1"/>
            </p:cNvSpPr>
            <p:nvPr/>
          </p:nvSpPr>
          <p:spPr bwMode="auto">
            <a:xfrm>
              <a:off x="182" y="2296"/>
              <a:ext cx="47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0">
                  <a:solidFill>
                    <a:srgbClr val="000000"/>
                  </a:solidFill>
                  <a:latin typeface="Arial" charset="0"/>
                </a:rPr>
                <a:t>ARP reply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82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22222E-6 L -0.00052 0.08056 L 0.4151 0.075 L 0.26701 0.2757 L 0.1151 0.27431 L 0.1151 0.18889 " pathEditMode="relative" ptsTypes="AAAAAA">
                                      <p:cBhvr>
                                        <p:cTn id="2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11111E-6 L 0.00052 0.0794 L 0.1467 0.08009 L 0.29444 -0.12222 L -0.11597 -0.12014 L -0.11597 -0.16181 L -0.11754 -0.1882 " pathEditMode="relative" rAng="0" ptsTypes="AAAAAAA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0" y="-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4664" grpId="0"/>
      <p:bldP spid="704665" grpId="0"/>
      <p:bldP spid="7046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5: DataLink Layer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29D12C-9D18-44D6-AC45-03A7DFDA23E4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0485" name="Freeform 236"/>
          <p:cNvSpPr>
            <a:spLocks/>
          </p:cNvSpPr>
          <p:nvPr/>
        </p:nvSpPr>
        <p:spPr bwMode="auto">
          <a:xfrm>
            <a:off x="4751388" y="706438"/>
            <a:ext cx="3759200" cy="2473325"/>
          </a:xfrm>
          <a:custGeom>
            <a:avLst/>
            <a:gdLst>
              <a:gd name="T0" fmla="*/ 84 w 2368"/>
              <a:gd name="T1" fmla="*/ 632 h 1558"/>
              <a:gd name="T2" fmla="*/ 16 w 2368"/>
              <a:gd name="T3" fmla="*/ 809 h 1558"/>
              <a:gd name="T4" fmla="*/ 9 w 2368"/>
              <a:gd name="T5" fmla="*/ 1005 h 1558"/>
              <a:gd name="T6" fmla="*/ 70 w 2368"/>
              <a:gd name="T7" fmla="*/ 1147 h 1558"/>
              <a:gd name="T8" fmla="*/ 165 w 2368"/>
              <a:gd name="T9" fmla="*/ 1364 h 1558"/>
              <a:gd name="T10" fmla="*/ 280 w 2368"/>
              <a:gd name="T11" fmla="*/ 1446 h 1558"/>
              <a:gd name="T12" fmla="*/ 510 w 2368"/>
              <a:gd name="T13" fmla="*/ 1473 h 1558"/>
              <a:gd name="T14" fmla="*/ 958 w 2368"/>
              <a:gd name="T15" fmla="*/ 1452 h 1558"/>
              <a:gd name="T16" fmla="*/ 1134 w 2368"/>
              <a:gd name="T17" fmla="*/ 1446 h 1558"/>
              <a:gd name="T18" fmla="*/ 1371 w 2368"/>
              <a:gd name="T19" fmla="*/ 1486 h 1558"/>
              <a:gd name="T20" fmla="*/ 1601 w 2368"/>
              <a:gd name="T21" fmla="*/ 1554 h 1558"/>
              <a:gd name="T22" fmla="*/ 2008 w 2368"/>
              <a:gd name="T23" fmla="*/ 1513 h 1558"/>
              <a:gd name="T24" fmla="*/ 2293 w 2368"/>
              <a:gd name="T25" fmla="*/ 1297 h 1558"/>
              <a:gd name="T26" fmla="*/ 2347 w 2368"/>
              <a:gd name="T27" fmla="*/ 843 h 1558"/>
              <a:gd name="T28" fmla="*/ 2340 w 2368"/>
              <a:gd name="T29" fmla="*/ 653 h 1558"/>
              <a:gd name="T30" fmla="*/ 2177 w 2368"/>
              <a:gd name="T31" fmla="*/ 456 h 1558"/>
              <a:gd name="T32" fmla="*/ 1920 w 2368"/>
              <a:gd name="T33" fmla="*/ 165 h 1558"/>
              <a:gd name="T34" fmla="*/ 1601 w 2368"/>
              <a:gd name="T35" fmla="*/ 36 h 1558"/>
              <a:gd name="T36" fmla="*/ 1229 w 2368"/>
              <a:gd name="T37" fmla="*/ 16 h 1558"/>
              <a:gd name="T38" fmla="*/ 917 w 2368"/>
              <a:gd name="T39" fmla="*/ 131 h 1558"/>
              <a:gd name="T40" fmla="*/ 477 w 2368"/>
              <a:gd name="T41" fmla="*/ 260 h 1558"/>
              <a:gd name="T42" fmla="*/ 212 w 2368"/>
              <a:gd name="T43" fmla="*/ 375 h 1558"/>
              <a:gd name="T44" fmla="*/ 84 w 2368"/>
              <a:gd name="T45" fmla="*/ 632 h 1558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368"/>
              <a:gd name="T70" fmla="*/ 0 h 1558"/>
              <a:gd name="T71" fmla="*/ 2368 w 2368"/>
              <a:gd name="T72" fmla="*/ 1558 h 1558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368" h="1558">
                <a:moveTo>
                  <a:pt x="84" y="632"/>
                </a:moveTo>
                <a:cubicBezTo>
                  <a:pt x="51" y="704"/>
                  <a:pt x="28" y="747"/>
                  <a:pt x="16" y="809"/>
                </a:cubicBezTo>
                <a:cubicBezTo>
                  <a:pt x="4" y="871"/>
                  <a:pt x="0" y="949"/>
                  <a:pt x="9" y="1005"/>
                </a:cubicBezTo>
                <a:cubicBezTo>
                  <a:pt x="18" y="1061"/>
                  <a:pt x="44" y="1087"/>
                  <a:pt x="70" y="1147"/>
                </a:cubicBezTo>
                <a:cubicBezTo>
                  <a:pt x="96" y="1207"/>
                  <a:pt x="130" y="1314"/>
                  <a:pt x="165" y="1364"/>
                </a:cubicBezTo>
                <a:cubicBezTo>
                  <a:pt x="200" y="1414"/>
                  <a:pt x="223" y="1428"/>
                  <a:pt x="280" y="1446"/>
                </a:cubicBezTo>
                <a:cubicBezTo>
                  <a:pt x="337" y="1464"/>
                  <a:pt x="397" y="1472"/>
                  <a:pt x="510" y="1473"/>
                </a:cubicBezTo>
                <a:cubicBezTo>
                  <a:pt x="623" y="1474"/>
                  <a:pt x="854" y="1457"/>
                  <a:pt x="958" y="1452"/>
                </a:cubicBezTo>
                <a:cubicBezTo>
                  <a:pt x="1062" y="1447"/>
                  <a:pt x="1065" y="1440"/>
                  <a:pt x="1134" y="1446"/>
                </a:cubicBezTo>
                <a:cubicBezTo>
                  <a:pt x="1203" y="1452"/>
                  <a:pt x="1293" y="1468"/>
                  <a:pt x="1371" y="1486"/>
                </a:cubicBezTo>
                <a:cubicBezTo>
                  <a:pt x="1449" y="1504"/>
                  <a:pt x="1495" y="1550"/>
                  <a:pt x="1601" y="1554"/>
                </a:cubicBezTo>
                <a:cubicBezTo>
                  <a:pt x="1707" y="1558"/>
                  <a:pt x="1893" y="1556"/>
                  <a:pt x="2008" y="1513"/>
                </a:cubicBezTo>
                <a:cubicBezTo>
                  <a:pt x="2123" y="1470"/>
                  <a:pt x="2236" y="1409"/>
                  <a:pt x="2293" y="1297"/>
                </a:cubicBezTo>
                <a:cubicBezTo>
                  <a:pt x="2350" y="1185"/>
                  <a:pt x="2339" y="950"/>
                  <a:pt x="2347" y="843"/>
                </a:cubicBezTo>
                <a:cubicBezTo>
                  <a:pt x="2355" y="736"/>
                  <a:pt x="2368" y="717"/>
                  <a:pt x="2340" y="653"/>
                </a:cubicBezTo>
                <a:cubicBezTo>
                  <a:pt x="2312" y="589"/>
                  <a:pt x="2247" y="537"/>
                  <a:pt x="2177" y="456"/>
                </a:cubicBezTo>
                <a:cubicBezTo>
                  <a:pt x="2107" y="375"/>
                  <a:pt x="2016" y="235"/>
                  <a:pt x="1920" y="165"/>
                </a:cubicBezTo>
                <a:cubicBezTo>
                  <a:pt x="1824" y="95"/>
                  <a:pt x="1716" y="61"/>
                  <a:pt x="1601" y="36"/>
                </a:cubicBezTo>
                <a:cubicBezTo>
                  <a:pt x="1486" y="11"/>
                  <a:pt x="1343" y="0"/>
                  <a:pt x="1229" y="16"/>
                </a:cubicBezTo>
                <a:cubicBezTo>
                  <a:pt x="1115" y="32"/>
                  <a:pt x="1042" y="90"/>
                  <a:pt x="917" y="131"/>
                </a:cubicBezTo>
                <a:cubicBezTo>
                  <a:pt x="792" y="172"/>
                  <a:pt x="595" y="219"/>
                  <a:pt x="477" y="260"/>
                </a:cubicBezTo>
                <a:cubicBezTo>
                  <a:pt x="359" y="301"/>
                  <a:pt x="280" y="311"/>
                  <a:pt x="212" y="375"/>
                </a:cubicBezTo>
                <a:cubicBezTo>
                  <a:pt x="144" y="439"/>
                  <a:pt x="117" y="560"/>
                  <a:pt x="84" y="632"/>
                </a:cubicBezTo>
                <a:close/>
              </a:path>
            </a:pathLst>
          </a:custGeom>
          <a:solidFill>
            <a:srgbClr val="00FFFF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034338" cy="1143000"/>
          </a:xfrm>
        </p:spPr>
        <p:txBody>
          <a:bodyPr/>
          <a:lstStyle/>
          <a:p>
            <a:r>
              <a:rPr lang="en-US" sz="2800" u="none" smtClean="0"/>
              <a:t>A day in the life… using DNS</a:t>
            </a:r>
          </a:p>
        </p:txBody>
      </p:sp>
      <p:sp>
        <p:nvSpPr>
          <p:cNvPr id="20487" name="Freeform 3"/>
          <p:cNvSpPr>
            <a:spLocks/>
          </p:cNvSpPr>
          <p:nvPr/>
        </p:nvSpPr>
        <p:spPr bwMode="auto">
          <a:xfrm>
            <a:off x="773113" y="1273175"/>
            <a:ext cx="3554412" cy="2754313"/>
          </a:xfrm>
          <a:custGeom>
            <a:avLst/>
            <a:gdLst>
              <a:gd name="T0" fmla="*/ 3238267 w 2406"/>
              <a:gd name="T1" fmla="*/ 787768 h 958"/>
              <a:gd name="T2" fmla="*/ 2743367 w 2406"/>
              <a:gd name="T3" fmla="*/ 221380 h 958"/>
              <a:gd name="T4" fmla="*/ 2057895 w 2406"/>
              <a:gd name="T5" fmla="*/ 20125 h 958"/>
              <a:gd name="T6" fmla="*/ 1053323 w 2406"/>
              <a:gd name="T7" fmla="*/ 350758 h 958"/>
              <a:gd name="T8" fmla="*/ 413647 w 2406"/>
              <a:gd name="T9" fmla="*/ 672765 h 958"/>
              <a:gd name="T10" fmla="*/ 38410 w 2406"/>
              <a:gd name="T11" fmla="*/ 1500785 h 958"/>
              <a:gd name="T12" fmla="*/ 180232 w 2406"/>
              <a:gd name="T13" fmla="*/ 2222426 h 958"/>
              <a:gd name="T14" fmla="*/ 403306 w 2406"/>
              <a:gd name="T15" fmla="*/ 2570309 h 958"/>
              <a:gd name="T16" fmla="*/ 1726977 w 2406"/>
              <a:gd name="T17" fmla="*/ 2518558 h 958"/>
              <a:gd name="T18" fmla="*/ 2450860 w 2406"/>
              <a:gd name="T19" fmla="*/ 2742813 h 958"/>
              <a:gd name="T20" fmla="*/ 3145197 w 2406"/>
              <a:gd name="T21" fmla="*/ 2578934 h 958"/>
              <a:gd name="T22" fmla="*/ 3471683 w 2406"/>
              <a:gd name="T23" fmla="*/ 1699164 h 958"/>
              <a:gd name="T24" fmla="*/ 3238267 w 2406"/>
              <a:gd name="T25" fmla="*/ 787768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88" name="Line 36"/>
          <p:cNvSpPr>
            <a:spLocks noChangeShapeType="1"/>
          </p:cNvSpPr>
          <p:nvPr/>
        </p:nvSpPr>
        <p:spPr bwMode="auto">
          <a:xfrm flipV="1">
            <a:off x="3775075" y="2344738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0489" name="Group 38"/>
          <p:cNvGrpSpPr>
            <a:grpSpLocks/>
          </p:cNvGrpSpPr>
          <p:nvPr/>
        </p:nvGrpSpPr>
        <p:grpSpPr bwMode="auto">
          <a:xfrm>
            <a:off x="3255963" y="2459038"/>
            <a:ext cx="742950" cy="311150"/>
            <a:chOff x="1935" y="960"/>
            <a:chExt cx="468" cy="196"/>
          </a:xfrm>
        </p:grpSpPr>
        <p:sp>
          <p:nvSpPr>
            <p:cNvPr id="20707" name="Line 39"/>
            <p:cNvSpPr>
              <a:spLocks noChangeShapeType="1"/>
            </p:cNvSpPr>
            <p:nvPr/>
          </p:nvSpPr>
          <p:spPr bwMode="auto">
            <a:xfrm>
              <a:off x="2368" y="9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708" name="Rectangle 40"/>
            <p:cNvSpPr>
              <a:spLocks noChangeArrowheads="1"/>
            </p:cNvSpPr>
            <p:nvPr/>
          </p:nvSpPr>
          <p:spPr bwMode="auto">
            <a:xfrm>
              <a:off x="1935" y="1065"/>
              <a:ext cx="465" cy="91"/>
            </a:xfrm>
            <a:prstGeom prst="rect">
              <a:avLst/>
            </a:prstGeom>
            <a:solidFill>
              <a:srgbClr val="BBE0E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709" name="Freeform 41"/>
            <p:cNvSpPr>
              <a:spLocks/>
            </p:cNvSpPr>
            <p:nvPr/>
          </p:nvSpPr>
          <p:spPr bwMode="auto">
            <a:xfrm>
              <a:off x="2069" y="975"/>
              <a:ext cx="307" cy="63"/>
            </a:xfrm>
            <a:custGeom>
              <a:avLst/>
              <a:gdLst>
                <a:gd name="T0" fmla="*/ 0 w 432"/>
                <a:gd name="T1" fmla="*/ 0 h 105"/>
                <a:gd name="T2" fmla="*/ 60 w 432"/>
                <a:gd name="T3" fmla="*/ 0 h 105"/>
                <a:gd name="T4" fmla="*/ 218 w 432"/>
                <a:gd name="T5" fmla="*/ 63 h 105"/>
                <a:gd name="T6" fmla="*/ 307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710" name="Freeform 42"/>
            <p:cNvSpPr>
              <a:spLocks/>
            </p:cNvSpPr>
            <p:nvPr/>
          </p:nvSpPr>
          <p:spPr bwMode="auto">
            <a:xfrm flipV="1">
              <a:off x="2051" y="981"/>
              <a:ext cx="352" cy="63"/>
            </a:xfrm>
            <a:custGeom>
              <a:avLst/>
              <a:gdLst>
                <a:gd name="T0" fmla="*/ 0 w 432"/>
                <a:gd name="T1" fmla="*/ 0 h 105"/>
                <a:gd name="T2" fmla="*/ 69 w 432"/>
                <a:gd name="T3" fmla="*/ 0 h 105"/>
                <a:gd name="T4" fmla="*/ 250 w 432"/>
                <a:gd name="T5" fmla="*/ 63 h 105"/>
                <a:gd name="T6" fmla="*/ 352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0490" name="Line 43"/>
          <p:cNvSpPr>
            <a:spLocks noChangeShapeType="1"/>
          </p:cNvSpPr>
          <p:nvPr/>
        </p:nvSpPr>
        <p:spPr bwMode="auto">
          <a:xfrm flipV="1">
            <a:off x="2665413" y="2517775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91" name="Line 44"/>
          <p:cNvSpPr>
            <a:spLocks noChangeShapeType="1"/>
          </p:cNvSpPr>
          <p:nvPr/>
        </p:nvSpPr>
        <p:spPr bwMode="auto">
          <a:xfrm flipV="1">
            <a:off x="3924300" y="2201863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492" name="Rectangle 45"/>
          <p:cNvSpPr>
            <a:spLocks noChangeArrowheads="1"/>
          </p:cNvSpPr>
          <p:nvPr/>
        </p:nvSpPr>
        <p:spPr bwMode="auto">
          <a:xfrm>
            <a:off x="2403475" y="2479675"/>
            <a:ext cx="257175" cy="698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493" name="Line 48"/>
          <p:cNvSpPr>
            <a:spLocks noChangeShapeType="1"/>
          </p:cNvSpPr>
          <p:nvPr/>
        </p:nvSpPr>
        <p:spPr bwMode="auto">
          <a:xfrm flipV="1">
            <a:off x="3279775" y="2736850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0494" name="Group 49"/>
          <p:cNvGrpSpPr>
            <a:grpSpLocks/>
          </p:cNvGrpSpPr>
          <p:nvPr/>
        </p:nvGrpSpPr>
        <p:grpSpPr bwMode="auto">
          <a:xfrm>
            <a:off x="2760663" y="3365500"/>
            <a:ext cx="987425" cy="479425"/>
            <a:chOff x="1118" y="1621"/>
            <a:chExt cx="622" cy="302"/>
          </a:xfrm>
        </p:grpSpPr>
        <p:sp>
          <p:nvSpPr>
            <p:cNvPr id="20690" name="Rectangle 50"/>
            <p:cNvSpPr>
              <a:spLocks noChangeArrowheads="1"/>
            </p:cNvSpPr>
            <p:nvPr/>
          </p:nvSpPr>
          <p:spPr bwMode="auto">
            <a:xfrm>
              <a:off x="1578" y="1789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91" name="Rectangle 51"/>
            <p:cNvSpPr>
              <a:spLocks noChangeArrowheads="1"/>
            </p:cNvSpPr>
            <p:nvPr/>
          </p:nvSpPr>
          <p:spPr bwMode="auto">
            <a:xfrm rot="-2700000">
              <a:off x="1336" y="1621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0692" name="Group 52"/>
            <p:cNvGrpSpPr>
              <a:grpSpLocks/>
            </p:cNvGrpSpPr>
            <p:nvPr/>
          </p:nvGrpSpPr>
          <p:grpSpPr bwMode="auto">
            <a:xfrm>
              <a:off x="1118" y="1684"/>
              <a:ext cx="477" cy="239"/>
              <a:chOff x="2466" y="2026"/>
              <a:chExt cx="477" cy="282"/>
            </a:xfrm>
          </p:grpSpPr>
          <p:sp>
            <p:nvSpPr>
              <p:cNvPr id="20693" name="Oval 53"/>
              <p:cNvSpPr>
                <a:spLocks noChangeArrowheads="1"/>
              </p:cNvSpPr>
              <p:nvPr/>
            </p:nvSpPr>
            <p:spPr bwMode="auto">
              <a:xfrm>
                <a:off x="2466" y="2168"/>
                <a:ext cx="476" cy="14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0694" name="Line 54"/>
              <p:cNvSpPr>
                <a:spLocks noChangeShapeType="1"/>
              </p:cNvSpPr>
              <p:nvPr/>
            </p:nvSpPr>
            <p:spPr bwMode="auto">
              <a:xfrm>
                <a:off x="2470" y="2125"/>
                <a:ext cx="1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95" name="Rectangle 55"/>
              <p:cNvSpPr>
                <a:spLocks noChangeArrowheads="1"/>
              </p:cNvSpPr>
              <p:nvPr/>
            </p:nvSpPr>
            <p:spPr bwMode="auto">
              <a:xfrm>
                <a:off x="2470" y="2125"/>
                <a:ext cx="472" cy="111"/>
              </a:xfrm>
              <a:prstGeom prst="rect">
                <a:avLst/>
              </a:prstGeom>
              <a:solidFill>
                <a:srgbClr val="DDDDD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0696" name="Oval 56"/>
              <p:cNvSpPr>
                <a:spLocks noChangeArrowheads="1"/>
              </p:cNvSpPr>
              <p:nvPr/>
            </p:nvSpPr>
            <p:spPr bwMode="auto">
              <a:xfrm>
                <a:off x="2466" y="2026"/>
                <a:ext cx="476" cy="16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20697" name="Group 57"/>
              <p:cNvGrpSpPr>
                <a:grpSpLocks/>
              </p:cNvGrpSpPr>
              <p:nvPr/>
            </p:nvGrpSpPr>
            <p:grpSpPr bwMode="auto">
              <a:xfrm>
                <a:off x="2581" y="2061"/>
                <a:ext cx="236" cy="94"/>
                <a:chOff x="2848" y="848"/>
                <a:chExt cx="140" cy="98"/>
              </a:xfrm>
            </p:grpSpPr>
            <p:sp>
              <p:nvSpPr>
                <p:cNvPr id="20704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705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706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0698" name="Group 61"/>
              <p:cNvGrpSpPr>
                <a:grpSpLocks/>
              </p:cNvGrpSpPr>
              <p:nvPr/>
            </p:nvGrpSpPr>
            <p:grpSpPr bwMode="auto">
              <a:xfrm flipV="1">
                <a:off x="2581" y="2060"/>
                <a:ext cx="236" cy="94"/>
                <a:chOff x="2848" y="848"/>
                <a:chExt cx="140" cy="98"/>
              </a:xfrm>
            </p:grpSpPr>
            <p:sp>
              <p:nvSpPr>
                <p:cNvPr id="2070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702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703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20699" name="Line 65"/>
              <p:cNvSpPr>
                <a:spLocks noChangeShapeType="1"/>
              </p:cNvSpPr>
              <p:nvPr/>
            </p:nvSpPr>
            <p:spPr bwMode="auto">
              <a:xfrm flipH="1">
                <a:off x="2942" y="2109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700" name="Line 66"/>
              <p:cNvSpPr>
                <a:spLocks noChangeShapeType="1"/>
              </p:cNvSpPr>
              <p:nvPr/>
            </p:nvSpPr>
            <p:spPr bwMode="auto">
              <a:xfrm flipH="1">
                <a:off x="2466" y="2117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aphicFrame>
        <p:nvGraphicFramePr>
          <p:cNvPr id="20482" name="Object 142"/>
          <p:cNvGraphicFramePr>
            <a:graphicFrameLocks noChangeAspect="1"/>
          </p:cNvGraphicFramePr>
          <p:nvPr/>
        </p:nvGraphicFramePr>
        <p:xfrm>
          <a:off x="1790700" y="2141538"/>
          <a:ext cx="6524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6" name="Clip" r:id="rId3" imgW="1266840" imgH="1200240" progId="MS_ClipArt_Gallery.2">
                  <p:embed/>
                </p:oleObj>
              </mc:Choice>
              <mc:Fallback>
                <p:oleObj name="Clip" r:id="rId3" imgW="1266840" imgH="12002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141538"/>
                        <a:ext cx="65246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95" name="Group 84"/>
          <p:cNvGrpSpPr>
            <a:grpSpLocks/>
          </p:cNvGrpSpPr>
          <p:nvPr/>
        </p:nvGrpSpPr>
        <p:grpSpPr bwMode="auto">
          <a:xfrm>
            <a:off x="2554288" y="3170238"/>
            <a:ext cx="306387" cy="647700"/>
            <a:chOff x="4180" y="783"/>
            <a:chExt cx="150" cy="307"/>
          </a:xfrm>
        </p:grpSpPr>
        <p:sp>
          <p:nvSpPr>
            <p:cNvPr id="20682" name="AutoShape 8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83" name="Rectangle 8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84" name="Rectangle 8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85" name="AutoShape 8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86" name="Line 8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87" name="Line 9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88" name="Rectangle 9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89" name="Rectangle 9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20496" name="Group 44"/>
          <p:cNvGrpSpPr>
            <a:grpSpLocks/>
          </p:cNvGrpSpPr>
          <p:nvPr/>
        </p:nvGrpSpPr>
        <p:grpSpPr bwMode="auto">
          <a:xfrm>
            <a:off x="1195388" y="1081088"/>
            <a:ext cx="976312" cy="1460500"/>
            <a:chOff x="651" y="681"/>
            <a:chExt cx="615" cy="920"/>
          </a:xfrm>
        </p:grpSpPr>
        <p:sp>
          <p:nvSpPr>
            <p:cNvPr id="20674" name="Freeform 45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0675" name="Group 46"/>
            <p:cNvGrpSpPr>
              <a:grpSpLocks/>
            </p:cNvGrpSpPr>
            <p:nvPr/>
          </p:nvGrpSpPr>
          <p:grpSpPr bwMode="auto">
            <a:xfrm>
              <a:off x="651" y="681"/>
              <a:ext cx="500" cy="828"/>
              <a:chOff x="569" y="2954"/>
              <a:chExt cx="500" cy="828"/>
            </a:xfrm>
          </p:grpSpPr>
          <p:sp>
            <p:nvSpPr>
              <p:cNvPr id="20676" name="Rectangle 47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77" name="Text Box 48"/>
              <p:cNvSpPr txBox="1">
                <a:spLocks noChangeArrowheads="1"/>
              </p:cNvSpPr>
              <p:nvPr/>
            </p:nvSpPr>
            <p:spPr bwMode="auto">
              <a:xfrm>
                <a:off x="639" y="2954"/>
                <a:ext cx="385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DNS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UDP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20678" name="Line 49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79" name="Line 50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80" name="Line 51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81" name="Line 52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10" name="Group 53"/>
          <p:cNvGrpSpPr>
            <a:grpSpLocks/>
          </p:cNvGrpSpPr>
          <p:nvPr/>
        </p:nvGrpSpPr>
        <p:grpSpPr bwMode="auto">
          <a:xfrm>
            <a:off x="520700" y="1162050"/>
            <a:ext cx="460375" cy="244475"/>
            <a:chOff x="844" y="3337"/>
            <a:chExt cx="290" cy="154"/>
          </a:xfrm>
        </p:grpSpPr>
        <p:sp>
          <p:nvSpPr>
            <p:cNvPr id="20672" name="Rectangle 54"/>
            <p:cNvSpPr>
              <a:spLocks noChangeArrowheads="1"/>
            </p:cNvSpPr>
            <p:nvPr/>
          </p:nvSpPr>
          <p:spPr bwMode="auto">
            <a:xfrm>
              <a:off x="889" y="3370"/>
              <a:ext cx="245" cy="8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73" name="Text Box 55"/>
            <p:cNvSpPr txBox="1">
              <a:spLocks noChangeArrowheads="1"/>
            </p:cNvSpPr>
            <p:nvPr/>
          </p:nvSpPr>
          <p:spPr bwMode="auto">
            <a:xfrm>
              <a:off x="844" y="3337"/>
              <a:ext cx="285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000" b="0">
                  <a:solidFill>
                    <a:srgbClr val="FFFFFF"/>
                  </a:solidFill>
                  <a:latin typeface="Arial" charset="0"/>
                </a:rPr>
                <a:t>DNS</a:t>
              </a:r>
            </a:p>
          </p:txBody>
        </p:sp>
      </p:grpSp>
      <p:grpSp>
        <p:nvGrpSpPr>
          <p:cNvPr id="20498" name="Group 58"/>
          <p:cNvGrpSpPr>
            <a:grpSpLocks/>
          </p:cNvGrpSpPr>
          <p:nvPr/>
        </p:nvGrpSpPr>
        <p:grpSpPr bwMode="auto">
          <a:xfrm>
            <a:off x="460375" y="1387475"/>
            <a:ext cx="561975" cy="244475"/>
            <a:chOff x="740" y="3209"/>
            <a:chExt cx="354" cy="154"/>
          </a:xfrm>
        </p:grpSpPr>
        <p:grpSp>
          <p:nvGrpSpPr>
            <p:cNvPr id="20667" name="Group 59"/>
            <p:cNvGrpSpPr>
              <a:grpSpLocks/>
            </p:cNvGrpSpPr>
            <p:nvPr/>
          </p:nvGrpSpPr>
          <p:grpSpPr bwMode="auto">
            <a:xfrm>
              <a:off x="794" y="3209"/>
              <a:ext cx="290" cy="154"/>
              <a:chOff x="844" y="3337"/>
              <a:chExt cx="290" cy="154"/>
            </a:xfrm>
          </p:grpSpPr>
          <p:sp>
            <p:nvSpPr>
              <p:cNvPr id="20670" name="Rectangle 60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71" name="Text Box 61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DNS</a:t>
                </a:r>
              </a:p>
            </p:txBody>
          </p:sp>
        </p:grpSp>
        <p:sp>
          <p:nvSpPr>
            <p:cNvPr id="20668" name="Rectangle 62"/>
            <p:cNvSpPr>
              <a:spLocks noChangeArrowheads="1"/>
            </p:cNvSpPr>
            <p:nvPr/>
          </p:nvSpPr>
          <p:spPr bwMode="auto">
            <a:xfrm>
              <a:off x="750" y="3244"/>
              <a:ext cx="88" cy="8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69" name="Rectangle 63"/>
            <p:cNvSpPr>
              <a:spLocks noChangeArrowheads="1"/>
            </p:cNvSpPr>
            <p:nvPr/>
          </p:nvSpPr>
          <p:spPr bwMode="auto">
            <a:xfrm>
              <a:off x="740" y="3238"/>
              <a:ext cx="354" cy="94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499" name="Group 64"/>
          <p:cNvGrpSpPr>
            <a:grpSpLocks/>
          </p:cNvGrpSpPr>
          <p:nvPr/>
        </p:nvGrpSpPr>
        <p:grpSpPr bwMode="auto">
          <a:xfrm>
            <a:off x="460375" y="1622425"/>
            <a:ext cx="561975" cy="244475"/>
            <a:chOff x="836" y="3305"/>
            <a:chExt cx="354" cy="154"/>
          </a:xfrm>
        </p:grpSpPr>
        <p:grpSp>
          <p:nvGrpSpPr>
            <p:cNvPr id="20661" name="Group 65"/>
            <p:cNvGrpSpPr>
              <a:grpSpLocks/>
            </p:cNvGrpSpPr>
            <p:nvPr/>
          </p:nvGrpSpPr>
          <p:grpSpPr bwMode="auto">
            <a:xfrm>
              <a:off x="890" y="3305"/>
              <a:ext cx="290" cy="154"/>
              <a:chOff x="844" y="3337"/>
              <a:chExt cx="290" cy="154"/>
            </a:xfrm>
          </p:grpSpPr>
          <p:sp>
            <p:nvSpPr>
              <p:cNvPr id="20665" name="Rectangle 66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66" name="Text Box 67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DNS</a:t>
                </a:r>
              </a:p>
            </p:txBody>
          </p:sp>
        </p:grpSp>
        <p:grpSp>
          <p:nvGrpSpPr>
            <p:cNvPr id="20662" name="Group 68"/>
            <p:cNvGrpSpPr>
              <a:grpSpLocks/>
            </p:cNvGrpSpPr>
            <p:nvPr/>
          </p:nvGrpSpPr>
          <p:grpSpPr bwMode="auto">
            <a:xfrm>
              <a:off x="836" y="3334"/>
              <a:ext cx="354" cy="94"/>
              <a:chOff x="836" y="3334"/>
              <a:chExt cx="354" cy="94"/>
            </a:xfrm>
          </p:grpSpPr>
          <p:sp>
            <p:nvSpPr>
              <p:cNvPr id="20663" name="Rectangle 69"/>
              <p:cNvSpPr>
                <a:spLocks noChangeArrowheads="1"/>
              </p:cNvSpPr>
              <p:nvPr/>
            </p:nvSpPr>
            <p:spPr bwMode="auto">
              <a:xfrm>
                <a:off x="846" y="3340"/>
                <a:ext cx="8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64" name="Rectangle 70"/>
              <p:cNvSpPr>
                <a:spLocks noChangeArrowheads="1"/>
              </p:cNvSpPr>
              <p:nvPr/>
            </p:nvSpPr>
            <p:spPr bwMode="auto">
              <a:xfrm>
                <a:off x="836" y="333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20500" name="Group 71"/>
          <p:cNvGrpSpPr>
            <a:grpSpLocks/>
          </p:cNvGrpSpPr>
          <p:nvPr/>
        </p:nvGrpSpPr>
        <p:grpSpPr bwMode="auto">
          <a:xfrm>
            <a:off x="280988" y="1654175"/>
            <a:ext cx="762000" cy="177800"/>
            <a:chOff x="627" y="3377"/>
            <a:chExt cx="480" cy="112"/>
          </a:xfrm>
        </p:grpSpPr>
        <p:sp>
          <p:nvSpPr>
            <p:cNvPr id="20659" name="Rectangle 72"/>
            <p:cNvSpPr>
              <a:spLocks noChangeArrowheads="1"/>
            </p:cNvSpPr>
            <p:nvPr/>
          </p:nvSpPr>
          <p:spPr bwMode="auto">
            <a:xfrm>
              <a:off x="636" y="3388"/>
              <a:ext cx="96" cy="9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60" name="Rectangle 73"/>
            <p:cNvSpPr>
              <a:spLocks noChangeArrowheads="1"/>
            </p:cNvSpPr>
            <p:nvPr/>
          </p:nvSpPr>
          <p:spPr bwMode="auto">
            <a:xfrm>
              <a:off x="627" y="3377"/>
              <a:ext cx="480" cy="11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01" name="Group 74"/>
          <p:cNvGrpSpPr>
            <a:grpSpLocks/>
          </p:cNvGrpSpPr>
          <p:nvPr/>
        </p:nvGrpSpPr>
        <p:grpSpPr bwMode="auto">
          <a:xfrm>
            <a:off x="85725" y="1885950"/>
            <a:ext cx="1081088" cy="244475"/>
            <a:chOff x="504" y="3523"/>
            <a:chExt cx="681" cy="154"/>
          </a:xfrm>
        </p:grpSpPr>
        <p:grpSp>
          <p:nvGrpSpPr>
            <p:cNvPr id="20646" name="Group 75"/>
            <p:cNvGrpSpPr>
              <a:grpSpLocks/>
            </p:cNvGrpSpPr>
            <p:nvPr/>
          </p:nvGrpSpPr>
          <p:grpSpPr bwMode="auto">
            <a:xfrm>
              <a:off x="623" y="3523"/>
              <a:ext cx="480" cy="154"/>
              <a:chOff x="723" y="3453"/>
              <a:chExt cx="480" cy="154"/>
            </a:xfrm>
          </p:grpSpPr>
          <p:grpSp>
            <p:nvGrpSpPr>
              <p:cNvPr id="20650" name="Group 76"/>
              <p:cNvGrpSpPr>
                <a:grpSpLocks/>
              </p:cNvGrpSpPr>
              <p:nvPr/>
            </p:nvGrpSpPr>
            <p:grpSpPr bwMode="auto">
              <a:xfrm>
                <a:off x="836" y="3453"/>
                <a:ext cx="354" cy="154"/>
                <a:chOff x="836" y="3305"/>
                <a:chExt cx="354" cy="154"/>
              </a:xfrm>
            </p:grpSpPr>
            <p:grpSp>
              <p:nvGrpSpPr>
                <p:cNvPr id="20653" name="Group 77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290" cy="154"/>
                  <a:chOff x="844" y="3337"/>
                  <a:chExt cx="290" cy="154"/>
                </a:xfrm>
              </p:grpSpPr>
              <p:sp>
                <p:nvSpPr>
                  <p:cNvPr id="20657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658" name="Text Box 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DNS</a:t>
                    </a:r>
                  </a:p>
                </p:txBody>
              </p:sp>
            </p:grpSp>
            <p:grpSp>
              <p:nvGrpSpPr>
                <p:cNvPr id="20654" name="Group 80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20655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656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sp>
            <p:nvSpPr>
              <p:cNvPr id="20651" name="Rectangle 83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52" name="Rectangle 84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0647" name="Rectangle 85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48" name="Rectangle 86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49" name="Rectangle 87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0502" name="AutoShape 88"/>
          <p:cNvSpPr>
            <a:spLocks noChangeArrowheads="1"/>
          </p:cNvSpPr>
          <p:nvPr/>
        </p:nvSpPr>
        <p:spPr bwMode="auto">
          <a:xfrm>
            <a:off x="628650" y="1162050"/>
            <a:ext cx="381000" cy="1166813"/>
          </a:xfrm>
          <a:prstGeom prst="downArrow">
            <a:avLst>
              <a:gd name="adj1" fmla="val 54167"/>
              <a:gd name="adj2" fmla="val 49170"/>
            </a:avLst>
          </a:prstGeom>
          <a:gradFill rotWithShape="1">
            <a:gsLst>
              <a:gs pos="0">
                <a:srgbClr val="FF0000">
                  <a:alpha val="25000"/>
                </a:srgbClr>
              </a:gs>
              <a:gs pos="100000">
                <a:srgbClr val="FF0000">
                  <a:alpha val="25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2" name="Group 89"/>
          <p:cNvGrpSpPr>
            <a:grpSpLocks/>
          </p:cNvGrpSpPr>
          <p:nvPr/>
        </p:nvGrpSpPr>
        <p:grpSpPr bwMode="auto">
          <a:xfrm>
            <a:off x="650875" y="2389188"/>
            <a:ext cx="1081088" cy="244475"/>
            <a:chOff x="504" y="3523"/>
            <a:chExt cx="681" cy="154"/>
          </a:xfrm>
        </p:grpSpPr>
        <p:grpSp>
          <p:nvGrpSpPr>
            <p:cNvPr id="20633" name="Group 90"/>
            <p:cNvGrpSpPr>
              <a:grpSpLocks/>
            </p:cNvGrpSpPr>
            <p:nvPr/>
          </p:nvGrpSpPr>
          <p:grpSpPr bwMode="auto">
            <a:xfrm>
              <a:off x="623" y="3523"/>
              <a:ext cx="480" cy="154"/>
              <a:chOff x="723" y="3453"/>
              <a:chExt cx="480" cy="154"/>
            </a:xfrm>
          </p:grpSpPr>
          <p:grpSp>
            <p:nvGrpSpPr>
              <p:cNvPr id="20637" name="Group 91"/>
              <p:cNvGrpSpPr>
                <a:grpSpLocks/>
              </p:cNvGrpSpPr>
              <p:nvPr/>
            </p:nvGrpSpPr>
            <p:grpSpPr bwMode="auto">
              <a:xfrm>
                <a:off x="836" y="3453"/>
                <a:ext cx="354" cy="154"/>
                <a:chOff x="836" y="3305"/>
                <a:chExt cx="354" cy="154"/>
              </a:xfrm>
            </p:grpSpPr>
            <p:grpSp>
              <p:nvGrpSpPr>
                <p:cNvPr id="20640" name="Group 92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290" cy="154"/>
                  <a:chOff x="844" y="3337"/>
                  <a:chExt cx="290" cy="154"/>
                </a:xfrm>
              </p:grpSpPr>
              <p:sp>
                <p:nvSpPr>
                  <p:cNvPr id="20644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645" name="Text Box 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DNS</a:t>
                    </a:r>
                  </a:p>
                </p:txBody>
              </p:sp>
            </p:grpSp>
            <p:grpSp>
              <p:nvGrpSpPr>
                <p:cNvPr id="20641" name="Group 95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20642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643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sp>
            <p:nvSpPr>
              <p:cNvPr id="20638" name="Rectangle 98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39" name="Rectangle 99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0634" name="Rectangle 100"/>
            <p:cNvSpPr>
              <a:spLocks noChangeArrowheads="1"/>
            </p:cNvSpPr>
            <p:nvPr/>
          </p:nvSpPr>
          <p:spPr bwMode="auto">
            <a:xfrm>
              <a:off x="517" y="3545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35" name="Rectangle 101"/>
            <p:cNvSpPr>
              <a:spLocks noChangeArrowheads="1"/>
            </p:cNvSpPr>
            <p:nvPr/>
          </p:nvSpPr>
          <p:spPr bwMode="auto">
            <a:xfrm>
              <a:off x="1115" y="3544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36" name="Rectangle 102"/>
            <p:cNvSpPr>
              <a:spLocks noChangeArrowheads="1"/>
            </p:cNvSpPr>
            <p:nvPr/>
          </p:nvSpPr>
          <p:spPr bwMode="auto">
            <a:xfrm>
              <a:off x="504" y="3529"/>
              <a:ext cx="681" cy="13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705639" name="Rectangle 103"/>
          <p:cNvSpPr>
            <a:spLocks noChangeArrowheads="1"/>
          </p:cNvSpPr>
          <p:nvPr/>
        </p:nvSpPr>
        <p:spPr bwMode="auto">
          <a:xfrm>
            <a:off x="549275" y="4376738"/>
            <a:ext cx="3892550" cy="13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IP datagram containing DNS query forwarded via LAN switch from client to 1</a:t>
            </a:r>
            <a:r>
              <a:rPr lang="en-US" sz="2000" b="0" baseline="30000">
                <a:solidFill>
                  <a:srgbClr val="000000"/>
                </a:solidFill>
                <a:latin typeface="Comic Sans MS" pitchFamily="66" charset="0"/>
              </a:rPr>
              <a:t>st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hop router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None/>
            </a:pPr>
            <a:endParaRPr lang="en-US" sz="20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5640" name="Rectangle 104"/>
          <p:cNvSpPr>
            <a:spLocks noChangeArrowheads="1"/>
          </p:cNvSpPr>
          <p:nvPr/>
        </p:nvSpPr>
        <p:spPr bwMode="auto">
          <a:xfrm>
            <a:off x="4659313" y="3663950"/>
            <a:ext cx="4386262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IP datagram forwarded from campus network </a:t>
            </a:r>
            <a:r>
              <a:rPr lang="en-US" sz="2000" b="0" dirty="0" smtClean="0">
                <a:solidFill>
                  <a:srgbClr val="000000"/>
                </a:solidFill>
                <a:latin typeface="Comic Sans MS" pitchFamily="66" charset="0"/>
              </a:rPr>
              <a:t>to destination (DNS-server) network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, routed (tables created by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RIP, OSPF 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and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BGP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 routing protocols) to DNS server</a:t>
            </a:r>
          </a:p>
        </p:txBody>
      </p:sp>
      <p:sp>
        <p:nvSpPr>
          <p:cNvPr id="705641" name="Rectangle 105"/>
          <p:cNvSpPr>
            <a:spLocks noChangeArrowheads="1"/>
          </p:cNvSpPr>
          <p:nvPr/>
        </p:nvSpPr>
        <p:spPr bwMode="auto">
          <a:xfrm>
            <a:off x="4657725" y="5394325"/>
            <a:ext cx="3802063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 dirty="0" err="1">
                <a:solidFill>
                  <a:srgbClr val="000000"/>
                </a:solidFill>
                <a:latin typeface="Comic Sans MS" pitchFamily="66" charset="0"/>
              </a:rPr>
              <a:t>demux’ed</a:t>
            </a: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 to DNS server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DNS server replies to client with IP address of www.google.com </a:t>
            </a:r>
          </a:p>
        </p:txBody>
      </p:sp>
      <p:grpSp>
        <p:nvGrpSpPr>
          <p:cNvPr id="20507" name="Group 4"/>
          <p:cNvGrpSpPr>
            <a:grpSpLocks/>
          </p:cNvGrpSpPr>
          <p:nvPr/>
        </p:nvGrpSpPr>
        <p:grpSpPr bwMode="auto">
          <a:xfrm>
            <a:off x="5173663" y="2041525"/>
            <a:ext cx="757237" cy="379413"/>
            <a:chOff x="2466" y="2026"/>
            <a:chExt cx="477" cy="282"/>
          </a:xfrm>
        </p:grpSpPr>
        <p:sp>
          <p:nvSpPr>
            <p:cNvPr id="20619" name="Oval 5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20" name="Line 6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21" name="Rectangle 7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20622" name="Oval 8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0623" name="Group 9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20630" name="Line 1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31" name="Line 1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32" name="Line 1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0624" name="Group 13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20627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28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29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0625" name="Line 17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26" name="Line 18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08" name="Group 19"/>
          <p:cNvGrpSpPr>
            <a:grpSpLocks/>
          </p:cNvGrpSpPr>
          <p:nvPr/>
        </p:nvGrpSpPr>
        <p:grpSpPr bwMode="auto">
          <a:xfrm>
            <a:off x="6538913" y="1787525"/>
            <a:ext cx="757237" cy="379413"/>
            <a:chOff x="2466" y="2026"/>
            <a:chExt cx="477" cy="282"/>
          </a:xfrm>
        </p:grpSpPr>
        <p:sp>
          <p:nvSpPr>
            <p:cNvPr id="20605" name="Oval 20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606" name="Line 21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07" name="Rectangle 22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20608" name="Oval 23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0609" name="Group 24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20616" name="Line 2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17" name="Line 2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18" name="Line 2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0610" name="Group 28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20613" name="Line 2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14" name="Line 3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15" name="Line 3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0611" name="Line 32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612" name="Line 33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0509" name="Text Box 34"/>
          <p:cNvSpPr txBox="1">
            <a:spLocks noChangeArrowheads="1"/>
          </p:cNvSpPr>
          <p:nvPr/>
        </p:nvSpPr>
        <p:spPr bwMode="auto">
          <a:xfrm>
            <a:off x="5335588" y="2511425"/>
            <a:ext cx="181133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Comcast network </a:t>
            </a:r>
          </a:p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68.80.0.0/13</a:t>
            </a:r>
          </a:p>
        </p:txBody>
      </p:sp>
      <p:grpSp>
        <p:nvGrpSpPr>
          <p:cNvPr id="20510" name="Group 69"/>
          <p:cNvGrpSpPr>
            <a:grpSpLocks/>
          </p:cNvGrpSpPr>
          <p:nvPr/>
        </p:nvGrpSpPr>
        <p:grpSpPr bwMode="auto">
          <a:xfrm>
            <a:off x="7196138" y="2703513"/>
            <a:ext cx="757237" cy="379412"/>
            <a:chOff x="2466" y="2026"/>
            <a:chExt cx="477" cy="282"/>
          </a:xfrm>
        </p:grpSpPr>
        <p:sp>
          <p:nvSpPr>
            <p:cNvPr id="20591" name="Oval 70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592" name="Line 71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93" name="Rectangle 72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20594" name="Oval 73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0595" name="Group 74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20602" name="Line 7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03" name="Line 7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04" name="Line 7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0596" name="Group 78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20599" name="Line 7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00" name="Line 8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601" name="Line 8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0597" name="Line 82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98" name="Line 83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11" name="Group 84"/>
          <p:cNvGrpSpPr>
            <a:grpSpLocks/>
          </p:cNvGrpSpPr>
          <p:nvPr/>
        </p:nvGrpSpPr>
        <p:grpSpPr bwMode="auto">
          <a:xfrm>
            <a:off x="7097713" y="873125"/>
            <a:ext cx="306387" cy="647700"/>
            <a:chOff x="4180" y="783"/>
            <a:chExt cx="150" cy="307"/>
          </a:xfrm>
        </p:grpSpPr>
        <p:sp>
          <p:nvSpPr>
            <p:cNvPr id="20583" name="AutoShape 85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584" name="Rectangle 86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585" name="Rectangle 87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586" name="AutoShape 88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587" name="Line 89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88" name="Line 90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89" name="Rectangle 91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0590" name="Rectangle 92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0512" name="Line 93"/>
          <p:cNvSpPr>
            <a:spLocks noChangeShapeType="1"/>
          </p:cNvSpPr>
          <p:nvPr/>
        </p:nvSpPr>
        <p:spPr bwMode="auto">
          <a:xfrm flipH="1">
            <a:off x="6915150" y="1528763"/>
            <a:ext cx="260350" cy="258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513" name="Text Box 139"/>
          <p:cNvSpPr txBox="1">
            <a:spLocks noChangeArrowheads="1"/>
          </p:cNvSpPr>
          <p:nvPr/>
        </p:nvSpPr>
        <p:spPr bwMode="auto">
          <a:xfrm>
            <a:off x="7367588" y="746125"/>
            <a:ext cx="12334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DNS server</a:t>
            </a:r>
          </a:p>
          <a:p>
            <a:endParaRPr lang="en-US" b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0514" name="Group 166"/>
          <p:cNvGrpSpPr>
            <a:grpSpLocks/>
          </p:cNvGrpSpPr>
          <p:nvPr/>
        </p:nvGrpSpPr>
        <p:grpSpPr bwMode="auto">
          <a:xfrm>
            <a:off x="3795713" y="2409825"/>
            <a:ext cx="1576387" cy="1287463"/>
            <a:chOff x="3228" y="1776"/>
            <a:chExt cx="252" cy="96"/>
          </a:xfrm>
        </p:grpSpPr>
        <p:sp>
          <p:nvSpPr>
            <p:cNvPr id="20581" name="Line 164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82" name="Line 165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15" name="Group 167"/>
          <p:cNvGrpSpPr>
            <a:grpSpLocks/>
          </p:cNvGrpSpPr>
          <p:nvPr/>
        </p:nvGrpSpPr>
        <p:grpSpPr bwMode="auto">
          <a:xfrm flipH="1">
            <a:off x="5600700" y="2424113"/>
            <a:ext cx="400050" cy="152400"/>
            <a:chOff x="3228" y="1776"/>
            <a:chExt cx="252" cy="96"/>
          </a:xfrm>
        </p:grpSpPr>
        <p:sp>
          <p:nvSpPr>
            <p:cNvPr id="20579" name="Line 168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80" name="Line 169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16" name="Group 170"/>
          <p:cNvGrpSpPr>
            <a:grpSpLocks/>
          </p:cNvGrpSpPr>
          <p:nvPr/>
        </p:nvGrpSpPr>
        <p:grpSpPr bwMode="auto">
          <a:xfrm flipH="1" flipV="1">
            <a:off x="5753100" y="1900238"/>
            <a:ext cx="400050" cy="152400"/>
            <a:chOff x="3228" y="1776"/>
            <a:chExt cx="252" cy="96"/>
          </a:xfrm>
        </p:grpSpPr>
        <p:sp>
          <p:nvSpPr>
            <p:cNvPr id="20577" name="Line 171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78" name="Line 172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17" name="Group 173"/>
          <p:cNvGrpSpPr>
            <a:grpSpLocks/>
          </p:cNvGrpSpPr>
          <p:nvPr/>
        </p:nvGrpSpPr>
        <p:grpSpPr bwMode="auto">
          <a:xfrm flipH="1" flipV="1">
            <a:off x="7853363" y="2590800"/>
            <a:ext cx="400050" cy="152400"/>
            <a:chOff x="3228" y="1776"/>
            <a:chExt cx="252" cy="96"/>
          </a:xfrm>
        </p:grpSpPr>
        <p:sp>
          <p:nvSpPr>
            <p:cNvPr id="20575" name="Line 174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76" name="Line 175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18" name="Group 176"/>
          <p:cNvGrpSpPr>
            <a:grpSpLocks/>
          </p:cNvGrpSpPr>
          <p:nvPr/>
        </p:nvGrpSpPr>
        <p:grpSpPr bwMode="auto">
          <a:xfrm flipV="1">
            <a:off x="7029450" y="2609850"/>
            <a:ext cx="295275" cy="114300"/>
            <a:chOff x="3228" y="1776"/>
            <a:chExt cx="252" cy="96"/>
          </a:xfrm>
        </p:grpSpPr>
        <p:sp>
          <p:nvSpPr>
            <p:cNvPr id="20573" name="Line 177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74" name="Line 178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19" name="Group 179"/>
          <p:cNvGrpSpPr>
            <a:grpSpLocks/>
          </p:cNvGrpSpPr>
          <p:nvPr/>
        </p:nvGrpSpPr>
        <p:grpSpPr bwMode="auto">
          <a:xfrm rot="409689" flipH="1" flipV="1">
            <a:off x="7300913" y="1952625"/>
            <a:ext cx="452437" cy="57150"/>
            <a:chOff x="3228" y="1776"/>
            <a:chExt cx="252" cy="96"/>
          </a:xfrm>
        </p:grpSpPr>
        <p:sp>
          <p:nvSpPr>
            <p:cNvPr id="20571" name="Line 180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72" name="Line 181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20" name="Group 182"/>
          <p:cNvGrpSpPr>
            <a:grpSpLocks/>
          </p:cNvGrpSpPr>
          <p:nvPr/>
        </p:nvGrpSpPr>
        <p:grpSpPr bwMode="auto">
          <a:xfrm>
            <a:off x="6443663" y="2157413"/>
            <a:ext cx="295275" cy="114300"/>
            <a:chOff x="3228" y="1776"/>
            <a:chExt cx="252" cy="96"/>
          </a:xfrm>
        </p:grpSpPr>
        <p:sp>
          <p:nvSpPr>
            <p:cNvPr id="20569" name="Line 183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70" name="Line 184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0521" name="Group 185"/>
          <p:cNvGrpSpPr>
            <a:grpSpLocks/>
          </p:cNvGrpSpPr>
          <p:nvPr/>
        </p:nvGrpSpPr>
        <p:grpSpPr bwMode="auto">
          <a:xfrm flipH="1">
            <a:off x="7081838" y="2157413"/>
            <a:ext cx="295275" cy="114300"/>
            <a:chOff x="3228" y="1776"/>
            <a:chExt cx="252" cy="96"/>
          </a:xfrm>
        </p:grpSpPr>
        <p:sp>
          <p:nvSpPr>
            <p:cNvPr id="20567" name="Line 186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0568" name="Line 187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39" name="Group 187"/>
          <p:cNvGrpSpPr>
            <a:grpSpLocks/>
          </p:cNvGrpSpPr>
          <p:nvPr/>
        </p:nvGrpSpPr>
        <p:grpSpPr bwMode="auto">
          <a:xfrm>
            <a:off x="5980113" y="438150"/>
            <a:ext cx="1316037" cy="1314450"/>
            <a:chOff x="931" y="1941"/>
            <a:chExt cx="829" cy="828"/>
          </a:xfrm>
        </p:grpSpPr>
        <p:sp>
          <p:nvSpPr>
            <p:cNvPr id="20559" name="Freeform 188"/>
            <p:cNvSpPr>
              <a:spLocks/>
            </p:cNvSpPr>
            <p:nvPr/>
          </p:nvSpPr>
          <p:spPr bwMode="auto">
            <a:xfrm>
              <a:off x="1424" y="1965"/>
              <a:ext cx="336" cy="801"/>
            </a:xfrm>
            <a:custGeom>
              <a:avLst/>
              <a:gdLst>
                <a:gd name="T0" fmla="*/ 14 w 551"/>
                <a:gd name="T1" fmla="*/ 0 h 801"/>
                <a:gd name="T2" fmla="*/ 551 w 551"/>
                <a:gd name="T3" fmla="*/ 402 h 801"/>
                <a:gd name="T4" fmla="*/ 6 w 551"/>
                <a:gd name="T5" fmla="*/ 801 h 801"/>
                <a:gd name="T6" fmla="*/ 13 w 551"/>
                <a:gd name="T7" fmla="*/ 535 h 801"/>
                <a:gd name="T8" fmla="*/ 0 w 551"/>
                <a:gd name="T9" fmla="*/ 371 h 801"/>
                <a:gd name="T10" fmla="*/ 14 w 551"/>
                <a:gd name="T11" fmla="*/ 0 h 8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51"/>
                <a:gd name="T19" fmla="*/ 0 h 801"/>
                <a:gd name="T20" fmla="*/ 551 w 551"/>
                <a:gd name="T21" fmla="*/ 801 h 8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51" h="801">
                  <a:moveTo>
                    <a:pt x="14" y="0"/>
                  </a:moveTo>
                  <a:lnTo>
                    <a:pt x="551" y="402"/>
                  </a:lnTo>
                  <a:lnTo>
                    <a:pt x="6" y="801"/>
                  </a:lnTo>
                  <a:lnTo>
                    <a:pt x="13" y="535"/>
                  </a:lnTo>
                  <a:lnTo>
                    <a:pt x="0" y="371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0560" name="Group 189"/>
            <p:cNvGrpSpPr>
              <a:grpSpLocks/>
            </p:cNvGrpSpPr>
            <p:nvPr/>
          </p:nvGrpSpPr>
          <p:grpSpPr bwMode="auto">
            <a:xfrm>
              <a:off x="931" y="1941"/>
              <a:ext cx="500" cy="828"/>
              <a:chOff x="569" y="2954"/>
              <a:chExt cx="500" cy="828"/>
            </a:xfrm>
          </p:grpSpPr>
          <p:sp>
            <p:nvSpPr>
              <p:cNvPr id="20561" name="Rectangle 190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562" name="Text Box 191"/>
              <p:cNvSpPr txBox="1">
                <a:spLocks noChangeArrowheads="1"/>
              </p:cNvSpPr>
              <p:nvPr/>
            </p:nvSpPr>
            <p:spPr bwMode="auto">
              <a:xfrm>
                <a:off x="639" y="2954"/>
                <a:ext cx="385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DNS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UDP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20563" name="Line 192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564" name="Line 193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565" name="Line 194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566" name="Line 195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241" name="Group 196"/>
          <p:cNvGrpSpPr>
            <a:grpSpLocks/>
          </p:cNvGrpSpPr>
          <p:nvPr/>
        </p:nvGrpSpPr>
        <p:grpSpPr bwMode="auto">
          <a:xfrm>
            <a:off x="4881563" y="558800"/>
            <a:ext cx="1081087" cy="1217613"/>
            <a:chOff x="1404" y="3105"/>
            <a:chExt cx="681" cy="767"/>
          </a:xfrm>
        </p:grpSpPr>
        <p:grpSp>
          <p:nvGrpSpPr>
            <p:cNvPr id="20524" name="Group 197"/>
            <p:cNvGrpSpPr>
              <a:grpSpLocks/>
            </p:cNvGrpSpPr>
            <p:nvPr/>
          </p:nvGrpSpPr>
          <p:grpSpPr bwMode="auto">
            <a:xfrm>
              <a:off x="1404" y="3355"/>
              <a:ext cx="681" cy="468"/>
              <a:chOff x="42" y="886"/>
              <a:chExt cx="681" cy="468"/>
            </a:xfrm>
          </p:grpSpPr>
          <p:grpSp>
            <p:nvGrpSpPr>
              <p:cNvPr id="20529" name="Group 198"/>
              <p:cNvGrpSpPr>
                <a:grpSpLocks/>
              </p:cNvGrpSpPr>
              <p:nvPr/>
            </p:nvGrpSpPr>
            <p:grpSpPr bwMode="auto">
              <a:xfrm>
                <a:off x="278" y="886"/>
                <a:ext cx="354" cy="154"/>
                <a:chOff x="740" y="3209"/>
                <a:chExt cx="354" cy="154"/>
              </a:xfrm>
            </p:grpSpPr>
            <p:grpSp>
              <p:nvGrpSpPr>
                <p:cNvPr id="20554" name="Group 199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290" cy="154"/>
                  <a:chOff x="844" y="3337"/>
                  <a:chExt cx="290" cy="154"/>
                </a:xfrm>
              </p:grpSpPr>
              <p:sp>
                <p:nvSpPr>
                  <p:cNvPr id="20557" name="Rectangle 200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558" name="Text Box 20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DNS</a:t>
                    </a:r>
                  </a:p>
                </p:txBody>
              </p:sp>
            </p:grpSp>
            <p:sp>
              <p:nvSpPr>
                <p:cNvPr id="20555" name="Rectangle 202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556" name="Rectangle 203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0530" name="Group 204"/>
              <p:cNvGrpSpPr>
                <a:grpSpLocks/>
              </p:cNvGrpSpPr>
              <p:nvPr/>
            </p:nvGrpSpPr>
            <p:grpSpPr bwMode="auto">
              <a:xfrm>
                <a:off x="278" y="1034"/>
                <a:ext cx="354" cy="154"/>
                <a:chOff x="836" y="3305"/>
                <a:chExt cx="354" cy="154"/>
              </a:xfrm>
            </p:grpSpPr>
            <p:grpSp>
              <p:nvGrpSpPr>
                <p:cNvPr id="20548" name="Group 205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290" cy="154"/>
                  <a:chOff x="844" y="3337"/>
                  <a:chExt cx="290" cy="154"/>
                </a:xfrm>
              </p:grpSpPr>
              <p:sp>
                <p:nvSpPr>
                  <p:cNvPr id="20552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553" name="Text Box 20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28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DNS</a:t>
                    </a:r>
                  </a:p>
                </p:txBody>
              </p:sp>
            </p:grpSp>
            <p:grpSp>
              <p:nvGrpSpPr>
                <p:cNvPr id="20549" name="Group 208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20550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551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grpSp>
            <p:nvGrpSpPr>
              <p:cNvPr id="20531" name="Group 211"/>
              <p:cNvGrpSpPr>
                <a:grpSpLocks/>
              </p:cNvGrpSpPr>
              <p:nvPr/>
            </p:nvGrpSpPr>
            <p:grpSpPr bwMode="auto">
              <a:xfrm>
                <a:off x="165" y="1054"/>
                <a:ext cx="480" cy="112"/>
                <a:chOff x="627" y="3377"/>
                <a:chExt cx="480" cy="112"/>
              </a:xfrm>
            </p:grpSpPr>
            <p:sp>
              <p:nvSpPr>
                <p:cNvPr id="20546" name="Rectangle 212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547" name="Rectangle 213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0532" name="Group 214"/>
              <p:cNvGrpSpPr>
                <a:grpSpLocks/>
              </p:cNvGrpSpPr>
              <p:nvPr/>
            </p:nvGrpSpPr>
            <p:grpSpPr bwMode="auto">
              <a:xfrm>
                <a:off x="42" y="1200"/>
                <a:ext cx="681" cy="154"/>
                <a:chOff x="504" y="3523"/>
                <a:chExt cx="681" cy="154"/>
              </a:xfrm>
            </p:grpSpPr>
            <p:grpSp>
              <p:nvGrpSpPr>
                <p:cNvPr id="20533" name="Group 215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480" cy="154"/>
                  <a:chOff x="723" y="3453"/>
                  <a:chExt cx="480" cy="154"/>
                </a:xfrm>
              </p:grpSpPr>
              <p:grpSp>
                <p:nvGrpSpPr>
                  <p:cNvPr id="20537" name="Group 216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54" cy="154"/>
                    <a:chOff x="836" y="3305"/>
                    <a:chExt cx="354" cy="154"/>
                  </a:xfrm>
                </p:grpSpPr>
                <p:grpSp>
                  <p:nvGrpSpPr>
                    <p:cNvPr id="20540" name="Group 2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290" cy="154"/>
                      <a:chOff x="844" y="3337"/>
                      <a:chExt cx="290" cy="154"/>
                    </a:xfrm>
                  </p:grpSpPr>
                  <p:sp>
                    <p:nvSpPr>
                      <p:cNvPr id="20544" name="Rectangle 2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20545" name="Text Box 21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285" cy="1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0" hangingPunct="0"/>
                        <a:r>
                          <a:rPr lang="en-US" sz="1000" b="0">
                            <a:solidFill>
                              <a:srgbClr val="FFFFFF"/>
                            </a:solidFill>
                            <a:latin typeface="Arial" charset="0"/>
                          </a:rPr>
                          <a:t>DNS</a:t>
                        </a:r>
                      </a:p>
                    </p:txBody>
                  </p:sp>
                </p:grpSp>
                <p:grpSp>
                  <p:nvGrpSpPr>
                    <p:cNvPr id="20541" name="Group 2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20542" name="Rectangle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20543" name="Rectangle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sp>
                <p:nvSpPr>
                  <p:cNvPr id="20538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0539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  <p:sp>
              <p:nvSpPr>
                <p:cNvPr id="20534" name="Rectangle 225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535" name="Rectangle 226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0536" name="Rectangle 227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sp>
          <p:nvSpPr>
            <p:cNvPr id="20525" name="AutoShape 228"/>
            <p:cNvSpPr>
              <a:spLocks noChangeArrowheads="1"/>
            </p:cNvSpPr>
            <p:nvPr/>
          </p:nvSpPr>
          <p:spPr bwMode="auto">
            <a:xfrm rot="10800000">
              <a:off x="1727" y="3105"/>
              <a:ext cx="240" cy="767"/>
            </a:xfrm>
            <a:prstGeom prst="downArrow">
              <a:avLst>
                <a:gd name="adj1" fmla="val 54167"/>
                <a:gd name="adj2" fmla="val 513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0526" name="Group 229"/>
            <p:cNvGrpSpPr>
              <a:grpSpLocks/>
            </p:cNvGrpSpPr>
            <p:nvPr/>
          </p:nvGrpSpPr>
          <p:grpSpPr bwMode="auto">
            <a:xfrm>
              <a:off x="1695" y="3227"/>
              <a:ext cx="290" cy="154"/>
              <a:chOff x="844" y="3337"/>
              <a:chExt cx="290" cy="154"/>
            </a:xfrm>
          </p:grpSpPr>
          <p:sp>
            <p:nvSpPr>
              <p:cNvPr id="20527" name="Rectangle 230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0528" name="Text Box 231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28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DNS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4418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995 L 0.32587 -0.01018 L 0.22726 0.14666 " pathEditMode="relative" rAng="0" ptsTypes="AAA">
                                      <p:cBhvr>
                                        <p:cTn id="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00" y="78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726 0.14666 L 0.29844 0.14527 L 0.46528 -0.03516 L 0.46406 -0.16678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0" y="-157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5639" grpId="0"/>
      <p:bldP spid="705640" grpId="0"/>
      <p:bldP spid="7056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5-</a:t>
            </a:r>
            <a:fld id="{6FFA9558-6F1D-457D-9951-3171DC4CCF0D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1509" name="Freeform 293"/>
          <p:cNvSpPr>
            <a:spLocks/>
          </p:cNvSpPr>
          <p:nvPr/>
        </p:nvSpPr>
        <p:spPr bwMode="auto">
          <a:xfrm>
            <a:off x="322263" y="4619625"/>
            <a:ext cx="3963987" cy="1716088"/>
          </a:xfrm>
          <a:custGeom>
            <a:avLst/>
            <a:gdLst>
              <a:gd name="T0" fmla="*/ 475 w 2497"/>
              <a:gd name="T1" fmla="*/ 274 h 1081"/>
              <a:gd name="T2" fmla="*/ 204 w 2497"/>
              <a:gd name="T3" fmla="*/ 437 h 1081"/>
              <a:gd name="T4" fmla="*/ 21 w 2497"/>
              <a:gd name="T5" fmla="*/ 559 h 1081"/>
              <a:gd name="T6" fmla="*/ 75 w 2497"/>
              <a:gd name="T7" fmla="*/ 776 h 1081"/>
              <a:gd name="T8" fmla="*/ 136 w 2497"/>
              <a:gd name="T9" fmla="*/ 810 h 1081"/>
              <a:gd name="T10" fmla="*/ 197 w 2497"/>
              <a:gd name="T11" fmla="*/ 905 h 1081"/>
              <a:gd name="T12" fmla="*/ 319 w 2497"/>
              <a:gd name="T13" fmla="*/ 986 h 1081"/>
              <a:gd name="T14" fmla="*/ 726 w 2497"/>
              <a:gd name="T15" fmla="*/ 1000 h 1081"/>
              <a:gd name="T16" fmla="*/ 1349 w 2497"/>
              <a:gd name="T17" fmla="*/ 966 h 1081"/>
              <a:gd name="T18" fmla="*/ 1945 w 2497"/>
              <a:gd name="T19" fmla="*/ 1033 h 1081"/>
              <a:gd name="T20" fmla="*/ 2311 w 2497"/>
              <a:gd name="T21" fmla="*/ 993 h 1081"/>
              <a:gd name="T22" fmla="*/ 2460 w 2497"/>
              <a:gd name="T23" fmla="*/ 506 h 1081"/>
              <a:gd name="T24" fmla="*/ 2088 w 2497"/>
              <a:gd name="T25" fmla="*/ 58 h 1081"/>
              <a:gd name="T26" fmla="*/ 1308 w 2497"/>
              <a:gd name="T27" fmla="*/ 159 h 1081"/>
              <a:gd name="T28" fmla="*/ 766 w 2497"/>
              <a:gd name="T29" fmla="*/ 186 h 1081"/>
              <a:gd name="T30" fmla="*/ 475 w 2497"/>
              <a:gd name="T31" fmla="*/ 274 h 108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497"/>
              <a:gd name="T49" fmla="*/ 0 h 1081"/>
              <a:gd name="T50" fmla="*/ 2497 w 2497"/>
              <a:gd name="T51" fmla="*/ 1081 h 108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497" h="1081">
                <a:moveTo>
                  <a:pt x="475" y="274"/>
                </a:moveTo>
                <a:cubicBezTo>
                  <a:pt x="381" y="316"/>
                  <a:pt x="280" y="389"/>
                  <a:pt x="204" y="437"/>
                </a:cubicBezTo>
                <a:cubicBezTo>
                  <a:pt x="128" y="485"/>
                  <a:pt x="42" y="503"/>
                  <a:pt x="21" y="559"/>
                </a:cubicBezTo>
                <a:cubicBezTo>
                  <a:pt x="0" y="615"/>
                  <a:pt x="56" y="734"/>
                  <a:pt x="75" y="776"/>
                </a:cubicBezTo>
                <a:cubicBezTo>
                  <a:pt x="94" y="818"/>
                  <a:pt x="116" y="789"/>
                  <a:pt x="136" y="810"/>
                </a:cubicBezTo>
                <a:cubicBezTo>
                  <a:pt x="156" y="831"/>
                  <a:pt x="167" y="876"/>
                  <a:pt x="197" y="905"/>
                </a:cubicBezTo>
                <a:cubicBezTo>
                  <a:pt x="227" y="934"/>
                  <a:pt x="231" y="970"/>
                  <a:pt x="319" y="986"/>
                </a:cubicBezTo>
                <a:cubicBezTo>
                  <a:pt x="407" y="1002"/>
                  <a:pt x="554" y="1003"/>
                  <a:pt x="726" y="1000"/>
                </a:cubicBezTo>
                <a:cubicBezTo>
                  <a:pt x="898" y="997"/>
                  <a:pt x="1146" y="961"/>
                  <a:pt x="1349" y="966"/>
                </a:cubicBezTo>
                <a:cubicBezTo>
                  <a:pt x="1552" y="971"/>
                  <a:pt x="1785" y="1028"/>
                  <a:pt x="1945" y="1033"/>
                </a:cubicBezTo>
                <a:cubicBezTo>
                  <a:pt x="2105" y="1038"/>
                  <a:pt x="2225" y="1081"/>
                  <a:pt x="2311" y="993"/>
                </a:cubicBezTo>
                <a:cubicBezTo>
                  <a:pt x="2397" y="905"/>
                  <a:pt x="2497" y="662"/>
                  <a:pt x="2460" y="506"/>
                </a:cubicBezTo>
                <a:cubicBezTo>
                  <a:pt x="2423" y="350"/>
                  <a:pt x="2280" y="116"/>
                  <a:pt x="2088" y="58"/>
                </a:cubicBezTo>
                <a:cubicBezTo>
                  <a:pt x="1896" y="0"/>
                  <a:pt x="1528" y="138"/>
                  <a:pt x="1308" y="159"/>
                </a:cubicBezTo>
                <a:cubicBezTo>
                  <a:pt x="1088" y="180"/>
                  <a:pt x="906" y="167"/>
                  <a:pt x="766" y="186"/>
                </a:cubicBezTo>
                <a:cubicBezTo>
                  <a:pt x="626" y="205"/>
                  <a:pt x="569" y="232"/>
                  <a:pt x="475" y="274"/>
                </a:cubicBez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rgbClr val="FFFFFF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510" name="Freeform 292"/>
          <p:cNvSpPr>
            <a:spLocks/>
          </p:cNvSpPr>
          <p:nvPr/>
        </p:nvSpPr>
        <p:spPr bwMode="auto">
          <a:xfrm>
            <a:off x="4751388" y="871538"/>
            <a:ext cx="1919287" cy="2227262"/>
          </a:xfrm>
          <a:custGeom>
            <a:avLst/>
            <a:gdLst>
              <a:gd name="T0" fmla="*/ 84 w 1209"/>
              <a:gd name="T1" fmla="*/ 528 h 1403"/>
              <a:gd name="T2" fmla="*/ 16 w 1209"/>
              <a:gd name="T3" fmla="*/ 705 h 1403"/>
              <a:gd name="T4" fmla="*/ 9 w 1209"/>
              <a:gd name="T5" fmla="*/ 901 h 1403"/>
              <a:gd name="T6" fmla="*/ 70 w 1209"/>
              <a:gd name="T7" fmla="*/ 1043 h 1403"/>
              <a:gd name="T8" fmla="*/ 165 w 1209"/>
              <a:gd name="T9" fmla="*/ 1260 h 1403"/>
              <a:gd name="T10" fmla="*/ 280 w 1209"/>
              <a:gd name="T11" fmla="*/ 1342 h 1403"/>
              <a:gd name="T12" fmla="*/ 510 w 1209"/>
              <a:gd name="T13" fmla="*/ 1369 h 1403"/>
              <a:gd name="T14" fmla="*/ 985 w 1209"/>
              <a:gd name="T15" fmla="*/ 1348 h 1403"/>
              <a:gd name="T16" fmla="*/ 985 w 1209"/>
              <a:gd name="T17" fmla="*/ 27 h 1403"/>
              <a:gd name="T18" fmla="*/ 477 w 1209"/>
              <a:gd name="T19" fmla="*/ 156 h 1403"/>
              <a:gd name="T20" fmla="*/ 212 w 1209"/>
              <a:gd name="T21" fmla="*/ 271 h 1403"/>
              <a:gd name="T22" fmla="*/ 84 w 1209"/>
              <a:gd name="T23" fmla="*/ 528 h 140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09"/>
              <a:gd name="T37" fmla="*/ 0 h 1403"/>
              <a:gd name="T38" fmla="*/ 1209 w 1209"/>
              <a:gd name="T39" fmla="*/ 1403 h 140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09" h="1403">
                <a:moveTo>
                  <a:pt x="84" y="528"/>
                </a:moveTo>
                <a:cubicBezTo>
                  <a:pt x="51" y="600"/>
                  <a:pt x="28" y="643"/>
                  <a:pt x="16" y="705"/>
                </a:cubicBezTo>
                <a:cubicBezTo>
                  <a:pt x="4" y="767"/>
                  <a:pt x="0" y="845"/>
                  <a:pt x="9" y="901"/>
                </a:cubicBezTo>
                <a:cubicBezTo>
                  <a:pt x="18" y="957"/>
                  <a:pt x="44" y="983"/>
                  <a:pt x="70" y="1043"/>
                </a:cubicBezTo>
                <a:cubicBezTo>
                  <a:pt x="96" y="1103"/>
                  <a:pt x="130" y="1210"/>
                  <a:pt x="165" y="1260"/>
                </a:cubicBezTo>
                <a:cubicBezTo>
                  <a:pt x="200" y="1310"/>
                  <a:pt x="223" y="1324"/>
                  <a:pt x="280" y="1342"/>
                </a:cubicBezTo>
                <a:cubicBezTo>
                  <a:pt x="337" y="1360"/>
                  <a:pt x="393" y="1368"/>
                  <a:pt x="510" y="1369"/>
                </a:cubicBezTo>
                <a:cubicBezTo>
                  <a:pt x="627" y="1370"/>
                  <a:pt x="775" y="1403"/>
                  <a:pt x="985" y="1348"/>
                </a:cubicBezTo>
                <a:cubicBezTo>
                  <a:pt x="1195" y="1293"/>
                  <a:pt x="1209" y="54"/>
                  <a:pt x="985" y="27"/>
                </a:cubicBezTo>
                <a:cubicBezTo>
                  <a:pt x="761" y="0"/>
                  <a:pt x="606" y="115"/>
                  <a:pt x="477" y="156"/>
                </a:cubicBezTo>
                <a:cubicBezTo>
                  <a:pt x="348" y="197"/>
                  <a:pt x="280" y="207"/>
                  <a:pt x="212" y="271"/>
                </a:cubicBezTo>
                <a:cubicBezTo>
                  <a:pt x="144" y="335"/>
                  <a:pt x="117" y="456"/>
                  <a:pt x="84" y="528"/>
                </a:cubicBez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rgbClr val="FFFFFF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361363" cy="1143000"/>
          </a:xfrm>
        </p:spPr>
        <p:txBody>
          <a:bodyPr/>
          <a:lstStyle/>
          <a:p>
            <a:r>
              <a:rPr lang="en-US" sz="2800" u="none" smtClean="0"/>
              <a:t>A day in the life… TCP connection carrying HTTP</a:t>
            </a:r>
          </a:p>
        </p:txBody>
      </p:sp>
      <p:sp>
        <p:nvSpPr>
          <p:cNvPr id="21512" name="Freeform 3"/>
          <p:cNvSpPr>
            <a:spLocks/>
          </p:cNvSpPr>
          <p:nvPr/>
        </p:nvSpPr>
        <p:spPr bwMode="auto">
          <a:xfrm>
            <a:off x="773113" y="1273175"/>
            <a:ext cx="3554412" cy="2754313"/>
          </a:xfrm>
          <a:custGeom>
            <a:avLst/>
            <a:gdLst>
              <a:gd name="T0" fmla="*/ 3238267 w 2406"/>
              <a:gd name="T1" fmla="*/ 787768 h 958"/>
              <a:gd name="T2" fmla="*/ 2743367 w 2406"/>
              <a:gd name="T3" fmla="*/ 221380 h 958"/>
              <a:gd name="T4" fmla="*/ 2057895 w 2406"/>
              <a:gd name="T5" fmla="*/ 20125 h 958"/>
              <a:gd name="T6" fmla="*/ 1053323 w 2406"/>
              <a:gd name="T7" fmla="*/ 350758 h 958"/>
              <a:gd name="T8" fmla="*/ 413647 w 2406"/>
              <a:gd name="T9" fmla="*/ 672765 h 958"/>
              <a:gd name="T10" fmla="*/ 38410 w 2406"/>
              <a:gd name="T11" fmla="*/ 1500785 h 958"/>
              <a:gd name="T12" fmla="*/ 180232 w 2406"/>
              <a:gd name="T13" fmla="*/ 2222426 h 958"/>
              <a:gd name="T14" fmla="*/ 403306 w 2406"/>
              <a:gd name="T15" fmla="*/ 2570309 h 958"/>
              <a:gd name="T16" fmla="*/ 1726977 w 2406"/>
              <a:gd name="T17" fmla="*/ 2518558 h 958"/>
              <a:gd name="T18" fmla="*/ 2450860 w 2406"/>
              <a:gd name="T19" fmla="*/ 2742813 h 958"/>
              <a:gd name="T20" fmla="*/ 3145197 w 2406"/>
              <a:gd name="T21" fmla="*/ 2578934 h 958"/>
              <a:gd name="T22" fmla="*/ 3471683 w 2406"/>
              <a:gd name="T23" fmla="*/ 1699164 h 958"/>
              <a:gd name="T24" fmla="*/ 3238267 w 2406"/>
              <a:gd name="T25" fmla="*/ 787768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513" name="Line 36"/>
          <p:cNvSpPr>
            <a:spLocks noChangeShapeType="1"/>
          </p:cNvSpPr>
          <p:nvPr/>
        </p:nvSpPr>
        <p:spPr bwMode="auto">
          <a:xfrm flipV="1">
            <a:off x="3775075" y="2344738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1514" name="Group 38"/>
          <p:cNvGrpSpPr>
            <a:grpSpLocks/>
          </p:cNvGrpSpPr>
          <p:nvPr/>
        </p:nvGrpSpPr>
        <p:grpSpPr bwMode="auto">
          <a:xfrm>
            <a:off x="3255963" y="2459038"/>
            <a:ext cx="742950" cy="311150"/>
            <a:chOff x="1935" y="960"/>
            <a:chExt cx="468" cy="196"/>
          </a:xfrm>
        </p:grpSpPr>
        <p:sp>
          <p:nvSpPr>
            <p:cNvPr id="21732" name="Line 39"/>
            <p:cNvSpPr>
              <a:spLocks noChangeShapeType="1"/>
            </p:cNvSpPr>
            <p:nvPr/>
          </p:nvSpPr>
          <p:spPr bwMode="auto">
            <a:xfrm>
              <a:off x="2368" y="9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733" name="Rectangle 40"/>
            <p:cNvSpPr>
              <a:spLocks noChangeArrowheads="1"/>
            </p:cNvSpPr>
            <p:nvPr/>
          </p:nvSpPr>
          <p:spPr bwMode="auto">
            <a:xfrm>
              <a:off x="1935" y="1065"/>
              <a:ext cx="465" cy="91"/>
            </a:xfrm>
            <a:prstGeom prst="rect">
              <a:avLst/>
            </a:prstGeom>
            <a:solidFill>
              <a:srgbClr val="BBE0E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734" name="Freeform 41"/>
            <p:cNvSpPr>
              <a:spLocks/>
            </p:cNvSpPr>
            <p:nvPr/>
          </p:nvSpPr>
          <p:spPr bwMode="auto">
            <a:xfrm>
              <a:off x="2069" y="975"/>
              <a:ext cx="307" cy="63"/>
            </a:xfrm>
            <a:custGeom>
              <a:avLst/>
              <a:gdLst>
                <a:gd name="T0" fmla="*/ 0 w 432"/>
                <a:gd name="T1" fmla="*/ 0 h 105"/>
                <a:gd name="T2" fmla="*/ 60 w 432"/>
                <a:gd name="T3" fmla="*/ 0 h 105"/>
                <a:gd name="T4" fmla="*/ 218 w 432"/>
                <a:gd name="T5" fmla="*/ 63 h 105"/>
                <a:gd name="T6" fmla="*/ 307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735" name="Freeform 42"/>
            <p:cNvSpPr>
              <a:spLocks/>
            </p:cNvSpPr>
            <p:nvPr/>
          </p:nvSpPr>
          <p:spPr bwMode="auto">
            <a:xfrm flipV="1">
              <a:off x="2051" y="981"/>
              <a:ext cx="352" cy="63"/>
            </a:xfrm>
            <a:custGeom>
              <a:avLst/>
              <a:gdLst>
                <a:gd name="T0" fmla="*/ 0 w 432"/>
                <a:gd name="T1" fmla="*/ 0 h 105"/>
                <a:gd name="T2" fmla="*/ 69 w 432"/>
                <a:gd name="T3" fmla="*/ 0 h 105"/>
                <a:gd name="T4" fmla="*/ 250 w 432"/>
                <a:gd name="T5" fmla="*/ 63 h 105"/>
                <a:gd name="T6" fmla="*/ 352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1515" name="Line 43"/>
          <p:cNvSpPr>
            <a:spLocks noChangeShapeType="1"/>
          </p:cNvSpPr>
          <p:nvPr/>
        </p:nvSpPr>
        <p:spPr bwMode="auto">
          <a:xfrm flipV="1">
            <a:off x="2665413" y="2517775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516" name="Line 44"/>
          <p:cNvSpPr>
            <a:spLocks noChangeShapeType="1"/>
          </p:cNvSpPr>
          <p:nvPr/>
        </p:nvSpPr>
        <p:spPr bwMode="auto">
          <a:xfrm flipV="1">
            <a:off x="3924300" y="2201863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517" name="Rectangle 45"/>
          <p:cNvSpPr>
            <a:spLocks noChangeArrowheads="1"/>
          </p:cNvSpPr>
          <p:nvPr/>
        </p:nvSpPr>
        <p:spPr bwMode="auto">
          <a:xfrm>
            <a:off x="2403475" y="2479675"/>
            <a:ext cx="257175" cy="698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18" name="Line 48"/>
          <p:cNvSpPr>
            <a:spLocks noChangeShapeType="1"/>
          </p:cNvSpPr>
          <p:nvPr/>
        </p:nvSpPr>
        <p:spPr bwMode="auto">
          <a:xfrm flipV="1">
            <a:off x="3279775" y="2736850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1519" name="Group 49"/>
          <p:cNvGrpSpPr>
            <a:grpSpLocks/>
          </p:cNvGrpSpPr>
          <p:nvPr/>
        </p:nvGrpSpPr>
        <p:grpSpPr bwMode="auto">
          <a:xfrm>
            <a:off x="2760663" y="3365500"/>
            <a:ext cx="987425" cy="479425"/>
            <a:chOff x="1118" y="1621"/>
            <a:chExt cx="622" cy="302"/>
          </a:xfrm>
        </p:grpSpPr>
        <p:sp>
          <p:nvSpPr>
            <p:cNvPr id="21715" name="Rectangle 50"/>
            <p:cNvSpPr>
              <a:spLocks noChangeArrowheads="1"/>
            </p:cNvSpPr>
            <p:nvPr/>
          </p:nvSpPr>
          <p:spPr bwMode="auto">
            <a:xfrm>
              <a:off x="1578" y="1789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716" name="Rectangle 51"/>
            <p:cNvSpPr>
              <a:spLocks noChangeArrowheads="1"/>
            </p:cNvSpPr>
            <p:nvPr/>
          </p:nvSpPr>
          <p:spPr bwMode="auto">
            <a:xfrm rot="-2700000">
              <a:off x="1336" y="1621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1717" name="Group 52"/>
            <p:cNvGrpSpPr>
              <a:grpSpLocks/>
            </p:cNvGrpSpPr>
            <p:nvPr/>
          </p:nvGrpSpPr>
          <p:grpSpPr bwMode="auto">
            <a:xfrm>
              <a:off x="1118" y="1684"/>
              <a:ext cx="477" cy="239"/>
              <a:chOff x="2466" y="2026"/>
              <a:chExt cx="477" cy="282"/>
            </a:xfrm>
          </p:grpSpPr>
          <p:sp>
            <p:nvSpPr>
              <p:cNvPr id="21718" name="Oval 53"/>
              <p:cNvSpPr>
                <a:spLocks noChangeArrowheads="1"/>
              </p:cNvSpPr>
              <p:nvPr/>
            </p:nvSpPr>
            <p:spPr bwMode="auto">
              <a:xfrm>
                <a:off x="2466" y="2168"/>
                <a:ext cx="476" cy="14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1719" name="Line 54"/>
              <p:cNvSpPr>
                <a:spLocks noChangeShapeType="1"/>
              </p:cNvSpPr>
              <p:nvPr/>
            </p:nvSpPr>
            <p:spPr bwMode="auto">
              <a:xfrm>
                <a:off x="2470" y="2125"/>
                <a:ext cx="1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20" name="Rectangle 55"/>
              <p:cNvSpPr>
                <a:spLocks noChangeArrowheads="1"/>
              </p:cNvSpPr>
              <p:nvPr/>
            </p:nvSpPr>
            <p:spPr bwMode="auto">
              <a:xfrm>
                <a:off x="2470" y="2125"/>
                <a:ext cx="472" cy="111"/>
              </a:xfrm>
              <a:prstGeom prst="rect">
                <a:avLst/>
              </a:prstGeom>
              <a:solidFill>
                <a:srgbClr val="DDDDD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1721" name="Oval 56"/>
              <p:cNvSpPr>
                <a:spLocks noChangeArrowheads="1"/>
              </p:cNvSpPr>
              <p:nvPr/>
            </p:nvSpPr>
            <p:spPr bwMode="auto">
              <a:xfrm>
                <a:off x="2466" y="2026"/>
                <a:ext cx="476" cy="16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21722" name="Group 57"/>
              <p:cNvGrpSpPr>
                <a:grpSpLocks/>
              </p:cNvGrpSpPr>
              <p:nvPr/>
            </p:nvGrpSpPr>
            <p:grpSpPr bwMode="auto">
              <a:xfrm>
                <a:off x="2581" y="2061"/>
                <a:ext cx="236" cy="94"/>
                <a:chOff x="2848" y="848"/>
                <a:chExt cx="140" cy="98"/>
              </a:xfrm>
            </p:grpSpPr>
            <p:sp>
              <p:nvSpPr>
                <p:cNvPr id="21729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730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731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1723" name="Group 61"/>
              <p:cNvGrpSpPr>
                <a:grpSpLocks/>
              </p:cNvGrpSpPr>
              <p:nvPr/>
            </p:nvGrpSpPr>
            <p:grpSpPr bwMode="auto">
              <a:xfrm flipV="1">
                <a:off x="2581" y="2060"/>
                <a:ext cx="236" cy="94"/>
                <a:chOff x="2848" y="848"/>
                <a:chExt cx="140" cy="98"/>
              </a:xfrm>
            </p:grpSpPr>
            <p:sp>
              <p:nvSpPr>
                <p:cNvPr id="21726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727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728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21724" name="Line 65"/>
              <p:cNvSpPr>
                <a:spLocks noChangeShapeType="1"/>
              </p:cNvSpPr>
              <p:nvPr/>
            </p:nvSpPr>
            <p:spPr bwMode="auto">
              <a:xfrm flipH="1">
                <a:off x="2942" y="2109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25" name="Line 66"/>
              <p:cNvSpPr>
                <a:spLocks noChangeShapeType="1"/>
              </p:cNvSpPr>
              <p:nvPr/>
            </p:nvSpPr>
            <p:spPr bwMode="auto">
              <a:xfrm flipH="1">
                <a:off x="2466" y="2117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aphicFrame>
        <p:nvGraphicFramePr>
          <p:cNvPr id="21506" name="Object 142"/>
          <p:cNvGraphicFramePr>
            <a:graphicFrameLocks noChangeAspect="1"/>
          </p:cNvGraphicFramePr>
          <p:nvPr/>
        </p:nvGraphicFramePr>
        <p:xfrm>
          <a:off x="1790700" y="2141538"/>
          <a:ext cx="6524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0" name="Clip" r:id="rId3" imgW="1266840" imgH="1200240" progId="MS_ClipArt_Gallery.2">
                  <p:embed/>
                </p:oleObj>
              </mc:Choice>
              <mc:Fallback>
                <p:oleObj name="Clip" r:id="rId3" imgW="1266840" imgH="12002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141538"/>
                        <a:ext cx="65246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1195388" y="1081088"/>
            <a:ext cx="976312" cy="1460500"/>
            <a:chOff x="651" y="681"/>
            <a:chExt cx="615" cy="920"/>
          </a:xfrm>
        </p:grpSpPr>
        <p:sp>
          <p:nvSpPr>
            <p:cNvPr id="21707" name="Freeform 44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1708" name="Group 45"/>
            <p:cNvGrpSpPr>
              <a:grpSpLocks/>
            </p:cNvGrpSpPr>
            <p:nvPr/>
          </p:nvGrpSpPr>
          <p:grpSpPr bwMode="auto">
            <a:xfrm>
              <a:off x="651" y="681"/>
              <a:ext cx="500" cy="828"/>
              <a:chOff x="569" y="2954"/>
              <a:chExt cx="500" cy="828"/>
            </a:xfrm>
          </p:grpSpPr>
          <p:sp>
            <p:nvSpPr>
              <p:cNvPr id="21709" name="Rectangle 46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10" name="Text Box 47"/>
              <p:cNvSpPr txBox="1">
                <a:spLocks noChangeArrowheads="1"/>
              </p:cNvSpPr>
              <p:nvPr/>
            </p:nvSpPr>
            <p:spPr bwMode="auto">
              <a:xfrm>
                <a:off x="607" y="2954"/>
                <a:ext cx="449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HTTP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TCP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21711" name="Line 48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12" name="Line 49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13" name="Line 50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14" name="Line 51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9" name="Group 325"/>
          <p:cNvGrpSpPr>
            <a:grpSpLocks/>
          </p:cNvGrpSpPr>
          <p:nvPr/>
        </p:nvGrpSpPr>
        <p:grpSpPr bwMode="auto">
          <a:xfrm>
            <a:off x="442913" y="1054100"/>
            <a:ext cx="515937" cy="333375"/>
            <a:chOff x="328" y="678"/>
            <a:chExt cx="325" cy="210"/>
          </a:xfrm>
        </p:grpSpPr>
        <p:grpSp>
          <p:nvGrpSpPr>
            <p:cNvPr id="21703" name="Group 52"/>
            <p:cNvGrpSpPr>
              <a:grpSpLocks/>
            </p:cNvGrpSpPr>
            <p:nvPr/>
          </p:nvGrpSpPr>
          <p:grpSpPr bwMode="auto">
            <a:xfrm>
              <a:off x="328" y="693"/>
              <a:ext cx="325" cy="154"/>
              <a:chOff x="844" y="3337"/>
              <a:chExt cx="325" cy="154"/>
            </a:xfrm>
          </p:grpSpPr>
          <p:sp>
            <p:nvSpPr>
              <p:cNvPr id="21705" name="Rectangle 53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06" name="Text Box 54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HTTP</a:t>
                </a:r>
              </a:p>
            </p:txBody>
          </p:sp>
        </p:grpSp>
        <p:sp>
          <p:nvSpPr>
            <p:cNvPr id="21704" name="AutoShape 85"/>
            <p:cNvSpPr>
              <a:spLocks noChangeArrowheads="1"/>
            </p:cNvSpPr>
            <p:nvPr/>
          </p:nvSpPr>
          <p:spPr bwMode="auto">
            <a:xfrm>
              <a:off x="396" y="678"/>
              <a:ext cx="240" cy="210"/>
            </a:xfrm>
            <a:prstGeom prst="downArrow">
              <a:avLst>
                <a:gd name="adj1" fmla="val 49167"/>
                <a:gd name="adj2" fmla="val 24292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706660" name="Rectangle 100"/>
          <p:cNvSpPr>
            <a:spLocks noChangeArrowheads="1"/>
          </p:cNvSpPr>
          <p:nvPr/>
        </p:nvSpPr>
        <p:spPr bwMode="auto">
          <a:xfrm>
            <a:off x="5183188" y="2914650"/>
            <a:ext cx="3441700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to send HTTP request, client first opens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TCP socket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to web server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None/>
            </a:pPr>
            <a:endParaRPr lang="en-US" sz="20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06661" name="Rectangle 101"/>
          <p:cNvSpPr>
            <a:spLocks noChangeArrowheads="1"/>
          </p:cNvSpPr>
          <p:nvPr/>
        </p:nvSpPr>
        <p:spPr bwMode="auto">
          <a:xfrm>
            <a:off x="5186363" y="3825875"/>
            <a:ext cx="3778250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TCP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SYN segment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(step 1 in 3-way handshake) </a:t>
            </a:r>
            <a:r>
              <a:rPr lang="en-US" sz="2000">
                <a:solidFill>
                  <a:srgbClr val="000000"/>
                </a:solidFill>
                <a:latin typeface="Comic Sans MS" pitchFamily="66" charset="0"/>
              </a:rPr>
              <a:t>inter-domain routed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to web server</a:t>
            </a:r>
          </a:p>
        </p:txBody>
      </p:sp>
      <p:sp>
        <p:nvSpPr>
          <p:cNvPr id="706662" name="Rectangle 102"/>
          <p:cNvSpPr>
            <a:spLocks noChangeArrowheads="1"/>
          </p:cNvSpPr>
          <p:nvPr/>
        </p:nvSpPr>
        <p:spPr bwMode="auto">
          <a:xfrm>
            <a:off x="5189538" y="5892800"/>
            <a:ext cx="40687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TCP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connection established!</a:t>
            </a:r>
          </a:p>
        </p:txBody>
      </p:sp>
      <p:grpSp>
        <p:nvGrpSpPr>
          <p:cNvPr id="21525" name="Group 4"/>
          <p:cNvGrpSpPr>
            <a:grpSpLocks/>
          </p:cNvGrpSpPr>
          <p:nvPr/>
        </p:nvGrpSpPr>
        <p:grpSpPr bwMode="auto">
          <a:xfrm>
            <a:off x="5173663" y="2041525"/>
            <a:ext cx="757237" cy="379413"/>
            <a:chOff x="2466" y="2026"/>
            <a:chExt cx="477" cy="282"/>
          </a:xfrm>
        </p:grpSpPr>
        <p:sp>
          <p:nvSpPr>
            <p:cNvPr id="21689" name="Oval 5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690" name="Line 6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91" name="Rectangle 7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21692" name="Oval 8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1693" name="Group 9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21700" name="Line 1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01" name="Line 1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702" name="Line 1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694" name="Group 13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21697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98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99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1695" name="Line 17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96" name="Line 18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1526" name="Group 166"/>
          <p:cNvGrpSpPr>
            <a:grpSpLocks/>
          </p:cNvGrpSpPr>
          <p:nvPr/>
        </p:nvGrpSpPr>
        <p:grpSpPr bwMode="auto">
          <a:xfrm>
            <a:off x="3795713" y="2409825"/>
            <a:ext cx="1576387" cy="1287463"/>
            <a:chOff x="3228" y="1776"/>
            <a:chExt cx="252" cy="96"/>
          </a:xfrm>
        </p:grpSpPr>
        <p:sp>
          <p:nvSpPr>
            <p:cNvPr id="21687" name="Line 164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88" name="Line 165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1527" name="Group 167"/>
          <p:cNvGrpSpPr>
            <a:grpSpLocks/>
          </p:cNvGrpSpPr>
          <p:nvPr/>
        </p:nvGrpSpPr>
        <p:grpSpPr bwMode="auto">
          <a:xfrm flipH="1">
            <a:off x="5600700" y="2424113"/>
            <a:ext cx="400050" cy="152400"/>
            <a:chOff x="3228" y="1776"/>
            <a:chExt cx="252" cy="96"/>
          </a:xfrm>
        </p:grpSpPr>
        <p:sp>
          <p:nvSpPr>
            <p:cNvPr id="21685" name="Line 168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86" name="Line 169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1528" name="Group 170"/>
          <p:cNvGrpSpPr>
            <a:grpSpLocks/>
          </p:cNvGrpSpPr>
          <p:nvPr/>
        </p:nvGrpSpPr>
        <p:grpSpPr bwMode="auto">
          <a:xfrm flipH="1" flipV="1">
            <a:off x="5753100" y="1900238"/>
            <a:ext cx="400050" cy="152400"/>
            <a:chOff x="3228" y="1776"/>
            <a:chExt cx="252" cy="96"/>
          </a:xfrm>
        </p:grpSpPr>
        <p:sp>
          <p:nvSpPr>
            <p:cNvPr id="21683" name="Line 171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84" name="Line 172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1529" name="Group 110"/>
          <p:cNvGrpSpPr>
            <a:grpSpLocks/>
          </p:cNvGrpSpPr>
          <p:nvPr/>
        </p:nvGrpSpPr>
        <p:grpSpPr bwMode="auto">
          <a:xfrm>
            <a:off x="3057525" y="5273675"/>
            <a:ext cx="757238" cy="379413"/>
            <a:chOff x="2466" y="2026"/>
            <a:chExt cx="477" cy="282"/>
          </a:xfrm>
        </p:grpSpPr>
        <p:sp>
          <p:nvSpPr>
            <p:cNvPr id="21669" name="Oval 111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670" name="Line 112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71" name="Rectangle 113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21672" name="Oval 114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1673" name="Group 115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21680" name="Line 1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81" name="Line 1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82" name="Line 1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674" name="Group 119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21677" name="Line 1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78" name="Line 1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79" name="Line 1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1675" name="Line 123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76" name="Line 124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1530" name="Group 125"/>
          <p:cNvGrpSpPr>
            <a:grpSpLocks/>
          </p:cNvGrpSpPr>
          <p:nvPr/>
        </p:nvGrpSpPr>
        <p:grpSpPr bwMode="auto">
          <a:xfrm>
            <a:off x="2338388" y="4953000"/>
            <a:ext cx="306387" cy="647700"/>
            <a:chOff x="4180" y="783"/>
            <a:chExt cx="150" cy="307"/>
          </a:xfrm>
        </p:grpSpPr>
        <p:sp>
          <p:nvSpPr>
            <p:cNvPr id="21661" name="AutoShape 12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662" name="Rectangle 12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663" name="Rectangle 12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664" name="AutoShape 12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665" name="Line 13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66" name="Line 13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67" name="Rectangle 13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1668" name="Rectangle 13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1531" name="Line 136"/>
          <p:cNvSpPr>
            <a:spLocks noChangeShapeType="1"/>
          </p:cNvSpPr>
          <p:nvPr/>
        </p:nvSpPr>
        <p:spPr bwMode="auto">
          <a:xfrm flipV="1">
            <a:off x="2543175" y="5443538"/>
            <a:ext cx="49053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1532" name="Text Box 137"/>
          <p:cNvSpPr txBox="1">
            <a:spLocks noChangeArrowheads="1"/>
          </p:cNvSpPr>
          <p:nvPr/>
        </p:nvSpPr>
        <p:spPr bwMode="auto">
          <a:xfrm>
            <a:off x="1003300" y="5835650"/>
            <a:ext cx="159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64.233.169.105</a:t>
            </a:r>
          </a:p>
        </p:txBody>
      </p:sp>
      <p:sp>
        <p:nvSpPr>
          <p:cNvPr id="21533" name="Text Box 138"/>
          <p:cNvSpPr txBox="1">
            <a:spLocks noChangeArrowheads="1"/>
          </p:cNvSpPr>
          <p:nvPr/>
        </p:nvSpPr>
        <p:spPr bwMode="auto">
          <a:xfrm>
            <a:off x="971550" y="5541963"/>
            <a:ext cx="117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web server</a:t>
            </a:r>
          </a:p>
        </p:txBody>
      </p:sp>
      <p:grpSp>
        <p:nvGrpSpPr>
          <p:cNvPr id="21534" name="Group 194"/>
          <p:cNvGrpSpPr>
            <a:grpSpLocks/>
          </p:cNvGrpSpPr>
          <p:nvPr/>
        </p:nvGrpSpPr>
        <p:grpSpPr bwMode="auto">
          <a:xfrm>
            <a:off x="2970213" y="5649913"/>
            <a:ext cx="295275" cy="114300"/>
            <a:chOff x="3228" y="1776"/>
            <a:chExt cx="252" cy="96"/>
          </a:xfrm>
        </p:grpSpPr>
        <p:sp>
          <p:nvSpPr>
            <p:cNvPr id="21659" name="Line 195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60" name="Line 196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1535" name="Group 197"/>
          <p:cNvGrpSpPr>
            <a:grpSpLocks/>
          </p:cNvGrpSpPr>
          <p:nvPr/>
        </p:nvGrpSpPr>
        <p:grpSpPr bwMode="auto">
          <a:xfrm flipH="1">
            <a:off x="3608388" y="5649913"/>
            <a:ext cx="295275" cy="114300"/>
            <a:chOff x="3228" y="1776"/>
            <a:chExt cx="252" cy="96"/>
          </a:xfrm>
        </p:grpSpPr>
        <p:sp>
          <p:nvSpPr>
            <p:cNvPr id="21657" name="Line 198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58" name="Line 199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1536" name="Group 200"/>
          <p:cNvGrpSpPr>
            <a:grpSpLocks/>
          </p:cNvGrpSpPr>
          <p:nvPr/>
        </p:nvGrpSpPr>
        <p:grpSpPr bwMode="auto">
          <a:xfrm flipH="1" flipV="1">
            <a:off x="3813175" y="5354638"/>
            <a:ext cx="295275" cy="114300"/>
            <a:chOff x="3228" y="1776"/>
            <a:chExt cx="252" cy="96"/>
          </a:xfrm>
        </p:grpSpPr>
        <p:sp>
          <p:nvSpPr>
            <p:cNvPr id="21655" name="Line 201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56" name="Line 202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1537" name="Line 290"/>
          <p:cNvSpPr>
            <a:spLocks noChangeShapeType="1"/>
          </p:cNvSpPr>
          <p:nvPr/>
        </p:nvSpPr>
        <p:spPr bwMode="auto">
          <a:xfrm flipH="1">
            <a:off x="3594100" y="2432050"/>
            <a:ext cx="1882775" cy="289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4" name="Group 314"/>
          <p:cNvGrpSpPr>
            <a:grpSpLocks/>
          </p:cNvGrpSpPr>
          <p:nvPr/>
        </p:nvGrpSpPr>
        <p:grpSpPr bwMode="auto">
          <a:xfrm>
            <a:off x="79375" y="1900238"/>
            <a:ext cx="1081088" cy="244475"/>
            <a:chOff x="410" y="1508"/>
            <a:chExt cx="681" cy="154"/>
          </a:xfrm>
        </p:grpSpPr>
        <p:sp>
          <p:nvSpPr>
            <p:cNvPr id="21646" name="Rectangle 99"/>
            <p:cNvSpPr>
              <a:spLocks noChangeArrowheads="1"/>
            </p:cNvSpPr>
            <p:nvPr/>
          </p:nvSpPr>
          <p:spPr bwMode="auto">
            <a:xfrm>
              <a:off x="410" y="1511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47" name="Rectangle 95"/>
            <p:cNvSpPr>
              <a:spLocks noChangeArrowheads="1"/>
            </p:cNvSpPr>
            <p:nvPr/>
          </p:nvSpPr>
          <p:spPr bwMode="auto">
            <a:xfrm>
              <a:off x="538" y="1536"/>
              <a:ext cx="96" cy="9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48" name="Rectangle 96"/>
            <p:cNvSpPr>
              <a:spLocks noChangeArrowheads="1"/>
            </p:cNvSpPr>
            <p:nvPr/>
          </p:nvSpPr>
          <p:spPr bwMode="auto">
            <a:xfrm>
              <a:off x="529" y="1525"/>
              <a:ext cx="480" cy="11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49" name="Rectangle 97"/>
            <p:cNvSpPr>
              <a:spLocks noChangeArrowheads="1"/>
            </p:cNvSpPr>
            <p:nvPr/>
          </p:nvSpPr>
          <p:spPr bwMode="auto">
            <a:xfrm>
              <a:off x="423" y="1527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650" name="Rectangle 98"/>
            <p:cNvSpPr>
              <a:spLocks noChangeArrowheads="1"/>
            </p:cNvSpPr>
            <p:nvPr/>
          </p:nvSpPr>
          <p:spPr bwMode="auto">
            <a:xfrm>
              <a:off x="1021" y="1526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1651" name="Group 310"/>
            <p:cNvGrpSpPr>
              <a:grpSpLocks/>
            </p:cNvGrpSpPr>
            <p:nvPr/>
          </p:nvGrpSpPr>
          <p:grpSpPr bwMode="auto">
            <a:xfrm>
              <a:off x="647" y="1508"/>
              <a:ext cx="354" cy="154"/>
              <a:chOff x="290" y="875"/>
              <a:chExt cx="354" cy="154"/>
            </a:xfrm>
          </p:grpSpPr>
          <p:sp>
            <p:nvSpPr>
              <p:cNvPr id="21652" name="Rectangle 311"/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53" name="Rectangle 312"/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54" name="Text Box 313"/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</a:t>
                </a:r>
              </a:p>
            </p:txBody>
          </p:sp>
        </p:grpSp>
      </p:grpSp>
      <p:grpSp>
        <p:nvGrpSpPr>
          <p:cNvPr id="26" name="Group 326"/>
          <p:cNvGrpSpPr>
            <a:grpSpLocks/>
          </p:cNvGrpSpPr>
          <p:nvPr/>
        </p:nvGrpSpPr>
        <p:grpSpPr bwMode="auto">
          <a:xfrm>
            <a:off x="307975" y="4241800"/>
            <a:ext cx="1081088" cy="782638"/>
            <a:chOff x="59" y="863"/>
            <a:chExt cx="681" cy="493"/>
          </a:xfrm>
        </p:grpSpPr>
        <p:grpSp>
          <p:nvGrpSpPr>
            <p:cNvPr id="21625" name="Group 68"/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21644" name="Rectangle 69"/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45" name="Rectangle 70"/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626" name="Group 301"/>
            <p:cNvGrpSpPr>
              <a:grpSpLocks/>
            </p:cNvGrpSpPr>
            <p:nvPr/>
          </p:nvGrpSpPr>
          <p:grpSpPr bwMode="auto">
            <a:xfrm>
              <a:off x="290" y="863"/>
              <a:ext cx="354" cy="154"/>
              <a:chOff x="290" y="875"/>
              <a:chExt cx="354" cy="154"/>
            </a:xfrm>
          </p:grpSpPr>
          <p:sp>
            <p:nvSpPr>
              <p:cNvPr id="21641" name="Rectangle 59"/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42" name="Rectangle 60"/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43" name="Text Box 297"/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</a:t>
                </a:r>
              </a:p>
            </p:txBody>
          </p:sp>
        </p:grpSp>
        <p:grpSp>
          <p:nvGrpSpPr>
            <p:cNvPr id="21627" name="Group 302"/>
            <p:cNvGrpSpPr>
              <a:grpSpLocks/>
            </p:cNvGrpSpPr>
            <p:nvPr/>
          </p:nvGrpSpPr>
          <p:grpSpPr bwMode="auto">
            <a:xfrm>
              <a:off x="284" y="1022"/>
              <a:ext cx="354" cy="154"/>
              <a:chOff x="290" y="875"/>
              <a:chExt cx="354" cy="154"/>
            </a:xfrm>
          </p:grpSpPr>
          <p:sp>
            <p:nvSpPr>
              <p:cNvPr id="21638" name="Rectangle 303"/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39" name="Rectangle 304"/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40" name="Text Box 305"/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</a:t>
                </a:r>
              </a:p>
            </p:txBody>
          </p:sp>
        </p:grpSp>
        <p:grpSp>
          <p:nvGrpSpPr>
            <p:cNvPr id="21628" name="Group 315"/>
            <p:cNvGrpSpPr>
              <a:grpSpLocks/>
            </p:cNvGrpSpPr>
            <p:nvPr/>
          </p:nvGrpSpPr>
          <p:grpSpPr bwMode="auto">
            <a:xfrm>
              <a:off x="59" y="1202"/>
              <a:ext cx="681" cy="154"/>
              <a:chOff x="410" y="1508"/>
              <a:chExt cx="681" cy="154"/>
            </a:xfrm>
          </p:grpSpPr>
          <p:sp>
            <p:nvSpPr>
              <p:cNvPr id="21629" name="Rectangle 316"/>
              <p:cNvSpPr>
                <a:spLocks noChangeArrowheads="1"/>
              </p:cNvSpPr>
              <p:nvPr/>
            </p:nvSpPr>
            <p:spPr bwMode="auto">
              <a:xfrm>
                <a:off x="410" y="1511"/>
                <a:ext cx="681" cy="13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30" name="Rectangle 317"/>
              <p:cNvSpPr>
                <a:spLocks noChangeArrowheads="1"/>
              </p:cNvSpPr>
              <p:nvPr/>
            </p:nvSpPr>
            <p:spPr bwMode="auto">
              <a:xfrm>
                <a:off x="538" y="1536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31" name="Rectangle 318"/>
              <p:cNvSpPr>
                <a:spLocks noChangeArrowheads="1"/>
              </p:cNvSpPr>
              <p:nvPr/>
            </p:nvSpPr>
            <p:spPr bwMode="auto">
              <a:xfrm>
                <a:off x="529" y="1525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32" name="Rectangle 319"/>
              <p:cNvSpPr>
                <a:spLocks noChangeArrowheads="1"/>
              </p:cNvSpPr>
              <p:nvPr/>
            </p:nvSpPr>
            <p:spPr bwMode="auto">
              <a:xfrm>
                <a:off x="423" y="1527"/>
                <a:ext cx="94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33" name="Rectangle 320"/>
              <p:cNvSpPr>
                <a:spLocks noChangeArrowheads="1"/>
              </p:cNvSpPr>
              <p:nvPr/>
            </p:nvSpPr>
            <p:spPr bwMode="auto">
              <a:xfrm>
                <a:off x="1021" y="1526"/>
                <a:ext cx="60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21634" name="Group 321"/>
              <p:cNvGrpSpPr>
                <a:grpSpLocks/>
              </p:cNvGrpSpPr>
              <p:nvPr/>
            </p:nvGrpSpPr>
            <p:grpSpPr bwMode="auto">
              <a:xfrm>
                <a:off x="647" y="1508"/>
                <a:ext cx="354" cy="154"/>
                <a:chOff x="290" y="875"/>
                <a:chExt cx="354" cy="154"/>
              </a:xfrm>
            </p:grpSpPr>
            <p:sp>
              <p:nvSpPr>
                <p:cNvPr id="21635" name="Rectangle 322"/>
                <p:cNvSpPr>
                  <a:spLocks noChangeArrowheads="1"/>
                </p:cNvSpPr>
                <p:nvPr/>
              </p:nvSpPr>
              <p:spPr bwMode="auto">
                <a:xfrm>
                  <a:off x="306" y="909"/>
                  <a:ext cx="32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636" name="Rectangle 323"/>
                <p:cNvSpPr>
                  <a:spLocks noChangeArrowheads="1"/>
                </p:cNvSpPr>
                <p:nvPr/>
              </p:nvSpPr>
              <p:spPr bwMode="auto">
                <a:xfrm>
                  <a:off x="290" y="903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637" name="Text Box 324"/>
                <p:cNvSpPr txBox="1">
                  <a:spLocks noChangeArrowheads="1"/>
                </p:cNvSpPr>
                <p:nvPr/>
              </p:nvSpPr>
              <p:spPr bwMode="auto">
                <a:xfrm>
                  <a:off x="332" y="875"/>
                  <a:ext cx="28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000000"/>
                      </a:solidFill>
                      <a:latin typeface="Arial" charset="0"/>
                    </a:rPr>
                    <a:t>SYN</a:t>
                  </a:r>
                </a:p>
              </p:txBody>
            </p:sp>
          </p:grpSp>
        </p:grpSp>
      </p:grpSp>
      <p:grpSp>
        <p:nvGrpSpPr>
          <p:cNvPr id="706560" name="Group 336"/>
          <p:cNvGrpSpPr>
            <a:grpSpLocks/>
          </p:cNvGrpSpPr>
          <p:nvPr/>
        </p:nvGrpSpPr>
        <p:grpSpPr bwMode="auto">
          <a:xfrm>
            <a:off x="1509713" y="3965575"/>
            <a:ext cx="976312" cy="1460500"/>
            <a:chOff x="4000" y="1895"/>
            <a:chExt cx="615" cy="920"/>
          </a:xfrm>
        </p:grpSpPr>
        <p:sp>
          <p:nvSpPr>
            <p:cNvPr id="21617" name="Freeform 328"/>
            <p:cNvSpPr>
              <a:spLocks/>
            </p:cNvSpPr>
            <p:nvPr/>
          </p:nvSpPr>
          <p:spPr bwMode="auto">
            <a:xfrm>
              <a:off x="4011" y="1912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1618" name="Group 329"/>
            <p:cNvGrpSpPr>
              <a:grpSpLocks/>
            </p:cNvGrpSpPr>
            <p:nvPr/>
          </p:nvGrpSpPr>
          <p:grpSpPr bwMode="auto">
            <a:xfrm>
              <a:off x="4000" y="1895"/>
              <a:ext cx="500" cy="828"/>
              <a:chOff x="569" y="2954"/>
              <a:chExt cx="500" cy="828"/>
            </a:xfrm>
          </p:grpSpPr>
          <p:sp>
            <p:nvSpPr>
              <p:cNvPr id="21619" name="Rectangle 330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20" name="Text Box 331"/>
              <p:cNvSpPr txBox="1">
                <a:spLocks noChangeArrowheads="1"/>
              </p:cNvSpPr>
              <p:nvPr/>
            </p:nvSpPr>
            <p:spPr bwMode="auto">
              <a:xfrm>
                <a:off x="646" y="2954"/>
                <a:ext cx="371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en-US" b="0">
                  <a:solidFill>
                    <a:srgbClr val="000000"/>
                  </a:solidFill>
                  <a:latin typeface="Arial" charset="0"/>
                </a:endParaRP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TCP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21621" name="Line 332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22" name="Line 333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23" name="Line 334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24" name="Line 335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706562" name="Group 337"/>
          <p:cNvGrpSpPr>
            <a:grpSpLocks/>
          </p:cNvGrpSpPr>
          <p:nvPr/>
        </p:nvGrpSpPr>
        <p:grpSpPr bwMode="auto">
          <a:xfrm>
            <a:off x="79375" y="1355725"/>
            <a:ext cx="1081088" cy="782638"/>
            <a:chOff x="59" y="863"/>
            <a:chExt cx="681" cy="493"/>
          </a:xfrm>
        </p:grpSpPr>
        <p:grpSp>
          <p:nvGrpSpPr>
            <p:cNvPr id="21596" name="Group 338"/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21615" name="Rectangle 339"/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16" name="Rectangle 340"/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597" name="Group 341"/>
            <p:cNvGrpSpPr>
              <a:grpSpLocks/>
            </p:cNvGrpSpPr>
            <p:nvPr/>
          </p:nvGrpSpPr>
          <p:grpSpPr bwMode="auto">
            <a:xfrm>
              <a:off x="290" y="863"/>
              <a:ext cx="354" cy="154"/>
              <a:chOff x="290" y="875"/>
              <a:chExt cx="354" cy="154"/>
            </a:xfrm>
          </p:grpSpPr>
          <p:sp>
            <p:nvSpPr>
              <p:cNvPr id="21612" name="Rectangle 342"/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13" name="Rectangle 343"/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14" name="Text Box 344"/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</a:t>
                </a:r>
              </a:p>
            </p:txBody>
          </p:sp>
        </p:grpSp>
        <p:grpSp>
          <p:nvGrpSpPr>
            <p:cNvPr id="21598" name="Group 345"/>
            <p:cNvGrpSpPr>
              <a:grpSpLocks/>
            </p:cNvGrpSpPr>
            <p:nvPr/>
          </p:nvGrpSpPr>
          <p:grpSpPr bwMode="auto">
            <a:xfrm>
              <a:off x="284" y="1022"/>
              <a:ext cx="354" cy="154"/>
              <a:chOff x="290" y="875"/>
              <a:chExt cx="354" cy="154"/>
            </a:xfrm>
          </p:grpSpPr>
          <p:sp>
            <p:nvSpPr>
              <p:cNvPr id="21609" name="Rectangle 346"/>
              <p:cNvSpPr>
                <a:spLocks noChangeArrowheads="1"/>
              </p:cNvSpPr>
              <p:nvPr/>
            </p:nvSpPr>
            <p:spPr bwMode="auto">
              <a:xfrm>
                <a:off x="306" y="909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10" name="Rectangle 347"/>
              <p:cNvSpPr>
                <a:spLocks noChangeArrowheads="1"/>
              </p:cNvSpPr>
              <p:nvPr/>
            </p:nvSpPr>
            <p:spPr bwMode="auto">
              <a:xfrm>
                <a:off x="290" y="903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11" name="Text Box 348"/>
              <p:cNvSpPr txBox="1">
                <a:spLocks noChangeArrowheads="1"/>
              </p:cNvSpPr>
              <p:nvPr/>
            </p:nvSpPr>
            <p:spPr bwMode="auto">
              <a:xfrm>
                <a:off x="332" y="875"/>
                <a:ext cx="280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</a:t>
                </a:r>
              </a:p>
            </p:txBody>
          </p:sp>
        </p:grpSp>
        <p:grpSp>
          <p:nvGrpSpPr>
            <p:cNvPr id="21599" name="Group 349"/>
            <p:cNvGrpSpPr>
              <a:grpSpLocks/>
            </p:cNvGrpSpPr>
            <p:nvPr/>
          </p:nvGrpSpPr>
          <p:grpSpPr bwMode="auto">
            <a:xfrm>
              <a:off x="59" y="1202"/>
              <a:ext cx="681" cy="154"/>
              <a:chOff x="410" y="1508"/>
              <a:chExt cx="681" cy="154"/>
            </a:xfrm>
          </p:grpSpPr>
          <p:sp>
            <p:nvSpPr>
              <p:cNvPr id="21600" name="Rectangle 350"/>
              <p:cNvSpPr>
                <a:spLocks noChangeArrowheads="1"/>
              </p:cNvSpPr>
              <p:nvPr/>
            </p:nvSpPr>
            <p:spPr bwMode="auto">
              <a:xfrm>
                <a:off x="410" y="1511"/>
                <a:ext cx="681" cy="13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01" name="Rectangle 351"/>
              <p:cNvSpPr>
                <a:spLocks noChangeArrowheads="1"/>
              </p:cNvSpPr>
              <p:nvPr/>
            </p:nvSpPr>
            <p:spPr bwMode="auto">
              <a:xfrm>
                <a:off x="538" y="1536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02" name="Rectangle 352"/>
              <p:cNvSpPr>
                <a:spLocks noChangeArrowheads="1"/>
              </p:cNvSpPr>
              <p:nvPr/>
            </p:nvSpPr>
            <p:spPr bwMode="auto">
              <a:xfrm>
                <a:off x="529" y="1525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03" name="Rectangle 353"/>
              <p:cNvSpPr>
                <a:spLocks noChangeArrowheads="1"/>
              </p:cNvSpPr>
              <p:nvPr/>
            </p:nvSpPr>
            <p:spPr bwMode="auto">
              <a:xfrm>
                <a:off x="423" y="1527"/>
                <a:ext cx="94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604" name="Rectangle 354"/>
              <p:cNvSpPr>
                <a:spLocks noChangeArrowheads="1"/>
              </p:cNvSpPr>
              <p:nvPr/>
            </p:nvSpPr>
            <p:spPr bwMode="auto">
              <a:xfrm>
                <a:off x="1021" y="1526"/>
                <a:ext cx="60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21605" name="Group 355"/>
              <p:cNvGrpSpPr>
                <a:grpSpLocks/>
              </p:cNvGrpSpPr>
              <p:nvPr/>
            </p:nvGrpSpPr>
            <p:grpSpPr bwMode="auto">
              <a:xfrm>
                <a:off x="647" y="1508"/>
                <a:ext cx="354" cy="154"/>
                <a:chOff x="290" y="875"/>
                <a:chExt cx="354" cy="154"/>
              </a:xfrm>
            </p:grpSpPr>
            <p:sp>
              <p:nvSpPr>
                <p:cNvPr id="21606" name="Rectangle 356"/>
                <p:cNvSpPr>
                  <a:spLocks noChangeArrowheads="1"/>
                </p:cNvSpPr>
                <p:nvPr/>
              </p:nvSpPr>
              <p:spPr bwMode="auto">
                <a:xfrm>
                  <a:off x="306" y="909"/>
                  <a:ext cx="32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607" name="Rectangle 357"/>
                <p:cNvSpPr>
                  <a:spLocks noChangeArrowheads="1"/>
                </p:cNvSpPr>
                <p:nvPr/>
              </p:nvSpPr>
              <p:spPr bwMode="auto">
                <a:xfrm>
                  <a:off x="290" y="903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1608" name="Text Box 358"/>
                <p:cNvSpPr txBox="1">
                  <a:spLocks noChangeArrowheads="1"/>
                </p:cNvSpPr>
                <p:nvPr/>
              </p:nvSpPr>
              <p:spPr bwMode="auto">
                <a:xfrm>
                  <a:off x="332" y="875"/>
                  <a:ext cx="280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000000"/>
                      </a:solidFill>
                      <a:latin typeface="Arial" charset="0"/>
                    </a:rPr>
                    <a:t>SYN</a:t>
                  </a:r>
                </a:p>
              </p:txBody>
            </p:sp>
          </p:grpSp>
        </p:grpSp>
      </p:grpSp>
      <p:sp>
        <p:nvSpPr>
          <p:cNvPr id="21542" name="Rectangle 359"/>
          <p:cNvSpPr>
            <a:spLocks noChangeArrowheads="1"/>
          </p:cNvSpPr>
          <p:nvPr/>
        </p:nvSpPr>
        <p:spPr bwMode="auto">
          <a:xfrm>
            <a:off x="979488" y="4452938"/>
            <a:ext cx="1841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sv-SE" sz="1000" b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706594" name="Group 391"/>
          <p:cNvGrpSpPr>
            <a:grpSpLocks/>
          </p:cNvGrpSpPr>
          <p:nvPr/>
        </p:nvGrpSpPr>
        <p:grpSpPr bwMode="auto">
          <a:xfrm>
            <a:off x="306388" y="4241800"/>
            <a:ext cx="1081087" cy="782638"/>
            <a:chOff x="2675" y="3676"/>
            <a:chExt cx="681" cy="493"/>
          </a:xfrm>
        </p:grpSpPr>
        <p:grpSp>
          <p:nvGrpSpPr>
            <p:cNvPr id="21576" name="Group 361"/>
            <p:cNvGrpSpPr>
              <a:grpSpLocks/>
            </p:cNvGrpSpPr>
            <p:nvPr/>
          </p:nvGrpSpPr>
          <p:grpSpPr bwMode="auto">
            <a:xfrm>
              <a:off x="2793" y="3855"/>
              <a:ext cx="480" cy="112"/>
              <a:chOff x="627" y="3377"/>
              <a:chExt cx="480" cy="112"/>
            </a:xfrm>
          </p:grpSpPr>
          <p:sp>
            <p:nvSpPr>
              <p:cNvPr id="21594" name="Rectangle 362"/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95" name="Rectangle 363"/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577" name="Group 382"/>
            <p:cNvGrpSpPr>
              <a:grpSpLocks/>
            </p:cNvGrpSpPr>
            <p:nvPr/>
          </p:nvGrpSpPr>
          <p:grpSpPr bwMode="auto">
            <a:xfrm>
              <a:off x="2855" y="3676"/>
              <a:ext cx="444" cy="154"/>
              <a:chOff x="2717" y="3676"/>
              <a:chExt cx="444" cy="154"/>
            </a:xfrm>
          </p:grpSpPr>
          <p:sp>
            <p:nvSpPr>
              <p:cNvPr id="21591" name="Rectangle 365"/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92" name="Rectangle 366"/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93" name="Text Box 367"/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SYNACK</a:t>
                </a:r>
              </a:p>
            </p:txBody>
          </p:sp>
        </p:grpSp>
        <p:sp>
          <p:nvSpPr>
            <p:cNvPr id="21578" name="Rectangle 373"/>
            <p:cNvSpPr>
              <a:spLocks noChangeArrowheads="1"/>
            </p:cNvSpPr>
            <p:nvPr/>
          </p:nvSpPr>
          <p:spPr bwMode="auto">
            <a:xfrm>
              <a:off x="2675" y="4018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79" name="Rectangle 374"/>
            <p:cNvSpPr>
              <a:spLocks noChangeArrowheads="1"/>
            </p:cNvSpPr>
            <p:nvPr/>
          </p:nvSpPr>
          <p:spPr bwMode="auto">
            <a:xfrm>
              <a:off x="2803" y="4043"/>
              <a:ext cx="96" cy="9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80" name="Rectangle 375"/>
            <p:cNvSpPr>
              <a:spLocks noChangeArrowheads="1"/>
            </p:cNvSpPr>
            <p:nvPr/>
          </p:nvSpPr>
          <p:spPr bwMode="auto">
            <a:xfrm>
              <a:off x="2794" y="4032"/>
              <a:ext cx="480" cy="11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81" name="Rectangle 376"/>
            <p:cNvSpPr>
              <a:spLocks noChangeArrowheads="1"/>
            </p:cNvSpPr>
            <p:nvPr/>
          </p:nvSpPr>
          <p:spPr bwMode="auto">
            <a:xfrm>
              <a:off x="2688" y="4034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82" name="Rectangle 377"/>
            <p:cNvSpPr>
              <a:spLocks noChangeArrowheads="1"/>
            </p:cNvSpPr>
            <p:nvPr/>
          </p:nvSpPr>
          <p:spPr bwMode="auto">
            <a:xfrm>
              <a:off x="3286" y="4033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1583" name="Group 383"/>
            <p:cNvGrpSpPr>
              <a:grpSpLocks/>
            </p:cNvGrpSpPr>
            <p:nvPr/>
          </p:nvGrpSpPr>
          <p:grpSpPr bwMode="auto">
            <a:xfrm>
              <a:off x="2864" y="3835"/>
              <a:ext cx="444" cy="154"/>
              <a:chOff x="2717" y="3676"/>
              <a:chExt cx="444" cy="154"/>
            </a:xfrm>
          </p:grpSpPr>
          <p:sp>
            <p:nvSpPr>
              <p:cNvPr id="21588" name="Rectangle 384"/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89" name="Rectangle 385"/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90" name="Text Box 386"/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SYNACK</a:t>
                </a:r>
              </a:p>
            </p:txBody>
          </p:sp>
        </p:grpSp>
        <p:grpSp>
          <p:nvGrpSpPr>
            <p:cNvPr id="21584" name="Group 387"/>
            <p:cNvGrpSpPr>
              <a:grpSpLocks/>
            </p:cNvGrpSpPr>
            <p:nvPr/>
          </p:nvGrpSpPr>
          <p:grpSpPr bwMode="auto">
            <a:xfrm>
              <a:off x="2867" y="4015"/>
              <a:ext cx="444" cy="154"/>
              <a:chOff x="2717" y="3676"/>
              <a:chExt cx="444" cy="154"/>
            </a:xfrm>
          </p:grpSpPr>
          <p:sp>
            <p:nvSpPr>
              <p:cNvPr id="21585" name="Rectangle 388"/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86" name="Rectangle 389"/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87" name="Text Box 390"/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SYNACK</a:t>
                </a:r>
              </a:p>
            </p:txBody>
          </p:sp>
        </p:grpSp>
      </p:grpSp>
      <p:grpSp>
        <p:nvGrpSpPr>
          <p:cNvPr id="706599" name="Group 423"/>
          <p:cNvGrpSpPr>
            <a:grpSpLocks/>
          </p:cNvGrpSpPr>
          <p:nvPr/>
        </p:nvGrpSpPr>
        <p:grpSpPr bwMode="auto">
          <a:xfrm>
            <a:off x="82550" y="1354138"/>
            <a:ext cx="1081088" cy="782637"/>
            <a:chOff x="2613" y="3554"/>
            <a:chExt cx="681" cy="493"/>
          </a:xfrm>
        </p:grpSpPr>
        <p:grpSp>
          <p:nvGrpSpPr>
            <p:cNvPr id="21556" name="Group 393"/>
            <p:cNvGrpSpPr>
              <a:grpSpLocks/>
            </p:cNvGrpSpPr>
            <p:nvPr/>
          </p:nvGrpSpPr>
          <p:grpSpPr bwMode="auto">
            <a:xfrm>
              <a:off x="2731" y="3733"/>
              <a:ext cx="480" cy="112"/>
              <a:chOff x="627" y="3377"/>
              <a:chExt cx="480" cy="112"/>
            </a:xfrm>
          </p:grpSpPr>
          <p:sp>
            <p:nvSpPr>
              <p:cNvPr id="21574" name="Rectangle 394"/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75" name="Rectangle 395"/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1557" name="Group 396"/>
            <p:cNvGrpSpPr>
              <a:grpSpLocks/>
            </p:cNvGrpSpPr>
            <p:nvPr/>
          </p:nvGrpSpPr>
          <p:grpSpPr bwMode="auto">
            <a:xfrm>
              <a:off x="2793" y="3554"/>
              <a:ext cx="444" cy="154"/>
              <a:chOff x="2717" y="3676"/>
              <a:chExt cx="444" cy="154"/>
            </a:xfrm>
          </p:grpSpPr>
          <p:sp>
            <p:nvSpPr>
              <p:cNvPr id="21571" name="Rectangle 397"/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72" name="Rectangle 398"/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73" name="Text Box 399"/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SYNACK</a:t>
                </a:r>
              </a:p>
            </p:txBody>
          </p:sp>
        </p:grpSp>
        <p:sp>
          <p:nvSpPr>
            <p:cNvPr id="21558" name="Rectangle 400"/>
            <p:cNvSpPr>
              <a:spLocks noChangeArrowheads="1"/>
            </p:cNvSpPr>
            <p:nvPr/>
          </p:nvSpPr>
          <p:spPr bwMode="auto">
            <a:xfrm>
              <a:off x="2613" y="3896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59" name="Rectangle 401"/>
            <p:cNvSpPr>
              <a:spLocks noChangeArrowheads="1"/>
            </p:cNvSpPr>
            <p:nvPr/>
          </p:nvSpPr>
          <p:spPr bwMode="auto">
            <a:xfrm>
              <a:off x="2741" y="3921"/>
              <a:ext cx="96" cy="9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60" name="Rectangle 402"/>
            <p:cNvSpPr>
              <a:spLocks noChangeArrowheads="1"/>
            </p:cNvSpPr>
            <p:nvPr/>
          </p:nvSpPr>
          <p:spPr bwMode="auto">
            <a:xfrm>
              <a:off x="2732" y="3910"/>
              <a:ext cx="480" cy="11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61" name="Rectangle 403"/>
            <p:cNvSpPr>
              <a:spLocks noChangeArrowheads="1"/>
            </p:cNvSpPr>
            <p:nvPr/>
          </p:nvSpPr>
          <p:spPr bwMode="auto">
            <a:xfrm>
              <a:off x="2626" y="3912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62" name="Rectangle 404"/>
            <p:cNvSpPr>
              <a:spLocks noChangeArrowheads="1"/>
            </p:cNvSpPr>
            <p:nvPr/>
          </p:nvSpPr>
          <p:spPr bwMode="auto">
            <a:xfrm>
              <a:off x="3224" y="3911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1563" name="Group 405"/>
            <p:cNvGrpSpPr>
              <a:grpSpLocks/>
            </p:cNvGrpSpPr>
            <p:nvPr/>
          </p:nvGrpSpPr>
          <p:grpSpPr bwMode="auto">
            <a:xfrm>
              <a:off x="2802" y="3713"/>
              <a:ext cx="444" cy="154"/>
              <a:chOff x="2717" y="3676"/>
              <a:chExt cx="444" cy="154"/>
            </a:xfrm>
          </p:grpSpPr>
          <p:sp>
            <p:nvSpPr>
              <p:cNvPr id="21568" name="Rectangle 406"/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69" name="Rectangle 407"/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70" name="Text Box 408"/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SYNACK</a:t>
                </a:r>
              </a:p>
            </p:txBody>
          </p:sp>
        </p:grpSp>
        <p:grpSp>
          <p:nvGrpSpPr>
            <p:cNvPr id="21564" name="Group 409"/>
            <p:cNvGrpSpPr>
              <a:grpSpLocks/>
            </p:cNvGrpSpPr>
            <p:nvPr/>
          </p:nvGrpSpPr>
          <p:grpSpPr bwMode="auto">
            <a:xfrm>
              <a:off x="2805" y="3893"/>
              <a:ext cx="444" cy="154"/>
              <a:chOff x="2717" y="3676"/>
              <a:chExt cx="444" cy="154"/>
            </a:xfrm>
          </p:grpSpPr>
          <p:sp>
            <p:nvSpPr>
              <p:cNvPr id="21565" name="Rectangle 410"/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66" name="Rectangle 411"/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67" name="Text Box 412"/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SYNACK</a:t>
                </a:r>
              </a:p>
            </p:txBody>
          </p:sp>
        </p:grpSp>
      </p:grpSp>
      <p:grpSp>
        <p:nvGrpSpPr>
          <p:cNvPr id="706605" name="Group 422"/>
          <p:cNvGrpSpPr>
            <a:grpSpLocks/>
          </p:cNvGrpSpPr>
          <p:nvPr/>
        </p:nvGrpSpPr>
        <p:grpSpPr bwMode="auto">
          <a:xfrm>
            <a:off x="311150" y="4772025"/>
            <a:ext cx="1081088" cy="244475"/>
            <a:chOff x="2709" y="3989"/>
            <a:chExt cx="681" cy="154"/>
          </a:xfrm>
        </p:grpSpPr>
        <p:sp>
          <p:nvSpPr>
            <p:cNvPr id="21547" name="Rectangle 413"/>
            <p:cNvSpPr>
              <a:spLocks noChangeArrowheads="1"/>
            </p:cNvSpPr>
            <p:nvPr/>
          </p:nvSpPr>
          <p:spPr bwMode="auto">
            <a:xfrm>
              <a:off x="2709" y="3992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48" name="Rectangle 414"/>
            <p:cNvSpPr>
              <a:spLocks noChangeArrowheads="1"/>
            </p:cNvSpPr>
            <p:nvPr/>
          </p:nvSpPr>
          <p:spPr bwMode="auto">
            <a:xfrm>
              <a:off x="2837" y="4017"/>
              <a:ext cx="96" cy="9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49" name="Rectangle 415"/>
            <p:cNvSpPr>
              <a:spLocks noChangeArrowheads="1"/>
            </p:cNvSpPr>
            <p:nvPr/>
          </p:nvSpPr>
          <p:spPr bwMode="auto">
            <a:xfrm>
              <a:off x="2828" y="4006"/>
              <a:ext cx="480" cy="11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50" name="Rectangle 416"/>
            <p:cNvSpPr>
              <a:spLocks noChangeArrowheads="1"/>
            </p:cNvSpPr>
            <p:nvPr/>
          </p:nvSpPr>
          <p:spPr bwMode="auto">
            <a:xfrm>
              <a:off x="2722" y="4008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1551" name="Rectangle 417"/>
            <p:cNvSpPr>
              <a:spLocks noChangeArrowheads="1"/>
            </p:cNvSpPr>
            <p:nvPr/>
          </p:nvSpPr>
          <p:spPr bwMode="auto">
            <a:xfrm>
              <a:off x="3320" y="4007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1552" name="Group 418"/>
            <p:cNvGrpSpPr>
              <a:grpSpLocks/>
            </p:cNvGrpSpPr>
            <p:nvPr/>
          </p:nvGrpSpPr>
          <p:grpSpPr bwMode="auto">
            <a:xfrm>
              <a:off x="2901" y="3989"/>
              <a:ext cx="444" cy="154"/>
              <a:chOff x="2717" y="3676"/>
              <a:chExt cx="444" cy="154"/>
            </a:xfrm>
          </p:grpSpPr>
          <p:sp>
            <p:nvSpPr>
              <p:cNvPr id="21553" name="Rectangle 419"/>
              <p:cNvSpPr>
                <a:spLocks noChangeArrowheads="1"/>
              </p:cNvSpPr>
              <p:nvPr/>
            </p:nvSpPr>
            <p:spPr bwMode="auto">
              <a:xfrm>
                <a:off x="2775" y="3710"/>
                <a:ext cx="32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54" name="Rectangle 420"/>
              <p:cNvSpPr>
                <a:spLocks noChangeArrowheads="1"/>
              </p:cNvSpPr>
              <p:nvPr/>
            </p:nvSpPr>
            <p:spPr bwMode="auto">
              <a:xfrm>
                <a:off x="2759" y="3704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1555" name="Text Box 421"/>
              <p:cNvSpPr txBox="1">
                <a:spLocks noChangeArrowheads="1"/>
              </p:cNvSpPr>
              <p:nvPr/>
            </p:nvSpPr>
            <p:spPr bwMode="auto">
              <a:xfrm>
                <a:off x="2717" y="3676"/>
                <a:ext cx="444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000000"/>
                    </a:solidFill>
                    <a:latin typeface="Arial" charset="0"/>
                  </a:rPr>
                  <a:t>SYNACK</a:t>
                </a:r>
              </a:p>
            </p:txBody>
          </p:sp>
        </p:grpSp>
      </p:grpSp>
      <p:sp>
        <p:nvSpPr>
          <p:cNvPr id="706984" name="Rectangle 424"/>
          <p:cNvSpPr>
            <a:spLocks noChangeArrowheads="1"/>
          </p:cNvSpPr>
          <p:nvPr/>
        </p:nvSpPr>
        <p:spPr bwMode="auto">
          <a:xfrm>
            <a:off x="5183188" y="4916488"/>
            <a:ext cx="3787775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 dirty="0">
                <a:solidFill>
                  <a:srgbClr val="000000"/>
                </a:solidFill>
                <a:latin typeface="Comic Sans MS" pitchFamily="66" charset="0"/>
              </a:rPr>
              <a:t>web server responds with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TCP </a:t>
            </a:r>
            <a:r>
              <a:rPr lang="en-US" sz="2000" dirty="0" smtClean="0">
                <a:solidFill>
                  <a:srgbClr val="FF0000"/>
                </a:solidFill>
                <a:latin typeface="Comic Sans MS" pitchFamily="66" charset="0"/>
              </a:rPr>
              <a:t>SYNACK</a:t>
            </a:r>
            <a:endParaRPr lang="en-US" sz="2000" b="0" dirty="0">
              <a:solidFill>
                <a:srgbClr val="00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09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0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42 0.00625 L 0.00764 0.08467 L 0.36285 0.08767 L 0.26996 0.22878 L 0.33698 0.22739 L 0.55069 0.01874 L 0.29583 0.52209 L 0.02882 0.5251 L 0.02882 0.41545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0" y="259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706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70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06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06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15591E-6 L -1.66667E-6 0.09415 L 0.28593 0.09091 L 0.52934 -0.40111 L 0.30937 -0.18182 L 0.23403 -0.19755 L 0.32118 -0.33079 L -0.01997 -0.33079 L -0.01875 -0.41846 " pathEditMode="relative" ptsTypes="AAAAAAAAA">
                                      <p:cBhvr>
                                        <p:cTn id="63" dur="2000" fill="hold"/>
                                        <p:tgtEl>
                                          <p:spTgt spid="7066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7065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7065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7066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1000"/>
                                        <p:tgtEl>
                                          <p:spTgt spid="70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60" grpId="0"/>
      <p:bldP spid="706661" grpId="0"/>
      <p:bldP spid="706662" grpId="0"/>
      <p:bldP spid="70698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</a:rPr>
              <a:t>5-</a:t>
            </a:r>
            <a:fld id="{0EEE4782-FF6E-45EF-9D6C-51D4198A653B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2533" name="Freeform 2"/>
          <p:cNvSpPr>
            <a:spLocks/>
          </p:cNvSpPr>
          <p:nvPr/>
        </p:nvSpPr>
        <p:spPr bwMode="auto">
          <a:xfrm>
            <a:off x="322263" y="4619625"/>
            <a:ext cx="3963987" cy="1716088"/>
          </a:xfrm>
          <a:custGeom>
            <a:avLst/>
            <a:gdLst>
              <a:gd name="T0" fmla="*/ 475 w 2497"/>
              <a:gd name="T1" fmla="*/ 274 h 1081"/>
              <a:gd name="T2" fmla="*/ 204 w 2497"/>
              <a:gd name="T3" fmla="*/ 437 h 1081"/>
              <a:gd name="T4" fmla="*/ 21 w 2497"/>
              <a:gd name="T5" fmla="*/ 559 h 1081"/>
              <a:gd name="T6" fmla="*/ 75 w 2497"/>
              <a:gd name="T7" fmla="*/ 776 h 1081"/>
              <a:gd name="T8" fmla="*/ 136 w 2497"/>
              <a:gd name="T9" fmla="*/ 810 h 1081"/>
              <a:gd name="T10" fmla="*/ 197 w 2497"/>
              <a:gd name="T11" fmla="*/ 905 h 1081"/>
              <a:gd name="T12" fmla="*/ 319 w 2497"/>
              <a:gd name="T13" fmla="*/ 986 h 1081"/>
              <a:gd name="T14" fmla="*/ 726 w 2497"/>
              <a:gd name="T15" fmla="*/ 1000 h 1081"/>
              <a:gd name="T16" fmla="*/ 1349 w 2497"/>
              <a:gd name="T17" fmla="*/ 966 h 1081"/>
              <a:gd name="T18" fmla="*/ 1945 w 2497"/>
              <a:gd name="T19" fmla="*/ 1033 h 1081"/>
              <a:gd name="T20" fmla="*/ 2311 w 2497"/>
              <a:gd name="T21" fmla="*/ 993 h 1081"/>
              <a:gd name="T22" fmla="*/ 2460 w 2497"/>
              <a:gd name="T23" fmla="*/ 506 h 1081"/>
              <a:gd name="T24" fmla="*/ 2088 w 2497"/>
              <a:gd name="T25" fmla="*/ 58 h 1081"/>
              <a:gd name="T26" fmla="*/ 1308 w 2497"/>
              <a:gd name="T27" fmla="*/ 159 h 1081"/>
              <a:gd name="T28" fmla="*/ 766 w 2497"/>
              <a:gd name="T29" fmla="*/ 186 h 1081"/>
              <a:gd name="T30" fmla="*/ 475 w 2497"/>
              <a:gd name="T31" fmla="*/ 274 h 108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497"/>
              <a:gd name="T49" fmla="*/ 0 h 1081"/>
              <a:gd name="T50" fmla="*/ 2497 w 2497"/>
              <a:gd name="T51" fmla="*/ 1081 h 108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497" h="1081">
                <a:moveTo>
                  <a:pt x="475" y="274"/>
                </a:moveTo>
                <a:cubicBezTo>
                  <a:pt x="381" y="316"/>
                  <a:pt x="280" y="389"/>
                  <a:pt x="204" y="437"/>
                </a:cubicBezTo>
                <a:cubicBezTo>
                  <a:pt x="128" y="485"/>
                  <a:pt x="42" y="503"/>
                  <a:pt x="21" y="559"/>
                </a:cubicBezTo>
                <a:cubicBezTo>
                  <a:pt x="0" y="615"/>
                  <a:pt x="56" y="734"/>
                  <a:pt x="75" y="776"/>
                </a:cubicBezTo>
                <a:cubicBezTo>
                  <a:pt x="94" y="818"/>
                  <a:pt x="116" y="789"/>
                  <a:pt x="136" y="810"/>
                </a:cubicBezTo>
                <a:cubicBezTo>
                  <a:pt x="156" y="831"/>
                  <a:pt x="167" y="876"/>
                  <a:pt x="197" y="905"/>
                </a:cubicBezTo>
                <a:cubicBezTo>
                  <a:pt x="227" y="934"/>
                  <a:pt x="231" y="970"/>
                  <a:pt x="319" y="986"/>
                </a:cubicBezTo>
                <a:cubicBezTo>
                  <a:pt x="407" y="1002"/>
                  <a:pt x="554" y="1003"/>
                  <a:pt x="726" y="1000"/>
                </a:cubicBezTo>
                <a:cubicBezTo>
                  <a:pt x="898" y="997"/>
                  <a:pt x="1146" y="961"/>
                  <a:pt x="1349" y="966"/>
                </a:cubicBezTo>
                <a:cubicBezTo>
                  <a:pt x="1552" y="971"/>
                  <a:pt x="1785" y="1028"/>
                  <a:pt x="1945" y="1033"/>
                </a:cubicBezTo>
                <a:cubicBezTo>
                  <a:pt x="2105" y="1038"/>
                  <a:pt x="2225" y="1081"/>
                  <a:pt x="2311" y="993"/>
                </a:cubicBezTo>
                <a:cubicBezTo>
                  <a:pt x="2397" y="905"/>
                  <a:pt x="2497" y="662"/>
                  <a:pt x="2460" y="506"/>
                </a:cubicBezTo>
                <a:cubicBezTo>
                  <a:pt x="2423" y="350"/>
                  <a:pt x="2280" y="116"/>
                  <a:pt x="2088" y="58"/>
                </a:cubicBezTo>
                <a:cubicBezTo>
                  <a:pt x="1896" y="0"/>
                  <a:pt x="1528" y="138"/>
                  <a:pt x="1308" y="159"/>
                </a:cubicBezTo>
                <a:cubicBezTo>
                  <a:pt x="1088" y="180"/>
                  <a:pt x="906" y="167"/>
                  <a:pt x="766" y="186"/>
                </a:cubicBezTo>
                <a:cubicBezTo>
                  <a:pt x="626" y="205"/>
                  <a:pt x="569" y="232"/>
                  <a:pt x="475" y="274"/>
                </a:cubicBez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rgbClr val="FFFFFF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534" name="Freeform 3"/>
          <p:cNvSpPr>
            <a:spLocks/>
          </p:cNvSpPr>
          <p:nvPr/>
        </p:nvSpPr>
        <p:spPr bwMode="auto">
          <a:xfrm>
            <a:off x="4751388" y="871538"/>
            <a:ext cx="1919287" cy="2227262"/>
          </a:xfrm>
          <a:custGeom>
            <a:avLst/>
            <a:gdLst>
              <a:gd name="T0" fmla="*/ 84 w 1209"/>
              <a:gd name="T1" fmla="*/ 528 h 1403"/>
              <a:gd name="T2" fmla="*/ 16 w 1209"/>
              <a:gd name="T3" fmla="*/ 705 h 1403"/>
              <a:gd name="T4" fmla="*/ 9 w 1209"/>
              <a:gd name="T5" fmla="*/ 901 h 1403"/>
              <a:gd name="T6" fmla="*/ 70 w 1209"/>
              <a:gd name="T7" fmla="*/ 1043 h 1403"/>
              <a:gd name="T8" fmla="*/ 165 w 1209"/>
              <a:gd name="T9" fmla="*/ 1260 h 1403"/>
              <a:gd name="T10" fmla="*/ 280 w 1209"/>
              <a:gd name="T11" fmla="*/ 1342 h 1403"/>
              <a:gd name="T12" fmla="*/ 510 w 1209"/>
              <a:gd name="T13" fmla="*/ 1369 h 1403"/>
              <a:gd name="T14" fmla="*/ 985 w 1209"/>
              <a:gd name="T15" fmla="*/ 1348 h 1403"/>
              <a:gd name="T16" fmla="*/ 985 w 1209"/>
              <a:gd name="T17" fmla="*/ 27 h 1403"/>
              <a:gd name="T18" fmla="*/ 477 w 1209"/>
              <a:gd name="T19" fmla="*/ 156 h 1403"/>
              <a:gd name="T20" fmla="*/ 212 w 1209"/>
              <a:gd name="T21" fmla="*/ 271 h 1403"/>
              <a:gd name="T22" fmla="*/ 84 w 1209"/>
              <a:gd name="T23" fmla="*/ 528 h 1403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09"/>
              <a:gd name="T37" fmla="*/ 0 h 1403"/>
              <a:gd name="T38" fmla="*/ 1209 w 1209"/>
              <a:gd name="T39" fmla="*/ 1403 h 1403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09" h="1403">
                <a:moveTo>
                  <a:pt x="84" y="528"/>
                </a:moveTo>
                <a:cubicBezTo>
                  <a:pt x="51" y="600"/>
                  <a:pt x="28" y="643"/>
                  <a:pt x="16" y="705"/>
                </a:cubicBezTo>
                <a:cubicBezTo>
                  <a:pt x="4" y="767"/>
                  <a:pt x="0" y="845"/>
                  <a:pt x="9" y="901"/>
                </a:cubicBezTo>
                <a:cubicBezTo>
                  <a:pt x="18" y="957"/>
                  <a:pt x="44" y="983"/>
                  <a:pt x="70" y="1043"/>
                </a:cubicBezTo>
                <a:cubicBezTo>
                  <a:pt x="96" y="1103"/>
                  <a:pt x="130" y="1210"/>
                  <a:pt x="165" y="1260"/>
                </a:cubicBezTo>
                <a:cubicBezTo>
                  <a:pt x="200" y="1310"/>
                  <a:pt x="223" y="1324"/>
                  <a:pt x="280" y="1342"/>
                </a:cubicBezTo>
                <a:cubicBezTo>
                  <a:pt x="337" y="1360"/>
                  <a:pt x="393" y="1368"/>
                  <a:pt x="510" y="1369"/>
                </a:cubicBezTo>
                <a:cubicBezTo>
                  <a:pt x="627" y="1370"/>
                  <a:pt x="775" y="1403"/>
                  <a:pt x="985" y="1348"/>
                </a:cubicBezTo>
                <a:cubicBezTo>
                  <a:pt x="1195" y="1293"/>
                  <a:pt x="1209" y="54"/>
                  <a:pt x="985" y="27"/>
                </a:cubicBezTo>
                <a:cubicBezTo>
                  <a:pt x="761" y="0"/>
                  <a:pt x="606" y="115"/>
                  <a:pt x="477" y="156"/>
                </a:cubicBezTo>
                <a:cubicBezTo>
                  <a:pt x="348" y="197"/>
                  <a:pt x="280" y="207"/>
                  <a:pt x="212" y="271"/>
                </a:cubicBezTo>
                <a:cubicBezTo>
                  <a:pt x="144" y="335"/>
                  <a:pt x="117" y="456"/>
                  <a:pt x="84" y="528"/>
                </a:cubicBezTo>
                <a:close/>
              </a:path>
            </a:pathLst>
          </a:custGeom>
          <a:gradFill rotWithShape="1">
            <a:gsLst>
              <a:gs pos="0">
                <a:srgbClr val="00FFFF"/>
              </a:gs>
              <a:gs pos="100000">
                <a:srgbClr val="FFFFFF"/>
              </a:gs>
            </a:gsLst>
            <a:lin ang="0" scaled="1"/>
          </a:gradFill>
          <a:ln w="9525" cap="flat" cmpd="sng">
            <a:noFill/>
            <a:prstDash val="solid"/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535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361363" cy="1143000"/>
          </a:xfrm>
        </p:spPr>
        <p:txBody>
          <a:bodyPr/>
          <a:lstStyle/>
          <a:p>
            <a:r>
              <a:rPr lang="en-US" sz="2800" u="none" smtClean="0"/>
              <a:t>A day in the life… HTTP request/reply </a:t>
            </a:r>
          </a:p>
        </p:txBody>
      </p:sp>
      <p:sp>
        <p:nvSpPr>
          <p:cNvPr id="22536" name="Freeform 3"/>
          <p:cNvSpPr>
            <a:spLocks/>
          </p:cNvSpPr>
          <p:nvPr/>
        </p:nvSpPr>
        <p:spPr bwMode="auto">
          <a:xfrm>
            <a:off x="773113" y="1273175"/>
            <a:ext cx="3554412" cy="2754313"/>
          </a:xfrm>
          <a:custGeom>
            <a:avLst/>
            <a:gdLst>
              <a:gd name="T0" fmla="*/ 3238267 w 2406"/>
              <a:gd name="T1" fmla="*/ 787768 h 958"/>
              <a:gd name="T2" fmla="*/ 2743367 w 2406"/>
              <a:gd name="T3" fmla="*/ 221380 h 958"/>
              <a:gd name="T4" fmla="*/ 2057895 w 2406"/>
              <a:gd name="T5" fmla="*/ 20125 h 958"/>
              <a:gd name="T6" fmla="*/ 1053323 w 2406"/>
              <a:gd name="T7" fmla="*/ 350758 h 958"/>
              <a:gd name="T8" fmla="*/ 413647 w 2406"/>
              <a:gd name="T9" fmla="*/ 672765 h 958"/>
              <a:gd name="T10" fmla="*/ 38410 w 2406"/>
              <a:gd name="T11" fmla="*/ 1500785 h 958"/>
              <a:gd name="T12" fmla="*/ 180232 w 2406"/>
              <a:gd name="T13" fmla="*/ 2222426 h 958"/>
              <a:gd name="T14" fmla="*/ 403306 w 2406"/>
              <a:gd name="T15" fmla="*/ 2570309 h 958"/>
              <a:gd name="T16" fmla="*/ 1726977 w 2406"/>
              <a:gd name="T17" fmla="*/ 2518558 h 958"/>
              <a:gd name="T18" fmla="*/ 2450860 w 2406"/>
              <a:gd name="T19" fmla="*/ 2742813 h 958"/>
              <a:gd name="T20" fmla="*/ 3145197 w 2406"/>
              <a:gd name="T21" fmla="*/ 2578934 h 958"/>
              <a:gd name="T22" fmla="*/ 3471683 w 2406"/>
              <a:gd name="T23" fmla="*/ 1699164 h 958"/>
              <a:gd name="T24" fmla="*/ 3238267 w 2406"/>
              <a:gd name="T25" fmla="*/ 787768 h 9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406"/>
              <a:gd name="T40" fmla="*/ 0 h 958"/>
              <a:gd name="T41" fmla="*/ 2406 w 2406"/>
              <a:gd name="T42" fmla="*/ 958 h 95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406" h="958">
                <a:moveTo>
                  <a:pt x="2192" y="274"/>
                </a:moveTo>
                <a:cubicBezTo>
                  <a:pt x="1978" y="94"/>
                  <a:pt x="1990" y="122"/>
                  <a:pt x="1857" y="77"/>
                </a:cubicBezTo>
                <a:cubicBezTo>
                  <a:pt x="1724" y="32"/>
                  <a:pt x="1584" y="0"/>
                  <a:pt x="1393" y="7"/>
                </a:cubicBezTo>
                <a:cubicBezTo>
                  <a:pt x="1202" y="14"/>
                  <a:pt x="898" y="84"/>
                  <a:pt x="713" y="122"/>
                </a:cubicBezTo>
                <a:cubicBezTo>
                  <a:pt x="528" y="160"/>
                  <a:pt x="395" y="168"/>
                  <a:pt x="280" y="234"/>
                </a:cubicBezTo>
                <a:cubicBezTo>
                  <a:pt x="166" y="301"/>
                  <a:pt x="52" y="432"/>
                  <a:pt x="26" y="522"/>
                </a:cubicBezTo>
                <a:cubicBezTo>
                  <a:pt x="0" y="612"/>
                  <a:pt x="81" y="711"/>
                  <a:pt x="122" y="773"/>
                </a:cubicBezTo>
                <a:cubicBezTo>
                  <a:pt x="163" y="835"/>
                  <a:pt x="99" y="877"/>
                  <a:pt x="273" y="894"/>
                </a:cubicBezTo>
                <a:cubicBezTo>
                  <a:pt x="447" y="911"/>
                  <a:pt x="938" y="866"/>
                  <a:pt x="1169" y="876"/>
                </a:cubicBezTo>
                <a:cubicBezTo>
                  <a:pt x="1400" y="886"/>
                  <a:pt x="1499" y="950"/>
                  <a:pt x="1659" y="954"/>
                </a:cubicBezTo>
                <a:cubicBezTo>
                  <a:pt x="1819" y="958"/>
                  <a:pt x="2014" y="958"/>
                  <a:pt x="2129" y="897"/>
                </a:cubicBezTo>
                <a:cubicBezTo>
                  <a:pt x="2244" y="836"/>
                  <a:pt x="2327" y="856"/>
                  <a:pt x="2350" y="591"/>
                </a:cubicBezTo>
                <a:cubicBezTo>
                  <a:pt x="2373" y="326"/>
                  <a:pt x="2406" y="454"/>
                  <a:pt x="2192" y="274"/>
                </a:cubicBezTo>
                <a:close/>
              </a:path>
            </a:pathLst>
          </a:custGeom>
          <a:solidFill>
            <a:srgbClr val="00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537" name="Line 36"/>
          <p:cNvSpPr>
            <a:spLocks noChangeShapeType="1"/>
          </p:cNvSpPr>
          <p:nvPr/>
        </p:nvSpPr>
        <p:spPr bwMode="auto">
          <a:xfrm flipV="1">
            <a:off x="3775075" y="2344738"/>
            <a:ext cx="155575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2538" name="Group 38"/>
          <p:cNvGrpSpPr>
            <a:grpSpLocks/>
          </p:cNvGrpSpPr>
          <p:nvPr/>
        </p:nvGrpSpPr>
        <p:grpSpPr bwMode="auto">
          <a:xfrm>
            <a:off x="3255963" y="2459038"/>
            <a:ext cx="742950" cy="311150"/>
            <a:chOff x="1935" y="960"/>
            <a:chExt cx="468" cy="196"/>
          </a:xfrm>
        </p:grpSpPr>
        <p:sp>
          <p:nvSpPr>
            <p:cNvPr id="22777" name="Line 39"/>
            <p:cNvSpPr>
              <a:spLocks noChangeShapeType="1"/>
            </p:cNvSpPr>
            <p:nvPr/>
          </p:nvSpPr>
          <p:spPr bwMode="auto">
            <a:xfrm>
              <a:off x="2368" y="960"/>
              <a:ext cx="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78" name="Rectangle 40"/>
            <p:cNvSpPr>
              <a:spLocks noChangeArrowheads="1"/>
            </p:cNvSpPr>
            <p:nvPr/>
          </p:nvSpPr>
          <p:spPr bwMode="auto">
            <a:xfrm>
              <a:off x="1935" y="1065"/>
              <a:ext cx="465" cy="91"/>
            </a:xfrm>
            <a:prstGeom prst="rect">
              <a:avLst/>
            </a:prstGeom>
            <a:solidFill>
              <a:srgbClr val="BBE0E3"/>
            </a:solidFill>
            <a:ln w="9525">
              <a:miter lim="800000"/>
              <a:headEnd/>
              <a:tailEnd/>
            </a:ln>
            <a:scene3d>
              <a:camera prst="legacyObliqueTopRight"/>
              <a:lightRig rig="legacyFlat3" dir="l"/>
            </a:scene3d>
            <a:sp3d extrusionH="4302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>
              <a:flatTx/>
            </a:bodyPr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79" name="Freeform 41"/>
            <p:cNvSpPr>
              <a:spLocks/>
            </p:cNvSpPr>
            <p:nvPr/>
          </p:nvSpPr>
          <p:spPr bwMode="auto">
            <a:xfrm>
              <a:off x="2069" y="975"/>
              <a:ext cx="307" cy="63"/>
            </a:xfrm>
            <a:custGeom>
              <a:avLst/>
              <a:gdLst>
                <a:gd name="T0" fmla="*/ 0 w 432"/>
                <a:gd name="T1" fmla="*/ 0 h 105"/>
                <a:gd name="T2" fmla="*/ 60 w 432"/>
                <a:gd name="T3" fmla="*/ 0 h 105"/>
                <a:gd name="T4" fmla="*/ 218 w 432"/>
                <a:gd name="T5" fmla="*/ 63 h 105"/>
                <a:gd name="T6" fmla="*/ 307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80" name="Freeform 42"/>
            <p:cNvSpPr>
              <a:spLocks/>
            </p:cNvSpPr>
            <p:nvPr/>
          </p:nvSpPr>
          <p:spPr bwMode="auto">
            <a:xfrm flipV="1">
              <a:off x="2051" y="981"/>
              <a:ext cx="352" cy="63"/>
            </a:xfrm>
            <a:custGeom>
              <a:avLst/>
              <a:gdLst>
                <a:gd name="T0" fmla="*/ 0 w 432"/>
                <a:gd name="T1" fmla="*/ 0 h 105"/>
                <a:gd name="T2" fmla="*/ 69 w 432"/>
                <a:gd name="T3" fmla="*/ 0 h 105"/>
                <a:gd name="T4" fmla="*/ 250 w 432"/>
                <a:gd name="T5" fmla="*/ 63 h 105"/>
                <a:gd name="T6" fmla="*/ 352 w 432"/>
                <a:gd name="T7" fmla="*/ 63 h 1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105"/>
                <a:gd name="T14" fmla="*/ 432 w 432"/>
                <a:gd name="T15" fmla="*/ 105 h 1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105">
                  <a:moveTo>
                    <a:pt x="0" y="0"/>
                  </a:moveTo>
                  <a:lnTo>
                    <a:pt x="85" y="0"/>
                  </a:lnTo>
                  <a:lnTo>
                    <a:pt x="307" y="105"/>
                  </a:lnTo>
                  <a:lnTo>
                    <a:pt x="432" y="105"/>
                  </a:ln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rot="10800000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2539" name="Line 43"/>
          <p:cNvSpPr>
            <a:spLocks noChangeShapeType="1"/>
          </p:cNvSpPr>
          <p:nvPr/>
        </p:nvSpPr>
        <p:spPr bwMode="auto">
          <a:xfrm flipV="1">
            <a:off x="2665413" y="2517775"/>
            <a:ext cx="695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540" name="Line 44"/>
          <p:cNvSpPr>
            <a:spLocks noChangeShapeType="1"/>
          </p:cNvSpPr>
          <p:nvPr/>
        </p:nvSpPr>
        <p:spPr bwMode="auto">
          <a:xfrm flipV="1">
            <a:off x="3924300" y="2201863"/>
            <a:ext cx="138113" cy="1428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541" name="Rectangle 45"/>
          <p:cNvSpPr>
            <a:spLocks noChangeArrowheads="1"/>
          </p:cNvSpPr>
          <p:nvPr/>
        </p:nvSpPr>
        <p:spPr bwMode="auto">
          <a:xfrm>
            <a:off x="2403475" y="2479675"/>
            <a:ext cx="257175" cy="6985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v-SE" sz="1800" b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542" name="Line 48"/>
          <p:cNvSpPr>
            <a:spLocks noChangeShapeType="1"/>
          </p:cNvSpPr>
          <p:nvPr/>
        </p:nvSpPr>
        <p:spPr bwMode="auto">
          <a:xfrm flipV="1">
            <a:off x="3279775" y="2736850"/>
            <a:ext cx="512763" cy="612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2543" name="Group 49"/>
          <p:cNvGrpSpPr>
            <a:grpSpLocks/>
          </p:cNvGrpSpPr>
          <p:nvPr/>
        </p:nvGrpSpPr>
        <p:grpSpPr bwMode="auto">
          <a:xfrm>
            <a:off x="2760663" y="3365500"/>
            <a:ext cx="987425" cy="479425"/>
            <a:chOff x="1118" y="1621"/>
            <a:chExt cx="622" cy="302"/>
          </a:xfrm>
        </p:grpSpPr>
        <p:sp>
          <p:nvSpPr>
            <p:cNvPr id="22760" name="Rectangle 50"/>
            <p:cNvSpPr>
              <a:spLocks noChangeArrowheads="1"/>
            </p:cNvSpPr>
            <p:nvPr/>
          </p:nvSpPr>
          <p:spPr bwMode="auto">
            <a:xfrm>
              <a:off x="1578" y="1789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61" name="Rectangle 51"/>
            <p:cNvSpPr>
              <a:spLocks noChangeArrowheads="1"/>
            </p:cNvSpPr>
            <p:nvPr/>
          </p:nvSpPr>
          <p:spPr bwMode="auto">
            <a:xfrm rot="-2700000">
              <a:off x="1336" y="1621"/>
              <a:ext cx="162" cy="44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2762" name="Group 52"/>
            <p:cNvGrpSpPr>
              <a:grpSpLocks/>
            </p:cNvGrpSpPr>
            <p:nvPr/>
          </p:nvGrpSpPr>
          <p:grpSpPr bwMode="auto">
            <a:xfrm>
              <a:off x="1118" y="1684"/>
              <a:ext cx="477" cy="239"/>
              <a:chOff x="2466" y="2026"/>
              <a:chExt cx="477" cy="282"/>
            </a:xfrm>
          </p:grpSpPr>
          <p:sp>
            <p:nvSpPr>
              <p:cNvPr id="22763" name="Oval 53"/>
              <p:cNvSpPr>
                <a:spLocks noChangeArrowheads="1"/>
              </p:cNvSpPr>
              <p:nvPr/>
            </p:nvSpPr>
            <p:spPr bwMode="auto">
              <a:xfrm>
                <a:off x="2466" y="2168"/>
                <a:ext cx="476" cy="14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2764" name="Line 54"/>
              <p:cNvSpPr>
                <a:spLocks noChangeShapeType="1"/>
              </p:cNvSpPr>
              <p:nvPr/>
            </p:nvSpPr>
            <p:spPr bwMode="auto">
              <a:xfrm>
                <a:off x="2470" y="2125"/>
                <a:ext cx="1" cy="8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65" name="Rectangle 55"/>
              <p:cNvSpPr>
                <a:spLocks noChangeArrowheads="1"/>
              </p:cNvSpPr>
              <p:nvPr/>
            </p:nvSpPr>
            <p:spPr bwMode="auto">
              <a:xfrm>
                <a:off x="2470" y="2125"/>
                <a:ext cx="472" cy="111"/>
              </a:xfrm>
              <a:prstGeom prst="rect">
                <a:avLst/>
              </a:prstGeom>
              <a:solidFill>
                <a:srgbClr val="DDDDDD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</a:endParaRPr>
              </a:p>
            </p:txBody>
          </p:sp>
          <p:sp>
            <p:nvSpPr>
              <p:cNvPr id="22766" name="Oval 56"/>
              <p:cNvSpPr>
                <a:spLocks noChangeArrowheads="1"/>
              </p:cNvSpPr>
              <p:nvPr/>
            </p:nvSpPr>
            <p:spPr bwMode="auto">
              <a:xfrm>
                <a:off x="2466" y="2026"/>
                <a:ext cx="476" cy="160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 sz="1800" b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22767" name="Group 57"/>
              <p:cNvGrpSpPr>
                <a:grpSpLocks/>
              </p:cNvGrpSpPr>
              <p:nvPr/>
            </p:nvGrpSpPr>
            <p:grpSpPr bwMode="auto">
              <a:xfrm>
                <a:off x="2581" y="2061"/>
                <a:ext cx="236" cy="94"/>
                <a:chOff x="2848" y="848"/>
                <a:chExt cx="140" cy="98"/>
              </a:xfrm>
            </p:grpSpPr>
            <p:sp>
              <p:nvSpPr>
                <p:cNvPr id="22774" name="Line 58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775" name="Line 59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776" name="Line 60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2768" name="Group 61"/>
              <p:cNvGrpSpPr>
                <a:grpSpLocks/>
              </p:cNvGrpSpPr>
              <p:nvPr/>
            </p:nvGrpSpPr>
            <p:grpSpPr bwMode="auto">
              <a:xfrm flipV="1">
                <a:off x="2581" y="2060"/>
                <a:ext cx="236" cy="94"/>
                <a:chOff x="2848" y="848"/>
                <a:chExt cx="140" cy="98"/>
              </a:xfrm>
            </p:grpSpPr>
            <p:sp>
              <p:nvSpPr>
                <p:cNvPr id="22771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772" name="Line 63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773" name="Line 64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22769" name="Line 65"/>
              <p:cNvSpPr>
                <a:spLocks noChangeShapeType="1"/>
              </p:cNvSpPr>
              <p:nvPr/>
            </p:nvSpPr>
            <p:spPr bwMode="auto">
              <a:xfrm flipH="1">
                <a:off x="2942" y="2109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70" name="Line 66"/>
              <p:cNvSpPr>
                <a:spLocks noChangeShapeType="1"/>
              </p:cNvSpPr>
              <p:nvPr/>
            </p:nvSpPr>
            <p:spPr bwMode="auto">
              <a:xfrm flipH="1">
                <a:off x="2466" y="2117"/>
                <a:ext cx="1" cy="127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aphicFrame>
        <p:nvGraphicFramePr>
          <p:cNvPr id="22530" name="Object 142"/>
          <p:cNvGraphicFramePr>
            <a:graphicFrameLocks noChangeAspect="1"/>
          </p:cNvGraphicFramePr>
          <p:nvPr/>
        </p:nvGraphicFramePr>
        <p:xfrm>
          <a:off x="1790700" y="2141538"/>
          <a:ext cx="652463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Clip" r:id="rId3" imgW="1266840" imgH="1200240" progId="MS_ClipArt_Gallery.2">
                  <p:embed/>
                </p:oleObj>
              </mc:Choice>
              <mc:Fallback>
                <p:oleObj name="Clip" r:id="rId3" imgW="1266840" imgH="12002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0700" y="2141538"/>
                        <a:ext cx="652463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544" name="Group 35"/>
          <p:cNvGrpSpPr>
            <a:grpSpLocks/>
          </p:cNvGrpSpPr>
          <p:nvPr/>
        </p:nvGrpSpPr>
        <p:grpSpPr bwMode="auto">
          <a:xfrm>
            <a:off x="1195388" y="1081088"/>
            <a:ext cx="976312" cy="1460500"/>
            <a:chOff x="651" y="681"/>
            <a:chExt cx="615" cy="920"/>
          </a:xfrm>
        </p:grpSpPr>
        <p:sp>
          <p:nvSpPr>
            <p:cNvPr id="22752" name="Freeform 36"/>
            <p:cNvSpPr>
              <a:spLocks/>
            </p:cNvSpPr>
            <p:nvPr/>
          </p:nvSpPr>
          <p:spPr bwMode="auto">
            <a:xfrm>
              <a:off x="662" y="698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2753" name="Group 37"/>
            <p:cNvGrpSpPr>
              <a:grpSpLocks/>
            </p:cNvGrpSpPr>
            <p:nvPr/>
          </p:nvGrpSpPr>
          <p:grpSpPr bwMode="auto">
            <a:xfrm>
              <a:off x="651" y="681"/>
              <a:ext cx="500" cy="828"/>
              <a:chOff x="569" y="2954"/>
              <a:chExt cx="500" cy="828"/>
            </a:xfrm>
          </p:grpSpPr>
          <p:sp>
            <p:nvSpPr>
              <p:cNvPr id="22754" name="Rectangle 38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55" name="Text Box 39"/>
              <p:cNvSpPr txBox="1">
                <a:spLocks noChangeArrowheads="1"/>
              </p:cNvSpPr>
              <p:nvPr/>
            </p:nvSpPr>
            <p:spPr bwMode="auto">
              <a:xfrm>
                <a:off x="607" y="2954"/>
                <a:ext cx="449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HTTP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TCP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22756" name="Line 40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57" name="Line 41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58" name="Line 42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59" name="Line 43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442913" y="1054100"/>
            <a:ext cx="515937" cy="333375"/>
            <a:chOff x="328" y="678"/>
            <a:chExt cx="325" cy="210"/>
          </a:xfrm>
        </p:grpSpPr>
        <p:grpSp>
          <p:nvGrpSpPr>
            <p:cNvPr id="22748" name="Group 45"/>
            <p:cNvGrpSpPr>
              <a:grpSpLocks/>
            </p:cNvGrpSpPr>
            <p:nvPr/>
          </p:nvGrpSpPr>
          <p:grpSpPr bwMode="auto">
            <a:xfrm>
              <a:off x="328" y="693"/>
              <a:ext cx="325" cy="154"/>
              <a:chOff x="844" y="3337"/>
              <a:chExt cx="325" cy="154"/>
            </a:xfrm>
          </p:grpSpPr>
          <p:sp>
            <p:nvSpPr>
              <p:cNvPr id="22750" name="Rectangle 46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51" name="Text Box 47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HTTP</a:t>
                </a:r>
              </a:p>
            </p:txBody>
          </p:sp>
        </p:grpSp>
        <p:sp>
          <p:nvSpPr>
            <p:cNvPr id="22749" name="AutoShape 48"/>
            <p:cNvSpPr>
              <a:spLocks noChangeArrowheads="1"/>
            </p:cNvSpPr>
            <p:nvPr/>
          </p:nvSpPr>
          <p:spPr bwMode="auto">
            <a:xfrm>
              <a:off x="396" y="678"/>
              <a:ext cx="240" cy="210"/>
            </a:xfrm>
            <a:prstGeom prst="downArrow">
              <a:avLst>
                <a:gd name="adj1" fmla="val 49167"/>
                <a:gd name="adj2" fmla="val 24292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707633" name="Rectangle 49"/>
          <p:cNvSpPr>
            <a:spLocks noChangeArrowheads="1"/>
          </p:cNvSpPr>
          <p:nvPr/>
        </p:nvSpPr>
        <p:spPr bwMode="auto">
          <a:xfrm>
            <a:off x="5183188" y="3105150"/>
            <a:ext cx="3441700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HTTP request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sent into TCP socket</a:t>
            </a:r>
          </a:p>
        </p:txBody>
      </p:sp>
      <p:sp>
        <p:nvSpPr>
          <p:cNvPr id="707634" name="Rectangle 50"/>
          <p:cNvSpPr>
            <a:spLocks noChangeArrowheads="1"/>
          </p:cNvSpPr>
          <p:nvPr/>
        </p:nvSpPr>
        <p:spPr bwMode="auto">
          <a:xfrm>
            <a:off x="5176838" y="3797300"/>
            <a:ext cx="3787775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IP datagram containing HTTP request routed to www.google.com</a:t>
            </a:r>
          </a:p>
        </p:txBody>
      </p:sp>
      <p:sp>
        <p:nvSpPr>
          <p:cNvPr id="707635" name="Rectangle 51"/>
          <p:cNvSpPr>
            <a:spLocks noChangeArrowheads="1"/>
          </p:cNvSpPr>
          <p:nvPr/>
        </p:nvSpPr>
        <p:spPr bwMode="auto">
          <a:xfrm>
            <a:off x="5189538" y="5702300"/>
            <a:ext cx="38655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IP datgram containing HTTP reply routed back to client</a:t>
            </a:r>
          </a:p>
        </p:txBody>
      </p:sp>
      <p:grpSp>
        <p:nvGrpSpPr>
          <p:cNvPr id="22549" name="Group 4"/>
          <p:cNvGrpSpPr>
            <a:grpSpLocks/>
          </p:cNvGrpSpPr>
          <p:nvPr/>
        </p:nvGrpSpPr>
        <p:grpSpPr bwMode="auto">
          <a:xfrm>
            <a:off x="5173663" y="2041525"/>
            <a:ext cx="757237" cy="379413"/>
            <a:chOff x="2466" y="2026"/>
            <a:chExt cx="477" cy="282"/>
          </a:xfrm>
        </p:grpSpPr>
        <p:sp>
          <p:nvSpPr>
            <p:cNvPr id="22734" name="Oval 5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35" name="Line 6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36" name="Rectangle 7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22737" name="Oval 8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2738" name="Group 9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22745" name="Line 1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46" name="Line 1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47" name="Line 1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2739" name="Group 13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22742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43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44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2740" name="Line 17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41" name="Line 18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550" name="Group 166"/>
          <p:cNvGrpSpPr>
            <a:grpSpLocks/>
          </p:cNvGrpSpPr>
          <p:nvPr/>
        </p:nvGrpSpPr>
        <p:grpSpPr bwMode="auto">
          <a:xfrm>
            <a:off x="3795713" y="2409825"/>
            <a:ext cx="1576387" cy="1287463"/>
            <a:chOff x="3228" y="1776"/>
            <a:chExt cx="252" cy="96"/>
          </a:xfrm>
        </p:grpSpPr>
        <p:sp>
          <p:nvSpPr>
            <p:cNvPr id="22732" name="Line 164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33" name="Line 165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551" name="Group 167"/>
          <p:cNvGrpSpPr>
            <a:grpSpLocks/>
          </p:cNvGrpSpPr>
          <p:nvPr/>
        </p:nvGrpSpPr>
        <p:grpSpPr bwMode="auto">
          <a:xfrm flipH="1">
            <a:off x="5600700" y="2424113"/>
            <a:ext cx="400050" cy="152400"/>
            <a:chOff x="3228" y="1776"/>
            <a:chExt cx="252" cy="96"/>
          </a:xfrm>
        </p:grpSpPr>
        <p:sp>
          <p:nvSpPr>
            <p:cNvPr id="22730" name="Line 168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31" name="Line 169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552" name="Group 170"/>
          <p:cNvGrpSpPr>
            <a:grpSpLocks/>
          </p:cNvGrpSpPr>
          <p:nvPr/>
        </p:nvGrpSpPr>
        <p:grpSpPr bwMode="auto">
          <a:xfrm flipH="1" flipV="1">
            <a:off x="5753100" y="1900238"/>
            <a:ext cx="400050" cy="152400"/>
            <a:chOff x="3228" y="1776"/>
            <a:chExt cx="252" cy="96"/>
          </a:xfrm>
        </p:grpSpPr>
        <p:sp>
          <p:nvSpPr>
            <p:cNvPr id="22728" name="Line 171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29" name="Line 172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553" name="Group 110"/>
          <p:cNvGrpSpPr>
            <a:grpSpLocks/>
          </p:cNvGrpSpPr>
          <p:nvPr/>
        </p:nvGrpSpPr>
        <p:grpSpPr bwMode="auto">
          <a:xfrm>
            <a:off x="3057525" y="5273675"/>
            <a:ext cx="757238" cy="379413"/>
            <a:chOff x="2466" y="2026"/>
            <a:chExt cx="477" cy="282"/>
          </a:xfrm>
        </p:grpSpPr>
        <p:sp>
          <p:nvSpPr>
            <p:cNvPr id="22714" name="Oval 111"/>
            <p:cNvSpPr>
              <a:spLocks noChangeArrowheads="1"/>
            </p:cNvSpPr>
            <p:nvPr/>
          </p:nvSpPr>
          <p:spPr bwMode="auto">
            <a:xfrm>
              <a:off x="2466" y="2168"/>
              <a:ext cx="476" cy="14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15" name="Line 112"/>
            <p:cNvSpPr>
              <a:spLocks noChangeShapeType="1"/>
            </p:cNvSpPr>
            <p:nvPr/>
          </p:nvSpPr>
          <p:spPr bwMode="auto">
            <a:xfrm>
              <a:off x="2470" y="2125"/>
              <a:ext cx="1" cy="8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16" name="Rectangle 113"/>
            <p:cNvSpPr>
              <a:spLocks noChangeArrowheads="1"/>
            </p:cNvSpPr>
            <p:nvPr/>
          </p:nvSpPr>
          <p:spPr bwMode="auto">
            <a:xfrm>
              <a:off x="2470" y="2125"/>
              <a:ext cx="472" cy="111"/>
            </a:xfrm>
            <a:prstGeom prst="rect">
              <a:avLst/>
            </a:prstGeom>
            <a:solidFill>
              <a:srgbClr val="DDDDDD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</a:endParaRPr>
            </a:p>
          </p:txBody>
        </p:sp>
        <p:sp>
          <p:nvSpPr>
            <p:cNvPr id="22717" name="Oval 114"/>
            <p:cNvSpPr>
              <a:spLocks noChangeArrowheads="1"/>
            </p:cNvSpPr>
            <p:nvPr/>
          </p:nvSpPr>
          <p:spPr bwMode="auto">
            <a:xfrm>
              <a:off x="2466" y="2026"/>
              <a:ext cx="476" cy="160"/>
            </a:xfrm>
            <a:prstGeom prst="ellipse">
              <a:avLst/>
            </a:prstGeom>
            <a:solidFill>
              <a:srgbClr val="DDDDDD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22718" name="Group 115"/>
            <p:cNvGrpSpPr>
              <a:grpSpLocks/>
            </p:cNvGrpSpPr>
            <p:nvPr/>
          </p:nvGrpSpPr>
          <p:grpSpPr bwMode="auto">
            <a:xfrm>
              <a:off x="2581" y="2061"/>
              <a:ext cx="236" cy="94"/>
              <a:chOff x="2848" y="848"/>
              <a:chExt cx="140" cy="98"/>
            </a:xfrm>
          </p:grpSpPr>
          <p:sp>
            <p:nvSpPr>
              <p:cNvPr id="22725" name="Line 11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26" name="Line 11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27" name="Line 11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2719" name="Group 119"/>
            <p:cNvGrpSpPr>
              <a:grpSpLocks/>
            </p:cNvGrpSpPr>
            <p:nvPr/>
          </p:nvGrpSpPr>
          <p:grpSpPr bwMode="auto">
            <a:xfrm flipV="1">
              <a:off x="2581" y="2060"/>
              <a:ext cx="236" cy="94"/>
              <a:chOff x="2848" y="848"/>
              <a:chExt cx="140" cy="98"/>
            </a:xfrm>
          </p:grpSpPr>
          <p:sp>
            <p:nvSpPr>
              <p:cNvPr id="22722" name="Line 120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23" name="Line 121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24" name="Line 122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2720" name="Line 123"/>
            <p:cNvSpPr>
              <a:spLocks noChangeShapeType="1"/>
            </p:cNvSpPr>
            <p:nvPr/>
          </p:nvSpPr>
          <p:spPr bwMode="auto">
            <a:xfrm flipH="1">
              <a:off x="2942" y="2109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21" name="Line 124"/>
            <p:cNvSpPr>
              <a:spLocks noChangeShapeType="1"/>
            </p:cNvSpPr>
            <p:nvPr/>
          </p:nvSpPr>
          <p:spPr bwMode="auto">
            <a:xfrm flipH="1">
              <a:off x="2466" y="2117"/>
              <a:ext cx="1" cy="12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554" name="Group 125"/>
          <p:cNvGrpSpPr>
            <a:grpSpLocks/>
          </p:cNvGrpSpPr>
          <p:nvPr/>
        </p:nvGrpSpPr>
        <p:grpSpPr bwMode="auto">
          <a:xfrm>
            <a:off x="2338388" y="4953000"/>
            <a:ext cx="306387" cy="647700"/>
            <a:chOff x="4180" y="783"/>
            <a:chExt cx="150" cy="307"/>
          </a:xfrm>
        </p:grpSpPr>
        <p:sp>
          <p:nvSpPr>
            <p:cNvPr id="22706" name="AutoShape 126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07" name="Rectangle 127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08" name="Rectangle 128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09" name="AutoShape 129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10" name="Line 130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11" name="Line 131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12" name="Rectangle 132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2713" name="Rectangle 133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 sz="1800" b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22555" name="Line 136"/>
          <p:cNvSpPr>
            <a:spLocks noChangeShapeType="1"/>
          </p:cNvSpPr>
          <p:nvPr/>
        </p:nvSpPr>
        <p:spPr bwMode="auto">
          <a:xfrm flipV="1">
            <a:off x="2543175" y="5443538"/>
            <a:ext cx="490538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2556" name="Text Box 137"/>
          <p:cNvSpPr txBox="1">
            <a:spLocks noChangeArrowheads="1"/>
          </p:cNvSpPr>
          <p:nvPr/>
        </p:nvSpPr>
        <p:spPr bwMode="auto">
          <a:xfrm>
            <a:off x="1003300" y="5835650"/>
            <a:ext cx="1595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64.233.169.105</a:t>
            </a:r>
          </a:p>
        </p:txBody>
      </p:sp>
      <p:sp>
        <p:nvSpPr>
          <p:cNvPr id="22557" name="Text Box 138"/>
          <p:cNvSpPr txBox="1">
            <a:spLocks noChangeArrowheads="1"/>
          </p:cNvSpPr>
          <p:nvPr/>
        </p:nvSpPr>
        <p:spPr bwMode="auto">
          <a:xfrm>
            <a:off x="971550" y="5541963"/>
            <a:ext cx="117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000000"/>
                </a:solidFill>
                <a:latin typeface="Arial" charset="0"/>
              </a:rPr>
              <a:t>web server</a:t>
            </a:r>
          </a:p>
        </p:txBody>
      </p:sp>
      <p:grpSp>
        <p:nvGrpSpPr>
          <p:cNvPr id="22558" name="Group 194"/>
          <p:cNvGrpSpPr>
            <a:grpSpLocks/>
          </p:cNvGrpSpPr>
          <p:nvPr/>
        </p:nvGrpSpPr>
        <p:grpSpPr bwMode="auto">
          <a:xfrm>
            <a:off x="2970213" y="5649913"/>
            <a:ext cx="295275" cy="114300"/>
            <a:chOff x="3228" y="1776"/>
            <a:chExt cx="252" cy="96"/>
          </a:xfrm>
        </p:grpSpPr>
        <p:sp>
          <p:nvSpPr>
            <p:cNvPr id="22704" name="Line 195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05" name="Line 196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22559" name="Group 200"/>
          <p:cNvGrpSpPr>
            <a:grpSpLocks/>
          </p:cNvGrpSpPr>
          <p:nvPr/>
        </p:nvGrpSpPr>
        <p:grpSpPr bwMode="auto">
          <a:xfrm flipH="1" flipV="1">
            <a:off x="3813175" y="5354638"/>
            <a:ext cx="295275" cy="114300"/>
            <a:chOff x="3228" y="1776"/>
            <a:chExt cx="252" cy="96"/>
          </a:xfrm>
        </p:grpSpPr>
        <p:sp>
          <p:nvSpPr>
            <p:cNvPr id="22702" name="Line 201"/>
            <p:cNvSpPr>
              <a:spLocks noChangeShapeType="1"/>
            </p:cNvSpPr>
            <p:nvPr/>
          </p:nvSpPr>
          <p:spPr bwMode="auto">
            <a:xfrm flipV="1">
              <a:off x="3339" y="1776"/>
              <a:ext cx="141" cy="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703" name="Line 202"/>
            <p:cNvSpPr>
              <a:spLocks noChangeShapeType="1"/>
            </p:cNvSpPr>
            <p:nvPr/>
          </p:nvSpPr>
          <p:spPr bwMode="auto">
            <a:xfrm flipV="1">
              <a:off x="3228" y="1833"/>
              <a:ext cx="10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sp>
        <p:nvSpPr>
          <p:cNvPr id="22560" name="Line 112"/>
          <p:cNvSpPr>
            <a:spLocks noChangeShapeType="1"/>
          </p:cNvSpPr>
          <p:nvPr/>
        </p:nvSpPr>
        <p:spPr bwMode="auto">
          <a:xfrm flipH="1">
            <a:off x="3594100" y="2432050"/>
            <a:ext cx="1882775" cy="289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eaLnBrk="0" hangingPunct="0"/>
            <a:endParaRPr lang="sv-SE" sz="1800" b="0">
              <a:solidFill>
                <a:srgbClr val="000000"/>
              </a:solidFill>
              <a:latin typeface="Comic Sans MS" pitchFamily="66" charset="0"/>
            </a:endParaRPr>
          </a:p>
        </p:txBody>
      </p:sp>
      <p:grpSp>
        <p:nvGrpSpPr>
          <p:cNvPr id="22561" name="Group 145"/>
          <p:cNvGrpSpPr>
            <a:grpSpLocks/>
          </p:cNvGrpSpPr>
          <p:nvPr/>
        </p:nvGrpSpPr>
        <p:grpSpPr bwMode="auto">
          <a:xfrm>
            <a:off x="1509713" y="3965575"/>
            <a:ext cx="976312" cy="1460500"/>
            <a:chOff x="4000" y="1895"/>
            <a:chExt cx="615" cy="920"/>
          </a:xfrm>
        </p:grpSpPr>
        <p:sp>
          <p:nvSpPr>
            <p:cNvPr id="22694" name="Freeform 146"/>
            <p:cNvSpPr>
              <a:spLocks/>
            </p:cNvSpPr>
            <p:nvPr/>
          </p:nvSpPr>
          <p:spPr bwMode="auto">
            <a:xfrm>
              <a:off x="4011" y="1912"/>
              <a:ext cx="604" cy="903"/>
            </a:xfrm>
            <a:custGeom>
              <a:avLst/>
              <a:gdLst>
                <a:gd name="T0" fmla="*/ 496 w 604"/>
                <a:gd name="T1" fmla="*/ 0 h 903"/>
                <a:gd name="T2" fmla="*/ 604 w 604"/>
                <a:gd name="T3" fmla="*/ 903 h 903"/>
                <a:gd name="T4" fmla="*/ 0 w 604"/>
                <a:gd name="T5" fmla="*/ 788 h 903"/>
                <a:gd name="T6" fmla="*/ 456 w 604"/>
                <a:gd name="T7" fmla="*/ 750 h 903"/>
                <a:gd name="T8" fmla="*/ 496 w 604"/>
                <a:gd name="T9" fmla="*/ 0 h 90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04"/>
                <a:gd name="T16" fmla="*/ 0 h 903"/>
                <a:gd name="T17" fmla="*/ 604 w 604"/>
                <a:gd name="T18" fmla="*/ 903 h 90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04" h="903">
                  <a:moveTo>
                    <a:pt x="496" y="0"/>
                  </a:moveTo>
                  <a:lnTo>
                    <a:pt x="604" y="903"/>
                  </a:lnTo>
                  <a:lnTo>
                    <a:pt x="0" y="788"/>
                  </a:lnTo>
                  <a:lnTo>
                    <a:pt x="456" y="750"/>
                  </a:lnTo>
                  <a:lnTo>
                    <a:pt x="496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0000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</p:spPr>
          <p:txBody>
            <a:bodyPr wrap="none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2695" name="Group 147"/>
            <p:cNvGrpSpPr>
              <a:grpSpLocks/>
            </p:cNvGrpSpPr>
            <p:nvPr/>
          </p:nvGrpSpPr>
          <p:grpSpPr bwMode="auto">
            <a:xfrm>
              <a:off x="4000" y="1895"/>
              <a:ext cx="500" cy="828"/>
              <a:chOff x="569" y="2954"/>
              <a:chExt cx="500" cy="828"/>
            </a:xfrm>
          </p:grpSpPr>
          <p:sp>
            <p:nvSpPr>
              <p:cNvPr id="22696" name="Rectangle 148"/>
              <p:cNvSpPr>
                <a:spLocks noChangeArrowheads="1"/>
              </p:cNvSpPr>
              <p:nvPr/>
            </p:nvSpPr>
            <p:spPr bwMode="auto">
              <a:xfrm>
                <a:off x="576" y="2973"/>
                <a:ext cx="493" cy="79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97" name="Text Box 149"/>
              <p:cNvSpPr txBox="1">
                <a:spLocks noChangeArrowheads="1"/>
              </p:cNvSpPr>
              <p:nvPr/>
            </p:nvSpPr>
            <p:spPr bwMode="auto">
              <a:xfrm>
                <a:off x="607" y="2954"/>
                <a:ext cx="449" cy="8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HTTP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TCP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IP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Eth</a:t>
                </a:r>
              </a:p>
              <a:p>
                <a:pPr algn="ctr" eaLnBrk="0" hangingPunct="0"/>
                <a:r>
                  <a:rPr lang="en-US" b="0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</p:txBody>
          </p:sp>
          <p:sp>
            <p:nvSpPr>
              <p:cNvPr id="22698" name="Line 150"/>
              <p:cNvSpPr>
                <a:spLocks noChangeShapeType="1"/>
              </p:cNvSpPr>
              <p:nvPr/>
            </p:nvSpPr>
            <p:spPr bwMode="auto">
              <a:xfrm>
                <a:off x="578" y="3130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99" name="Line 151"/>
              <p:cNvSpPr>
                <a:spLocks noChangeShapeType="1"/>
              </p:cNvSpPr>
              <p:nvPr/>
            </p:nvSpPr>
            <p:spPr bwMode="auto">
              <a:xfrm>
                <a:off x="575" y="3289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00" name="Line 152"/>
              <p:cNvSpPr>
                <a:spLocks noChangeShapeType="1"/>
              </p:cNvSpPr>
              <p:nvPr/>
            </p:nvSpPr>
            <p:spPr bwMode="auto">
              <a:xfrm>
                <a:off x="572" y="3448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701" name="Line 153"/>
              <p:cNvSpPr>
                <a:spLocks noChangeShapeType="1"/>
              </p:cNvSpPr>
              <p:nvPr/>
            </p:nvSpPr>
            <p:spPr bwMode="auto">
              <a:xfrm>
                <a:off x="569" y="3607"/>
                <a:ext cx="4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sp>
        <p:nvSpPr>
          <p:cNvPr id="707813" name="Rectangle 229"/>
          <p:cNvSpPr>
            <a:spLocks noChangeArrowheads="1"/>
          </p:cNvSpPr>
          <p:nvPr/>
        </p:nvSpPr>
        <p:spPr bwMode="auto">
          <a:xfrm>
            <a:off x="5183188" y="4735513"/>
            <a:ext cx="3787775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web server responds with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HTTP reply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(containing web page)</a:t>
            </a:r>
          </a:p>
        </p:txBody>
      </p:sp>
      <p:grpSp>
        <p:nvGrpSpPr>
          <p:cNvPr id="25" name="Group 357"/>
          <p:cNvGrpSpPr>
            <a:grpSpLocks/>
          </p:cNvGrpSpPr>
          <p:nvPr/>
        </p:nvGrpSpPr>
        <p:grpSpPr bwMode="auto">
          <a:xfrm>
            <a:off x="88900" y="1363663"/>
            <a:ext cx="1081088" cy="1058862"/>
            <a:chOff x="56" y="859"/>
            <a:chExt cx="681" cy="667"/>
          </a:xfrm>
        </p:grpSpPr>
        <p:grpSp>
          <p:nvGrpSpPr>
            <p:cNvPr id="22663" name="Group 230"/>
            <p:cNvGrpSpPr>
              <a:grpSpLocks/>
            </p:cNvGrpSpPr>
            <p:nvPr/>
          </p:nvGrpSpPr>
          <p:grpSpPr bwMode="auto">
            <a:xfrm>
              <a:off x="290" y="874"/>
              <a:ext cx="379" cy="154"/>
              <a:chOff x="740" y="3209"/>
              <a:chExt cx="379" cy="154"/>
            </a:xfrm>
          </p:grpSpPr>
          <p:grpSp>
            <p:nvGrpSpPr>
              <p:cNvPr id="22689" name="Group 231"/>
              <p:cNvGrpSpPr>
                <a:grpSpLocks/>
              </p:cNvGrpSpPr>
              <p:nvPr/>
            </p:nvGrpSpPr>
            <p:grpSpPr bwMode="auto">
              <a:xfrm>
                <a:off x="794" y="3209"/>
                <a:ext cx="325" cy="154"/>
                <a:chOff x="844" y="3337"/>
                <a:chExt cx="325" cy="154"/>
              </a:xfrm>
            </p:grpSpPr>
            <p:sp>
              <p:nvSpPr>
                <p:cNvPr id="22692" name="Rectangle 232"/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93" name="Text Box 233"/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FFFFFF"/>
                      </a:solidFill>
                      <a:latin typeface="Arial" charset="0"/>
                    </a:rPr>
                    <a:t>HTTP</a:t>
                  </a:r>
                </a:p>
              </p:txBody>
            </p:sp>
          </p:grpSp>
          <p:sp>
            <p:nvSpPr>
              <p:cNvPr id="22690" name="Rectangle 234"/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91" name="Rectangle 235"/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2664" name="Group 236"/>
            <p:cNvGrpSpPr>
              <a:grpSpLocks/>
            </p:cNvGrpSpPr>
            <p:nvPr/>
          </p:nvGrpSpPr>
          <p:grpSpPr bwMode="auto">
            <a:xfrm>
              <a:off x="290" y="1022"/>
              <a:ext cx="379" cy="154"/>
              <a:chOff x="836" y="3305"/>
              <a:chExt cx="379" cy="154"/>
            </a:xfrm>
          </p:grpSpPr>
          <p:grpSp>
            <p:nvGrpSpPr>
              <p:cNvPr id="22683" name="Group 237"/>
              <p:cNvGrpSpPr>
                <a:grpSpLocks/>
              </p:cNvGrpSpPr>
              <p:nvPr/>
            </p:nvGrpSpPr>
            <p:grpSpPr bwMode="auto">
              <a:xfrm>
                <a:off x="890" y="3305"/>
                <a:ext cx="325" cy="154"/>
                <a:chOff x="844" y="3337"/>
                <a:chExt cx="325" cy="154"/>
              </a:xfrm>
            </p:grpSpPr>
            <p:sp>
              <p:nvSpPr>
                <p:cNvPr id="22687" name="Rectangle 238"/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88" name="Text Box 239"/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FFFFFF"/>
                      </a:solidFill>
                      <a:latin typeface="Arial" charset="0"/>
                    </a:rPr>
                    <a:t>HTTP</a:t>
                  </a:r>
                </a:p>
              </p:txBody>
            </p:sp>
          </p:grpSp>
          <p:grpSp>
            <p:nvGrpSpPr>
              <p:cNvPr id="22684" name="Group 240"/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22685" name="Rectangle 241"/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86" name="Rectangle 242"/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22665" name="Group 243"/>
            <p:cNvGrpSpPr>
              <a:grpSpLocks/>
            </p:cNvGrpSpPr>
            <p:nvPr/>
          </p:nvGrpSpPr>
          <p:grpSpPr bwMode="auto">
            <a:xfrm>
              <a:off x="177" y="1042"/>
              <a:ext cx="480" cy="112"/>
              <a:chOff x="627" y="3377"/>
              <a:chExt cx="480" cy="112"/>
            </a:xfrm>
          </p:grpSpPr>
          <p:sp>
            <p:nvSpPr>
              <p:cNvPr id="22681" name="Rectangle 244"/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82" name="Rectangle 245"/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2666" name="Group 246"/>
            <p:cNvGrpSpPr>
              <a:grpSpLocks/>
            </p:cNvGrpSpPr>
            <p:nvPr/>
          </p:nvGrpSpPr>
          <p:grpSpPr bwMode="auto">
            <a:xfrm>
              <a:off x="56" y="1189"/>
              <a:ext cx="681" cy="154"/>
              <a:chOff x="504" y="3523"/>
              <a:chExt cx="681" cy="154"/>
            </a:xfrm>
          </p:grpSpPr>
          <p:grpSp>
            <p:nvGrpSpPr>
              <p:cNvPr id="22668" name="Group 247"/>
              <p:cNvGrpSpPr>
                <a:grpSpLocks/>
              </p:cNvGrpSpPr>
              <p:nvPr/>
            </p:nvGrpSpPr>
            <p:grpSpPr bwMode="auto">
              <a:xfrm>
                <a:off x="623" y="3523"/>
                <a:ext cx="492" cy="154"/>
                <a:chOff x="723" y="3453"/>
                <a:chExt cx="492" cy="154"/>
              </a:xfrm>
            </p:grpSpPr>
            <p:grpSp>
              <p:nvGrpSpPr>
                <p:cNvPr id="22672" name="Group 248"/>
                <p:cNvGrpSpPr>
                  <a:grpSpLocks/>
                </p:cNvGrpSpPr>
                <p:nvPr/>
              </p:nvGrpSpPr>
              <p:grpSpPr bwMode="auto">
                <a:xfrm>
                  <a:off x="836" y="3453"/>
                  <a:ext cx="379" cy="154"/>
                  <a:chOff x="836" y="3305"/>
                  <a:chExt cx="379" cy="154"/>
                </a:xfrm>
              </p:grpSpPr>
              <p:grpSp>
                <p:nvGrpSpPr>
                  <p:cNvPr id="22675" name="Group 249"/>
                  <p:cNvGrpSpPr>
                    <a:grpSpLocks/>
                  </p:cNvGrpSpPr>
                  <p:nvPr/>
                </p:nvGrpSpPr>
                <p:grpSpPr bwMode="auto">
                  <a:xfrm>
                    <a:off x="890" y="3305"/>
                    <a:ext cx="325" cy="154"/>
                    <a:chOff x="844" y="3337"/>
                    <a:chExt cx="325" cy="154"/>
                  </a:xfrm>
                </p:grpSpPr>
                <p:sp>
                  <p:nvSpPr>
                    <p:cNvPr id="22679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89" y="3370"/>
                      <a:ext cx="245" cy="8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sv-SE" sz="1800" b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2680" name="Text Box 2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44" y="3337"/>
                      <a:ext cx="325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/>
                      <a:r>
                        <a:rPr lang="en-US" sz="1000" b="0">
                          <a:solidFill>
                            <a:srgbClr val="FFFFFF"/>
                          </a:solidFill>
                          <a:latin typeface="Arial" charset="0"/>
                        </a:rPr>
                        <a:t>HTTP</a:t>
                      </a:r>
                    </a:p>
                  </p:txBody>
                </p:sp>
              </p:grpSp>
              <p:grpSp>
                <p:nvGrpSpPr>
                  <p:cNvPr id="22676" name="Group 252"/>
                  <p:cNvGrpSpPr>
                    <a:grpSpLocks/>
                  </p:cNvGrpSpPr>
                  <p:nvPr/>
                </p:nvGrpSpPr>
                <p:grpSpPr bwMode="auto">
                  <a:xfrm>
                    <a:off x="836" y="3334"/>
                    <a:ext cx="354" cy="94"/>
                    <a:chOff x="836" y="3334"/>
                    <a:chExt cx="354" cy="94"/>
                  </a:xfrm>
                </p:grpSpPr>
                <p:sp>
                  <p:nvSpPr>
                    <p:cNvPr id="22677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3340"/>
                      <a:ext cx="88" cy="8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sv-SE" sz="1800" b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2678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36" y="3334"/>
                      <a:ext cx="354" cy="94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accent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sv-SE" sz="1800" b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p:txBody>
                </p:sp>
              </p:grpSp>
            </p:grpSp>
            <p:sp>
              <p:nvSpPr>
                <p:cNvPr id="22673" name="Rectangle 255"/>
                <p:cNvSpPr>
                  <a:spLocks noChangeArrowheads="1"/>
                </p:cNvSpPr>
                <p:nvPr/>
              </p:nvSpPr>
              <p:spPr bwMode="auto">
                <a:xfrm>
                  <a:off x="732" y="3484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74" name="Rectangle 256"/>
                <p:cNvSpPr>
                  <a:spLocks noChangeArrowheads="1"/>
                </p:cNvSpPr>
                <p:nvPr/>
              </p:nvSpPr>
              <p:spPr bwMode="auto">
                <a:xfrm>
                  <a:off x="723" y="3473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22669" name="Rectangle 257"/>
              <p:cNvSpPr>
                <a:spLocks noChangeArrowheads="1"/>
              </p:cNvSpPr>
              <p:nvPr/>
            </p:nvSpPr>
            <p:spPr bwMode="auto">
              <a:xfrm>
                <a:off x="517" y="3545"/>
                <a:ext cx="94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70" name="Rectangle 258"/>
              <p:cNvSpPr>
                <a:spLocks noChangeArrowheads="1"/>
              </p:cNvSpPr>
              <p:nvPr/>
            </p:nvSpPr>
            <p:spPr bwMode="auto">
              <a:xfrm>
                <a:off x="1115" y="3544"/>
                <a:ext cx="60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71" name="Rectangle 259"/>
              <p:cNvSpPr>
                <a:spLocks noChangeArrowheads="1"/>
              </p:cNvSpPr>
              <p:nvPr/>
            </p:nvSpPr>
            <p:spPr bwMode="auto">
              <a:xfrm>
                <a:off x="504" y="3529"/>
                <a:ext cx="681" cy="13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2667" name="AutoShape 356"/>
            <p:cNvSpPr>
              <a:spLocks noChangeArrowheads="1"/>
            </p:cNvSpPr>
            <p:nvPr/>
          </p:nvSpPr>
          <p:spPr bwMode="auto">
            <a:xfrm>
              <a:off x="341" y="859"/>
              <a:ext cx="240" cy="667"/>
            </a:xfrm>
            <a:prstGeom prst="downArrow">
              <a:avLst>
                <a:gd name="adj1" fmla="val 49167"/>
                <a:gd name="adj2" fmla="val 67511"/>
              </a:avLst>
            </a:prstGeom>
            <a:gradFill rotWithShape="1">
              <a:gsLst>
                <a:gs pos="0">
                  <a:srgbClr val="FF0000">
                    <a:alpha val="25000"/>
                  </a:srgbClr>
                </a:gs>
                <a:gs pos="100000">
                  <a:srgbClr val="FF0000">
                    <a:alpha val="25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08046" name="Group 389"/>
          <p:cNvGrpSpPr>
            <a:grpSpLocks/>
          </p:cNvGrpSpPr>
          <p:nvPr/>
        </p:nvGrpSpPr>
        <p:grpSpPr bwMode="auto">
          <a:xfrm>
            <a:off x="92075" y="1890713"/>
            <a:ext cx="1081088" cy="244475"/>
            <a:chOff x="0" y="2762"/>
            <a:chExt cx="681" cy="154"/>
          </a:xfrm>
        </p:grpSpPr>
        <p:sp>
          <p:nvSpPr>
            <p:cNvPr id="22650" name="Rectangle 388"/>
            <p:cNvSpPr>
              <a:spLocks noChangeArrowheads="1"/>
            </p:cNvSpPr>
            <p:nvPr/>
          </p:nvSpPr>
          <p:spPr bwMode="auto">
            <a:xfrm>
              <a:off x="0" y="2768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2651" name="Group 376"/>
            <p:cNvGrpSpPr>
              <a:grpSpLocks/>
            </p:cNvGrpSpPr>
            <p:nvPr/>
          </p:nvGrpSpPr>
          <p:grpSpPr bwMode="auto">
            <a:xfrm>
              <a:off x="119" y="2762"/>
              <a:ext cx="492" cy="154"/>
              <a:chOff x="723" y="3453"/>
              <a:chExt cx="492" cy="154"/>
            </a:xfrm>
          </p:grpSpPr>
          <p:grpSp>
            <p:nvGrpSpPr>
              <p:cNvPr id="22654" name="Group 377"/>
              <p:cNvGrpSpPr>
                <a:grpSpLocks/>
              </p:cNvGrpSpPr>
              <p:nvPr/>
            </p:nvGrpSpPr>
            <p:grpSpPr bwMode="auto">
              <a:xfrm>
                <a:off x="836" y="3453"/>
                <a:ext cx="379" cy="154"/>
                <a:chOff x="836" y="3305"/>
                <a:chExt cx="379" cy="154"/>
              </a:xfrm>
            </p:grpSpPr>
            <p:grpSp>
              <p:nvGrpSpPr>
                <p:cNvPr id="22657" name="Group 378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25" cy="154"/>
                  <a:chOff x="844" y="3337"/>
                  <a:chExt cx="325" cy="154"/>
                </a:xfrm>
              </p:grpSpPr>
              <p:sp>
                <p:nvSpPr>
                  <p:cNvPr id="22661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662" name="Text Box 38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HTTP</a:t>
                    </a:r>
                  </a:p>
                </p:txBody>
              </p:sp>
            </p:grpSp>
            <p:grpSp>
              <p:nvGrpSpPr>
                <p:cNvPr id="22658" name="Group 381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22659" name="Rectangle 382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660" name="Rectangle 383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sp>
            <p:nvSpPr>
              <p:cNvPr id="22655" name="Rectangle 384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56" name="Rectangle 385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2652" name="Rectangle 386"/>
            <p:cNvSpPr>
              <a:spLocks noChangeArrowheads="1"/>
            </p:cNvSpPr>
            <p:nvPr/>
          </p:nvSpPr>
          <p:spPr bwMode="auto">
            <a:xfrm>
              <a:off x="13" y="2784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653" name="Rectangle 387"/>
            <p:cNvSpPr>
              <a:spLocks noChangeArrowheads="1"/>
            </p:cNvSpPr>
            <p:nvPr/>
          </p:nvSpPr>
          <p:spPr bwMode="auto">
            <a:xfrm>
              <a:off x="611" y="2783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grpSp>
        <p:nvGrpSpPr>
          <p:cNvPr id="708060" name="Group 391"/>
          <p:cNvGrpSpPr>
            <a:grpSpLocks/>
          </p:cNvGrpSpPr>
          <p:nvPr/>
        </p:nvGrpSpPr>
        <p:grpSpPr bwMode="auto">
          <a:xfrm>
            <a:off x="411163" y="4051300"/>
            <a:ext cx="1081087" cy="949325"/>
            <a:chOff x="2231" y="3555"/>
            <a:chExt cx="681" cy="598"/>
          </a:xfrm>
        </p:grpSpPr>
        <p:grpSp>
          <p:nvGrpSpPr>
            <p:cNvPr id="22616" name="Group 392"/>
            <p:cNvGrpSpPr>
              <a:grpSpLocks/>
            </p:cNvGrpSpPr>
            <p:nvPr/>
          </p:nvGrpSpPr>
          <p:grpSpPr bwMode="auto">
            <a:xfrm>
              <a:off x="2231" y="3684"/>
              <a:ext cx="681" cy="469"/>
              <a:chOff x="152" y="970"/>
              <a:chExt cx="681" cy="469"/>
            </a:xfrm>
          </p:grpSpPr>
          <p:grpSp>
            <p:nvGrpSpPr>
              <p:cNvPr id="22620" name="Group 393"/>
              <p:cNvGrpSpPr>
                <a:grpSpLocks/>
              </p:cNvGrpSpPr>
              <p:nvPr/>
            </p:nvGrpSpPr>
            <p:grpSpPr bwMode="auto">
              <a:xfrm>
                <a:off x="386" y="970"/>
                <a:ext cx="379" cy="154"/>
                <a:chOff x="740" y="3209"/>
                <a:chExt cx="379" cy="154"/>
              </a:xfrm>
            </p:grpSpPr>
            <p:grpSp>
              <p:nvGrpSpPr>
                <p:cNvPr id="22645" name="Group 394"/>
                <p:cNvGrpSpPr>
                  <a:grpSpLocks/>
                </p:cNvGrpSpPr>
                <p:nvPr/>
              </p:nvGrpSpPr>
              <p:grpSpPr bwMode="auto">
                <a:xfrm>
                  <a:off x="794" y="3209"/>
                  <a:ext cx="325" cy="154"/>
                  <a:chOff x="844" y="3337"/>
                  <a:chExt cx="325" cy="154"/>
                </a:xfrm>
              </p:grpSpPr>
              <p:sp>
                <p:nvSpPr>
                  <p:cNvPr id="22648" name="Rectangle 395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649" name="Text Box 39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HTTP</a:t>
                    </a:r>
                  </a:p>
                </p:txBody>
              </p:sp>
            </p:grpSp>
            <p:sp>
              <p:nvSpPr>
                <p:cNvPr id="22646" name="Rectangle 397"/>
                <p:cNvSpPr>
                  <a:spLocks noChangeArrowheads="1"/>
                </p:cNvSpPr>
                <p:nvPr/>
              </p:nvSpPr>
              <p:spPr bwMode="auto">
                <a:xfrm>
                  <a:off x="750" y="3244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47" name="Rectangle 398"/>
                <p:cNvSpPr>
                  <a:spLocks noChangeArrowheads="1"/>
                </p:cNvSpPr>
                <p:nvPr/>
              </p:nvSpPr>
              <p:spPr bwMode="auto">
                <a:xfrm>
                  <a:off x="740" y="3238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2621" name="Group 399"/>
              <p:cNvGrpSpPr>
                <a:grpSpLocks/>
              </p:cNvGrpSpPr>
              <p:nvPr/>
            </p:nvGrpSpPr>
            <p:grpSpPr bwMode="auto">
              <a:xfrm>
                <a:off x="386" y="1118"/>
                <a:ext cx="379" cy="154"/>
                <a:chOff x="836" y="3305"/>
                <a:chExt cx="379" cy="154"/>
              </a:xfrm>
            </p:grpSpPr>
            <p:grpSp>
              <p:nvGrpSpPr>
                <p:cNvPr id="22639" name="Group 400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25" cy="154"/>
                  <a:chOff x="844" y="3337"/>
                  <a:chExt cx="325" cy="154"/>
                </a:xfrm>
              </p:grpSpPr>
              <p:sp>
                <p:nvSpPr>
                  <p:cNvPr id="22643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644" name="Text Box 40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HTTP</a:t>
                    </a:r>
                  </a:p>
                </p:txBody>
              </p:sp>
            </p:grpSp>
            <p:grpSp>
              <p:nvGrpSpPr>
                <p:cNvPr id="22640" name="Group 403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22641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642" name="Rectangle 405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grpSp>
            <p:nvGrpSpPr>
              <p:cNvPr id="22622" name="Group 406"/>
              <p:cNvGrpSpPr>
                <a:grpSpLocks/>
              </p:cNvGrpSpPr>
              <p:nvPr/>
            </p:nvGrpSpPr>
            <p:grpSpPr bwMode="auto">
              <a:xfrm>
                <a:off x="273" y="1138"/>
                <a:ext cx="480" cy="112"/>
                <a:chOff x="627" y="3377"/>
                <a:chExt cx="480" cy="112"/>
              </a:xfrm>
            </p:grpSpPr>
            <p:sp>
              <p:nvSpPr>
                <p:cNvPr id="22637" name="Rectangle 407"/>
                <p:cNvSpPr>
                  <a:spLocks noChangeArrowheads="1"/>
                </p:cNvSpPr>
                <p:nvPr/>
              </p:nvSpPr>
              <p:spPr bwMode="auto">
                <a:xfrm>
                  <a:off x="636" y="3388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38" name="Rectangle 408"/>
                <p:cNvSpPr>
                  <a:spLocks noChangeArrowheads="1"/>
                </p:cNvSpPr>
                <p:nvPr/>
              </p:nvSpPr>
              <p:spPr bwMode="auto">
                <a:xfrm>
                  <a:off x="627" y="3377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grpSp>
            <p:nvGrpSpPr>
              <p:cNvPr id="22623" name="Group 409"/>
              <p:cNvGrpSpPr>
                <a:grpSpLocks/>
              </p:cNvGrpSpPr>
              <p:nvPr/>
            </p:nvGrpSpPr>
            <p:grpSpPr bwMode="auto">
              <a:xfrm>
                <a:off x="152" y="1285"/>
                <a:ext cx="681" cy="154"/>
                <a:chOff x="504" y="3523"/>
                <a:chExt cx="681" cy="154"/>
              </a:xfrm>
            </p:grpSpPr>
            <p:grpSp>
              <p:nvGrpSpPr>
                <p:cNvPr id="22624" name="Group 410"/>
                <p:cNvGrpSpPr>
                  <a:grpSpLocks/>
                </p:cNvGrpSpPr>
                <p:nvPr/>
              </p:nvGrpSpPr>
              <p:grpSpPr bwMode="auto">
                <a:xfrm>
                  <a:off x="623" y="3523"/>
                  <a:ext cx="492" cy="154"/>
                  <a:chOff x="723" y="3453"/>
                  <a:chExt cx="492" cy="154"/>
                </a:xfrm>
              </p:grpSpPr>
              <p:grpSp>
                <p:nvGrpSpPr>
                  <p:cNvPr id="22628" name="Group 411"/>
                  <p:cNvGrpSpPr>
                    <a:grpSpLocks/>
                  </p:cNvGrpSpPr>
                  <p:nvPr/>
                </p:nvGrpSpPr>
                <p:grpSpPr bwMode="auto">
                  <a:xfrm>
                    <a:off x="836" y="3453"/>
                    <a:ext cx="379" cy="154"/>
                    <a:chOff x="836" y="3305"/>
                    <a:chExt cx="379" cy="154"/>
                  </a:xfrm>
                </p:grpSpPr>
                <p:grpSp>
                  <p:nvGrpSpPr>
                    <p:cNvPr id="22631" name="Group 41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305"/>
                      <a:ext cx="325" cy="154"/>
                      <a:chOff x="844" y="3337"/>
                      <a:chExt cx="325" cy="154"/>
                    </a:xfrm>
                  </p:grpSpPr>
                  <p:sp>
                    <p:nvSpPr>
                      <p:cNvPr id="22635" name="Rectangle 4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89" y="3370"/>
                        <a:ext cx="245" cy="86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22636" name="Text Box 414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44" y="3337"/>
                        <a:ext cx="325" cy="15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0" hangingPunct="0"/>
                        <a:r>
                          <a:rPr lang="en-US" sz="1000" b="0">
                            <a:solidFill>
                              <a:srgbClr val="FFFFFF"/>
                            </a:solidFill>
                            <a:latin typeface="Arial" charset="0"/>
                          </a:rPr>
                          <a:t>HTTP</a:t>
                        </a:r>
                      </a:p>
                    </p:txBody>
                  </p:sp>
                </p:grpSp>
                <p:grpSp>
                  <p:nvGrpSpPr>
                    <p:cNvPr id="22632" name="Group 4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6" y="3334"/>
                      <a:ext cx="354" cy="94"/>
                      <a:chOff x="836" y="3334"/>
                      <a:chExt cx="354" cy="94"/>
                    </a:xfrm>
                  </p:grpSpPr>
                  <p:sp>
                    <p:nvSpPr>
                      <p:cNvPr id="22633" name="Rectangle 4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46" y="3340"/>
                        <a:ext cx="88" cy="8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  <p:sp>
                    <p:nvSpPr>
                      <p:cNvPr id="22634" name="Rectangle 4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6" y="3334"/>
                        <a:ext cx="354" cy="94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pPr eaLnBrk="0" hangingPunct="0"/>
                        <a:endParaRPr lang="sv-SE" sz="1800" b="0">
                          <a:solidFill>
                            <a:srgbClr val="000000"/>
                          </a:solidFill>
                          <a:latin typeface="Comic Sans MS" pitchFamily="66" charset="0"/>
                        </a:endParaRPr>
                      </a:p>
                    </p:txBody>
                  </p:sp>
                </p:grpSp>
              </p:grpSp>
              <p:sp>
                <p:nvSpPr>
                  <p:cNvPr id="22629" name="Rectangle 418"/>
                  <p:cNvSpPr>
                    <a:spLocks noChangeArrowheads="1"/>
                  </p:cNvSpPr>
                  <p:nvPr/>
                </p:nvSpPr>
                <p:spPr bwMode="auto">
                  <a:xfrm>
                    <a:off x="732" y="3484"/>
                    <a:ext cx="96" cy="93"/>
                  </a:xfrm>
                  <a:prstGeom prst="rect">
                    <a:avLst/>
                  </a:prstGeom>
                  <a:solidFill>
                    <a:schemeClr val="accent2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630" name="Rectangle 419"/>
                  <p:cNvSpPr>
                    <a:spLocks noChangeArrowheads="1"/>
                  </p:cNvSpPr>
                  <p:nvPr/>
                </p:nvSpPr>
                <p:spPr bwMode="auto">
                  <a:xfrm>
                    <a:off x="723" y="3473"/>
                    <a:ext cx="480" cy="112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2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  <p:sp>
              <p:nvSpPr>
                <p:cNvPr id="22625" name="Rectangle 420"/>
                <p:cNvSpPr>
                  <a:spLocks noChangeArrowheads="1"/>
                </p:cNvSpPr>
                <p:nvPr/>
              </p:nvSpPr>
              <p:spPr bwMode="auto">
                <a:xfrm>
                  <a:off x="517" y="3545"/>
                  <a:ext cx="94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26" name="Rectangle 421"/>
                <p:cNvSpPr>
                  <a:spLocks noChangeArrowheads="1"/>
                </p:cNvSpPr>
                <p:nvPr/>
              </p:nvSpPr>
              <p:spPr bwMode="auto">
                <a:xfrm>
                  <a:off x="1115" y="3544"/>
                  <a:ext cx="60" cy="108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27" name="Rectangle 422"/>
                <p:cNvSpPr>
                  <a:spLocks noChangeArrowheads="1"/>
                </p:cNvSpPr>
                <p:nvPr/>
              </p:nvSpPr>
              <p:spPr bwMode="auto">
                <a:xfrm>
                  <a:off x="504" y="3529"/>
                  <a:ext cx="681" cy="138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22617" name="Group 423"/>
            <p:cNvGrpSpPr>
              <a:grpSpLocks/>
            </p:cNvGrpSpPr>
            <p:nvPr/>
          </p:nvGrpSpPr>
          <p:grpSpPr bwMode="auto">
            <a:xfrm>
              <a:off x="2517" y="3555"/>
              <a:ext cx="325" cy="154"/>
              <a:chOff x="844" y="3337"/>
              <a:chExt cx="325" cy="154"/>
            </a:xfrm>
          </p:grpSpPr>
          <p:sp>
            <p:nvSpPr>
              <p:cNvPr id="22618" name="Rectangle 424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19" name="Text Box 425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HTTP</a:t>
                </a:r>
              </a:p>
            </p:txBody>
          </p:sp>
        </p:grpSp>
      </p:grpSp>
      <p:grpSp>
        <p:nvGrpSpPr>
          <p:cNvPr id="708076" name="Group 477"/>
          <p:cNvGrpSpPr>
            <a:grpSpLocks/>
          </p:cNvGrpSpPr>
          <p:nvPr/>
        </p:nvGrpSpPr>
        <p:grpSpPr bwMode="auto">
          <a:xfrm>
            <a:off x="76200" y="1119188"/>
            <a:ext cx="1081088" cy="1016000"/>
            <a:chOff x="2256" y="3531"/>
            <a:chExt cx="681" cy="640"/>
          </a:xfrm>
        </p:grpSpPr>
        <p:grpSp>
          <p:nvGrpSpPr>
            <p:cNvPr id="22583" name="Group 321"/>
            <p:cNvGrpSpPr>
              <a:grpSpLocks/>
            </p:cNvGrpSpPr>
            <p:nvPr/>
          </p:nvGrpSpPr>
          <p:grpSpPr bwMode="auto">
            <a:xfrm>
              <a:off x="2482" y="3684"/>
              <a:ext cx="379" cy="154"/>
              <a:chOff x="740" y="3209"/>
              <a:chExt cx="379" cy="154"/>
            </a:xfrm>
          </p:grpSpPr>
          <p:grpSp>
            <p:nvGrpSpPr>
              <p:cNvPr id="22611" name="Group 322"/>
              <p:cNvGrpSpPr>
                <a:grpSpLocks/>
              </p:cNvGrpSpPr>
              <p:nvPr/>
            </p:nvGrpSpPr>
            <p:grpSpPr bwMode="auto">
              <a:xfrm>
                <a:off x="794" y="3209"/>
                <a:ext cx="325" cy="154"/>
                <a:chOff x="844" y="3337"/>
                <a:chExt cx="325" cy="154"/>
              </a:xfrm>
            </p:grpSpPr>
            <p:sp>
              <p:nvSpPr>
                <p:cNvPr id="22614" name="Rectangle 323"/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15" name="Text Box 324"/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FFFFFF"/>
                      </a:solidFill>
                      <a:latin typeface="Arial" charset="0"/>
                    </a:rPr>
                    <a:t>HTTP</a:t>
                  </a:r>
                </a:p>
              </p:txBody>
            </p:sp>
          </p:grpSp>
          <p:sp>
            <p:nvSpPr>
              <p:cNvPr id="22612" name="Rectangle 325"/>
              <p:cNvSpPr>
                <a:spLocks noChangeArrowheads="1"/>
              </p:cNvSpPr>
              <p:nvPr/>
            </p:nvSpPr>
            <p:spPr bwMode="auto">
              <a:xfrm>
                <a:off x="750" y="3244"/>
                <a:ext cx="88" cy="8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13" name="Rectangle 326"/>
              <p:cNvSpPr>
                <a:spLocks noChangeArrowheads="1"/>
              </p:cNvSpPr>
              <p:nvPr/>
            </p:nvSpPr>
            <p:spPr bwMode="auto">
              <a:xfrm>
                <a:off x="740" y="3238"/>
                <a:ext cx="354" cy="94"/>
              </a:xfrm>
              <a:prstGeom prst="rect">
                <a:avLst/>
              </a:prstGeom>
              <a:noFill/>
              <a:ln w="9525">
                <a:solidFill>
                  <a:schemeClr val="accent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2584" name="Group 327"/>
            <p:cNvGrpSpPr>
              <a:grpSpLocks/>
            </p:cNvGrpSpPr>
            <p:nvPr/>
          </p:nvGrpSpPr>
          <p:grpSpPr bwMode="auto">
            <a:xfrm>
              <a:off x="2482" y="3844"/>
              <a:ext cx="379" cy="154"/>
              <a:chOff x="836" y="3305"/>
              <a:chExt cx="379" cy="154"/>
            </a:xfrm>
          </p:grpSpPr>
          <p:grpSp>
            <p:nvGrpSpPr>
              <p:cNvPr id="22605" name="Group 328"/>
              <p:cNvGrpSpPr>
                <a:grpSpLocks/>
              </p:cNvGrpSpPr>
              <p:nvPr/>
            </p:nvGrpSpPr>
            <p:grpSpPr bwMode="auto">
              <a:xfrm>
                <a:off x="890" y="3305"/>
                <a:ext cx="325" cy="154"/>
                <a:chOff x="844" y="3337"/>
                <a:chExt cx="325" cy="154"/>
              </a:xfrm>
            </p:grpSpPr>
            <p:sp>
              <p:nvSpPr>
                <p:cNvPr id="22609" name="Rectangle 329"/>
                <p:cNvSpPr>
                  <a:spLocks noChangeArrowheads="1"/>
                </p:cNvSpPr>
                <p:nvPr/>
              </p:nvSpPr>
              <p:spPr bwMode="auto">
                <a:xfrm>
                  <a:off x="889" y="3370"/>
                  <a:ext cx="245" cy="86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10" name="Text Box 330"/>
                <p:cNvSpPr txBox="1">
                  <a:spLocks noChangeArrowheads="1"/>
                </p:cNvSpPr>
                <p:nvPr/>
              </p:nvSpPr>
              <p:spPr bwMode="auto">
                <a:xfrm>
                  <a:off x="844" y="3337"/>
                  <a:ext cx="325" cy="1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1000" b="0">
                      <a:solidFill>
                        <a:srgbClr val="FFFFFF"/>
                      </a:solidFill>
                      <a:latin typeface="Arial" charset="0"/>
                    </a:rPr>
                    <a:t>HTTP</a:t>
                  </a:r>
                </a:p>
              </p:txBody>
            </p:sp>
          </p:grpSp>
          <p:grpSp>
            <p:nvGrpSpPr>
              <p:cNvPr id="22606" name="Group 331"/>
              <p:cNvGrpSpPr>
                <a:grpSpLocks/>
              </p:cNvGrpSpPr>
              <p:nvPr/>
            </p:nvGrpSpPr>
            <p:grpSpPr bwMode="auto">
              <a:xfrm>
                <a:off x="836" y="3334"/>
                <a:ext cx="354" cy="94"/>
                <a:chOff x="836" y="3334"/>
                <a:chExt cx="354" cy="94"/>
              </a:xfrm>
            </p:grpSpPr>
            <p:sp>
              <p:nvSpPr>
                <p:cNvPr id="22607" name="Rectangle 332"/>
                <p:cNvSpPr>
                  <a:spLocks noChangeArrowheads="1"/>
                </p:cNvSpPr>
                <p:nvPr/>
              </p:nvSpPr>
              <p:spPr bwMode="auto">
                <a:xfrm>
                  <a:off x="846" y="3340"/>
                  <a:ext cx="88" cy="8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608" name="Rectangle 333"/>
                <p:cNvSpPr>
                  <a:spLocks noChangeArrowheads="1"/>
                </p:cNvSpPr>
                <p:nvPr/>
              </p:nvSpPr>
              <p:spPr bwMode="auto">
                <a:xfrm>
                  <a:off x="836" y="3334"/>
                  <a:ext cx="354" cy="94"/>
                </a:xfrm>
                <a:prstGeom prst="rect">
                  <a:avLst/>
                </a:prstGeom>
                <a:noFill/>
                <a:ln w="9525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</p:grpSp>
        <p:grpSp>
          <p:nvGrpSpPr>
            <p:cNvPr id="22585" name="Group 334"/>
            <p:cNvGrpSpPr>
              <a:grpSpLocks/>
            </p:cNvGrpSpPr>
            <p:nvPr/>
          </p:nvGrpSpPr>
          <p:grpSpPr bwMode="auto">
            <a:xfrm>
              <a:off x="2369" y="3858"/>
              <a:ext cx="480" cy="112"/>
              <a:chOff x="627" y="3377"/>
              <a:chExt cx="480" cy="112"/>
            </a:xfrm>
          </p:grpSpPr>
          <p:sp>
            <p:nvSpPr>
              <p:cNvPr id="22603" name="Rectangle 335"/>
              <p:cNvSpPr>
                <a:spLocks noChangeArrowheads="1"/>
              </p:cNvSpPr>
              <p:nvPr/>
            </p:nvSpPr>
            <p:spPr bwMode="auto">
              <a:xfrm>
                <a:off x="636" y="3388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04" name="Rectangle 336"/>
              <p:cNvSpPr>
                <a:spLocks noChangeArrowheads="1"/>
              </p:cNvSpPr>
              <p:nvPr/>
            </p:nvSpPr>
            <p:spPr bwMode="auto">
              <a:xfrm>
                <a:off x="627" y="3377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22586" name="Group 360"/>
            <p:cNvGrpSpPr>
              <a:grpSpLocks/>
            </p:cNvGrpSpPr>
            <p:nvPr/>
          </p:nvGrpSpPr>
          <p:grpSpPr bwMode="auto">
            <a:xfrm>
              <a:off x="2534" y="3531"/>
              <a:ext cx="325" cy="154"/>
              <a:chOff x="844" y="3337"/>
              <a:chExt cx="325" cy="154"/>
            </a:xfrm>
          </p:grpSpPr>
          <p:sp>
            <p:nvSpPr>
              <p:cNvPr id="22601" name="Rectangle 361"/>
              <p:cNvSpPr>
                <a:spLocks noChangeArrowheads="1"/>
              </p:cNvSpPr>
              <p:nvPr/>
            </p:nvSpPr>
            <p:spPr bwMode="auto">
              <a:xfrm>
                <a:off x="889" y="3370"/>
                <a:ext cx="245" cy="86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602" name="Text Box 362"/>
              <p:cNvSpPr txBox="1">
                <a:spLocks noChangeArrowheads="1"/>
              </p:cNvSpPr>
              <p:nvPr/>
            </p:nvSpPr>
            <p:spPr bwMode="auto">
              <a:xfrm>
                <a:off x="844" y="3337"/>
                <a:ext cx="325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000" b="0">
                    <a:solidFill>
                      <a:srgbClr val="FFFFFF"/>
                    </a:solidFill>
                    <a:latin typeface="Arial" charset="0"/>
                  </a:rPr>
                  <a:t>HTTP</a:t>
                </a:r>
              </a:p>
            </p:txBody>
          </p:sp>
        </p:grpSp>
        <p:grpSp>
          <p:nvGrpSpPr>
            <p:cNvPr id="22587" name="Group 461"/>
            <p:cNvGrpSpPr>
              <a:grpSpLocks/>
            </p:cNvGrpSpPr>
            <p:nvPr/>
          </p:nvGrpSpPr>
          <p:grpSpPr bwMode="auto">
            <a:xfrm>
              <a:off x="2256" y="4017"/>
              <a:ext cx="681" cy="154"/>
              <a:chOff x="-341" y="3180"/>
              <a:chExt cx="681" cy="154"/>
            </a:xfrm>
          </p:grpSpPr>
          <p:sp>
            <p:nvSpPr>
              <p:cNvPr id="22588" name="Rectangle 457"/>
              <p:cNvSpPr>
                <a:spLocks noChangeArrowheads="1"/>
              </p:cNvSpPr>
              <p:nvPr/>
            </p:nvSpPr>
            <p:spPr bwMode="auto">
              <a:xfrm>
                <a:off x="-341" y="3186"/>
                <a:ext cx="681" cy="138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grpSp>
            <p:nvGrpSpPr>
              <p:cNvPr id="22589" name="Group 445"/>
              <p:cNvGrpSpPr>
                <a:grpSpLocks/>
              </p:cNvGrpSpPr>
              <p:nvPr/>
            </p:nvGrpSpPr>
            <p:grpSpPr bwMode="auto">
              <a:xfrm>
                <a:off x="-222" y="3180"/>
                <a:ext cx="492" cy="154"/>
                <a:chOff x="723" y="3453"/>
                <a:chExt cx="492" cy="154"/>
              </a:xfrm>
            </p:grpSpPr>
            <p:grpSp>
              <p:nvGrpSpPr>
                <p:cNvPr id="22592" name="Group 446"/>
                <p:cNvGrpSpPr>
                  <a:grpSpLocks/>
                </p:cNvGrpSpPr>
                <p:nvPr/>
              </p:nvGrpSpPr>
              <p:grpSpPr bwMode="auto">
                <a:xfrm>
                  <a:off x="836" y="3453"/>
                  <a:ext cx="379" cy="154"/>
                  <a:chOff x="836" y="3305"/>
                  <a:chExt cx="379" cy="154"/>
                </a:xfrm>
              </p:grpSpPr>
              <p:grpSp>
                <p:nvGrpSpPr>
                  <p:cNvPr id="22595" name="Group 447"/>
                  <p:cNvGrpSpPr>
                    <a:grpSpLocks/>
                  </p:cNvGrpSpPr>
                  <p:nvPr/>
                </p:nvGrpSpPr>
                <p:grpSpPr bwMode="auto">
                  <a:xfrm>
                    <a:off x="890" y="3305"/>
                    <a:ext cx="325" cy="154"/>
                    <a:chOff x="844" y="3337"/>
                    <a:chExt cx="325" cy="154"/>
                  </a:xfrm>
                </p:grpSpPr>
                <p:sp>
                  <p:nvSpPr>
                    <p:cNvPr id="22599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89" y="3370"/>
                      <a:ext cx="245" cy="86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9525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sv-SE" sz="1800" b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2600" name="Text Box 44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44" y="3337"/>
                      <a:ext cx="325" cy="1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>
                      <a:spAutoFit/>
                    </a:bodyPr>
                    <a:lstStyle/>
                    <a:p>
                      <a:pPr eaLnBrk="0" hangingPunct="0"/>
                      <a:r>
                        <a:rPr lang="en-US" sz="1000" b="0">
                          <a:solidFill>
                            <a:srgbClr val="FFFFFF"/>
                          </a:solidFill>
                          <a:latin typeface="Arial" charset="0"/>
                        </a:rPr>
                        <a:t>HTTP</a:t>
                      </a:r>
                    </a:p>
                  </p:txBody>
                </p:sp>
              </p:grpSp>
              <p:grpSp>
                <p:nvGrpSpPr>
                  <p:cNvPr id="22596" name="Group 450"/>
                  <p:cNvGrpSpPr>
                    <a:grpSpLocks/>
                  </p:cNvGrpSpPr>
                  <p:nvPr/>
                </p:nvGrpSpPr>
                <p:grpSpPr bwMode="auto">
                  <a:xfrm>
                    <a:off x="836" y="3334"/>
                    <a:ext cx="354" cy="94"/>
                    <a:chOff x="836" y="3334"/>
                    <a:chExt cx="354" cy="94"/>
                  </a:xfrm>
                </p:grpSpPr>
                <p:sp>
                  <p:nvSpPr>
                    <p:cNvPr id="22597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46" y="3340"/>
                      <a:ext cx="88" cy="82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9525">
                      <a:solidFill>
                        <a:schemeClr val="bg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sv-SE" sz="1800" b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p:txBody>
                </p:sp>
                <p:sp>
                  <p:nvSpPr>
                    <p:cNvPr id="22598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36" y="3334"/>
                      <a:ext cx="354" cy="94"/>
                    </a:xfrm>
                    <a:prstGeom prst="rect">
                      <a:avLst/>
                    </a:prstGeom>
                    <a:noFill/>
                    <a:ln w="9525">
                      <a:solidFill>
                        <a:schemeClr val="accent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 eaLnBrk="0" hangingPunct="0"/>
                      <a:endParaRPr lang="sv-SE" sz="1800" b="0">
                        <a:solidFill>
                          <a:srgbClr val="000000"/>
                        </a:solidFill>
                        <a:latin typeface="Comic Sans MS" pitchFamily="66" charset="0"/>
                      </a:endParaRPr>
                    </a:p>
                  </p:txBody>
                </p:sp>
              </p:grpSp>
            </p:grpSp>
            <p:sp>
              <p:nvSpPr>
                <p:cNvPr id="22593" name="Rectangle 453"/>
                <p:cNvSpPr>
                  <a:spLocks noChangeArrowheads="1"/>
                </p:cNvSpPr>
                <p:nvPr/>
              </p:nvSpPr>
              <p:spPr bwMode="auto">
                <a:xfrm>
                  <a:off x="732" y="3484"/>
                  <a:ext cx="96" cy="93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  <p:sp>
              <p:nvSpPr>
                <p:cNvPr id="22594" name="Rectangle 454"/>
                <p:cNvSpPr>
                  <a:spLocks noChangeArrowheads="1"/>
                </p:cNvSpPr>
                <p:nvPr/>
              </p:nvSpPr>
              <p:spPr bwMode="auto">
                <a:xfrm>
                  <a:off x="723" y="3473"/>
                  <a:ext cx="480" cy="112"/>
                </a:xfrm>
                <a:prstGeom prst="rect">
                  <a:avLst/>
                </a:prstGeom>
                <a:noFill/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hangingPunct="0"/>
                  <a:endParaRPr lang="sv-SE" sz="1800" b="0">
                    <a:solidFill>
                      <a:srgbClr val="000000"/>
                    </a:solidFill>
                    <a:latin typeface="Comic Sans MS" pitchFamily="66" charset="0"/>
                  </a:endParaRPr>
                </a:p>
              </p:txBody>
            </p:sp>
          </p:grpSp>
          <p:sp>
            <p:nvSpPr>
              <p:cNvPr id="22590" name="Rectangle 455"/>
              <p:cNvSpPr>
                <a:spLocks noChangeArrowheads="1"/>
              </p:cNvSpPr>
              <p:nvPr/>
            </p:nvSpPr>
            <p:spPr bwMode="auto">
              <a:xfrm>
                <a:off x="-328" y="3202"/>
                <a:ext cx="94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591" name="Rectangle 456"/>
              <p:cNvSpPr>
                <a:spLocks noChangeArrowheads="1"/>
              </p:cNvSpPr>
              <p:nvPr/>
            </p:nvSpPr>
            <p:spPr bwMode="auto">
              <a:xfrm>
                <a:off x="270" y="3201"/>
                <a:ext cx="60" cy="108"/>
              </a:xfrm>
              <a:prstGeom prst="rect">
                <a:avLst/>
              </a:prstGeom>
              <a:solidFill>
                <a:schemeClr val="tx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</p:grpSp>
      <p:grpSp>
        <p:nvGrpSpPr>
          <p:cNvPr id="708089" name="Group 462"/>
          <p:cNvGrpSpPr>
            <a:grpSpLocks/>
          </p:cNvGrpSpPr>
          <p:nvPr/>
        </p:nvGrpSpPr>
        <p:grpSpPr bwMode="auto">
          <a:xfrm>
            <a:off x="414338" y="4756150"/>
            <a:ext cx="1081087" cy="244475"/>
            <a:chOff x="-341" y="3180"/>
            <a:chExt cx="681" cy="154"/>
          </a:xfrm>
        </p:grpSpPr>
        <p:sp>
          <p:nvSpPr>
            <p:cNvPr id="22570" name="Rectangle 463"/>
            <p:cNvSpPr>
              <a:spLocks noChangeArrowheads="1"/>
            </p:cNvSpPr>
            <p:nvPr/>
          </p:nvSpPr>
          <p:spPr bwMode="auto">
            <a:xfrm>
              <a:off x="-341" y="3186"/>
              <a:ext cx="681" cy="13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grpSp>
          <p:nvGrpSpPr>
            <p:cNvPr id="22571" name="Group 464"/>
            <p:cNvGrpSpPr>
              <a:grpSpLocks/>
            </p:cNvGrpSpPr>
            <p:nvPr/>
          </p:nvGrpSpPr>
          <p:grpSpPr bwMode="auto">
            <a:xfrm>
              <a:off x="-222" y="3180"/>
              <a:ext cx="492" cy="154"/>
              <a:chOff x="723" y="3453"/>
              <a:chExt cx="492" cy="154"/>
            </a:xfrm>
          </p:grpSpPr>
          <p:grpSp>
            <p:nvGrpSpPr>
              <p:cNvPr id="22574" name="Group 465"/>
              <p:cNvGrpSpPr>
                <a:grpSpLocks/>
              </p:cNvGrpSpPr>
              <p:nvPr/>
            </p:nvGrpSpPr>
            <p:grpSpPr bwMode="auto">
              <a:xfrm>
                <a:off x="836" y="3453"/>
                <a:ext cx="379" cy="154"/>
                <a:chOff x="836" y="3305"/>
                <a:chExt cx="379" cy="154"/>
              </a:xfrm>
            </p:grpSpPr>
            <p:grpSp>
              <p:nvGrpSpPr>
                <p:cNvPr id="22577" name="Group 466"/>
                <p:cNvGrpSpPr>
                  <a:grpSpLocks/>
                </p:cNvGrpSpPr>
                <p:nvPr/>
              </p:nvGrpSpPr>
              <p:grpSpPr bwMode="auto">
                <a:xfrm>
                  <a:off x="890" y="3305"/>
                  <a:ext cx="325" cy="154"/>
                  <a:chOff x="844" y="3337"/>
                  <a:chExt cx="325" cy="154"/>
                </a:xfrm>
              </p:grpSpPr>
              <p:sp>
                <p:nvSpPr>
                  <p:cNvPr id="22581" name="Rectangle 467"/>
                  <p:cNvSpPr>
                    <a:spLocks noChangeArrowheads="1"/>
                  </p:cNvSpPr>
                  <p:nvPr/>
                </p:nvSpPr>
                <p:spPr bwMode="auto">
                  <a:xfrm>
                    <a:off x="889" y="3370"/>
                    <a:ext cx="245" cy="86"/>
                  </a:xfrm>
                  <a:prstGeom prst="rect">
                    <a:avLst/>
                  </a:prstGeom>
                  <a:solidFill>
                    <a:srgbClr val="FF0000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582" name="Text Box 46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44" y="3337"/>
                    <a:ext cx="325" cy="1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hangingPunct="0"/>
                    <a:r>
                      <a:rPr lang="en-US" sz="1000" b="0">
                        <a:solidFill>
                          <a:srgbClr val="FFFFFF"/>
                        </a:solidFill>
                        <a:latin typeface="Arial" charset="0"/>
                      </a:rPr>
                      <a:t>HTTP</a:t>
                    </a:r>
                  </a:p>
                </p:txBody>
              </p:sp>
            </p:grpSp>
            <p:grpSp>
              <p:nvGrpSpPr>
                <p:cNvPr id="22578" name="Group 469"/>
                <p:cNvGrpSpPr>
                  <a:grpSpLocks/>
                </p:cNvGrpSpPr>
                <p:nvPr/>
              </p:nvGrpSpPr>
              <p:grpSpPr bwMode="auto">
                <a:xfrm>
                  <a:off x="836" y="3334"/>
                  <a:ext cx="354" cy="94"/>
                  <a:chOff x="836" y="3334"/>
                  <a:chExt cx="354" cy="94"/>
                </a:xfrm>
              </p:grpSpPr>
              <p:sp>
                <p:nvSpPr>
                  <p:cNvPr id="22579" name="Rectangle 470"/>
                  <p:cNvSpPr>
                    <a:spLocks noChangeArrowheads="1"/>
                  </p:cNvSpPr>
                  <p:nvPr/>
                </p:nvSpPr>
                <p:spPr bwMode="auto">
                  <a:xfrm>
                    <a:off x="846" y="3340"/>
                    <a:ext cx="88" cy="82"/>
                  </a:xfrm>
                  <a:prstGeom prst="rect">
                    <a:avLst/>
                  </a:prstGeom>
                  <a:solidFill>
                    <a:schemeClr val="accent1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  <p:sp>
                <p:nvSpPr>
                  <p:cNvPr id="22580" name="Rectangle 471"/>
                  <p:cNvSpPr>
                    <a:spLocks noChangeArrowheads="1"/>
                  </p:cNvSpPr>
                  <p:nvPr/>
                </p:nvSpPr>
                <p:spPr bwMode="auto">
                  <a:xfrm>
                    <a:off x="836" y="3334"/>
                    <a:ext cx="354" cy="94"/>
                  </a:xfrm>
                  <a:prstGeom prst="rect">
                    <a:avLst/>
                  </a:prstGeom>
                  <a:noFill/>
                  <a:ln w="9525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sv-SE" sz="1800" b="0">
                      <a:solidFill>
                        <a:srgbClr val="000000"/>
                      </a:solidFill>
                      <a:latin typeface="Comic Sans MS" pitchFamily="66" charset="0"/>
                    </a:endParaRPr>
                  </a:p>
                </p:txBody>
              </p:sp>
            </p:grpSp>
          </p:grpSp>
          <p:sp>
            <p:nvSpPr>
              <p:cNvPr id="22575" name="Rectangle 472"/>
              <p:cNvSpPr>
                <a:spLocks noChangeArrowheads="1"/>
              </p:cNvSpPr>
              <p:nvPr/>
            </p:nvSpPr>
            <p:spPr bwMode="auto">
              <a:xfrm>
                <a:off x="732" y="3484"/>
                <a:ext cx="96" cy="93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22576" name="Rectangle 473"/>
              <p:cNvSpPr>
                <a:spLocks noChangeArrowheads="1"/>
              </p:cNvSpPr>
              <p:nvPr/>
            </p:nvSpPr>
            <p:spPr bwMode="auto">
              <a:xfrm>
                <a:off x="723" y="3473"/>
                <a:ext cx="480" cy="112"/>
              </a:xfrm>
              <a:prstGeom prst="rect">
                <a:avLst/>
              </a:prstGeom>
              <a:noFill/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1800" b="0">
                  <a:solidFill>
                    <a:srgbClr val="0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22572" name="Rectangle 474"/>
            <p:cNvSpPr>
              <a:spLocks noChangeArrowheads="1"/>
            </p:cNvSpPr>
            <p:nvPr/>
          </p:nvSpPr>
          <p:spPr bwMode="auto">
            <a:xfrm>
              <a:off x="-328" y="3202"/>
              <a:ext cx="94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  <p:sp>
          <p:nvSpPr>
            <p:cNvPr id="22573" name="Rectangle 475"/>
            <p:cNvSpPr>
              <a:spLocks noChangeArrowheads="1"/>
            </p:cNvSpPr>
            <p:nvPr/>
          </p:nvSpPr>
          <p:spPr bwMode="auto">
            <a:xfrm>
              <a:off x="270" y="3201"/>
              <a:ext cx="60" cy="10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1800" b="0">
                <a:solidFill>
                  <a:srgbClr val="000000"/>
                </a:solidFill>
                <a:latin typeface="Comic Sans MS" pitchFamily="66" charset="0"/>
              </a:endParaRPr>
            </a:p>
          </p:txBody>
        </p:sp>
      </p:grpSp>
      <p:pic>
        <p:nvPicPr>
          <p:cNvPr id="708062" name="Picture 47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06613" y="855663"/>
            <a:ext cx="1243012" cy="76835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708064" name="Rectangle 480"/>
          <p:cNvSpPr>
            <a:spLocks noChangeArrowheads="1"/>
          </p:cNvSpPr>
          <p:nvPr/>
        </p:nvSpPr>
        <p:spPr bwMode="auto">
          <a:xfrm>
            <a:off x="3494088" y="863600"/>
            <a:ext cx="3865562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3333CC"/>
              </a:buClr>
              <a:buSzPct val="85000"/>
              <a:buFont typeface="ZapfDingbats" pitchFamily="82" charset="2"/>
              <a:buChar char="r"/>
            </a:pP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web page </a:t>
            </a:r>
            <a:r>
              <a:rPr lang="en-US" sz="2000">
                <a:solidFill>
                  <a:srgbClr val="FF0000"/>
                </a:solidFill>
                <a:latin typeface="Comic Sans MS" pitchFamily="66" charset="0"/>
              </a:rPr>
              <a:t>finally (!!!)</a:t>
            </a:r>
            <a:r>
              <a:rPr lang="en-US" sz="2000" b="0">
                <a:solidFill>
                  <a:srgbClr val="000000"/>
                </a:solidFill>
                <a:latin typeface="Comic Sans MS" pitchFamily="66" charset="0"/>
              </a:rPr>
              <a:t> displayed</a:t>
            </a:r>
          </a:p>
        </p:txBody>
      </p:sp>
    </p:spTree>
    <p:extLst>
      <p:ext uri="{BB962C8B-B14F-4D97-AF65-F5344CB8AC3E}">
        <p14:creationId xmlns:p14="http://schemas.microsoft.com/office/powerpoint/2010/main" val="122082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6.03747E-6 L -1.66667E-6 0.07357 L 0.36771 0.07056 L 0.26545 0.23434 L 0.35625 0.23133 L 0.54826 0.0199 L 0.30347 0.51932 L 0.03437 0.51932 L 0.03437 0.41962 " pathEditMode="relative" ptsTypes="AAAAAAAAA">
                                      <p:cBhvr>
                                        <p:cTn id="24" dur="2000" fill="hold"/>
                                        <p:tgtEl>
                                          <p:spTgt spid="7080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0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7080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708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08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70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708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5.8501E-6 L 0.00573 0.09969 L 0.28159 0.09646 L 0.52534 -0.418 L 0.31614 -0.18367 L 0.22986 -0.18668 L 0.32309 -0.36295 L -0.03438 -0.36295 L -0.03334 -0.42101 " pathEditMode="relative" ptsTypes="AAAAAAAAA">
                                      <p:cBhvr>
                                        <p:cTn id="54" dur="2000" fill="hold"/>
                                        <p:tgtEl>
                                          <p:spTgt spid="7080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708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708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708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9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08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7633" grpId="0"/>
      <p:bldP spid="707634" grpId="0"/>
      <p:bldP spid="707635" grpId="0"/>
      <p:bldP spid="707813" grpId="0"/>
      <p:bldP spid="708064" grpId="0"/>
      <p:bldP spid="708064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2362200"/>
          </a:xfrm>
        </p:spPr>
        <p:txBody>
          <a:bodyPr/>
          <a:lstStyle/>
          <a:p>
            <a:pPr algn="ctr"/>
            <a:r>
              <a:rPr lang="sv-SE" dirty="0" err="1" smtClean="0"/>
              <a:t>Synthesis</a:t>
            </a:r>
            <a:r>
              <a:rPr lang="sv-SE" dirty="0" smtClean="0"/>
              <a:t> </a:t>
            </a:r>
            <a:r>
              <a:rPr lang="sv-SE" dirty="0" err="1" smtClean="0"/>
              <a:t>cont</a:t>
            </a:r>
            <a:r>
              <a:rPr lang="sv-SE" dirty="0" smtClean="0"/>
              <a:t>. 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5-</a:t>
            </a:r>
            <a:fld id="{3B61AFF2-67D7-4B1F-A453-9FBFA1B1CF2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7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8806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3075" y="1073150"/>
            <a:ext cx="8204200" cy="906463"/>
          </a:xfrm>
        </p:spPr>
        <p:txBody>
          <a:bodyPr/>
          <a:lstStyle/>
          <a:p>
            <a:pPr marL="0" indent="0" eaLnBrk="1" hangingPunct="1">
              <a:buSzPct val="75000"/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Question: </a:t>
            </a:r>
            <a:r>
              <a:rPr lang="en-US" sz="2400" smtClean="0">
                <a:ea typeface="ＭＳ Ｐゴシック" pitchFamily="34" charset="-128"/>
              </a:rPr>
              <a:t>given </a:t>
            </a:r>
            <a:r>
              <a:rPr lang="en-US" sz="2400" i="1" smtClean="0">
                <a:ea typeface="ＭＳ Ｐゴシック" pitchFamily="34" charset="-128"/>
              </a:rPr>
              <a:t>millions</a:t>
            </a:r>
            <a:r>
              <a:rPr lang="en-US" sz="2400" smtClean="0">
                <a:ea typeface="ＭＳ Ｐゴシック" pitchFamily="34" charset="-128"/>
              </a:rPr>
              <a:t> of access ISPs, how to connect them together?</a:t>
            </a:r>
          </a:p>
          <a:p>
            <a:pPr marL="0" indent="0" eaLnBrk="1" hangingPunct="1">
              <a:buSzPct val="75000"/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pic>
        <p:nvPicPr>
          <p:cNvPr id="88067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8068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88069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8812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22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0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8811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20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1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8811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18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2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8811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16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3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8811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14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4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8811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12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5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8810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10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6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8810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08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7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8810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06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8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8810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04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79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8810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02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80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8809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100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81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8809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098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82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8809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096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83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8809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094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88084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8809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88092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sp>
          <p:nvSpPr>
            <p:cNvPr id="88085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88086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88087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88088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88089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88090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079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90114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3075" y="1073150"/>
            <a:ext cx="8204200" cy="673100"/>
          </a:xfrm>
        </p:spPr>
        <p:txBody>
          <a:bodyPr/>
          <a:lstStyle/>
          <a:p>
            <a:pPr marL="0" indent="0" eaLnBrk="1" hangingPunct="1">
              <a:buSzPct val="75000"/>
              <a:buFont typeface="Wingdings" pitchFamily="2" charset="2"/>
              <a:buNone/>
            </a:pPr>
            <a:r>
              <a:rPr lang="en-US" sz="2400" i="1" smtClean="0">
                <a:solidFill>
                  <a:srgbClr val="CC0000"/>
                </a:solidFill>
                <a:ea typeface="ＭＳ Ｐゴシック" pitchFamily="34" charset="-128"/>
              </a:rPr>
              <a:t>Option: </a:t>
            </a:r>
            <a:r>
              <a:rPr lang="en-US" sz="2400" i="1" smtClean="0">
                <a:ea typeface="ＭＳ Ｐゴシック" pitchFamily="34" charset="-128"/>
              </a:rPr>
              <a:t>connect each access ISP to every other access ISP? </a:t>
            </a:r>
          </a:p>
          <a:p>
            <a:pPr marL="0" indent="0" eaLnBrk="1" hangingPunct="1">
              <a:buSzPct val="75000"/>
              <a:buFont typeface="Wingdings" pitchFamily="2" charset="2"/>
              <a:buNone/>
            </a:pPr>
            <a:endParaRPr lang="en-US" sz="2400" smtClean="0">
              <a:ea typeface="ＭＳ Ｐゴシック" pitchFamily="34" charset="-128"/>
            </a:endParaRPr>
          </a:p>
        </p:txBody>
      </p:sp>
      <p:pic>
        <p:nvPicPr>
          <p:cNvPr id="90115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0116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90171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9022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24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2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9022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22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3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9021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20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4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9021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18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5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9021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16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6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9021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14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7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9021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12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8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9020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10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79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9020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08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80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9020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06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81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9020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04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82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9020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02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83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9019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200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84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9019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198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85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9019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196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0186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9019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0194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sp>
          <p:nvSpPr>
            <p:cNvPr id="90187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0188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0189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0190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0191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0192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</p:grpSp>
      <p:grpSp>
        <p:nvGrpSpPr>
          <p:cNvPr id="19" name="Group 25"/>
          <p:cNvGrpSpPr>
            <a:grpSpLocks/>
          </p:cNvGrpSpPr>
          <p:nvPr/>
        </p:nvGrpSpPr>
        <p:grpSpPr bwMode="auto">
          <a:xfrm>
            <a:off x="908050" y="2281238"/>
            <a:ext cx="7361238" cy="3768725"/>
            <a:chOff x="888125" y="2295063"/>
            <a:chExt cx="7361771" cy="3769689"/>
          </a:xfrm>
        </p:grpSpPr>
        <p:cxnSp>
          <p:nvCxnSpPr>
            <p:cNvPr id="90151" name="Straight Connector 7"/>
            <p:cNvCxnSpPr>
              <a:cxnSpLocks noChangeShapeType="1"/>
              <a:stCxn id="90217" idx="0"/>
            </p:cNvCxnSpPr>
            <p:nvPr/>
          </p:nvCxnSpPr>
          <p:spPr bwMode="auto">
            <a:xfrm flipV="1">
              <a:off x="1661409" y="2570969"/>
              <a:ext cx="577293" cy="28026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2" name="Straight Connector 188"/>
            <p:cNvCxnSpPr>
              <a:cxnSpLocks noChangeShapeType="1"/>
              <a:stCxn id="90217" idx="0"/>
            </p:cNvCxnSpPr>
            <p:nvPr/>
          </p:nvCxnSpPr>
          <p:spPr bwMode="auto">
            <a:xfrm flipH="1" flipV="1">
              <a:off x="1509155" y="3032403"/>
              <a:ext cx="171469" cy="2327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3" name="Straight Connector 190"/>
            <p:cNvCxnSpPr>
              <a:cxnSpLocks noChangeShapeType="1"/>
              <a:stCxn id="90217" idx="0"/>
            </p:cNvCxnSpPr>
            <p:nvPr/>
          </p:nvCxnSpPr>
          <p:spPr bwMode="auto">
            <a:xfrm flipH="1" flipV="1">
              <a:off x="1185287" y="3451504"/>
              <a:ext cx="495337" cy="19080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4" name="Straight Connector 192"/>
            <p:cNvCxnSpPr>
              <a:cxnSpLocks noChangeShapeType="1"/>
              <a:stCxn id="90217" idx="0"/>
            </p:cNvCxnSpPr>
            <p:nvPr/>
          </p:nvCxnSpPr>
          <p:spPr bwMode="auto">
            <a:xfrm flipH="1" flipV="1">
              <a:off x="1181567" y="4298698"/>
              <a:ext cx="499057" cy="10608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5" name="Straight Connector 195"/>
            <p:cNvCxnSpPr>
              <a:cxnSpLocks noChangeShapeType="1"/>
              <a:stCxn id="90217" idx="0"/>
            </p:cNvCxnSpPr>
            <p:nvPr/>
          </p:nvCxnSpPr>
          <p:spPr bwMode="auto">
            <a:xfrm flipH="1" flipV="1">
              <a:off x="1386886" y="4980292"/>
              <a:ext cx="293738" cy="379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6" name="Straight Connector 197"/>
            <p:cNvCxnSpPr>
              <a:cxnSpLocks noChangeShapeType="1"/>
              <a:endCxn id="90217" idx="0"/>
            </p:cNvCxnSpPr>
            <p:nvPr/>
          </p:nvCxnSpPr>
          <p:spPr bwMode="auto">
            <a:xfrm flipH="1" flipV="1">
              <a:off x="1661409" y="5373637"/>
              <a:ext cx="1526432" cy="5930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7" name="Straight Connector 199"/>
            <p:cNvCxnSpPr>
              <a:cxnSpLocks noChangeShapeType="1"/>
              <a:endCxn id="90217" idx="0"/>
            </p:cNvCxnSpPr>
            <p:nvPr/>
          </p:nvCxnSpPr>
          <p:spPr bwMode="auto">
            <a:xfrm flipH="1" flipV="1">
              <a:off x="1680624" y="5359527"/>
              <a:ext cx="2723702" cy="7030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8" name="Straight Connector 201"/>
            <p:cNvCxnSpPr>
              <a:cxnSpLocks noChangeShapeType="1"/>
              <a:endCxn id="90217" idx="0"/>
            </p:cNvCxnSpPr>
            <p:nvPr/>
          </p:nvCxnSpPr>
          <p:spPr bwMode="auto">
            <a:xfrm flipH="1" flipV="1">
              <a:off x="1680624" y="5359527"/>
              <a:ext cx="3605885" cy="6190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9" name="Straight Connector 203"/>
            <p:cNvCxnSpPr>
              <a:cxnSpLocks noChangeShapeType="1"/>
              <a:endCxn id="90217" idx="0"/>
            </p:cNvCxnSpPr>
            <p:nvPr/>
          </p:nvCxnSpPr>
          <p:spPr bwMode="auto">
            <a:xfrm flipH="1">
              <a:off x="1680624" y="5184745"/>
              <a:ext cx="6569272" cy="1747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60" name="Straight Connector 204"/>
            <p:cNvCxnSpPr>
              <a:cxnSpLocks noChangeShapeType="1"/>
              <a:endCxn id="90217" idx="0"/>
            </p:cNvCxnSpPr>
            <p:nvPr/>
          </p:nvCxnSpPr>
          <p:spPr bwMode="auto">
            <a:xfrm flipH="1" flipV="1">
              <a:off x="1680624" y="5359527"/>
              <a:ext cx="5742435" cy="4867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61" name="Straight Connector 207"/>
            <p:cNvCxnSpPr>
              <a:cxnSpLocks noChangeShapeType="1"/>
              <a:endCxn id="90217" idx="0"/>
            </p:cNvCxnSpPr>
            <p:nvPr/>
          </p:nvCxnSpPr>
          <p:spPr bwMode="auto">
            <a:xfrm flipH="1">
              <a:off x="1680624" y="4311835"/>
              <a:ext cx="6338019" cy="1047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62" name="Straight Connector 209"/>
            <p:cNvCxnSpPr>
              <a:cxnSpLocks noChangeShapeType="1"/>
              <a:endCxn id="90217" idx="0"/>
            </p:cNvCxnSpPr>
            <p:nvPr/>
          </p:nvCxnSpPr>
          <p:spPr bwMode="auto">
            <a:xfrm flipH="1">
              <a:off x="1680624" y="3273553"/>
              <a:ext cx="5749312" cy="20859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63" name="Straight Connector 211"/>
            <p:cNvCxnSpPr>
              <a:cxnSpLocks noChangeShapeType="1"/>
              <a:endCxn id="90217" idx="0"/>
            </p:cNvCxnSpPr>
            <p:nvPr/>
          </p:nvCxnSpPr>
          <p:spPr bwMode="auto">
            <a:xfrm flipH="1">
              <a:off x="1680624" y="2784308"/>
              <a:ext cx="4942318" cy="25752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64" name="Straight Connector 213"/>
            <p:cNvCxnSpPr>
              <a:cxnSpLocks noChangeShapeType="1"/>
              <a:endCxn id="90217" idx="0"/>
            </p:cNvCxnSpPr>
            <p:nvPr/>
          </p:nvCxnSpPr>
          <p:spPr bwMode="auto">
            <a:xfrm flipH="1">
              <a:off x="1680624" y="2295063"/>
              <a:ext cx="2971398" cy="30644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65" name="Straight Connector 215"/>
            <p:cNvCxnSpPr>
              <a:cxnSpLocks noChangeShapeType="1"/>
              <a:endCxn id="90217" idx="0"/>
            </p:cNvCxnSpPr>
            <p:nvPr/>
          </p:nvCxnSpPr>
          <p:spPr bwMode="auto">
            <a:xfrm flipH="1">
              <a:off x="1680624" y="2295321"/>
              <a:ext cx="2025496" cy="3064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0166" name="TextBox 24"/>
            <p:cNvSpPr txBox="1">
              <a:spLocks noChangeArrowheads="1"/>
            </p:cNvSpPr>
            <p:nvPr/>
          </p:nvSpPr>
          <p:spPr bwMode="auto">
            <a:xfrm rot="5710989">
              <a:off x="859913" y="4114468"/>
              <a:ext cx="3642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1400" b="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90167" name="TextBox 218"/>
            <p:cNvSpPr txBox="1">
              <a:spLocks noChangeArrowheads="1"/>
            </p:cNvSpPr>
            <p:nvPr/>
          </p:nvSpPr>
          <p:spPr bwMode="auto">
            <a:xfrm rot="7515077">
              <a:off x="4511491" y="5728762"/>
              <a:ext cx="3642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1400" b="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90168" name="TextBox 219"/>
            <p:cNvSpPr txBox="1">
              <a:spLocks noChangeArrowheads="1"/>
            </p:cNvSpPr>
            <p:nvPr/>
          </p:nvSpPr>
          <p:spPr bwMode="auto">
            <a:xfrm rot="3940343">
              <a:off x="6392354" y="3846211"/>
              <a:ext cx="492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b="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90169" name="TextBox 220"/>
            <p:cNvSpPr txBox="1">
              <a:spLocks noChangeArrowheads="1"/>
            </p:cNvSpPr>
            <p:nvPr/>
          </p:nvSpPr>
          <p:spPr bwMode="auto">
            <a:xfrm rot="2048420">
              <a:off x="4482993" y="2684685"/>
              <a:ext cx="492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b="0">
                  <a:solidFill>
                    <a:srgbClr val="000000"/>
                  </a:solidFill>
                </a:rPr>
                <a:t>…</a:t>
              </a:r>
            </a:p>
          </p:txBody>
        </p:sp>
        <p:sp>
          <p:nvSpPr>
            <p:cNvPr id="90170" name="TextBox 221"/>
            <p:cNvSpPr txBox="1">
              <a:spLocks noChangeArrowheads="1"/>
            </p:cNvSpPr>
            <p:nvPr/>
          </p:nvSpPr>
          <p:spPr bwMode="auto">
            <a:xfrm rot="-316136">
              <a:off x="2189980" y="2687381"/>
              <a:ext cx="49244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b="0">
                  <a:solidFill>
                    <a:srgbClr val="000000"/>
                  </a:solidFill>
                </a:rPr>
                <a:t>…</a:t>
              </a:r>
            </a:p>
          </p:txBody>
        </p:sp>
      </p:grpSp>
      <p:grpSp>
        <p:nvGrpSpPr>
          <p:cNvPr id="20" name="Group 223"/>
          <p:cNvGrpSpPr>
            <a:grpSpLocks/>
          </p:cNvGrpSpPr>
          <p:nvPr/>
        </p:nvGrpSpPr>
        <p:grpSpPr bwMode="auto">
          <a:xfrm>
            <a:off x="1158875" y="2305050"/>
            <a:ext cx="7094538" cy="3695700"/>
            <a:chOff x="862570" y="2361120"/>
            <a:chExt cx="7094553" cy="3695520"/>
          </a:xfrm>
        </p:grpSpPr>
        <p:cxnSp>
          <p:nvCxnSpPr>
            <p:cNvPr id="90136" name="Straight Connector 224"/>
            <p:cNvCxnSpPr>
              <a:cxnSpLocks noChangeShapeType="1"/>
            </p:cNvCxnSpPr>
            <p:nvPr/>
          </p:nvCxnSpPr>
          <p:spPr bwMode="auto">
            <a:xfrm flipH="1">
              <a:off x="1446332" y="2897188"/>
              <a:ext cx="4736982" cy="25351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7" name="Straight Connector 225"/>
            <p:cNvCxnSpPr>
              <a:cxnSpLocks noChangeShapeType="1"/>
            </p:cNvCxnSpPr>
            <p:nvPr/>
          </p:nvCxnSpPr>
          <p:spPr bwMode="auto">
            <a:xfrm flipH="1">
              <a:off x="2972043" y="2885760"/>
              <a:ext cx="3213953" cy="3041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8" name="Straight Connector 226"/>
            <p:cNvCxnSpPr>
              <a:cxnSpLocks noChangeShapeType="1"/>
            </p:cNvCxnSpPr>
            <p:nvPr/>
          </p:nvCxnSpPr>
          <p:spPr bwMode="auto">
            <a:xfrm flipH="1">
              <a:off x="4328465" y="2877120"/>
              <a:ext cx="1866171" cy="31795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9" name="Straight Connector 227"/>
            <p:cNvCxnSpPr>
              <a:cxnSpLocks noChangeShapeType="1"/>
            </p:cNvCxnSpPr>
            <p:nvPr/>
          </p:nvCxnSpPr>
          <p:spPr bwMode="auto">
            <a:xfrm flipH="1">
              <a:off x="5270184" y="2877120"/>
              <a:ext cx="915812" cy="3058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0" name="Straight Connector 228"/>
            <p:cNvCxnSpPr>
              <a:cxnSpLocks noChangeShapeType="1"/>
            </p:cNvCxnSpPr>
            <p:nvPr/>
          </p:nvCxnSpPr>
          <p:spPr bwMode="auto">
            <a:xfrm>
              <a:off x="6167438" y="2901156"/>
              <a:ext cx="1141702" cy="28012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1" name="Straight Connector 229"/>
            <p:cNvCxnSpPr>
              <a:cxnSpLocks noChangeShapeType="1"/>
            </p:cNvCxnSpPr>
            <p:nvPr/>
          </p:nvCxnSpPr>
          <p:spPr bwMode="auto">
            <a:xfrm>
              <a:off x="6171406" y="2889250"/>
              <a:ext cx="1785717" cy="2355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2" name="Straight Connector 230"/>
            <p:cNvCxnSpPr>
              <a:cxnSpLocks noChangeShapeType="1"/>
            </p:cNvCxnSpPr>
            <p:nvPr/>
          </p:nvCxnSpPr>
          <p:spPr bwMode="auto">
            <a:xfrm>
              <a:off x="6179344" y="2881313"/>
              <a:ext cx="1587707" cy="13868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3" name="Straight Connector 231"/>
            <p:cNvCxnSpPr>
              <a:cxnSpLocks noChangeShapeType="1"/>
            </p:cNvCxnSpPr>
            <p:nvPr/>
          </p:nvCxnSpPr>
          <p:spPr bwMode="auto">
            <a:xfrm>
              <a:off x="6179344" y="2897188"/>
              <a:ext cx="602786" cy="2909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4" name="Straight Connector 232"/>
            <p:cNvCxnSpPr>
              <a:cxnSpLocks noChangeShapeType="1"/>
            </p:cNvCxnSpPr>
            <p:nvPr/>
          </p:nvCxnSpPr>
          <p:spPr bwMode="auto">
            <a:xfrm>
              <a:off x="4584546" y="2364240"/>
              <a:ext cx="1558252" cy="5128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5" name="Straight Connector 233"/>
            <p:cNvCxnSpPr>
              <a:cxnSpLocks noChangeShapeType="1"/>
            </p:cNvCxnSpPr>
            <p:nvPr/>
          </p:nvCxnSpPr>
          <p:spPr bwMode="auto">
            <a:xfrm>
              <a:off x="3691549" y="2361120"/>
              <a:ext cx="2485808" cy="533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6" name="Straight Connector 234"/>
            <p:cNvCxnSpPr>
              <a:cxnSpLocks noChangeShapeType="1"/>
            </p:cNvCxnSpPr>
            <p:nvPr/>
          </p:nvCxnSpPr>
          <p:spPr bwMode="auto">
            <a:xfrm>
              <a:off x="2081460" y="2548080"/>
              <a:ext cx="4078617" cy="337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7" name="Straight Connector 235"/>
            <p:cNvCxnSpPr>
              <a:cxnSpLocks noChangeShapeType="1"/>
            </p:cNvCxnSpPr>
            <p:nvPr/>
          </p:nvCxnSpPr>
          <p:spPr bwMode="auto">
            <a:xfrm flipV="1">
              <a:off x="1309418" y="2903040"/>
              <a:ext cx="4842020" cy="30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8" name="Straight Connector 236"/>
            <p:cNvCxnSpPr>
              <a:cxnSpLocks noChangeShapeType="1"/>
            </p:cNvCxnSpPr>
            <p:nvPr/>
          </p:nvCxnSpPr>
          <p:spPr bwMode="auto">
            <a:xfrm flipV="1">
              <a:off x="934801" y="2894400"/>
              <a:ext cx="5242556" cy="3770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49" name="Straight Connector 237"/>
            <p:cNvCxnSpPr>
              <a:cxnSpLocks noChangeShapeType="1"/>
            </p:cNvCxnSpPr>
            <p:nvPr/>
          </p:nvCxnSpPr>
          <p:spPr bwMode="auto">
            <a:xfrm flipV="1">
              <a:off x="862570" y="2901156"/>
              <a:ext cx="5296930" cy="13866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50" name="Straight Connector 238"/>
            <p:cNvCxnSpPr>
              <a:cxnSpLocks noChangeShapeType="1"/>
            </p:cNvCxnSpPr>
            <p:nvPr/>
          </p:nvCxnSpPr>
          <p:spPr bwMode="auto">
            <a:xfrm flipV="1">
              <a:off x="1101367" y="2901156"/>
              <a:ext cx="5077977" cy="20260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" name="Group 239"/>
          <p:cNvGrpSpPr>
            <a:grpSpLocks/>
          </p:cNvGrpSpPr>
          <p:nvPr/>
        </p:nvGrpSpPr>
        <p:grpSpPr bwMode="auto">
          <a:xfrm>
            <a:off x="1095375" y="2195513"/>
            <a:ext cx="7158038" cy="3798887"/>
            <a:chOff x="799176" y="2251902"/>
            <a:chExt cx="7158126" cy="3799069"/>
          </a:xfrm>
        </p:grpSpPr>
        <p:cxnSp>
          <p:nvCxnSpPr>
            <p:cNvPr id="90121" name="Straight Connector 240"/>
            <p:cNvCxnSpPr>
              <a:cxnSpLocks noChangeShapeType="1"/>
            </p:cNvCxnSpPr>
            <p:nvPr/>
          </p:nvCxnSpPr>
          <p:spPr bwMode="auto">
            <a:xfrm>
              <a:off x="2012365" y="2732956"/>
              <a:ext cx="3121627" cy="32043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2" name="Straight Connector 241"/>
            <p:cNvCxnSpPr>
              <a:cxnSpLocks noChangeShapeType="1"/>
            </p:cNvCxnSpPr>
            <p:nvPr/>
          </p:nvCxnSpPr>
          <p:spPr bwMode="auto">
            <a:xfrm>
              <a:off x="2009682" y="2721528"/>
              <a:ext cx="2384511" cy="33294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3" name="Straight Connector 242"/>
            <p:cNvCxnSpPr>
              <a:cxnSpLocks noChangeShapeType="1"/>
            </p:cNvCxnSpPr>
            <p:nvPr/>
          </p:nvCxnSpPr>
          <p:spPr bwMode="auto">
            <a:xfrm>
              <a:off x="2001042" y="2712888"/>
              <a:ext cx="1091382" cy="31978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4" name="Straight Connector 243"/>
            <p:cNvCxnSpPr>
              <a:cxnSpLocks noChangeShapeType="1"/>
            </p:cNvCxnSpPr>
            <p:nvPr/>
          </p:nvCxnSpPr>
          <p:spPr bwMode="auto">
            <a:xfrm flipH="1">
              <a:off x="1471306" y="2712888"/>
              <a:ext cx="538376" cy="26981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5" name="Straight Connector 244"/>
            <p:cNvCxnSpPr>
              <a:cxnSpLocks noChangeShapeType="1"/>
            </p:cNvCxnSpPr>
            <p:nvPr/>
          </p:nvCxnSpPr>
          <p:spPr bwMode="auto">
            <a:xfrm flipH="1">
              <a:off x="1007181" y="2736924"/>
              <a:ext cx="1021059" cy="20695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6" name="Straight Connector 245"/>
            <p:cNvCxnSpPr>
              <a:cxnSpLocks noChangeShapeType="1"/>
            </p:cNvCxnSpPr>
            <p:nvPr/>
          </p:nvCxnSpPr>
          <p:spPr bwMode="auto">
            <a:xfrm flipH="1">
              <a:off x="799176" y="2725018"/>
              <a:ext cx="1225097" cy="14135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7" name="Straight Connector 246"/>
            <p:cNvCxnSpPr>
              <a:cxnSpLocks noChangeShapeType="1"/>
            </p:cNvCxnSpPr>
            <p:nvPr/>
          </p:nvCxnSpPr>
          <p:spPr bwMode="auto">
            <a:xfrm flipH="1">
              <a:off x="932218" y="2704755"/>
              <a:ext cx="1107153" cy="588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8" name="Straight Connector 247"/>
            <p:cNvCxnSpPr>
              <a:cxnSpLocks noChangeShapeType="1"/>
            </p:cNvCxnSpPr>
            <p:nvPr/>
          </p:nvCxnSpPr>
          <p:spPr bwMode="auto">
            <a:xfrm flipH="1">
              <a:off x="1293642" y="2704755"/>
              <a:ext cx="745729" cy="216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29" name="Straight Connector 248"/>
            <p:cNvCxnSpPr>
              <a:cxnSpLocks noChangeShapeType="1"/>
            </p:cNvCxnSpPr>
            <p:nvPr/>
          </p:nvCxnSpPr>
          <p:spPr bwMode="auto">
            <a:xfrm flipH="1">
              <a:off x="2052880" y="2251902"/>
              <a:ext cx="1141349" cy="4609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0" name="Straight Connector 249"/>
            <p:cNvCxnSpPr>
              <a:cxnSpLocks noChangeShapeType="1"/>
            </p:cNvCxnSpPr>
            <p:nvPr/>
          </p:nvCxnSpPr>
          <p:spPr bwMode="auto">
            <a:xfrm flipH="1">
              <a:off x="2018321" y="2332076"/>
              <a:ext cx="2284094" cy="3980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1" name="Straight Connector 250"/>
            <p:cNvCxnSpPr>
              <a:cxnSpLocks noChangeShapeType="1"/>
            </p:cNvCxnSpPr>
            <p:nvPr/>
          </p:nvCxnSpPr>
          <p:spPr bwMode="auto">
            <a:xfrm flipH="1" flipV="1">
              <a:off x="2035602" y="2721528"/>
              <a:ext cx="4016700" cy="141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2" name="Straight Connector 251"/>
            <p:cNvCxnSpPr>
              <a:cxnSpLocks noChangeShapeType="1"/>
            </p:cNvCxnSpPr>
            <p:nvPr/>
          </p:nvCxnSpPr>
          <p:spPr bwMode="auto">
            <a:xfrm flipH="1" flipV="1">
              <a:off x="2044240" y="2738808"/>
              <a:ext cx="4755057" cy="529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3" name="Straight Connector 252"/>
            <p:cNvCxnSpPr>
              <a:cxnSpLocks noChangeShapeType="1"/>
            </p:cNvCxnSpPr>
            <p:nvPr/>
          </p:nvCxnSpPr>
          <p:spPr bwMode="auto">
            <a:xfrm flipH="1" flipV="1">
              <a:off x="2018321" y="2730168"/>
              <a:ext cx="5710381" cy="15549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4" name="Straight Connector 253"/>
            <p:cNvCxnSpPr>
              <a:cxnSpLocks noChangeShapeType="1"/>
            </p:cNvCxnSpPr>
            <p:nvPr/>
          </p:nvCxnSpPr>
          <p:spPr bwMode="auto">
            <a:xfrm flipH="1" flipV="1">
              <a:off x="2036178" y="2736924"/>
              <a:ext cx="5921124" cy="24625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5" name="Straight Connector 254"/>
            <p:cNvCxnSpPr>
              <a:cxnSpLocks noChangeShapeType="1"/>
            </p:cNvCxnSpPr>
            <p:nvPr/>
          </p:nvCxnSpPr>
          <p:spPr bwMode="auto">
            <a:xfrm flipH="1" flipV="1">
              <a:off x="2016335" y="2736924"/>
              <a:ext cx="5165304" cy="3000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497138" y="3403600"/>
            <a:ext cx="4268787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0" hangingPunct="0"/>
            <a:r>
              <a:rPr lang="en-US" b="0">
                <a:solidFill>
                  <a:srgbClr val="000000"/>
                </a:solidFill>
              </a:rPr>
              <a:t>connecting each access ISP to each other directly </a:t>
            </a:r>
            <a:r>
              <a:rPr lang="en-US" b="0" i="1">
                <a:solidFill>
                  <a:srgbClr val="CC0000"/>
                </a:solidFill>
              </a:rPr>
              <a:t>doesn</a:t>
            </a:r>
            <a:r>
              <a:rPr lang="en-US" altLang="en-US" b="0" i="1">
                <a:solidFill>
                  <a:srgbClr val="CC0000"/>
                </a:solidFill>
              </a:rPr>
              <a:t>’</a:t>
            </a:r>
            <a:r>
              <a:rPr lang="en-US" b="0" i="1">
                <a:solidFill>
                  <a:srgbClr val="CC0000"/>
                </a:solidFill>
              </a:rPr>
              <a:t>t scale: </a:t>
            </a:r>
            <a:r>
              <a:rPr lang="en-US" b="0">
                <a:solidFill>
                  <a:srgbClr val="000000"/>
                </a:solidFill>
              </a:rPr>
              <a:t>O(</a:t>
            </a:r>
            <a:r>
              <a:rPr lang="en-US" b="0" i="1">
                <a:solidFill>
                  <a:srgbClr val="000000"/>
                </a:solidFill>
              </a:rPr>
              <a:t>N</a:t>
            </a:r>
            <a:r>
              <a:rPr lang="en-US" b="0" baseline="30000">
                <a:solidFill>
                  <a:srgbClr val="000000"/>
                </a:solidFill>
              </a:rPr>
              <a:t>2</a:t>
            </a:r>
            <a:r>
              <a:rPr lang="en-US" b="0">
                <a:solidFill>
                  <a:srgbClr val="000000"/>
                </a:solidFill>
              </a:rPr>
              <a:t>) connections.</a:t>
            </a:r>
          </a:p>
        </p:txBody>
      </p:sp>
    </p:spTree>
    <p:extLst>
      <p:ext uri="{BB962C8B-B14F-4D97-AF65-F5344CB8AC3E}">
        <p14:creationId xmlns:p14="http://schemas.microsoft.com/office/powerpoint/2010/main" val="1598768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92162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2163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92263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9231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16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64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9231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14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65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9231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12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66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9230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10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67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9230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08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68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9230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06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69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9230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04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0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9230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02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1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9229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300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2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9229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98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3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9229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96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4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9229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94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5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9229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92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6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9228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90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7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9228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88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2278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9228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86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sp>
          <p:nvSpPr>
            <p:cNvPr id="92279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2280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2281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2282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2283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2284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</p:grpSp>
      <p:sp>
        <p:nvSpPr>
          <p:cNvPr id="92164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b="0" i="1" dirty="0">
                <a:solidFill>
                  <a:srgbClr val="CC0000"/>
                </a:solidFill>
                <a:latin typeface="Gill Sans MT" pitchFamily="34" charset="0"/>
              </a:rPr>
              <a:t>Option: </a:t>
            </a:r>
            <a:r>
              <a:rPr lang="en-US" b="0" i="1" dirty="0">
                <a:solidFill>
                  <a:srgbClr val="000000"/>
                </a:solidFill>
                <a:latin typeface="Gill Sans MT" pitchFamily="34" charset="0"/>
              </a:rPr>
              <a:t>connect each access ISP to a global transit </a:t>
            </a:r>
            <a:r>
              <a:rPr lang="en-US" b="0" i="1" u="sng" dirty="0" smtClean="0">
                <a:solidFill>
                  <a:srgbClr val="000000"/>
                </a:solidFill>
                <a:latin typeface="Gill Sans MT" pitchFamily="34" charset="0"/>
              </a:rPr>
              <a:t>(imaginary</a:t>
            </a:r>
            <a:r>
              <a:rPr lang="en-US" b="0" i="1" dirty="0" smtClean="0">
                <a:solidFill>
                  <a:srgbClr val="000000"/>
                </a:solidFill>
                <a:latin typeface="Gill Sans MT" pitchFamily="34" charset="0"/>
              </a:rPr>
              <a:t>) ISP</a:t>
            </a:r>
            <a:r>
              <a:rPr lang="en-US" b="0" i="1" dirty="0">
                <a:solidFill>
                  <a:srgbClr val="000000"/>
                </a:solidFill>
                <a:latin typeface="Gill Sans MT" pitchFamily="34" charset="0"/>
              </a:rPr>
              <a:t>? </a:t>
            </a:r>
            <a:r>
              <a:rPr lang="en-US" b="0" i="1" dirty="0">
                <a:solidFill>
                  <a:srgbClr val="C00000"/>
                </a:solidFill>
              </a:rPr>
              <a:t>Customer</a:t>
            </a:r>
            <a:r>
              <a:rPr lang="en-US" b="0" i="1" dirty="0">
                <a:solidFill>
                  <a:srgbClr val="000000"/>
                </a:solidFill>
              </a:rPr>
              <a:t> and </a:t>
            </a:r>
            <a:r>
              <a:rPr lang="en-US" b="0" i="1" dirty="0">
                <a:solidFill>
                  <a:srgbClr val="C00000"/>
                </a:solidFill>
              </a:rPr>
              <a:t>provider </a:t>
            </a:r>
            <a:r>
              <a:rPr lang="en-US" b="0" i="1" dirty="0">
                <a:solidFill>
                  <a:srgbClr val="000000"/>
                </a:solidFill>
              </a:rPr>
              <a:t>ISPs have economic agreement.</a:t>
            </a:r>
            <a:endParaRPr lang="en-US" b="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2165" name="Oval 3"/>
          <p:cNvSpPr>
            <a:spLocks noChangeArrowheads="1"/>
          </p:cNvSpPr>
          <p:nvPr/>
        </p:nvSpPr>
        <p:spPr bwMode="auto">
          <a:xfrm>
            <a:off x="2716213" y="3192463"/>
            <a:ext cx="3709987" cy="1862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2400" b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grpSp>
        <p:nvGrpSpPr>
          <p:cNvPr id="92166" name="Group 133"/>
          <p:cNvGrpSpPr>
            <a:grpSpLocks/>
          </p:cNvGrpSpPr>
          <p:nvPr/>
        </p:nvGrpSpPr>
        <p:grpSpPr bwMode="auto">
          <a:xfrm>
            <a:off x="3138488" y="4392613"/>
            <a:ext cx="617537" cy="250825"/>
            <a:chOff x="2356" y="1300"/>
            <a:chExt cx="555" cy="194"/>
          </a:xfrm>
        </p:grpSpPr>
        <p:sp>
          <p:nvSpPr>
            <p:cNvPr id="9225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5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5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58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61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62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59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60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2167" name="Group 133"/>
          <p:cNvGrpSpPr>
            <a:grpSpLocks/>
          </p:cNvGrpSpPr>
          <p:nvPr/>
        </p:nvGrpSpPr>
        <p:grpSpPr bwMode="auto">
          <a:xfrm>
            <a:off x="4132263" y="3706813"/>
            <a:ext cx="617537" cy="250825"/>
            <a:chOff x="2356" y="1300"/>
            <a:chExt cx="555" cy="194"/>
          </a:xfrm>
        </p:grpSpPr>
        <p:sp>
          <p:nvSpPr>
            <p:cNvPr id="9224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4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4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50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53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54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51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52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2168" name="Group 133"/>
          <p:cNvGrpSpPr>
            <a:grpSpLocks/>
          </p:cNvGrpSpPr>
          <p:nvPr/>
        </p:nvGrpSpPr>
        <p:grpSpPr bwMode="auto">
          <a:xfrm>
            <a:off x="4706938" y="4013200"/>
            <a:ext cx="617537" cy="250825"/>
            <a:chOff x="2356" y="1300"/>
            <a:chExt cx="555" cy="194"/>
          </a:xfrm>
        </p:grpSpPr>
        <p:sp>
          <p:nvSpPr>
            <p:cNvPr id="92239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40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41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42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45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46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43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44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2169" name="Group 133"/>
          <p:cNvGrpSpPr>
            <a:grpSpLocks/>
          </p:cNvGrpSpPr>
          <p:nvPr/>
        </p:nvGrpSpPr>
        <p:grpSpPr bwMode="auto">
          <a:xfrm>
            <a:off x="5245100" y="3538538"/>
            <a:ext cx="617538" cy="250825"/>
            <a:chOff x="2356" y="1300"/>
            <a:chExt cx="555" cy="194"/>
          </a:xfrm>
        </p:grpSpPr>
        <p:sp>
          <p:nvSpPr>
            <p:cNvPr id="92231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32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33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34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37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38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35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36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2170" name="Group 133"/>
          <p:cNvGrpSpPr>
            <a:grpSpLocks/>
          </p:cNvGrpSpPr>
          <p:nvPr/>
        </p:nvGrpSpPr>
        <p:grpSpPr bwMode="auto">
          <a:xfrm>
            <a:off x="3813175" y="4121150"/>
            <a:ext cx="617538" cy="250825"/>
            <a:chOff x="2356" y="1300"/>
            <a:chExt cx="555" cy="194"/>
          </a:xfrm>
        </p:grpSpPr>
        <p:sp>
          <p:nvSpPr>
            <p:cNvPr id="92223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24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25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26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29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30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27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28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2171" name="Group 133"/>
          <p:cNvGrpSpPr>
            <a:grpSpLocks/>
          </p:cNvGrpSpPr>
          <p:nvPr/>
        </p:nvGrpSpPr>
        <p:grpSpPr bwMode="auto">
          <a:xfrm>
            <a:off x="4368800" y="4610100"/>
            <a:ext cx="617538" cy="250825"/>
            <a:chOff x="2356" y="1300"/>
            <a:chExt cx="555" cy="194"/>
          </a:xfrm>
        </p:grpSpPr>
        <p:sp>
          <p:nvSpPr>
            <p:cNvPr id="92215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16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17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18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21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22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19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20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2172" name="Group 133"/>
          <p:cNvGrpSpPr>
            <a:grpSpLocks/>
          </p:cNvGrpSpPr>
          <p:nvPr/>
        </p:nvGrpSpPr>
        <p:grpSpPr bwMode="auto">
          <a:xfrm>
            <a:off x="5389563" y="4411663"/>
            <a:ext cx="617537" cy="250825"/>
            <a:chOff x="2356" y="1300"/>
            <a:chExt cx="555" cy="194"/>
          </a:xfrm>
        </p:grpSpPr>
        <p:sp>
          <p:nvSpPr>
            <p:cNvPr id="92207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08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09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10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13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14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11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12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grpSp>
        <p:nvGrpSpPr>
          <p:cNvPr id="92173" name="Group 133"/>
          <p:cNvGrpSpPr>
            <a:grpSpLocks/>
          </p:cNvGrpSpPr>
          <p:nvPr/>
        </p:nvGrpSpPr>
        <p:grpSpPr bwMode="auto">
          <a:xfrm>
            <a:off x="3502025" y="3351213"/>
            <a:ext cx="617538" cy="250825"/>
            <a:chOff x="2356" y="1300"/>
            <a:chExt cx="555" cy="194"/>
          </a:xfrm>
        </p:grpSpPr>
        <p:sp>
          <p:nvSpPr>
            <p:cNvPr id="92199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00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sp>
          <p:nvSpPr>
            <p:cNvPr id="92201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ea typeface="ＭＳ Ｐゴシック" pitchFamily="34" charset="-128"/>
              </a:endParaRPr>
            </a:p>
          </p:txBody>
        </p:sp>
        <p:grpSp>
          <p:nvGrpSpPr>
            <p:cNvPr id="92202" name="Group 137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92205" name="Freeform 13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2206" name="Freeform 13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92203" name="Line 140"/>
            <p:cNvSpPr>
              <a:spLocks noChangeShapeType="1"/>
            </p:cNvSpPr>
            <p:nvPr/>
          </p:nvSpPr>
          <p:spPr bwMode="auto">
            <a:xfrm>
              <a:off x="2357" y="1361"/>
              <a:ext cx="0" cy="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92204" name="Line 141"/>
            <p:cNvSpPr>
              <a:spLocks noChangeShapeType="1"/>
            </p:cNvSpPr>
            <p:nvPr/>
          </p:nvSpPr>
          <p:spPr bwMode="auto">
            <a:xfrm>
              <a:off x="2907" y="1363"/>
              <a:ext cx="0" cy="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</p:grpSp>
      <p:cxnSp>
        <p:nvCxnSpPr>
          <p:cNvPr id="92174" name="Straight Connector 10"/>
          <p:cNvCxnSpPr>
            <a:cxnSpLocks noChangeShapeType="1"/>
            <a:stCxn id="92204" idx="0"/>
            <a:endCxn id="92235" idx="0"/>
          </p:cNvCxnSpPr>
          <p:nvPr/>
        </p:nvCxnSpPr>
        <p:spPr bwMode="auto">
          <a:xfrm>
            <a:off x="4114800" y="3432175"/>
            <a:ext cx="1131888" cy="1857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75" name="Straight Connector 297"/>
          <p:cNvCxnSpPr>
            <a:cxnSpLocks noChangeShapeType="1"/>
            <a:endCxn id="92241" idx="1"/>
          </p:cNvCxnSpPr>
          <p:nvPr/>
        </p:nvCxnSpPr>
        <p:spPr bwMode="auto">
          <a:xfrm>
            <a:off x="4656138" y="3924300"/>
            <a:ext cx="139700" cy="1127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76" name="Straight Connector 298"/>
          <p:cNvCxnSpPr>
            <a:cxnSpLocks noChangeShapeType="1"/>
            <a:endCxn id="92243" idx="1"/>
          </p:cNvCxnSpPr>
          <p:nvPr/>
        </p:nvCxnSpPr>
        <p:spPr bwMode="auto">
          <a:xfrm flipV="1">
            <a:off x="4425950" y="4200525"/>
            <a:ext cx="280988" cy="61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77" name="Straight Connector 299"/>
          <p:cNvCxnSpPr>
            <a:cxnSpLocks noChangeShapeType="1"/>
          </p:cNvCxnSpPr>
          <p:nvPr/>
        </p:nvCxnSpPr>
        <p:spPr bwMode="auto">
          <a:xfrm flipV="1">
            <a:off x="4083050" y="3962400"/>
            <a:ext cx="223838" cy="1492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78" name="Straight Connector 300"/>
          <p:cNvCxnSpPr>
            <a:cxnSpLocks noChangeShapeType="1"/>
          </p:cNvCxnSpPr>
          <p:nvPr/>
        </p:nvCxnSpPr>
        <p:spPr bwMode="auto">
          <a:xfrm flipV="1">
            <a:off x="3738563" y="4367213"/>
            <a:ext cx="222250" cy="147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79" name="Straight Connector 301"/>
          <p:cNvCxnSpPr>
            <a:cxnSpLocks noChangeShapeType="1"/>
            <a:stCxn id="92217" idx="0"/>
          </p:cNvCxnSpPr>
          <p:nvPr/>
        </p:nvCxnSpPr>
        <p:spPr bwMode="auto">
          <a:xfrm flipV="1">
            <a:off x="4675188" y="4267200"/>
            <a:ext cx="292100" cy="342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0" name="Straight Connector 302"/>
          <p:cNvCxnSpPr>
            <a:cxnSpLocks noChangeShapeType="1"/>
          </p:cNvCxnSpPr>
          <p:nvPr/>
        </p:nvCxnSpPr>
        <p:spPr bwMode="auto">
          <a:xfrm flipH="1" flipV="1">
            <a:off x="5243513" y="4248150"/>
            <a:ext cx="412750" cy="1682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1" name="Straight Connector 303"/>
          <p:cNvCxnSpPr>
            <a:cxnSpLocks noChangeShapeType="1"/>
          </p:cNvCxnSpPr>
          <p:nvPr/>
        </p:nvCxnSpPr>
        <p:spPr bwMode="auto">
          <a:xfrm flipV="1">
            <a:off x="5227638" y="3776663"/>
            <a:ext cx="328612" cy="266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2" name="Straight Connector 304"/>
          <p:cNvCxnSpPr>
            <a:cxnSpLocks noChangeShapeType="1"/>
            <a:endCxn id="92199" idx="4"/>
          </p:cNvCxnSpPr>
          <p:nvPr/>
        </p:nvCxnSpPr>
        <p:spPr bwMode="auto">
          <a:xfrm flipH="1" flipV="1">
            <a:off x="3810000" y="3602038"/>
            <a:ext cx="476250" cy="1174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3" name="Straight Connector 22"/>
          <p:cNvCxnSpPr>
            <a:cxnSpLocks noChangeShapeType="1"/>
            <a:endCxn id="92201" idx="1"/>
          </p:cNvCxnSpPr>
          <p:nvPr/>
        </p:nvCxnSpPr>
        <p:spPr bwMode="auto">
          <a:xfrm>
            <a:off x="2362200" y="2578100"/>
            <a:ext cx="1230313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4" name="Straight Connector 305"/>
          <p:cNvCxnSpPr>
            <a:cxnSpLocks noChangeShapeType="1"/>
            <a:endCxn id="92203" idx="0"/>
          </p:cNvCxnSpPr>
          <p:nvPr/>
        </p:nvCxnSpPr>
        <p:spPr bwMode="auto">
          <a:xfrm>
            <a:off x="1617663" y="2909888"/>
            <a:ext cx="1885950" cy="519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5" name="Straight Connector 306"/>
          <p:cNvCxnSpPr>
            <a:cxnSpLocks noChangeShapeType="1"/>
            <a:endCxn id="92203" idx="1"/>
          </p:cNvCxnSpPr>
          <p:nvPr/>
        </p:nvCxnSpPr>
        <p:spPr bwMode="auto">
          <a:xfrm>
            <a:off x="1230313" y="3278188"/>
            <a:ext cx="2273300" cy="26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6" name="Straight Connector 307"/>
          <p:cNvCxnSpPr>
            <a:cxnSpLocks noChangeShapeType="1"/>
            <a:endCxn id="92259" idx="0"/>
          </p:cNvCxnSpPr>
          <p:nvPr/>
        </p:nvCxnSpPr>
        <p:spPr bwMode="auto">
          <a:xfrm>
            <a:off x="1166813" y="4260850"/>
            <a:ext cx="1971675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7" name="Straight Connector 308"/>
          <p:cNvCxnSpPr>
            <a:cxnSpLocks noChangeShapeType="1"/>
            <a:endCxn id="92255" idx="2"/>
          </p:cNvCxnSpPr>
          <p:nvPr/>
        </p:nvCxnSpPr>
        <p:spPr bwMode="auto">
          <a:xfrm flipV="1">
            <a:off x="1393825" y="4573588"/>
            <a:ext cx="1744663" cy="41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8" name="Straight Connector 309"/>
          <p:cNvCxnSpPr>
            <a:cxnSpLocks noChangeShapeType="1"/>
            <a:endCxn id="92255" idx="3"/>
          </p:cNvCxnSpPr>
          <p:nvPr/>
        </p:nvCxnSpPr>
        <p:spPr bwMode="auto">
          <a:xfrm flipV="1">
            <a:off x="1797050" y="4622800"/>
            <a:ext cx="1431925" cy="755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89" name="Straight Connector 310"/>
          <p:cNvCxnSpPr>
            <a:cxnSpLocks noChangeShapeType="1"/>
            <a:stCxn id="92286" idx="0"/>
            <a:endCxn id="92255" idx="4"/>
          </p:cNvCxnSpPr>
          <p:nvPr/>
        </p:nvCxnSpPr>
        <p:spPr bwMode="auto">
          <a:xfrm flipV="1">
            <a:off x="3389313" y="4643438"/>
            <a:ext cx="57150" cy="1211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0" name="Straight Connector 311"/>
          <p:cNvCxnSpPr>
            <a:cxnSpLocks noChangeShapeType="1"/>
          </p:cNvCxnSpPr>
          <p:nvPr/>
        </p:nvCxnSpPr>
        <p:spPr bwMode="auto">
          <a:xfrm flipV="1">
            <a:off x="4616450" y="4872038"/>
            <a:ext cx="6350" cy="1135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1" name="Straight Connector 312"/>
          <p:cNvCxnSpPr>
            <a:cxnSpLocks noChangeShapeType="1"/>
            <a:stCxn id="92289" idx="1"/>
          </p:cNvCxnSpPr>
          <p:nvPr/>
        </p:nvCxnSpPr>
        <p:spPr bwMode="auto">
          <a:xfrm flipH="1" flipV="1">
            <a:off x="4924425" y="4821238"/>
            <a:ext cx="506413" cy="1058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2" name="Straight Connector 313"/>
          <p:cNvCxnSpPr>
            <a:cxnSpLocks noChangeShapeType="1"/>
          </p:cNvCxnSpPr>
          <p:nvPr/>
        </p:nvCxnSpPr>
        <p:spPr bwMode="auto">
          <a:xfrm flipH="1" flipV="1">
            <a:off x="5832475" y="4648200"/>
            <a:ext cx="1722438" cy="1020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3" name="Straight Connector 314"/>
          <p:cNvCxnSpPr>
            <a:cxnSpLocks noChangeShapeType="1"/>
            <a:endCxn id="92212" idx="1"/>
          </p:cNvCxnSpPr>
          <p:nvPr/>
        </p:nvCxnSpPr>
        <p:spPr bwMode="auto">
          <a:xfrm flipH="1" flipV="1">
            <a:off x="6002338" y="4600575"/>
            <a:ext cx="2244725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4" name="Straight Connector 315"/>
          <p:cNvCxnSpPr>
            <a:cxnSpLocks noChangeShapeType="1"/>
            <a:endCxn id="92212" idx="0"/>
          </p:cNvCxnSpPr>
          <p:nvPr/>
        </p:nvCxnSpPr>
        <p:spPr bwMode="auto">
          <a:xfrm flipH="1">
            <a:off x="6002338" y="4295775"/>
            <a:ext cx="2017712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5" name="Straight Connector 316"/>
          <p:cNvCxnSpPr>
            <a:cxnSpLocks noChangeShapeType="1"/>
          </p:cNvCxnSpPr>
          <p:nvPr/>
        </p:nvCxnSpPr>
        <p:spPr bwMode="auto">
          <a:xfrm flipH="1">
            <a:off x="5861050" y="3227388"/>
            <a:ext cx="1422400" cy="45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6" name="Straight Connector 317"/>
          <p:cNvCxnSpPr>
            <a:cxnSpLocks noChangeShapeType="1"/>
          </p:cNvCxnSpPr>
          <p:nvPr/>
        </p:nvCxnSpPr>
        <p:spPr bwMode="auto">
          <a:xfrm flipH="1">
            <a:off x="5684838" y="2803525"/>
            <a:ext cx="898525" cy="728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197" name="Straight Connector 318"/>
          <p:cNvCxnSpPr>
            <a:cxnSpLocks noChangeShapeType="1"/>
            <a:stCxn id="92297" idx="9"/>
          </p:cNvCxnSpPr>
          <p:nvPr/>
        </p:nvCxnSpPr>
        <p:spPr bwMode="auto">
          <a:xfrm>
            <a:off x="4849813" y="2381250"/>
            <a:ext cx="555625" cy="1125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198" name="TextBox 39958"/>
          <p:cNvSpPr txBox="1">
            <a:spLocks noChangeArrowheads="1"/>
          </p:cNvSpPr>
          <p:nvPr/>
        </p:nvSpPr>
        <p:spPr bwMode="auto">
          <a:xfrm>
            <a:off x="2887663" y="3584575"/>
            <a:ext cx="10080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hangingPunct="0"/>
            <a:r>
              <a:rPr lang="en-US" b="0" i="1">
                <a:solidFill>
                  <a:srgbClr val="000000"/>
                </a:solidFill>
              </a:rPr>
              <a:t>global</a:t>
            </a:r>
            <a:br>
              <a:rPr lang="en-US" b="0" i="1">
                <a:solidFill>
                  <a:srgbClr val="000000"/>
                </a:solidFill>
              </a:rPr>
            </a:br>
            <a:r>
              <a:rPr lang="en-US" b="0" i="1">
                <a:solidFill>
                  <a:srgbClr val="000000"/>
                </a:solidFill>
              </a:rPr>
              <a:t>ISP</a:t>
            </a:r>
          </a:p>
        </p:txBody>
      </p:sp>
    </p:spTree>
    <p:extLst>
      <p:ext uri="{BB962C8B-B14F-4D97-AF65-F5344CB8AC3E}">
        <p14:creationId xmlns:p14="http://schemas.microsoft.com/office/powerpoint/2010/main" val="141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924800" cy="1981200"/>
          </a:xfrm>
        </p:spPr>
        <p:txBody>
          <a:bodyPr/>
          <a:lstStyle/>
          <a:p>
            <a:r>
              <a:rPr lang="sv-SE" dirty="0" smtClean="0"/>
              <a:t>Flashback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/>
              <a:t>Computer Communication</a:t>
            </a:r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7BAE0D-3C1C-48AF-9FF5-AF18ABEA3378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659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94210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1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94481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9453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34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2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9453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32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3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9452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30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4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9452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28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5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9452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26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6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9452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24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7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9452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22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8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9451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20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89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9451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18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90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9451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16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91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9451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14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92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9451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12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93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9450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10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94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9450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08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95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9450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06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4496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9450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504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sp>
          <p:nvSpPr>
            <p:cNvPr id="94497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4498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4499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4500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4501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4502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</p:grpSp>
      <p:sp>
        <p:nvSpPr>
          <p:cNvPr id="94212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b="0">
                <a:solidFill>
                  <a:srgbClr val="000000"/>
                </a:solidFill>
                <a:latin typeface="Gill Sans MT" pitchFamily="34" charset="0"/>
              </a:rPr>
              <a:t>But if one global ISP is viable business, there will be competitors ….</a:t>
            </a:r>
          </a:p>
        </p:txBody>
      </p:sp>
      <p:grpSp>
        <p:nvGrpSpPr>
          <p:cNvPr id="94213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94398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4399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447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7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7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7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7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8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77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78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4400" name="Straight Connector 10"/>
            <p:cNvCxnSpPr>
              <a:cxnSpLocks noChangeShapeType="1"/>
              <a:stCxn id="94478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1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2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3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4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5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6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7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408" name="Straight Connector 304"/>
            <p:cNvCxnSpPr>
              <a:cxnSpLocks noChangeShapeType="1"/>
              <a:endCxn id="94473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409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B</a:t>
              </a:r>
            </a:p>
          </p:txBody>
        </p:sp>
        <p:grpSp>
          <p:nvGrpSpPr>
            <p:cNvPr id="94410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446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6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6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6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7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7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69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70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411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445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5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5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6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6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6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61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62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412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444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5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5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5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5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5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53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54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413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444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4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4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4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4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4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45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46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414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443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3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3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3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3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4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3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3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415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442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2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2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2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3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3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29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30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416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441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1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41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42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42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42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42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422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94214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94315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4316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439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9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9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9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9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9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94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95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4317" name="Straight Connector 334"/>
            <p:cNvCxnSpPr>
              <a:cxnSpLocks noChangeShapeType="1"/>
              <a:stCxn id="94395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18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19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20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21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22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23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24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325" name="Straight Connector 342"/>
            <p:cNvCxnSpPr>
              <a:cxnSpLocks noChangeShapeType="1"/>
              <a:endCxn id="94390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326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A</a:t>
              </a:r>
            </a:p>
          </p:txBody>
        </p:sp>
        <p:grpSp>
          <p:nvGrpSpPr>
            <p:cNvPr id="94327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438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8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8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8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8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8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8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87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328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437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7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7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7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8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8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78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79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329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436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6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6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6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7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7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70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71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330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435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5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6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6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6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6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62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63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331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435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5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5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5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5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5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54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55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332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434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4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4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4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4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4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46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47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333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433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3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3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3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4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4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3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39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94215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94232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4233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4307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0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0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1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1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1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11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12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4234" name="Straight Connector 419"/>
            <p:cNvCxnSpPr>
              <a:cxnSpLocks noChangeShapeType="1"/>
              <a:stCxn id="94312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35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36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37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38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39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40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41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4242" name="Straight Connector 427"/>
            <p:cNvCxnSpPr>
              <a:cxnSpLocks noChangeShapeType="1"/>
              <a:endCxn id="94307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4243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6536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C</a:t>
              </a:r>
            </a:p>
          </p:txBody>
        </p:sp>
        <p:grpSp>
          <p:nvGrpSpPr>
            <p:cNvPr id="94244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429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0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30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30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30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30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303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304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245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429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9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9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29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29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29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295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296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246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428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8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8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28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28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29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287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28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247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427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7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7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27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28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28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279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280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248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426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6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6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27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27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27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27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272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249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425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6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6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26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26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26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263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264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4250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425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5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425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425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425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425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4255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4256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cxnSp>
        <p:nvCxnSpPr>
          <p:cNvPr id="94216" name="Straight Connector 12"/>
          <p:cNvCxnSpPr>
            <a:cxnSpLocks noChangeShapeType="1"/>
            <a:endCxn id="94392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17" name="Straight Connector 500"/>
          <p:cNvCxnSpPr>
            <a:cxnSpLocks noChangeShapeType="1"/>
            <a:endCxn id="94394" idx="1"/>
          </p:cNvCxnSpPr>
          <p:nvPr/>
        </p:nvCxnSpPr>
        <p:spPr bwMode="auto">
          <a:xfrm>
            <a:off x="1638300" y="2849563"/>
            <a:ext cx="90011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18" name="Straight Connector 501"/>
          <p:cNvCxnSpPr>
            <a:cxnSpLocks noChangeShapeType="1"/>
            <a:endCxn id="94390" idx="2"/>
          </p:cNvCxnSpPr>
          <p:nvPr/>
        </p:nvCxnSpPr>
        <p:spPr bwMode="auto">
          <a:xfrm flipV="1">
            <a:off x="1235075" y="2973388"/>
            <a:ext cx="1303338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19" name="Straight Connector 502"/>
          <p:cNvCxnSpPr>
            <a:cxnSpLocks noChangeShapeType="1"/>
            <a:endCxn id="94360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0" name="Straight Connector 503"/>
          <p:cNvCxnSpPr>
            <a:cxnSpLocks noChangeShapeType="1"/>
            <a:endCxn id="94360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1" name="Straight Connector 504"/>
          <p:cNvCxnSpPr>
            <a:cxnSpLocks noChangeShapeType="1"/>
            <a:endCxn id="94443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2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3" name="Straight Connector 506"/>
          <p:cNvCxnSpPr>
            <a:cxnSpLocks noChangeShapeType="1"/>
            <a:stCxn id="94509" idx="4"/>
            <a:endCxn id="94438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4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5" name="Straight Connector 508"/>
          <p:cNvCxnSpPr>
            <a:cxnSpLocks noChangeShapeType="1"/>
            <a:endCxn id="94425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6" name="Straight Connector 509"/>
          <p:cNvCxnSpPr>
            <a:cxnSpLocks noChangeShapeType="1"/>
            <a:stCxn id="94507" idx="0"/>
          </p:cNvCxnSpPr>
          <p:nvPr/>
        </p:nvCxnSpPr>
        <p:spPr bwMode="auto">
          <a:xfrm flipH="1" flipV="1">
            <a:off x="5319713" y="4694238"/>
            <a:ext cx="285750" cy="1160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7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8" name="Straight Connector 511"/>
          <p:cNvCxnSpPr>
            <a:cxnSpLocks noChangeShapeType="1"/>
            <a:stCxn id="94504" idx="0"/>
          </p:cNvCxnSpPr>
          <p:nvPr/>
        </p:nvCxnSpPr>
        <p:spPr bwMode="auto">
          <a:xfrm flipH="1" flipV="1">
            <a:off x="3144838" y="5192713"/>
            <a:ext cx="244475" cy="661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29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30" name="Straight Connector 513"/>
          <p:cNvCxnSpPr>
            <a:cxnSpLocks noChangeShapeType="1"/>
            <a:endCxn id="94255" idx="0"/>
          </p:cNvCxnSpPr>
          <p:nvPr/>
        </p:nvCxnSpPr>
        <p:spPr bwMode="auto">
          <a:xfrm flipV="1">
            <a:off x="1362075" y="5045075"/>
            <a:ext cx="706438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31" name="Straight Connector 514"/>
          <p:cNvCxnSpPr>
            <a:cxnSpLocks noChangeShapeType="1"/>
            <a:endCxn id="94311" idx="1"/>
          </p:cNvCxnSpPr>
          <p:nvPr/>
        </p:nvCxnSpPr>
        <p:spPr bwMode="auto">
          <a:xfrm>
            <a:off x="1155700" y="4376738"/>
            <a:ext cx="99695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4297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96258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6259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96552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9660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605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53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9660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603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54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9660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601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55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9659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99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56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9659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97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57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9659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95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58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9659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93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59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9659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91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0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9658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89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1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9658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87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2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9658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85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3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9658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83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4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9658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81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5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9657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79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6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9657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77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6567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9657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75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sp>
          <p:nvSpPr>
            <p:cNvPr id="96568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6569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6570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6571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6572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6573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</p:grpSp>
      <p:sp>
        <p:nvSpPr>
          <p:cNvPr id="96260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b="0">
                <a:solidFill>
                  <a:srgbClr val="000000"/>
                </a:solidFill>
                <a:latin typeface="Gill Sans MT" pitchFamily="34" charset="0"/>
              </a:rPr>
              <a:t>But if one global ISP is viable business, there will be competitors ….  which must be interconnected</a:t>
            </a:r>
          </a:p>
        </p:txBody>
      </p:sp>
      <p:grpSp>
        <p:nvGrpSpPr>
          <p:cNvPr id="96261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96469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6470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654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4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4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54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55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55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548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49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6471" name="Straight Connector 10"/>
            <p:cNvCxnSpPr>
              <a:cxnSpLocks noChangeShapeType="1"/>
              <a:stCxn id="96549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2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3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4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5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6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7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8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479" name="Straight Connector 304"/>
            <p:cNvCxnSpPr>
              <a:cxnSpLocks noChangeShapeType="1"/>
              <a:endCxn id="96544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480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B</a:t>
              </a:r>
            </a:p>
          </p:txBody>
        </p:sp>
        <p:grpSp>
          <p:nvGrpSpPr>
            <p:cNvPr id="96481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653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3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3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53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54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54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540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4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82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652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2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3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53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53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53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532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33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83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652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2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2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52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52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52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524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25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84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651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1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1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51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51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51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516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17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85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650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0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50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50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51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51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508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0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86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649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9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9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9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50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50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500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501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87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648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8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9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9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9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9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92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93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96262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96386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6387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646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6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6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6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6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6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65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66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6388" name="Straight Connector 334"/>
            <p:cNvCxnSpPr>
              <a:cxnSpLocks noChangeShapeType="1"/>
              <a:stCxn id="96466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89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90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91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92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93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94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95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96" name="Straight Connector 342"/>
            <p:cNvCxnSpPr>
              <a:cxnSpLocks noChangeShapeType="1"/>
              <a:endCxn id="96461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397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A</a:t>
              </a:r>
            </a:p>
          </p:txBody>
        </p:sp>
        <p:grpSp>
          <p:nvGrpSpPr>
            <p:cNvPr id="96398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645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5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5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5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5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6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5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58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399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644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4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4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4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5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5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49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50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00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643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3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3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4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4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4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4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42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01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642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3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3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3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3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3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33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34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02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642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2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2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2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2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2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25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26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03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641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1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1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1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1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2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17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18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404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640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0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40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40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41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41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409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410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96263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96303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6304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6378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7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8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8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8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8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82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83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6305" name="Straight Connector 419"/>
            <p:cNvCxnSpPr>
              <a:cxnSpLocks noChangeShapeType="1"/>
              <a:stCxn id="96383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06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07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08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09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10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11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12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313" name="Straight Connector 427"/>
            <p:cNvCxnSpPr>
              <a:cxnSpLocks noChangeShapeType="1"/>
              <a:endCxn id="96378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6314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6536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C</a:t>
              </a:r>
            </a:p>
          </p:txBody>
        </p:sp>
        <p:grpSp>
          <p:nvGrpSpPr>
            <p:cNvPr id="96315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637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7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7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7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7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7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74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75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316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636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6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6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6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6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6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66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67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317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635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5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5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5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6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6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5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5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318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634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4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4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4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5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5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50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5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319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633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3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4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4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4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4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42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43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320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633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3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3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3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3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3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34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3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6321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632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2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632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632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632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632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632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32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cxnSp>
        <p:nvCxnSpPr>
          <p:cNvPr id="96264" name="Straight Connector 12"/>
          <p:cNvCxnSpPr>
            <a:cxnSpLocks noChangeShapeType="1"/>
            <a:endCxn id="96463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65" name="Straight Connector 500"/>
          <p:cNvCxnSpPr>
            <a:cxnSpLocks noChangeShapeType="1"/>
            <a:endCxn id="96465" idx="1"/>
          </p:cNvCxnSpPr>
          <p:nvPr/>
        </p:nvCxnSpPr>
        <p:spPr bwMode="auto">
          <a:xfrm>
            <a:off x="1638300" y="2849563"/>
            <a:ext cx="900113" cy="12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66" name="Straight Connector 501"/>
          <p:cNvCxnSpPr>
            <a:cxnSpLocks noChangeShapeType="1"/>
            <a:endCxn id="96461" idx="2"/>
          </p:cNvCxnSpPr>
          <p:nvPr/>
        </p:nvCxnSpPr>
        <p:spPr bwMode="auto">
          <a:xfrm flipV="1">
            <a:off x="1235075" y="2973388"/>
            <a:ext cx="1303338" cy="277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67" name="Straight Connector 502"/>
          <p:cNvCxnSpPr>
            <a:cxnSpLocks noChangeShapeType="1"/>
            <a:endCxn id="96431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68" name="Straight Connector 503"/>
          <p:cNvCxnSpPr>
            <a:cxnSpLocks noChangeShapeType="1"/>
            <a:endCxn id="96431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69" name="Straight Connector 504"/>
          <p:cNvCxnSpPr>
            <a:cxnSpLocks noChangeShapeType="1"/>
            <a:endCxn id="96514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0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1" name="Straight Connector 506"/>
          <p:cNvCxnSpPr>
            <a:cxnSpLocks noChangeShapeType="1"/>
            <a:stCxn id="96580" idx="4"/>
            <a:endCxn id="96509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2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3" name="Straight Connector 508"/>
          <p:cNvCxnSpPr>
            <a:cxnSpLocks noChangeShapeType="1"/>
            <a:endCxn id="96496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4" name="Straight Connector 509"/>
          <p:cNvCxnSpPr>
            <a:cxnSpLocks noChangeShapeType="1"/>
            <a:stCxn id="96578" idx="0"/>
          </p:cNvCxnSpPr>
          <p:nvPr/>
        </p:nvCxnSpPr>
        <p:spPr bwMode="auto">
          <a:xfrm flipH="1" flipV="1">
            <a:off x="5319713" y="4694238"/>
            <a:ext cx="285750" cy="1160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5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6" name="Straight Connector 511"/>
          <p:cNvCxnSpPr>
            <a:cxnSpLocks noChangeShapeType="1"/>
            <a:stCxn id="96575" idx="0"/>
          </p:cNvCxnSpPr>
          <p:nvPr/>
        </p:nvCxnSpPr>
        <p:spPr bwMode="auto">
          <a:xfrm flipH="1" flipV="1">
            <a:off x="3144838" y="5192713"/>
            <a:ext cx="244475" cy="661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7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8" name="Straight Connector 513"/>
          <p:cNvCxnSpPr>
            <a:cxnSpLocks noChangeShapeType="1"/>
            <a:endCxn id="96326" idx="0"/>
          </p:cNvCxnSpPr>
          <p:nvPr/>
        </p:nvCxnSpPr>
        <p:spPr bwMode="auto">
          <a:xfrm flipV="1">
            <a:off x="1362075" y="5045075"/>
            <a:ext cx="706438" cy="44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279" name="Straight Connector 514"/>
          <p:cNvCxnSpPr>
            <a:cxnSpLocks noChangeShapeType="1"/>
            <a:endCxn id="96382" idx="1"/>
          </p:cNvCxnSpPr>
          <p:nvPr/>
        </p:nvCxnSpPr>
        <p:spPr bwMode="auto">
          <a:xfrm>
            <a:off x="1155700" y="4376738"/>
            <a:ext cx="996950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5233" name="Group 39937"/>
          <p:cNvGrpSpPr>
            <a:grpSpLocks/>
          </p:cNvGrpSpPr>
          <p:nvPr/>
        </p:nvGrpSpPr>
        <p:grpSpPr bwMode="auto">
          <a:xfrm>
            <a:off x="3692525" y="3789363"/>
            <a:ext cx="1538288" cy="585787"/>
            <a:chOff x="3692946" y="3789212"/>
            <a:chExt cx="1537885" cy="585306"/>
          </a:xfrm>
        </p:grpSpPr>
        <p:cxnSp>
          <p:nvCxnSpPr>
            <p:cNvPr id="96292" name="Straight Connector 515"/>
            <p:cNvCxnSpPr>
              <a:cxnSpLocks noChangeShapeType="1"/>
              <a:stCxn id="96348" idx="0"/>
            </p:cNvCxnSpPr>
            <p:nvPr/>
          </p:nvCxnSpPr>
          <p:spPr bwMode="auto">
            <a:xfrm flipV="1">
              <a:off x="3833272" y="4233204"/>
              <a:ext cx="190444" cy="141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6293" name="Group 518"/>
            <p:cNvGrpSpPr>
              <a:grpSpLocks/>
            </p:cNvGrpSpPr>
            <p:nvPr/>
          </p:nvGrpSpPr>
          <p:grpSpPr bwMode="auto">
            <a:xfrm>
              <a:off x="3932901" y="3934211"/>
              <a:ext cx="530938" cy="338554"/>
              <a:chOff x="5573768" y="2726239"/>
              <a:chExt cx="530938" cy="338554"/>
            </a:xfrm>
          </p:grpSpPr>
          <p:sp>
            <p:nvSpPr>
              <p:cNvPr id="96296" name="Oval 521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6297" name="TextBox 522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0" hangingPunct="0"/>
                <a:r>
                  <a:rPr lang="en-US" sz="1600" b="0">
                    <a:solidFill>
                      <a:srgbClr val="FFFFFF"/>
                    </a:solidFill>
                  </a:rPr>
                  <a:t>IXP</a:t>
                </a:r>
              </a:p>
            </p:txBody>
          </p:sp>
        </p:grpSp>
        <p:cxnSp>
          <p:nvCxnSpPr>
            <p:cNvPr id="96294" name="Straight Connector 519"/>
            <p:cNvCxnSpPr>
              <a:cxnSpLocks noChangeShapeType="1"/>
              <a:stCxn id="96296" idx="6"/>
              <a:endCxn id="96548" idx="1"/>
            </p:cNvCxnSpPr>
            <p:nvPr/>
          </p:nvCxnSpPr>
          <p:spPr bwMode="auto">
            <a:xfrm flipV="1">
              <a:off x="4460993" y="3953654"/>
              <a:ext cx="769838" cy="1580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95" name="Straight Connector 520"/>
            <p:cNvCxnSpPr>
              <a:cxnSpLocks noChangeShapeType="1"/>
            </p:cNvCxnSpPr>
            <p:nvPr/>
          </p:nvCxnSpPr>
          <p:spPr bwMode="auto">
            <a:xfrm>
              <a:off x="3692946" y="3789212"/>
              <a:ext cx="342738" cy="2048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249" name="Group 39939"/>
          <p:cNvGrpSpPr>
            <a:grpSpLocks/>
          </p:cNvGrpSpPr>
          <p:nvPr/>
        </p:nvGrpSpPr>
        <p:grpSpPr bwMode="auto">
          <a:xfrm>
            <a:off x="2406650" y="3633788"/>
            <a:ext cx="2901950" cy="1296987"/>
            <a:chOff x="2407287" y="3633041"/>
            <a:chExt cx="2900648" cy="1297685"/>
          </a:xfrm>
        </p:grpSpPr>
        <p:cxnSp>
          <p:nvCxnSpPr>
            <p:cNvPr id="96289" name="Straight Connector 7"/>
            <p:cNvCxnSpPr>
              <a:cxnSpLocks noChangeShapeType="1"/>
              <a:stCxn id="96421" idx="5"/>
              <a:endCxn id="96546" idx="1"/>
            </p:cNvCxnSpPr>
            <p:nvPr/>
          </p:nvCxnSpPr>
          <p:spPr bwMode="auto">
            <a:xfrm>
              <a:off x="4876256" y="3633041"/>
              <a:ext cx="431679" cy="22249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90" name="Straight Connector 415"/>
            <p:cNvCxnSpPr>
              <a:cxnSpLocks noChangeShapeType="1"/>
              <a:endCxn id="96380" idx="0"/>
            </p:cNvCxnSpPr>
            <p:nvPr/>
          </p:nvCxnSpPr>
          <p:spPr bwMode="auto">
            <a:xfrm flipH="1">
              <a:off x="2407287" y="3753131"/>
              <a:ext cx="282429" cy="5113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6291" name="Straight Connector 523"/>
            <p:cNvCxnSpPr>
              <a:cxnSpLocks noChangeShapeType="1"/>
              <a:stCxn id="96343" idx="0"/>
            </p:cNvCxnSpPr>
            <p:nvPr/>
          </p:nvCxnSpPr>
          <p:spPr bwMode="auto">
            <a:xfrm flipV="1">
              <a:off x="4307545" y="4626270"/>
              <a:ext cx="843636" cy="30445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257" name="Group 39945"/>
          <p:cNvGrpSpPr>
            <a:grpSpLocks/>
          </p:cNvGrpSpPr>
          <p:nvPr/>
        </p:nvGrpSpPr>
        <p:grpSpPr bwMode="auto">
          <a:xfrm>
            <a:off x="4686295" y="4864102"/>
            <a:ext cx="2493137" cy="956691"/>
            <a:chOff x="4686300" y="4864100"/>
            <a:chExt cx="2492609" cy="956066"/>
          </a:xfrm>
        </p:grpSpPr>
        <p:sp>
          <p:nvSpPr>
            <p:cNvPr id="96287" name="TextBox 39940"/>
            <p:cNvSpPr txBox="1">
              <a:spLocks noChangeArrowheads="1"/>
            </p:cNvSpPr>
            <p:nvPr/>
          </p:nvSpPr>
          <p:spPr bwMode="auto">
            <a:xfrm>
              <a:off x="4838700" y="5143500"/>
              <a:ext cx="2340209" cy="67666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b="0" i="1" dirty="0">
                  <a:solidFill>
                    <a:srgbClr val="CC0000"/>
                  </a:solidFill>
                </a:rPr>
                <a:t>peering </a:t>
              </a:r>
              <a:r>
                <a:rPr lang="en-US" b="0" i="1" dirty="0" smtClean="0">
                  <a:solidFill>
                    <a:srgbClr val="CC0000"/>
                  </a:solidFill>
                </a:rPr>
                <a:t>link</a:t>
              </a:r>
            </a:p>
            <a:p>
              <a:pPr eaLnBrk="0" hangingPunct="0"/>
              <a:r>
                <a:rPr lang="en-US" sz="1400" b="0" i="1" dirty="0" smtClean="0">
                  <a:solidFill>
                    <a:srgbClr val="CC0000"/>
                  </a:solidFill>
                </a:rPr>
                <a:t>(no payment to each-other)</a:t>
              </a:r>
              <a:endParaRPr lang="en-US" sz="1400" b="0" i="1" dirty="0">
                <a:solidFill>
                  <a:srgbClr val="CC0000"/>
                </a:solidFill>
              </a:endParaRPr>
            </a:p>
          </p:txBody>
        </p:sp>
        <p:cxnSp>
          <p:nvCxnSpPr>
            <p:cNvPr id="96288" name="Straight Connector 39943"/>
            <p:cNvCxnSpPr>
              <a:cxnSpLocks noChangeShapeType="1"/>
            </p:cNvCxnSpPr>
            <p:nvPr/>
          </p:nvCxnSpPr>
          <p:spPr bwMode="auto">
            <a:xfrm>
              <a:off x="4686300" y="4864100"/>
              <a:ext cx="266700" cy="419100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265" name="Group 39950"/>
          <p:cNvGrpSpPr>
            <a:grpSpLocks/>
          </p:cNvGrpSpPr>
          <p:nvPr/>
        </p:nvGrpSpPr>
        <p:grpSpPr bwMode="auto">
          <a:xfrm>
            <a:off x="4546599" y="1701801"/>
            <a:ext cx="4127399" cy="2237881"/>
            <a:chOff x="4546729" y="1701800"/>
            <a:chExt cx="4126645" cy="2236434"/>
          </a:xfrm>
        </p:grpSpPr>
        <p:sp>
          <p:nvSpPr>
            <p:cNvPr id="96285" name="TextBox 39946"/>
            <p:cNvSpPr txBox="1">
              <a:spLocks noChangeArrowheads="1"/>
            </p:cNvSpPr>
            <p:nvPr/>
          </p:nvSpPr>
          <p:spPr bwMode="auto">
            <a:xfrm>
              <a:off x="5270500" y="1701800"/>
              <a:ext cx="3402874" cy="1199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b="0" i="1" dirty="0">
                  <a:solidFill>
                    <a:srgbClr val="CC0000"/>
                  </a:solidFill>
                </a:rPr>
                <a:t>Internet exchange </a:t>
              </a:r>
              <a:r>
                <a:rPr lang="en-US" b="0" i="1" dirty="0" smtClean="0">
                  <a:solidFill>
                    <a:srgbClr val="CC0000"/>
                  </a:solidFill>
                </a:rPr>
                <a:t>point</a:t>
              </a:r>
            </a:p>
            <a:p>
              <a:pPr eaLnBrk="0" hangingPunct="0"/>
              <a:r>
                <a:rPr lang="en-US" sz="1600" b="0" i="1" dirty="0" smtClean="0">
                  <a:solidFill>
                    <a:srgbClr val="CC0000"/>
                  </a:solidFill>
                </a:rPr>
                <a:t>(</a:t>
              </a:r>
              <a:r>
                <a:rPr lang="en-US" sz="1600" b="0" i="1" dirty="0" err="1">
                  <a:solidFill>
                    <a:srgbClr val="CC0000"/>
                  </a:solidFill>
                </a:rPr>
                <a:t>ca</a:t>
              </a:r>
              <a:r>
                <a:rPr lang="en-US" sz="1600" b="0" i="1" dirty="0">
                  <a:solidFill>
                    <a:srgbClr val="CC0000"/>
                  </a:solidFill>
                </a:rPr>
                <a:t> 300 in the </a:t>
              </a:r>
              <a:r>
                <a:rPr lang="en-US" sz="1600" b="0" i="1" dirty="0" smtClean="0">
                  <a:solidFill>
                    <a:srgbClr val="CC0000"/>
                  </a:solidFill>
                </a:rPr>
                <a:t>world;</a:t>
              </a:r>
            </a:p>
            <a:p>
              <a:pPr eaLnBrk="0" hangingPunct="0"/>
              <a:r>
                <a:rPr lang="en-US" sz="1600" b="0" i="1" dirty="0" smtClean="0">
                  <a:solidFill>
                    <a:srgbClr val="CC0000"/>
                  </a:solidFill>
                </a:rPr>
                <a:t>multiple ISPs peering/switching; </a:t>
              </a:r>
            </a:p>
            <a:p>
              <a:pPr eaLnBrk="0" hangingPunct="0"/>
              <a:r>
                <a:rPr lang="en-US" sz="1600" b="0" i="1" dirty="0" smtClean="0">
                  <a:solidFill>
                    <a:srgbClr val="CC0000"/>
                  </a:solidFill>
                </a:rPr>
                <a:t>3</a:t>
              </a:r>
              <a:r>
                <a:rPr lang="en-US" sz="1600" b="0" i="1" baseline="30000" dirty="0" smtClean="0">
                  <a:solidFill>
                    <a:srgbClr val="CC0000"/>
                  </a:solidFill>
                </a:rPr>
                <a:t>rd</a:t>
              </a:r>
              <a:r>
                <a:rPr lang="en-US" sz="1600" b="0" i="1" dirty="0" smtClean="0">
                  <a:solidFill>
                    <a:srgbClr val="CC0000"/>
                  </a:solidFill>
                </a:rPr>
                <a:t> company)</a:t>
              </a:r>
              <a:endParaRPr lang="en-US" sz="1600" b="0" i="1" dirty="0">
                <a:solidFill>
                  <a:srgbClr val="CC0000"/>
                </a:solidFill>
              </a:endParaRPr>
            </a:p>
          </p:txBody>
        </p:sp>
        <p:cxnSp>
          <p:nvCxnSpPr>
            <p:cNvPr id="96286" name="Straight Connector 39948"/>
            <p:cNvCxnSpPr>
              <a:cxnSpLocks noChangeShapeType="1"/>
            </p:cNvCxnSpPr>
            <p:nvPr/>
          </p:nvCxnSpPr>
          <p:spPr bwMode="auto">
            <a:xfrm flipH="1">
              <a:off x="4546729" y="2159000"/>
              <a:ext cx="1625472" cy="1779234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4917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98306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8307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98599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9865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52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0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9864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50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1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9864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48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2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9864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46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3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9864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44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4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9864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42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5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9863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40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6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9863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38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7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9863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36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8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9863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34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09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9863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32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10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98629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30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11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98627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28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12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98625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26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13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98623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24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98614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98621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622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sp>
          <p:nvSpPr>
            <p:cNvPr id="98615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8616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8617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8618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8619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98620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</p:grpSp>
      <p:sp>
        <p:nvSpPr>
          <p:cNvPr id="98308" name="Rectangle 3"/>
          <p:cNvSpPr txBox="1">
            <a:spLocks noChangeArrowheads="1"/>
          </p:cNvSpPr>
          <p:nvPr/>
        </p:nvSpPr>
        <p:spPr bwMode="auto">
          <a:xfrm>
            <a:off x="473075" y="1073150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b="0">
                <a:solidFill>
                  <a:srgbClr val="000000"/>
                </a:solidFill>
                <a:latin typeface="Gill Sans MT" pitchFamily="34" charset="0"/>
              </a:rPr>
              <a:t>… and regional networks may arise to connect access nets to ISPS </a:t>
            </a:r>
          </a:p>
        </p:txBody>
      </p:sp>
      <p:grpSp>
        <p:nvGrpSpPr>
          <p:cNvPr id="98309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98516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8517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859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9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9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9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9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9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95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96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8518" name="Straight Connector 10"/>
            <p:cNvCxnSpPr>
              <a:cxnSpLocks noChangeShapeType="1"/>
              <a:stCxn id="98596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19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20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21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22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23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24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25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526" name="Straight Connector 304"/>
            <p:cNvCxnSpPr>
              <a:cxnSpLocks noChangeShapeType="1"/>
              <a:endCxn id="98591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8527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B</a:t>
              </a:r>
            </a:p>
          </p:txBody>
        </p:sp>
        <p:grpSp>
          <p:nvGrpSpPr>
            <p:cNvPr id="98528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858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8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8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8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8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9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8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8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529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857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7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7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7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8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8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79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80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530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856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6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6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7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7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7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7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72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531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855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6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6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6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6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6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63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64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532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855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5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5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5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5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5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55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56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533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854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4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4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4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4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5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47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48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534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853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3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3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3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4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4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39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40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98310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98433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8434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850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0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1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1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1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1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12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13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8435" name="Straight Connector 334"/>
            <p:cNvCxnSpPr>
              <a:cxnSpLocks noChangeShapeType="1"/>
              <a:stCxn id="98513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36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37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38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39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40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41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42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443" name="Straight Connector 342"/>
            <p:cNvCxnSpPr>
              <a:cxnSpLocks noChangeShapeType="1"/>
              <a:endCxn id="98508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8444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A</a:t>
              </a:r>
            </a:p>
          </p:txBody>
        </p:sp>
        <p:grpSp>
          <p:nvGrpSpPr>
            <p:cNvPr id="98445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850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0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50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50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50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50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504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505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446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849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9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9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9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9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9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9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97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447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848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8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8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8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9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9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8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89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448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847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7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7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7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8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8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80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81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449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846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6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7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7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7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7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72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73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450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846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6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6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6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6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6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64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65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451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845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5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5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5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5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5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56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57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98311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98350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98351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98425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2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2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2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3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3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29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30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98352" name="Straight Connector 419"/>
            <p:cNvCxnSpPr>
              <a:cxnSpLocks noChangeShapeType="1"/>
              <a:stCxn id="98430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53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54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55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56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57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58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59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60" name="Straight Connector 427"/>
            <p:cNvCxnSpPr>
              <a:cxnSpLocks noChangeShapeType="1"/>
              <a:endCxn id="98425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8361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6536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C</a:t>
              </a:r>
            </a:p>
          </p:txBody>
        </p:sp>
        <p:grpSp>
          <p:nvGrpSpPr>
            <p:cNvPr id="98362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9841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1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1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2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2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2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21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22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363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9840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1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1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1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1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1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13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14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364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9840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0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40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40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40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0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405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406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365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9839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9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9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39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39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40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397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398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366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9838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8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8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38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39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39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389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390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367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9837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7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7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38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38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38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381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382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98368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9836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7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9837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9837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9837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9837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8373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374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cxnSp>
        <p:nvCxnSpPr>
          <p:cNvPr id="98312" name="Straight Connector 12"/>
          <p:cNvCxnSpPr>
            <a:cxnSpLocks noChangeShapeType="1"/>
            <a:endCxn id="98510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3" name="Straight Connector 500"/>
          <p:cNvCxnSpPr>
            <a:cxnSpLocks noChangeShapeType="1"/>
            <a:stCxn id="98635" idx="8"/>
            <a:endCxn id="98333" idx="2"/>
          </p:cNvCxnSpPr>
          <p:nvPr/>
        </p:nvCxnSpPr>
        <p:spPr bwMode="auto">
          <a:xfrm>
            <a:off x="1455738" y="2990850"/>
            <a:ext cx="38100" cy="309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4" name="Straight Connector 501"/>
          <p:cNvCxnSpPr>
            <a:cxnSpLocks noChangeShapeType="1"/>
            <a:endCxn id="98333" idx="3"/>
          </p:cNvCxnSpPr>
          <p:nvPr/>
        </p:nvCxnSpPr>
        <p:spPr bwMode="auto">
          <a:xfrm>
            <a:off x="1235075" y="3271838"/>
            <a:ext cx="12382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5" name="Straight Connector 502"/>
          <p:cNvCxnSpPr>
            <a:cxnSpLocks noChangeShapeType="1"/>
            <a:endCxn id="98478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6" name="Straight Connector 503"/>
          <p:cNvCxnSpPr>
            <a:cxnSpLocks noChangeShapeType="1"/>
            <a:endCxn id="98478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7" name="Straight Connector 504"/>
          <p:cNvCxnSpPr>
            <a:cxnSpLocks noChangeShapeType="1"/>
            <a:endCxn id="98561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8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19" name="Straight Connector 506"/>
          <p:cNvCxnSpPr>
            <a:cxnSpLocks noChangeShapeType="1"/>
            <a:stCxn id="98627" idx="4"/>
            <a:endCxn id="98556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0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1" name="Straight Connector 508"/>
          <p:cNvCxnSpPr>
            <a:cxnSpLocks noChangeShapeType="1"/>
            <a:endCxn id="98543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2" name="Straight Connector 509"/>
          <p:cNvCxnSpPr>
            <a:cxnSpLocks noChangeShapeType="1"/>
            <a:stCxn id="98625" idx="0"/>
            <a:endCxn id="98331" idx="5"/>
          </p:cNvCxnSpPr>
          <p:nvPr/>
        </p:nvCxnSpPr>
        <p:spPr bwMode="auto">
          <a:xfrm flipH="1" flipV="1">
            <a:off x="5084763" y="5684838"/>
            <a:ext cx="520700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3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4" name="Straight Connector 511"/>
          <p:cNvCxnSpPr>
            <a:cxnSpLocks noChangeShapeType="1"/>
            <a:stCxn id="98622" idx="0"/>
          </p:cNvCxnSpPr>
          <p:nvPr/>
        </p:nvCxnSpPr>
        <p:spPr bwMode="auto">
          <a:xfrm flipV="1">
            <a:off x="3389313" y="5689600"/>
            <a:ext cx="306387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5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6" name="Straight Connector 513"/>
          <p:cNvCxnSpPr>
            <a:cxnSpLocks noChangeShapeType="1"/>
            <a:stCxn id="98644" idx="0"/>
          </p:cNvCxnSpPr>
          <p:nvPr/>
        </p:nvCxnSpPr>
        <p:spPr bwMode="auto">
          <a:xfrm flipV="1">
            <a:off x="1179513" y="4467225"/>
            <a:ext cx="227012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27" name="Straight Connector 514"/>
          <p:cNvCxnSpPr>
            <a:cxnSpLocks noChangeShapeType="1"/>
            <a:endCxn id="98333" idx="5"/>
          </p:cNvCxnSpPr>
          <p:nvPr/>
        </p:nvCxnSpPr>
        <p:spPr bwMode="auto">
          <a:xfrm flipV="1">
            <a:off x="1155700" y="4368800"/>
            <a:ext cx="20320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98329" name="Group 39937"/>
          <p:cNvGrpSpPr>
            <a:grpSpLocks/>
          </p:cNvGrpSpPr>
          <p:nvPr/>
        </p:nvGrpSpPr>
        <p:grpSpPr bwMode="auto">
          <a:xfrm>
            <a:off x="3692525" y="3789363"/>
            <a:ext cx="1538288" cy="585787"/>
            <a:chOff x="3692946" y="3789212"/>
            <a:chExt cx="1537885" cy="585306"/>
          </a:xfrm>
        </p:grpSpPr>
        <p:cxnSp>
          <p:nvCxnSpPr>
            <p:cNvPr id="98339" name="Straight Connector 515"/>
            <p:cNvCxnSpPr>
              <a:cxnSpLocks noChangeShapeType="1"/>
              <a:stCxn id="98395" idx="0"/>
            </p:cNvCxnSpPr>
            <p:nvPr/>
          </p:nvCxnSpPr>
          <p:spPr bwMode="auto">
            <a:xfrm flipV="1">
              <a:off x="3833272" y="4233204"/>
              <a:ext cx="190444" cy="141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98340" name="Group 518"/>
            <p:cNvGrpSpPr>
              <a:grpSpLocks/>
            </p:cNvGrpSpPr>
            <p:nvPr/>
          </p:nvGrpSpPr>
          <p:grpSpPr bwMode="auto">
            <a:xfrm>
              <a:off x="3932901" y="3934211"/>
              <a:ext cx="530938" cy="338554"/>
              <a:chOff x="5573768" y="2726239"/>
              <a:chExt cx="530938" cy="338554"/>
            </a:xfrm>
          </p:grpSpPr>
          <p:sp>
            <p:nvSpPr>
              <p:cNvPr id="98343" name="Oval 521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98344" name="TextBox 522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0" hangingPunct="0"/>
                <a:r>
                  <a:rPr lang="en-US" sz="1600" b="0">
                    <a:solidFill>
                      <a:srgbClr val="FFFFFF"/>
                    </a:solidFill>
                  </a:rPr>
                  <a:t>IXP</a:t>
                </a:r>
              </a:p>
            </p:txBody>
          </p:sp>
        </p:grpSp>
        <p:cxnSp>
          <p:nvCxnSpPr>
            <p:cNvPr id="98341" name="Straight Connector 519"/>
            <p:cNvCxnSpPr>
              <a:cxnSpLocks noChangeShapeType="1"/>
              <a:stCxn id="98343" idx="6"/>
              <a:endCxn id="98595" idx="1"/>
            </p:cNvCxnSpPr>
            <p:nvPr/>
          </p:nvCxnSpPr>
          <p:spPr bwMode="auto">
            <a:xfrm flipV="1">
              <a:off x="4460993" y="3953654"/>
              <a:ext cx="769838" cy="1580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42" name="Straight Connector 520"/>
            <p:cNvCxnSpPr>
              <a:cxnSpLocks noChangeShapeType="1"/>
            </p:cNvCxnSpPr>
            <p:nvPr/>
          </p:nvCxnSpPr>
          <p:spPr bwMode="auto">
            <a:xfrm>
              <a:off x="3692946" y="3789212"/>
              <a:ext cx="342738" cy="2048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8330" name="Group 39939"/>
          <p:cNvGrpSpPr>
            <a:grpSpLocks/>
          </p:cNvGrpSpPr>
          <p:nvPr/>
        </p:nvGrpSpPr>
        <p:grpSpPr bwMode="auto">
          <a:xfrm>
            <a:off x="2406650" y="3633788"/>
            <a:ext cx="2901950" cy="1296987"/>
            <a:chOff x="2407287" y="3633041"/>
            <a:chExt cx="2900648" cy="1297685"/>
          </a:xfrm>
        </p:grpSpPr>
        <p:cxnSp>
          <p:nvCxnSpPr>
            <p:cNvPr id="98336" name="Straight Connector 7"/>
            <p:cNvCxnSpPr>
              <a:cxnSpLocks noChangeShapeType="1"/>
              <a:stCxn id="98468" idx="5"/>
              <a:endCxn id="98593" idx="1"/>
            </p:cNvCxnSpPr>
            <p:nvPr/>
          </p:nvCxnSpPr>
          <p:spPr bwMode="auto">
            <a:xfrm>
              <a:off x="4876256" y="3633041"/>
              <a:ext cx="431679" cy="22249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7" name="Straight Connector 415"/>
            <p:cNvCxnSpPr>
              <a:cxnSpLocks noChangeShapeType="1"/>
              <a:endCxn id="98427" idx="0"/>
            </p:cNvCxnSpPr>
            <p:nvPr/>
          </p:nvCxnSpPr>
          <p:spPr bwMode="auto">
            <a:xfrm flipH="1">
              <a:off x="2407287" y="3753131"/>
              <a:ext cx="282429" cy="5113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8" name="Straight Connector 523"/>
            <p:cNvCxnSpPr>
              <a:cxnSpLocks noChangeShapeType="1"/>
              <a:stCxn id="98390" idx="0"/>
            </p:cNvCxnSpPr>
            <p:nvPr/>
          </p:nvCxnSpPr>
          <p:spPr bwMode="auto">
            <a:xfrm flipV="1">
              <a:off x="4307545" y="4626270"/>
              <a:ext cx="843636" cy="30445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8331" name="Oval 6"/>
          <p:cNvSpPr>
            <a:spLocks noChangeArrowheads="1"/>
          </p:cNvSpPr>
          <p:nvPr/>
        </p:nvSpPr>
        <p:spPr bwMode="auto">
          <a:xfrm>
            <a:off x="3340100" y="5359400"/>
            <a:ext cx="20447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2400" b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98332" name="TextBox 9"/>
          <p:cNvSpPr txBox="1">
            <a:spLocks noChangeArrowheads="1"/>
          </p:cNvSpPr>
          <p:nvPr/>
        </p:nvSpPr>
        <p:spPr bwMode="auto">
          <a:xfrm>
            <a:off x="3556000" y="5334000"/>
            <a:ext cx="1587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hangingPunct="0"/>
            <a:r>
              <a:rPr lang="en-US" sz="2000" b="0" i="1">
                <a:solidFill>
                  <a:srgbClr val="000000"/>
                </a:solidFill>
              </a:rPr>
              <a:t>regional net</a:t>
            </a:r>
          </a:p>
        </p:txBody>
      </p:sp>
      <p:sp>
        <p:nvSpPr>
          <p:cNvPr id="98333" name="Oval 517"/>
          <p:cNvSpPr>
            <a:spLocks noChangeArrowheads="1"/>
          </p:cNvSpPr>
          <p:nvPr/>
        </p:nvSpPr>
        <p:spPr bwMode="auto">
          <a:xfrm rot="5400000">
            <a:off x="867569" y="3736182"/>
            <a:ext cx="1252537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2400" b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98334" name="Straight Connector 39941"/>
          <p:cNvCxnSpPr>
            <a:cxnSpLocks noChangeShapeType="1"/>
            <a:stCxn id="98333" idx="0"/>
            <a:endCxn id="98456" idx="0"/>
          </p:cNvCxnSpPr>
          <p:nvPr/>
        </p:nvCxnSpPr>
        <p:spPr bwMode="auto">
          <a:xfrm flipV="1">
            <a:off x="1684338" y="3654425"/>
            <a:ext cx="7588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335" name="Straight Connector 524"/>
          <p:cNvCxnSpPr>
            <a:cxnSpLocks noChangeShapeType="1"/>
            <a:endCxn id="98429" idx="1"/>
          </p:cNvCxnSpPr>
          <p:nvPr/>
        </p:nvCxnSpPr>
        <p:spPr bwMode="auto">
          <a:xfrm>
            <a:off x="1685925" y="4111625"/>
            <a:ext cx="4667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2026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pic>
        <p:nvPicPr>
          <p:cNvPr id="100354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0355" name="Group 5"/>
          <p:cNvGrpSpPr>
            <a:grpSpLocks/>
          </p:cNvGrpSpPr>
          <p:nvPr/>
        </p:nvGrpSpPr>
        <p:grpSpPr bwMode="auto">
          <a:xfrm>
            <a:off x="450850" y="1849438"/>
            <a:ext cx="8437563" cy="4559300"/>
            <a:chOff x="154891" y="1905681"/>
            <a:chExt cx="8436427" cy="4559651"/>
          </a:xfrm>
        </p:grpSpPr>
        <p:grpSp>
          <p:nvGrpSpPr>
            <p:cNvPr id="100658" name="Group 2"/>
            <p:cNvGrpSpPr>
              <a:grpSpLocks/>
            </p:cNvGrpSpPr>
            <p:nvPr/>
          </p:nvGrpSpPr>
          <p:grpSpPr bwMode="auto">
            <a:xfrm>
              <a:off x="1529396" y="2297655"/>
              <a:ext cx="648422" cy="418253"/>
              <a:chOff x="3053396" y="4304255"/>
              <a:chExt cx="648422" cy="418253"/>
            </a:xfrm>
          </p:grpSpPr>
          <p:sp>
            <p:nvSpPr>
              <p:cNvPr id="10071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711" name="TextBox 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59" name="Group 131"/>
            <p:cNvGrpSpPr>
              <a:grpSpLocks/>
            </p:cNvGrpSpPr>
            <p:nvPr/>
          </p:nvGrpSpPr>
          <p:grpSpPr bwMode="auto">
            <a:xfrm>
              <a:off x="373696" y="3097755"/>
              <a:ext cx="648422" cy="418253"/>
              <a:chOff x="3053396" y="4304255"/>
              <a:chExt cx="648422" cy="418253"/>
            </a:xfrm>
          </p:grpSpPr>
          <p:sp>
            <p:nvSpPr>
              <p:cNvPr id="10070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709" name="TextBox 13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0" name="Group 135"/>
            <p:cNvGrpSpPr>
              <a:grpSpLocks/>
            </p:cNvGrpSpPr>
            <p:nvPr/>
          </p:nvGrpSpPr>
          <p:grpSpPr bwMode="auto">
            <a:xfrm>
              <a:off x="6037896" y="2551655"/>
              <a:ext cx="648422" cy="418253"/>
              <a:chOff x="3053396" y="4304255"/>
              <a:chExt cx="648422" cy="418253"/>
            </a:xfrm>
          </p:grpSpPr>
          <p:sp>
            <p:nvSpPr>
              <p:cNvPr id="10070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707" name="TextBox 13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1" name="Group 138"/>
            <p:cNvGrpSpPr>
              <a:grpSpLocks/>
            </p:cNvGrpSpPr>
            <p:nvPr/>
          </p:nvGrpSpPr>
          <p:grpSpPr bwMode="auto">
            <a:xfrm>
              <a:off x="945196" y="5409155"/>
              <a:ext cx="648422" cy="418253"/>
              <a:chOff x="3053396" y="4304255"/>
              <a:chExt cx="648422" cy="418253"/>
            </a:xfrm>
          </p:grpSpPr>
          <p:sp>
            <p:nvSpPr>
              <p:cNvPr id="10070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705" name="TextBox 140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2" name="Group 141"/>
            <p:cNvGrpSpPr>
              <a:grpSpLocks/>
            </p:cNvGrpSpPr>
            <p:nvPr/>
          </p:nvGrpSpPr>
          <p:grpSpPr bwMode="auto">
            <a:xfrm>
              <a:off x="526096" y="4786855"/>
              <a:ext cx="648422" cy="418253"/>
              <a:chOff x="3053396" y="4304255"/>
              <a:chExt cx="648422" cy="418253"/>
            </a:xfrm>
          </p:grpSpPr>
          <p:sp>
            <p:nvSpPr>
              <p:cNvPr id="10070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703" name="TextBox 143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3" name="Group 144"/>
            <p:cNvGrpSpPr>
              <a:grpSpLocks/>
            </p:cNvGrpSpPr>
            <p:nvPr/>
          </p:nvGrpSpPr>
          <p:grpSpPr bwMode="auto">
            <a:xfrm>
              <a:off x="297496" y="4126455"/>
              <a:ext cx="648422" cy="418253"/>
              <a:chOff x="3053396" y="4304255"/>
              <a:chExt cx="648422" cy="418253"/>
            </a:xfrm>
          </p:grpSpPr>
          <p:sp>
            <p:nvSpPr>
              <p:cNvPr id="10070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701" name="TextBox 146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4" name="Group 147"/>
            <p:cNvGrpSpPr>
              <a:grpSpLocks/>
            </p:cNvGrpSpPr>
            <p:nvPr/>
          </p:nvGrpSpPr>
          <p:grpSpPr bwMode="auto">
            <a:xfrm>
              <a:off x="6787196" y="2983455"/>
              <a:ext cx="648422" cy="418253"/>
              <a:chOff x="3053396" y="4304255"/>
              <a:chExt cx="648422" cy="418253"/>
            </a:xfrm>
          </p:grpSpPr>
          <p:sp>
            <p:nvSpPr>
              <p:cNvPr id="10069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99" name="TextBox 149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5" name="Group 150"/>
            <p:cNvGrpSpPr>
              <a:grpSpLocks/>
            </p:cNvGrpSpPr>
            <p:nvPr/>
          </p:nvGrpSpPr>
          <p:grpSpPr bwMode="auto">
            <a:xfrm>
              <a:off x="3129596" y="2056355"/>
              <a:ext cx="648422" cy="418253"/>
              <a:chOff x="3053396" y="4304255"/>
              <a:chExt cx="648422" cy="418253"/>
            </a:xfrm>
          </p:grpSpPr>
          <p:sp>
            <p:nvSpPr>
              <p:cNvPr id="10069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97" name="TextBox 15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6" name="Group 153"/>
            <p:cNvGrpSpPr>
              <a:grpSpLocks/>
            </p:cNvGrpSpPr>
            <p:nvPr/>
          </p:nvGrpSpPr>
          <p:grpSpPr bwMode="auto">
            <a:xfrm>
              <a:off x="754696" y="2704055"/>
              <a:ext cx="648422" cy="418253"/>
              <a:chOff x="3053396" y="4304255"/>
              <a:chExt cx="648422" cy="418253"/>
            </a:xfrm>
          </p:grpSpPr>
          <p:sp>
            <p:nvSpPr>
              <p:cNvPr id="10069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95" name="TextBox 15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7" name="Group 156"/>
            <p:cNvGrpSpPr>
              <a:grpSpLocks/>
            </p:cNvGrpSpPr>
            <p:nvPr/>
          </p:nvGrpSpPr>
          <p:grpSpPr bwMode="auto">
            <a:xfrm>
              <a:off x="4043996" y="2030955"/>
              <a:ext cx="648422" cy="418253"/>
              <a:chOff x="3053396" y="4304255"/>
              <a:chExt cx="648422" cy="418253"/>
            </a:xfrm>
          </p:grpSpPr>
          <p:sp>
            <p:nvSpPr>
              <p:cNvPr id="10069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93" name="TextBox 15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8" name="Group 160"/>
            <p:cNvGrpSpPr>
              <a:grpSpLocks/>
            </p:cNvGrpSpPr>
            <p:nvPr/>
          </p:nvGrpSpPr>
          <p:grpSpPr bwMode="auto">
            <a:xfrm>
              <a:off x="7104696" y="5663155"/>
              <a:ext cx="648422" cy="418253"/>
              <a:chOff x="3053396" y="4304255"/>
              <a:chExt cx="648422" cy="418253"/>
            </a:xfrm>
          </p:grpSpPr>
          <p:sp>
            <p:nvSpPr>
              <p:cNvPr id="10069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91" name="TextBox 162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69" name="Group 163"/>
            <p:cNvGrpSpPr>
              <a:grpSpLocks/>
            </p:cNvGrpSpPr>
            <p:nvPr/>
          </p:nvGrpSpPr>
          <p:grpSpPr bwMode="auto">
            <a:xfrm>
              <a:off x="7942896" y="5015455"/>
              <a:ext cx="648422" cy="418253"/>
              <a:chOff x="3053396" y="4304255"/>
              <a:chExt cx="648422" cy="418253"/>
            </a:xfrm>
          </p:grpSpPr>
          <p:sp>
            <p:nvSpPr>
              <p:cNvPr id="100688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89" name="TextBox 165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70" name="Group 166"/>
            <p:cNvGrpSpPr>
              <a:grpSpLocks/>
            </p:cNvGrpSpPr>
            <p:nvPr/>
          </p:nvGrpSpPr>
          <p:grpSpPr bwMode="auto">
            <a:xfrm>
              <a:off x="7714296" y="4101055"/>
              <a:ext cx="648422" cy="418253"/>
              <a:chOff x="3053396" y="4304255"/>
              <a:chExt cx="648422" cy="418253"/>
            </a:xfrm>
          </p:grpSpPr>
          <p:sp>
            <p:nvSpPr>
              <p:cNvPr id="100686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87" name="TextBox 168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71" name="Group 169"/>
            <p:cNvGrpSpPr>
              <a:grpSpLocks/>
            </p:cNvGrpSpPr>
            <p:nvPr/>
          </p:nvGrpSpPr>
          <p:grpSpPr bwMode="auto">
            <a:xfrm>
              <a:off x="4869496" y="5904455"/>
              <a:ext cx="648422" cy="418253"/>
              <a:chOff x="3053396" y="4304255"/>
              <a:chExt cx="648422" cy="418253"/>
            </a:xfrm>
          </p:grpSpPr>
          <p:sp>
            <p:nvSpPr>
              <p:cNvPr id="100684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85" name="TextBox 171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72" name="Group 172"/>
            <p:cNvGrpSpPr>
              <a:grpSpLocks/>
            </p:cNvGrpSpPr>
            <p:nvPr/>
          </p:nvGrpSpPr>
          <p:grpSpPr bwMode="auto">
            <a:xfrm>
              <a:off x="3955096" y="6044155"/>
              <a:ext cx="648422" cy="418253"/>
              <a:chOff x="3053396" y="4304255"/>
              <a:chExt cx="648422" cy="418253"/>
            </a:xfrm>
          </p:grpSpPr>
          <p:sp>
            <p:nvSpPr>
              <p:cNvPr id="100682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83" name="TextBox 174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grpSp>
          <p:nvGrpSpPr>
            <p:cNvPr id="100673" name="Group 175"/>
            <p:cNvGrpSpPr>
              <a:grpSpLocks/>
            </p:cNvGrpSpPr>
            <p:nvPr/>
          </p:nvGrpSpPr>
          <p:grpSpPr bwMode="auto">
            <a:xfrm>
              <a:off x="2735896" y="5891755"/>
              <a:ext cx="648422" cy="418253"/>
              <a:chOff x="3053396" y="4304255"/>
              <a:chExt cx="648422" cy="418253"/>
            </a:xfrm>
          </p:grpSpPr>
          <p:sp>
            <p:nvSpPr>
              <p:cNvPr id="100680" name="Freeform 84"/>
              <p:cNvSpPr>
                <a:spLocks/>
              </p:cNvSpPr>
              <p:nvPr/>
            </p:nvSpPr>
            <p:spPr bwMode="auto">
              <a:xfrm>
                <a:off x="3053396" y="4304255"/>
                <a:ext cx="596988" cy="418253"/>
              </a:xfrm>
              <a:custGeom>
                <a:avLst/>
                <a:gdLst>
                  <a:gd name="T0" fmla="*/ 2147483647 w 1036"/>
                  <a:gd name="T1" fmla="*/ 2147483647 h 675"/>
                  <a:gd name="T2" fmla="*/ 2147483647 w 1036"/>
                  <a:gd name="T3" fmla="*/ 2147483647 h 675"/>
                  <a:gd name="T4" fmla="*/ 2147483647 w 1036"/>
                  <a:gd name="T5" fmla="*/ 2147483647 h 675"/>
                  <a:gd name="T6" fmla="*/ 2147483647 w 1036"/>
                  <a:gd name="T7" fmla="*/ 2147483647 h 675"/>
                  <a:gd name="T8" fmla="*/ 2147483647 w 1036"/>
                  <a:gd name="T9" fmla="*/ 2147483647 h 675"/>
                  <a:gd name="T10" fmla="*/ 2147483647 w 1036"/>
                  <a:gd name="T11" fmla="*/ 2147483647 h 675"/>
                  <a:gd name="T12" fmla="*/ 2147483647 w 1036"/>
                  <a:gd name="T13" fmla="*/ 2147483647 h 675"/>
                  <a:gd name="T14" fmla="*/ 2147483647 w 1036"/>
                  <a:gd name="T15" fmla="*/ 2147483647 h 675"/>
                  <a:gd name="T16" fmla="*/ 2147483647 w 1036"/>
                  <a:gd name="T17" fmla="*/ 2147483647 h 675"/>
                  <a:gd name="T18" fmla="*/ 2147483647 w 1036"/>
                  <a:gd name="T19" fmla="*/ 2147483647 h 675"/>
                  <a:gd name="T20" fmla="*/ 2147483647 w 1036"/>
                  <a:gd name="T21" fmla="*/ 2147483647 h 675"/>
                  <a:gd name="T22" fmla="*/ 2147483647 w 1036"/>
                  <a:gd name="T23" fmla="*/ 2147483647 h 675"/>
                  <a:gd name="T24" fmla="*/ 2147483647 w 1036"/>
                  <a:gd name="T25" fmla="*/ 2147483647 h 675"/>
                  <a:gd name="T26" fmla="*/ 2147483647 w 1036"/>
                  <a:gd name="T27" fmla="*/ 2147483647 h 675"/>
                  <a:gd name="T28" fmla="*/ 2147483647 w 1036"/>
                  <a:gd name="T29" fmla="*/ 2147483647 h 675"/>
                  <a:gd name="T30" fmla="*/ 2147483647 w 1036"/>
                  <a:gd name="T31" fmla="*/ 2147483647 h 675"/>
                  <a:gd name="T32" fmla="*/ 2147483647 w 1036"/>
                  <a:gd name="T33" fmla="*/ 2147483647 h 675"/>
                  <a:gd name="T34" fmla="*/ 2147483647 w 1036"/>
                  <a:gd name="T35" fmla="*/ 2147483647 h 675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036"/>
                  <a:gd name="T55" fmla="*/ 0 h 675"/>
                  <a:gd name="T56" fmla="*/ 1036 w 1036"/>
                  <a:gd name="T57" fmla="*/ 675 h 675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036" h="675">
                    <a:moveTo>
                      <a:pt x="648" y="11"/>
                    </a:moveTo>
                    <a:cubicBezTo>
                      <a:pt x="584" y="19"/>
                      <a:pt x="464" y="33"/>
                      <a:pt x="390" y="53"/>
                    </a:cubicBezTo>
                    <a:cubicBezTo>
                      <a:pt x="316" y="73"/>
                      <a:pt x="246" y="100"/>
                      <a:pt x="206" y="129"/>
                    </a:cubicBezTo>
                    <a:cubicBezTo>
                      <a:pt x="166" y="158"/>
                      <a:pt x="183" y="201"/>
                      <a:pt x="152" y="229"/>
                    </a:cubicBezTo>
                    <a:cubicBezTo>
                      <a:pt x="121" y="257"/>
                      <a:pt x="44" y="259"/>
                      <a:pt x="22" y="297"/>
                    </a:cubicBezTo>
                    <a:cubicBezTo>
                      <a:pt x="0" y="335"/>
                      <a:pt x="0" y="427"/>
                      <a:pt x="18" y="459"/>
                    </a:cubicBezTo>
                    <a:cubicBezTo>
                      <a:pt x="36" y="491"/>
                      <a:pt x="59" y="484"/>
                      <a:pt x="132" y="489"/>
                    </a:cubicBezTo>
                    <a:cubicBezTo>
                      <a:pt x="205" y="494"/>
                      <a:pt x="380" y="478"/>
                      <a:pt x="458" y="489"/>
                    </a:cubicBezTo>
                    <a:cubicBezTo>
                      <a:pt x="536" y="500"/>
                      <a:pt x="549" y="527"/>
                      <a:pt x="598" y="555"/>
                    </a:cubicBezTo>
                    <a:cubicBezTo>
                      <a:pt x="647" y="583"/>
                      <a:pt x="707" y="639"/>
                      <a:pt x="752" y="657"/>
                    </a:cubicBezTo>
                    <a:cubicBezTo>
                      <a:pt x="797" y="675"/>
                      <a:pt x="837" y="670"/>
                      <a:pt x="870" y="661"/>
                    </a:cubicBezTo>
                    <a:cubicBezTo>
                      <a:pt x="903" y="652"/>
                      <a:pt x="932" y="639"/>
                      <a:pt x="952" y="603"/>
                    </a:cubicBezTo>
                    <a:cubicBezTo>
                      <a:pt x="972" y="567"/>
                      <a:pt x="981" y="497"/>
                      <a:pt x="992" y="445"/>
                    </a:cubicBezTo>
                    <a:cubicBezTo>
                      <a:pt x="1003" y="393"/>
                      <a:pt x="1013" y="347"/>
                      <a:pt x="1018" y="291"/>
                    </a:cubicBezTo>
                    <a:cubicBezTo>
                      <a:pt x="1023" y="235"/>
                      <a:pt x="1036" y="153"/>
                      <a:pt x="1022" y="107"/>
                    </a:cubicBezTo>
                    <a:cubicBezTo>
                      <a:pt x="1008" y="61"/>
                      <a:pt x="975" y="34"/>
                      <a:pt x="934" y="17"/>
                    </a:cubicBezTo>
                    <a:cubicBezTo>
                      <a:pt x="893" y="0"/>
                      <a:pt x="824" y="4"/>
                      <a:pt x="776" y="3"/>
                    </a:cubicBezTo>
                    <a:cubicBezTo>
                      <a:pt x="728" y="2"/>
                      <a:pt x="712" y="3"/>
                      <a:pt x="648" y="11"/>
                    </a:cubicBezTo>
                    <a:close/>
                  </a:path>
                </a:pathLst>
              </a:custGeom>
              <a:solidFill>
                <a:srgbClr val="00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81" name="TextBox 177"/>
              <p:cNvSpPr txBox="1">
                <a:spLocks noChangeArrowheads="1"/>
              </p:cNvSpPr>
              <p:nvPr/>
            </p:nvSpPr>
            <p:spPr bwMode="auto">
              <a:xfrm>
                <a:off x="3118029" y="4323258"/>
                <a:ext cx="583789" cy="3530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access</a:t>
                </a:r>
              </a:p>
              <a:p>
                <a:pPr algn="ctr" eaLnBrk="0" hangingPunct="0">
                  <a:lnSpc>
                    <a:spcPts val="1000"/>
                  </a:lnSpc>
                </a:pPr>
                <a:r>
                  <a:rPr lang="en-US" sz="1000" b="0">
                    <a:solidFill>
                      <a:srgbClr val="000000"/>
                    </a:solidFill>
                  </a:rPr>
                  <a:t>net</a:t>
                </a:r>
              </a:p>
            </p:txBody>
          </p:sp>
        </p:grpSp>
        <p:sp>
          <p:nvSpPr>
            <p:cNvPr id="100674" name="TextBox 4"/>
            <p:cNvSpPr txBox="1">
              <a:spLocks noChangeArrowheads="1"/>
            </p:cNvSpPr>
            <p:nvPr/>
          </p:nvSpPr>
          <p:spPr bwMode="auto">
            <a:xfrm rot="1053502">
              <a:off x="5143500" y="19558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100675" name="TextBox 179"/>
            <p:cNvSpPr txBox="1">
              <a:spLocks noChangeArrowheads="1"/>
            </p:cNvSpPr>
            <p:nvPr/>
          </p:nvSpPr>
          <p:spPr bwMode="auto">
            <a:xfrm rot="2829263">
              <a:off x="7429500" y="3429000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100676" name="TextBox 180"/>
            <p:cNvSpPr txBox="1">
              <a:spLocks noChangeArrowheads="1"/>
            </p:cNvSpPr>
            <p:nvPr/>
          </p:nvSpPr>
          <p:spPr bwMode="auto">
            <a:xfrm rot="9845918">
              <a:off x="6098241" y="5942112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100677" name="TextBox 181"/>
            <p:cNvSpPr txBox="1">
              <a:spLocks noChangeArrowheads="1"/>
            </p:cNvSpPr>
            <p:nvPr/>
          </p:nvSpPr>
          <p:spPr bwMode="auto">
            <a:xfrm rot="-9948738">
              <a:off x="1730786" y="5845469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100678" name="TextBox 182"/>
            <p:cNvSpPr txBox="1">
              <a:spLocks noChangeArrowheads="1"/>
            </p:cNvSpPr>
            <p:nvPr/>
          </p:nvSpPr>
          <p:spPr bwMode="auto">
            <a:xfrm rot="-4992697">
              <a:off x="144631" y="3539025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  <p:sp>
          <p:nvSpPr>
            <p:cNvPr id="100679" name="TextBox 183"/>
            <p:cNvSpPr txBox="1">
              <a:spLocks noChangeArrowheads="1"/>
            </p:cNvSpPr>
            <p:nvPr/>
          </p:nvSpPr>
          <p:spPr bwMode="auto">
            <a:xfrm rot="-1017263">
              <a:off x="2330376" y="1905681"/>
              <a:ext cx="54373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800" b="0">
                  <a:solidFill>
                    <a:srgbClr val="0000FF"/>
                  </a:solidFill>
                </a:rPr>
                <a:t>…</a:t>
              </a:r>
            </a:p>
          </p:txBody>
        </p:sp>
      </p:grpSp>
      <p:sp>
        <p:nvSpPr>
          <p:cNvPr id="100356" name="Rectangle 3"/>
          <p:cNvSpPr txBox="1">
            <a:spLocks noChangeArrowheads="1"/>
          </p:cNvSpPr>
          <p:nvPr/>
        </p:nvSpPr>
        <p:spPr bwMode="auto">
          <a:xfrm>
            <a:off x="485775" y="1011238"/>
            <a:ext cx="82042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75000"/>
              <a:buFont typeface="Wingdings" pitchFamily="2" charset="2"/>
              <a:buNone/>
            </a:pPr>
            <a:r>
              <a:rPr lang="en-US" b="0">
                <a:solidFill>
                  <a:srgbClr val="000000"/>
                </a:solidFill>
                <a:latin typeface="Gill Sans MT" pitchFamily="34" charset="0"/>
              </a:rPr>
              <a:t>… and content provider networks  (e.g., Google, Microsoft,   Akamai ) may run their own network, to bring services, content close to end users</a:t>
            </a:r>
          </a:p>
        </p:txBody>
      </p:sp>
      <p:grpSp>
        <p:nvGrpSpPr>
          <p:cNvPr id="100357" name="Group 8"/>
          <p:cNvGrpSpPr>
            <a:grpSpLocks/>
          </p:cNvGrpSpPr>
          <p:nvPr/>
        </p:nvGrpSpPr>
        <p:grpSpPr bwMode="auto">
          <a:xfrm>
            <a:off x="4546600" y="3746500"/>
            <a:ext cx="3225800" cy="1117600"/>
            <a:chOff x="7848600" y="2044700"/>
            <a:chExt cx="3200399" cy="1371600"/>
          </a:xfrm>
        </p:grpSpPr>
        <p:sp>
          <p:nvSpPr>
            <p:cNvPr id="100575" name="Oval 3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100576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10065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5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5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65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5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5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654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55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100577" name="Straight Connector 10"/>
            <p:cNvCxnSpPr>
              <a:cxnSpLocks noChangeShapeType="1"/>
              <a:stCxn id="100655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78" name="Straight Connector 297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79" name="Straight Connector 298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80" name="Straight Connector 299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81" name="Straight Connector 300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82" name="Straight Connector 301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83" name="Straight Connector 302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84" name="Straight Connector 303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85" name="Straight Connector 304"/>
            <p:cNvCxnSpPr>
              <a:cxnSpLocks noChangeShapeType="1"/>
              <a:endCxn id="100650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586" name="TextBox 39958"/>
            <p:cNvSpPr txBox="1">
              <a:spLocks noChangeArrowheads="1"/>
            </p:cNvSpPr>
            <p:nvPr/>
          </p:nvSpPr>
          <p:spPr bwMode="auto">
            <a:xfrm>
              <a:off x="7958081" y="2471291"/>
              <a:ext cx="886407" cy="49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B</a:t>
              </a:r>
            </a:p>
          </p:txBody>
        </p:sp>
        <p:grpSp>
          <p:nvGrpSpPr>
            <p:cNvPr id="100587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10064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4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4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64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4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4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64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4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88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10063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3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3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63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4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4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638" name="Line 140"/>
              <p:cNvSpPr>
                <a:spLocks noChangeShapeType="1"/>
              </p:cNvSpPr>
              <p:nvPr/>
            </p:nvSpPr>
            <p:spPr bwMode="auto">
              <a:xfrm>
                <a:off x="2358" y="1356"/>
                <a:ext cx="0" cy="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39" name="Line 141"/>
              <p:cNvSpPr>
                <a:spLocks noChangeShapeType="1"/>
              </p:cNvSpPr>
              <p:nvPr/>
            </p:nvSpPr>
            <p:spPr bwMode="auto">
              <a:xfrm>
                <a:off x="2908" y="1358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89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10062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2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2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62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3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3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630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31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90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10061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1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2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62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2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2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622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23" name="Line 141"/>
              <p:cNvSpPr>
                <a:spLocks noChangeShapeType="1"/>
              </p:cNvSpPr>
              <p:nvPr/>
            </p:nvSpPr>
            <p:spPr bwMode="auto">
              <a:xfrm>
                <a:off x="2908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91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10061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1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1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61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1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1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614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1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92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10060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0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60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60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0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0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606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607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93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10059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9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9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9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60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60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9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99" name="Line 141"/>
              <p:cNvSpPr>
                <a:spLocks noChangeShapeType="1"/>
              </p:cNvSpPr>
              <p:nvPr/>
            </p:nvSpPr>
            <p:spPr bwMode="auto">
              <a:xfrm>
                <a:off x="2910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100358" name="Group 331"/>
          <p:cNvGrpSpPr>
            <a:grpSpLocks/>
          </p:cNvGrpSpPr>
          <p:nvPr/>
        </p:nvGrpSpPr>
        <p:grpSpPr bwMode="auto">
          <a:xfrm>
            <a:off x="1803400" y="2755900"/>
            <a:ext cx="3467100" cy="1193800"/>
            <a:chOff x="7848600" y="2044700"/>
            <a:chExt cx="3200399" cy="1371600"/>
          </a:xfrm>
        </p:grpSpPr>
        <p:sp>
          <p:nvSpPr>
            <p:cNvPr id="100492" name="Oval 332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100493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10056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6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6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7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7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7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7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72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100494" name="Straight Connector 334"/>
            <p:cNvCxnSpPr>
              <a:cxnSpLocks noChangeShapeType="1"/>
              <a:stCxn id="100572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95" name="Straight Connector 335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96" name="Straight Connector 336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97" name="Straight Connector 337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98" name="Straight Connector 338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99" name="Straight Connector 339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00" name="Straight Connector 340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01" name="Straight Connector 341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502" name="Straight Connector 342"/>
            <p:cNvCxnSpPr>
              <a:cxnSpLocks noChangeShapeType="1"/>
              <a:endCxn id="100567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503" name="TextBox 343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87440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A</a:t>
              </a:r>
            </a:p>
          </p:txBody>
        </p:sp>
        <p:grpSp>
          <p:nvGrpSpPr>
            <p:cNvPr id="100504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10055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6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6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6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6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6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63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64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05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10055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5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5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5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5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5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55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56" name="Line 141"/>
              <p:cNvSpPr>
                <a:spLocks noChangeShapeType="1"/>
              </p:cNvSpPr>
              <p:nvPr/>
            </p:nvSpPr>
            <p:spPr bwMode="auto">
              <a:xfrm>
                <a:off x="2906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06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100543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44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45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46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49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50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47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48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07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100535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36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37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38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41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42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39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40" name="Line 141"/>
              <p:cNvSpPr>
                <a:spLocks noChangeShapeType="1"/>
              </p:cNvSpPr>
              <p:nvPr/>
            </p:nvSpPr>
            <p:spPr bwMode="auto">
              <a:xfrm>
                <a:off x="2906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08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100527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28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29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30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33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34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31" name="Line 140"/>
              <p:cNvSpPr>
                <a:spLocks noChangeShapeType="1"/>
              </p:cNvSpPr>
              <p:nvPr/>
            </p:nvSpPr>
            <p:spPr bwMode="auto">
              <a:xfrm>
                <a:off x="2358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32" name="Line 141"/>
              <p:cNvSpPr>
                <a:spLocks noChangeShapeType="1"/>
              </p:cNvSpPr>
              <p:nvPr/>
            </p:nvSpPr>
            <p:spPr bwMode="auto">
              <a:xfrm>
                <a:off x="2906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09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100519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20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21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22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25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26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23" name="Line 140"/>
              <p:cNvSpPr>
                <a:spLocks noChangeShapeType="1"/>
              </p:cNvSpPr>
              <p:nvPr/>
            </p:nvSpPr>
            <p:spPr bwMode="auto">
              <a:xfrm>
                <a:off x="2357" y="1362"/>
                <a:ext cx="0" cy="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24" name="Line 141"/>
              <p:cNvSpPr>
                <a:spLocks noChangeShapeType="1"/>
              </p:cNvSpPr>
              <p:nvPr/>
            </p:nvSpPr>
            <p:spPr bwMode="auto">
              <a:xfrm>
                <a:off x="2907" y="1364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510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100511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12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513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514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517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518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515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7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516" name="Line 141"/>
              <p:cNvSpPr>
                <a:spLocks noChangeShapeType="1"/>
              </p:cNvSpPr>
              <p:nvPr/>
            </p:nvSpPr>
            <p:spPr bwMode="auto">
              <a:xfrm>
                <a:off x="2907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grpSp>
        <p:nvGrpSpPr>
          <p:cNvPr id="100359" name="Group 416"/>
          <p:cNvGrpSpPr>
            <a:grpSpLocks/>
          </p:cNvGrpSpPr>
          <p:nvPr/>
        </p:nvGrpSpPr>
        <p:grpSpPr bwMode="auto">
          <a:xfrm>
            <a:off x="1498600" y="4165600"/>
            <a:ext cx="3086100" cy="1168400"/>
            <a:chOff x="7848600" y="2044700"/>
            <a:chExt cx="3200399" cy="1371600"/>
          </a:xfrm>
        </p:grpSpPr>
        <p:sp>
          <p:nvSpPr>
            <p:cNvPr id="100409" name="Oval 417"/>
            <p:cNvSpPr>
              <a:spLocks noChangeArrowheads="1"/>
            </p:cNvSpPr>
            <p:nvPr/>
          </p:nvSpPr>
          <p:spPr bwMode="auto">
            <a:xfrm>
              <a:off x="7848600" y="2044700"/>
              <a:ext cx="3200399" cy="13716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sv-SE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grpSp>
          <p:nvGrpSpPr>
            <p:cNvPr id="100410" name="Group 133"/>
            <p:cNvGrpSpPr>
              <a:grpSpLocks/>
            </p:cNvGrpSpPr>
            <p:nvPr/>
          </p:nvGrpSpPr>
          <p:grpSpPr bwMode="auto">
            <a:xfrm>
              <a:off x="8526482" y="2160804"/>
              <a:ext cx="532759" cy="184809"/>
              <a:chOff x="2356" y="1300"/>
              <a:chExt cx="555" cy="194"/>
            </a:xfrm>
          </p:grpSpPr>
          <p:sp>
            <p:nvSpPr>
              <p:cNvPr id="100484" name="Oval 492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8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8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8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9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9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88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89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100411" name="Straight Connector 419"/>
            <p:cNvCxnSpPr>
              <a:cxnSpLocks noChangeShapeType="1"/>
              <a:stCxn id="100489" idx="0"/>
            </p:cNvCxnSpPr>
            <p:nvPr/>
          </p:nvCxnSpPr>
          <p:spPr bwMode="auto">
            <a:xfrm>
              <a:off x="9055401" y="2220819"/>
              <a:ext cx="975377" cy="13653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2" name="Straight Connector 420"/>
            <p:cNvCxnSpPr>
              <a:cxnSpLocks noChangeShapeType="1"/>
            </p:cNvCxnSpPr>
            <p:nvPr/>
          </p:nvCxnSpPr>
          <p:spPr bwMode="auto">
            <a:xfrm>
              <a:off x="9522191" y="2583188"/>
              <a:ext cx="120745" cy="833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3" name="Straight Connector 421"/>
            <p:cNvCxnSpPr>
              <a:cxnSpLocks noChangeShapeType="1"/>
            </p:cNvCxnSpPr>
            <p:nvPr/>
          </p:nvCxnSpPr>
          <p:spPr bwMode="auto">
            <a:xfrm flipV="1">
              <a:off x="9323081" y="2786992"/>
              <a:ext cx="243358" cy="4562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4" name="Straight Connector 422"/>
            <p:cNvCxnSpPr>
              <a:cxnSpLocks noChangeShapeType="1"/>
            </p:cNvCxnSpPr>
            <p:nvPr/>
          </p:nvCxnSpPr>
          <p:spPr bwMode="auto">
            <a:xfrm flipV="1">
              <a:off x="9028147" y="2611644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5" name="Straight Connector 423"/>
            <p:cNvCxnSpPr>
              <a:cxnSpLocks noChangeShapeType="1"/>
            </p:cNvCxnSpPr>
            <p:nvPr/>
          </p:nvCxnSpPr>
          <p:spPr bwMode="auto">
            <a:xfrm flipV="1">
              <a:off x="8729859" y="2909476"/>
              <a:ext cx="192778" cy="10958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6" name="Straight Connector 424"/>
            <p:cNvCxnSpPr>
              <a:cxnSpLocks noChangeShapeType="1"/>
            </p:cNvCxnSpPr>
            <p:nvPr/>
          </p:nvCxnSpPr>
          <p:spPr bwMode="auto">
            <a:xfrm flipV="1">
              <a:off x="9537887" y="2836224"/>
              <a:ext cx="252969" cy="25294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7" name="Straight Connector 425"/>
            <p:cNvCxnSpPr>
              <a:cxnSpLocks noChangeShapeType="1"/>
            </p:cNvCxnSpPr>
            <p:nvPr/>
          </p:nvCxnSpPr>
          <p:spPr bwMode="auto">
            <a:xfrm flipH="1" flipV="1">
              <a:off x="10029359" y="2822067"/>
              <a:ext cx="354959" cy="1243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8" name="Straight Connector 426"/>
            <p:cNvCxnSpPr>
              <a:cxnSpLocks noChangeShapeType="1"/>
            </p:cNvCxnSpPr>
            <p:nvPr/>
          </p:nvCxnSpPr>
          <p:spPr bwMode="auto">
            <a:xfrm flipV="1">
              <a:off x="10015190" y="2475242"/>
              <a:ext cx="283363" cy="195664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19" name="Straight Connector 427"/>
            <p:cNvCxnSpPr>
              <a:cxnSpLocks noChangeShapeType="1"/>
              <a:endCxn id="100484" idx="4"/>
            </p:cNvCxnSpPr>
            <p:nvPr/>
          </p:nvCxnSpPr>
          <p:spPr bwMode="auto">
            <a:xfrm flipH="1" flipV="1">
              <a:off x="8791902" y="2345614"/>
              <a:ext cx="410984" cy="8718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0420" name="TextBox 428"/>
            <p:cNvSpPr txBox="1">
              <a:spLocks noChangeArrowheads="1"/>
            </p:cNvSpPr>
            <p:nvPr/>
          </p:nvSpPr>
          <p:spPr bwMode="auto">
            <a:xfrm>
              <a:off x="7958081" y="2471292"/>
              <a:ext cx="926532" cy="469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0" hangingPunct="0"/>
              <a:r>
                <a:rPr lang="en-US" sz="2000" b="0" i="1">
                  <a:solidFill>
                    <a:srgbClr val="000000"/>
                  </a:solidFill>
                </a:rPr>
                <a:t>ISP B</a:t>
              </a:r>
            </a:p>
          </p:txBody>
        </p:sp>
        <p:grpSp>
          <p:nvGrpSpPr>
            <p:cNvPr id="100421" name="Group 133"/>
            <p:cNvGrpSpPr>
              <a:grpSpLocks/>
            </p:cNvGrpSpPr>
            <p:nvPr/>
          </p:nvGrpSpPr>
          <p:grpSpPr bwMode="auto">
            <a:xfrm>
              <a:off x="9555206" y="2650627"/>
              <a:ext cx="532759" cy="184809"/>
              <a:chOff x="2356" y="1300"/>
              <a:chExt cx="555" cy="194"/>
            </a:xfrm>
          </p:grpSpPr>
          <p:sp>
            <p:nvSpPr>
              <p:cNvPr id="10047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7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7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7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8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8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80" name="Line 140"/>
              <p:cNvSpPr>
                <a:spLocks noChangeShapeType="1"/>
              </p:cNvSpPr>
              <p:nvPr/>
            </p:nvSpPr>
            <p:spPr bwMode="auto">
              <a:xfrm>
                <a:off x="2358" y="1360"/>
                <a:ext cx="0" cy="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81" name="Line 141"/>
              <p:cNvSpPr>
                <a:spLocks noChangeShapeType="1"/>
              </p:cNvSpPr>
              <p:nvPr/>
            </p:nvSpPr>
            <p:spPr bwMode="auto">
              <a:xfrm>
                <a:off x="2907" y="1362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422" name="Group 133"/>
            <p:cNvGrpSpPr>
              <a:grpSpLocks/>
            </p:cNvGrpSpPr>
            <p:nvPr/>
          </p:nvGrpSpPr>
          <p:grpSpPr bwMode="auto">
            <a:xfrm>
              <a:off x="8772607" y="2725609"/>
              <a:ext cx="532759" cy="184809"/>
              <a:chOff x="2356" y="1300"/>
              <a:chExt cx="555" cy="194"/>
            </a:xfrm>
          </p:grpSpPr>
          <p:sp>
            <p:nvSpPr>
              <p:cNvPr id="10046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6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7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7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7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7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72" name="Line 140"/>
              <p:cNvSpPr>
                <a:spLocks noChangeShapeType="1"/>
              </p:cNvSpPr>
              <p:nvPr/>
            </p:nvSpPr>
            <p:spPr bwMode="auto">
              <a:xfrm>
                <a:off x="2357" y="1360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73" name="Line 141"/>
              <p:cNvSpPr>
                <a:spLocks noChangeShapeType="1"/>
              </p:cNvSpPr>
              <p:nvPr/>
            </p:nvSpPr>
            <p:spPr bwMode="auto">
              <a:xfrm>
                <a:off x="2908" y="1362"/>
                <a:ext cx="0" cy="8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423" name="Group 133"/>
            <p:cNvGrpSpPr>
              <a:grpSpLocks/>
            </p:cNvGrpSpPr>
            <p:nvPr/>
          </p:nvGrpSpPr>
          <p:grpSpPr bwMode="auto">
            <a:xfrm>
              <a:off x="9060908" y="2428111"/>
              <a:ext cx="532759" cy="184809"/>
              <a:chOff x="2356" y="1300"/>
              <a:chExt cx="555" cy="194"/>
            </a:xfrm>
          </p:grpSpPr>
          <p:sp>
            <p:nvSpPr>
              <p:cNvPr id="100460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61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62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63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66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67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64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65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424" name="Group 133"/>
            <p:cNvGrpSpPr>
              <a:grpSpLocks/>
            </p:cNvGrpSpPr>
            <p:nvPr/>
          </p:nvGrpSpPr>
          <p:grpSpPr bwMode="auto">
            <a:xfrm>
              <a:off x="10005281" y="2289952"/>
              <a:ext cx="532759" cy="184809"/>
              <a:chOff x="2356" y="1300"/>
              <a:chExt cx="555" cy="194"/>
            </a:xfrm>
          </p:grpSpPr>
          <p:sp>
            <p:nvSpPr>
              <p:cNvPr id="100452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53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54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55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58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59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56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57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425" name="Group 133"/>
            <p:cNvGrpSpPr>
              <a:grpSpLocks/>
            </p:cNvGrpSpPr>
            <p:nvPr/>
          </p:nvGrpSpPr>
          <p:grpSpPr bwMode="auto">
            <a:xfrm>
              <a:off x="10232661" y="2882876"/>
              <a:ext cx="532759" cy="184809"/>
              <a:chOff x="2356" y="1300"/>
              <a:chExt cx="555" cy="194"/>
            </a:xfrm>
          </p:grpSpPr>
          <p:sp>
            <p:nvSpPr>
              <p:cNvPr id="100444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45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46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47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50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51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48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49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426" name="Group 133"/>
            <p:cNvGrpSpPr>
              <a:grpSpLocks/>
            </p:cNvGrpSpPr>
            <p:nvPr/>
          </p:nvGrpSpPr>
          <p:grpSpPr bwMode="auto">
            <a:xfrm>
              <a:off x="9330660" y="3072767"/>
              <a:ext cx="532759" cy="184809"/>
              <a:chOff x="2356" y="1300"/>
              <a:chExt cx="555" cy="194"/>
            </a:xfrm>
          </p:grpSpPr>
          <p:sp>
            <p:nvSpPr>
              <p:cNvPr id="100436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37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38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39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42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43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40" name="Line 140"/>
              <p:cNvSpPr>
                <a:spLocks noChangeShapeType="1"/>
              </p:cNvSpPr>
              <p:nvPr/>
            </p:nvSpPr>
            <p:spPr bwMode="auto">
              <a:xfrm>
                <a:off x="2357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41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100427" name="Group 133"/>
            <p:cNvGrpSpPr>
              <a:grpSpLocks/>
            </p:cNvGrpSpPr>
            <p:nvPr/>
          </p:nvGrpSpPr>
          <p:grpSpPr bwMode="auto">
            <a:xfrm>
              <a:off x="8438032" y="3018963"/>
              <a:ext cx="532759" cy="184809"/>
              <a:chOff x="2356" y="1300"/>
              <a:chExt cx="555" cy="194"/>
            </a:xfrm>
          </p:grpSpPr>
          <p:sp>
            <p:nvSpPr>
              <p:cNvPr id="100428" name="Oval 407"/>
              <p:cNvSpPr>
                <a:spLocks noChangeArrowheads="1"/>
              </p:cNvSpPr>
              <p:nvPr/>
            </p:nvSpPr>
            <p:spPr bwMode="auto">
              <a:xfrm>
                <a:off x="2357" y="1385"/>
                <a:ext cx="551" cy="109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29" name="Rectangle 410"/>
              <p:cNvSpPr>
                <a:spLocks noChangeArrowheads="1"/>
              </p:cNvSpPr>
              <p:nvPr/>
            </p:nvSpPr>
            <p:spPr bwMode="auto">
              <a:xfrm>
                <a:off x="2357" y="1374"/>
                <a:ext cx="554" cy="66"/>
              </a:xfrm>
              <a:prstGeom prst="rect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00430" name="Oval 411"/>
              <p:cNvSpPr>
                <a:spLocks noChangeArrowheads="1"/>
              </p:cNvSpPr>
              <p:nvPr/>
            </p:nvSpPr>
            <p:spPr bwMode="auto">
              <a:xfrm>
                <a:off x="2356" y="1300"/>
                <a:ext cx="551" cy="12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ea typeface="ＭＳ Ｐゴシック" pitchFamily="34" charset="-128"/>
                </a:endParaRPr>
              </a:p>
            </p:txBody>
          </p:sp>
          <p:grpSp>
            <p:nvGrpSpPr>
              <p:cNvPr id="100431" name="Group 137"/>
              <p:cNvGrpSpPr>
                <a:grpSpLocks/>
              </p:cNvGrpSpPr>
              <p:nvPr/>
            </p:nvGrpSpPr>
            <p:grpSpPr bwMode="auto">
              <a:xfrm>
                <a:off x="2468" y="1332"/>
                <a:ext cx="310" cy="60"/>
                <a:chOff x="2468" y="1332"/>
                <a:chExt cx="310" cy="60"/>
              </a:xfrm>
            </p:grpSpPr>
            <p:sp>
              <p:nvSpPr>
                <p:cNvPr id="100434" name="Freeform 138"/>
                <p:cNvSpPr>
                  <a:spLocks/>
                </p:cNvSpPr>
                <p:nvPr/>
              </p:nvSpPr>
              <p:spPr bwMode="auto">
                <a:xfrm>
                  <a:off x="2468" y="1332"/>
                  <a:ext cx="310" cy="60"/>
                </a:xfrm>
                <a:custGeom>
                  <a:avLst/>
                  <a:gdLst>
                    <a:gd name="T0" fmla="*/ 0 w 310"/>
                    <a:gd name="T1" fmla="*/ 60 h 60"/>
                    <a:gd name="T2" fmla="*/ 96 w 310"/>
                    <a:gd name="T3" fmla="*/ 60 h 60"/>
                    <a:gd name="T4" fmla="*/ 192 w 310"/>
                    <a:gd name="T5" fmla="*/ 0 h 60"/>
                    <a:gd name="T6" fmla="*/ 310 w 31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0"/>
                    <a:gd name="T13" fmla="*/ 0 h 60"/>
                    <a:gd name="T14" fmla="*/ 310 w 310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0" h="60">
                      <a:moveTo>
                        <a:pt x="0" y="60"/>
                      </a:moveTo>
                      <a:lnTo>
                        <a:pt x="96" y="60"/>
                      </a:lnTo>
                      <a:lnTo>
                        <a:pt x="192" y="0"/>
                      </a:lnTo>
                      <a:lnTo>
                        <a:pt x="31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  <p:sp>
              <p:nvSpPr>
                <p:cNvPr id="100435" name="Freeform 139"/>
                <p:cNvSpPr>
                  <a:spLocks/>
                </p:cNvSpPr>
                <p:nvPr/>
              </p:nvSpPr>
              <p:spPr bwMode="auto">
                <a:xfrm>
                  <a:off x="2482" y="1332"/>
                  <a:ext cx="282" cy="60"/>
                </a:xfrm>
                <a:custGeom>
                  <a:avLst/>
                  <a:gdLst>
                    <a:gd name="T0" fmla="*/ 0 w 282"/>
                    <a:gd name="T1" fmla="*/ 0 h 60"/>
                    <a:gd name="T2" fmla="*/ 96 w 282"/>
                    <a:gd name="T3" fmla="*/ 0 h 60"/>
                    <a:gd name="T4" fmla="*/ 192 w 282"/>
                    <a:gd name="T5" fmla="*/ 60 h 60"/>
                    <a:gd name="T6" fmla="*/ 282 w 282"/>
                    <a:gd name="T7" fmla="*/ 60 h 6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82"/>
                    <a:gd name="T13" fmla="*/ 0 h 60"/>
                    <a:gd name="T14" fmla="*/ 282 w 282"/>
                    <a:gd name="T15" fmla="*/ 60 h 6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82" h="60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192" y="60"/>
                      </a:lnTo>
                      <a:lnTo>
                        <a:pt x="282" y="6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pPr eaLnBrk="0" hangingPunct="0"/>
                  <a:endParaRPr lang="sv-SE" sz="2400" b="0">
                    <a:solidFill>
                      <a:srgbClr val="000000"/>
                    </a:solidFill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100432" name="Line 140"/>
              <p:cNvSpPr>
                <a:spLocks noChangeShapeType="1"/>
              </p:cNvSpPr>
              <p:nvPr/>
            </p:nvSpPr>
            <p:spPr bwMode="auto">
              <a:xfrm>
                <a:off x="2358" y="1361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33" name="Line 141"/>
              <p:cNvSpPr>
                <a:spLocks noChangeShapeType="1"/>
              </p:cNvSpPr>
              <p:nvPr/>
            </p:nvSpPr>
            <p:spPr bwMode="auto">
              <a:xfrm>
                <a:off x="2908" y="1363"/>
                <a:ext cx="0" cy="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</p:grpSp>
      </p:grpSp>
      <p:cxnSp>
        <p:nvCxnSpPr>
          <p:cNvPr id="100360" name="Straight Connector 12"/>
          <p:cNvCxnSpPr>
            <a:cxnSpLocks noChangeShapeType="1"/>
            <a:endCxn id="100569" idx="1"/>
          </p:cNvCxnSpPr>
          <p:nvPr/>
        </p:nvCxnSpPr>
        <p:spPr bwMode="auto">
          <a:xfrm>
            <a:off x="2382838" y="2609850"/>
            <a:ext cx="238125" cy="26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1" name="Straight Connector 500"/>
          <p:cNvCxnSpPr>
            <a:cxnSpLocks noChangeShapeType="1"/>
            <a:stCxn id="100694" idx="8"/>
            <a:endCxn id="100381" idx="2"/>
          </p:cNvCxnSpPr>
          <p:nvPr/>
        </p:nvCxnSpPr>
        <p:spPr bwMode="auto">
          <a:xfrm>
            <a:off x="1455738" y="2990850"/>
            <a:ext cx="38100" cy="309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2" name="Straight Connector 501"/>
          <p:cNvCxnSpPr>
            <a:cxnSpLocks noChangeShapeType="1"/>
            <a:endCxn id="100381" idx="3"/>
          </p:cNvCxnSpPr>
          <p:nvPr/>
        </p:nvCxnSpPr>
        <p:spPr bwMode="auto">
          <a:xfrm>
            <a:off x="1235075" y="3271838"/>
            <a:ext cx="123825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3" name="Straight Connector 502"/>
          <p:cNvCxnSpPr>
            <a:cxnSpLocks noChangeShapeType="1"/>
            <a:endCxn id="100537" idx="1"/>
          </p:cNvCxnSpPr>
          <p:nvPr/>
        </p:nvCxnSpPr>
        <p:spPr bwMode="auto">
          <a:xfrm>
            <a:off x="3916363" y="2411413"/>
            <a:ext cx="307975" cy="573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4" name="Straight Connector 503"/>
          <p:cNvCxnSpPr>
            <a:cxnSpLocks noChangeShapeType="1"/>
            <a:endCxn id="100537" idx="0"/>
          </p:cNvCxnSpPr>
          <p:nvPr/>
        </p:nvCxnSpPr>
        <p:spPr bwMode="auto">
          <a:xfrm flipH="1">
            <a:off x="4425950" y="2389188"/>
            <a:ext cx="384175" cy="579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5" name="Straight Connector 504"/>
          <p:cNvCxnSpPr>
            <a:cxnSpLocks noChangeShapeType="1"/>
            <a:endCxn id="100620" idx="0"/>
          </p:cNvCxnSpPr>
          <p:nvPr/>
        </p:nvCxnSpPr>
        <p:spPr bwMode="auto">
          <a:xfrm>
            <a:off x="6770688" y="2900363"/>
            <a:ext cx="215900" cy="1046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6" name="Straight Connector 505"/>
          <p:cNvCxnSpPr>
            <a:cxnSpLocks noChangeShapeType="1"/>
          </p:cNvCxnSpPr>
          <p:nvPr/>
        </p:nvCxnSpPr>
        <p:spPr bwMode="auto">
          <a:xfrm flipH="1">
            <a:off x="7137400" y="3251200"/>
            <a:ext cx="241300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7" name="Straight Connector 506"/>
          <p:cNvCxnSpPr>
            <a:cxnSpLocks noChangeShapeType="1"/>
            <a:stCxn id="100686" idx="4"/>
            <a:endCxn id="100615" idx="0"/>
          </p:cNvCxnSpPr>
          <p:nvPr/>
        </p:nvCxnSpPr>
        <p:spPr bwMode="auto">
          <a:xfrm flipH="1">
            <a:off x="7483475" y="4229100"/>
            <a:ext cx="541338" cy="249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8" name="Straight Connector 507"/>
          <p:cNvCxnSpPr>
            <a:cxnSpLocks noChangeShapeType="1"/>
          </p:cNvCxnSpPr>
          <p:nvPr/>
        </p:nvCxnSpPr>
        <p:spPr bwMode="auto">
          <a:xfrm flipH="1" flipV="1">
            <a:off x="7454900" y="4573588"/>
            <a:ext cx="796925" cy="614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69" name="Straight Connector 508"/>
          <p:cNvCxnSpPr>
            <a:cxnSpLocks noChangeShapeType="1"/>
            <a:endCxn id="100602" idx="5"/>
          </p:cNvCxnSpPr>
          <p:nvPr/>
        </p:nvCxnSpPr>
        <p:spPr bwMode="auto">
          <a:xfrm flipH="1" flipV="1">
            <a:off x="6496050" y="4722813"/>
            <a:ext cx="1047750" cy="966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0" name="Straight Connector 509"/>
          <p:cNvCxnSpPr>
            <a:cxnSpLocks noChangeShapeType="1"/>
            <a:stCxn id="100684" idx="0"/>
            <a:endCxn id="100379" idx="5"/>
          </p:cNvCxnSpPr>
          <p:nvPr/>
        </p:nvCxnSpPr>
        <p:spPr bwMode="auto">
          <a:xfrm flipH="1" flipV="1">
            <a:off x="5084763" y="5684838"/>
            <a:ext cx="520700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1" name="Straight Connector 510"/>
          <p:cNvCxnSpPr>
            <a:cxnSpLocks noChangeShapeType="1"/>
          </p:cNvCxnSpPr>
          <p:nvPr/>
        </p:nvCxnSpPr>
        <p:spPr bwMode="auto">
          <a:xfrm flipH="1" flipV="1">
            <a:off x="4068763" y="5045075"/>
            <a:ext cx="371475" cy="973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2" name="Straight Connector 511"/>
          <p:cNvCxnSpPr>
            <a:cxnSpLocks noChangeShapeType="1"/>
            <a:stCxn id="100681" idx="0"/>
          </p:cNvCxnSpPr>
          <p:nvPr/>
        </p:nvCxnSpPr>
        <p:spPr bwMode="auto">
          <a:xfrm flipV="1">
            <a:off x="3389313" y="5689600"/>
            <a:ext cx="306387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3" name="Straight Connector 512"/>
          <p:cNvCxnSpPr>
            <a:cxnSpLocks noChangeShapeType="1"/>
          </p:cNvCxnSpPr>
          <p:nvPr/>
        </p:nvCxnSpPr>
        <p:spPr bwMode="auto">
          <a:xfrm flipV="1">
            <a:off x="1790700" y="5160963"/>
            <a:ext cx="401638" cy="209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4" name="Straight Connector 513"/>
          <p:cNvCxnSpPr>
            <a:cxnSpLocks noChangeShapeType="1"/>
            <a:stCxn id="100703" idx="0"/>
          </p:cNvCxnSpPr>
          <p:nvPr/>
        </p:nvCxnSpPr>
        <p:spPr bwMode="auto">
          <a:xfrm flipV="1">
            <a:off x="1179513" y="4467225"/>
            <a:ext cx="227012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75" name="Straight Connector 514"/>
          <p:cNvCxnSpPr>
            <a:cxnSpLocks noChangeShapeType="1"/>
            <a:endCxn id="100381" idx="5"/>
          </p:cNvCxnSpPr>
          <p:nvPr/>
        </p:nvCxnSpPr>
        <p:spPr bwMode="auto">
          <a:xfrm flipV="1">
            <a:off x="1155700" y="4368800"/>
            <a:ext cx="203200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00377" name="Group 39937"/>
          <p:cNvGrpSpPr>
            <a:grpSpLocks/>
          </p:cNvGrpSpPr>
          <p:nvPr/>
        </p:nvGrpSpPr>
        <p:grpSpPr bwMode="auto">
          <a:xfrm>
            <a:off x="3692525" y="3789363"/>
            <a:ext cx="1538288" cy="585787"/>
            <a:chOff x="3692946" y="3789212"/>
            <a:chExt cx="1537885" cy="585306"/>
          </a:xfrm>
        </p:grpSpPr>
        <p:cxnSp>
          <p:nvCxnSpPr>
            <p:cNvPr id="100398" name="Straight Connector 515"/>
            <p:cNvCxnSpPr>
              <a:cxnSpLocks noChangeShapeType="1"/>
              <a:stCxn id="100454" idx="0"/>
            </p:cNvCxnSpPr>
            <p:nvPr/>
          </p:nvCxnSpPr>
          <p:spPr bwMode="auto">
            <a:xfrm flipV="1">
              <a:off x="3833272" y="4233204"/>
              <a:ext cx="190444" cy="14131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00399" name="Group 518"/>
            <p:cNvGrpSpPr>
              <a:grpSpLocks/>
            </p:cNvGrpSpPr>
            <p:nvPr/>
          </p:nvGrpSpPr>
          <p:grpSpPr bwMode="auto">
            <a:xfrm>
              <a:off x="3932901" y="3934211"/>
              <a:ext cx="530938" cy="338554"/>
              <a:chOff x="5573768" y="2726239"/>
              <a:chExt cx="530938" cy="338554"/>
            </a:xfrm>
          </p:grpSpPr>
          <p:sp>
            <p:nvSpPr>
              <p:cNvPr id="100402" name="Oval 521"/>
              <p:cNvSpPr>
                <a:spLocks noChangeArrowheads="1"/>
              </p:cNvSpPr>
              <p:nvPr/>
            </p:nvSpPr>
            <p:spPr bwMode="auto">
              <a:xfrm>
                <a:off x="5573768" y="2751297"/>
                <a:ext cx="528092" cy="30480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0" hangingPunct="0"/>
                <a:endParaRPr lang="sv-SE" sz="2400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endParaRPr>
              </a:p>
            </p:txBody>
          </p:sp>
          <p:sp>
            <p:nvSpPr>
              <p:cNvPr id="100403" name="TextBox 522"/>
              <p:cNvSpPr txBox="1">
                <a:spLocks noChangeArrowheads="1"/>
              </p:cNvSpPr>
              <p:nvPr/>
            </p:nvSpPr>
            <p:spPr bwMode="auto">
              <a:xfrm>
                <a:off x="5593027" y="2726239"/>
                <a:ext cx="511679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0" hangingPunct="0"/>
                <a:r>
                  <a:rPr lang="en-US" sz="1600" b="0">
                    <a:solidFill>
                      <a:srgbClr val="FFFFFF"/>
                    </a:solidFill>
                  </a:rPr>
                  <a:t>IXP</a:t>
                </a:r>
              </a:p>
            </p:txBody>
          </p:sp>
        </p:grpSp>
        <p:cxnSp>
          <p:nvCxnSpPr>
            <p:cNvPr id="100400" name="Straight Connector 519"/>
            <p:cNvCxnSpPr>
              <a:cxnSpLocks noChangeShapeType="1"/>
              <a:stCxn id="100402" idx="6"/>
              <a:endCxn id="100654" idx="1"/>
            </p:cNvCxnSpPr>
            <p:nvPr/>
          </p:nvCxnSpPr>
          <p:spPr bwMode="auto">
            <a:xfrm flipV="1">
              <a:off x="4460993" y="3953654"/>
              <a:ext cx="769838" cy="15801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401" name="Straight Connector 520"/>
            <p:cNvCxnSpPr>
              <a:cxnSpLocks noChangeShapeType="1"/>
            </p:cNvCxnSpPr>
            <p:nvPr/>
          </p:nvCxnSpPr>
          <p:spPr bwMode="auto">
            <a:xfrm>
              <a:off x="3692946" y="3789212"/>
              <a:ext cx="342738" cy="204847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0378" name="Group 39939"/>
          <p:cNvGrpSpPr>
            <a:grpSpLocks/>
          </p:cNvGrpSpPr>
          <p:nvPr/>
        </p:nvGrpSpPr>
        <p:grpSpPr bwMode="auto">
          <a:xfrm>
            <a:off x="2406650" y="3633788"/>
            <a:ext cx="2901950" cy="1296987"/>
            <a:chOff x="2407287" y="3633041"/>
            <a:chExt cx="2900648" cy="1297685"/>
          </a:xfrm>
        </p:grpSpPr>
        <p:cxnSp>
          <p:nvCxnSpPr>
            <p:cNvPr id="100395" name="Straight Connector 7"/>
            <p:cNvCxnSpPr>
              <a:cxnSpLocks noChangeShapeType="1"/>
              <a:stCxn id="100527" idx="5"/>
              <a:endCxn id="100652" idx="1"/>
            </p:cNvCxnSpPr>
            <p:nvPr/>
          </p:nvCxnSpPr>
          <p:spPr bwMode="auto">
            <a:xfrm>
              <a:off x="4876256" y="3633041"/>
              <a:ext cx="431679" cy="222499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96" name="Straight Connector 415"/>
            <p:cNvCxnSpPr>
              <a:cxnSpLocks noChangeShapeType="1"/>
              <a:endCxn id="100486" idx="0"/>
            </p:cNvCxnSpPr>
            <p:nvPr/>
          </p:nvCxnSpPr>
          <p:spPr bwMode="auto">
            <a:xfrm flipH="1">
              <a:off x="2407287" y="3753131"/>
              <a:ext cx="282429" cy="51137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397" name="Straight Connector 523"/>
            <p:cNvCxnSpPr>
              <a:cxnSpLocks noChangeShapeType="1"/>
              <a:stCxn id="100449" idx="0"/>
            </p:cNvCxnSpPr>
            <p:nvPr/>
          </p:nvCxnSpPr>
          <p:spPr bwMode="auto">
            <a:xfrm flipV="1">
              <a:off x="4307545" y="4626270"/>
              <a:ext cx="843636" cy="304456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0379" name="Oval 6"/>
          <p:cNvSpPr>
            <a:spLocks noChangeArrowheads="1"/>
          </p:cNvSpPr>
          <p:nvPr/>
        </p:nvSpPr>
        <p:spPr bwMode="auto">
          <a:xfrm>
            <a:off x="3340100" y="5359400"/>
            <a:ext cx="2044700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2400" b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0380" name="TextBox 9"/>
          <p:cNvSpPr txBox="1">
            <a:spLocks noChangeArrowheads="1"/>
          </p:cNvSpPr>
          <p:nvPr/>
        </p:nvSpPr>
        <p:spPr bwMode="auto">
          <a:xfrm>
            <a:off x="3556000" y="5334000"/>
            <a:ext cx="1587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hangingPunct="0"/>
            <a:r>
              <a:rPr lang="en-US" sz="2000" b="0" i="1">
                <a:solidFill>
                  <a:srgbClr val="000000"/>
                </a:solidFill>
              </a:rPr>
              <a:t>regional net</a:t>
            </a:r>
          </a:p>
        </p:txBody>
      </p:sp>
      <p:sp>
        <p:nvSpPr>
          <p:cNvPr id="100381" name="Oval 517"/>
          <p:cNvSpPr>
            <a:spLocks noChangeArrowheads="1"/>
          </p:cNvSpPr>
          <p:nvPr/>
        </p:nvSpPr>
        <p:spPr bwMode="auto">
          <a:xfrm rot="5400000">
            <a:off x="867569" y="3736182"/>
            <a:ext cx="1252537" cy="381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2400" b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cxnSp>
        <p:nvCxnSpPr>
          <p:cNvPr id="100382" name="Straight Connector 39941"/>
          <p:cNvCxnSpPr>
            <a:cxnSpLocks noChangeShapeType="1"/>
            <a:stCxn id="100381" idx="0"/>
            <a:endCxn id="100515" idx="0"/>
          </p:cNvCxnSpPr>
          <p:nvPr/>
        </p:nvCxnSpPr>
        <p:spPr bwMode="auto">
          <a:xfrm flipV="1">
            <a:off x="1684338" y="3654425"/>
            <a:ext cx="758825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83" name="Straight Connector 524"/>
          <p:cNvCxnSpPr>
            <a:cxnSpLocks noChangeShapeType="1"/>
            <a:endCxn id="100488" idx="1"/>
          </p:cNvCxnSpPr>
          <p:nvPr/>
        </p:nvCxnSpPr>
        <p:spPr bwMode="auto">
          <a:xfrm>
            <a:off x="1685925" y="4111625"/>
            <a:ext cx="466725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0384" name="Oval 11"/>
          <p:cNvSpPr>
            <a:spLocks noChangeArrowheads="1"/>
          </p:cNvSpPr>
          <p:nvPr/>
        </p:nvSpPr>
        <p:spPr bwMode="auto">
          <a:xfrm>
            <a:off x="1866900" y="3429000"/>
            <a:ext cx="6096000" cy="673100"/>
          </a:xfrm>
          <a:prstGeom prst="ellipse">
            <a:avLst/>
          </a:prstGeom>
          <a:solidFill>
            <a:srgbClr val="FF6600">
              <a:alpha val="7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sv-SE" sz="2400" b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0385" name="TextBox 13"/>
          <p:cNvSpPr txBox="1">
            <a:spLocks noChangeArrowheads="1"/>
          </p:cNvSpPr>
          <p:nvPr/>
        </p:nvSpPr>
        <p:spPr bwMode="auto">
          <a:xfrm>
            <a:off x="3113088" y="3541713"/>
            <a:ext cx="3627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0" hangingPunct="0"/>
            <a:r>
              <a:rPr lang="en-US" b="0" i="1">
                <a:solidFill>
                  <a:srgbClr val="FFFFFF"/>
                </a:solidFill>
              </a:rPr>
              <a:t>Content provider network</a:t>
            </a:r>
          </a:p>
        </p:txBody>
      </p:sp>
      <p:cxnSp>
        <p:nvCxnSpPr>
          <p:cNvPr id="100386" name="Straight Connector 19"/>
          <p:cNvCxnSpPr>
            <a:cxnSpLocks noChangeShapeType="1"/>
            <a:stCxn id="100707" idx="2"/>
          </p:cNvCxnSpPr>
          <p:nvPr/>
        </p:nvCxnSpPr>
        <p:spPr bwMode="auto">
          <a:xfrm flipH="1">
            <a:off x="6540500" y="2867025"/>
            <a:ext cx="150813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87" name="Straight Connector 525"/>
          <p:cNvCxnSpPr>
            <a:cxnSpLocks noChangeShapeType="1"/>
            <a:endCxn id="100384" idx="7"/>
          </p:cNvCxnSpPr>
          <p:nvPr/>
        </p:nvCxnSpPr>
        <p:spPr bwMode="auto">
          <a:xfrm flipH="1">
            <a:off x="7070725" y="3221038"/>
            <a:ext cx="142875" cy="306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89" name="Straight Connector 527"/>
          <p:cNvCxnSpPr>
            <a:cxnSpLocks noChangeShapeType="1"/>
            <a:endCxn id="100384" idx="1"/>
          </p:cNvCxnSpPr>
          <p:nvPr/>
        </p:nvCxnSpPr>
        <p:spPr bwMode="auto">
          <a:xfrm>
            <a:off x="2682875" y="3008313"/>
            <a:ext cx="76200" cy="51911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90" name="Straight Connector 528"/>
          <p:cNvCxnSpPr>
            <a:cxnSpLocks noChangeShapeType="1"/>
            <a:endCxn id="100454" idx="1"/>
          </p:cNvCxnSpPr>
          <p:nvPr/>
        </p:nvCxnSpPr>
        <p:spPr bwMode="auto">
          <a:xfrm>
            <a:off x="3413125" y="4049713"/>
            <a:ext cx="239713" cy="339725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91" name="Straight Connector 529"/>
          <p:cNvCxnSpPr>
            <a:cxnSpLocks noChangeShapeType="1"/>
          </p:cNvCxnSpPr>
          <p:nvPr/>
        </p:nvCxnSpPr>
        <p:spPr bwMode="auto">
          <a:xfrm>
            <a:off x="2303463" y="2651125"/>
            <a:ext cx="14287" cy="941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92" name="Straight Connector 530"/>
          <p:cNvCxnSpPr>
            <a:cxnSpLocks noChangeShapeType="1"/>
          </p:cNvCxnSpPr>
          <p:nvPr/>
        </p:nvCxnSpPr>
        <p:spPr bwMode="auto">
          <a:xfrm flipH="1">
            <a:off x="1693863" y="3935413"/>
            <a:ext cx="528637" cy="117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93" name="Straight Connector 531"/>
          <p:cNvCxnSpPr>
            <a:cxnSpLocks noChangeShapeType="1"/>
            <a:stCxn id="100686" idx="3"/>
          </p:cNvCxnSpPr>
          <p:nvPr/>
        </p:nvCxnSpPr>
        <p:spPr bwMode="auto">
          <a:xfrm flipH="1" flipV="1">
            <a:off x="7713663" y="3903663"/>
            <a:ext cx="400050" cy="28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394" name="Straight Connector 532"/>
          <p:cNvCxnSpPr>
            <a:cxnSpLocks noChangeShapeType="1"/>
            <a:stCxn id="100688" idx="4"/>
          </p:cNvCxnSpPr>
          <p:nvPr/>
        </p:nvCxnSpPr>
        <p:spPr bwMode="auto">
          <a:xfrm flipH="1" flipV="1">
            <a:off x="7624763" y="3929063"/>
            <a:ext cx="628650" cy="121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33310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200" smtClean="0">
                <a:solidFill>
                  <a:srgbClr val="000000"/>
                </a:solidFill>
                <a:latin typeface="Tahoma" pitchFamily="34" charset="0"/>
              </a:rPr>
              <a:t>Introduction</a:t>
            </a:r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5588" y="165100"/>
            <a:ext cx="8096250" cy="650875"/>
          </a:xfrm>
        </p:spPr>
        <p:txBody>
          <a:bodyPr/>
          <a:lstStyle/>
          <a:p>
            <a:pPr eaLnBrk="1" hangingPunct="1"/>
            <a:r>
              <a:rPr lang="en-US" sz="3600" smtClean="0">
                <a:ea typeface="ＭＳ Ｐゴシック" pitchFamily="34" charset="-128"/>
              </a:rPr>
              <a:t>Internet structure: network of networks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5149850"/>
            <a:ext cx="8440738" cy="4648200"/>
          </a:xfrm>
        </p:spPr>
        <p:txBody>
          <a:bodyPr/>
          <a:lstStyle/>
          <a:p>
            <a:pPr eaLnBrk="1" hangingPunct="1">
              <a:buSzPct val="75000"/>
            </a:pPr>
            <a:r>
              <a:rPr lang="en-US" sz="2400" dirty="0" smtClean="0">
                <a:ea typeface="ＭＳ Ｐゴシック" pitchFamily="34" charset="-128"/>
              </a:rPr>
              <a:t>at center: small # of well-connected large networks</a:t>
            </a:r>
          </a:p>
          <a:p>
            <a:pPr lvl="1" eaLnBrk="1" hangingPunct="1"/>
            <a:r>
              <a:rPr lang="ja-JP" altLang="en-US" sz="2000" dirty="0" smtClean="0">
                <a:solidFill>
                  <a:srgbClr val="CC0000"/>
                </a:solidFill>
                <a:ea typeface="ＭＳ Ｐゴシック" pitchFamily="34" charset="-128"/>
              </a:rPr>
              <a:t>“</a:t>
            </a:r>
            <a:r>
              <a:rPr lang="en-US" altLang="ja-JP" sz="2000" dirty="0" smtClean="0">
                <a:solidFill>
                  <a:srgbClr val="CC0000"/>
                </a:solidFill>
                <a:ea typeface="ＭＳ Ｐゴシック" pitchFamily="34" charset="-128"/>
              </a:rPr>
              <a:t>tier-1</a:t>
            </a:r>
            <a:r>
              <a:rPr lang="ja-JP" altLang="en-US" sz="2000" dirty="0" smtClean="0">
                <a:solidFill>
                  <a:srgbClr val="CC0000"/>
                </a:solidFill>
                <a:ea typeface="ＭＳ Ｐゴシック" pitchFamily="34" charset="-128"/>
              </a:rPr>
              <a:t>”</a:t>
            </a:r>
            <a:r>
              <a:rPr lang="en-US" altLang="ja-JP" sz="2000" dirty="0" smtClean="0">
                <a:solidFill>
                  <a:srgbClr val="CC0000"/>
                </a:solidFill>
                <a:ea typeface="ＭＳ Ｐゴシック" pitchFamily="34" charset="-128"/>
              </a:rPr>
              <a:t> commercial ISPs</a:t>
            </a:r>
            <a:r>
              <a:rPr lang="en-US" altLang="ja-JP" sz="2000" dirty="0" smtClean="0">
                <a:solidFill>
                  <a:srgbClr val="FF0000"/>
                </a:solidFill>
                <a:ea typeface="ＭＳ Ｐゴシック" pitchFamily="34" charset="-128"/>
              </a:rPr>
              <a:t> </a:t>
            </a:r>
            <a:r>
              <a:rPr lang="en-US" altLang="ja-JP" sz="2000" dirty="0" smtClean="0">
                <a:ea typeface="ＭＳ Ｐゴシック" pitchFamily="34" charset="-128"/>
              </a:rPr>
              <a:t>(e.g., Level 3, Sprint, AT&amp;T, NTT), national &amp; international coverage</a:t>
            </a:r>
          </a:p>
          <a:p>
            <a:pPr lvl="1" eaLnBrk="1" hangingPunct="1"/>
            <a:r>
              <a:rPr lang="en-US" sz="2000" dirty="0" smtClean="0">
                <a:solidFill>
                  <a:srgbClr val="CC0000"/>
                </a:solidFill>
              </a:rPr>
              <a:t>A new form of content provider network </a:t>
            </a:r>
            <a:r>
              <a:rPr lang="en-US" sz="2000" dirty="0" smtClean="0"/>
              <a:t>(</a:t>
            </a:r>
            <a:r>
              <a:rPr lang="en-US" sz="2000" dirty="0" err="1" smtClean="0"/>
              <a:t>e.g</a:t>
            </a:r>
            <a:r>
              <a:rPr lang="en-US" sz="2000" dirty="0" smtClean="0"/>
              <a:t>, Google): private network that connects it data centers to Internet, often bypassing tier-1, regional ISPs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  <p:pic>
        <p:nvPicPr>
          <p:cNvPr id="102404" name="Picture 7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67468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1200">
                <a:solidFill>
                  <a:srgbClr val="000000"/>
                </a:solidFill>
                <a:latin typeface="Tahoma" pitchFamily="34" charset="0"/>
              </a:rPr>
              <a:t>1-</a:t>
            </a:r>
            <a:fld id="{F0969682-103E-4DC7-823F-9C1CE3F676E6}" type="slidenum">
              <a:rPr lang="en-US" sz="1200">
                <a:solidFill>
                  <a:srgbClr val="000000"/>
                </a:solidFill>
                <a:latin typeface="Tahoma" pitchFamily="34" charset="0"/>
              </a:rPr>
              <a:pPr/>
              <a:t>34</a:t>
            </a:fld>
            <a:endParaRPr lang="en-US" sz="1200">
              <a:solidFill>
                <a:srgbClr val="000000"/>
              </a:solidFill>
              <a:latin typeface="Tahoma" pitchFamily="34" charset="0"/>
            </a:endParaRPr>
          </a:p>
        </p:txBody>
      </p:sp>
      <p:grpSp>
        <p:nvGrpSpPr>
          <p:cNvPr id="102406" name="Group 67"/>
          <p:cNvGrpSpPr>
            <a:grpSpLocks/>
          </p:cNvGrpSpPr>
          <p:nvPr/>
        </p:nvGrpSpPr>
        <p:grpSpPr bwMode="auto">
          <a:xfrm>
            <a:off x="1054100" y="1038225"/>
            <a:ext cx="7658100" cy="3984625"/>
            <a:chOff x="1066800" y="1371600"/>
            <a:chExt cx="7194549" cy="3984625"/>
          </a:xfrm>
        </p:grpSpPr>
        <p:sp>
          <p:nvSpPr>
            <p:cNvPr id="102407" name="Oval 76"/>
            <p:cNvSpPr>
              <a:spLocks noChangeArrowheads="1"/>
            </p:cNvSpPr>
            <p:nvPr/>
          </p:nvSpPr>
          <p:spPr bwMode="auto">
            <a:xfrm>
              <a:off x="1981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08" name="Oval 76"/>
            <p:cNvSpPr>
              <a:spLocks noChangeArrowheads="1"/>
            </p:cNvSpPr>
            <p:nvPr/>
          </p:nvSpPr>
          <p:spPr bwMode="auto">
            <a:xfrm>
              <a:off x="1066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09" name="Oval 76"/>
            <p:cNvSpPr>
              <a:spLocks noChangeArrowheads="1"/>
            </p:cNvSpPr>
            <p:nvPr/>
          </p:nvSpPr>
          <p:spPr bwMode="auto">
            <a:xfrm>
              <a:off x="56388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10" name="Oval 76"/>
            <p:cNvSpPr>
              <a:spLocks noChangeArrowheads="1"/>
            </p:cNvSpPr>
            <p:nvPr/>
          </p:nvSpPr>
          <p:spPr bwMode="auto">
            <a:xfrm>
              <a:off x="47244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11" name="Oval 76"/>
            <p:cNvSpPr>
              <a:spLocks noChangeArrowheads="1"/>
            </p:cNvSpPr>
            <p:nvPr/>
          </p:nvSpPr>
          <p:spPr bwMode="auto">
            <a:xfrm>
              <a:off x="38100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12" name="Oval 76"/>
            <p:cNvSpPr>
              <a:spLocks noChangeArrowheads="1"/>
            </p:cNvSpPr>
            <p:nvPr/>
          </p:nvSpPr>
          <p:spPr bwMode="auto">
            <a:xfrm>
              <a:off x="2895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13" name="Oval 76"/>
            <p:cNvSpPr>
              <a:spLocks noChangeArrowheads="1"/>
            </p:cNvSpPr>
            <p:nvPr/>
          </p:nvSpPr>
          <p:spPr bwMode="auto">
            <a:xfrm>
              <a:off x="65532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14" name="Oval 76"/>
            <p:cNvSpPr>
              <a:spLocks noChangeArrowheads="1"/>
            </p:cNvSpPr>
            <p:nvPr/>
          </p:nvSpPr>
          <p:spPr bwMode="auto">
            <a:xfrm>
              <a:off x="7467600" y="4724400"/>
              <a:ext cx="793749" cy="631825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access</a:t>
              </a:r>
            </a:p>
            <a:p>
              <a:pPr algn="ctr" eaLnBrk="0" hangingPunct="0"/>
              <a:r>
                <a:rPr lang="en-US" b="0">
                  <a:solidFill>
                    <a:srgbClr val="000000"/>
                  </a:solidFill>
                  <a:latin typeface="Arial" charset="0"/>
                  <a:ea typeface="ＭＳ Ｐゴシック" pitchFamily="34" charset="-128"/>
                </a:rPr>
                <a:t>ISP</a:t>
              </a:r>
            </a:p>
          </p:txBody>
        </p:sp>
        <p:sp>
          <p:nvSpPr>
            <p:cNvPr id="102415" name="Oval 33"/>
            <p:cNvSpPr>
              <a:spLocks noChangeArrowheads="1"/>
            </p:cNvSpPr>
            <p:nvPr/>
          </p:nvSpPr>
          <p:spPr bwMode="auto">
            <a:xfrm>
              <a:off x="24384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0">
                  <a:solidFill>
                    <a:srgbClr val="808080"/>
                  </a:solidFill>
                  <a:latin typeface="Arial" charset="0"/>
                  <a:ea typeface="ＭＳ Ｐゴシック" pitchFamily="34" charset="-128"/>
                </a:rPr>
                <a:t>Regional ISP</a:t>
              </a:r>
            </a:p>
          </p:txBody>
        </p:sp>
        <p:sp>
          <p:nvSpPr>
            <p:cNvPr id="102416" name="Oval 33"/>
            <p:cNvSpPr>
              <a:spLocks noChangeArrowheads="1"/>
            </p:cNvSpPr>
            <p:nvPr/>
          </p:nvSpPr>
          <p:spPr bwMode="auto">
            <a:xfrm>
              <a:off x="4800600" y="3429000"/>
              <a:ext cx="1863725" cy="790575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0">
                  <a:solidFill>
                    <a:srgbClr val="808080"/>
                  </a:solidFill>
                  <a:latin typeface="Arial" charset="0"/>
                  <a:ea typeface="ＭＳ Ｐゴシック" pitchFamily="34" charset="-128"/>
                </a:rPr>
                <a:t>Regional ISP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2133157" y="2819400"/>
              <a:ext cx="609985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2400" b="0" dirty="0">
                  <a:solidFill>
                    <a:srgbClr val="FFFFFF"/>
                  </a:solidFill>
                </a:rPr>
                <a:t>IXP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4801284" y="27432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2400" b="0" dirty="0">
                  <a:solidFill>
                    <a:srgbClr val="FFFFFF"/>
                  </a:solidFill>
                </a:rPr>
                <a:t>IXP</a:t>
              </a:r>
            </a:p>
          </p:txBody>
        </p:sp>
        <p:sp>
          <p:nvSpPr>
            <p:cNvPr id="102419" name="Oval 34"/>
            <p:cNvSpPr>
              <a:spLocks noChangeArrowheads="1"/>
            </p:cNvSpPr>
            <p:nvPr/>
          </p:nvSpPr>
          <p:spPr bwMode="auto">
            <a:xfrm>
              <a:off x="11430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Tier 1 ISP</a:t>
              </a:r>
              <a:endParaRPr lang="en-US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2420" name="Oval 34"/>
            <p:cNvSpPr>
              <a:spLocks noChangeArrowheads="1"/>
            </p:cNvSpPr>
            <p:nvPr/>
          </p:nvSpPr>
          <p:spPr bwMode="auto">
            <a:xfrm>
              <a:off x="3352800" y="1600200"/>
              <a:ext cx="1863725" cy="790575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Tier 1 ISP</a:t>
              </a:r>
              <a:endParaRPr lang="en-US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02421" name="Oval 34"/>
            <p:cNvSpPr>
              <a:spLocks noChangeArrowheads="1"/>
            </p:cNvSpPr>
            <p:nvPr/>
          </p:nvSpPr>
          <p:spPr bwMode="auto">
            <a:xfrm>
              <a:off x="5638800" y="1600200"/>
              <a:ext cx="1981200" cy="8382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2400" b="0">
                  <a:solidFill>
                    <a:srgbClr val="FFFFFF"/>
                  </a:solidFill>
                  <a:latin typeface="Arial" charset="0"/>
                  <a:ea typeface="ＭＳ Ｐゴシック" pitchFamily="34" charset="-128"/>
                </a:rPr>
                <a:t>Google</a:t>
              </a:r>
              <a:endParaRPr lang="en-US" sz="2400" b="0">
                <a:solidFill>
                  <a:srgbClr val="000000"/>
                </a:solidFill>
                <a:latin typeface="Arial" charset="0"/>
                <a:ea typeface="ＭＳ Ｐゴシック" pitchFamily="34" charset="-128"/>
              </a:endParaRPr>
            </a:p>
          </p:txBody>
        </p:sp>
        <p:cxnSp>
          <p:nvCxnSpPr>
            <p:cNvPr id="84" name="Straight Connector 83"/>
            <p:cNvCxnSpPr>
              <a:endCxn id="102408" idx="0"/>
            </p:cNvCxnSpPr>
            <p:nvPr/>
          </p:nvCxnSpPr>
          <p:spPr>
            <a:xfrm rot="5400000">
              <a:off x="427081" y="3398633"/>
              <a:ext cx="2362200" cy="2893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02415" idx="4"/>
            </p:cNvCxnSpPr>
            <p:nvPr/>
          </p:nvCxnSpPr>
          <p:spPr>
            <a:xfrm rot="5400000">
              <a:off x="3070887" y="4425754"/>
              <a:ext cx="504825" cy="924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102415" idx="3"/>
            </p:cNvCxnSpPr>
            <p:nvPr/>
          </p:nvCxnSpPr>
          <p:spPr>
            <a:xfrm rot="5400000">
              <a:off x="2265003" y="4277579"/>
              <a:ext cx="620712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808066" y="3459105"/>
              <a:ext cx="2438400" cy="24459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>
              <a:stCxn id="79" idx="2"/>
            </p:cNvCxnSpPr>
            <p:nvPr/>
          </p:nvCxnSpPr>
          <p:spPr>
            <a:xfrm rot="5400000">
              <a:off x="1333803" y="3771707"/>
              <a:ext cx="1600200" cy="60998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ctangle 88"/>
            <p:cNvSpPr/>
            <p:nvPr/>
          </p:nvSpPr>
          <p:spPr>
            <a:xfrm>
              <a:off x="7315797" y="2819400"/>
              <a:ext cx="608494" cy="457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2400" b="0" dirty="0">
                  <a:solidFill>
                    <a:srgbClr val="FFFFFF"/>
                  </a:solidFill>
                </a:rPr>
                <a:t>IXP</a:t>
              </a:r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6200000" flipH="1">
              <a:off x="3747986" y="42525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>
              <a:stCxn id="102416" idx="2"/>
              <a:endCxn id="102415" idx="6"/>
            </p:cNvCxnSpPr>
            <p:nvPr/>
          </p:nvCxnSpPr>
          <p:spPr>
            <a:xfrm rot="10800000">
              <a:off x="4301663" y="3824288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4931639" y="4288692"/>
              <a:ext cx="620713" cy="2729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16200000" flipH="1">
              <a:off x="5633414" y="4425226"/>
              <a:ext cx="544513" cy="760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102416" idx="5"/>
            </p:cNvCxnSpPr>
            <p:nvPr/>
          </p:nvCxnSpPr>
          <p:spPr>
            <a:xfrm rot="16200000" flipH="1">
              <a:off x="6276143" y="4218669"/>
              <a:ext cx="620712" cy="39074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102421" idx="4"/>
            </p:cNvCxnSpPr>
            <p:nvPr/>
          </p:nvCxnSpPr>
          <p:spPr>
            <a:xfrm rot="16200000" flipH="1">
              <a:off x="5747409" y="3320741"/>
              <a:ext cx="2297113" cy="53243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10800000">
              <a:off x="2971328" y="1981200"/>
              <a:ext cx="49962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10800000">
              <a:off x="5181593" y="1981200"/>
              <a:ext cx="4981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Arc 97"/>
            <p:cNvSpPr/>
            <p:nvPr/>
          </p:nvSpPr>
          <p:spPr>
            <a:xfrm>
              <a:off x="2133157" y="1371600"/>
              <a:ext cx="4190855" cy="457200"/>
            </a:xfrm>
            <a:prstGeom prst="arc">
              <a:avLst>
                <a:gd name="adj1" fmla="val 10681875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2400" b="0">
                <a:solidFill>
                  <a:srgbClr val="000000"/>
                </a:solidFill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H="1">
              <a:off x="6972290" y="2399831"/>
              <a:ext cx="533400" cy="30573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endCxn id="79" idx="0"/>
            </p:cNvCxnSpPr>
            <p:nvPr/>
          </p:nvCxnSpPr>
          <p:spPr>
            <a:xfrm rot="16200000" flipH="1">
              <a:off x="2095457" y="2475961"/>
              <a:ext cx="457200" cy="2296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2628635" y="3238707"/>
              <a:ext cx="457200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0800000" flipV="1">
              <a:off x="2743142" y="2209800"/>
              <a:ext cx="2972375" cy="7731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6200000" flipH="1">
              <a:off x="4662218" y="2423713"/>
              <a:ext cx="504825" cy="381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>
              <a:off x="3314806" y="2856893"/>
              <a:ext cx="1143000" cy="15361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H="1">
              <a:off x="5105256" y="3276738"/>
              <a:ext cx="304800" cy="1521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0800000" flipV="1">
              <a:off x="4039175" y="3124200"/>
              <a:ext cx="762109" cy="544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2419" idx="5"/>
            </p:cNvCxnSpPr>
            <p:nvPr/>
          </p:nvCxnSpPr>
          <p:spPr>
            <a:xfrm rot="16200000" flipH="1">
              <a:off x="3070757" y="1938325"/>
              <a:ext cx="1470025" cy="214315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9" idx="2"/>
            </p:cNvCxnSpPr>
            <p:nvPr/>
          </p:nvCxnSpPr>
          <p:spPr>
            <a:xfrm rot="16200000" flipH="1">
              <a:off x="7004680" y="3891964"/>
              <a:ext cx="1458913" cy="2281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>
              <a:off x="6052348" y="3472202"/>
              <a:ext cx="1535113" cy="114391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9" idx="1"/>
            </p:cNvCxnSpPr>
            <p:nvPr/>
          </p:nvCxnSpPr>
          <p:spPr>
            <a:xfrm rot="10800000" flipV="1">
              <a:off x="6095826" y="3048000"/>
              <a:ext cx="1219971" cy="4683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endCxn id="80" idx="3"/>
            </p:cNvCxnSpPr>
            <p:nvPr/>
          </p:nvCxnSpPr>
          <p:spPr>
            <a:xfrm rot="10800000" flipV="1">
              <a:off x="5409778" y="2362200"/>
              <a:ext cx="780007" cy="6096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>
              <a:off x="5053332" y="2217738"/>
              <a:ext cx="2286327" cy="6858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8989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410200" y="6400800"/>
            <a:ext cx="2895600" cy="457200"/>
          </a:xfrm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892BDE-3AC6-4B10-A0BB-8A5EA87BB5C2}" type="slidenum">
              <a:rPr lang="sv-SE" smtClean="0">
                <a:latin typeface="Arial" pitchFamily="34" charset="0"/>
              </a:rPr>
              <a:pPr/>
              <a:t>35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dirty="0" smtClean="0"/>
              <a:t>Thank </a:t>
            </a:r>
            <a:r>
              <a:rPr lang="en-US" sz="3600" dirty="0" smtClean="0"/>
              <a:t>you</a:t>
            </a:r>
            <a:endParaRPr lang="en-US" sz="3600" dirty="0" smtClean="0">
              <a:solidFill>
                <a:schemeClr val="accent2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</a:rPr>
              <a:t>Reminder exam info:</a:t>
            </a:r>
          </a:p>
          <a:p>
            <a:pPr lvl="1" eaLnBrk="1" hangingPunct="1">
              <a:buFontTx/>
              <a:buNone/>
            </a:pPr>
            <a:r>
              <a:rPr lang="en-US" sz="1600" b="1" dirty="0" smtClean="0">
                <a:solidFill>
                  <a:srgbClr val="CC0000"/>
                </a:solidFill>
              </a:rPr>
              <a:t>When/</a:t>
            </a:r>
            <a:r>
              <a:rPr lang="en-US" sz="1600" b="1" dirty="0" err="1" smtClean="0">
                <a:solidFill>
                  <a:srgbClr val="CC0000"/>
                </a:solidFill>
              </a:rPr>
              <a:t>where</a:t>
            </a:r>
            <a:r>
              <a:rPr lang="en-US" sz="1600" dirty="0" err="1" smtClean="0"/>
              <a:t>:Friday</a:t>
            </a:r>
            <a:r>
              <a:rPr lang="en-US" sz="1600" dirty="0" smtClean="0"/>
              <a:t> </a:t>
            </a:r>
            <a:r>
              <a:rPr lang="en-US" sz="1600" dirty="0" smtClean="0"/>
              <a:t>Dec 20, 14.00-18.00 , H</a:t>
            </a:r>
          </a:p>
          <a:p>
            <a:pPr lvl="1" eaLnBrk="1" hangingPunct="1">
              <a:buFontTx/>
              <a:buNone/>
            </a:pPr>
            <a:endParaRPr lang="en-US" sz="1600" dirty="0" smtClean="0"/>
          </a:p>
          <a:p>
            <a:pPr lvl="1" eaLnBrk="1" hangingPunct="1">
              <a:buFontTx/>
              <a:buNone/>
            </a:pPr>
            <a:r>
              <a:rPr lang="en-US" sz="1600" b="1" dirty="0" smtClean="0">
                <a:solidFill>
                  <a:srgbClr val="CC0000"/>
                </a:solidFill>
              </a:rPr>
              <a:t>You may have with you</a:t>
            </a:r>
            <a:r>
              <a:rPr lang="en-US" sz="1600" dirty="0" smtClean="0"/>
              <a:t>:</a:t>
            </a:r>
          </a:p>
          <a:p>
            <a:pPr lvl="1" eaLnBrk="1" hangingPunct="1"/>
            <a:r>
              <a:rPr lang="en-US" sz="1600" dirty="0" smtClean="0"/>
              <a:t>English-X dictionary</a:t>
            </a:r>
          </a:p>
          <a:p>
            <a:pPr lvl="1" eaLnBrk="1" hangingPunct="1"/>
            <a:r>
              <a:rPr lang="en-US" sz="1600" dirty="0" smtClean="0"/>
              <a:t>no calculators, PDAs, etc (if/where numbers  matter, do rounding)</a:t>
            </a:r>
          </a:p>
          <a:p>
            <a:pPr lvl="1" eaLnBrk="1" hangingPunct="1">
              <a:buFontTx/>
              <a:buNone/>
            </a:pPr>
            <a:endParaRPr lang="en-US" sz="1600" dirty="0" smtClean="0"/>
          </a:p>
          <a:p>
            <a:pPr lvl="1" eaLnBrk="1" hangingPunct="1">
              <a:buFontTx/>
              <a:buNone/>
            </a:pPr>
            <a:r>
              <a:rPr lang="sv-SE" sz="1600" b="1" dirty="0" smtClean="0">
                <a:solidFill>
                  <a:srgbClr val="CC0000"/>
                </a:solidFill>
              </a:rPr>
              <a:t>Grading </a:t>
            </a:r>
          </a:p>
          <a:p>
            <a:pPr lvl="1" eaLnBrk="1" hangingPunct="1"/>
            <a:r>
              <a:rPr lang="sv-SE" sz="1600" dirty="0" smtClean="0"/>
              <a:t>30-40, 41-50, 51-60 (out of 60)= 3, 4, 5 (CTH)</a:t>
            </a:r>
          </a:p>
          <a:p>
            <a:pPr lvl="1" eaLnBrk="1" hangingPunct="1"/>
            <a:r>
              <a:rPr lang="sv-SE" sz="1600" dirty="0" smtClean="0"/>
              <a:t>30-50, 51-60 (out of 60) = G, VG (GU)</a:t>
            </a:r>
          </a:p>
          <a:p>
            <a:pPr lvl="1" eaLnBrk="1" hangingPunct="1"/>
            <a:endParaRPr lang="sv-SE" sz="1600" dirty="0" smtClean="0"/>
          </a:p>
          <a:p>
            <a:pPr lvl="1" eaLnBrk="1" hangingPunct="1">
              <a:buNone/>
            </a:pPr>
            <a:r>
              <a:rPr lang="sv-SE" sz="1600" b="1" dirty="0" smtClean="0">
                <a:solidFill>
                  <a:srgbClr val="C00000"/>
                </a:solidFill>
              </a:rPr>
              <a:t>To think during last, summary-study</a:t>
            </a:r>
          </a:p>
          <a:p>
            <a:pPr lvl="1" eaLnBrk="1" hangingPunct="1">
              <a:buNone/>
            </a:pPr>
            <a:r>
              <a:rPr lang="sv-SE" sz="1600" dirty="0" smtClean="0"/>
              <a:t>   </a:t>
            </a:r>
            <a:r>
              <a:rPr lang="en-US" sz="1600" dirty="0" smtClean="0"/>
              <a:t>Overview; critical eye; explain: why is this so? / How does it work?</a:t>
            </a:r>
          </a:p>
          <a:p>
            <a:pPr eaLnBrk="1" hangingPunct="1">
              <a:buNone/>
            </a:pPr>
            <a:endParaRPr lang="sv-SE" sz="2000" dirty="0"/>
          </a:p>
          <a:p>
            <a:pPr eaLnBrk="1" hangingPunct="1">
              <a:buNone/>
            </a:pP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G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ood </a:t>
            </a:r>
            <a:r>
              <a:rPr lang="en-US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luck with all your </a:t>
            </a:r>
            <a:r>
              <a:rPr lang="en-US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efforts! &amp; Happy holiday season!</a:t>
            </a:r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lvl="1" eaLnBrk="1" hangingPunct="1">
              <a:buFontTx/>
              <a:buNone/>
            </a:pPr>
            <a:endParaRPr lang="en-US" sz="1600" dirty="0" smtClean="0"/>
          </a:p>
        </p:txBody>
      </p:sp>
      <p:pic>
        <p:nvPicPr>
          <p:cNvPr id="13314" name="Picture 2" descr="D:\Users\ptrianta.NET\AppData\Local\Microsoft\Windows\Temporary Internet Files\Content.IE5\TBWCHSWR\MC9004399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572000"/>
            <a:ext cx="869950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2079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0A2000-596A-441D-AD68-60E3B6B04FEE}" type="slidenum">
              <a:rPr lang="sv-SE" smtClean="0">
                <a:latin typeface="Arial" pitchFamily="34" charset="0"/>
              </a:rPr>
              <a:pPr/>
              <a:t>4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922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accent2"/>
                </a:solidFill>
              </a:rPr>
              <a:t>Principles, Organisation</a:t>
            </a:r>
          </a:p>
        </p:txBody>
      </p:sp>
      <p:sp>
        <p:nvSpPr>
          <p:cNvPr id="922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</a:rPr>
              <a:t>Network Problems (in the order faced in the 1st intro)</a:t>
            </a:r>
            <a:r>
              <a:rPr lang="en-US" sz="2000" b="1" dirty="0" smtClean="0"/>
              <a:t>: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producer-consumer problems, flow and error control,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manage access to  shared (broadcast) transmission media 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routing,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congestion,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connecting transparently different networks,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serving different types of traffic,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performance, </a:t>
            </a:r>
          </a:p>
          <a:p>
            <a:pPr eaLnBrk="1" hangingPunct="1">
              <a:lnSpc>
                <a:spcPct val="90000"/>
              </a:lnSpc>
            </a:pPr>
            <a:r>
              <a:rPr lang="sv-SE" sz="2000" dirty="0" err="1" smtClean="0"/>
              <a:t>mobility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security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 b="1" dirty="0" smtClean="0">
                <a:solidFill>
                  <a:srgbClr val="CC0000"/>
                </a:solidFill>
              </a:rPr>
              <a:t>Layering</a:t>
            </a:r>
            <a:r>
              <a:rPr lang="en-US" sz="2000" b="1" dirty="0" smtClean="0"/>
              <a:t> : </a:t>
            </a:r>
            <a:r>
              <a:rPr lang="en-US" sz="2000" dirty="0" smtClean="0"/>
              <a:t>principle</a:t>
            </a:r>
            <a:r>
              <a:rPr lang="en-US" sz="2000" b="1" dirty="0" smtClean="0"/>
              <a:t>,  </a:t>
            </a:r>
            <a:r>
              <a:rPr lang="en-US" sz="2000" dirty="0" smtClean="0"/>
              <a:t>why </a:t>
            </a:r>
            <a:endParaRPr lang="sv-S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F09B88-BD50-4A38-A43D-E1FEE6FE1275}" type="slidenum">
              <a:rPr lang="sv-SE" smtClean="0">
                <a:latin typeface="Arial" pitchFamily="34" charset="0"/>
              </a:rPr>
              <a:pPr/>
              <a:t>5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3810000" cy="685800"/>
          </a:xfrm>
          <a:solidFill>
            <a:schemeClr val="accent3">
              <a:lumMod val="85000"/>
            </a:schemeClr>
          </a:solidFill>
        </p:spPr>
        <p:txBody>
          <a:bodyPr/>
          <a:lstStyle/>
          <a:p>
            <a:pPr eaLnBrk="1" hangingPunct="1"/>
            <a:r>
              <a:rPr lang="en-GB" dirty="0" smtClean="0">
                <a:solidFill>
                  <a:schemeClr val="accent2"/>
                </a:solidFill>
              </a:rPr>
              <a:t/>
            </a:r>
            <a:br>
              <a:rPr lang="en-GB" dirty="0" smtClean="0">
                <a:solidFill>
                  <a:schemeClr val="accent2"/>
                </a:solidFill>
              </a:rPr>
            </a:br>
            <a:r>
              <a:rPr lang="en-GB" dirty="0" smtClean="0"/>
              <a:t>Highlights 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3000"/>
            <a:ext cx="6248400" cy="5486400"/>
          </a:xfrm>
        </p:spPr>
        <p:txBody>
          <a:bodyPr/>
          <a:lstStyle/>
          <a:p>
            <a:pPr eaLnBrk="1" hangingPunct="1"/>
            <a:endParaRPr lang="en-GB" sz="2000" dirty="0" smtClean="0"/>
          </a:p>
          <a:p>
            <a:pPr eaLnBrk="1" hangingPunct="1"/>
            <a:endParaRPr lang="en-GB" sz="2000" dirty="0" smtClean="0"/>
          </a:p>
          <a:p>
            <a:pPr eaLnBrk="1" hangingPunct="1"/>
            <a:endParaRPr lang="sv-SE" sz="2000" dirty="0" smtClean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3223189093"/>
              </p:ext>
            </p:extLst>
          </p:nvPr>
        </p:nvGraphicFramePr>
        <p:xfrm>
          <a:off x="685800" y="152400"/>
          <a:ext cx="10134600" cy="6705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E8B99E-94F1-4876-8372-8A200AC915C4}" type="slidenum">
              <a:rPr lang="sv-SE" smtClean="0">
                <a:latin typeface="Arial" pitchFamily="34" charset="0"/>
              </a:rPr>
              <a:pPr/>
              <a:t>6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34400" cy="533400"/>
          </a:xfrm>
        </p:spPr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T</a:t>
            </a:r>
            <a:r>
              <a:rPr lang="en-GB" smtClean="0">
                <a:solidFill>
                  <a:schemeClr val="accent2"/>
                </a:solidFill>
              </a:rPr>
              <a:t>ypes of delay</a:t>
            </a:r>
            <a:r>
              <a:rPr lang="sv-SE" smtClean="0">
                <a:solidFill>
                  <a:schemeClr val="accent2"/>
                </a:solidFill>
              </a:rPr>
              <a:t>; performance</a:t>
            </a:r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5715000" cy="3657600"/>
          </a:xfrm>
        </p:spPr>
        <p:txBody>
          <a:bodyPr/>
          <a:lstStyle/>
          <a:p>
            <a:pPr eaLnBrk="1" hangingPunct="1"/>
            <a:r>
              <a:rPr lang="sv-SE" sz="2000" dirty="0" smtClean="0"/>
              <a:t>Propagation, transmission, queueing, processing</a:t>
            </a:r>
          </a:p>
          <a:p>
            <a:pPr eaLnBrk="1" hangingPunct="1"/>
            <a:r>
              <a:rPr lang="sv-SE" sz="2000" dirty="0" smtClean="0"/>
              <a:t>Throughput (effective bandwidth) </a:t>
            </a:r>
          </a:p>
          <a:p>
            <a:pPr eaLnBrk="1" hangingPunct="1"/>
            <a:r>
              <a:rPr lang="sv-SE" sz="2000" dirty="0" smtClean="0"/>
              <a:t>Utilization (efficiency)</a:t>
            </a:r>
          </a:p>
          <a:p>
            <a:pPr eaLnBrk="1" hangingPunct="1"/>
            <a:r>
              <a:rPr lang="sv-SE" sz="2000" dirty="0" smtClean="0"/>
              <a:t>Packet-switching: impact of store&amp;forward</a:t>
            </a:r>
          </a:p>
          <a:p>
            <a:pPr eaLnBrk="1" hangingPunct="1"/>
            <a:r>
              <a:rPr lang="sv-SE" sz="2000" dirty="0" smtClean="0"/>
              <a:t>TCP’s slow start</a:t>
            </a:r>
          </a:p>
          <a:p>
            <a:pPr eaLnBrk="1" hangingPunct="1"/>
            <a:r>
              <a:rPr lang="sv-SE" sz="2000" dirty="0" smtClean="0"/>
              <a:t>Sliding windows performance</a:t>
            </a:r>
          </a:p>
        </p:txBody>
      </p:sp>
      <p:grpSp>
        <p:nvGrpSpPr>
          <p:cNvPr id="1033" name="Group 4"/>
          <p:cNvGrpSpPr>
            <a:grpSpLocks/>
          </p:cNvGrpSpPr>
          <p:nvPr/>
        </p:nvGrpSpPr>
        <p:grpSpPr bwMode="auto">
          <a:xfrm>
            <a:off x="152400" y="4572000"/>
            <a:ext cx="5181600" cy="2019300"/>
            <a:chOff x="494" y="2702"/>
            <a:chExt cx="3793" cy="1414"/>
          </a:xfrm>
        </p:grpSpPr>
        <p:graphicFrame>
          <p:nvGraphicFramePr>
            <p:cNvPr id="1027" name="Object 5"/>
            <p:cNvGraphicFramePr>
              <a:graphicFrameLocks noChangeAspect="1"/>
            </p:cNvGraphicFramePr>
            <p:nvPr/>
          </p:nvGraphicFramePr>
          <p:xfrm>
            <a:off x="914" y="3452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4" name="Clip" r:id="rId3" imgW="1305000" imgH="1085760" progId="MS_ClipArt_Gallery.2">
                    <p:embed/>
                  </p:oleObj>
                </mc:Choice>
                <mc:Fallback>
                  <p:oleObj name="Clip" r:id="rId3" imgW="1305000" imgH="1085760" progId="MS_ClipArt_Gallery.2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" y="3452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5" name="Oval 6"/>
            <p:cNvSpPr>
              <a:spLocks noChangeArrowheads="1"/>
            </p:cNvSpPr>
            <p:nvPr/>
          </p:nvSpPr>
          <p:spPr bwMode="auto">
            <a:xfrm>
              <a:off x="1570" y="3300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36" name="Rectangle 7"/>
            <p:cNvSpPr>
              <a:spLocks noChangeArrowheads="1"/>
            </p:cNvSpPr>
            <p:nvPr/>
          </p:nvSpPr>
          <p:spPr bwMode="auto">
            <a:xfrm>
              <a:off x="1570" y="3257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auto">
            <a:xfrm>
              <a:off x="1576" y="3113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38" name="Group 9"/>
            <p:cNvGrpSpPr>
              <a:grpSpLocks/>
            </p:cNvGrpSpPr>
            <p:nvPr/>
          </p:nvGrpSpPr>
          <p:grpSpPr bwMode="auto">
            <a:xfrm>
              <a:off x="1794" y="3132"/>
              <a:ext cx="314" cy="75"/>
              <a:chOff x="2208" y="2184"/>
              <a:chExt cx="176" cy="69"/>
            </a:xfrm>
          </p:grpSpPr>
          <p:grpSp>
            <p:nvGrpSpPr>
              <p:cNvPr id="1076" name="Group 10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81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82" name="Line 1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83" name="Line 1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077" name="Group 14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78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9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80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  <p:sp>
          <p:nvSpPr>
            <p:cNvPr id="1039" name="Oval 18"/>
            <p:cNvSpPr>
              <a:spLocks noChangeArrowheads="1"/>
            </p:cNvSpPr>
            <p:nvPr/>
          </p:nvSpPr>
          <p:spPr bwMode="auto">
            <a:xfrm>
              <a:off x="3520" y="3312"/>
              <a:ext cx="755" cy="233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0" name="Line 19"/>
            <p:cNvSpPr>
              <a:spLocks noChangeShapeType="1"/>
            </p:cNvSpPr>
            <p:nvPr/>
          </p:nvSpPr>
          <p:spPr bwMode="auto">
            <a:xfrm>
              <a:off x="3526" y="329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1" name="Rectangle 20"/>
            <p:cNvSpPr>
              <a:spLocks noChangeArrowheads="1"/>
            </p:cNvSpPr>
            <p:nvPr/>
          </p:nvSpPr>
          <p:spPr bwMode="auto">
            <a:xfrm>
              <a:off x="3526" y="3275"/>
              <a:ext cx="755" cy="166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1042" name="Oval 21"/>
            <p:cNvSpPr>
              <a:spLocks noChangeArrowheads="1"/>
            </p:cNvSpPr>
            <p:nvPr/>
          </p:nvSpPr>
          <p:spPr bwMode="auto">
            <a:xfrm>
              <a:off x="3532" y="3131"/>
              <a:ext cx="755" cy="271"/>
            </a:xfrm>
            <a:prstGeom prst="ellipse">
              <a:avLst/>
            </a:prstGeom>
            <a:solidFill>
              <a:schemeClr val="hlink"/>
            </a:solidFill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aphicFrame>
          <p:nvGraphicFramePr>
            <p:cNvPr id="1028" name="Object 22"/>
            <p:cNvGraphicFramePr>
              <a:graphicFrameLocks noChangeAspect="1"/>
            </p:cNvGraphicFramePr>
            <p:nvPr/>
          </p:nvGraphicFramePr>
          <p:xfrm>
            <a:off x="716" y="2816"/>
            <a:ext cx="407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5" name="Clip" r:id="rId5" imgW="1305000" imgH="1085760" progId="MS_ClipArt_Gallery.2">
                    <p:embed/>
                  </p:oleObj>
                </mc:Choice>
                <mc:Fallback>
                  <p:oleObj name="Clip" r:id="rId5" imgW="1305000" imgH="1085760" progId="MS_ClipArt_Gallery.2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" y="2816"/>
                          <a:ext cx="407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3" name="Line 23"/>
            <p:cNvSpPr>
              <a:spLocks noChangeShapeType="1"/>
            </p:cNvSpPr>
            <p:nvPr/>
          </p:nvSpPr>
          <p:spPr bwMode="auto">
            <a:xfrm>
              <a:off x="1110" y="3072"/>
              <a:ext cx="31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4" name="Line 24"/>
            <p:cNvSpPr>
              <a:spLocks noChangeShapeType="1"/>
            </p:cNvSpPr>
            <p:nvPr/>
          </p:nvSpPr>
          <p:spPr bwMode="auto">
            <a:xfrm flipV="1">
              <a:off x="1302" y="3693"/>
              <a:ext cx="123" cy="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5" name="Line 25"/>
            <p:cNvSpPr>
              <a:spLocks noChangeShapeType="1"/>
            </p:cNvSpPr>
            <p:nvPr/>
          </p:nvSpPr>
          <p:spPr bwMode="auto">
            <a:xfrm>
              <a:off x="2322" y="3336"/>
              <a:ext cx="1218" cy="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6" name="Line 26"/>
            <p:cNvSpPr>
              <a:spLocks noChangeShapeType="1"/>
            </p:cNvSpPr>
            <p:nvPr/>
          </p:nvSpPr>
          <p:spPr bwMode="auto">
            <a:xfrm flipH="1">
              <a:off x="1428" y="3066"/>
              <a:ext cx="0" cy="63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7" name="Line 27"/>
            <p:cNvSpPr>
              <a:spLocks noChangeShapeType="1"/>
            </p:cNvSpPr>
            <p:nvPr/>
          </p:nvSpPr>
          <p:spPr bwMode="auto">
            <a:xfrm>
              <a:off x="1434" y="3339"/>
              <a:ext cx="126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8" name="Rectangle 28"/>
            <p:cNvSpPr>
              <a:spLocks noChangeArrowheads="1"/>
            </p:cNvSpPr>
            <p:nvPr/>
          </p:nvSpPr>
          <p:spPr bwMode="auto">
            <a:xfrm>
              <a:off x="2901" y="3210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49" name="Rectangle 29"/>
            <p:cNvSpPr>
              <a:spLocks noChangeArrowheads="1"/>
            </p:cNvSpPr>
            <p:nvPr/>
          </p:nvSpPr>
          <p:spPr bwMode="auto">
            <a:xfrm>
              <a:off x="2112" y="3255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0" name="Rectangle 30"/>
            <p:cNvSpPr>
              <a:spLocks noChangeArrowheads="1"/>
            </p:cNvSpPr>
            <p:nvPr/>
          </p:nvSpPr>
          <p:spPr bwMode="auto">
            <a:xfrm>
              <a:off x="2214" y="3255"/>
              <a:ext cx="93" cy="12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1" name="Rectangle 31"/>
            <p:cNvSpPr>
              <a:spLocks noChangeArrowheads="1"/>
            </p:cNvSpPr>
            <p:nvPr/>
          </p:nvSpPr>
          <p:spPr bwMode="auto">
            <a:xfrm>
              <a:off x="1449" y="3192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2" name="Line 32"/>
            <p:cNvSpPr>
              <a:spLocks noChangeShapeType="1"/>
            </p:cNvSpPr>
            <p:nvPr/>
          </p:nvSpPr>
          <p:spPr bwMode="auto">
            <a:xfrm>
              <a:off x="1560" y="3258"/>
              <a:ext cx="153" cy="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3" name="Line 33"/>
            <p:cNvSpPr>
              <a:spLocks noChangeShapeType="1"/>
            </p:cNvSpPr>
            <p:nvPr/>
          </p:nvSpPr>
          <p:spPr bwMode="auto">
            <a:xfrm flipV="1">
              <a:off x="1350" y="3432"/>
              <a:ext cx="0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4" name="Line 34"/>
            <p:cNvSpPr>
              <a:spLocks noChangeShapeType="1"/>
            </p:cNvSpPr>
            <p:nvPr/>
          </p:nvSpPr>
          <p:spPr bwMode="auto">
            <a:xfrm flipV="1">
              <a:off x="3387" y="3084"/>
              <a:ext cx="23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5" name="Text Box 35"/>
            <p:cNvSpPr txBox="1">
              <a:spLocks noChangeArrowheads="1"/>
            </p:cNvSpPr>
            <p:nvPr/>
          </p:nvSpPr>
          <p:spPr bwMode="auto">
            <a:xfrm>
              <a:off x="494" y="2831"/>
              <a:ext cx="297" cy="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solidFill>
                    <a:schemeClr val="accent1"/>
                  </a:solidFill>
                  <a:latin typeface="Comic Sans MS" pitchFamily="66" charset="0"/>
                </a:rPr>
                <a:t>A</a:t>
              </a:r>
              <a:endParaRPr lang="en-US" sz="2400" b="0">
                <a:solidFill>
                  <a:schemeClr val="accent1"/>
                </a:solidFill>
              </a:endParaRPr>
            </a:p>
          </p:txBody>
        </p:sp>
        <p:sp>
          <p:nvSpPr>
            <p:cNvPr id="1056" name="Text Box 36"/>
            <p:cNvSpPr txBox="1">
              <a:spLocks noChangeArrowheads="1"/>
            </p:cNvSpPr>
            <p:nvPr/>
          </p:nvSpPr>
          <p:spPr bwMode="auto">
            <a:xfrm>
              <a:off x="668" y="3473"/>
              <a:ext cx="276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2400" b="0">
                  <a:solidFill>
                    <a:schemeClr val="accent2"/>
                  </a:solidFill>
                  <a:latin typeface="Comic Sans MS" pitchFamily="66" charset="0"/>
                </a:rPr>
                <a:t>B</a:t>
              </a:r>
              <a:endParaRPr lang="en-US" sz="2400" b="0">
                <a:solidFill>
                  <a:schemeClr val="accent1"/>
                </a:solidFill>
              </a:endParaRPr>
            </a:p>
          </p:txBody>
        </p:sp>
        <p:sp>
          <p:nvSpPr>
            <p:cNvPr id="1057" name="Rectangle 37"/>
            <p:cNvSpPr>
              <a:spLocks noChangeArrowheads="1"/>
            </p:cNvSpPr>
            <p:nvPr/>
          </p:nvSpPr>
          <p:spPr bwMode="auto">
            <a:xfrm>
              <a:off x="2295" y="3216"/>
              <a:ext cx="93" cy="1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58" name="Text Box 38"/>
            <p:cNvSpPr txBox="1">
              <a:spLocks noChangeArrowheads="1"/>
            </p:cNvSpPr>
            <p:nvPr/>
          </p:nvSpPr>
          <p:spPr bwMode="auto">
            <a:xfrm>
              <a:off x="2540" y="2965"/>
              <a:ext cx="1044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propagation</a:t>
              </a:r>
              <a:endParaRPr lang="en-US" sz="1800" b="0"/>
            </a:p>
          </p:txBody>
        </p:sp>
        <p:sp>
          <p:nvSpPr>
            <p:cNvPr id="1059" name="Line 39"/>
            <p:cNvSpPr>
              <a:spLocks noChangeShapeType="1"/>
            </p:cNvSpPr>
            <p:nvPr/>
          </p:nvSpPr>
          <p:spPr bwMode="auto">
            <a:xfrm rot="10800000">
              <a:off x="2385" y="3084"/>
              <a:ext cx="2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0" name="Text Box 40"/>
            <p:cNvSpPr txBox="1">
              <a:spLocks noChangeArrowheads="1"/>
            </p:cNvSpPr>
            <p:nvPr/>
          </p:nvSpPr>
          <p:spPr bwMode="auto">
            <a:xfrm>
              <a:off x="1346" y="2702"/>
              <a:ext cx="1110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transmission</a:t>
              </a:r>
              <a:endParaRPr lang="en-US" sz="1800" b="0"/>
            </a:p>
          </p:txBody>
        </p:sp>
        <p:sp>
          <p:nvSpPr>
            <p:cNvPr id="1061" name="Line 41"/>
            <p:cNvSpPr>
              <a:spLocks noChangeShapeType="1"/>
            </p:cNvSpPr>
            <p:nvPr/>
          </p:nvSpPr>
          <p:spPr bwMode="auto">
            <a:xfrm rot="10800000" flipH="1" flipV="1">
              <a:off x="2022" y="2874"/>
              <a:ext cx="333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2" name="Text Box 42"/>
            <p:cNvSpPr txBox="1">
              <a:spLocks noChangeArrowheads="1"/>
            </p:cNvSpPr>
            <p:nvPr/>
          </p:nvSpPr>
          <p:spPr bwMode="auto">
            <a:xfrm>
              <a:off x="1357" y="3667"/>
              <a:ext cx="956" cy="4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nodal</a:t>
              </a:r>
            </a:p>
            <a:p>
              <a:pPr algn="ctr"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processing</a:t>
              </a:r>
              <a:endParaRPr lang="en-US" sz="1800" b="0"/>
            </a:p>
          </p:txBody>
        </p:sp>
        <p:sp>
          <p:nvSpPr>
            <p:cNvPr id="1063" name="Line 43"/>
            <p:cNvSpPr>
              <a:spLocks noChangeShapeType="1"/>
            </p:cNvSpPr>
            <p:nvPr/>
          </p:nvSpPr>
          <p:spPr bwMode="auto">
            <a:xfrm rot="10800000">
              <a:off x="1587" y="3696"/>
              <a:ext cx="5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4" name="Line 44"/>
            <p:cNvSpPr>
              <a:spLocks noChangeShapeType="1"/>
            </p:cNvSpPr>
            <p:nvPr/>
          </p:nvSpPr>
          <p:spPr bwMode="auto">
            <a:xfrm rot="10800000" flipV="1">
              <a:off x="2097" y="3546"/>
              <a:ext cx="2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1065" name="Text Box 45"/>
            <p:cNvSpPr txBox="1">
              <a:spLocks noChangeArrowheads="1"/>
            </p:cNvSpPr>
            <p:nvPr/>
          </p:nvSpPr>
          <p:spPr bwMode="auto">
            <a:xfrm>
              <a:off x="2354" y="3830"/>
              <a:ext cx="71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solidFill>
                    <a:srgbClr val="FF0000"/>
                  </a:solidFill>
                  <a:latin typeface="Comic Sans MS" pitchFamily="66" charset="0"/>
                </a:rPr>
                <a:t>queuing</a:t>
              </a:r>
              <a:endParaRPr lang="en-US" sz="1800" b="0"/>
            </a:p>
          </p:txBody>
        </p:sp>
        <p:sp>
          <p:nvSpPr>
            <p:cNvPr id="1066" name="Line 46"/>
            <p:cNvSpPr>
              <a:spLocks noChangeShapeType="1"/>
            </p:cNvSpPr>
            <p:nvPr/>
          </p:nvSpPr>
          <p:spPr bwMode="auto">
            <a:xfrm rot="10800000">
              <a:off x="2199" y="3546"/>
              <a:ext cx="375" cy="3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067" name="Group 47"/>
            <p:cNvGrpSpPr>
              <a:grpSpLocks/>
            </p:cNvGrpSpPr>
            <p:nvPr/>
          </p:nvGrpSpPr>
          <p:grpSpPr bwMode="auto">
            <a:xfrm>
              <a:off x="3738" y="3168"/>
              <a:ext cx="314" cy="75"/>
              <a:chOff x="2208" y="2184"/>
              <a:chExt cx="176" cy="69"/>
            </a:xfrm>
          </p:grpSpPr>
          <p:grpSp>
            <p:nvGrpSpPr>
              <p:cNvPr id="1068" name="Group 48"/>
              <p:cNvGrpSpPr>
                <a:grpSpLocks/>
              </p:cNvGrpSpPr>
              <p:nvPr/>
            </p:nvGrpSpPr>
            <p:grpSpPr bwMode="auto">
              <a:xfrm>
                <a:off x="2208" y="2185"/>
                <a:ext cx="176" cy="68"/>
                <a:chOff x="2848" y="848"/>
                <a:chExt cx="140" cy="98"/>
              </a:xfrm>
            </p:grpSpPr>
            <p:sp>
              <p:nvSpPr>
                <p:cNvPr id="1073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4" name="Line 5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5" name="Line 5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  <p:grpSp>
            <p:nvGrpSpPr>
              <p:cNvPr id="1069" name="Group 52"/>
              <p:cNvGrpSpPr>
                <a:grpSpLocks/>
              </p:cNvGrpSpPr>
              <p:nvPr/>
            </p:nvGrpSpPr>
            <p:grpSpPr bwMode="auto">
              <a:xfrm flipV="1">
                <a:off x="2208" y="2184"/>
                <a:ext cx="176" cy="68"/>
                <a:chOff x="2848" y="848"/>
                <a:chExt cx="140" cy="98"/>
              </a:xfrm>
            </p:grpSpPr>
            <p:sp>
              <p:nvSpPr>
                <p:cNvPr id="1070" name="Line 5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1" name="Line 5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  <p:sp>
              <p:nvSpPr>
                <p:cNvPr id="1072" name="Line 5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sv-SE"/>
                </a:p>
              </p:txBody>
            </p:sp>
          </p:grpSp>
        </p:grpSp>
      </p:grpSp>
      <p:graphicFrame>
        <p:nvGraphicFramePr>
          <p:cNvPr id="1026" name="Object 56"/>
          <p:cNvGraphicFramePr>
            <a:graphicFrameLocks noChangeAspect="1"/>
          </p:cNvGraphicFramePr>
          <p:nvPr/>
        </p:nvGraphicFramePr>
        <p:xfrm>
          <a:off x="5486400" y="1447800"/>
          <a:ext cx="3886200" cy="330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VISIO" r:id="rId6" imgW="8266320" imgH="7030800" progId="Visio.Drawing.5">
                  <p:embed/>
                </p:oleObj>
              </mc:Choice>
              <mc:Fallback>
                <p:oleObj name="VISIO" r:id="rId6" imgW="8266320" imgH="7030800" progId="Visio.Drawing.5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447800"/>
                        <a:ext cx="3886200" cy="330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4" name="Picture 57" descr="461 swtch component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486400" y="4841875"/>
            <a:ext cx="36576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E65B6B-0989-455D-A59D-09C3F4F81AC8}" type="slidenum">
              <a:rPr lang="sv-SE" smtClean="0">
                <a:latin typeface="Arial" pitchFamily="34" charset="0"/>
              </a:rPr>
              <a:pPr/>
              <a:t>7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R</a:t>
            </a:r>
            <a:r>
              <a:rPr lang="en-GB" smtClean="0">
                <a:solidFill>
                  <a:schemeClr val="accent2"/>
                </a:solidFill>
              </a:rPr>
              <a:t>eliable data transfer</a:t>
            </a:r>
            <a:endParaRPr lang="sv-SE" smtClean="0">
              <a:solidFill>
                <a:schemeClr val="accent2"/>
              </a:solidFill>
            </a:endParaRP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305800" cy="5029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SE" b="1" dirty="0" err="1" smtClean="0">
                <a:solidFill>
                  <a:srgbClr val="CC0000"/>
                </a:solidFill>
              </a:rPr>
              <a:t>Guaranteed</a:t>
            </a:r>
            <a:r>
              <a:rPr lang="sv-SE" b="1" dirty="0" smtClean="0">
                <a:solidFill>
                  <a:srgbClr val="CC0000"/>
                </a:solidFill>
              </a:rPr>
              <a:t>, in-order, </a:t>
            </a:r>
            <a:r>
              <a:rPr lang="sv-SE" b="1" dirty="0" err="1" smtClean="0">
                <a:solidFill>
                  <a:srgbClr val="CC0000"/>
                </a:solidFill>
              </a:rPr>
              <a:t>correct</a:t>
            </a:r>
            <a:r>
              <a:rPr lang="sv-SE" b="1" dirty="0" smtClean="0">
                <a:solidFill>
                  <a:srgbClr val="CC0000"/>
                </a:solidFill>
              </a:rPr>
              <a:t> </a:t>
            </a:r>
            <a:r>
              <a:rPr lang="sv-SE" b="1" dirty="0" err="1" smtClean="0">
                <a:solidFill>
                  <a:srgbClr val="CC0000"/>
                </a:solidFill>
              </a:rPr>
              <a:t>delivery</a:t>
            </a:r>
            <a:r>
              <a:rPr lang="sv-SE" dirty="0" smtClean="0"/>
              <a:t>:</a:t>
            </a:r>
          </a:p>
          <a:p>
            <a:pPr eaLnBrk="1" hangingPunct="1"/>
            <a:r>
              <a:rPr lang="sv-SE" b="1" dirty="0" err="1" smtClean="0"/>
              <a:t>Flow</a:t>
            </a:r>
            <a:r>
              <a:rPr lang="sv-SE" b="1" dirty="0" smtClean="0"/>
              <a:t> </a:t>
            </a:r>
            <a:r>
              <a:rPr lang="sv-SE" b="1" dirty="0" err="1" smtClean="0"/>
              <a:t>control</a:t>
            </a:r>
            <a:r>
              <a:rPr lang="sv-SE" dirty="0" smtClean="0"/>
              <a:t>: </a:t>
            </a:r>
          </a:p>
          <a:p>
            <a:pPr lvl="1" eaLnBrk="1" hangingPunct="1"/>
            <a:r>
              <a:rPr lang="sv-SE" dirty="0" err="1" smtClean="0"/>
              <a:t>stop&amp;wait</a:t>
            </a:r>
            <a:endParaRPr lang="sv-SE" dirty="0" smtClean="0"/>
          </a:p>
          <a:p>
            <a:pPr lvl="1" eaLnBrk="1" hangingPunct="1"/>
            <a:r>
              <a:rPr lang="sv-SE" dirty="0" err="1" smtClean="0"/>
              <a:t>sliding</a:t>
            </a:r>
            <a:r>
              <a:rPr lang="sv-SE" dirty="0" smtClean="0"/>
              <a:t> </a:t>
            </a:r>
            <a:r>
              <a:rPr lang="sv-SE" dirty="0" err="1" smtClean="0"/>
              <a:t>windows</a:t>
            </a:r>
            <a:endParaRPr lang="sv-SE" dirty="0" smtClean="0"/>
          </a:p>
          <a:p>
            <a:pPr lvl="1" eaLnBrk="1" hangingPunct="1"/>
            <a:r>
              <a:rPr lang="sv-SE" dirty="0" err="1" smtClean="0"/>
              <a:t>sequence</a:t>
            </a:r>
            <a:r>
              <a:rPr lang="sv-SE" dirty="0" smtClean="0"/>
              <a:t>  </a:t>
            </a:r>
            <a:r>
              <a:rPr lang="sv-SE" dirty="0" err="1" smtClean="0"/>
              <a:t>numbers</a:t>
            </a:r>
            <a:endParaRPr lang="sv-SE" dirty="0" smtClean="0"/>
          </a:p>
          <a:p>
            <a:pPr lvl="1" eaLnBrk="1" hangingPunct="1"/>
            <a:r>
              <a:rPr lang="sv-SE" dirty="0" err="1" smtClean="0"/>
              <a:t>window</a:t>
            </a:r>
            <a:r>
              <a:rPr lang="sv-SE" dirty="0" smtClean="0"/>
              <a:t> </a:t>
            </a:r>
            <a:r>
              <a:rPr lang="sv-SE" dirty="0" err="1" smtClean="0"/>
              <a:t>sizes</a:t>
            </a:r>
            <a:endParaRPr lang="sv-SE" dirty="0" smtClean="0"/>
          </a:p>
          <a:p>
            <a:pPr lvl="1" eaLnBrk="1" hangingPunct="1"/>
            <a:r>
              <a:rPr lang="sv-SE" dirty="0" err="1" smtClean="0"/>
              <a:t>dynamic</a:t>
            </a:r>
            <a:r>
              <a:rPr lang="sv-SE" dirty="0" smtClean="0"/>
              <a:t> </a:t>
            </a:r>
            <a:r>
              <a:rPr lang="sv-SE" dirty="0" err="1" smtClean="0"/>
              <a:t>windows</a:t>
            </a:r>
            <a:r>
              <a:rPr lang="sv-SE" dirty="0" smtClean="0"/>
              <a:t> (TCP)</a:t>
            </a:r>
          </a:p>
          <a:p>
            <a:pPr lvl="1" eaLnBrk="1" hangingPunct="1"/>
            <a:r>
              <a:rPr lang="sv-SE" dirty="0" err="1" smtClean="0"/>
              <a:t>performance</a:t>
            </a:r>
            <a:r>
              <a:rPr lang="sv-SE" dirty="0" smtClean="0"/>
              <a:t> </a:t>
            </a:r>
          </a:p>
          <a:p>
            <a:pPr eaLnBrk="1" hangingPunct="1"/>
            <a:r>
              <a:rPr lang="sv-SE" b="1" dirty="0" err="1" smtClean="0"/>
              <a:t>Error</a:t>
            </a:r>
            <a:r>
              <a:rPr lang="sv-SE" b="1" dirty="0" smtClean="0"/>
              <a:t> </a:t>
            </a:r>
            <a:r>
              <a:rPr lang="sv-SE" b="1" dirty="0" err="1" smtClean="0"/>
              <a:t>detection</a:t>
            </a:r>
            <a:r>
              <a:rPr lang="sv-SE" dirty="0" smtClean="0"/>
              <a:t>: </a:t>
            </a:r>
            <a:r>
              <a:rPr lang="sv-SE" dirty="0" err="1" smtClean="0"/>
              <a:t>checksums</a:t>
            </a:r>
            <a:r>
              <a:rPr lang="sv-SE" dirty="0" smtClean="0"/>
              <a:t>, CRC </a:t>
            </a:r>
          </a:p>
          <a:p>
            <a:pPr eaLnBrk="1" hangingPunct="1"/>
            <a:r>
              <a:rPr lang="sv-SE" b="1" dirty="0" err="1" smtClean="0"/>
              <a:t>Error</a:t>
            </a:r>
            <a:r>
              <a:rPr lang="sv-SE" b="1" dirty="0" smtClean="0"/>
              <a:t> </a:t>
            </a:r>
            <a:r>
              <a:rPr lang="sv-SE" b="1" dirty="0" err="1" smtClean="0"/>
              <a:t>control</a:t>
            </a:r>
            <a:r>
              <a:rPr lang="sv-SE" dirty="0" smtClean="0"/>
              <a:t>: go-back-n, </a:t>
            </a:r>
            <a:r>
              <a:rPr lang="sv-SE" dirty="0" err="1" smtClean="0"/>
              <a:t>selective</a:t>
            </a:r>
            <a:r>
              <a:rPr lang="sv-SE" dirty="0" smtClean="0"/>
              <a:t> </a:t>
            </a:r>
            <a:r>
              <a:rPr lang="sv-SE" dirty="0" err="1" smtClean="0"/>
              <a:t>repeat</a:t>
            </a:r>
            <a:r>
              <a:rPr lang="sv-SE" dirty="0" smtClean="0"/>
              <a:t>, FEC </a:t>
            </a:r>
            <a:r>
              <a:rPr lang="sv-SE" dirty="0" err="1" smtClean="0"/>
              <a:t>methods</a:t>
            </a:r>
            <a:endParaRPr lang="sv-SE" dirty="0" smtClean="0"/>
          </a:p>
        </p:txBody>
      </p:sp>
      <p:pic>
        <p:nvPicPr>
          <p:cNvPr id="13318" name="Picture 4" descr="sr_seqn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905000"/>
            <a:ext cx="4397375" cy="262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228600" y="2362200"/>
            <a:ext cx="5181600" cy="3581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56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sv-SE" dirty="0">
              <a:latin typeface="Times New Roman" charset="0"/>
            </a:endParaRPr>
          </a:p>
          <a:p>
            <a:pPr>
              <a:defRPr/>
            </a:pPr>
            <a:endParaRPr lang="sv-SE" dirty="0">
              <a:latin typeface="Times New Roman" charset="0"/>
            </a:endParaRPr>
          </a:p>
          <a:p>
            <a:pPr>
              <a:defRPr/>
            </a:pPr>
            <a:endParaRPr lang="sv-SE" dirty="0">
              <a:latin typeface="Times New Roman" charset="0"/>
            </a:endParaRPr>
          </a:p>
          <a:p>
            <a:pPr>
              <a:defRPr/>
            </a:pPr>
            <a:r>
              <a:rPr lang="sv-SE" sz="2800" dirty="0">
                <a:solidFill>
                  <a:schemeClr val="accent2"/>
                </a:solidFill>
                <a:latin typeface="+mj-lt"/>
              </a:rPr>
              <a:t>Congestion </a:t>
            </a:r>
          </a:p>
          <a:p>
            <a:pPr>
              <a:defRPr/>
            </a:pPr>
            <a:r>
              <a:rPr lang="sv-SE" sz="2800" dirty="0">
                <a:solidFill>
                  <a:schemeClr val="accent2"/>
                </a:solidFill>
                <a:latin typeface="+mj-lt"/>
              </a:rPr>
              <a:t>Control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33B38-EA45-4E74-BB24-9A1573E021CD}" type="slidenum">
              <a:rPr lang="sv-SE" smtClean="0">
                <a:latin typeface="Arial" pitchFamily="34" charset="0"/>
              </a:rPr>
              <a:pPr/>
              <a:t>8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886200" y="2514600"/>
            <a:ext cx="5105400" cy="3581400"/>
          </a:xfrm>
          <a:prstGeom prst="ellipse">
            <a:avLst/>
          </a:prstGeom>
          <a:solidFill>
            <a:schemeClr val="accent2">
              <a:lumMod val="40000"/>
              <a:lumOff val="60000"/>
              <a:alpha val="59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sv-SE" dirty="0">
              <a:solidFill>
                <a:schemeClr val="accent2"/>
              </a:solidFill>
            </a:endParaRPr>
          </a:p>
          <a:p>
            <a:pPr>
              <a:defRPr/>
            </a:pPr>
            <a:endParaRPr lang="sv-SE" dirty="0">
              <a:solidFill>
                <a:schemeClr val="accent2"/>
              </a:solidFill>
            </a:endParaRPr>
          </a:p>
          <a:p>
            <a:pPr>
              <a:defRPr/>
            </a:pPr>
            <a:endParaRPr lang="sv-SE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sv-SE" sz="2800" dirty="0" smtClean="0">
                <a:solidFill>
                  <a:schemeClr val="accent2"/>
                </a:solidFill>
                <a:latin typeface="+mj-lt"/>
              </a:rPr>
              <a:t>RT </a:t>
            </a:r>
            <a:r>
              <a:rPr lang="sv-SE" sz="2800" dirty="0">
                <a:solidFill>
                  <a:schemeClr val="accent2"/>
                </a:solidFill>
                <a:latin typeface="+mj-lt"/>
              </a:rPr>
              <a:t>traffic</a:t>
            </a:r>
            <a:endParaRPr lang="sv-SE" sz="2800" dirty="0">
              <a:latin typeface="+mj-lt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286000" y="304800"/>
            <a:ext cx="4876800" cy="3048000"/>
          </a:xfrm>
          <a:prstGeom prst="ellipse">
            <a:avLst/>
          </a:prstGeom>
          <a:solidFill>
            <a:schemeClr val="accent2">
              <a:lumMod val="40000"/>
              <a:lumOff val="60000"/>
              <a:alpha val="59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sv-SE" sz="2800" dirty="0">
                <a:solidFill>
                  <a:schemeClr val="accent2"/>
                </a:solidFill>
                <a:latin typeface="+mj-lt"/>
              </a:rPr>
              <a:t>D</a:t>
            </a:r>
            <a:r>
              <a:rPr lang="en-GB" sz="2800" dirty="0" err="1">
                <a:solidFill>
                  <a:schemeClr val="accent2"/>
                </a:solidFill>
                <a:latin typeface="+mj-lt"/>
              </a:rPr>
              <a:t>atagram</a:t>
            </a:r>
            <a:r>
              <a:rPr lang="en-GB" sz="2800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en-GB" sz="2800" dirty="0" err="1">
                <a:solidFill>
                  <a:schemeClr val="accent2"/>
                </a:solidFill>
                <a:latin typeface="+mj-lt"/>
              </a:rPr>
              <a:t>vs</a:t>
            </a:r>
            <a:r>
              <a:rPr lang="en-GB" sz="2800" dirty="0">
                <a:solidFill>
                  <a:schemeClr val="accent2"/>
                </a:solidFill>
                <a:latin typeface="+mj-lt"/>
              </a:rPr>
              <a:t> VC </a:t>
            </a:r>
            <a:r>
              <a:rPr lang="sv-SE" sz="2800" dirty="0">
                <a:solidFill>
                  <a:schemeClr val="accent2"/>
                </a:solidFill>
                <a:latin typeface="+mj-lt"/>
              </a:rPr>
              <a:t>end-to-end comm.</a:t>
            </a:r>
            <a:br>
              <a:rPr lang="sv-SE" sz="2800" dirty="0">
                <a:solidFill>
                  <a:schemeClr val="accent2"/>
                </a:solidFill>
                <a:latin typeface="+mj-lt"/>
              </a:rPr>
            </a:br>
            <a:endParaRPr lang="sv-SE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v-SE" smtClean="0">
                <a:latin typeface="Arial" pitchFamily="34" charset="0"/>
              </a:rPr>
              <a:t>Computer Communication</a:t>
            </a:r>
          </a:p>
        </p:txBody>
      </p:sp>
      <p:sp>
        <p:nvSpPr>
          <p:cNvPr id="20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6CB0B4-30D7-458D-8742-D2E7684E666C}" type="slidenum">
              <a:rPr lang="sv-SE" smtClean="0">
                <a:latin typeface="Arial" pitchFamily="34" charset="0"/>
              </a:rPr>
              <a:pPr/>
              <a:t>9</a:t>
            </a:fld>
            <a:endParaRPr lang="sv-SE" smtClean="0">
              <a:latin typeface="Arial" pitchFamily="34" charset="0"/>
            </a:endParaRPr>
          </a:p>
        </p:txBody>
      </p:sp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chemeClr val="accent2"/>
                </a:solidFill>
              </a:rPr>
              <a:t>D</a:t>
            </a:r>
            <a:r>
              <a:rPr lang="en-GB" smtClean="0">
                <a:solidFill>
                  <a:schemeClr val="accent2"/>
                </a:solidFill>
              </a:rPr>
              <a:t>atagram vs VC </a:t>
            </a:r>
            <a:r>
              <a:rPr lang="sv-SE" smtClean="0">
                <a:solidFill>
                  <a:schemeClr val="accent2"/>
                </a:solidFill>
              </a:rPr>
              <a:t/>
            </a:r>
            <a:br>
              <a:rPr lang="sv-SE" smtClean="0">
                <a:solidFill>
                  <a:schemeClr val="accent2"/>
                </a:solidFill>
              </a:rPr>
            </a:br>
            <a:r>
              <a:rPr lang="en-GB" smtClean="0">
                <a:solidFill>
                  <a:schemeClr val="accent2"/>
                </a:solidFill>
              </a:rPr>
              <a:t>end-to-end communication</a:t>
            </a:r>
            <a:endParaRPr lang="en-US" smtClean="0"/>
          </a:p>
        </p:txBody>
      </p:sp>
      <p:sp>
        <p:nvSpPr>
          <p:cNvPr id="2058" name="Rectangle 3"/>
          <p:cNvSpPr>
            <a:spLocks noChangeArrowheads="1"/>
          </p:cNvSpPr>
          <p:nvPr/>
        </p:nvSpPr>
        <p:spPr bwMode="auto">
          <a:xfrm>
            <a:off x="652463" y="1828800"/>
            <a:ext cx="355441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v-SE" sz="2400" b="0" dirty="0" err="1">
                <a:latin typeface="Comic Sans MS" pitchFamily="66" charset="0"/>
              </a:rPr>
              <a:t>Conceptual</a:t>
            </a:r>
            <a:r>
              <a:rPr lang="sv-SE" sz="2400" b="0" dirty="0">
                <a:latin typeface="Comic Sans MS" pitchFamily="66" charset="0"/>
              </a:rPr>
              <a:t> </a:t>
            </a:r>
            <a:r>
              <a:rPr lang="sv-SE" sz="2400" b="0" dirty="0" err="1">
                <a:latin typeface="Comic Sans MS" pitchFamily="66" charset="0"/>
              </a:rPr>
              <a:t>differences</a:t>
            </a:r>
            <a:endParaRPr lang="sv-SE" sz="2400" b="0" dirty="0">
              <a:latin typeface="Comic Sans MS" pitchFamily="66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sv-SE" sz="2400" b="0" dirty="0" err="1" smtClean="0">
                <a:latin typeface="Comic Sans MS" pitchFamily="66" charset="0"/>
              </a:rPr>
              <a:t>Decisions</a:t>
            </a:r>
            <a:r>
              <a:rPr lang="sv-SE" sz="2400" b="0" dirty="0">
                <a:latin typeface="Comic Sans MS" pitchFamily="66" charset="0"/>
              </a:rPr>
              <a:t>, </a:t>
            </a:r>
            <a:r>
              <a:rPr lang="sv-SE" sz="2400" b="0" dirty="0" err="1">
                <a:latin typeface="Comic Sans MS" pitchFamily="66" charset="0"/>
              </a:rPr>
              <a:t>comparison</a:t>
            </a:r>
            <a:r>
              <a:rPr lang="sv-SE" sz="2400" b="0" dirty="0">
                <a:latin typeface="Comic Sans MS" pitchFamily="66" charset="0"/>
              </a:rPr>
              <a:t>, </a:t>
            </a:r>
            <a:r>
              <a:rPr lang="sv-SE" sz="2400" b="0" dirty="0" err="1" smtClean="0">
                <a:latin typeface="Comic Sans MS" pitchFamily="66" charset="0"/>
              </a:rPr>
              <a:t>why</a:t>
            </a:r>
            <a:endParaRPr lang="sv-SE" sz="2400" b="0" dirty="0">
              <a:latin typeface="Comic Sans MS" pitchFamily="66" charset="0"/>
            </a:endParaRPr>
          </a:p>
        </p:txBody>
      </p:sp>
      <p:sp>
        <p:nvSpPr>
          <p:cNvPr id="2059" name="Freeform 4"/>
          <p:cNvSpPr>
            <a:spLocks/>
          </p:cNvSpPr>
          <p:nvPr/>
        </p:nvSpPr>
        <p:spPr bwMode="auto">
          <a:xfrm>
            <a:off x="5653088" y="4144963"/>
            <a:ext cx="1624012" cy="403225"/>
          </a:xfrm>
          <a:custGeom>
            <a:avLst/>
            <a:gdLst>
              <a:gd name="T0" fmla="*/ 2147483647 w 824"/>
              <a:gd name="T1" fmla="*/ 2147483647 h 187"/>
              <a:gd name="T2" fmla="*/ 2147483647 w 824"/>
              <a:gd name="T3" fmla="*/ 2147483647 h 187"/>
              <a:gd name="T4" fmla="*/ 2147483647 w 824"/>
              <a:gd name="T5" fmla="*/ 2147483647 h 187"/>
              <a:gd name="T6" fmla="*/ 2147483647 w 824"/>
              <a:gd name="T7" fmla="*/ 2147483647 h 187"/>
              <a:gd name="T8" fmla="*/ 2147483647 w 824"/>
              <a:gd name="T9" fmla="*/ 2147483647 h 187"/>
              <a:gd name="T10" fmla="*/ 2147483647 w 824"/>
              <a:gd name="T11" fmla="*/ 2147483647 h 187"/>
              <a:gd name="T12" fmla="*/ 2147483647 w 824"/>
              <a:gd name="T13" fmla="*/ 2147483647 h 187"/>
              <a:gd name="T14" fmla="*/ 2147483647 w 824"/>
              <a:gd name="T15" fmla="*/ 2147483647 h 187"/>
              <a:gd name="T16" fmla="*/ 2147483647 w 824"/>
              <a:gd name="T17" fmla="*/ 2147483647 h 187"/>
              <a:gd name="T18" fmla="*/ 2147483647 w 824"/>
              <a:gd name="T19" fmla="*/ 2147483647 h 187"/>
              <a:gd name="T20" fmla="*/ 2147483647 w 824"/>
              <a:gd name="T21" fmla="*/ 2147483647 h 18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24"/>
              <a:gd name="T34" fmla="*/ 0 h 187"/>
              <a:gd name="T35" fmla="*/ 824 w 824"/>
              <a:gd name="T36" fmla="*/ 187 h 18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24" h="187">
                <a:moveTo>
                  <a:pt x="333" y="184"/>
                </a:moveTo>
                <a:cubicBezTo>
                  <a:pt x="189" y="187"/>
                  <a:pt x="84" y="183"/>
                  <a:pt x="42" y="164"/>
                </a:cubicBezTo>
                <a:cubicBezTo>
                  <a:pt x="0" y="144"/>
                  <a:pt x="40" y="79"/>
                  <a:pt x="80" y="64"/>
                </a:cubicBezTo>
                <a:cubicBezTo>
                  <a:pt x="119" y="50"/>
                  <a:pt x="217" y="74"/>
                  <a:pt x="281" y="76"/>
                </a:cubicBezTo>
                <a:cubicBezTo>
                  <a:pt x="345" y="78"/>
                  <a:pt x="431" y="85"/>
                  <a:pt x="466" y="74"/>
                </a:cubicBezTo>
                <a:cubicBezTo>
                  <a:pt x="501" y="63"/>
                  <a:pt x="476" y="16"/>
                  <a:pt x="493" y="8"/>
                </a:cubicBezTo>
                <a:cubicBezTo>
                  <a:pt x="510" y="0"/>
                  <a:pt x="557" y="12"/>
                  <a:pt x="568" y="23"/>
                </a:cubicBezTo>
                <a:cubicBezTo>
                  <a:pt x="579" y="34"/>
                  <a:pt x="529" y="63"/>
                  <a:pt x="559" y="74"/>
                </a:cubicBezTo>
                <a:cubicBezTo>
                  <a:pt x="589" y="85"/>
                  <a:pt x="719" y="70"/>
                  <a:pt x="751" y="86"/>
                </a:cubicBezTo>
                <a:cubicBezTo>
                  <a:pt x="783" y="102"/>
                  <a:pt x="824" y="154"/>
                  <a:pt x="754" y="170"/>
                </a:cubicBezTo>
                <a:cubicBezTo>
                  <a:pt x="684" y="186"/>
                  <a:pt x="421" y="181"/>
                  <a:pt x="333" y="184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0" name="Freeform 5"/>
          <p:cNvSpPr>
            <a:spLocks/>
          </p:cNvSpPr>
          <p:nvPr/>
        </p:nvSpPr>
        <p:spPr bwMode="auto">
          <a:xfrm>
            <a:off x="6127750" y="2112963"/>
            <a:ext cx="1500188" cy="1806575"/>
          </a:xfrm>
          <a:custGeom>
            <a:avLst/>
            <a:gdLst>
              <a:gd name="T0" fmla="*/ 2147483647 w 945"/>
              <a:gd name="T1" fmla="*/ 2147483647 h 1138"/>
              <a:gd name="T2" fmla="*/ 2147483647 w 945"/>
              <a:gd name="T3" fmla="*/ 2147483647 h 1138"/>
              <a:gd name="T4" fmla="*/ 2147483647 w 945"/>
              <a:gd name="T5" fmla="*/ 2147483647 h 1138"/>
              <a:gd name="T6" fmla="*/ 2147483647 w 945"/>
              <a:gd name="T7" fmla="*/ 2147483647 h 1138"/>
              <a:gd name="T8" fmla="*/ 2147483647 w 945"/>
              <a:gd name="T9" fmla="*/ 2147483647 h 1138"/>
              <a:gd name="T10" fmla="*/ 2147483647 w 945"/>
              <a:gd name="T11" fmla="*/ 2147483647 h 1138"/>
              <a:gd name="T12" fmla="*/ 2147483647 w 945"/>
              <a:gd name="T13" fmla="*/ 2147483647 h 1138"/>
              <a:gd name="T14" fmla="*/ 2147483647 w 945"/>
              <a:gd name="T15" fmla="*/ 2147483647 h 1138"/>
              <a:gd name="T16" fmla="*/ 2147483647 w 945"/>
              <a:gd name="T17" fmla="*/ 2147483647 h 1138"/>
              <a:gd name="T18" fmla="*/ 2147483647 w 945"/>
              <a:gd name="T19" fmla="*/ 2147483647 h 1138"/>
              <a:gd name="T20" fmla="*/ 2147483647 w 945"/>
              <a:gd name="T21" fmla="*/ 2147483647 h 1138"/>
              <a:gd name="T22" fmla="*/ 2147483647 w 945"/>
              <a:gd name="T23" fmla="*/ 2147483647 h 1138"/>
              <a:gd name="T24" fmla="*/ 2147483647 w 945"/>
              <a:gd name="T25" fmla="*/ 2147483647 h 1138"/>
              <a:gd name="T26" fmla="*/ 2147483647 w 945"/>
              <a:gd name="T27" fmla="*/ 2147483647 h 1138"/>
              <a:gd name="T28" fmla="*/ 2147483647 w 945"/>
              <a:gd name="T29" fmla="*/ 2147483647 h 1138"/>
              <a:gd name="T30" fmla="*/ 2147483647 w 945"/>
              <a:gd name="T31" fmla="*/ 2147483647 h 1138"/>
              <a:gd name="T32" fmla="*/ 2147483647 w 945"/>
              <a:gd name="T33" fmla="*/ 2147483647 h 1138"/>
              <a:gd name="T34" fmla="*/ 2147483647 w 945"/>
              <a:gd name="T35" fmla="*/ 2147483647 h 1138"/>
              <a:gd name="T36" fmla="*/ 2147483647 w 945"/>
              <a:gd name="T37" fmla="*/ 2147483647 h 113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945"/>
              <a:gd name="T58" fmla="*/ 0 h 1138"/>
              <a:gd name="T59" fmla="*/ 945 w 945"/>
              <a:gd name="T60" fmla="*/ 1138 h 1138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945" h="1138">
                <a:moveTo>
                  <a:pt x="18" y="525"/>
                </a:moveTo>
                <a:cubicBezTo>
                  <a:pt x="44" y="497"/>
                  <a:pt x="135" y="488"/>
                  <a:pt x="192" y="429"/>
                </a:cubicBezTo>
                <a:cubicBezTo>
                  <a:pt x="249" y="370"/>
                  <a:pt x="306" y="239"/>
                  <a:pt x="357" y="174"/>
                </a:cubicBezTo>
                <a:cubicBezTo>
                  <a:pt x="408" y="109"/>
                  <a:pt x="457" y="64"/>
                  <a:pt x="498" y="39"/>
                </a:cubicBezTo>
                <a:cubicBezTo>
                  <a:pt x="539" y="14"/>
                  <a:pt x="589" y="0"/>
                  <a:pt x="600" y="27"/>
                </a:cubicBezTo>
                <a:cubicBezTo>
                  <a:pt x="611" y="54"/>
                  <a:pt x="521" y="182"/>
                  <a:pt x="567" y="201"/>
                </a:cubicBezTo>
                <a:cubicBezTo>
                  <a:pt x="613" y="220"/>
                  <a:pt x="815" y="95"/>
                  <a:pt x="876" y="144"/>
                </a:cubicBezTo>
                <a:cubicBezTo>
                  <a:pt x="937" y="193"/>
                  <a:pt x="926" y="366"/>
                  <a:pt x="930" y="495"/>
                </a:cubicBezTo>
                <a:cubicBezTo>
                  <a:pt x="934" y="624"/>
                  <a:pt x="945" y="830"/>
                  <a:pt x="903" y="921"/>
                </a:cubicBezTo>
                <a:cubicBezTo>
                  <a:pt x="861" y="1012"/>
                  <a:pt x="729" y="1007"/>
                  <a:pt x="678" y="1041"/>
                </a:cubicBezTo>
                <a:cubicBezTo>
                  <a:pt x="627" y="1075"/>
                  <a:pt x="621" y="1118"/>
                  <a:pt x="594" y="1128"/>
                </a:cubicBezTo>
                <a:cubicBezTo>
                  <a:pt x="567" y="1138"/>
                  <a:pt x="522" y="1115"/>
                  <a:pt x="513" y="1101"/>
                </a:cubicBezTo>
                <a:cubicBezTo>
                  <a:pt x="504" y="1087"/>
                  <a:pt x="545" y="1055"/>
                  <a:pt x="537" y="1041"/>
                </a:cubicBezTo>
                <a:cubicBezTo>
                  <a:pt x="529" y="1027"/>
                  <a:pt x="491" y="1038"/>
                  <a:pt x="462" y="1014"/>
                </a:cubicBezTo>
                <a:cubicBezTo>
                  <a:pt x="433" y="990"/>
                  <a:pt x="383" y="944"/>
                  <a:pt x="360" y="897"/>
                </a:cubicBezTo>
                <a:cubicBezTo>
                  <a:pt x="337" y="850"/>
                  <a:pt x="341" y="776"/>
                  <a:pt x="321" y="729"/>
                </a:cubicBezTo>
                <a:cubicBezTo>
                  <a:pt x="301" y="682"/>
                  <a:pt x="284" y="633"/>
                  <a:pt x="237" y="612"/>
                </a:cubicBezTo>
                <a:cubicBezTo>
                  <a:pt x="190" y="591"/>
                  <a:pt x="72" y="614"/>
                  <a:pt x="36" y="600"/>
                </a:cubicBezTo>
                <a:cubicBezTo>
                  <a:pt x="0" y="586"/>
                  <a:pt x="3" y="549"/>
                  <a:pt x="18" y="525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1" name="Freeform 6"/>
          <p:cNvSpPr>
            <a:spLocks/>
          </p:cNvSpPr>
          <p:nvPr/>
        </p:nvSpPr>
        <p:spPr bwMode="auto">
          <a:xfrm>
            <a:off x="5308600" y="2287588"/>
            <a:ext cx="287338" cy="1868487"/>
          </a:xfrm>
          <a:custGeom>
            <a:avLst/>
            <a:gdLst>
              <a:gd name="T0" fmla="*/ 2147483647 w 146"/>
              <a:gd name="T1" fmla="*/ 2147483647 h 867"/>
              <a:gd name="T2" fmla="*/ 2147483647 w 146"/>
              <a:gd name="T3" fmla="*/ 2147483647 h 867"/>
              <a:gd name="T4" fmla="*/ 2147483647 w 146"/>
              <a:gd name="T5" fmla="*/ 2147483647 h 867"/>
              <a:gd name="T6" fmla="*/ 2147483647 w 146"/>
              <a:gd name="T7" fmla="*/ 2147483647 h 867"/>
              <a:gd name="T8" fmla="*/ 2147483647 w 146"/>
              <a:gd name="T9" fmla="*/ 2147483647 h 867"/>
              <a:gd name="T10" fmla="*/ 2147483647 w 146"/>
              <a:gd name="T11" fmla="*/ 2147483647 h 867"/>
              <a:gd name="T12" fmla="*/ 2147483647 w 146"/>
              <a:gd name="T13" fmla="*/ 2147483647 h 867"/>
              <a:gd name="T14" fmla="*/ 2147483647 w 146"/>
              <a:gd name="T15" fmla="*/ 2147483647 h 86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6"/>
              <a:gd name="T25" fmla="*/ 0 h 867"/>
              <a:gd name="T26" fmla="*/ 146 w 146"/>
              <a:gd name="T27" fmla="*/ 867 h 867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6" h="867">
                <a:moveTo>
                  <a:pt x="2" y="333"/>
                </a:moveTo>
                <a:cubicBezTo>
                  <a:pt x="0" y="208"/>
                  <a:pt x="6" y="84"/>
                  <a:pt x="26" y="42"/>
                </a:cubicBezTo>
                <a:cubicBezTo>
                  <a:pt x="46" y="0"/>
                  <a:pt x="106" y="23"/>
                  <a:pt x="125" y="81"/>
                </a:cubicBezTo>
                <a:cubicBezTo>
                  <a:pt x="144" y="139"/>
                  <a:pt x="140" y="306"/>
                  <a:pt x="143" y="393"/>
                </a:cubicBezTo>
                <a:cubicBezTo>
                  <a:pt x="146" y="480"/>
                  <a:pt x="145" y="538"/>
                  <a:pt x="140" y="603"/>
                </a:cubicBezTo>
                <a:cubicBezTo>
                  <a:pt x="135" y="668"/>
                  <a:pt x="127" y="755"/>
                  <a:pt x="110" y="786"/>
                </a:cubicBezTo>
                <a:cubicBezTo>
                  <a:pt x="93" y="817"/>
                  <a:pt x="56" y="867"/>
                  <a:pt x="38" y="792"/>
                </a:cubicBezTo>
                <a:cubicBezTo>
                  <a:pt x="20" y="717"/>
                  <a:pt x="4" y="458"/>
                  <a:pt x="2" y="333"/>
                </a:cubicBezTo>
                <a:close/>
              </a:path>
            </a:pathLst>
          </a:custGeom>
          <a:solidFill>
            <a:srgbClr val="66CC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62" name="Group 7"/>
          <p:cNvGrpSpPr>
            <a:grpSpLocks/>
          </p:cNvGrpSpPr>
          <p:nvPr/>
        </p:nvGrpSpPr>
        <p:grpSpPr bwMode="auto">
          <a:xfrm>
            <a:off x="6480175" y="3854450"/>
            <a:ext cx="623888" cy="317500"/>
            <a:chOff x="3600" y="219"/>
            <a:chExt cx="360" cy="175"/>
          </a:xfrm>
        </p:grpSpPr>
        <p:sp>
          <p:nvSpPr>
            <p:cNvPr id="2119" name="Oval 8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0" name="Line 9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1" name="Line 10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22" name="Rectangle 11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2123" name="Oval 12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24" name="Group 13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29" name="Line 14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0" name="Line 15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31" name="Line 16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25" name="Group 17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26" name="Line 18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27" name="Line 19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28" name="Line 20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graphicFrame>
        <p:nvGraphicFramePr>
          <p:cNvPr id="2050" name="Object 21"/>
          <p:cNvGraphicFramePr>
            <a:graphicFrameLocks noChangeAspect="1"/>
          </p:cNvGraphicFramePr>
          <p:nvPr/>
        </p:nvGraphicFramePr>
        <p:xfrm>
          <a:off x="4797425" y="2081213"/>
          <a:ext cx="5238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2081213"/>
                        <a:ext cx="52387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2"/>
          <p:cNvGraphicFramePr>
            <a:graphicFrameLocks noChangeAspect="1"/>
          </p:cNvGraphicFramePr>
          <p:nvPr/>
        </p:nvGraphicFramePr>
        <p:xfrm>
          <a:off x="4824413" y="3554413"/>
          <a:ext cx="525462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1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413" y="3554413"/>
                        <a:ext cx="525462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23"/>
          <p:cNvGraphicFramePr>
            <a:graphicFrameLocks noChangeAspect="1"/>
          </p:cNvGraphicFramePr>
          <p:nvPr/>
        </p:nvGraphicFramePr>
        <p:xfrm>
          <a:off x="6699250" y="1744663"/>
          <a:ext cx="5238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2" name="Clip" r:id="rId6" imgW="1305000" imgH="1085760" progId="MS_ClipArt_Gallery.2">
                  <p:embed/>
                </p:oleObj>
              </mc:Choice>
              <mc:Fallback>
                <p:oleObj name="Clip" r:id="rId6" imgW="1305000" imgH="1085760" progId="MS_ClipArt_Gallery.2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0" y="1744663"/>
                        <a:ext cx="52387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4"/>
          <p:cNvGraphicFramePr>
            <a:graphicFrameLocks noChangeAspect="1"/>
          </p:cNvGraphicFramePr>
          <p:nvPr/>
        </p:nvGraphicFramePr>
        <p:xfrm>
          <a:off x="5546725" y="4551363"/>
          <a:ext cx="52387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3" name="Clip" r:id="rId7" imgW="1305000" imgH="1085760" progId="MS_ClipArt_Gallery.2">
                  <p:embed/>
                </p:oleObj>
              </mc:Choice>
              <mc:Fallback>
                <p:oleObj name="Clip" r:id="rId7" imgW="1305000" imgH="1085760" progId="MS_ClipArt_Gallery.2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6725" y="4551363"/>
                        <a:ext cx="523875" cy="454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Freeform 25"/>
          <p:cNvSpPr>
            <a:spLocks/>
          </p:cNvSpPr>
          <p:nvPr/>
        </p:nvSpPr>
        <p:spPr bwMode="auto">
          <a:xfrm>
            <a:off x="5305425" y="2436813"/>
            <a:ext cx="153988" cy="1447800"/>
          </a:xfrm>
          <a:custGeom>
            <a:avLst/>
            <a:gdLst>
              <a:gd name="T0" fmla="*/ 0 w 51"/>
              <a:gd name="T1" fmla="*/ 2147483647 h 672"/>
              <a:gd name="T2" fmla="*/ 2147483647 w 51"/>
              <a:gd name="T3" fmla="*/ 0 h 672"/>
              <a:gd name="T4" fmla="*/ 2147483647 w 51"/>
              <a:gd name="T5" fmla="*/ 2147483647 h 672"/>
              <a:gd name="T6" fmla="*/ 2147483647 w 51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51"/>
              <a:gd name="T13" fmla="*/ 0 h 672"/>
              <a:gd name="T14" fmla="*/ 51 w 51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" h="672">
                <a:moveTo>
                  <a:pt x="0" y="3"/>
                </a:moveTo>
                <a:lnTo>
                  <a:pt x="51" y="0"/>
                </a:lnTo>
                <a:lnTo>
                  <a:pt x="51" y="672"/>
                </a:lnTo>
                <a:lnTo>
                  <a:pt x="15" y="67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4" name="Line 26"/>
          <p:cNvSpPr>
            <a:spLocks noChangeShapeType="1"/>
          </p:cNvSpPr>
          <p:nvPr/>
        </p:nvSpPr>
        <p:spPr bwMode="auto">
          <a:xfrm>
            <a:off x="5459413" y="2973388"/>
            <a:ext cx="130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5" name="Oval 27"/>
          <p:cNvSpPr>
            <a:spLocks noChangeArrowheads="1"/>
          </p:cNvSpPr>
          <p:nvPr/>
        </p:nvSpPr>
        <p:spPr bwMode="auto">
          <a:xfrm>
            <a:off x="5110163" y="2798763"/>
            <a:ext cx="9366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6" name="Oval 28"/>
          <p:cNvSpPr>
            <a:spLocks noChangeArrowheads="1"/>
          </p:cNvSpPr>
          <p:nvPr/>
        </p:nvSpPr>
        <p:spPr bwMode="auto">
          <a:xfrm>
            <a:off x="5110163" y="3011488"/>
            <a:ext cx="9366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67" name="Oval 29"/>
          <p:cNvSpPr>
            <a:spLocks noChangeArrowheads="1"/>
          </p:cNvSpPr>
          <p:nvPr/>
        </p:nvSpPr>
        <p:spPr bwMode="auto">
          <a:xfrm>
            <a:off x="5110163" y="3198813"/>
            <a:ext cx="93662" cy="1016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68" name="Group 30"/>
          <p:cNvGrpSpPr>
            <a:grpSpLocks/>
          </p:cNvGrpSpPr>
          <p:nvPr/>
        </p:nvGrpSpPr>
        <p:grpSpPr bwMode="auto">
          <a:xfrm>
            <a:off x="5578475" y="2805113"/>
            <a:ext cx="622300" cy="315912"/>
            <a:chOff x="3600" y="219"/>
            <a:chExt cx="360" cy="175"/>
          </a:xfrm>
        </p:grpSpPr>
        <p:sp>
          <p:nvSpPr>
            <p:cNvPr id="2106" name="Oval 31"/>
            <p:cNvSpPr>
              <a:spLocks noChangeArrowheads="1"/>
            </p:cNvSpPr>
            <p:nvPr/>
          </p:nvSpPr>
          <p:spPr bwMode="auto">
            <a:xfrm>
              <a:off x="3603" y="297"/>
              <a:ext cx="357" cy="97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7" name="Line 32"/>
            <p:cNvSpPr>
              <a:spLocks noChangeShapeType="1"/>
            </p:cNvSpPr>
            <p:nvPr/>
          </p:nvSpPr>
          <p:spPr bwMode="auto">
            <a:xfrm>
              <a:off x="3603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8" name="Line 33"/>
            <p:cNvSpPr>
              <a:spLocks noChangeShapeType="1"/>
            </p:cNvSpPr>
            <p:nvPr/>
          </p:nvSpPr>
          <p:spPr bwMode="auto">
            <a:xfrm>
              <a:off x="3960" y="289"/>
              <a:ext cx="0" cy="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109" name="Rectangle 34"/>
            <p:cNvSpPr>
              <a:spLocks noChangeArrowheads="1"/>
            </p:cNvSpPr>
            <p:nvPr/>
          </p:nvSpPr>
          <p:spPr bwMode="auto">
            <a:xfrm>
              <a:off x="3603" y="289"/>
              <a:ext cx="354" cy="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GB" sz="2400" b="0"/>
            </a:p>
          </p:txBody>
        </p:sp>
        <p:sp>
          <p:nvSpPr>
            <p:cNvPr id="2110" name="Oval 35"/>
            <p:cNvSpPr>
              <a:spLocks noChangeArrowheads="1"/>
            </p:cNvSpPr>
            <p:nvPr/>
          </p:nvSpPr>
          <p:spPr bwMode="auto">
            <a:xfrm>
              <a:off x="3600" y="219"/>
              <a:ext cx="357" cy="11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111" name="Group 36"/>
            <p:cNvGrpSpPr>
              <a:grpSpLocks/>
            </p:cNvGrpSpPr>
            <p:nvPr/>
          </p:nvGrpSpPr>
          <p:grpSpPr bwMode="auto">
            <a:xfrm>
              <a:off x="3686" y="244"/>
              <a:ext cx="177" cy="66"/>
              <a:chOff x="2848" y="848"/>
              <a:chExt cx="140" cy="98"/>
            </a:xfrm>
          </p:grpSpPr>
          <p:sp>
            <p:nvSpPr>
              <p:cNvPr id="2116" name="Line 37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7" name="Line 38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8" name="Line 39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112" name="Group 40"/>
            <p:cNvGrpSpPr>
              <a:grpSpLocks/>
            </p:cNvGrpSpPr>
            <p:nvPr/>
          </p:nvGrpSpPr>
          <p:grpSpPr bwMode="auto">
            <a:xfrm flipV="1">
              <a:off x="3686" y="243"/>
              <a:ext cx="177" cy="66"/>
              <a:chOff x="2848" y="848"/>
              <a:chExt cx="140" cy="98"/>
            </a:xfrm>
          </p:grpSpPr>
          <p:sp>
            <p:nvSpPr>
              <p:cNvPr id="2113" name="Line 41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4" name="Line 42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15" name="Line 43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</p:grpSp>
      <p:sp>
        <p:nvSpPr>
          <p:cNvPr id="2069" name="Freeform 44"/>
          <p:cNvSpPr>
            <a:spLocks/>
          </p:cNvSpPr>
          <p:nvPr/>
        </p:nvSpPr>
        <p:spPr bwMode="auto">
          <a:xfrm>
            <a:off x="6184900" y="2813050"/>
            <a:ext cx="433388" cy="185738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aphicFrame>
        <p:nvGraphicFramePr>
          <p:cNvPr id="2054" name="Object 45"/>
          <p:cNvGraphicFramePr>
            <a:graphicFrameLocks noChangeAspect="1"/>
          </p:cNvGraphicFramePr>
          <p:nvPr/>
        </p:nvGraphicFramePr>
        <p:xfrm>
          <a:off x="6735763" y="4513263"/>
          <a:ext cx="523875" cy="455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4" name="Clip" r:id="rId8" imgW="1305000" imgH="1085760" progId="MS_ClipArt_Gallery.2">
                  <p:embed/>
                </p:oleObj>
              </mc:Choice>
              <mc:Fallback>
                <p:oleObj name="Clip" r:id="rId8" imgW="1305000" imgH="1085760" progId="MS_ClipArt_Gallery.2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5763" y="4513263"/>
                        <a:ext cx="523875" cy="455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Freeform 46"/>
          <p:cNvSpPr>
            <a:spLocks/>
          </p:cNvSpPr>
          <p:nvPr/>
        </p:nvSpPr>
        <p:spPr bwMode="auto">
          <a:xfrm rot="-5389902">
            <a:off x="6351588" y="3817938"/>
            <a:ext cx="168275" cy="1323975"/>
          </a:xfrm>
          <a:custGeom>
            <a:avLst/>
            <a:gdLst>
              <a:gd name="T0" fmla="*/ 0 w 51"/>
              <a:gd name="T1" fmla="*/ 2147483647 h 672"/>
              <a:gd name="T2" fmla="*/ 2147483647 w 51"/>
              <a:gd name="T3" fmla="*/ 0 h 672"/>
              <a:gd name="T4" fmla="*/ 2147483647 w 51"/>
              <a:gd name="T5" fmla="*/ 2147483647 h 672"/>
              <a:gd name="T6" fmla="*/ 2147483647 w 51"/>
              <a:gd name="T7" fmla="*/ 2147483647 h 672"/>
              <a:gd name="T8" fmla="*/ 0 60000 65536"/>
              <a:gd name="T9" fmla="*/ 0 60000 65536"/>
              <a:gd name="T10" fmla="*/ 0 60000 65536"/>
              <a:gd name="T11" fmla="*/ 0 60000 65536"/>
              <a:gd name="T12" fmla="*/ 0 w 51"/>
              <a:gd name="T13" fmla="*/ 0 h 672"/>
              <a:gd name="T14" fmla="*/ 51 w 51"/>
              <a:gd name="T15" fmla="*/ 672 h 6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1" h="672">
                <a:moveTo>
                  <a:pt x="0" y="3"/>
                </a:moveTo>
                <a:lnTo>
                  <a:pt x="51" y="0"/>
                </a:lnTo>
                <a:lnTo>
                  <a:pt x="51" y="672"/>
                </a:lnTo>
                <a:lnTo>
                  <a:pt x="15" y="672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1" name="Line 47"/>
          <p:cNvSpPr>
            <a:spLocks noChangeShapeType="1"/>
          </p:cNvSpPr>
          <p:nvPr/>
        </p:nvSpPr>
        <p:spPr bwMode="auto">
          <a:xfrm rot="5292605">
            <a:off x="6574632" y="4279106"/>
            <a:ext cx="215900" cy="7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grpSp>
        <p:nvGrpSpPr>
          <p:cNvPr id="2072" name="Group 48"/>
          <p:cNvGrpSpPr>
            <a:grpSpLocks/>
          </p:cNvGrpSpPr>
          <p:nvPr/>
        </p:nvGrpSpPr>
        <p:grpSpPr bwMode="auto">
          <a:xfrm>
            <a:off x="6613525" y="2438400"/>
            <a:ext cx="554038" cy="468313"/>
            <a:chOff x="4238" y="2709"/>
            <a:chExt cx="349" cy="295"/>
          </a:xfrm>
        </p:grpSpPr>
        <p:sp>
          <p:nvSpPr>
            <p:cNvPr id="2094" name="Rectangle 49"/>
            <p:cNvSpPr>
              <a:spLocks noChangeArrowheads="1"/>
            </p:cNvSpPr>
            <p:nvPr/>
          </p:nvSpPr>
          <p:spPr bwMode="auto">
            <a:xfrm>
              <a:off x="4314" y="2712"/>
              <a:ext cx="273" cy="25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95" name="Rectangle 50"/>
            <p:cNvSpPr>
              <a:spLocks noChangeArrowheads="1"/>
            </p:cNvSpPr>
            <p:nvPr/>
          </p:nvSpPr>
          <p:spPr bwMode="auto">
            <a:xfrm>
              <a:off x="4239" y="2754"/>
              <a:ext cx="269" cy="25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096" name="Group 51"/>
            <p:cNvGrpSpPr>
              <a:grpSpLocks/>
            </p:cNvGrpSpPr>
            <p:nvPr/>
          </p:nvGrpSpPr>
          <p:grpSpPr bwMode="auto">
            <a:xfrm flipV="1">
              <a:off x="4281" y="2836"/>
              <a:ext cx="192" cy="75"/>
              <a:chOff x="2848" y="848"/>
              <a:chExt cx="140" cy="98"/>
            </a:xfrm>
          </p:grpSpPr>
          <p:sp>
            <p:nvSpPr>
              <p:cNvPr id="2103" name="Line 52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4" name="Line 53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5" name="Line 54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097" name="Group 55"/>
            <p:cNvGrpSpPr>
              <a:grpSpLocks/>
            </p:cNvGrpSpPr>
            <p:nvPr/>
          </p:nvGrpSpPr>
          <p:grpSpPr bwMode="auto">
            <a:xfrm>
              <a:off x="4278" y="2831"/>
              <a:ext cx="192" cy="75"/>
              <a:chOff x="2848" y="848"/>
              <a:chExt cx="140" cy="98"/>
            </a:xfrm>
          </p:grpSpPr>
          <p:sp>
            <p:nvSpPr>
              <p:cNvPr id="2100" name="Line 56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1" name="Line 57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102" name="Line 58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098" name="Freeform 59"/>
            <p:cNvSpPr>
              <a:spLocks/>
            </p:cNvSpPr>
            <p:nvPr/>
          </p:nvSpPr>
          <p:spPr bwMode="auto">
            <a:xfrm>
              <a:off x="4238" y="2709"/>
              <a:ext cx="348" cy="44"/>
            </a:xfrm>
            <a:custGeom>
              <a:avLst/>
              <a:gdLst>
                <a:gd name="T0" fmla="*/ 0 w 348"/>
                <a:gd name="T1" fmla="*/ 44 h 44"/>
                <a:gd name="T2" fmla="*/ 76 w 348"/>
                <a:gd name="T3" fmla="*/ 0 h 44"/>
                <a:gd name="T4" fmla="*/ 348 w 348"/>
                <a:gd name="T5" fmla="*/ 0 h 44"/>
                <a:gd name="T6" fmla="*/ 276 w 348"/>
                <a:gd name="T7" fmla="*/ 44 h 44"/>
                <a:gd name="T8" fmla="*/ 0 w 348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44"/>
                <a:gd name="T17" fmla="*/ 348 w 34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44">
                  <a:moveTo>
                    <a:pt x="0" y="44"/>
                  </a:moveTo>
                  <a:lnTo>
                    <a:pt x="76" y="0"/>
                  </a:lnTo>
                  <a:lnTo>
                    <a:pt x="348" y="0"/>
                  </a:lnTo>
                  <a:lnTo>
                    <a:pt x="276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99" name="Freeform 60"/>
            <p:cNvSpPr>
              <a:spLocks/>
            </p:cNvSpPr>
            <p:nvPr/>
          </p:nvSpPr>
          <p:spPr bwMode="auto">
            <a:xfrm>
              <a:off x="4505" y="2709"/>
              <a:ext cx="82" cy="294"/>
            </a:xfrm>
            <a:custGeom>
              <a:avLst/>
              <a:gdLst>
                <a:gd name="T0" fmla="*/ 0 w 82"/>
                <a:gd name="T1" fmla="*/ 47 h 294"/>
                <a:gd name="T2" fmla="*/ 82 w 82"/>
                <a:gd name="T3" fmla="*/ 0 h 294"/>
                <a:gd name="T4" fmla="*/ 82 w 82"/>
                <a:gd name="T5" fmla="*/ 254 h 294"/>
                <a:gd name="T6" fmla="*/ 0 w 82"/>
                <a:gd name="T7" fmla="*/ 294 h 294"/>
                <a:gd name="T8" fmla="*/ 0 w 82"/>
                <a:gd name="T9" fmla="*/ 47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294"/>
                <a:gd name="T17" fmla="*/ 82 w 82"/>
                <a:gd name="T18" fmla="*/ 294 h 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294">
                  <a:moveTo>
                    <a:pt x="0" y="47"/>
                  </a:moveTo>
                  <a:lnTo>
                    <a:pt x="82" y="0"/>
                  </a:lnTo>
                  <a:lnTo>
                    <a:pt x="82" y="254"/>
                  </a:lnTo>
                  <a:lnTo>
                    <a:pt x="0" y="29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2073" name="Group 61"/>
          <p:cNvGrpSpPr>
            <a:grpSpLocks/>
          </p:cNvGrpSpPr>
          <p:nvPr/>
        </p:nvGrpSpPr>
        <p:grpSpPr bwMode="auto">
          <a:xfrm>
            <a:off x="6891338" y="3251200"/>
            <a:ext cx="554037" cy="468313"/>
            <a:chOff x="4238" y="2709"/>
            <a:chExt cx="349" cy="295"/>
          </a:xfrm>
        </p:grpSpPr>
        <p:sp>
          <p:nvSpPr>
            <p:cNvPr id="2082" name="Rectangle 62"/>
            <p:cNvSpPr>
              <a:spLocks noChangeArrowheads="1"/>
            </p:cNvSpPr>
            <p:nvPr/>
          </p:nvSpPr>
          <p:spPr bwMode="auto">
            <a:xfrm>
              <a:off x="4314" y="2712"/>
              <a:ext cx="273" cy="25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83" name="Rectangle 63"/>
            <p:cNvSpPr>
              <a:spLocks noChangeArrowheads="1"/>
            </p:cNvSpPr>
            <p:nvPr/>
          </p:nvSpPr>
          <p:spPr bwMode="auto">
            <a:xfrm>
              <a:off x="4239" y="2754"/>
              <a:ext cx="269" cy="25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2084" name="Group 64"/>
            <p:cNvGrpSpPr>
              <a:grpSpLocks/>
            </p:cNvGrpSpPr>
            <p:nvPr/>
          </p:nvGrpSpPr>
          <p:grpSpPr bwMode="auto">
            <a:xfrm flipV="1">
              <a:off x="4281" y="2836"/>
              <a:ext cx="192" cy="75"/>
              <a:chOff x="2848" y="848"/>
              <a:chExt cx="140" cy="98"/>
            </a:xfrm>
          </p:grpSpPr>
          <p:sp>
            <p:nvSpPr>
              <p:cNvPr id="2091" name="Line 65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2" name="Line 66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3" name="Line 67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grpSp>
          <p:nvGrpSpPr>
            <p:cNvPr id="2085" name="Group 68"/>
            <p:cNvGrpSpPr>
              <a:grpSpLocks/>
            </p:cNvGrpSpPr>
            <p:nvPr/>
          </p:nvGrpSpPr>
          <p:grpSpPr bwMode="auto">
            <a:xfrm>
              <a:off x="4278" y="2831"/>
              <a:ext cx="192" cy="75"/>
              <a:chOff x="2848" y="848"/>
              <a:chExt cx="140" cy="98"/>
            </a:xfrm>
          </p:grpSpPr>
          <p:sp>
            <p:nvSpPr>
              <p:cNvPr id="2088" name="Line 69"/>
              <p:cNvSpPr>
                <a:spLocks noChangeShapeType="1"/>
              </p:cNvSpPr>
              <p:nvPr/>
            </p:nvSpPr>
            <p:spPr bwMode="auto">
              <a:xfrm flipV="1">
                <a:off x="2848" y="848"/>
                <a:ext cx="50" cy="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89" name="Line 70"/>
              <p:cNvSpPr>
                <a:spLocks noChangeShapeType="1"/>
              </p:cNvSpPr>
              <p:nvPr/>
            </p:nvSpPr>
            <p:spPr bwMode="auto">
              <a:xfrm>
                <a:off x="2944" y="946"/>
                <a:ext cx="4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  <p:sp>
            <p:nvSpPr>
              <p:cNvPr id="2090" name="Line 71"/>
              <p:cNvSpPr>
                <a:spLocks noChangeShapeType="1"/>
              </p:cNvSpPr>
              <p:nvPr/>
            </p:nvSpPr>
            <p:spPr bwMode="auto">
              <a:xfrm>
                <a:off x="2894" y="850"/>
                <a:ext cx="52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v-SE"/>
              </a:p>
            </p:txBody>
          </p:sp>
        </p:grpSp>
        <p:sp>
          <p:nvSpPr>
            <p:cNvPr id="2086" name="Freeform 72"/>
            <p:cNvSpPr>
              <a:spLocks/>
            </p:cNvSpPr>
            <p:nvPr/>
          </p:nvSpPr>
          <p:spPr bwMode="auto">
            <a:xfrm>
              <a:off x="4238" y="2709"/>
              <a:ext cx="348" cy="44"/>
            </a:xfrm>
            <a:custGeom>
              <a:avLst/>
              <a:gdLst>
                <a:gd name="T0" fmla="*/ 0 w 348"/>
                <a:gd name="T1" fmla="*/ 44 h 44"/>
                <a:gd name="T2" fmla="*/ 76 w 348"/>
                <a:gd name="T3" fmla="*/ 0 h 44"/>
                <a:gd name="T4" fmla="*/ 348 w 348"/>
                <a:gd name="T5" fmla="*/ 0 h 44"/>
                <a:gd name="T6" fmla="*/ 276 w 348"/>
                <a:gd name="T7" fmla="*/ 44 h 44"/>
                <a:gd name="T8" fmla="*/ 0 w 348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48"/>
                <a:gd name="T16" fmla="*/ 0 h 44"/>
                <a:gd name="T17" fmla="*/ 348 w 348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48" h="44">
                  <a:moveTo>
                    <a:pt x="0" y="44"/>
                  </a:moveTo>
                  <a:lnTo>
                    <a:pt x="76" y="0"/>
                  </a:lnTo>
                  <a:lnTo>
                    <a:pt x="348" y="0"/>
                  </a:lnTo>
                  <a:lnTo>
                    <a:pt x="276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  <p:sp>
          <p:nvSpPr>
            <p:cNvPr id="2087" name="Freeform 73"/>
            <p:cNvSpPr>
              <a:spLocks/>
            </p:cNvSpPr>
            <p:nvPr/>
          </p:nvSpPr>
          <p:spPr bwMode="auto">
            <a:xfrm>
              <a:off x="4505" y="2709"/>
              <a:ext cx="82" cy="294"/>
            </a:xfrm>
            <a:custGeom>
              <a:avLst/>
              <a:gdLst>
                <a:gd name="T0" fmla="*/ 0 w 82"/>
                <a:gd name="T1" fmla="*/ 47 h 294"/>
                <a:gd name="T2" fmla="*/ 82 w 82"/>
                <a:gd name="T3" fmla="*/ 0 h 294"/>
                <a:gd name="T4" fmla="*/ 82 w 82"/>
                <a:gd name="T5" fmla="*/ 254 h 294"/>
                <a:gd name="T6" fmla="*/ 0 w 82"/>
                <a:gd name="T7" fmla="*/ 294 h 294"/>
                <a:gd name="T8" fmla="*/ 0 w 82"/>
                <a:gd name="T9" fmla="*/ 47 h 2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2"/>
                <a:gd name="T16" fmla="*/ 0 h 294"/>
                <a:gd name="T17" fmla="*/ 82 w 82"/>
                <a:gd name="T18" fmla="*/ 294 h 29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2" h="294">
                  <a:moveTo>
                    <a:pt x="0" y="47"/>
                  </a:moveTo>
                  <a:lnTo>
                    <a:pt x="82" y="0"/>
                  </a:lnTo>
                  <a:lnTo>
                    <a:pt x="82" y="254"/>
                  </a:lnTo>
                  <a:lnTo>
                    <a:pt x="0" y="29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2074" name="Freeform 74"/>
          <p:cNvSpPr>
            <a:spLocks/>
          </p:cNvSpPr>
          <p:nvPr/>
        </p:nvSpPr>
        <p:spPr bwMode="auto">
          <a:xfrm>
            <a:off x="6908800" y="2184400"/>
            <a:ext cx="100013" cy="242888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5" name="Freeform 75"/>
          <p:cNvSpPr>
            <a:spLocks/>
          </p:cNvSpPr>
          <p:nvPr/>
        </p:nvSpPr>
        <p:spPr bwMode="auto">
          <a:xfrm>
            <a:off x="6975475" y="3717925"/>
            <a:ext cx="123825" cy="166688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6" name="Freeform 76"/>
          <p:cNvSpPr>
            <a:spLocks/>
          </p:cNvSpPr>
          <p:nvPr/>
        </p:nvSpPr>
        <p:spPr bwMode="auto">
          <a:xfrm flipH="1">
            <a:off x="6942138" y="2913063"/>
            <a:ext cx="271462" cy="338137"/>
          </a:xfrm>
          <a:custGeom>
            <a:avLst/>
            <a:gdLst>
              <a:gd name="T0" fmla="*/ 2147483647 w 273"/>
              <a:gd name="T1" fmla="*/ 0 h 117"/>
              <a:gd name="T2" fmla="*/ 0 w 273"/>
              <a:gd name="T3" fmla="*/ 2147483647 h 117"/>
              <a:gd name="T4" fmla="*/ 0 60000 65536"/>
              <a:gd name="T5" fmla="*/ 0 60000 65536"/>
              <a:gd name="T6" fmla="*/ 0 w 273"/>
              <a:gd name="T7" fmla="*/ 0 h 117"/>
              <a:gd name="T8" fmla="*/ 273 w 273"/>
              <a:gd name="T9" fmla="*/ 117 h 1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73" h="117">
                <a:moveTo>
                  <a:pt x="273" y="0"/>
                </a:moveTo>
                <a:lnTo>
                  <a:pt x="0" y="117"/>
                </a:ln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78" name="Line 78"/>
          <p:cNvSpPr>
            <a:spLocks noChangeShapeType="1"/>
          </p:cNvSpPr>
          <p:nvPr/>
        </p:nvSpPr>
        <p:spPr bwMode="auto">
          <a:xfrm flipH="1">
            <a:off x="7451725" y="2219325"/>
            <a:ext cx="398463" cy="439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0" name="Line 80"/>
          <p:cNvSpPr>
            <a:spLocks noChangeShapeType="1"/>
          </p:cNvSpPr>
          <p:nvPr/>
        </p:nvSpPr>
        <p:spPr bwMode="auto">
          <a:xfrm flipV="1">
            <a:off x="5243513" y="4022725"/>
            <a:ext cx="141287" cy="4524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  <p:sp>
        <p:nvSpPr>
          <p:cNvPr id="2081" name="Line 81"/>
          <p:cNvSpPr>
            <a:spLocks noChangeShapeType="1"/>
          </p:cNvSpPr>
          <p:nvPr/>
        </p:nvSpPr>
        <p:spPr bwMode="auto">
          <a:xfrm flipV="1">
            <a:off x="5237163" y="4365625"/>
            <a:ext cx="449262" cy="120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2_Default Design">
  <a:themeElements>
    <a:clrScheme name="1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_Default Design">
      <a:majorFont>
        <a:latin typeface="Gill Sans MT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1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7383</TotalTime>
  <Words>2061</Words>
  <Application>Microsoft Office PowerPoint</Application>
  <PresentationFormat>On-screen Show (4:3)</PresentationFormat>
  <Paragraphs>787</Paragraphs>
  <Slides>35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Default Design</vt:lpstr>
      <vt:lpstr>1_Default Design</vt:lpstr>
      <vt:lpstr>12_Default Design</vt:lpstr>
      <vt:lpstr>Clip</vt:lpstr>
      <vt:lpstr>VISIO</vt:lpstr>
      <vt:lpstr>Computer Communications DIT 420 EDA343</vt:lpstr>
      <vt:lpstr>Important for the exam</vt:lpstr>
      <vt:lpstr>Flashback</vt:lpstr>
      <vt:lpstr>Principles, Organisation</vt:lpstr>
      <vt:lpstr> Highlights  </vt:lpstr>
      <vt:lpstr>Types of delay; performance</vt:lpstr>
      <vt:lpstr>Reliable data transfer</vt:lpstr>
      <vt:lpstr>PowerPoint Presentation</vt:lpstr>
      <vt:lpstr>Datagram vs VC  end-to-end communication</vt:lpstr>
      <vt:lpstr>Congestion control (CC)</vt:lpstr>
      <vt:lpstr>RT/streaming traffic</vt:lpstr>
      <vt:lpstr>Routing,  also with mobility</vt:lpstr>
      <vt:lpstr>Medium access: multiple access methods</vt:lpstr>
      <vt:lpstr>LANs &amp; related link technologies</vt:lpstr>
      <vt:lpstr>TCP/IP protocol stack (also applications), evolution</vt:lpstr>
      <vt:lpstr>Application-layer networking</vt:lpstr>
      <vt:lpstr>Security issues</vt:lpstr>
      <vt:lpstr>Synthesis: a day in the life of a web request</vt:lpstr>
      <vt:lpstr>A day in the life: scenario</vt:lpstr>
      <vt:lpstr>A day in the life… connecting to the Internet</vt:lpstr>
      <vt:lpstr>A day in the life… connecting to the Internet</vt:lpstr>
      <vt:lpstr>A day in the life… ARP (before DNS, before HTTP)</vt:lpstr>
      <vt:lpstr>A day in the life… using DNS</vt:lpstr>
      <vt:lpstr>A day in the life… TCP connection carrying HTTP</vt:lpstr>
      <vt:lpstr>A day in the life… HTTP request/reply </vt:lpstr>
      <vt:lpstr>Synthesis cont. </vt:lpstr>
      <vt:lpstr>Internet structure: network of networks</vt:lpstr>
      <vt:lpstr>Internet structure: network of networks</vt:lpstr>
      <vt:lpstr>Internet structure: network of networks</vt:lpstr>
      <vt:lpstr>Internet structure: network of networks</vt:lpstr>
      <vt:lpstr>Internet structure: network of networks</vt:lpstr>
      <vt:lpstr>Internet structure: network of networks</vt:lpstr>
      <vt:lpstr>Internet structure: network of networks</vt:lpstr>
      <vt:lpstr>Internet structure: network of networks</vt:lpstr>
      <vt:lpstr>Thank you</vt:lpstr>
    </vt:vector>
  </TitlesOfParts>
  <Company>McGill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</dc:title>
  <dc:creator>ptrianta</dc:creator>
  <cp:lastModifiedBy>Marina Papatriantafilou</cp:lastModifiedBy>
  <cp:revision>291</cp:revision>
  <cp:lastPrinted>2011-12-08T21:38:16Z</cp:lastPrinted>
  <dcterms:created xsi:type="dcterms:W3CDTF">1998-01-19T01:01:50Z</dcterms:created>
  <dcterms:modified xsi:type="dcterms:W3CDTF">2013-12-12T12:17:23Z</dcterms:modified>
</cp:coreProperties>
</file>