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59" r:id="rId6"/>
    <p:sldId id="262" r:id="rId7"/>
    <p:sldId id="263" r:id="rId8"/>
    <p:sldId id="264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56" autoAdjust="0"/>
  </p:normalViewPr>
  <p:slideViewPr>
    <p:cSldViewPr>
      <p:cViewPr>
        <p:scale>
          <a:sx n="100" d="100"/>
          <a:sy n="100" d="100"/>
        </p:scale>
        <p:origin x="-720" y="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1E29F4-2040-4E36-85D1-6EC8BBDDD6C3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v-S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4224D7-E882-4098-B802-28DB19F7166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40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AC9175-6DE7-4A53-9F51-8AD7AA9CB7D2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735B8-0465-4CB8-8B04-226B99080915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74984-953B-4AED-96C4-C13CA31AE2F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87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B2441-6DE0-4AA3-8043-EFABD8A3C949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7406B-5371-4617-973B-5E423E377E6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934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54A17-225F-4823-B64D-8C7AEC266CA8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F38DF-7012-4992-835B-A3649BA9C1B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40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CAA58-D042-4F0E-B3AB-7EBBA67A03AD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25AD-F0A5-4AAC-946B-8D38F16E188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269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88B7C-F5F7-4CFD-BE78-57CEEE815C9C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E9FAF-BD61-4177-BDFC-632F9FFE9F8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492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4582-C6AA-454F-940F-72E53BCD7B54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2C54-5313-4605-A9CD-EE32E0BF615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37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FA345-0F70-4016-9F96-E72B4FDB95D3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417FB-5E73-4340-9394-75DF2C527F0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140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516AD-F636-4F8D-9374-B449F67C9F61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72EA-5066-4FE8-9E4B-D6853DC36E8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1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97971-69FC-4674-ADFF-F29096CFC683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DBEC5-E82B-4F59-B016-BB04FE1663B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832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ABF71-7C01-426A-B553-752EC704ADBC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5C137-CEED-46BB-B181-AD8BBEB53EB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41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416B1-4D8D-4431-8D26-F834AEF1D20D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94D-EE5C-469E-98E3-103BA232A91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176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Click to edit Master title style</a:t>
            </a:r>
            <a:endParaRPr lang="sv-SE" altLang="sv-S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Click to edit Master text styles</a:t>
            </a:r>
          </a:p>
          <a:p>
            <a:pPr lvl="1"/>
            <a:r>
              <a:rPr lang="en-US" altLang="sv-SE" smtClean="0"/>
              <a:t>Second level</a:t>
            </a:r>
          </a:p>
          <a:p>
            <a:pPr lvl="2"/>
            <a:r>
              <a:rPr lang="en-US" altLang="sv-SE" smtClean="0"/>
              <a:t>Third level</a:t>
            </a:r>
          </a:p>
          <a:p>
            <a:pPr lvl="3"/>
            <a:r>
              <a:rPr lang="en-US" altLang="sv-SE" smtClean="0"/>
              <a:t>Fourth level</a:t>
            </a:r>
          </a:p>
          <a:p>
            <a:pPr lvl="4"/>
            <a:r>
              <a:rPr lang="en-US" altLang="sv-SE" smtClean="0"/>
              <a:t>Fifth level</a:t>
            </a:r>
            <a:endParaRPr lang="sv-SE" altLang="sv-S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850978-D201-41E9-83C0-CE8D95B42F88}" type="datetimeFigureOut">
              <a:rPr lang="sv-SE"/>
              <a:pPr>
                <a:defRPr/>
              </a:pPr>
              <a:t>2013-12-11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28A39A-C92E-4183-B52E-EE25030FEAD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sv-SE" smtClean="0"/>
              <a:t>Data networking technologies </a:t>
            </a:r>
            <a:br>
              <a:rPr lang="en-US" altLang="sv-SE" smtClean="0"/>
            </a:br>
            <a:r>
              <a:rPr lang="en-US" altLang="sv-SE" smtClean="0"/>
              <a:t>in Smart Grids</a:t>
            </a:r>
            <a:endParaRPr lang="el-GR" altLang="sv-SE" smtClean="0"/>
          </a:p>
        </p:txBody>
      </p:sp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5761038" y="3167063"/>
            <a:ext cx="2925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altLang="sv-SE" sz="2800"/>
              <a:t>Giorgos Georgiadis</a:t>
            </a:r>
            <a:endParaRPr lang="en-US" altLang="sv-SE" sz="200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761163" y="1484313"/>
            <a:ext cx="1925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altLang="sv-SE" sz="2800"/>
              <a:t>10/12/2013</a:t>
            </a:r>
            <a:endParaRPr lang="el-GR" altLang="sv-SE" sz="2800"/>
          </a:p>
        </p:txBody>
      </p:sp>
      <p:pic>
        <p:nvPicPr>
          <p:cNvPr id="2053" name="Picture 25" descr="C:\TempPermanent\clipart\vinnova\paradigm_old_left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72" t="2766" r="25351" b="15884"/>
          <a:stretch>
            <a:fillRect/>
          </a:stretch>
        </p:blipFill>
        <p:spPr bwMode="auto">
          <a:xfrm>
            <a:off x="6746875" y="4854575"/>
            <a:ext cx="1939925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702425" y="6237288"/>
            <a:ext cx="101600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</p:spTree>
  </p:cSld>
  <p:clrMapOvr>
    <a:masterClrMapping/>
  </p:clrMapOvr>
  <p:transition advTm="5454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525963"/>
          </a:xfrm>
        </p:spPr>
        <p:txBody>
          <a:bodyPr/>
          <a:lstStyle/>
          <a:p>
            <a:r>
              <a:rPr lang="en-US" altLang="sv-SE" sz="2400" smtClean="0"/>
              <a:t>Ethernet/IP-based integration</a:t>
            </a:r>
          </a:p>
          <a:p>
            <a:pPr lvl="1"/>
            <a:r>
              <a:rPr lang="en-US" altLang="sv-SE" sz="2000" smtClean="0"/>
              <a:t>Remember:</a:t>
            </a:r>
          </a:p>
          <a:p>
            <a:pPr lvl="2"/>
            <a:r>
              <a:rPr lang="en-US" altLang="sv-SE" sz="1800" smtClean="0"/>
              <a:t>Radio band: 2.4GHz (WiFI, ZigBee, 6LoWPAN)</a:t>
            </a:r>
          </a:p>
          <a:p>
            <a:pPr lvl="2"/>
            <a:r>
              <a:rPr lang="en-US" altLang="sv-SE" sz="1800" smtClean="0"/>
              <a:t>Similar topologies, roles</a:t>
            </a:r>
          </a:p>
          <a:p>
            <a:pPr lvl="2"/>
            <a:r>
              <a:rPr lang="en-US" altLang="sv-SE" sz="1800" smtClean="0"/>
              <a:t>Made for low energy devices, but flops/watt/kr increase!</a:t>
            </a:r>
          </a:p>
          <a:p>
            <a:pPr lvl="2"/>
            <a:r>
              <a:rPr lang="en-US" altLang="sv-SE" sz="1800" smtClean="0"/>
              <a:t>Ethernet gateways commonly used </a:t>
            </a:r>
          </a:p>
          <a:p>
            <a:pPr lvl="1"/>
            <a:r>
              <a:rPr lang="en-US" altLang="sv-SE" sz="2000" smtClean="0"/>
              <a:t>Solution: make them (formally) interoperable</a:t>
            </a:r>
          </a:p>
          <a:p>
            <a:pPr lvl="2"/>
            <a:r>
              <a:rPr lang="en-US" altLang="sv-SE" sz="1800" smtClean="0"/>
              <a:t>ZigBee Smart Energy v2.0</a:t>
            </a:r>
          </a:p>
          <a:p>
            <a:pPr lvl="2"/>
            <a:r>
              <a:rPr lang="en-US" altLang="sv-SE" sz="1800" smtClean="0"/>
              <a:t>ZigBee, WiFi, HomePlug on board</a:t>
            </a:r>
          </a:p>
          <a:p>
            <a:pPr lvl="2"/>
            <a:r>
              <a:rPr lang="en-US" altLang="sv-SE" sz="1800" smtClean="0"/>
              <a:t>6LoWPAN coming soon</a:t>
            </a:r>
          </a:p>
          <a:p>
            <a:pPr lvl="1"/>
            <a:endParaRPr lang="sv-SE" altLang="sv-SE" sz="1200" smtClean="0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v-SE" b="1" smtClean="0"/>
              <a:t>Towards interoperability</a:t>
            </a:r>
            <a:endParaRPr lang="sv-SE" altLang="sv-SE" smtClean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445125" y="5086350"/>
          <a:ext cx="4105276" cy="22876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43104"/>
                <a:gridCol w="943104"/>
                <a:gridCol w="637982"/>
                <a:gridCol w="637982"/>
                <a:gridCol w="943104"/>
              </a:tblGrid>
              <a:tr h="4571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OpenADR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REST-based (i.e. </a:t>
                      </a:r>
                      <a:r>
                        <a:rPr lang="en-US" sz="1200" b="0" dirty="0" err="1" smtClean="0"/>
                        <a:t>CoAP</a:t>
                      </a:r>
                      <a:r>
                        <a:rPr lang="en-US" sz="1200" b="0" dirty="0" smtClean="0"/>
                        <a:t>)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ZigBee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smtClean="0"/>
                        <a:t>6LoWPAN</a:t>
                      </a:r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HomePlug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</a:tr>
              <a:tr h="82291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XMPP</a:t>
                      </a:r>
                    </a:p>
                    <a:p>
                      <a:pPr algn="ctr"/>
                      <a:r>
                        <a:rPr lang="en-US" sz="1200" b="0" dirty="0" err="1" smtClean="0"/>
                        <a:t>BACNet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err="1" smtClean="0"/>
                        <a:t>LonWorks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Modbus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WiFi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0075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Proprietary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Ethernet / </a:t>
                      </a:r>
                    </a:p>
                    <a:p>
                      <a:pPr algn="ctr"/>
                      <a:r>
                        <a:rPr lang="en-US" sz="1200" dirty="0" smtClean="0"/>
                        <a:t>Gigabit Ethernet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200" dirty="0" smtClean="0"/>
                        <a:t>IEEE 802.15.4</a:t>
                      </a:r>
                    </a:p>
                  </a:txBody>
                  <a:tcPr marL="91458" marR="91458" marT="45717" marB="45717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Proprietary,</a:t>
                      </a:r>
                      <a:r>
                        <a:rPr lang="en-US" sz="1200" baseline="0" dirty="0" smtClean="0"/>
                        <a:t> part 2:</a:t>
                      </a:r>
                      <a:endParaRPr lang="sv-SE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 smtClean="0"/>
                        <a:t>HomePlug</a:t>
                      </a:r>
                      <a:endParaRPr lang="sv-SE" sz="1200" dirty="0" smtClean="0"/>
                    </a:p>
                  </a:txBody>
                  <a:tcPr marL="91458" marR="91458" marT="45717" marB="45717" anchor="ctr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445125" y="6362700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45125" y="5084763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14" name="Picture 2" descr="http://upload.wikimedia.org/wikipedia/commons/thumb/3/32/Wi-Fi_Logo.svg/304px-Wi-Fi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3" y="5653088"/>
            <a:ext cx="60325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5" name="Picture 4" descr="http://ih.constantcontact.com/fs062/1103529991451/img/28.jpg?a=11053908709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7"/>
          <a:stretch>
            <a:fillRect/>
          </a:stretch>
        </p:blipFill>
        <p:spPr bwMode="auto">
          <a:xfrm>
            <a:off x="7427913" y="5318125"/>
            <a:ext cx="4318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6" name="Picture 6" descr="http://lorenzoarce.files.wordpress.com/2011/12/6lowpan.jpg?w=150&amp;h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364163"/>
            <a:ext cx="5365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7" name="Picture 8" descr="http://blog.broadcom.com/wp-content/uploads/2012/11/homeplug_logo_10071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150" y="5407025"/>
            <a:ext cx="784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6381750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5125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229597" y="6309320"/>
            <a:ext cx="4536504" cy="1678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8520916" y="4869160"/>
            <a:ext cx="1451684" cy="1800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5" name="Rectangle 14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8388350" y="-15875"/>
            <a:ext cx="792163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10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sv-SE" b="1" smtClean="0"/>
              <a:t>Conclusion</a:t>
            </a:r>
            <a:endParaRPr lang="sv-SE" altLang="sv-SE" smtClean="0"/>
          </a:p>
        </p:txBody>
      </p:sp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1268413"/>
            <a:ext cx="68865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Brace 3"/>
          <p:cNvSpPr/>
          <p:nvPr/>
        </p:nvSpPr>
        <p:spPr>
          <a:xfrm rot="16200000" flipH="1">
            <a:off x="3455988" y="28575"/>
            <a:ext cx="360362" cy="4897438"/>
          </a:xfrm>
          <a:prstGeom prst="rightBrace">
            <a:avLst>
              <a:gd name="adj1" fmla="val 8333"/>
              <a:gd name="adj2" fmla="val 503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468313" y="2574925"/>
            <a:ext cx="8229600" cy="4525963"/>
          </a:xfrm>
        </p:spPr>
        <p:txBody>
          <a:bodyPr/>
          <a:lstStyle/>
          <a:p>
            <a:r>
              <a:rPr lang="en-US" altLang="sv-SE" sz="2400" smtClean="0"/>
              <a:t>Ethernet + misc communication technologies</a:t>
            </a:r>
          </a:p>
          <a:p>
            <a:r>
              <a:rPr lang="en-US" altLang="sv-SE" sz="2400" smtClean="0"/>
              <a:t>Ethernet vs non-ethernet</a:t>
            </a:r>
          </a:p>
          <a:p>
            <a:pPr lvl="1"/>
            <a:r>
              <a:rPr lang="en-US" altLang="sv-SE" sz="2000" smtClean="0"/>
              <a:t>Why?</a:t>
            </a:r>
          </a:p>
          <a:p>
            <a:pPr lvl="2"/>
            <a:r>
              <a:rPr lang="en-US" altLang="sv-SE" sz="1800" smtClean="0"/>
              <a:t>Design for low energy devices (smaller packets, lower comm speed)</a:t>
            </a:r>
          </a:p>
          <a:p>
            <a:pPr lvl="2"/>
            <a:r>
              <a:rPr lang="en-US" altLang="sv-SE" sz="1800" smtClean="0"/>
              <a:t>Peer to peer, mesh topologies</a:t>
            </a:r>
          </a:p>
          <a:p>
            <a:pPr lvl="1"/>
            <a:r>
              <a:rPr lang="en-US" altLang="sv-SE" sz="2000" smtClean="0"/>
              <a:t>Now + Future?</a:t>
            </a:r>
          </a:p>
          <a:p>
            <a:pPr lvl="2"/>
            <a:r>
              <a:rPr lang="en-US" altLang="sv-SE" sz="1800" smtClean="0"/>
              <a:t>Devices’ specs catching up</a:t>
            </a:r>
          </a:p>
          <a:p>
            <a:pPr lvl="2"/>
            <a:r>
              <a:rPr lang="en-US" altLang="sv-SE" sz="1800" smtClean="0"/>
              <a:t>Importance of being connected (to the Internet?)</a:t>
            </a:r>
          </a:p>
          <a:p>
            <a:pPr lvl="2"/>
            <a:r>
              <a:rPr lang="en-US" altLang="sv-SE" sz="1800" smtClean="0"/>
              <a:t>Topologies still important (i.e. reliability)</a:t>
            </a:r>
          </a:p>
          <a:p>
            <a:pPr lvl="2"/>
            <a:r>
              <a:rPr lang="en-US" altLang="sv-SE" sz="1800" smtClean="0"/>
              <a:t>Will probably remain radio-based</a:t>
            </a:r>
          </a:p>
          <a:p>
            <a:pPr lvl="2"/>
            <a:endParaRPr lang="en-US" altLang="sv-SE" sz="1800" smtClean="0"/>
          </a:p>
          <a:p>
            <a:pPr lvl="1"/>
            <a:endParaRPr lang="en-US" altLang="sv-SE" sz="2000" smtClean="0"/>
          </a:p>
          <a:p>
            <a:pPr lvl="1"/>
            <a:endParaRPr lang="sv-SE" altLang="sv-SE" sz="2000" smtClean="0"/>
          </a:p>
        </p:txBody>
      </p:sp>
      <p:cxnSp>
        <p:nvCxnSpPr>
          <p:cNvPr id="7" name="Elbow Connector 6"/>
          <p:cNvCxnSpPr/>
          <p:nvPr/>
        </p:nvCxnSpPr>
        <p:spPr>
          <a:xfrm rot="10800000" flipV="1">
            <a:off x="4284663" y="2349500"/>
            <a:ext cx="2808287" cy="935038"/>
          </a:xfrm>
          <a:prstGeom prst="bentConnector3">
            <a:avLst>
              <a:gd name="adj1" fmla="val 48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42" name="Rectangle 41"/>
          <p:cNvSpPr/>
          <p:nvPr/>
        </p:nvSpPr>
        <p:spPr>
          <a:xfrm>
            <a:off x="8388350" y="-15875"/>
            <a:ext cx="792163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11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525963"/>
          </a:xfrm>
        </p:spPr>
        <p:txBody>
          <a:bodyPr/>
          <a:lstStyle/>
          <a:p>
            <a:endParaRPr lang="sv-SE" altLang="sv-SE" sz="1200" smtClean="0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sv-SE" b="1" smtClean="0"/>
              <a:t>Thank you!</a:t>
            </a:r>
            <a:endParaRPr lang="sv-SE" altLang="sv-SE" smtClean="0"/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2590800" y="3136900"/>
            <a:ext cx="396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sv-SE" sz="3200"/>
              <a:t>Questions/comments?</a:t>
            </a:r>
            <a:endParaRPr lang="sv-SE" alt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sv-SE" b="1" smtClean="0"/>
              <a:t>Introduction</a:t>
            </a:r>
            <a:endParaRPr lang="sv-SE" altLang="sv-SE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5138" y="3821113"/>
          <a:ext cx="7562850" cy="29273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26123"/>
                <a:gridCol w="2880330"/>
                <a:gridCol w="1656190"/>
                <a:gridCol w="1800207"/>
              </a:tblGrid>
              <a:tr h="1463675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sv-SE" sz="1800" dirty="0"/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sv-S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SONET - </a:t>
                      </a:r>
                      <a:r>
                        <a:rPr lang="sv-SE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Synchronous</a:t>
                      </a:r>
                      <a:r>
                        <a:rPr lang="sv-S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Optical</a:t>
                      </a:r>
                      <a:r>
                        <a:rPr lang="sv-S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  <a:endParaRPr lang="sv-SE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sv-S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WDM - </a:t>
                      </a:r>
                      <a:r>
                        <a:rPr lang="sv-SE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Wavelength</a:t>
                      </a:r>
                      <a:r>
                        <a:rPr lang="sv-S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Division </a:t>
                      </a:r>
                      <a:r>
                        <a:rPr lang="sv-SE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Multiplexing</a:t>
                      </a:r>
                      <a:endParaRPr lang="sv-SE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sv-SE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Satellite</a:t>
                      </a:r>
                      <a:r>
                        <a:rPr lang="sv-S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/VSAT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sv-S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IP Radio</a:t>
                      </a:r>
                    </a:p>
                  </a:txBody>
                  <a:tcPr marT="45740" marB="4574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sv-SE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Twisted</a:t>
                      </a:r>
                      <a:r>
                        <a:rPr lang="sv-S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pair / Fiber </a:t>
                      </a:r>
                      <a:r>
                        <a:rPr lang="sv-SE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optics</a:t>
                      </a:r>
                      <a:endParaRPr lang="sv-SE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BPL - </a:t>
                      </a: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Broadband over Power Lines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WiMax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Worldwide Interoperability for Microwave Access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sv-S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GPRS</a:t>
                      </a:r>
                    </a:p>
                  </a:txBody>
                  <a:tcPr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463675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sv-SE" sz="1800" dirty="0"/>
                    </a:p>
                  </a:txBody>
                  <a:tcPr marT="45740" marB="4574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Ethernet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rules~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0" marB="4574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Ethernet rules!</a:t>
                      </a:r>
                    </a:p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(IEC 61850)</a:t>
                      </a:r>
                      <a:endParaRPr lang="sv-SE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0" marB="457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Ethernet rules?</a:t>
                      </a:r>
                    </a:p>
                    <a:p>
                      <a:endParaRPr lang="en-US" sz="1200" b="1" dirty="0" smtClean="0"/>
                    </a:p>
                    <a:p>
                      <a:endParaRPr lang="en-US" sz="1200" b="1" dirty="0" smtClean="0"/>
                    </a:p>
                    <a:p>
                      <a:endParaRPr lang="en-US" sz="1200" b="1" dirty="0" smtClean="0"/>
                    </a:p>
                    <a:p>
                      <a:endParaRPr lang="en-US" sz="1200" b="1" dirty="0" smtClean="0"/>
                    </a:p>
                    <a:p>
                      <a:endParaRPr lang="en-US" sz="1800" b="1" dirty="0" smtClean="0"/>
                    </a:p>
                    <a:p>
                      <a:r>
                        <a:rPr lang="sv-SE" sz="1200" b="1" dirty="0" smtClean="0"/>
                        <a:t>Hint: </a:t>
                      </a:r>
                      <a:r>
                        <a:rPr lang="sv-SE" sz="1200" b="1" baseline="0" dirty="0" smtClean="0"/>
                        <a:t> not </a:t>
                      </a:r>
                      <a:r>
                        <a:rPr lang="sv-SE" sz="1200" b="1" baseline="0" dirty="0" err="1" smtClean="0"/>
                        <a:t>always</a:t>
                      </a:r>
                      <a:endParaRPr lang="sv-SE" sz="1200" b="1" dirty="0" smtClean="0"/>
                    </a:p>
                  </a:txBody>
                  <a:tcPr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9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1989138"/>
            <a:ext cx="68865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1" name="Picture 12" descr="http://cockelshells.files.wordpress.com/2010/09/map-dragon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3262313"/>
            <a:ext cx="1163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:\TempPermanent\arrow_thi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156563">
            <a:off x="1413014" y="3048555"/>
            <a:ext cx="319568" cy="97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3" name="Rectangle 11"/>
          <p:cNvSpPr>
            <a:spLocks noChangeArrowheads="1"/>
          </p:cNvSpPr>
          <p:nvPr/>
        </p:nvSpPr>
        <p:spPr bwMode="auto">
          <a:xfrm>
            <a:off x="1889125" y="3328988"/>
            <a:ext cx="1976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sv-SE" sz="2000"/>
              <a:t>“Here be SCADA”</a:t>
            </a:r>
            <a:endParaRPr lang="sv-SE" altLang="sv-SE" sz="2000"/>
          </a:p>
        </p:txBody>
      </p:sp>
      <p:sp>
        <p:nvSpPr>
          <p:cNvPr id="4" name="Right Brace 3"/>
          <p:cNvSpPr/>
          <p:nvPr/>
        </p:nvSpPr>
        <p:spPr>
          <a:xfrm rot="5400000">
            <a:off x="2663825" y="1476375"/>
            <a:ext cx="360363" cy="331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3095" name="Rectangle 5"/>
          <p:cNvSpPr>
            <a:spLocks noChangeArrowheads="1"/>
          </p:cNvSpPr>
          <p:nvPr/>
        </p:nvSpPr>
        <p:spPr bwMode="auto">
          <a:xfrm rot="-2666758">
            <a:off x="304800" y="4151313"/>
            <a:ext cx="1709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sv-SE" b="1"/>
              <a:t>Communication</a:t>
            </a:r>
          </a:p>
          <a:p>
            <a:pPr eaLnBrk="1" hangingPunct="1"/>
            <a:r>
              <a:rPr lang="en-US" altLang="sv-SE" b="1"/>
              <a:t>technologies</a:t>
            </a:r>
            <a:endParaRPr lang="sv-SE" altLang="sv-SE" b="1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572000" y="2493963"/>
            <a:ext cx="0" cy="424815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227763" y="2470150"/>
            <a:ext cx="0" cy="4271963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98" name="Picture 13" descr="D:\Clipart\lic\magglas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4046538"/>
            <a:ext cx="1135063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6875463" y="4013200"/>
            <a:ext cx="504825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dirty="0">
                <a:latin typeface="+mj-lt"/>
                <a:cs typeface="Arial" charset="0"/>
              </a:rPr>
              <a:t>?</a:t>
            </a:r>
            <a:endParaRPr lang="el-GR" dirty="0">
              <a:latin typeface="+mj-lt"/>
              <a:cs typeface="Arial" charset="0"/>
            </a:endParaRPr>
          </a:p>
        </p:txBody>
      </p:sp>
      <p:sp>
        <p:nvSpPr>
          <p:cNvPr id="3100" name="Rectangle 31"/>
          <p:cNvSpPr>
            <a:spLocks noChangeArrowheads="1"/>
          </p:cNvSpPr>
          <p:nvPr/>
        </p:nvSpPr>
        <p:spPr bwMode="auto">
          <a:xfrm rot="-2666758">
            <a:off x="287338" y="5661025"/>
            <a:ext cx="1711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sv-SE" b="1"/>
              <a:t>Communication</a:t>
            </a:r>
          </a:p>
          <a:p>
            <a:pPr eaLnBrk="1" hangingPunct="1"/>
            <a:r>
              <a:rPr lang="en-US" altLang="sv-SE" b="1"/>
              <a:t>protocols</a:t>
            </a:r>
            <a:endParaRPr lang="sv-SE" altLang="sv-SE" b="1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88238" y="6651625"/>
            <a:ext cx="5397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02" name="Picture 13" descr="D:\Clipart\lic\magglas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5507038"/>
            <a:ext cx="1135063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tangle 39"/>
          <p:cNvSpPr/>
          <p:nvPr/>
        </p:nvSpPr>
        <p:spPr>
          <a:xfrm>
            <a:off x="6875463" y="5473700"/>
            <a:ext cx="504825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dirty="0">
                <a:latin typeface="+mj-lt"/>
                <a:cs typeface="Arial" charset="0"/>
              </a:rPr>
              <a:t>?</a:t>
            </a:r>
            <a:endParaRPr lang="el-GR" dirty="0">
              <a:latin typeface="+mj-lt"/>
              <a:cs typeface="Arial" charset="0"/>
            </a:endParaRPr>
          </a:p>
        </p:txBody>
      </p:sp>
      <p:sp>
        <p:nvSpPr>
          <p:cNvPr id="41" name="Rectangle 40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42" name="Rectangle 41"/>
          <p:cNvSpPr/>
          <p:nvPr/>
        </p:nvSpPr>
        <p:spPr>
          <a:xfrm>
            <a:off x="8604250" y="-15875"/>
            <a:ext cx="5397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1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sv-SE" b="1" smtClean="0"/>
              <a:t>Overview</a:t>
            </a:r>
            <a:endParaRPr lang="sv-SE" altLang="sv-SE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4572000" y="2311400"/>
          <a:ext cx="4103687" cy="39973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42739"/>
                <a:gridCol w="942739"/>
                <a:gridCol w="637735"/>
                <a:gridCol w="637735"/>
                <a:gridCol w="942739"/>
              </a:tblGrid>
              <a:tr h="51579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OpenADR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REST-based (i.e. </a:t>
                      </a:r>
                      <a:r>
                        <a:rPr lang="en-US" sz="1200" b="0" dirty="0" err="1" smtClean="0"/>
                        <a:t>CoAP</a:t>
                      </a:r>
                      <a:r>
                        <a:rPr lang="en-US" sz="1200" b="0" dirty="0" smtClean="0"/>
                        <a:t>)</a:t>
                      </a:r>
                      <a:endParaRPr lang="sv-SE" sz="1200" b="0" dirty="0"/>
                    </a:p>
                  </a:txBody>
                  <a:tcPr marL="91423" marR="91423" marT="45706" marB="45706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1200" b="0" dirty="0" err="1" smtClean="0"/>
                        <a:t>ZigBee</a:t>
                      </a:r>
                      <a:endParaRPr lang="sv-SE" sz="1200" b="0" dirty="0" smtClean="0"/>
                    </a:p>
                  </a:txBody>
                  <a:tcPr marL="91423" marR="91423" marT="45706" marB="45706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smtClean="0"/>
                        <a:t>6LoWPAN</a:t>
                      </a:r>
                    </a:p>
                  </a:txBody>
                  <a:tcPr marL="91423" marR="91423" marT="45706" marB="45706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1200" b="0" dirty="0" err="1" smtClean="0"/>
                        <a:t>HomePlug</a:t>
                      </a:r>
                      <a:endParaRPr lang="sv-SE" sz="1200" b="0" dirty="0" smtClean="0"/>
                    </a:p>
                  </a:txBody>
                  <a:tcPr marL="91423" marR="91423" marT="45706" marB="45706" anchor="ctr"/>
                </a:tc>
              </a:tr>
              <a:tr h="208238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XMPP</a:t>
                      </a:r>
                    </a:p>
                    <a:p>
                      <a:pPr algn="ctr"/>
                      <a:r>
                        <a:rPr lang="en-US" sz="1200" b="0" dirty="0" err="1" smtClean="0"/>
                        <a:t>BACNet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err="1" smtClean="0"/>
                        <a:t>LonWorks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Modbus</a:t>
                      </a:r>
                      <a:endParaRPr lang="sv-SE" sz="1200" b="0" dirty="0"/>
                    </a:p>
                  </a:txBody>
                  <a:tcPr marL="91423" marR="91423" marT="45706" marB="45706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err="1" smtClean="0"/>
                        <a:t>WiFi</a:t>
                      </a:r>
                      <a:endParaRPr lang="sv-SE" sz="1200" b="0" dirty="0"/>
                    </a:p>
                  </a:txBody>
                  <a:tcPr marL="91423" marR="91423" marT="45706" marB="45706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39915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Proprietary</a:t>
                      </a:r>
                      <a:endParaRPr lang="sv-SE" sz="1200" dirty="0"/>
                    </a:p>
                  </a:txBody>
                  <a:tcPr marL="91423" marR="91423" marT="45706" marB="457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Ethernet / </a:t>
                      </a:r>
                    </a:p>
                    <a:p>
                      <a:pPr algn="ctr"/>
                      <a:r>
                        <a:rPr lang="en-US" sz="1200" dirty="0" smtClean="0"/>
                        <a:t>Gigabit Ethernet</a:t>
                      </a:r>
                      <a:endParaRPr lang="sv-SE" sz="1200" dirty="0"/>
                    </a:p>
                  </a:txBody>
                  <a:tcPr marL="91423" marR="91423" marT="45706" marB="45706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200" dirty="0" smtClean="0"/>
                        <a:t>IEEE 802.15.4</a:t>
                      </a:r>
                    </a:p>
                  </a:txBody>
                  <a:tcPr marL="91423" marR="91423" marT="45706" marB="45706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Proprietary,</a:t>
                      </a:r>
                      <a:r>
                        <a:rPr lang="en-US" sz="1200" baseline="0" dirty="0" smtClean="0"/>
                        <a:t> part 2:</a:t>
                      </a:r>
                      <a:endParaRPr lang="sv-SE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 smtClean="0"/>
                        <a:t>HomePlug</a:t>
                      </a:r>
                      <a:endParaRPr lang="sv-SE" sz="1200" dirty="0" smtClean="0"/>
                    </a:p>
                  </a:txBody>
                  <a:tcPr marL="91423" marR="91423" marT="45706" marB="45706" anchor="ctr"/>
                </a:tc>
              </a:tr>
            </a:tbl>
          </a:graphicData>
        </a:graphic>
      </p:graphicFrame>
      <p:pic>
        <p:nvPicPr>
          <p:cNvPr id="4119" name="Picture 5" descr="https://lh3.ggpht.com/-yPHtWF43D8c/TY-PxT-KqNI/AAAAAAAAAAo/1OaBHHrsEKE/s1600/osi-model-7-laye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1628775"/>
            <a:ext cx="3848100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0" y="1795463"/>
          <a:ext cx="4103688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688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Protocols @ Distribution’s last mile</a:t>
                      </a:r>
                      <a:endParaRPr lang="sv-SE" sz="1800" dirty="0"/>
                    </a:p>
                  </a:txBody>
                  <a:tcPr marL="91423" marR="91423" marT="45798" marB="45798"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900113" y="4906963"/>
            <a:ext cx="77755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00113" y="2306638"/>
            <a:ext cx="77755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28" name="Picture 2" descr="http://upload.wikimedia.org/wikipedia/commons/thumb/3/32/Wi-Fi_Logo.svg/304px-Wi-Fi_Logo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3357563"/>
            <a:ext cx="604838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9" name="Picture 4" descr="http://ih.constantcontact.com/fs062/1103529991451/img/28.jpg?a=11053908709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7"/>
          <a:stretch>
            <a:fillRect/>
          </a:stretch>
        </p:blipFill>
        <p:spPr bwMode="auto">
          <a:xfrm>
            <a:off x="6554788" y="2997200"/>
            <a:ext cx="4318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0" name="Picture 6" descr="http://lorenzoarce.files.wordpress.com/2011/12/6lowpan.jpg?w=150&amp;h=9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3041650"/>
            <a:ext cx="534987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1" name="Picture 8" descr="http://blog.broadcom.com/wp-content/uploads/2012/11/homeplug_logo_10071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025" y="3086100"/>
            <a:ext cx="784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5508625" y="2824163"/>
            <a:ext cx="96043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572000" y="28241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26" name="Rectangle 25"/>
          <p:cNvSpPr/>
          <p:nvPr/>
        </p:nvSpPr>
        <p:spPr>
          <a:xfrm>
            <a:off x="8604250" y="-15875"/>
            <a:ext cx="5397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2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v-SE" b="1" smtClean="0"/>
              <a:t>PHY/DataLink protocols</a:t>
            </a:r>
            <a:endParaRPr lang="sv-SE" altLang="sv-SE" smtClean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4572000" y="2311400"/>
          <a:ext cx="4103687" cy="39973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42739"/>
                <a:gridCol w="942739"/>
                <a:gridCol w="637735"/>
                <a:gridCol w="637735"/>
                <a:gridCol w="942739"/>
              </a:tblGrid>
              <a:tr h="51579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OpenADR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REST-based (i.e. </a:t>
                      </a:r>
                      <a:r>
                        <a:rPr lang="en-US" sz="1200" b="0" dirty="0" err="1" smtClean="0"/>
                        <a:t>CoAP</a:t>
                      </a:r>
                      <a:r>
                        <a:rPr lang="en-US" sz="1200" b="0" dirty="0" smtClean="0"/>
                        <a:t>)</a:t>
                      </a:r>
                      <a:endParaRPr lang="sv-SE" sz="1200" b="0" dirty="0"/>
                    </a:p>
                  </a:txBody>
                  <a:tcPr marL="91423" marR="91423" marT="45706" marB="45706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1200" b="0" dirty="0" err="1" smtClean="0"/>
                        <a:t>ZigBee</a:t>
                      </a:r>
                      <a:endParaRPr lang="sv-SE" sz="1200" b="0" dirty="0" smtClean="0"/>
                    </a:p>
                  </a:txBody>
                  <a:tcPr marL="91423" marR="91423" marT="45706" marB="45706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smtClean="0"/>
                        <a:t>6LowPAN</a:t>
                      </a:r>
                    </a:p>
                  </a:txBody>
                  <a:tcPr marL="91423" marR="91423" marT="45706" marB="45706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1200" b="0" dirty="0" err="1" smtClean="0"/>
                        <a:t>HomePlug</a:t>
                      </a:r>
                      <a:endParaRPr lang="sv-SE" sz="1200" b="0" dirty="0" smtClean="0"/>
                    </a:p>
                  </a:txBody>
                  <a:tcPr marL="91423" marR="91423" marT="45706" marB="45706" anchor="ctr"/>
                </a:tc>
              </a:tr>
              <a:tr h="208238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XMPP</a:t>
                      </a:r>
                    </a:p>
                    <a:p>
                      <a:pPr algn="ctr"/>
                      <a:r>
                        <a:rPr lang="en-US" sz="1200" b="0" dirty="0" err="1" smtClean="0"/>
                        <a:t>BACNet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err="1" smtClean="0"/>
                        <a:t>LonWorks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Modbus</a:t>
                      </a:r>
                      <a:endParaRPr lang="sv-SE" sz="1200" b="0" dirty="0"/>
                    </a:p>
                  </a:txBody>
                  <a:tcPr marL="91423" marR="91423" marT="45706" marB="45706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err="1" smtClean="0"/>
                        <a:t>WiFi</a:t>
                      </a:r>
                      <a:endParaRPr lang="sv-SE" sz="1200" b="0" dirty="0"/>
                    </a:p>
                  </a:txBody>
                  <a:tcPr marL="91423" marR="91423" marT="45706" marB="45706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39915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Proprietary</a:t>
                      </a:r>
                      <a:endParaRPr lang="sv-SE" sz="1200" dirty="0"/>
                    </a:p>
                  </a:txBody>
                  <a:tcPr marL="91423" marR="91423" marT="45706" marB="457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Ethernet / </a:t>
                      </a:r>
                    </a:p>
                    <a:p>
                      <a:pPr algn="ctr"/>
                      <a:r>
                        <a:rPr lang="en-US" sz="1200" dirty="0" smtClean="0"/>
                        <a:t>Gigabit Ethernet</a:t>
                      </a:r>
                      <a:endParaRPr lang="sv-SE" sz="1200" dirty="0"/>
                    </a:p>
                  </a:txBody>
                  <a:tcPr marL="91423" marR="91423" marT="45706" marB="45706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200" dirty="0" smtClean="0"/>
                        <a:t>IEEE 802.15.4</a:t>
                      </a:r>
                    </a:p>
                  </a:txBody>
                  <a:tcPr marL="91423" marR="91423" marT="45706" marB="45706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Proprietary,</a:t>
                      </a:r>
                      <a:r>
                        <a:rPr lang="en-US" sz="1200" baseline="0" dirty="0" smtClean="0"/>
                        <a:t> part 2:</a:t>
                      </a:r>
                      <a:endParaRPr lang="sv-SE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 smtClean="0"/>
                        <a:t>HomePlug</a:t>
                      </a:r>
                      <a:endParaRPr lang="sv-SE" sz="1200" dirty="0" smtClean="0"/>
                    </a:p>
                  </a:txBody>
                  <a:tcPr marL="91423" marR="91423" marT="45706" marB="45706" anchor="ctr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572000" y="4906963"/>
            <a:ext cx="410368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0" y="2306638"/>
            <a:ext cx="410368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45" name="Picture 2" descr="http://upload.wikimedia.org/wikipedia/commons/thumb/3/32/Wi-Fi_Logo.svg/304px-Wi-Fi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3357563"/>
            <a:ext cx="604838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6" name="Picture 4" descr="http://ih.constantcontact.com/fs062/1103529991451/img/28.jpg?a=11053908709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7"/>
          <a:stretch>
            <a:fillRect/>
          </a:stretch>
        </p:blipFill>
        <p:spPr bwMode="auto">
          <a:xfrm>
            <a:off x="6554788" y="2997200"/>
            <a:ext cx="4318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7" name="Picture 6" descr="http://lorenzoarce.files.wordpress.com/2011/12/6lowpan.jpg?w=150&amp;h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3041650"/>
            <a:ext cx="534987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8" name="Picture 8" descr="http://blog.broadcom.com/wp-content/uploads/2012/11/homeplug_logo_10071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025" y="3086100"/>
            <a:ext cx="784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5508625" y="2824163"/>
            <a:ext cx="96043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0" y="28241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355976" y="2060848"/>
            <a:ext cx="4536504" cy="28803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Ethernet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Not much to say</a:t>
            </a:r>
            <a:endParaRPr lang="sv-SE" dirty="0" smtClean="0"/>
          </a:p>
          <a:p>
            <a:pPr>
              <a:buFont typeface="Arial" charset="0"/>
              <a:buChar char="•"/>
              <a:defRPr/>
            </a:pPr>
            <a:r>
              <a:rPr lang="sv-SE" dirty="0" err="1" smtClean="0"/>
              <a:t>HomePlug</a:t>
            </a:r>
            <a:endParaRPr lang="sv-SE" dirty="0" smtClean="0"/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Honorable mention: popular home automation protocol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err="1" smtClean="0"/>
              <a:t>Powerline</a:t>
            </a:r>
            <a:r>
              <a:rPr lang="en-US" dirty="0" smtClean="0"/>
              <a:t> based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Speed: ~200mbps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Otherwise, vanilla protocol: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i.e. using TDMA</a:t>
            </a:r>
            <a:r>
              <a:rPr lang="sv-SE" dirty="0" smtClean="0"/>
              <a:t>,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Two kinds of nodes,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…</a:t>
            </a:r>
          </a:p>
        </p:txBody>
      </p:sp>
      <p:sp>
        <p:nvSpPr>
          <p:cNvPr id="15" name="Rectangle 14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8604250" y="-15875"/>
            <a:ext cx="5397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3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v-SE" b="1" smtClean="0"/>
              <a:t>PHY/DataLink protocols</a:t>
            </a:r>
            <a:endParaRPr lang="sv-SE" altLang="sv-SE" smtClean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4572000" y="2311400"/>
          <a:ext cx="4103687" cy="39973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42739"/>
                <a:gridCol w="942739"/>
                <a:gridCol w="637735"/>
                <a:gridCol w="637735"/>
                <a:gridCol w="942739"/>
              </a:tblGrid>
              <a:tr h="51579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OpenADR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REST-based (i.e. </a:t>
                      </a:r>
                      <a:r>
                        <a:rPr lang="en-US" sz="1200" b="0" dirty="0" err="1" smtClean="0"/>
                        <a:t>CoAP</a:t>
                      </a:r>
                      <a:r>
                        <a:rPr lang="en-US" sz="1200" b="0" dirty="0" smtClean="0"/>
                        <a:t>)</a:t>
                      </a:r>
                      <a:endParaRPr lang="sv-SE" sz="1200" b="0" dirty="0"/>
                    </a:p>
                  </a:txBody>
                  <a:tcPr marL="91423" marR="91423" marT="45706" marB="45706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1200" b="0" dirty="0" err="1" smtClean="0"/>
                        <a:t>ZigBee</a:t>
                      </a:r>
                      <a:endParaRPr lang="sv-SE" sz="1200" b="0" dirty="0" smtClean="0"/>
                    </a:p>
                  </a:txBody>
                  <a:tcPr marL="91423" marR="91423" marT="45706" marB="45706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smtClean="0"/>
                        <a:t>6LowPAN</a:t>
                      </a:r>
                    </a:p>
                  </a:txBody>
                  <a:tcPr marL="91423" marR="91423" marT="45706" marB="45706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1200" b="0" dirty="0" err="1" smtClean="0"/>
                        <a:t>HomePlug</a:t>
                      </a:r>
                      <a:endParaRPr lang="sv-SE" sz="1200" b="0" dirty="0" smtClean="0"/>
                    </a:p>
                  </a:txBody>
                  <a:tcPr marL="91423" marR="91423" marT="45706" marB="45706" anchor="ctr"/>
                </a:tc>
              </a:tr>
              <a:tr h="208238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XMPP</a:t>
                      </a:r>
                    </a:p>
                    <a:p>
                      <a:pPr algn="ctr"/>
                      <a:r>
                        <a:rPr lang="en-US" sz="1200" b="0" dirty="0" err="1" smtClean="0"/>
                        <a:t>BACNet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err="1" smtClean="0"/>
                        <a:t>LonWorks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Modbus</a:t>
                      </a:r>
                      <a:endParaRPr lang="sv-SE" sz="1200" b="0" dirty="0"/>
                    </a:p>
                  </a:txBody>
                  <a:tcPr marL="91423" marR="91423" marT="45706" marB="45706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err="1" smtClean="0"/>
                        <a:t>WiFi</a:t>
                      </a:r>
                      <a:endParaRPr lang="sv-SE" sz="1200" b="0" dirty="0"/>
                    </a:p>
                  </a:txBody>
                  <a:tcPr marL="91423" marR="91423" marT="45706" marB="45706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39915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Proprietary</a:t>
                      </a:r>
                      <a:endParaRPr lang="sv-SE" sz="1200" dirty="0"/>
                    </a:p>
                  </a:txBody>
                  <a:tcPr marL="91423" marR="91423" marT="45706" marB="457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Ethernet / </a:t>
                      </a:r>
                    </a:p>
                    <a:p>
                      <a:pPr algn="ctr"/>
                      <a:r>
                        <a:rPr lang="en-US" sz="1200" dirty="0" smtClean="0"/>
                        <a:t>Gigabit Ethernet</a:t>
                      </a:r>
                      <a:endParaRPr lang="sv-SE" sz="1200" dirty="0"/>
                    </a:p>
                  </a:txBody>
                  <a:tcPr marL="91423" marR="91423" marT="45706" marB="45706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200" dirty="0" smtClean="0"/>
                        <a:t>IEEE 802.15.4</a:t>
                      </a:r>
                    </a:p>
                  </a:txBody>
                  <a:tcPr marL="91423" marR="91423" marT="45706" marB="45706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Proprietary,</a:t>
                      </a:r>
                      <a:r>
                        <a:rPr lang="en-US" sz="1200" baseline="0" dirty="0" smtClean="0"/>
                        <a:t> part 2:</a:t>
                      </a:r>
                      <a:endParaRPr lang="sv-SE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 smtClean="0"/>
                        <a:t>HomePlug</a:t>
                      </a:r>
                      <a:endParaRPr lang="sv-SE" sz="1200" dirty="0" smtClean="0"/>
                    </a:p>
                  </a:txBody>
                  <a:tcPr marL="91423" marR="91423" marT="45706" marB="45706" anchor="ctr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572000" y="4906963"/>
            <a:ext cx="410368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0" y="2306638"/>
            <a:ext cx="410368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69" name="Picture 2" descr="http://upload.wikimedia.org/wikipedia/commons/thumb/3/32/Wi-Fi_Logo.svg/304px-Wi-Fi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3357563"/>
            <a:ext cx="604838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0" name="Picture 4" descr="http://ih.constantcontact.com/fs062/1103529991451/img/28.jpg?a=11053908709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7"/>
          <a:stretch>
            <a:fillRect/>
          </a:stretch>
        </p:blipFill>
        <p:spPr bwMode="auto">
          <a:xfrm>
            <a:off x="6554788" y="2997200"/>
            <a:ext cx="4318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1" name="Picture 6" descr="http://lorenzoarce.files.wordpress.com/2011/12/6lowpan.jpg?w=150&amp;h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3041650"/>
            <a:ext cx="534987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2" name="Picture 8" descr="http://blog.broadcom.com/wp-content/uploads/2012/11/homeplug_logo_10071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025" y="3086100"/>
            <a:ext cx="784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5508625" y="2824163"/>
            <a:ext cx="96043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0" y="28241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355976" y="2060848"/>
            <a:ext cx="4536504" cy="28803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sv-SE" dirty="0" smtClean="0"/>
              <a:t>IEEE 802.15.4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Radio based, usually 2.4GHz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Small packets (&lt;=127bytes)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Medium speed (~250kbps)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Originally DSSS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Topologies supported: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Star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Peer-to-peer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Roles supported: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Full-function device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Reduced-function device</a:t>
            </a:r>
            <a:endParaRPr lang="sv-SE" dirty="0" smtClean="0"/>
          </a:p>
        </p:txBody>
      </p:sp>
      <p:pic>
        <p:nvPicPr>
          <p:cNvPr id="6179" name="Picture 5" descr="File:IEEE 802.15.4 Star P2P.sv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275" y="2636838"/>
            <a:ext cx="29527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5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27" name="Rectangle 26"/>
          <p:cNvSpPr/>
          <p:nvPr/>
        </p:nvSpPr>
        <p:spPr>
          <a:xfrm>
            <a:off x="8604250" y="-15875"/>
            <a:ext cx="5397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4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525963"/>
          </a:xfrm>
        </p:spPr>
        <p:txBody>
          <a:bodyPr rtlCol="0">
            <a:normAutofit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6LoWPAN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 smtClean="0"/>
              <a:t>“IPv6 over </a:t>
            </a:r>
            <a:r>
              <a:rPr lang="en-US" sz="2000" dirty="0" err="1" smtClean="0"/>
              <a:t>LoW</a:t>
            </a:r>
            <a:r>
              <a:rPr lang="en-US" sz="2000" dirty="0" smtClean="0"/>
              <a:t> Power wireless Area Networks”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Builds on 802.15.4, IPv6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Aimed at low power devices (sensors, controllers)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Topologies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Star, peer-to-peer </a:t>
            </a:r>
            <a:r>
              <a:rPr lang="en-US" b="1" dirty="0" smtClean="0"/>
              <a:t>+ Mesh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Many Challenges: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IP packets &gt;=1280bytes (!)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128bit IP addresses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…</a:t>
            </a:r>
          </a:p>
          <a:p>
            <a:pPr lvl="2">
              <a:buFont typeface="Arial" charset="0"/>
              <a:buChar char="•"/>
              <a:defRPr/>
            </a:pPr>
            <a:endParaRPr lang="en-US" dirty="0" smtClean="0"/>
          </a:p>
          <a:p>
            <a:pPr lvl="1">
              <a:buFont typeface="Arial" charset="0"/>
              <a:buChar char="–"/>
              <a:defRPr/>
            </a:pPr>
            <a:endParaRPr lang="sv-SE" dirty="0" smtClean="0"/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v-SE" b="1" smtClean="0"/>
              <a:t>Higher protocols</a:t>
            </a:r>
            <a:endParaRPr lang="sv-SE" altLang="sv-SE" smtClean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445125" y="5086350"/>
          <a:ext cx="4105276" cy="22876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43104"/>
                <a:gridCol w="943104"/>
                <a:gridCol w="637982"/>
                <a:gridCol w="637982"/>
                <a:gridCol w="943104"/>
              </a:tblGrid>
              <a:tr h="4571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OpenADR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REST-based (i.e. </a:t>
                      </a:r>
                      <a:r>
                        <a:rPr lang="en-US" sz="1200" b="0" dirty="0" err="1" smtClean="0"/>
                        <a:t>CoAP</a:t>
                      </a:r>
                      <a:r>
                        <a:rPr lang="en-US" sz="1200" b="0" dirty="0" smtClean="0"/>
                        <a:t>)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ZigBee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smtClean="0"/>
                        <a:t>6LoWPAN</a:t>
                      </a:r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HomePlug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</a:tr>
              <a:tr h="82291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XMPP</a:t>
                      </a:r>
                    </a:p>
                    <a:p>
                      <a:pPr algn="ctr"/>
                      <a:r>
                        <a:rPr lang="en-US" sz="1200" b="0" dirty="0" err="1" smtClean="0"/>
                        <a:t>BACNet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err="1" smtClean="0"/>
                        <a:t>LonWorks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Modbus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WiFi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0075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Proprietary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Ethernet / </a:t>
                      </a:r>
                    </a:p>
                    <a:p>
                      <a:pPr algn="ctr"/>
                      <a:r>
                        <a:rPr lang="en-US" sz="1200" dirty="0" smtClean="0"/>
                        <a:t>Gigabit Ethernet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200" dirty="0" smtClean="0"/>
                        <a:t>IEEE 802.15.4</a:t>
                      </a:r>
                    </a:p>
                  </a:txBody>
                  <a:tcPr marL="91458" marR="91458" marT="45717" marB="45717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Proprietary,</a:t>
                      </a:r>
                      <a:r>
                        <a:rPr lang="en-US" sz="1200" baseline="0" dirty="0" smtClean="0"/>
                        <a:t> part 2:</a:t>
                      </a:r>
                      <a:endParaRPr lang="sv-SE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 smtClean="0"/>
                        <a:t>HomePlug</a:t>
                      </a:r>
                      <a:endParaRPr lang="sv-SE" sz="1200" dirty="0" smtClean="0"/>
                    </a:p>
                  </a:txBody>
                  <a:tcPr marL="91458" marR="91458" marT="45717" marB="45717" anchor="ctr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445125" y="6362700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45125" y="5084763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94" name="Picture 2" descr="http://upload.wikimedia.org/wikipedia/commons/thumb/3/32/Wi-Fi_Logo.svg/304px-Wi-Fi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3" y="5653088"/>
            <a:ext cx="60325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5" name="Picture 4" descr="http://ih.constantcontact.com/fs062/1103529991451/img/28.jpg?a=11053908709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7"/>
          <a:stretch>
            <a:fillRect/>
          </a:stretch>
        </p:blipFill>
        <p:spPr bwMode="auto">
          <a:xfrm>
            <a:off x="7427913" y="5318125"/>
            <a:ext cx="4318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6" name="Picture 6" descr="http://lorenzoarce.files.wordpress.com/2011/12/6lowpan.jpg?w=150&amp;h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364163"/>
            <a:ext cx="5365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7" name="Picture 8" descr="http://blog.broadcom.com/wp-content/uploads/2012/11/homeplug_logo_10071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150" y="5407025"/>
            <a:ext cx="784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6381750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5125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229597" y="6309320"/>
            <a:ext cx="4536504" cy="1678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8520916" y="4869160"/>
            <a:ext cx="1451684" cy="1800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7" name="Rectangle 16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8" name="Rectangle 17"/>
          <p:cNvSpPr/>
          <p:nvPr/>
        </p:nvSpPr>
        <p:spPr>
          <a:xfrm>
            <a:off x="8604250" y="-15875"/>
            <a:ext cx="5397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5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525963"/>
          </a:xfrm>
        </p:spPr>
        <p:txBody>
          <a:bodyPr/>
          <a:lstStyle/>
          <a:p>
            <a:r>
              <a:rPr lang="en-US" altLang="sv-SE" sz="2400" smtClean="0"/>
              <a:t>ZigBee</a:t>
            </a:r>
          </a:p>
          <a:p>
            <a:pPr lvl="1"/>
            <a:r>
              <a:rPr lang="en-US" altLang="sv-SE" sz="2400" smtClean="0"/>
              <a:t>Builds on 802.15.4, </a:t>
            </a:r>
            <a:r>
              <a:rPr lang="en-US" altLang="sv-SE" sz="2400" b="1" smtClean="0"/>
              <a:t>but not IP</a:t>
            </a:r>
          </a:p>
          <a:p>
            <a:pPr lvl="1"/>
            <a:r>
              <a:rPr lang="en-US" altLang="sv-SE" sz="2400" smtClean="0"/>
              <a:t>Aimed at low power devices too (sensors, controllers)</a:t>
            </a:r>
          </a:p>
          <a:p>
            <a:pPr lvl="2"/>
            <a:r>
              <a:rPr lang="en-US" altLang="sv-SE" sz="1600" smtClean="0"/>
              <a:t>Speed 250kbps</a:t>
            </a:r>
          </a:p>
          <a:p>
            <a:pPr lvl="2"/>
            <a:r>
              <a:rPr lang="en-US" altLang="sv-SE" sz="1600" smtClean="0"/>
              <a:t>Packet 127bytes</a:t>
            </a:r>
          </a:p>
          <a:p>
            <a:pPr lvl="2"/>
            <a:r>
              <a:rPr lang="en-US" altLang="sv-SE" sz="1600" smtClean="0"/>
              <a:t>Battery powered devices (supports sleep)</a:t>
            </a:r>
          </a:p>
          <a:p>
            <a:pPr lvl="1"/>
            <a:r>
              <a:rPr lang="en-US" altLang="sv-SE" sz="2400" smtClean="0"/>
              <a:t>Topologies supported</a:t>
            </a:r>
          </a:p>
          <a:p>
            <a:pPr lvl="2">
              <a:buFont typeface="Calibri" pitchFamily="34" charset="0"/>
              <a:buChar char="+"/>
            </a:pPr>
            <a:r>
              <a:rPr lang="en-US" altLang="sv-SE" sz="1600" smtClean="0"/>
              <a:t>Mesh (jump to: example)</a:t>
            </a:r>
          </a:p>
          <a:p>
            <a:pPr lvl="1"/>
            <a:r>
              <a:rPr lang="en-US" altLang="sv-SE" sz="2400" smtClean="0"/>
              <a:t>Roles supported</a:t>
            </a:r>
          </a:p>
          <a:p>
            <a:pPr lvl="2"/>
            <a:r>
              <a:rPr lang="en-US" altLang="sv-SE" sz="1600" smtClean="0"/>
              <a:t>Coordinator, router, end node</a:t>
            </a:r>
          </a:p>
          <a:p>
            <a:pPr lvl="1"/>
            <a:r>
              <a:rPr lang="en-US" altLang="sv-SE" sz="2400" smtClean="0"/>
              <a:t>Different profiles exist:</a:t>
            </a:r>
          </a:p>
          <a:p>
            <a:pPr lvl="2"/>
            <a:r>
              <a:rPr lang="en-US" altLang="sv-SE" sz="1600" smtClean="0"/>
              <a:t>ZigBee Home Automation</a:t>
            </a:r>
          </a:p>
          <a:p>
            <a:pPr lvl="2"/>
            <a:r>
              <a:rPr lang="en-US" altLang="sv-SE" sz="1600" smtClean="0"/>
              <a:t>Zigbee Smart Energy</a:t>
            </a:r>
          </a:p>
          <a:p>
            <a:pPr lvl="2"/>
            <a:r>
              <a:rPr lang="en-US" altLang="sv-SE" sz="1600" b="1" smtClean="0"/>
              <a:t>Zigbee IP, ...</a:t>
            </a:r>
            <a:endParaRPr lang="en-US" altLang="sv-SE" sz="1600" smtClean="0"/>
          </a:p>
          <a:p>
            <a:pPr lvl="2"/>
            <a:endParaRPr lang="en-US" altLang="sv-SE" sz="1100" smtClean="0"/>
          </a:p>
          <a:p>
            <a:pPr lvl="1"/>
            <a:endParaRPr lang="sv-SE" altLang="sv-SE" sz="1200" smtClean="0"/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v-SE" b="1" smtClean="0"/>
              <a:t>Higher protocols</a:t>
            </a:r>
            <a:endParaRPr lang="sv-SE" altLang="sv-SE" smtClean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445125" y="5086350"/>
          <a:ext cx="4105276" cy="22876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43104"/>
                <a:gridCol w="943104"/>
                <a:gridCol w="637982"/>
                <a:gridCol w="637982"/>
                <a:gridCol w="943104"/>
              </a:tblGrid>
              <a:tr h="4571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OpenADR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REST-based (i.e. </a:t>
                      </a:r>
                      <a:r>
                        <a:rPr lang="en-US" sz="1200" b="0" dirty="0" err="1" smtClean="0"/>
                        <a:t>CoAP</a:t>
                      </a:r>
                      <a:r>
                        <a:rPr lang="en-US" sz="1200" b="0" dirty="0" smtClean="0"/>
                        <a:t>)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ZigBee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smtClean="0"/>
                        <a:t>6LoWPAN</a:t>
                      </a:r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HomePlug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</a:tr>
              <a:tr h="82291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XMPP</a:t>
                      </a:r>
                    </a:p>
                    <a:p>
                      <a:pPr algn="ctr"/>
                      <a:r>
                        <a:rPr lang="en-US" sz="1200" b="0" dirty="0" err="1" smtClean="0"/>
                        <a:t>BACNet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err="1" smtClean="0"/>
                        <a:t>LonWorks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Modbus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WiFi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0075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Proprietary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Ethernet / </a:t>
                      </a:r>
                    </a:p>
                    <a:p>
                      <a:pPr algn="ctr"/>
                      <a:r>
                        <a:rPr lang="en-US" sz="1200" dirty="0" smtClean="0"/>
                        <a:t>Gigabit Ethernet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200" dirty="0" smtClean="0"/>
                        <a:t>IEEE 802.15.4</a:t>
                      </a:r>
                    </a:p>
                  </a:txBody>
                  <a:tcPr marL="91458" marR="91458" marT="45717" marB="45717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Proprietary,</a:t>
                      </a:r>
                      <a:r>
                        <a:rPr lang="en-US" sz="1200" baseline="0" dirty="0" smtClean="0"/>
                        <a:t> part 2:</a:t>
                      </a:r>
                      <a:endParaRPr lang="sv-SE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 smtClean="0"/>
                        <a:t>HomePlug</a:t>
                      </a:r>
                      <a:endParaRPr lang="sv-SE" sz="1200" dirty="0" smtClean="0"/>
                    </a:p>
                  </a:txBody>
                  <a:tcPr marL="91458" marR="91458" marT="45717" marB="45717" anchor="ctr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445125" y="6362700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45125" y="5084763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18" name="Picture 2" descr="http://upload.wikimedia.org/wikipedia/commons/thumb/3/32/Wi-Fi_Logo.svg/304px-Wi-Fi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3" y="5653088"/>
            <a:ext cx="60325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9" name="Picture 4" descr="http://ih.constantcontact.com/fs062/1103529991451/img/28.jpg?a=11053908709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7"/>
          <a:stretch>
            <a:fillRect/>
          </a:stretch>
        </p:blipFill>
        <p:spPr bwMode="auto">
          <a:xfrm>
            <a:off x="7427913" y="5318125"/>
            <a:ext cx="4318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0" name="Picture 6" descr="http://lorenzoarce.files.wordpress.com/2011/12/6lowpan.jpg?w=150&amp;h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364163"/>
            <a:ext cx="5365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1" name="Picture 8" descr="http://blog.broadcom.com/wp-content/uploads/2012/11/homeplug_logo_10071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150" y="5407025"/>
            <a:ext cx="784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6381750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5125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229597" y="6309320"/>
            <a:ext cx="4536504" cy="1678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8520916" y="4869160"/>
            <a:ext cx="1451684" cy="1800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9" name="Rectangle 18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20" name="Rectangle 19"/>
          <p:cNvSpPr/>
          <p:nvPr/>
        </p:nvSpPr>
        <p:spPr>
          <a:xfrm>
            <a:off x="8604250" y="-15875"/>
            <a:ext cx="5397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6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525963"/>
          </a:xfrm>
        </p:spPr>
        <p:txBody>
          <a:bodyPr/>
          <a:lstStyle/>
          <a:p>
            <a:r>
              <a:rPr lang="en-US" altLang="sv-SE" sz="2400" smtClean="0"/>
              <a:t>More protocols, same story:</a:t>
            </a:r>
          </a:p>
          <a:p>
            <a:pPr lvl="1"/>
            <a:r>
              <a:rPr lang="en-US" altLang="sv-SE" sz="2000" smtClean="0"/>
              <a:t>XMPP, BACNet, LonWorks, Modbus, …</a:t>
            </a:r>
          </a:p>
          <a:p>
            <a:pPr lvl="1"/>
            <a:r>
              <a:rPr lang="en-US" altLang="sv-SE" sz="2000" smtClean="0"/>
              <a:t>Wired</a:t>
            </a:r>
          </a:p>
          <a:p>
            <a:pPr lvl="1"/>
            <a:r>
              <a:rPr lang="en-US" altLang="sv-SE" sz="2000" smtClean="0"/>
              <a:t>Proprietary, build around specific companies (BACNet, LonWorks) or legacy protocols (Modbus)</a:t>
            </a:r>
          </a:p>
          <a:p>
            <a:pPr lvl="1"/>
            <a:r>
              <a:rPr lang="en-US" altLang="sv-SE" sz="2000" smtClean="0"/>
              <a:t>Today gateway devices to “break out” to Ethernet are in use</a:t>
            </a:r>
          </a:p>
          <a:p>
            <a:pPr lvl="1"/>
            <a:r>
              <a:rPr lang="en-US" altLang="sv-SE" sz="2000" smtClean="0"/>
              <a:t>Simple topologies (i.e bus), same roles as before</a:t>
            </a:r>
          </a:p>
          <a:p>
            <a:pPr lvl="1"/>
            <a:endParaRPr lang="en-US" altLang="sv-SE" sz="1600" smtClean="0"/>
          </a:p>
          <a:p>
            <a:r>
              <a:rPr lang="en-US" altLang="sv-SE" sz="2400" smtClean="0"/>
              <a:t>But what is the connecting thread over all?</a:t>
            </a:r>
          </a:p>
          <a:p>
            <a:pPr lvl="1"/>
            <a:r>
              <a:rPr lang="en-US" altLang="sv-SE" sz="2000" smtClean="0"/>
              <a:t>Open standards!</a:t>
            </a:r>
          </a:p>
          <a:p>
            <a:pPr lvl="1"/>
            <a:r>
              <a:rPr lang="en-US" altLang="sv-SE" sz="2000" smtClean="0"/>
              <a:t>Internet! (of Things?)</a:t>
            </a:r>
          </a:p>
          <a:p>
            <a:pPr lvl="1"/>
            <a:endParaRPr lang="sv-SE" altLang="sv-SE" sz="1200" smtClean="0"/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v-SE" b="1" smtClean="0"/>
              <a:t>Higher protocols</a:t>
            </a:r>
            <a:endParaRPr lang="sv-SE" altLang="sv-SE" smtClean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445125" y="5086350"/>
          <a:ext cx="4105276" cy="22876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43104"/>
                <a:gridCol w="943104"/>
                <a:gridCol w="637982"/>
                <a:gridCol w="637982"/>
                <a:gridCol w="943104"/>
              </a:tblGrid>
              <a:tr h="4571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OpenADR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REST-based (i.e. </a:t>
                      </a:r>
                      <a:r>
                        <a:rPr lang="en-US" sz="1200" b="0" dirty="0" err="1" smtClean="0"/>
                        <a:t>CoAP</a:t>
                      </a:r>
                      <a:r>
                        <a:rPr lang="en-US" sz="1200" b="0" dirty="0" smtClean="0"/>
                        <a:t>)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ZigBee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smtClean="0"/>
                        <a:t>6LoWPAN</a:t>
                      </a:r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HomePlug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</a:tr>
              <a:tr h="82291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XMPP</a:t>
                      </a:r>
                    </a:p>
                    <a:p>
                      <a:pPr algn="ctr"/>
                      <a:r>
                        <a:rPr lang="en-US" sz="1200" b="0" dirty="0" err="1" smtClean="0"/>
                        <a:t>BACNet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err="1" smtClean="0"/>
                        <a:t>LonWorks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Modbus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WiFi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0075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Proprietary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Ethernet / </a:t>
                      </a:r>
                    </a:p>
                    <a:p>
                      <a:pPr algn="ctr"/>
                      <a:r>
                        <a:rPr lang="en-US" sz="1200" dirty="0" smtClean="0"/>
                        <a:t>Gigabit Ethernet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200" dirty="0" smtClean="0"/>
                        <a:t>IEEE 802.15.4</a:t>
                      </a:r>
                    </a:p>
                  </a:txBody>
                  <a:tcPr marL="91458" marR="91458" marT="45717" marB="45717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Proprietary,</a:t>
                      </a:r>
                      <a:r>
                        <a:rPr lang="en-US" sz="1200" baseline="0" dirty="0" smtClean="0"/>
                        <a:t> part 2:</a:t>
                      </a:r>
                      <a:endParaRPr lang="sv-SE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 smtClean="0"/>
                        <a:t>HomePlug</a:t>
                      </a:r>
                      <a:endParaRPr lang="sv-SE" sz="1200" dirty="0" smtClean="0"/>
                    </a:p>
                  </a:txBody>
                  <a:tcPr marL="91458" marR="91458" marT="45717" marB="45717" anchor="ctr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445125" y="6362700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45125" y="5084763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6" name="Picture 2" descr="http://upload.wikimedia.org/wikipedia/commons/thumb/3/32/Wi-Fi_Logo.svg/304px-Wi-Fi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3" y="5653088"/>
            <a:ext cx="60325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7" name="Picture 4" descr="http://ih.constantcontact.com/fs062/1103529991451/img/28.jpg?a=11053908709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7"/>
          <a:stretch>
            <a:fillRect/>
          </a:stretch>
        </p:blipFill>
        <p:spPr bwMode="auto">
          <a:xfrm>
            <a:off x="7427913" y="5318125"/>
            <a:ext cx="4318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8" name="Picture 6" descr="http://lorenzoarce.files.wordpress.com/2011/12/6lowpan.jpg?w=150&amp;h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364163"/>
            <a:ext cx="5365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9" name="Picture 8" descr="http://blog.broadcom.com/wp-content/uploads/2012/11/homeplug_logo_10071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150" y="5407025"/>
            <a:ext cx="784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6381750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5125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229597" y="6309320"/>
            <a:ext cx="4536504" cy="1678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8520916" y="4869160"/>
            <a:ext cx="1451684" cy="1800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5" name="Rectangle 14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8604250" y="-15875"/>
            <a:ext cx="5397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8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525963"/>
          </a:xfrm>
        </p:spPr>
        <p:txBody>
          <a:bodyPr/>
          <a:lstStyle/>
          <a:p>
            <a:r>
              <a:rPr lang="en-US" altLang="sv-SE" sz="2400" smtClean="0"/>
              <a:t>OpenADR</a:t>
            </a:r>
          </a:p>
          <a:p>
            <a:pPr lvl="1"/>
            <a:r>
              <a:rPr lang="en-US" altLang="sv-SE" sz="2000" smtClean="0"/>
              <a:t>ADR: Advanced Metering Response</a:t>
            </a:r>
          </a:p>
          <a:p>
            <a:pPr lvl="1"/>
            <a:r>
              <a:rPr lang="en-US" altLang="sv-SE" sz="2000" smtClean="0"/>
              <a:t>Trying to ‘unify’ different solutions in a high level protocol</a:t>
            </a:r>
          </a:p>
          <a:p>
            <a:pPr lvl="1"/>
            <a:r>
              <a:rPr lang="en-US" altLang="sv-SE" sz="2000" smtClean="0"/>
              <a:t>Formalizing:</a:t>
            </a:r>
          </a:p>
          <a:p>
            <a:pPr lvl="2"/>
            <a:r>
              <a:rPr lang="en-US" altLang="sv-SE" sz="1800" smtClean="0"/>
              <a:t>Roles</a:t>
            </a:r>
          </a:p>
          <a:p>
            <a:pPr lvl="2"/>
            <a:r>
              <a:rPr lang="en-US" altLang="sv-SE" sz="1800" smtClean="0"/>
              <a:t>Messages</a:t>
            </a:r>
          </a:p>
          <a:p>
            <a:pPr lvl="2"/>
            <a:r>
              <a:rPr lang="en-US" altLang="sv-SE" sz="1800" smtClean="0"/>
              <a:t>Device detection</a:t>
            </a:r>
          </a:p>
          <a:p>
            <a:pPr lvl="1"/>
            <a:r>
              <a:rPr lang="en-US" altLang="sv-SE" sz="2000" smtClean="0"/>
              <a:t>Simple topologies (i.e bus), same roles as before</a:t>
            </a:r>
          </a:p>
          <a:p>
            <a:pPr lvl="1"/>
            <a:endParaRPr lang="en-US" altLang="sv-SE" sz="1600" smtClean="0"/>
          </a:p>
          <a:p>
            <a:r>
              <a:rPr lang="en-US" altLang="sv-SE" sz="2400" smtClean="0"/>
              <a:t>REST-based APIs</a:t>
            </a:r>
          </a:p>
          <a:p>
            <a:pPr lvl="1"/>
            <a:r>
              <a:rPr lang="en-US" altLang="sv-SE" sz="2000" smtClean="0"/>
              <a:t>I.e. Costrained Application Protocol</a:t>
            </a:r>
          </a:p>
          <a:p>
            <a:pPr lvl="1"/>
            <a:r>
              <a:rPr lang="en-US" altLang="sv-SE" sz="2000" smtClean="0"/>
              <a:t>Ultimately, HTTP-based </a:t>
            </a:r>
          </a:p>
          <a:p>
            <a:pPr lvl="1"/>
            <a:r>
              <a:rPr lang="en-US" altLang="sv-SE" sz="2000" smtClean="0"/>
              <a:t>Verb oriented: GET, PUT, DELETE, …</a:t>
            </a:r>
          </a:p>
          <a:p>
            <a:pPr lvl="1"/>
            <a:endParaRPr lang="sv-SE" altLang="sv-SE" sz="1200" smtClean="0"/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v-SE" b="1" smtClean="0"/>
              <a:t>Towards interoperability</a:t>
            </a:r>
            <a:endParaRPr lang="sv-SE" altLang="sv-SE" smtClean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445125" y="5086350"/>
          <a:ext cx="4105276" cy="22876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43104"/>
                <a:gridCol w="943104"/>
                <a:gridCol w="637982"/>
                <a:gridCol w="637982"/>
                <a:gridCol w="943104"/>
              </a:tblGrid>
              <a:tr h="4571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OpenADR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REST-based (i.e. </a:t>
                      </a:r>
                      <a:r>
                        <a:rPr lang="en-US" sz="1200" b="0" dirty="0" err="1" smtClean="0"/>
                        <a:t>CoAP</a:t>
                      </a:r>
                      <a:r>
                        <a:rPr lang="en-US" sz="1200" b="0" dirty="0" smtClean="0"/>
                        <a:t>)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ZigBee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smtClean="0"/>
                        <a:t>6LoWPAN</a:t>
                      </a:r>
                    </a:p>
                  </a:txBody>
                  <a:tcPr marL="91458" marR="91458" marT="45717" marB="45717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HomePlug</a:t>
                      </a:r>
                      <a:endParaRPr lang="sv-SE" sz="1200" b="0" dirty="0" smtClean="0"/>
                    </a:p>
                  </a:txBody>
                  <a:tcPr marL="91458" marR="91458" marT="45717" marB="45717" anchor="ctr"/>
                </a:tc>
              </a:tr>
              <a:tr h="82291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XMPP</a:t>
                      </a:r>
                    </a:p>
                    <a:p>
                      <a:pPr algn="ctr"/>
                      <a:r>
                        <a:rPr lang="en-US" sz="1200" b="0" dirty="0" err="1" smtClean="0"/>
                        <a:t>BACNet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err="1" smtClean="0"/>
                        <a:t>LonWorks</a:t>
                      </a:r>
                      <a:endParaRPr lang="en-US" sz="1200" b="0" dirty="0" smtClean="0"/>
                    </a:p>
                    <a:p>
                      <a:pPr algn="ctr"/>
                      <a:r>
                        <a:rPr lang="en-US" sz="1200" b="0" dirty="0" smtClean="0"/>
                        <a:t>Modbus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endParaRPr lang="sv-SE" sz="1200" b="0" dirty="0" smtClean="0"/>
                    </a:p>
                    <a:p>
                      <a:pPr algn="ctr"/>
                      <a:r>
                        <a:rPr lang="sv-SE" sz="1200" b="0" dirty="0" err="1" smtClean="0"/>
                        <a:t>WiFi</a:t>
                      </a:r>
                      <a:endParaRPr lang="sv-SE" sz="1200" b="0" dirty="0"/>
                    </a:p>
                  </a:txBody>
                  <a:tcPr marL="91458" marR="91458" marT="45717" marB="4571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0075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Proprietary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Ethernet / </a:t>
                      </a:r>
                    </a:p>
                    <a:p>
                      <a:pPr algn="ctr"/>
                      <a:r>
                        <a:rPr lang="en-US" sz="1200" dirty="0" smtClean="0"/>
                        <a:t>Gigabit Ethernet</a:t>
                      </a:r>
                      <a:endParaRPr lang="sv-SE" sz="1200" dirty="0"/>
                    </a:p>
                  </a:txBody>
                  <a:tcPr marL="91458" marR="91458" marT="45717" marB="4571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200" dirty="0" smtClean="0"/>
                        <a:t>IEEE 802.15.4</a:t>
                      </a:r>
                    </a:p>
                  </a:txBody>
                  <a:tcPr marL="91458" marR="91458" marT="45717" marB="45717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Proprietary,</a:t>
                      </a:r>
                      <a:r>
                        <a:rPr lang="en-US" sz="1200" baseline="0" dirty="0" smtClean="0"/>
                        <a:t> part 2:</a:t>
                      </a:r>
                      <a:endParaRPr lang="sv-SE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 smtClean="0"/>
                        <a:t>HomePlug</a:t>
                      </a:r>
                      <a:endParaRPr lang="sv-SE" sz="1200" dirty="0" smtClean="0"/>
                    </a:p>
                  </a:txBody>
                  <a:tcPr marL="91458" marR="91458" marT="45717" marB="45717" anchor="ctr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445125" y="6362700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45125" y="5084763"/>
            <a:ext cx="41052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90" name="Picture 2" descr="http://upload.wikimedia.org/wikipedia/commons/thumb/3/32/Wi-Fi_Logo.svg/304px-Wi-Fi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3" y="5653088"/>
            <a:ext cx="60325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1" name="Picture 4" descr="http://ih.constantcontact.com/fs062/1103529991451/img/28.jpg?a=11053908709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7"/>
          <a:stretch>
            <a:fillRect/>
          </a:stretch>
        </p:blipFill>
        <p:spPr bwMode="auto">
          <a:xfrm>
            <a:off x="7427913" y="5318125"/>
            <a:ext cx="4318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2" name="Picture 6" descr="http://lorenzoarce.files.wordpress.com/2011/12/6lowpan.jpg?w=150&amp;h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364163"/>
            <a:ext cx="5365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3" name="Picture 8" descr="http://blog.broadcom.com/wp-content/uploads/2012/11/homeplug_logo_10071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150" y="5407025"/>
            <a:ext cx="784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6381750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5125" y="5554663"/>
            <a:ext cx="96202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229597" y="6309320"/>
            <a:ext cx="4536504" cy="1678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8520916" y="4869160"/>
            <a:ext cx="1451684" cy="1800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5" name="Rectangle 14"/>
          <p:cNvSpPr/>
          <p:nvPr/>
        </p:nvSpPr>
        <p:spPr>
          <a:xfrm rot="2700000">
            <a:off x="8259763" y="-904875"/>
            <a:ext cx="1800225" cy="1800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8604250" y="-15875"/>
            <a:ext cx="5397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cs typeface="Arial" charset="0"/>
              </a:rPr>
              <a:t>9</a:t>
            </a:r>
            <a:endParaRPr lang="sv-SE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740</Words>
  <Application>Microsoft Office PowerPoint</Application>
  <PresentationFormat>On-screen Show (4:3)</PresentationFormat>
  <Paragraphs>318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Arial</vt:lpstr>
      <vt:lpstr>Office Theme</vt:lpstr>
      <vt:lpstr>Data networking technologies  in Smart Grids</vt:lpstr>
      <vt:lpstr>Introduction</vt:lpstr>
      <vt:lpstr>Overview</vt:lpstr>
      <vt:lpstr>PHY/DataLink protocols</vt:lpstr>
      <vt:lpstr>PHY/DataLink protocols</vt:lpstr>
      <vt:lpstr>Higher protocols</vt:lpstr>
      <vt:lpstr>Higher protocols</vt:lpstr>
      <vt:lpstr>Higher protocols</vt:lpstr>
      <vt:lpstr>Towards interoperability</vt:lpstr>
      <vt:lpstr>Towards interoperability</vt:lpstr>
      <vt:lpstr>Conclusion</vt:lpstr>
      <vt:lpstr>Thank you!</vt:lpstr>
    </vt:vector>
  </TitlesOfParts>
  <Company>Chalmers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thesis topics</dc:title>
  <dc:creator>I</dc:creator>
  <cp:lastModifiedBy>Marina Papatriantafilou</cp:lastModifiedBy>
  <cp:revision>104</cp:revision>
  <dcterms:created xsi:type="dcterms:W3CDTF">2013-11-20T10:27:51Z</dcterms:created>
  <dcterms:modified xsi:type="dcterms:W3CDTF">2013-12-11T15:43:18Z</dcterms:modified>
</cp:coreProperties>
</file>