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7" r:id="rId1"/>
    <p:sldMasterId id="2147483726" r:id="rId2"/>
    <p:sldMasterId id="2147483738" r:id="rId3"/>
    <p:sldMasterId id="2147483750" r:id="rId4"/>
    <p:sldMasterId id="2147483762" r:id="rId5"/>
  </p:sldMasterIdLst>
  <p:notesMasterIdLst>
    <p:notesMasterId r:id="rId67"/>
  </p:notesMasterIdLst>
  <p:handoutMasterIdLst>
    <p:handoutMasterId r:id="rId68"/>
  </p:handoutMasterIdLst>
  <p:sldIdLst>
    <p:sldId id="690" r:id="rId6"/>
    <p:sldId id="367" r:id="rId7"/>
    <p:sldId id="600" r:id="rId8"/>
    <p:sldId id="371" r:id="rId9"/>
    <p:sldId id="369" r:id="rId10"/>
    <p:sldId id="321" r:id="rId11"/>
    <p:sldId id="375" r:id="rId12"/>
    <p:sldId id="376" r:id="rId13"/>
    <p:sldId id="496" r:id="rId14"/>
    <p:sldId id="380" r:id="rId15"/>
    <p:sldId id="381" r:id="rId16"/>
    <p:sldId id="340" r:id="rId17"/>
    <p:sldId id="382" r:id="rId18"/>
    <p:sldId id="438" r:id="rId19"/>
    <p:sldId id="497" r:id="rId20"/>
    <p:sldId id="388" r:id="rId21"/>
    <p:sldId id="390" r:id="rId22"/>
    <p:sldId id="391" r:id="rId23"/>
    <p:sldId id="393" r:id="rId24"/>
    <p:sldId id="498" r:id="rId25"/>
    <p:sldId id="508" r:id="rId26"/>
    <p:sldId id="509" r:id="rId27"/>
    <p:sldId id="510" r:id="rId28"/>
    <p:sldId id="511" r:id="rId29"/>
    <p:sldId id="699" r:id="rId30"/>
    <p:sldId id="670" r:id="rId31"/>
    <p:sldId id="525" r:id="rId32"/>
    <p:sldId id="395" r:id="rId33"/>
    <p:sldId id="396" r:id="rId34"/>
    <p:sldId id="479" r:id="rId35"/>
    <p:sldId id="572" r:id="rId36"/>
    <p:sldId id="571" r:id="rId37"/>
    <p:sldId id="612" r:id="rId38"/>
    <p:sldId id="613" r:id="rId39"/>
    <p:sldId id="683" r:id="rId40"/>
    <p:sldId id="717" r:id="rId41"/>
    <p:sldId id="719" r:id="rId42"/>
    <p:sldId id="650" r:id="rId43"/>
    <p:sldId id="684" r:id="rId44"/>
    <p:sldId id="702" r:id="rId45"/>
    <p:sldId id="703" r:id="rId46"/>
    <p:sldId id="704" r:id="rId47"/>
    <p:sldId id="705" r:id="rId48"/>
    <p:sldId id="706" r:id="rId49"/>
    <p:sldId id="708" r:id="rId50"/>
    <p:sldId id="709" r:id="rId51"/>
    <p:sldId id="710" r:id="rId52"/>
    <p:sldId id="716" r:id="rId53"/>
    <p:sldId id="720" r:id="rId54"/>
    <p:sldId id="700" r:id="rId55"/>
    <p:sldId id="701" r:id="rId56"/>
    <p:sldId id="514" r:id="rId57"/>
    <p:sldId id="568" r:id="rId58"/>
    <p:sldId id="569" r:id="rId59"/>
    <p:sldId id="570" r:id="rId60"/>
    <p:sldId id="481" r:id="rId61"/>
    <p:sldId id="727" r:id="rId62"/>
    <p:sldId id="728" r:id="rId63"/>
    <p:sldId id="729" r:id="rId64"/>
    <p:sldId id="730" r:id="rId65"/>
    <p:sldId id="731" r:id="rId66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FF0000"/>
    <a:srgbClr val="00FF00"/>
    <a:srgbClr val="FFFF00"/>
    <a:srgbClr val="DDDDDD"/>
    <a:srgbClr val="FFCCFF"/>
    <a:srgbClr val="FF99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34591" autoAdjust="0"/>
    <p:restoredTop sz="94770" autoAdjust="0"/>
  </p:normalViewPr>
  <p:slideViewPr>
    <p:cSldViewPr snapToGrid="0">
      <p:cViewPr>
        <p:scale>
          <a:sx n="66" d="100"/>
          <a:sy n="66" d="100"/>
        </p:scale>
        <p:origin x="-1008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8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094"/>
    </p:cViewPr>
  </p:sorterViewPr>
  <p:notesViewPr>
    <p:cSldViewPr snapToGrid="0">
      <p:cViewPr varScale="1">
        <p:scale>
          <a:sx n="56" d="100"/>
          <a:sy n="56" d="100"/>
        </p:scale>
        <p:origin x="-2532" y="-9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955C86-298B-42DF-A2E5-8600E8CD5B8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84ED702-3113-4B95-913E-CDDD1CE76D0E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sv-SE" sz="1600" b="1" dirty="0" smtClean="0"/>
            <a:t> distributed problems  over </a:t>
          </a:r>
          <a:r>
            <a:rPr lang="sv-SE" sz="1600" b="1" dirty="0" err="1" smtClean="0"/>
            <a:t>network-based</a:t>
          </a:r>
          <a:r>
            <a:rPr lang="sv-SE" sz="1600" b="1" dirty="0" smtClean="0"/>
            <a:t> systems</a:t>
          </a:r>
        </a:p>
        <a:p>
          <a:r>
            <a:rPr lang="sv-SE" sz="1300" dirty="0" smtClean="0"/>
            <a:t>(</a:t>
          </a:r>
          <a:r>
            <a:rPr lang="sv-SE" sz="1300" dirty="0" err="1" smtClean="0"/>
            <a:t>e.g</a:t>
          </a:r>
          <a:r>
            <a:rPr lang="sv-SE" sz="1300" dirty="0" smtClean="0"/>
            <a:t>. </a:t>
          </a:r>
          <a:r>
            <a:rPr lang="sv-SE" sz="1300" dirty="0" err="1" smtClean="0"/>
            <a:t>overlays</a:t>
          </a:r>
          <a:r>
            <a:rPr lang="sv-SE" sz="1300" dirty="0" smtClean="0"/>
            <a:t>, distributed, </a:t>
          </a:r>
          <a:r>
            <a:rPr lang="sv-SE" sz="1300" dirty="0" err="1" smtClean="0"/>
            <a:t>locality-based</a:t>
          </a:r>
          <a:r>
            <a:rPr lang="sv-SE" sz="1300" dirty="0" smtClean="0"/>
            <a:t> </a:t>
          </a:r>
          <a:r>
            <a:rPr lang="sv-SE" sz="1300" dirty="0" err="1" smtClean="0"/>
            <a:t>resource</a:t>
          </a:r>
          <a:r>
            <a:rPr lang="sv-SE" sz="1300" dirty="0" smtClean="0"/>
            <a:t> management) </a:t>
          </a:r>
          <a:endParaRPr lang="sv-SE" sz="1300" dirty="0"/>
        </a:p>
      </dgm:t>
    </dgm:pt>
    <dgm:pt modelId="{871A7270-D728-4C43-84C6-ABABD88C7083}" type="parTrans" cxnId="{B1ACC009-7844-4454-98B4-9A32903305E1}">
      <dgm:prSet/>
      <dgm:spPr/>
      <dgm:t>
        <a:bodyPr/>
        <a:lstStyle/>
        <a:p>
          <a:endParaRPr lang="sv-SE"/>
        </a:p>
      </dgm:t>
    </dgm:pt>
    <dgm:pt modelId="{64785281-E858-4D80-B3A4-B518A16212BB}" type="sibTrans" cxnId="{B1ACC009-7844-4454-98B4-9A32903305E1}">
      <dgm:prSet/>
      <dgm:spPr/>
      <dgm:t>
        <a:bodyPr/>
        <a:lstStyle/>
        <a:p>
          <a:endParaRPr lang="sv-SE"/>
        </a:p>
      </dgm:t>
    </dgm:pt>
    <dgm:pt modelId="{8CB48365-F87A-4279-9A03-4713A31190E0}">
      <dgm:prSet phldrT="[Text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sv-SE" sz="1400" b="1" dirty="0" err="1" smtClean="0"/>
            <a:t>Security</a:t>
          </a:r>
          <a:r>
            <a:rPr lang="sv-SE" sz="1400" b="1" dirty="0" smtClean="0"/>
            <a:t>, </a:t>
          </a:r>
          <a:r>
            <a:rPr lang="sv-SE" sz="1400" b="1" dirty="0" err="1" smtClean="0"/>
            <a:t>reliability</a:t>
          </a:r>
          <a:r>
            <a:rPr lang="sv-SE" sz="1400" b="1" dirty="0" smtClean="0"/>
            <a:t>, </a:t>
          </a:r>
          <a:r>
            <a:rPr lang="sv-SE" sz="1400" b="1" dirty="0" err="1" smtClean="0"/>
            <a:t>adaptiveness</a:t>
          </a:r>
          <a:endParaRPr lang="sv-SE" sz="1400" b="1" dirty="0" smtClean="0"/>
        </a:p>
        <a:p>
          <a:r>
            <a:rPr lang="en-US" sz="1300" dirty="0" smtClean="0"/>
            <a:t>Survive failures, detect  &amp; mitigate attacks, secure self-organization, …</a:t>
          </a:r>
          <a:endParaRPr lang="sv-SE" sz="1300" b="0" dirty="0"/>
        </a:p>
      </dgm:t>
    </dgm:pt>
    <dgm:pt modelId="{43C9E751-40BF-4AE4-9120-E1BAB5730B08}" type="parTrans" cxnId="{66D8320B-3E33-4F5F-89F2-0C4DBF5122C0}">
      <dgm:prSet/>
      <dgm:spPr/>
      <dgm:t>
        <a:bodyPr/>
        <a:lstStyle/>
        <a:p>
          <a:endParaRPr lang="sv-SE"/>
        </a:p>
      </dgm:t>
    </dgm:pt>
    <dgm:pt modelId="{A1772453-EBBA-4A3E-A547-1D6B11EBF0AD}" type="sibTrans" cxnId="{66D8320B-3E33-4F5F-89F2-0C4DBF5122C0}">
      <dgm:prSet/>
      <dgm:spPr/>
      <dgm:t>
        <a:bodyPr/>
        <a:lstStyle/>
        <a:p>
          <a:endParaRPr lang="sv-SE"/>
        </a:p>
      </dgm:t>
    </dgm:pt>
    <dgm:pt modelId="{1468D8C6-F352-46DB-8856-B32160A290F4}">
      <dgm:prSet phldrT="[Text]" custT="1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pPr algn="ctr"/>
          <a:r>
            <a:rPr lang="sv-SE" sz="1600" b="1" dirty="0" err="1" smtClean="0"/>
            <a:t>Parallel</a:t>
          </a:r>
          <a:r>
            <a:rPr lang="sv-SE" sz="1600" b="1" dirty="0" smtClean="0"/>
            <a:t> </a:t>
          </a:r>
          <a:r>
            <a:rPr lang="sv-SE" sz="1600" b="1" dirty="0" err="1" smtClean="0"/>
            <a:t>processing</a:t>
          </a:r>
          <a:r>
            <a:rPr lang="sv-SE" sz="1600" b="1" dirty="0" smtClean="0"/>
            <a:t> </a:t>
          </a:r>
        </a:p>
        <a:p>
          <a:pPr algn="ctr"/>
          <a:r>
            <a:rPr lang="sv-SE" sz="1300" dirty="0" smtClean="0"/>
            <a:t>For </a:t>
          </a:r>
          <a:r>
            <a:rPr lang="sv-SE" sz="1300" dirty="0" err="1" smtClean="0"/>
            <a:t>efficiecy</a:t>
          </a:r>
          <a:r>
            <a:rPr lang="sv-SE" sz="1300" dirty="0" smtClean="0"/>
            <a:t>, </a:t>
          </a:r>
          <a:r>
            <a:rPr lang="sv-SE" sz="1300" dirty="0" err="1" smtClean="0"/>
            <a:t>data&amp;computation-intensive</a:t>
          </a:r>
          <a:r>
            <a:rPr lang="sv-SE" sz="1300" dirty="0" smtClean="0"/>
            <a:t> systems, </a:t>
          </a:r>
          <a:r>
            <a:rPr lang="sv-SE" sz="1300" dirty="0" err="1" smtClean="0"/>
            <a:t>programming</a:t>
          </a:r>
          <a:r>
            <a:rPr lang="sv-SE" sz="1300" dirty="0" smtClean="0"/>
            <a:t> new systems(</a:t>
          </a:r>
          <a:r>
            <a:rPr lang="sv-SE" sz="1300" dirty="0" err="1" smtClean="0"/>
            <a:t>e.g</a:t>
          </a:r>
          <a:r>
            <a:rPr lang="sv-SE" sz="1300" dirty="0" smtClean="0"/>
            <a:t>. </a:t>
          </a:r>
          <a:r>
            <a:rPr lang="sv-SE" sz="1300" dirty="0" err="1" smtClean="0"/>
            <a:t>multicores</a:t>
          </a:r>
          <a:r>
            <a:rPr lang="sv-SE" sz="1300" dirty="0" smtClean="0"/>
            <a:t>)</a:t>
          </a:r>
          <a:endParaRPr lang="sv-SE" sz="1300" dirty="0"/>
        </a:p>
      </dgm:t>
    </dgm:pt>
    <dgm:pt modelId="{B0AD2A59-D8BB-4BBD-B978-BFB53C93DA92}" type="parTrans" cxnId="{72D6510D-15B3-4774-A099-577D18F29EB5}">
      <dgm:prSet/>
      <dgm:spPr/>
      <dgm:t>
        <a:bodyPr/>
        <a:lstStyle/>
        <a:p>
          <a:endParaRPr lang="sv-SE"/>
        </a:p>
      </dgm:t>
    </dgm:pt>
    <dgm:pt modelId="{86027E29-ECED-4871-9B57-F552B7802C59}" type="sibTrans" cxnId="{72D6510D-15B3-4774-A099-577D18F29EB5}">
      <dgm:prSet/>
      <dgm:spPr/>
      <dgm:t>
        <a:bodyPr/>
        <a:lstStyle/>
        <a:p>
          <a:endParaRPr lang="sv-SE"/>
        </a:p>
      </dgm:t>
    </dgm:pt>
    <dgm:pt modelId="{505457AF-966C-40A8-A16B-1601AA59F6FD}" type="pres">
      <dgm:prSet presAssocID="{C0955C86-298B-42DF-A2E5-8600E8CD5B86}" presName="compositeShape" presStyleCnt="0">
        <dgm:presLayoutVars>
          <dgm:chMax val="7"/>
          <dgm:dir/>
          <dgm:resizeHandles val="exact"/>
        </dgm:presLayoutVars>
      </dgm:prSet>
      <dgm:spPr/>
    </dgm:pt>
    <dgm:pt modelId="{35EAB0B1-BFF5-40C7-A427-2EBB535F5772}" type="pres">
      <dgm:prSet presAssocID="{A84ED702-3113-4B95-913E-CDDD1CE76D0E}" presName="circ1" presStyleLbl="vennNode1" presStyleIdx="0" presStyleCnt="3" custLinFactNeighborY="-3742"/>
      <dgm:spPr/>
      <dgm:t>
        <a:bodyPr/>
        <a:lstStyle/>
        <a:p>
          <a:endParaRPr lang="sv-SE"/>
        </a:p>
      </dgm:t>
    </dgm:pt>
    <dgm:pt modelId="{0ED973FD-A9A8-4D3F-B24D-A68C9DE02764}" type="pres">
      <dgm:prSet presAssocID="{A84ED702-3113-4B95-913E-CDDD1CE76D0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54106EF-B440-4DF1-B470-2E878E8798C1}" type="pres">
      <dgm:prSet presAssocID="{8CB48365-F87A-4279-9A03-4713A31190E0}" presName="circ2" presStyleLbl="vennNode1" presStyleIdx="1" presStyleCnt="3" custLinFactNeighborX="6813" custLinFactNeighborY="2323"/>
      <dgm:spPr/>
      <dgm:t>
        <a:bodyPr/>
        <a:lstStyle/>
        <a:p>
          <a:endParaRPr lang="sv-SE"/>
        </a:p>
      </dgm:t>
    </dgm:pt>
    <dgm:pt modelId="{0A36B59C-A7FB-4837-9909-CEFFBF9BD1CA}" type="pres">
      <dgm:prSet presAssocID="{8CB48365-F87A-4279-9A03-4713A31190E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30836F4-652F-4773-91EA-9FABED3A60A9}" type="pres">
      <dgm:prSet presAssocID="{1468D8C6-F352-46DB-8856-B32160A290F4}" presName="circ3" presStyleLbl="vennNode1" presStyleIdx="2" presStyleCnt="3" custLinFactNeighborX="-1807" custLinFactNeighborY="2430"/>
      <dgm:spPr/>
      <dgm:t>
        <a:bodyPr/>
        <a:lstStyle/>
        <a:p>
          <a:endParaRPr lang="sv-SE"/>
        </a:p>
      </dgm:t>
    </dgm:pt>
    <dgm:pt modelId="{51C64B93-BBDF-470D-B98A-D61D0A6A3848}" type="pres">
      <dgm:prSet presAssocID="{1468D8C6-F352-46DB-8856-B32160A290F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53044105-ADFE-46AB-9094-C71B263A3447}" type="presOf" srcId="{1468D8C6-F352-46DB-8856-B32160A290F4}" destId="{530836F4-652F-4773-91EA-9FABED3A60A9}" srcOrd="0" destOrd="0" presId="urn:microsoft.com/office/officeart/2005/8/layout/venn1"/>
    <dgm:cxn modelId="{66D8320B-3E33-4F5F-89F2-0C4DBF5122C0}" srcId="{C0955C86-298B-42DF-A2E5-8600E8CD5B86}" destId="{8CB48365-F87A-4279-9A03-4713A31190E0}" srcOrd="1" destOrd="0" parTransId="{43C9E751-40BF-4AE4-9120-E1BAB5730B08}" sibTransId="{A1772453-EBBA-4A3E-A547-1D6B11EBF0AD}"/>
    <dgm:cxn modelId="{72D6510D-15B3-4774-A099-577D18F29EB5}" srcId="{C0955C86-298B-42DF-A2E5-8600E8CD5B86}" destId="{1468D8C6-F352-46DB-8856-B32160A290F4}" srcOrd="2" destOrd="0" parTransId="{B0AD2A59-D8BB-4BBD-B978-BFB53C93DA92}" sibTransId="{86027E29-ECED-4871-9B57-F552B7802C59}"/>
    <dgm:cxn modelId="{B5A114FE-1351-4EF8-B6BB-1494D3BC9347}" type="presOf" srcId="{A84ED702-3113-4B95-913E-CDDD1CE76D0E}" destId="{0ED973FD-A9A8-4D3F-B24D-A68C9DE02764}" srcOrd="1" destOrd="0" presId="urn:microsoft.com/office/officeart/2005/8/layout/venn1"/>
    <dgm:cxn modelId="{2FA3B1DB-F7F3-4372-9412-C78E1FFABE27}" type="presOf" srcId="{8CB48365-F87A-4279-9A03-4713A31190E0}" destId="{354106EF-B440-4DF1-B470-2E878E8798C1}" srcOrd="0" destOrd="0" presId="urn:microsoft.com/office/officeart/2005/8/layout/venn1"/>
    <dgm:cxn modelId="{B1ACC009-7844-4454-98B4-9A32903305E1}" srcId="{C0955C86-298B-42DF-A2E5-8600E8CD5B86}" destId="{A84ED702-3113-4B95-913E-CDDD1CE76D0E}" srcOrd="0" destOrd="0" parTransId="{871A7270-D728-4C43-84C6-ABABD88C7083}" sibTransId="{64785281-E858-4D80-B3A4-B518A16212BB}"/>
    <dgm:cxn modelId="{66B93447-9A17-4EB5-B2CB-95BF6B0EAEE5}" type="presOf" srcId="{C0955C86-298B-42DF-A2E5-8600E8CD5B86}" destId="{505457AF-966C-40A8-A16B-1601AA59F6FD}" srcOrd="0" destOrd="0" presId="urn:microsoft.com/office/officeart/2005/8/layout/venn1"/>
    <dgm:cxn modelId="{DCEBA413-93CE-49D7-A943-BD15D7841484}" type="presOf" srcId="{1468D8C6-F352-46DB-8856-B32160A290F4}" destId="{51C64B93-BBDF-470D-B98A-D61D0A6A3848}" srcOrd="1" destOrd="0" presId="urn:microsoft.com/office/officeart/2005/8/layout/venn1"/>
    <dgm:cxn modelId="{03203EE1-37B0-4B1C-BB85-CBEA773FE82A}" type="presOf" srcId="{8CB48365-F87A-4279-9A03-4713A31190E0}" destId="{0A36B59C-A7FB-4837-9909-CEFFBF9BD1CA}" srcOrd="1" destOrd="0" presId="urn:microsoft.com/office/officeart/2005/8/layout/venn1"/>
    <dgm:cxn modelId="{520365F1-CCF7-4952-AA2D-013D69D29BC7}" type="presOf" srcId="{A84ED702-3113-4B95-913E-CDDD1CE76D0E}" destId="{35EAB0B1-BFF5-40C7-A427-2EBB535F5772}" srcOrd="0" destOrd="0" presId="urn:microsoft.com/office/officeart/2005/8/layout/venn1"/>
    <dgm:cxn modelId="{2B7677D8-D574-4A7B-A4F2-C1A036DC0A31}" type="presParOf" srcId="{505457AF-966C-40A8-A16B-1601AA59F6FD}" destId="{35EAB0B1-BFF5-40C7-A427-2EBB535F5772}" srcOrd="0" destOrd="0" presId="urn:microsoft.com/office/officeart/2005/8/layout/venn1"/>
    <dgm:cxn modelId="{82179A72-C237-4547-865F-1C5EB47321E2}" type="presParOf" srcId="{505457AF-966C-40A8-A16B-1601AA59F6FD}" destId="{0ED973FD-A9A8-4D3F-B24D-A68C9DE02764}" srcOrd="1" destOrd="0" presId="urn:microsoft.com/office/officeart/2005/8/layout/venn1"/>
    <dgm:cxn modelId="{F955BB02-A9DE-432A-97F3-C80A6C9BCF42}" type="presParOf" srcId="{505457AF-966C-40A8-A16B-1601AA59F6FD}" destId="{354106EF-B440-4DF1-B470-2E878E8798C1}" srcOrd="2" destOrd="0" presId="urn:microsoft.com/office/officeart/2005/8/layout/venn1"/>
    <dgm:cxn modelId="{46F8B66A-10F2-4311-B51F-F1E18324A4A5}" type="presParOf" srcId="{505457AF-966C-40A8-A16B-1601AA59F6FD}" destId="{0A36B59C-A7FB-4837-9909-CEFFBF9BD1CA}" srcOrd="3" destOrd="0" presId="urn:microsoft.com/office/officeart/2005/8/layout/venn1"/>
    <dgm:cxn modelId="{4F1FC75B-B7FD-4E54-9766-EEB63B794C26}" type="presParOf" srcId="{505457AF-966C-40A8-A16B-1601AA59F6FD}" destId="{530836F4-652F-4773-91EA-9FABED3A60A9}" srcOrd="4" destOrd="0" presId="urn:microsoft.com/office/officeart/2005/8/layout/venn1"/>
    <dgm:cxn modelId="{41112AFC-664C-4513-A3DB-0C812F9D3584}" type="presParOf" srcId="{505457AF-966C-40A8-A16B-1601AA59F6FD}" destId="{51C64B93-BBDF-470D-B98A-D61D0A6A384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AB0B1-BFF5-40C7-A427-2EBB535F5772}">
      <dsp:nvSpPr>
        <dsp:cNvPr id="0" name=""/>
        <dsp:cNvSpPr/>
      </dsp:nvSpPr>
      <dsp:spPr>
        <a:xfrm>
          <a:off x="1867748" y="25760"/>
          <a:ext cx="2360503" cy="2360503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b="1" kern="1200" dirty="0" smtClean="0"/>
            <a:t> distributed problems  over </a:t>
          </a:r>
          <a:r>
            <a:rPr lang="sv-SE" sz="1600" b="1" kern="1200" dirty="0" err="1" smtClean="0"/>
            <a:t>network-based</a:t>
          </a:r>
          <a:r>
            <a:rPr lang="sv-SE" sz="1600" b="1" kern="1200" dirty="0" smtClean="0"/>
            <a:t> systems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smtClean="0"/>
            <a:t>(</a:t>
          </a:r>
          <a:r>
            <a:rPr lang="sv-SE" sz="1300" kern="1200" dirty="0" err="1" smtClean="0"/>
            <a:t>e.g</a:t>
          </a:r>
          <a:r>
            <a:rPr lang="sv-SE" sz="1300" kern="1200" dirty="0" smtClean="0"/>
            <a:t>. </a:t>
          </a:r>
          <a:r>
            <a:rPr lang="sv-SE" sz="1300" kern="1200" dirty="0" err="1" smtClean="0"/>
            <a:t>overlays</a:t>
          </a:r>
          <a:r>
            <a:rPr lang="sv-SE" sz="1300" kern="1200" dirty="0" smtClean="0"/>
            <a:t>, distributed, </a:t>
          </a:r>
          <a:r>
            <a:rPr lang="sv-SE" sz="1300" kern="1200" dirty="0" err="1" smtClean="0"/>
            <a:t>locality-based</a:t>
          </a:r>
          <a:r>
            <a:rPr lang="sv-SE" sz="1300" kern="1200" dirty="0" smtClean="0"/>
            <a:t> </a:t>
          </a:r>
          <a:r>
            <a:rPr lang="sv-SE" sz="1300" kern="1200" dirty="0" err="1" smtClean="0"/>
            <a:t>resource</a:t>
          </a:r>
          <a:r>
            <a:rPr lang="sv-SE" sz="1300" kern="1200" dirty="0" smtClean="0"/>
            <a:t> management) </a:t>
          </a:r>
          <a:endParaRPr lang="sv-SE" sz="1300" kern="1200" dirty="0"/>
        </a:p>
      </dsp:txBody>
      <dsp:txXfrm>
        <a:off x="2182482" y="438849"/>
        <a:ext cx="1731035" cy="1062226"/>
      </dsp:txXfrm>
    </dsp:sp>
    <dsp:sp modelId="{354106EF-B440-4DF1-B470-2E878E8798C1}">
      <dsp:nvSpPr>
        <dsp:cNvPr id="0" name=""/>
        <dsp:cNvSpPr/>
      </dsp:nvSpPr>
      <dsp:spPr>
        <a:xfrm>
          <a:off x="2880317" y="1644240"/>
          <a:ext cx="2360503" cy="2360503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err="1" smtClean="0"/>
            <a:t>Security</a:t>
          </a:r>
          <a:r>
            <a:rPr lang="sv-SE" sz="1400" b="1" kern="1200" dirty="0" smtClean="0"/>
            <a:t>, </a:t>
          </a:r>
          <a:r>
            <a:rPr lang="sv-SE" sz="1400" b="1" kern="1200" dirty="0" err="1" smtClean="0"/>
            <a:t>reliability</a:t>
          </a:r>
          <a:r>
            <a:rPr lang="sv-SE" sz="1400" b="1" kern="1200" dirty="0" smtClean="0"/>
            <a:t>, </a:t>
          </a:r>
          <a:r>
            <a:rPr lang="sv-SE" sz="1400" b="1" kern="1200" dirty="0" err="1" smtClean="0"/>
            <a:t>adaptiveness</a:t>
          </a:r>
          <a:endParaRPr lang="sv-SE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Survive failures, detect  &amp; mitigate attacks, secure self-organization, …</a:t>
          </a:r>
          <a:endParaRPr lang="sv-SE" sz="1300" b="0" kern="1200" dirty="0"/>
        </a:p>
      </dsp:txBody>
      <dsp:txXfrm>
        <a:off x="3602238" y="2254036"/>
        <a:ext cx="1416302" cy="1298276"/>
      </dsp:txXfrm>
    </dsp:sp>
    <dsp:sp modelId="{530836F4-652F-4773-91EA-9FABED3A60A9}">
      <dsp:nvSpPr>
        <dsp:cNvPr id="0" name=""/>
        <dsp:cNvSpPr/>
      </dsp:nvSpPr>
      <dsp:spPr>
        <a:xfrm>
          <a:off x="973345" y="1646765"/>
          <a:ext cx="2360503" cy="2360503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b="1" kern="1200" dirty="0" err="1" smtClean="0"/>
            <a:t>Parallel</a:t>
          </a:r>
          <a:r>
            <a:rPr lang="sv-SE" sz="1600" b="1" kern="1200" dirty="0" smtClean="0"/>
            <a:t> </a:t>
          </a:r>
          <a:r>
            <a:rPr lang="sv-SE" sz="1600" b="1" kern="1200" dirty="0" err="1" smtClean="0"/>
            <a:t>processing</a:t>
          </a:r>
          <a:r>
            <a:rPr lang="sv-SE" sz="1600" b="1" kern="1200" dirty="0" smtClean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smtClean="0"/>
            <a:t>For </a:t>
          </a:r>
          <a:r>
            <a:rPr lang="sv-SE" sz="1300" kern="1200" dirty="0" err="1" smtClean="0"/>
            <a:t>efficiecy</a:t>
          </a:r>
          <a:r>
            <a:rPr lang="sv-SE" sz="1300" kern="1200" dirty="0" smtClean="0"/>
            <a:t>, </a:t>
          </a:r>
          <a:r>
            <a:rPr lang="sv-SE" sz="1300" kern="1200" dirty="0" err="1" smtClean="0"/>
            <a:t>data&amp;computation-intensive</a:t>
          </a:r>
          <a:r>
            <a:rPr lang="sv-SE" sz="1300" kern="1200" dirty="0" smtClean="0"/>
            <a:t> systems, </a:t>
          </a:r>
          <a:r>
            <a:rPr lang="sv-SE" sz="1300" kern="1200" dirty="0" err="1" smtClean="0"/>
            <a:t>programming</a:t>
          </a:r>
          <a:r>
            <a:rPr lang="sv-SE" sz="1300" kern="1200" dirty="0" smtClean="0"/>
            <a:t> new systems(</a:t>
          </a:r>
          <a:r>
            <a:rPr lang="sv-SE" sz="1300" kern="1200" dirty="0" err="1" smtClean="0"/>
            <a:t>e.g</a:t>
          </a:r>
          <a:r>
            <a:rPr lang="sv-SE" sz="1300" kern="1200" dirty="0" smtClean="0"/>
            <a:t>. </a:t>
          </a:r>
          <a:r>
            <a:rPr lang="sv-SE" sz="1300" kern="1200" dirty="0" err="1" smtClean="0"/>
            <a:t>multicores</a:t>
          </a:r>
          <a:r>
            <a:rPr lang="sv-SE" sz="1300" kern="1200" dirty="0" smtClean="0"/>
            <a:t>)</a:t>
          </a:r>
          <a:endParaRPr lang="sv-SE" sz="1300" kern="1200" dirty="0"/>
        </a:p>
      </dsp:txBody>
      <dsp:txXfrm>
        <a:off x="1195626" y="2256562"/>
        <a:ext cx="1416302" cy="1298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7" tIns="49519" rIns="99037" bIns="49519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6" y="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7" tIns="49519" rIns="99037" bIns="4951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7" tIns="49519" rIns="99037" bIns="49519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6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7" tIns="49519" rIns="99037" bIns="4951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44EBB856-7537-4F21-80D9-BF765C251A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214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7" tIns="49519" rIns="99037" bIns="49519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6" y="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7" tIns="49519" rIns="99037" bIns="4951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1" y="4860926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7" tIns="49519" rIns="99037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7" tIns="49519" rIns="99037" bIns="49519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6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7" tIns="49519" rIns="99037" bIns="4951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400670A2-AD00-4924-A52C-8F01BA768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944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1BA6F-EC2C-41F9-8FAA-8C9FC73636D4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Bidirectional power flow</a:t>
            </a:r>
          </a:p>
          <a:p>
            <a:r>
              <a:rPr lang="en-US" smtClean="0"/>
              <a:t>Communications layer</a:t>
            </a:r>
          </a:p>
          <a:p>
            <a:endParaRPr lang="en-US" smtClean="0"/>
          </a:p>
          <a:p>
            <a:r>
              <a:rPr lang="en-US" smtClean="0"/>
              <a:t>= From “water pipes” model to “traffic network” model</a:t>
            </a:r>
          </a:p>
          <a:p>
            <a:endParaRPr lang="el-GR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E4E25C-BB44-43C2-9EA0-EEF41D3188C7}" type="slidenum">
              <a:rPr lang="el-GR" smtClean="0">
                <a:solidFill>
                  <a:prstClr val="black"/>
                </a:solidFill>
              </a:rPr>
              <a:pPr/>
              <a:t>39</a:t>
            </a:fld>
            <a:endParaRPr lang="el-G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Info-centered </a:t>
            </a:r>
            <a:r>
              <a:rPr lang="en-US" dirty="0" err="1" smtClean="0"/>
              <a:t>ElNet</a:t>
            </a:r>
            <a:r>
              <a:rPr lang="en-US" dirty="0" smtClean="0"/>
              <a:t>: </a:t>
            </a:r>
            <a:r>
              <a:rPr lang="en-US" u="sng" dirty="0" smtClean="0"/>
              <a:t>information overlay</a:t>
            </a:r>
            <a:r>
              <a:rPr lang="en-US" dirty="0" smtClean="0"/>
              <a:t> on the energy distribution system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51748-D3D0-48B7-8353-3581B2761985}" type="slidenum">
              <a:rPr lang="sv-SE" smtClean="0">
                <a:solidFill>
                  <a:prstClr val="black"/>
                </a:solidFill>
              </a:rPr>
              <a:pPr/>
              <a:t>41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5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 lectures are given by teachers with different competences (will have teachers from power systems)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D4D50-0A39-4D48-BE6A-BCA6B75FFB18}" type="slidenum">
              <a:rPr lang="sv-SE" smtClean="0">
                <a:solidFill>
                  <a:prstClr val="black"/>
                </a:solidFill>
              </a:rPr>
              <a:pPr/>
              <a:t>44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844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2879EB-B882-4EA4-BE5C-7408CCB14CE5}" type="slidenum">
              <a:rPr lang="sv-SE" smtClean="0">
                <a:solidFill>
                  <a:prstClr val="black"/>
                </a:solidFill>
              </a:rPr>
              <a:pPr/>
              <a:t>48</a:t>
            </a:fld>
            <a:endParaRPr lang="sv-SE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2F59CE-A2FB-47FA-A973-2D180743CF4D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53F25B-AE72-4CD7-AE92-78A2226865DE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31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656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647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P2P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B622B-F77A-461C-95C6-2DCB5F194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A33B-BAFB-4DB0-94E9-222BDA8DAF57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2013-12-08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65E7-47CA-4DF0-9005-9A5F560E455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14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A33B-BAFB-4DB0-94E9-222BDA8DAF57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2013-12-08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65E7-47CA-4DF0-9005-9A5F560E455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544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A33B-BAFB-4DB0-94E9-222BDA8DAF57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2013-12-08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65E7-47CA-4DF0-9005-9A5F560E455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28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A33B-BAFB-4DB0-94E9-222BDA8DAF57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2013-12-08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65E7-47CA-4DF0-9005-9A5F560E455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05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A33B-BAFB-4DB0-94E9-222BDA8DAF57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2013-12-08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65E7-47CA-4DF0-9005-9A5F560E455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204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A33B-BAFB-4DB0-94E9-222BDA8DAF57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2013-12-08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65E7-47CA-4DF0-9005-9A5F560E455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716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A33B-BAFB-4DB0-94E9-222BDA8DAF57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2013-12-08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65E7-47CA-4DF0-9005-9A5F560E455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19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0127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A33B-BAFB-4DB0-94E9-222BDA8DAF57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2013-12-08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65E7-47CA-4DF0-9005-9A5F560E455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188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A33B-BAFB-4DB0-94E9-222BDA8DAF57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2013-12-08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65E7-47CA-4DF0-9005-9A5F560E455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067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A33B-BAFB-4DB0-94E9-222BDA8DAF57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2013-12-08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65E7-47CA-4DF0-9005-9A5F560E455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50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A33B-BAFB-4DB0-94E9-222BDA8DAF57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2013-12-08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65E7-47CA-4DF0-9005-9A5F560E455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481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97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1481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5025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8307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208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64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2533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597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9945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2045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0121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276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8780-64D2-4F9C-9DA9-1D9BD0CF8900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2013-12-08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4385-02CE-4FE4-90D9-4152DFB7632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4999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8780-64D2-4F9C-9DA9-1D9BD0CF8900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2013-12-08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4385-02CE-4FE4-90D9-4152DFB7632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4821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8780-64D2-4F9C-9DA9-1D9BD0CF8900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2013-12-08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4385-02CE-4FE4-90D9-4152DFB7632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1699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8780-64D2-4F9C-9DA9-1D9BD0CF8900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2013-12-08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4385-02CE-4FE4-90D9-4152DFB7632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0170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8780-64D2-4F9C-9DA9-1D9BD0CF8900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2013-12-08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4385-02CE-4FE4-90D9-4152DFB7632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045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1461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8780-64D2-4F9C-9DA9-1D9BD0CF8900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2013-12-08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4385-02CE-4FE4-90D9-4152DFB7632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6211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8780-64D2-4F9C-9DA9-1D9BD0CF8900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2013-12-08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4385-02CE-4FE4-90D9-4152DFB7632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236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8780-64D2-4F9C-9DA9-1D9BD0CF8900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2013-12-08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4385-02CE-4FE4-90D9-4152DFB7632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3465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8780-64D2-4F9C-9DA9-1D9BD0CF8900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2013-12-08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4385-02CE-4FE4-90D9-4152DFB7632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33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8780-64D2-4F9C-9DA9-1D9BD0CF8900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2013-12-08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4385-02CE-4FE4-90D9-4152DFB7632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7817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8780-64D2-4F9C-9DA9-1D9BD0CF8900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2013-12-08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4385-02CE-4FE4-90D9-4152DFB7632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015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8780-64D2-4F9C-9DA9-1D9BD0CF8900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2013-12-08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4385-02CE-4FE4-90D9-4152DFB7632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386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8780-64D2-4F9C-9DA9-1D9BD0CF8900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2013-12-08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4385-02CE-4FE4-90D9-4152DFB7632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386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8780-64D2-4F9C-9DA9-1D9BD0CF8900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2013-12-08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4385-02CE-4FE4-90D9-4152DFB7632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950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8780-64D2-4F9C-9DA9-1D9BD0CF8900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2013-12-08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4385-02CE-4FE4-90D9-4152DFB7632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060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5438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8780-64D2-4F9C-9DA9-1D9BD0CF8900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2013-12-08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4385-02CE-4FE4-90D9-4152DFB7632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937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8780-64D2-4F9C-9DA9-1D9BD0CF8900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2013-12-08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4385-02CE-4FE4-90D9-4152DFB7632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923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8780-64D2-4F9C-9DA9-1D9BD0CF8900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2013-12-08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4385-02CE-4FE4-90D9-4152DFB7632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4012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8780-64D2-4F9C-9DA9-1D9BD0CF8900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2013-12-08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4385-02CE-4FE4-90D9-4152DFB7632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8415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8780-64D2-4F9C-9DA9-1D9BD0CF8900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2013-12-08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4385-02CE-4FE4-90D9-4152DFB7632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181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8780-64D2-4F9C-9DA9-1D9BD0CF8900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2013-12-08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4385-02CE-4FE4-90D9-4152DFB7632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390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8780-64D2-4F9C-9DA9-1D9BD0CF8900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2013-12-08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4385-02CE-4FE4-90D9-4152DFB7632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26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031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1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13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12/8/2013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82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D3AA33B-BAFB-4DB0-94E9-222BDA8DAF57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2013-12-08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7A965E7-47CA-4DF0-9005-9A5F560E455D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13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12/8/2013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23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0" tIns="45711" rIns="91420" bIns="457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20" tIns="45711" rIns="91420" bIns="457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0" fontAlgn="auto">
              <a:spcBef>
                <a:spcPts val="0"/>
              </a:spcBef>
              <a:spcAft>
                <a:spcPts val="0"/>
              </a:spcAft>
            </a:pPr>
            <a:fld id="{219A8780-64D2-4F9C-9DA9-1D9BD0CF8900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210" fontAlgn="auto">
                <a:spcBef>
                  <a:spcPts val="0"/>
                </a:spcBef>
                <a:spcAft>
                  <a:spcPts val="0"/>
                </a:spcAft>
              </a:pPr>
              <a:t>2013-12-08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0"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0" fontAlgn="auto">
              <a:spcBef>
                <a:spcPts val="0"/>
              </a:spcBef>
              <a:spcAft>
                <a:spcPts val="0"/>
              </a:spcAft>
            </a:pPr>
            <a:fld id="{ACF84385-02CE-4FE4-90D9-4152DFB76321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21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9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9142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9" indent="-342829" algn="l" defTabSz="9142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6" indent="-285690" algn="l" defTabSz="9142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4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8" indent="-228553" algn="l" defTabSz="9142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74" indent="-228553" algn="l" defTabSz="9142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79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84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89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94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19A8780-64D2-4F9C-9DA9-1D9BD0CF8900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2013-12-08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F84385-02CE-4FE4-90D9-4152DFB76321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84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1.wmf"/><Relationship Id="rId9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en.wikipedia.org/wiki/File:Max-Heap.sv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vimeo.com/15228767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3.png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1.wmf"/><Relationship Id="rId9" Type="http://schemas.openxmlformats.org/officeDocument/2006/relationships/oleObject" Target="../embeddings/oleObject16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3.png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1.bin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1.wmf"/><Relationship Id="rId9" Type="http://schemas.openxmlformats.org/officeDocument/2006/relationships/oleObject" Target="../embeddings/oleObject25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oleObject" Target="../embeddings/oleObject38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2.bin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1.bin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0.bin"/><Relationship Id="rId15" Type="http://schemas.openxmlformats.org/officeDocument/2006/relationships/image" Target="../media/image2.png"/><Relationship Id="rId10" Type="http://schemas.openxmlformats.org/officeDocument/2006/relationships/oleObject" Target="../embeddings/oleObject35.bin"/><Relationship Id="rId4" Type="http://schemas.openxmlformats.org/officeDocument/2006/relationships/image" Target="../media/image1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research.microsoft.com/apps/pubs/default.aspx?id=67246" TargetMode="External"/><Relationship Id="rId3" Type="http://schemas.openxmlformats.org/officeDocument/2006/relationships/hyperlink" Target="http://lsirwww.epfl.ch/courses/dis/2007ws/lecture/week%208%20P2P%20systems-general.pdf" TargetMode="External"/><Relationship Id="rId7" Type="http://schemas.openxmlformats.org/officeDocument/2006/relationships/hyperlink" Target="http://www3.interscience.wiley.com/cgi-bin/jhome/6265" TargetMode="External"/><Relationship Id="rId2" Type="http://schemas.openxmlformats.org/officeDocument/2006/relationships/hyperlink" Target="http://pdos.csail.mit.edu/papers/chord:sigcomm01/chord_sigcomm.pdf" TargetMode="External"/><Relationship Id="rId1" Type="http://schemas.openxmlformats.org/officeDocument/2006/relationships/slideLayout" Target="../slideLayouts/slideLayout47.xml"/><Relationship Id="rId6" Type="http://schemas.openxmlformats.org/officeDocument/2006/relationships/hyperlink" Target="http://arxiv.org/abs/cs.NI/0606110" TargetMode="External"/><Relationship Id="rId5" Type="http://schemas.openxmlformats.org/officeDocument/2006/relationships/hyperlink" Target="http://www.bittorrent.org/bittorrentecon.pdf" TargetMode="External"/><Relationship Id="rId4" Type="http://schemas.openxmlformats.org/officeDocument/2006/relationships/hyperlink" Target="http://lsirwww.epfl.ch/courses/dis/2007ws/lecture/week%209%20Structured%20Overlay%20Networks.pdf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people.brunel.ac.uk/~mastjjb/jeb/or/GT1.GIF" TargetMode="Externa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16.png"/><Relationship Id="rId9" Type="http://schemas.openxmlformats.org/officeDocument/2006/relationships/image" Target="../media/image1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e.chalmers.se/research/group/dcs/exjobbs.html" TargetMode="External"/><Relationship Id="rId1" Type="http://schemas.openxmlformats.org/officeDocument/2006/relationships/slideLayout" Target="../slideLayouts/slideLayout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oleObject" Target="../embeddings/oleObject47.bin"/><Relationship Id="rId18" Type="http://schemas.openxmlformats.org/officeDocument/2006/relationships/oleObject" Target="../embeddings/oleObject52.bin"/><Relationship Id="rId3" Type="http://schemas.openxmlformats.org/officeDocument/2006/relationships/image" Target="../media/image20.png"/><Relationship Id="rId21" Type="http://schemas.openxmlformats.org/officeDocument/2006/relationships/oleObject" Target="../embeddings/oleObject55.bin"/><Relationship Id="rId7" Type="http://schemas.openxmlformats.org/officeDocument/2006/relationships/oleObject" Target="../embeddings/oleObject41.bin"/><Relationship Id="rId12" Type="http://schemas.openxmlformats.org/officeDocument/2006/relationships/oleObject" Target="../embeddings/oleObject46.bin"/><Relationship Id="rId1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0.bin"/><Relationship Id="rId20" Type="http://schemas.openxmlformats.org/officeDocument/2006/relationships/oleObject" Target="../embeddings/oleObject54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0.bin"/><Relationship Id="rId11" Type="http://schemas.openxmlformats.org/officeDocument/2006/relationships/oleObject" Target="../embeddings/oleObject45.bin"/><Relationship Id="rId5" Type="http://schemas.openxmlformats.org/officeDocument/2006/relationships/image" Target="../media/image1.wmf"/><Relationship Id="rId15" Type="http://schemas.openxmlformats.org/officeDocument/2006/relationships/oleObject" Target="../embeddings/oleObject49.bin"/><Relationship Id="rId10" Type="http://schemas.openxmlformats.org/officeDocument/2006/relationships/oleObject" Target="../embeddings/oleObject44.bin"/><Relationship Id="rId19" Type="http://schemas.openxmlformats.org/officeDocument/2006/relationships/oleObject" Target="../embeddings/oleObject53.bin"/><Relationship Id="rId4" Type="http://schemas.openxmlformats.org/officeDocument/2006/relationships/oleObject" Target="../embeddings/oleObject39.bin"/><Relationship Id="rId9" Type="http://schemas.openxmlformats.org/officeDocument/2006/relationships/oleObject" Target="../embeddings/oleObject43.bin"/><Relationship Id="rId14" Type="http://schemas.openxmlformats.org/officeDocument/2006/relationships/oleObject" Target="../embeddings/oleObject48.bin"/><Relationship Id="rId22" Type="http://schemas.openxmlformats.org/officeDocument/2006/relationships/oleObject" Target="../embeddings/oleObject56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oleObject" Target="../embeddings/oleObject65.bin"/><Relationship Id="rId18" Type="http://schemas.openxmlformats.org/officeDocument/2006/relationships/oleObject" Target="../embeddings/oleObject70.bin"/><Relationship Id="rId3" Type="http://schemas.openxmlformats.org/officeDocument/2006/relationships/image" Target="../media/image20.png"/><Relationship Id="rId21" Type="http://schemas.openxmlformats.org/officeDocument/2006/relationships/oleObject" Target="../embeddings/oleObject73.bin"/><Relationship Id="rId7" Type="http://schemas.openxmlformats.org/officeDocument/2006/relationships/oleObject" Target="../embeddings/oleObject59.bin"/><Relationship Id="rId12" Type="http://schemas.openxmlformats.org/officeDocument/2006/relationships/oleObject" Target="../embeddings/oleObject64.bin"/><Relationship Id="rId17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8.bin"/><Relationship Id="rId20" Type="http://schemas.openxmlformats.org/officeDocument/2006/relationships/oleObject" Target="../embeddings/oleObject72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8.bin"/><Relationship Id="rId11" Type="http://schemas.openxmlformats.org/officeDocument/2006/relationships/oleObject" Target="../embeddings/oleObject63.bin"/><Relationship Id="rId5" Type="http://schemas.openxmlformats.org/officeDocument/2006/relationships/image" Target="../media/image1.wmf"/><Relationship Id="rId15" Type="http://schemas.openxmlformats.org/officeDocument/2006/relationships/oleObject" Target="../embeddings/oleObject67.bin"/><Relationship Id="rId10" Type="http://schemas.openxmlformats.org/officeDocument/2006/relationships/oleObject" Target="../embeddings/oleObject62.bin"/><Relationship Id="rId19" Type="http://schemas.openxmlformats.org/officeDocument/2006/relationships/oleObject" Target="../embeddings/oleObject71.bin"/><Relationship Id="rId4" Type="http://schemas.openxmlformats.org/officeDocument/2006/relationships/oleObject" Target="../embeddings/oleObject57.bin"/><Relationship Id="rId9" Type="http://schemas.openxmlformats.org/officeDocument/2006/relationships/oleObject" Target="../embeddings/oleObject61.bin"/><Relationship Id="rId14" Type="http://schemas.openxmlformats.org/officeDocument/2006/relationships/oleObject" Target="../embeddings/oleObject66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76.bin"/><Relationship Id="rId5" Type="http://schemas.openxmlformats.org/officeDocument/2006/relationships/oleObject" Target="../embeddings/oleObject75.bin"/><Relationship Id="rId4" Type="http://schemas.openxmlformats.org/officeDocument/2006/relationships/image" Target="../media/image1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79.bin"/><Relationship Id="rId5" Type="http://schemas.openxmlformats.org/officeDocument/2006/relationships/oleObject" Target="../embeddings/oleObject78.bin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Relationship Id="rId9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82.bin"/><Relationship Id="rId5" Type="http://schemas.openxmlformats.org/officeDocument/2006/relationships/oleObject" Target="../embeddings/oleObject81.bin"/><Relationship Id="rId4" Type="http://schemas.openxmlformats.org/officeDocument/2006/relationships/image" Target="../media/image1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69143"/>
            <a:ext cx="7772400" cy="1471825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+mn-lt"/>
              </a:rPr>
              <a:t>Computer Communications </a:t>
            </a:r>
            <a:br>
              <a:rPr lang="en-US" dirty="0" smtClean="0">
                <a:latin typeface="+mn-lt"/>
              </a:rPr>
            </a:br>
            <a:endParaRPr lang="en-US" dirty="0" smtClean="0">
              <a:latin typeface="+mn-lt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3140968"/>
            <a:ext cx="7848872" cy="29523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Peer to Peer networking</a:t>
            </a:r>
          </a:p>
          <a:p>
            <a:pPr eaLnBrk="1" hangingPunct="1">
              <a:defRPr/>
            </a:pPr>
            <a:endParaRPr lang="en-US" dirty="0">
              <a:latin typeface="Times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5138" y="6135688"/>
            <a:ext cx="8678862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sv-SE" sz="1400" dirty="0" smtClean="0"/>
              <a:t>Ack: </a:t>
            </a:r>
            <a:r>
              <a:rPr lang="sv-SE" sz="1400" dirty="0" err="1" smtClean="0"/>
              <a:t>Many</a:t>
            </a:r>
            <a:r>
              <a:rPr lang="sv-SE" sz="1400" dirty="0" smtClean="0"/>
              <a:t> </a:t>
            </a:r>
            <a:r>
              <a:rPr lang="sv-SE" sz="1400" dirty="0" err="1" smtClean="0"/>
              <a:t>of</a:t>
            </a:r>
            <a:r>
              <a:rPr lang="sv-SE" sz="1400" dirty="0" smtClean="0"/>
              <a:t> the </a:t>
            </a:r>
            <a:r>
              <a:rPr lang="sv-SE" sz="1400" dirty="0" err="1" smtClean="0"/>
              <a:t>slides</a:t>
            </a:r>
            <a:r>
              <a:rPr lang="sv-SE" sz="1400" dirty="0" smtClean="0"/>
              <a:t> </a:t>
            </a:r>
            <a:r>
              <a:rPr lang="sv-SE" sz="1400" dirty="0" err="1" smtClean="0"/>
              <a:t>are</a:t>
            </a:r>
            <a:r>
              <a:rPr lang="sv-SE" sz="1400" dirty="0" smtClean="0"/>
              <a:t> adaptations </a:t>
            </a:r>
            <a:r>
              <a:rPr lang="sv-SE" sz="1400" dirty="0" err="1" smtClean="0"/>
              <a:t>of</a:t>
            </a:r>
            <a:r>
              <a:rPr lang="sv-SE" sz="1400" dirty="0" smtClean="0"/>
              <a:t> </a:t>
            </a:r>
            <a:r>
              <a:rPr lang="sv-SE" sz="1400" dirty="0" err="1" smtClean="0"/>
              <a:t>slides</a:t>
            </a:r>
            <a:r>
              <a:rPr lang="sv-SE" sz="1400" dirty="0" smtClean="0"/>
              <a:t> by </a:t>
            </a:r>
            <a:r>
              <a:rPr lang="sv-SE" sz="1400" dirty="0" err="1" smtClean="0"/>
              <a:t>authors</a:t>
            </a:r>
            <a:r>
              <a:rPr lang="sv-SE" sz="1400" dirty="0" smtClean="0"/>
              <a:t> in the </a:t>
            </a:r>
            <a:r>
              <a:rPr lang="sv-SE" sz="1400" dirty="0" err="1" smtClean="0"/>
              <a:t>bibliography</a:t>
            </a:r>
            <a:r>
              <a:rPr lang="sv-SE" sz="1400" dirty="0" smtClean="0"/>
              <a:t> </a:t>
            </a:r>
            <a:r>
              <a:rPr lang="sv-SE" sz="1400" dirty="0" err="1" smtClean="0"/>
              <a:t>section</a:t>
            </a:r>
            <a:r>
              <a:rPr lang="sv-SE" sz="1400" dirty="0" smtClean="0"/>
              <a:t>.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25395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Gnutella: Overview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sym typeface="Wingdings" pitchFamily="2" charset="2"/>
              </a:rPr>
              <a:t>Query Flooding:</a:t>
            </a:r>
          </a:p>
          <a:p>
            <a:pPr lvl="1">
              <a:lnSpc>
                <a:spcPct val="80000"/>
              </a:lnSpc>
            </a:pPr>
            <a:r>
              <a:rPr lang="en-US" b="1" dirty="0" smtClean="0">
                <a:sym typeface="Wingdings" pitchFamily="2" charset="2"/>
              </a:rPr>
              <a:t>Join</a:t>
            </a:r>
            <a:r>
              <a:rPr lang="en-US" dirty="0" smtClean="0">
                <a:sym typeface="Wingdings" pitchFamily="2" charset="2"/>
              </a:rPr>
              <a:t>: on startup, client contacts a few other nodes (learn from bootstrap-node); these become its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“neighbors”</a:t>
            </a:r>
          </a:p>
          <a:p>
            <a:pPr lvl="1">
              <a:lnSpc>
                <a:spcPct val="80000"/>
              </a:lnSpc>
            </a:pPr>
            <a:endParaRPr lang="en-US" dirty="0" smtClean="0">
              <a:sym typeface="Wingdings" pitchFamily="2" charset="2"/>
            </a:endParaRPr>
          </a:p>
          <a:p>
            <a:pPr lvl="1">
              <a:lnSpc>
                <a:spcPct val="80000"/>
              </a:lnSpc>
            </a:pPr>
            <a:r>
              <a:rPr lang="en-US" b="1" dirty="0" smtClean="0">
                <a:sym typeface="Wingdings" pitchFamily="2" charset="2"/>
              </a:rPr>
              <a:t>Publish</a:t>
            </a:r>
            <a:r>
              <a:rPr lang="en-US" dirty="0" smtClean="0">
                <a:sym typeface="Wingdings" pitchFamily="2" charset="2"/>
              </a:rPr>
              <a:t>: no need</a:t>
            </a:r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b="1" dirty="0" smtClean="0"/>
              <a:t>Search</a:t>
            </a:r>
            <a:r>
              <a:rPr lang="en-US" dirty="0" smtClean="0"/>
              <a:t>: ask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neighbors”, </a:t>
            </a:r>
            <a:r>
              <a:rPr lang="en-US" dirty="0" smtClean="0"/>
              <a:t>who ask their neighbors, and so on... when/if found, reply to sender.</a:t>
            </a:r>
          </a:p>
          <a:p>
            <a:pPr lvl="1">
              <a:lnSpc>
                <a:spcPct val="80000"/>
              </a:lnSpc>
            </a:pPr>
            <a:endParaRPr lang="en-US" dirty="0" smtClean="0">
              <a:sym typeface="Wingdings" pitchFamily="2" charset="2"/>
            </a:endParaRPr>
          </a:p>
          <a:p>
            <a:pPr lvl="1">
              <a:lnSpc>
                <a:spcPct val="80000"/>
              </a:lnSpc>
            </a:pPr>
            <a:r>
              <a:rPr lang="en-US" b="1" dirty="0" smtClean="0"/>
              <a:t>Fetch</a:t>
            </a:r>
            <a:r>
              <a:rPr lang="en-US" dirty="0" smtClean="0"/>
              <a:t>: get the file directly from peer</a:t>
            </a:r>
            <a:endParaRPr lang="en-US" sz="2000" dirty="0" smtClean="0"/>
          </a:p>
        </p:txBody>
      </p:sp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4B6BD-FF5A-45FB-8B06-1A36F25D51CA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8" name="Rectangle 5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Gnutella: Search</a:t>
            </a:r>
          </a:p>
        </p:txBody>
      </p:sp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E1532-C99F-418B-9B90-60CCB24E8A67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pic>
        <p:nvPicPr>
          <p:cNvPr id="16388" name="Picture 2" descr="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0574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 descr="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0574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 descr="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8194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5" descr="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51816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6" descr="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53340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7" descr="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1910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8" descr="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5146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5715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5715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5715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98" name="Group 12"/>
          <p:cNvGrpSpPr>
            <a:grpSpLocks/>
          </p:cNvGrpSpPr>
          <p:nvPr/>
        </p:nvGrpSpPr>
        <p:grpSpPr bwMode="auto">
          <a:xfrm>
            <a:off x="6477000" y="5562600"/>
            <a:ext cx="609600" cy="304800"/>
            <a:chOff x="2688" y="3552"/>
            <a:chExt cx="384" cy="192"/>
          </a:xfrm>
        </p:grpSpPr>
        <p:pic>
          <p:nvPicPr>
            <p:cNvPr id="16457" name="Picture 1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88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58" name="Picture 1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4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59" name="Picture 1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80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399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4572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4572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1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4572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402" name="Group 19"/>
          <p:cNvGrpSpPr>
            <a:grpSpLocks/>
          </p:cNvGrpSpPr>
          <p:nvPr/>
        </p:nvGrpSpPr>
        <p:grpSpPr bwMode="auto">
          <a:xfrm>
            <a:off x="2057400" y="4572000"/>
            <a:ext cx="609600" cy="304800"/>
            <a:chOff x="2688" y="3552"/>
            <a:chExt cx="384" cy="192"/>
          </a:xfrm>
        </p:grpSpPr>
        <p:pic>
          <p:nvPicPr>
            <p:cNvPr id="16454" name="Picture 2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88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55" name="Picture 2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4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56" name="Picture 2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80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403" name="Picture 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3200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Picture 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3200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69" name="Line 25"/>
          <p:cNvSpPr>
            <a:spLocks noChangeShapeType="1"/>
          </p:cNvSpPr>
          <p:nvPr/>
        </p:nvSpPr>
        <p:spPr bwMode="auto">
          <a:xfrm flipH="1" flipV="1">
            <a:off x="4572000" y="5486400"/>
            <a:ext cx="19050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5370" name="Line 26"/>
          <p:cNvSpPr>
            <a:spLocks noChangeShapeType="1"/>
          </p:cNvSpPr>
          <p:nvPr/>
        </p:nvSpPr>
        <p:spPr bwMode="auto">
          <a:xfrm flipH="1" flipV="1">
            <a:off x="2362200" y="4495800"/>
            <a:ext cx="1752600" cy="990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5371" name="Line 27"/>
          <p:cNvSpPr>
            <a:spLocks noChangeShapeType="1"/>
          </p:cNvSpPr>
          <p:nvPr/>
        </p:nvSpPr>
        <p:spPr bwMode="auto">
          <a:xfrm flipH="1">
            <a:off x="4495800" y="3733800"/>
            <a:ext cx="1828800" cy="1600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5372" name="Line 28"/>
          <p:cNvSpPr>
            <a:spLocks noChangeShapeType="1"/>
          </p:cNvSpPr>
          <p:nvPr/>
        </p:nvSpPr>
        <p:spPr bwMode="auto">
          <a:xfrm>
            <a:off x="6477000" y="3810000"/>
            <a:ext cx="228600" cy="1295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5373" name="Line 29"/>
          <p:cNvSpPr>
            <a:spLocks noChangeShapeType="1"/>
          </p:cNvSpPr>
          <p:nvPr/>
        </p:nvSpPr>
        <p:spPr bwMode="auto">
          <a:xfrm>
            <a:off x="1905000" y="2895600"/>
            <a:ext cx="228600" cy="1295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5374" name="Line 30"/>
          <p:cNvSpPr>
            <a:spLocks noChangeShapeType="1"/>
          </p:cNvSpPr>
          <p:nvPr/>
        </p:nvSpPr>
        <p:spPr bwMode="auto">
          <a:xfrm>
            <a:off x="6172200" y="2438400"/>
            <a:ext cx="304800" cy="990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5375" name="Line 31"/>
          <p:cNvSpPr>
            <a:spLocks noChangeShapeType="1"/>
          </p:cNvSpPr>
          <p:nvPr/>
        </p:nvSpPr>
        <p:spPr bwMode="auto">
          <a:xfrm>
            <a:off x="6324600" y="2438400"/>
            <a:ext cx="6096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5376" name="Line 32"/>
          <p:cNvSpPr>
            <a:spLocks noChangeShapeType="1"/>
          </p:cNvSpPr>
          <p:nvPr/>
        </p:nvSpPr>
        <p:spPr bwMode="auto">
          <a:xfrm flipH="1">
            <a:off x="2209800" y="2438400"/>
            <a:ext cx="2819400" cy="1752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5377" name="Line 33"/>
          <p:cNvSpPr>
            <a:spLocks noChangeShapeType="1"/>
          </p:cNvSpPr>
          <p:nvPr/>
        </p:nvSpPr>
        <p:spPr bwMode="auto">
          <a:xfrm flipH="1">
            <a:off x="3581400" y="2286000"/>
            <a:ext cx="1371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pic>
        <p:nvPicPr>
          <p:cNvPr id="16414" name="Picture 34" descr="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4290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5" name="Picture 3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3810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6" name="Picture 36" descr="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1336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7" name="Picture 3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251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8" name="Picture 3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251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9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2895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0" name="Picture 4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2895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421" name="Group 41"/>
          <p:cNvGrpSpPr>
            <a:grpSpLocks/>
          </p:cNvGrpSpPr>
          <p:nvPr/>
        </p:nvGrpSpPr>
        <p:grpSpPr bwMode="auto">
          <a:xfrm>
            <a:off x="6400800" y="2057400"/>
            <a:ext cx="609600" cy="304800"/>
            <a:chOff x="2688" y="3552"/>
            <a:chExt cx="384" cy="192"/>
          </a:xfrm>
        </p:grpSpPr>
        <p:pic>
          <p:nvPicPr>
            <p:cNvPr id="16451" name="Picture 4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88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52" name="Picture 4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4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53" name="Picture 4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80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422" name="Picture 4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2895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3" name="Picture 4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243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4" name="Picture 4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2057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1905000" y="2438400"/>
            <a:ext cx="4800600" cy="2667000"/>
            <a:chOff x="1200" y="1392"/>
            <a:chExt cx="3024" cy="1680"/>
          </a:xfrm>
        </p:grpSpPr>
        <p:sp>
          <p:nvSpPr>
            <p:cNvPr id="16447" name="Line 49"/>
            <p:cNvSpPr>
              <a:spLocks noChangeShapeType="1"/>
            </p:cNvSpPr>
            <p:nvPr/>
          </p:nvSpPr>
          <p:spPr bwMode="auto">
            <a:xfrm>
              <a:off x="4080" y="2256"/>
              <a:ext cx="144" cy="81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48" name="Line 50"/>
            <p:cNvSpPr>
              <a:spLocks noChangeShapeType="1"/>
            </p:cNvSpPr>
            <p:nvPr/>
          </p:nvSpPr>
          <p:spPr bwMode="auto">
            <a:xfrm>
              <a:off x="1200" y="1680"/>
              <a:ext cx="144" cy="81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49" name="Line 51"/>
            <p:cNvSpPr>
              <a:spLocks noChangeShapeType="1"/>
            </p:cNvSpPr>
            <p:nvPr/>
          </p:nvSpPr>
          <p:spPr bwMode="auto">
            <a:xfrm>
              <a:off x="3888" y="1392"/>
              <a:ext cx="192" cy="62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50" name="Line 52"/>
            <p:cNvSpPr>
              <a:spLocks noChangeShapeType="1"/>
            </p:cNvSpPr>
            <p:nvPr/>
          </p:nvSpPr>
          <p:spPr bwMode="auto">
            <a:xfrm flipH="1">
              <a:off x="1392" y="1392"/>
              <a:ext cx="1776" cy="110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3581400" y="2286000"/>
            <a:ext cx="3352800" cy="533400"/>
            <a:chOff x="2256" y="1296"/>
            <a:chExt cx="2112" cy="336"/>
          </a:xfrm>
        </p:grpSpPr>
        <p:sp>
          <p:nvSpPr>
            <p:cNvPr id="16445" name="Line 54"/>
            <p:cNvSpPr>
              <a:spLocks noChangeShapeType="1"/>
            </p:cNvSpPr>
            <p:nvPr/>
          </p:nvSpPr>
          <p:spPr bwMode="auto">
            <a:xfrm>
              <a:off x="3984" y="1392"/>
              <a:ext cx="384" cy="2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46" name="Line 55"/>
            <p:cNvSpPr>
              <a:spLocks noChangeShapeType="1"/>
            </p:cNvSpPr>
            <p:nvPr/>
          </p:nvSpPr>
          <p:spPr bwMode="auto">
            <a:xfrm flipH="1">
              <a:off x="2256" y="1296"/>
              <a:ext cx="86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806450" y="1600200"/>
            <a:ext cx="6921500" cy="990600"/>
            <a:chOff x="508" y="864"/>
            <a:chExt cx="4360" cy="624"/>
          </a:xfrm>
        </p:grpSpPr>
        <p:sp>
          <p:nvSpPr>
            <p:cNvPr id="16443" name="Text Box 57"/>
            <p:cNvSpPr txBox="1">
              <a:spLocks noChangeArrowheads="1"/>
            </p:cNvSpPr>
            <p:nvPr/>
          </p:nvSpPr>
          <p:spPr bwMode="auto">
            <a:xfrm>
              <a:off x="3696" y="864"/>
              <a:ext cx="11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FF0000"/>
                  </a:solidFill>
                  <a:latin typeface="Arial" pitchFamily="34" charset="0"/>
                </a:rPr>
                <a:t>I have file A.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6444" name="Text Box 58"/>
            <p:cNvSpPr txBox="1">
              <a:spLocks noChangeArrowheads="1"/>
            </p:cNvSpPr>
            <p:nvPr/>
          </p:nvSpPr>
          <p:spPr bwMode="auto">
            <a:xfrm>
              <a:off x="508" y="1200"/>
              <a:ext cx="11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FF0000"/>
                  </a:solidFill>
                  <a:latin typeface="Arial" pitchFamily="34" charset="0"/>
                </a:rPr>
                <a:t>I have file A.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85404" name="Text Box 60"/>
          <p:cNvSpPr txBox="1">
            <a:spLocks noChangeArrowheads="1"/>
          </p:cNvSpPr>
          <p:nvPr/>
        </p:nvSpPr>
        <p:spPr bwMode="auto">
          <a:xfrm>
            <a:off x="1752600" y="5638800"/>
            <a:ext cx="2319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  <a:latin typeface="Arial" pitchFamily="34" charset="0"/>
              </a:rPr>
              <a:t>Where is file A?</a:t>
            </a:r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2362200" y="3733800"/>
            <a:ext cx="4130675" cy="1752600"/>
            <a:chOff x="1478" y="1872"/>
            <a:chExt cx="2602" cy="1104"/>
          </a:xfrm>
        </p:grpSpPr>
        <p:grpSp>
          <p:nvGrpSpPr>
            <p:cNvPr id="16438" name="Group 62"/>
            <p:cNvGrpSpPr>
              <a:grpSpLocks/>
            </p:cNvGrpSpPr>
            <p:nvPr/>
          </p:nvGrpSpPr>
          <p:grpSpPr bwMode="auto">
            <a:xfrm>
              <a:off x="1488" y="1872"/>
              <a:ext cx="2592" cy="1104"/>
              <a:chOff x="1488" y="2208"/>
              <a:chExt cx="2592" cy="1104"/>
            </a:xfrm>
          </p:grpSpPr>
          <p:sp>
            <p:nvSpPr>
              <p:cNvPr id="16440" name="Line 63"/>
              <p:cNvSpPr>
                <a:spLocks noChangeShapeType="1"/>
              </p:cNvSpPr>
              <p:nvPr/>
            </p:nvSpPr>
            <p:spPr bwMode="auto">
              <a:xfrm flipH="1" flipV="1">
                <a:off x="2880" y="3312"/>
                <a:ext cx="120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41" name="Line 64"/>
              <p:cNvSpPr>
                <a:spLocks noChangeShapeType="1"/>
              </p:cNvSpPr>
              <p:nvPr/>
            </p:nvSpPr>
            <p:spPr bwMode="auto">
              <a:xfrm flipH="1" flipV="1">
                <a:off x="1488" y="2688"/>
                <a:ext cx="1104" cy="62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42" name="Line 65"/>
              <p:cNvSpPr>
                <a:spLocks noChangeShapeType="1"/>
              </p:cNvSpPr>
              <p:nvPr/>
            </p:nvSpPr>
            <p:spPr bwMode="auto">
              <a:xfrm flipH="1">
                <a:off x="2832" y="2208"/>
                <a:ext cx="1152" cy="1008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16439" name="Text Box 66"/>
            <p:cNvSpPr txBox="1">
              <a:spLocks noChangeArrowheads="1"/>
            </p:cNvSpPr>
            <p:nvPr/>
          </p:nvSpPr>
          <p:spPr bwMode="auto">
            <a:xfrm>
              <a:off x="1478" y="2617"/>
              <a:ext cx="63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accent2"/>
                  </a:solidFill>
                  <a:latin typeface="Arial" pitchFamily="34" charset="0"/>
                </a:rPr>
                <a:t>Query</a:t>
              </a:r>
            </a:p>
          </p:txBody>
        </p:sp>
      </p:grpSp>
      <p:grpSp>
        <p:nvGrpSpPr>
          <p:cNvPr id="10" name="Group 67"/>
          <p:cNvGrpSpPr>
            <a:grpSpLocks/>
          </p:cNvGrpSpPr>
          <p:nvPr/>
        </p:nvGrpSpPr>
        <p:grpSpPr bwMode="auto">
          <a:xfrm>
            <a:off x="1981200" y="2514600"/>
            <a:ext cx="4419600" cy="2895600"/>
            <a:chOff x="1248" y="1104"/>
            <a:chExt cx="2784" cy="1824"/>
          </a:xfrm>
        </p:grpSpPr>
        <p:grpSp>
          <p:nvGrpSpPr>
            <p:cNvPr id="16432" name="Group 68"/>
            <p:cNvGrpSpPr>
              <a:grpSpLocks/>
            </p:cNvGrpSpPr>
            <p:nvPr/>
          </p:nvGrpSpPr>
          <p:grpSpPr bwMode="auto">
            <a:xfrm>
              <a:off x="1248" y="1104"/>
              <a:ext cx="2784" cy="1824"/>
              <a:chOff x="1248" y="1440"/>
              <a:chExt cx="2784" cy="1824"/>
            </a:xfrm>
          </p:grpSpPr>
          <p:sp>
            <p:nvSpPr>
              <p:cNvPr id="16434" name="Line 69"/>
              <p:cNvSpPr>
                <a:spLocks noChangeShapeType="1"/>
              </p:cNvSpPr>
              <p:nvPr/>
            </p:nvSpPr>
            <p:spPr bwMode="auto">
              <a:xfrm flipH="1" flipV="1">
                <a:off x="1536" y="2640"/>
                <a:ext cx="1104" cy="624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35" name="Line 70"/>
              <p:cNvSpPr>
                <a:spLocks noChangeShapeType="1"/>
              </p:cNvSpPr>
              <p:nvPr/>
            </p:nvSpPr>
            <p:spPr bwMode="auto">
              <a:xfrm flipH="1">
                <a:off x="2784" y="2160"/>
                <a:ext cx="1152" cy="1008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36" name="Line 71"/>
              <p:cNvSpPr>
                <a:spLocks noChangeShapeType="1"/>
              </p:cNvSpPr>
              <p:nvPr/>
            </p:nvSpPr>
            <p:spPr bwMode="auto">
              <a:xfrm>
                <a:off x="1248" y="1680"/>
                <a:ext cx="144" cy="816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37" name="Line 72"/>
              <p:cNvSpPr>
                <a:spLocks noChangeShapeType="1"/>
              </p:cNvSpPr>
              <p:nvPr/>
            </p:nvSpPr>
            <p:spPr bwMode="auto">
              <a:xfrm>
                <a:off x="3840" y="1440"/>
                <a:ext cx="192" cy="624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16433" name="Text Box 73"/>
            <p:cNvSpPr txBox="1">
              <a:spLocks noChangeArrowheads="1"/>
            </p:cNvSpPr>
            <p:nvPr/>
          </p:nvSpPr>
          <p:spPr bwMode="auto">
            <a:xfrm>
              <a:off x="1344" y="1520"/>
              <a:ext cx="6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00FF00"/>
                  </a:solidFill>
                  <a:latin typeface="Arial" pitchFamily="34" charset="0"/>
                </a:rPr>
                <a:t>Reply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3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4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69" grpId="0" animBg="1"/>
      <p:bldP spid="185370" grpId="0" animBg="1"/>
      <p:bldP spid="185371" grpId="0" animBg="1"/>
      <p:bldP spid="185372" grpId="0" animBg="1"/>
      <p:bldP spid="185373" grpId="0" animBg="1"/>
      <p:bldP spid="185374" grpId="0" animBg="1"/>
      <p:bldP spid="185375" grpId="0" animBg="1"/>
      <p:bldP spid="185376" grpId="0" animBg="1"/>
      <p:bldP spid="185377" grpId="0" animBg="1"/>
      <p:bldP spid="18540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60388" y="0"/>
            <a:ext cx="7772400" cy="1143000"/>
          </a:xfrm>
        </p:spPr>
        <p:txBody>
          <a:bodyPr/>
          <a:lstStyle/>
          <a:p>
            <a:r>
              <a:rPr lang="en-US" smtClean="0"/>
              <a:t>Gnutella: protocol</a:t>
            </a:r>
          </a:p>
        </p:txBody>
      </p:sp>
      <p:sp>
        <p:nvSpPr>
          <p:cNvPr id="205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20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C8707-2927-4CAD-9184-CBFFA7458B05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grpSp>
        <p:nvGrpSpPr>
          <p:cNvPr id="2059" name="Group 3"/>
          <p:cNvGrpSpPr>
            <a:grpSpLocks/>
          </p:cNvGrpSpPr>
          <p:nvPr/>
        </p:nvGrpSpPr>
        <p:grpSpPr bwMode="auto">
          <a:xfrm>
            <a:off x="2339975" y="1449388"/>
            <a:ext cx="6248400" cy="5129212"/>
            <a:chOff x="768" y="280"/>
            <a:chExt cx="3936" cy="3231"/>
          </a:xfrm>
        </p:grpSpPr>
        <p:graphicFrame>
          <p:nvGraphicFramePr>
            <p:cNvPr id="2050" name="Object 4"/>
            <p:cNvGraphicFramePr>
              <a:graphicFrameLocks noChangeAspect="1"/>
            </p:cNvGraphicFramePr>
            <p:nvPr/>
          </p:nvGraphicFramePr>
          <p:xfrm>
            <a:off x="768" y="2016"/>
            <a:ext cx="432" cy="3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4" name="Clip" r:id="rId3" imgW="1305000" imgH="1085760" progId="">
                    <p:embed/>
                  </p:oleObj>
                </mc:Choice>
                <mc:Fallback>
                  <p:oleObj name="Clip" r:id="rId3" imgW="1305000" imgH="1085760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2016"/>
                          <a:ext cx="432" cy="3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" name="Object 5"/>
            <p:cNvGraphicFramePr>
              <a:graphicFrameLocks noChangeAspect="1"/>
            </p:cNvGraphicFramePr>
            <p:nvPr/>
          </p:nvGraphicFramePr>
          <p:xfrm>
            <a:off x="2160" y="3168"/>
            <a:ext cx="432" cy="3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5" name="Clip" r:id="rId5" imgW="1305000" imgH="1085760" progId="">
                    <p:embed/>
                  </p:oleObj>
                </mc:Choice>
                <mc:Fallback>
                  <p:oleObj name="Clip" r:id="rId5" imgW="1305000" imgH="1085760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3168"/>
                          <a:ext cx="432" cy="3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2" name="Object 6"/>
            <p:cNvGraphicFramePr>
              <a:graphicFrameLocks noChangeAspect="1"/>
            </p:cNvGraphicFramePr>
            <p:nvPr/>
          </p:nvGraphicFramePr>
          <p:xfrm>
            <a:off x="2160" y="2016"/>
            <a:ext cx="432" cy="3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6" name="Clip" r:id="rId6" imgW="1305000" imgH="1085760" progId="">
                    <p:embed/>
                  </p:oleObj>
                </mc:Choice>
                <mc:Fallback>
                  <p:oleObj name="Clip" r:id="rId6" imgW="1305000" imgH="1085760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2016"/>
                          <a:ext cx="432" cy="3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3" name="Object 7"/>
            <p:cNvGraphicFramePr>
              <a:graphicFrameLocks noChangeAspect="1"/>
            </p:cNvGraphicFramePr>
            <p:nvPr/>
          </p:nvGraphicFramePr>
          <p:xfrm>
            <a:off x="2160" y="816"/>
            <a:ext cx="432" cy="3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7" name="Clip" r:id="rId7" imgW="1305000" imgH="1085760" progId="">
                    <p:embed/>
                  </p:oleObj>
                </mc:Choice>
                <mc:Fallback>
                  <p:oleObj name="Clip" r:id="rId7" imgW="1305000" imgH="1085760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816"/>
                          <a:ext cx="432" cy="3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4" name="Object 8"/>
            <p:cNvGraphicFramePr>
              <a:graphicFrameLocks noChangeAspect="1"/>
            </p:cNvGraphicFramePr>
            <p:nvPr/>
          </p:nvGraphicFramePr>
          <p:xfrm>
            <a:off x="4272" y="1968"/>
            <a:ext cx="432" cy="3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8" name="Clip" r:id="rId8" imgW="1305000" imgH="1085760" progId="">
                    <p:embed/>
                  </p:oleObj>
                </mc:Choice>
                <mc:Fallback>
                  <p:oleObj name="Clip" r:id="rId8" imgW="1305000" imgH="1085760" progId="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1968"/>
                          <a:ext cx="432" cy="3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5" name="Object 9"/>
            <p:cNvGraphicFramePr>
              <a:graphicFrameLocks noChangeAspect="1"/>
            </p:cNvGraphicFramePr>
            <p:nvPr/>
          </p:nvGraphicFramePr>
          <p:xfrm>
            <a:off x="4272" y="768"/>
            <a:ext cx="432" cy="3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9" name="Clip" r:id="rId9" imgW="1305000" imgH="1085760" progId="">
                    <p:embed/>
                  </p:oleObj>
                </mc:Choice>
                <mc:Fallback>
                  <p:oleObj name="Clip" r:id="rId9" imgW="1305000" imgH="1085760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768"/>
                          <a:ext cx="432" cy="3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3" name="Line 10"/>
            <p:cNvSpPr>
              <a:spLocks noChangeShapeType="1"/>
            </p:cNvSpPr>
            <p:nvPr/>
          </p:nvSpPr>
          <p:spPr bwMode="auto">
            <a:xfrm flipV="1">
              <a:off x="1104" y="1104"/>
              <a:ext cx="1104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64" name="Line 11"/>
            <p:cNvSpPr>
              <a:spLocks noChangeShapeType="1"/>
            </p:cNvSpPr>
            <p:nvPr/>
          </p:nvSpPr>
          <p:spPr bwMode="auto">
            <a:xfrm>
              <a:off x="2544" y="91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65" name="Line 12"/>
            <p:cNvSpPr>
              <a:spLocks noChangeShapeType="1"/>
            </p:cNvSpPr>
            <p:nvPr/>
          </p:nvSpPr>
          <p:spPr bwMode="auto">
            <a:xfrm>
              <a:off x="2592" y="1056"/>
              <a:ext cx="1728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66" name="Line 13"/>
            <p:cNvSpPr>
              <a:spLocks noChangeShapeType="1"/>
            </p:cNvSpPr>
            <p:nvPr/>
          </p:nvSpPr>
          <p:spPr bwMode="auto">
            <a:xfrm>
              <a:off x="1152" y="2256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67" name="Line 14"/>
            <p:cNvSpPr>
              <a:spLocks noChangeShapeType="1"/>
            </p:cNvSpPr>
            <p:nvPr/>
          </p:nvSpPr>
          <p:spPr bwMode="auto">
            <a:xfrm flipH="1">
              <a:off x="1200" y="2160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68" name="Line 15"/>
            <p:cNvSpPr>
              <a:spLocks noChangeShapeType="1"/>
            </p:cNvSpPr>
            <p:nvPr/>
          </p:nvSpPr>
          <p:spPr bwMode="auto">
            <a:xfrm>
              <a:off x="1152" y="2304"/>
              <a:ext cx="1152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69" name="Text Box 16"/>
            <p:cNvSpPr txBox="1">
              <a:spLocks noChangeArrowheads="1"/>
            </p:cNvSpPr>
            <p:nvPr/>
          </p:nvSpPr>
          <p:spPr bwMode="auto">
            <a:xfrm>
              <a:off x="1536" y="1968"/>
              <a:ext cx="5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pitchFamily="34" charset="0"/>
                </a:rPr>
                <a:t>Query</a:t>
              </a:r>
            </a:p>
          </p:txBody>
        </p:sp>
        <p:sp>
          <p:nvSpPr>
            <p:cNvPr id="2070" name="Text Box 17"/>
            <p:cNvSpPr txBox="1">
              <a:spLocks noChangeArrowheads="1"/>
            </p:cNvSpPr>
            <p:nvPr/>
          </p:nvSpPr>
          <p:spPr bwMode="auto">
            <a:xfrm>
              <a:off x="1392" y="2208"/>
              <a:ext cx="6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pitchFamily="34" charset="0"/>
                </a:rPr>
                <a:t>QueryHit</a:t>
              </a:r>
            </a:p>
          </p:txBody>
        </p:sp>
        <p:sp>
          <p:nvSpPr>
            <p:cNvPr id="2071" name="Text Box 18"/>
            <p:cNvSpPr txBox="1">
              <a:spLocks noChangeArrowheads="1"/>
            </p:cNvSpPr>
            <p:nvPr/>
          </p:nvSpPr>
          <p:spPr bwMode="auto">
            <a:xfrm>
              <a:off x="3216" y="720"/>
              <a:ext cx="5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pitchFamily="34" charset="0"/>
                </a:rPr>
                <a:t>Query</a:t>
              </a:r>
            </a:p>
          </p:txBody>
        </p:sp>
        <p:sp>
          <p:nvSpPr>
            <p:cNvPr id="2072" name="Text Box 19"/>
            <p:cNvSpPr txBox="1">
              <a:spLocks noChangeArrowheads="1"/>
            </p:cNvSpPr>
            <p:nvPr/>
          </p:nvSpPr>
          <p:spPr bwMode="auto">
            <a:xfrm rot="1838329">
              <a:off x="3287" y="1385"/>
              <a:ext cx="5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latin typeface="Arial" pitchFamily="34" charset="0"/>
                </a:rPr>
                <a:t>Query</a:t>
              </a:r>
            </a:p>
          </p:txBody>
        </p:sp>
        <p:sp>
          <p:nvSpPr>
            <p:cNvPr id="2073" name="Text Box 20"/>
            <p:cNvSpPr txBox="1">
              <a:spLocks noChangeArrowheads="1"/>
            </p:cNvSpPr>
            <p:nvPr/>
          </p:nvSpPr>
          <p:spPr bwMode="auto">
            <a:xfrm>
              <a:off x="3216" y="960"/>
              <a:ext cx="6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pitchFamily="34" charset="0"/>
                </a:rPr>
                <a:t>QueryHit</a:t>
              </a:r>
            </a:p>
          </p:txBody>
        </p:sp>
        <p:sp>
          <p:nvSpPr>
            <p:cNvPr id="2074" name="Text Box 21"/>
            <p:cNvSpPr txBox="1">
              <a:spLocks noChangeArrowheads="1"/>
            </p:cNvSpPr>
            <p:nvPr/>
          </p:nvSpPr>
          <p:spPr bwMode="auto">
            <a:xfrm rot="-2282823">
              <a:off x="1344" y="1344"/>
              <a:ext cx="5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pitchFamily="34" charset="0"/>
                </a:rPr>
                <a:t>Query</a:t>
              </a:r>
            </a:p>
          </p:txBody>
        </p:sp>
        <p:sp>
          <p:nvSpPr>
            <p:cNvPr id="2075" name="Text Box 22"/>
            <p:cNvSpPr txBox="1">
              <a:spLocks noChangeArrowheads="1"/>
            </p:cNvSpPr>
            <p:nvPr/>
          </p:nvSpPr>
          <p:spPr bwMode="auto">
            <a:xfrm rot="2175888">
              <a:off x="1488" y="2736"/>
              <a:ext cx="5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pitchFamily="34" charset="0"/>
                </a:rPr>
                <a:t>Query</a:t>
              </a:r>
            </a:p>
          </p:txBody>
        </p:sp>
        <p:sp>
          <p:nvSpPr>
            <p:cNvPr id="2076" name="Line 23"/>
            <p:cNvSpPr>
              <a:spLocks noChangeShapeType="1"/>
            </p:cNvSpPr>
            <p:nvPr/>
          </p:nvSpPr>
          <p:spPr bwMode="auto">
            <a:xfrm flipH="1">
              <a:off x="1152" y="1104"/>
              <a:ext cx="1152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77" name="Text Box 24"/>
            <p:cNvSpPr txBox="1">
              <a:spLocks noChangeArrowheads="1"/>
            </p:cNvSpPr>
            <p:nvPr/>
          </p:nvSpPr>
          <p:spPr bwMode="auto">
            <a:xfrm rot="-2200461">
              <a:off x="1486" y="1583"/>
              <a:ext cx="6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latin typeface="Arial" pitchFamily="34" charset="0"/>
                </a:rPr>
                <a:t>QueryHit</a:t>
              </a:r>
            </a:p>
          </p:txBody>
        </p:sp>
        <p:sp>
          <p:nvSpPr>
            <p:cNvPr id="2078" name="Freeform 25"/>
            <p:cNvSpPr>
              <a:spLocks/>
            </p:cNvSpPr>
            <p:nvPr/>
          </p:nvSpPr>
          <p:spPr bwMode="auto">
            <a:xfrm>
              <a:off x="888" y="280"/>
              <a:ext cx="3528" cy="1736"/>
            </a:xfrm>
            <a:custGeom>
              <a:avLst/>
              <a:gdLst>
                <a:gd name="T0" fmla="*/ 3528 w 3528"/>
                <a:gd name="T1" fmla="*/ 536 h 1736"/>
                <a:gd name="T2" fmla="*/ 2856 w 3528"/>
                <a:gd name="T3" fmla="*/ 248 h 1736"/>
                <a:gd name="T4" fmla="*/ 1608 w 3528"/>
                <a:gd name="T5" fmla="*/ 152 h 1736"/>
                <a:gd name="T6" fmla="*/ 264 w 3528"/>
                <a:gd name="T7" fmla="*/ 1160 h 1736"/>
                <a:gd name="T8" fmla="*/ 24 w 3528"/>
                <a:gd name="T9" fmla="*/ 1736 h 17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28"/>
                <a:gd name="T16" fmla="*/ 0 h 1736"/>
                <a:gd name="T17" fmla="*/ 3528 w 3528"/>
                <a:gd name="T18" fmla="*/ 1736 h 17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28" h="1736">
                  <a:moveTo>
                    <a:pt x="3528" y="536"/>
                  </a:moveTo>
                  <a:cubicBezTo>
                    <a:pt x="3352" y="424"/>
                    <a:pt x="3176" y="312"/>
                    <a:pt x="2856" y="248"/>
                  </a:cubicBezTo>
                  <a:cubicBezTo>
                    <a:pt x="2536" y="184"/>
                    <a:pt x="2040" y="0"/>
                    <a:pt x="1608" y="152"/>
                  </a:cubicBezTo>
                  <a:cubicBezTo>
                    <a:pt x="1176" y="304"/>
                    <a:pt x="528" y="896"/>
                    <a:pt x="264" y="1160"/>
                  </a:cubicBezTo>
                  <a:cubicBezTo>
                    <a:pt x="0" y="1424"/>
                    <a:pt x="64" y="1640"/>
                    <a:pt x="24" y="173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eaLnBrk="0" hangingPunct="0"/>
              <a:endParaRPr lang="sv-SE"/>
            </a:p>
          </p:txBody>
        </p:sp>
        <p:sp>
          <p:nvSpPr>
            <p:cNvPr id="2079" name="Line 26"/>
            <p:cNvSpPr>
              <a:spLocks noChangeShapeType="1"/>
            </p:cNvSpPr>
            <p:nvPr/>
          </p:nvSpPr>
          <p:spPr bwMode="auto">
            <a:xfrm flipH="1">
              <a:off x="2592" y="1008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060" name="Text Box 27"/>
          <p:cNvSpPr txBox="1">
            <a:spLocks noChangeArrowheads="1"/>
          </p:cNvSpPr>
          <p:nvPr/>
        </p:nvSpPr>
        <p:spPr bwMode="auto">
          <a:xfrm>
            <a:off x="6270625" y="1014413"/>
            <a:ext cx="1982788" cy="696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1800">
                <a:latin typeface="Comic Sans MS" pitchFamily="66" charset="0"/>
              </a:rPr>
              <a:t>File transfer: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1800">
                <a:latin typeface="Comic Sans MS" pitchFamily="66" charset="0"/>
              </a:rPr>
              <a:t>HTTP</a:t>
            </a:r>
          </a:p>
        </p:txBody>
      </p:sp>
      <p:sp>
        <p:nvSpPr>
          <p:cNvPr id="2061" name="Text Box 28"/>
          <p:cNvSpPr txBox="1">
            <a:spLocks noChangeArrowheads="1"/>
          </p:cNvSpPr>
          <p:nvPr/>
        </p:nvSpPr>
        <p:spPr bwMode="auto">
          <a:xfrm>
            <a:off x="501650" y="1146175"/>
            <a:ext cx="3406775" cy="3563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>
                <a:latin typeface="Comic Sans MS" pitchFamily="66" charset="0"/>
              </a:rPr>
              <a:t> Query message</a:t>
            </a:r>
            <a:br>
              <a:rPr lang="en-US">
                <a:latin typeface="Comic Sans MS" pitchFamily="66" charset="0"/>
              </a:rPr>
            </a:br>
            <a:r>
              <a:rPr lang="en-US">
                <a:latin typeface="Comic Sans MS" pitchFamily="66" charset="0"/>
              </a:rPr>
              <a:t>sent over existing TCP</a:t>
            </a:r>
            <a:br>
              <a:rPr lang="en-US">
                <a:latin typeface="Comic Sans MS" pitchFamily="66" charset="0"/>
              </a:rPr>
            </a:br>
            <a:r>
              <a:rPr lang="en-US">
                <a:latin typeface="Comic Sans MS" pitchFamily="66" charset="0"/>
              </a:rPr>
              <a:t>connections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>
                <a:latin typeface="Comic Sans MS" pitchFamily="66" charset="0"/>
              </a:rPr>
              <a:t> peers forward</a:t>
            </a:r>
            <a:br>
              <a:rPr lang="en-US">
                <a:latin typeface="Comic Sans MS" pitchFamily="66" charset="0"/>
              </a:rPr>
            </a:br>
            <a:r>
              <a:rPr lang="en-US">
                <a:latin typeface="Comic Sans MS" pitchFamily="66" charset="0"/>
              </a:rPr>
              <a:t>Query message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>
                <a:latin typeface="Comic Sans MS" pitchFamily="66" charset="0"/>
              </a:rPr>
              <a:t> QueryHit </a:t>
            </a:r>
            <a:br>
              <a:rPr lang="en-US">
                <a:latin typeface="Comic Sans MS" pitchFamily="66" charset="0"/>
              </a:rPr>
            </a:br>
            <a:r>
              <a:rPr lang="en-US">
                <a:latin typeface="Comic Sans MS" pitchFamily="66" charset="0"/>
              </a:rPr>
              <a:t>sent over </a:t>
            </a:r>
            <a:br>
              <a:rPr lang="en-US">
                <a:latin typeface="Comic Sans MS" pitchFamily="66" charset="0"/>
              </a:rPr>
            </a:br>
            <a:r>
              <a:rPr lang="en-US">
                <a:latin typeface="Comic Sans MS" pitchFamily="66" charset="0"/>
              </a:rPr>
              <a:t>reverse</a:t>
            </a:r>
            <a:br>
              <a:rPr lang="en-US">
                <a:latin typeface="Comic Sans MS" pitchFamily="66" charset="0"/>
              </a:rPr>
            </a:br>
            <a:r>
              <a:rPr lang="en-US">
                <a:latin typeface="Comic Sans MS" pitchFamily="66" charset="0"/>
              </a:rPr>
              <a:t>path</a:t>
            </a:r>
          </a:p>
        </p:txBody>
      </p:sp>
      <p:sp>
        <p:nvSpPr>
          <p:cNvPr id="2062" name="Text Box 29"/>
          <p:cNvSpPr txBox="1">
            <a:spLocks noChangeArrowheads="1"/>
          </p:cNvSpPr>
          <p:nvPr/>
        </p:nvSpPr>
        <p:spPr bwMode="auto">
          <a:xfrm>
            <a:off x="474663" y="5189538"/>
            <a:ext cx="2063750" cy="127317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>
                <a:latin typeface="Comic Sans MS" pitchFamily="66" charset="0"/>
              </a:rPr>
              <a:t>Scalability: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>
                <a:latin typeface="Comic Sans MS" pitchFamily="66" charset="0"/>
              </a:rPr>
              <a:t>limited scope</a:t>
            </a:r>
            <a:br>
              <a:rPr lang="en-US">
                <a:latin typeface="Comic Sans MS" pitchFamily="66" charset="0"/>
              </a:rPr>
            </a:br>
            <a:r>
              <a:rPr lang="en-US">
                <a:latin typeface="Comic Sans MS" pitchFamily="66" charset="0"/>
              </a:rPr>
              <a:t>flooding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2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 </a:t>
            </a:r>
            <a:r>
              <a:rPr lang="en-US" dirty="0" smtClean="0"/>
              <a:t>+, -?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>
          <a:xfrm>
            <a:off x="4601028" y="1338943"/>
            <a:ext cx="4223658" cy="46482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4000" dirty="0">
                <a:solidFill>
                  <a:srgbClr val="0070C0"/>
                </a:solidFill>
              </a:rPr>
              <a:t>Gnutella: </a:t>
            </a:r>
            <a:endParaRPr lang="en-US" sz="4000" dirty="0" smtClean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/>
              <a:t>Pros</a:t>
            </a:r>
            <a:r>
              <a:rPr lang="en-US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Simple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Fully de-centralized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Search cost distributed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Cons: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Search scope is O(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Search time is O(???)</a:t>
            </a:r>
          </a:p>
          <a:p>
            <a:pPr lvl="1">
              <a:lnSpc>
                <a:spcPct val="90000"/>
              </a:lnSpc>
            </a:pPr>
            <a:endParaRPr lang="sv-SE" dirty="0" smtClean="0"/>
          </a:p>
        </p:txBody>
      </p:sp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95AD3-D509-4EA9-8670-DE98057889C0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>
          <a:xfrm>
            <a:off x="0" y="1228785"/>
            <a:ext cx="478245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  <a:buClr>
                <a:srgbClr val="3333CC"/>
              </a:buClr>
              <a:buSzPct val="85000"/>
            </a:pPr>
            <a:r>
              <a:rPr lang="en-US" sz="4000" dirty="0">
                <a:solidFill>
                  <a:srgbClr val="0070C0"/>
                </a:solidFill>
                <a:latin typeface="Calibri"/>
              </a:rPr>
              <a:t>Napster </a:t>
            </a:r>
            <a:endParaRPr lang="en-US" sz="4000" dirty="0" smtClean="0">
              <a:solidFill>
                <a:srgbClr val="0070C0"/>
              </a:solidFill>
              <a:latin typeface="Calibri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§"/>
            </a:pPr>
            <a:r>
              <a:rPr lang="en-US" sz="2800" kern="0" dirty="0" smtClean="0">
                <a:solidFill>
                  <a:srgbClr val="000000"/>
                </a:solidFill>
                <a:latin typeface="+mn-lt"/>
                <a:cs typeface="+mn-cs"/>
              </a:rPr>
              <a:t>Pros</a:t>
            </a:r>
            <a:r>
              <a:rPr lang="en-US" sz="2800" kern="0" dirty="0">
                <a:solidFill>
                  <a:srgbClr val="000000"/>
                </a:solidFill>
                <a:latin typeface="+mn-lt"/>
                <a:cs typeface="+mn-cs"/>
              </a:rPr>
              <a:t>: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3333CC"/>
              </a:buClr>
              <a:buSzPct val="75000"/>
              <a:buFont typeface="Wingdings" pitchFamily="2" charset="2"/>
              <a:buChar char="§"/>
            </a:pPr>
            <a:r>
              <a:rPr lang="en-US" sz="2800" kern="0" dirty="0">
                <a:solidFill>
                  <a:srgbClr val="000000"/>
                </a:solidFill>
                <a:latin typeface="+mn-lt"/>
              </a:rPr>
              <a:t>Simple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3333CC"/>
              </a:buClr>
              <a:buSzPct val="75000"/>
              <a:buFont typeface="Wingdings" pitchFamily="2" charset="2"/>
              <a:buChar char="§"/>
            </a:pPr>
            <a:r>
              <a:rPr lang="en-US" sz="2800" kern="0" dirty="0">
                <a:solidFill>
                  <a:srgbClr val="000000"/>
                </a:solidFill>
                <a:latin typeface="+mn-lt"/>
              </a:rPr>
              <a:t>Search scope is O(1</a:t>
            </a:r>
            <a:r>
              <a:rPr lang="en-US" sz="2800" kern="0" dirty="0" smtClean="0">
                <a:solidFill>
                  <a:srgbClr val="000000"/>
                </a:solidFill>
                <a:latin typeface="+mn-lt"/>
              </a:rPr>
              <a:t>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3333CC"/>
              </a:buClr>
              <a:buSzPct val="75000"/>
              <a:buFont typeface="Wingdings" pitchFamily="2" charset="2"/>
              <a:buChar char="§"/>
            </a:pPr>
            <a:endParaRPr lang="en-US" sz="2800" kern="0" dirty="0">
              <a:solidFill>
                <a:srgbClr val="000000"/>
              </a:solidFill>
              <a:latin typeface="+mn-lt"/>
            </a:endParaRPr>
          </a:p>
          <a:p>
            <a:pPr marL="342900" lvl="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§"/>
            </a:pPr>
            <a:r>
              <a:rPr lang="en-US" sz="2800" kern="0" dirty="0" smtClean="0">
                <a:solidFill>
                  <a:srgbClr val="000000"/>
                </a:solidFill>
                <a:latin typeface="+mn-lt"/>
                <a:cs typeface="+mn-cs"/>
              </a:rPr>
              <a:t>Cons</a:t>
            </a:r>
            <a:r>
              <a:rPr lang="en-US" sz="2800" kern="0" dirty="0">
                <a:solidFill>
                  <a:srgbClr val="000000"/>
                </a:solidFill>
                <a:latin typeface="+mn-lt"/>
                <a:cs typeface="+mn-cs"/>
              </a:rPr>
              <a:t>: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" pitchFamily="2" charset="2"/>
              <a:buChar char="§"/>
            </a:pPr>
            <a:r>
              <a:rPr lang="en-US" sz="2800" kern="0" dirty="0">
                <a:solidFill>
                  <a:srgbClr val="000000"/>
                </a:solidFill>
                <a:latin typeface="+mn-lt"/>
              </a:rPr>
              <a:t>Server maintains O(N) State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" pitchFamily="2" charset="2"/>
              <a:buChar char="§"/>
            </a:pPr>
            <a:r>
              <a:rPr lang="en-US" sz="2800" kern="0" dirty="0">
                <a:solidFill>
                  <a:srgbClr val="000000"/>
                </a:solidFill>
                <a:latin typeface="+mn-lt"/>
              </a:rPr>
              <a:t>Server </a:t>
            </a:r>
            <a:r>
              <a:rPr lang="en-US" sz="2800" kern="0" dirty="0" smtClean="0">
                <a:solidFill>
                  <a:srgbClr val="000000"/>
                </a:solidFill>
                <a:latin typeface="+mn-lt"/>
              </a:rPr>
              <a:t>performance bottleneck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" pitchFamily="2" charset="2"/>
              <a:buChar char="§"/>
            </a:pPr>
            <a:r>
              <a:rPr lang="en-US" sz="2800" kern="0" dirty="0" smtClean="0">
                <a:solidFill>
                  <a:srgbClr val="000000"/>
                </a:solidFill>
                <a:latin typeface="+mn-lt"/>
              </a:rPr>
              <a:t>Single </a:t>
            </a:r>
            <a:r>
              <a:rPr lang="en-US" sz="2800" kern="0" dirty="0">
                <a:solidFill>
                  <a:srgbClr val="000000"/>
                </a:solidFill>
                <a:latin typeface="+mn-lt"/>
              </a:rPr>
              <a:t>point of failure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uiExpand="1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Gnutella</a:t>
            </a:r>
          </a:p>
        </p:txBody>
      </p:sp>
      <p:sp>
        <p:nvSpPr>
          <p:cNvPr id="27654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769257" y="1600200"/>
            <a:ext cx="7536543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en-US" sz="3200" i="1" u="sng" dirty="0" smtClean="0">
                <a:solidFill>
                  <a:srgbClr val="FF0000"/>
                </a:solidFill>
              </a:rPr>
              <a:t>Interesting concept in practice: overlay network:</a:t>
            </a:r>
          </a:p>
          <a:p>
            <a:pPr>
              <a:lnSpc>
                <a:spcPct val="90000"/>
              </a:lnSpc>
              <a:buFont typeface="ZapfDingbats"/>
              <a:buNone/>
            </a:pPr>
            <a:endParaRPr lang="en-US" sz="3200" i="1" u="sng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sz="2400" dirty="0"/>
              <a:t>active </a:t>
            </a:r>
            <a:r>
              <a:rPr lang="en-US" sz="2400" dirty="0" err="1"/>
              <a:t>gnutella</a:t>
            </a:r>
            <a:r>
              <a:rPr lang="en-US" sz="2400" dirty="0"/>
              <a:t> peers and edges form an overlay </a:t>
            </a:r>
          </a:p>
          <a:p>
            <a:pPr>
              <a:lnSpc>
                <a:spcPct val="90000"/>
              </a:lnSpc>
              <a:buFont typeface="ZapfDingbats"/>
              <a:buNone/>
            </a:pPr>
            <a:endParaRPr lang="en-US" sz="3200" i="1" u="sng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A network on top of another network: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Edge is not a physical link (what is </a:t>
            </a:r>
            <a:r>
              <a:rPr lang="en-US" sz="2000" dirty="0" smtClean="0"/>
              <a:t>it?)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2765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2765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E79BC1-6E57-4175-BD18-0B5E7458762A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First generation in p2p file sharing/lookup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Centralized Database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Napster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Query Flooding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1600" dirty="0" smtClean="0"/>
              <a:t>Gnutella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Hierarchical Query Flooding: some directories</a:t>
            </a:r>
            <a:endParaRPr lang="en-US" sz="2400" dirty="0" smtClean="0">
              <a:solidFill>
                <a:srgbClr val="C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 dirty="0" err="1" smtClean="0">
                <a:solidFill>
                  <a:srgbClr val="C00000"/>
                </a:solidFill>
              </a:rPr>
              <a:t>KaZaA</a:t>
            </a:r>
            <a:endParaRPr lang="en-US" sz="2000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/>
              <a:t>Further unstructured Overlay Routing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1600" dirty="0" err="1" smtClean="0"/>
              <a:t>Freenet</a:t>
            </a: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…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1600" dirty="0" smtClean="0"/>
          </a:p>
        </p:txBody>
      </p:sp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8ACAA-3BAD-4D05-9721-BDF5333DF245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KaZaA: Overview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>
                <a:sym typeface="Wingdings" pitchFamily="2" charset="2"/>
              </a:rPr>
              <a:t>“Smart” Query Flooding:</a:t>
            </a:r>
          </a:p>
          <a:p>
            <a:pPr lvl="1">
              <a:lnSpc>
                <a:spcPct val="80000"/>
              </a:lnSpc>
            </a:pPr>
            <a:r>
              <a:rPr lang="en-US" sz="2000" b="1" smtClean="0">
                <a:sym typeface="Wingdings" pitchFamily="2" charset="2"/>
              </a:rPr>
              <a:t>Join</a:t>
            </a:r>
            <a:r>
              <a:rPr lang="en-US" sz="2000" smtClean="0">
                <a:sym typeface="Wingdings" pitchFamily="2" charset="2"/>
              </a:rPr>
              <a:t>: on startup, client contacts a “supernode” ... may at some point become one itself</a:t>
            </a:r>
          </a:p>
          <a:p>
            <a:pPr lvl="1">
              <a:lnSpc>
                <a:spcPct val="80000"/>
              </a:lnSpc>
            </a:pPr>
            <a:r>
              <a:rPr lang="en-US" sz="2000" b="1" smtClean="0">
                <a:sym typeface="Wingdings" pitchFamily="2" charset="2"/>
              </a:rPr>
              <a:t>Publish</a:t>
            </a:r>
            <a:r>
              <a:rPr lang="en-US" sz="2000" smtClean="0">
                <a:sym typeface="Wingdings" pitchFamily="2" charset="2"/>
              </a:rPr>
              <a:t>: send list of files to supernode</a:t>
            </a:r>
            <a:endParaRPr lang="en-US" sz="2000" smtClean="0"/>
          </a:p>
          <a:p>
            <a:pPr lvl="1">
              <a:lnSpc>
                <a:spcPct val="80000"/>
              </a:lnSpc>
            </a:pPr>
            <a:r>
              <a:rPr lang="en-US" sz="2000" b="1" smtClean="0"/>
              <a:t>Search</a:t>
            </a:r>
            <a:r>
              <a:rPr lang="en-US" sz="2000" smtClean="0"/>
              <a:t>: send query to supernode, supernodes flood query amongst themselves.</a:t>
            </a:r>
            <a:endParaRPr lang="en-US" sz="2000" smtClean="0">
              <a:sym typeface="Wingdings" pitchFamily="2" charset="2"/>
            </a:endParaRPr>
          </a:p>
          <a:p>
            <a:pPr lvl="1">
              <a:lnSpc>
                <a:spcPct val="80000"/>
              </a:lnSpc>
            </a:pPr>
            <a:r>
              <a:rPr lang="en-US" sz="2000" b="1" smtClean="0"/>
              <a:t>Fetch</a:t>
            </a:r>
            <a:r>
              <a:rPr lang="en-US" sz="2000" smtClean="0"/>
              <a:t>: get the file directly from peer(s); can fetch simultaneously from multiple peers</a:t>
            </a:r>
            <a:endParaRPr lang="en-US" sz="1800" smtClean="0"/>
          </a:p>
        </p:txBody>
      </p:sp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0762B-ED2E-4930-AC44-E024B552A6FA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2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KaZaA: File Insert</a:t>
            </a:r>
          </a:p>
        </p:txBody>
      </p:sp>
      <p:sp>
        <p:nvSpPr>
          <p:cNvPr id="3584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1DD4A-3ED5-4E54-8906-2711D6CA68B7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914400" y="4876800"/>
            <a:ext cx="1385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  <a:latin typeface="Arial" pitchFamily="34" charset="0"/>
              </a:rPr>
              <a:t>I have X!</a:t>
            </a:r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24582" name="Group 4"/>
          <p:cNvGrpSpPr>
            <a:grpSpLocks/>
          </p:cNvGrpSpPr>
          <p:nvPr/>
        </p:nvGrpSpPr>
        <p:grpSpPr bwMode="auto">
          <a:xfrm>
            <a:off x="914400" y="1524000"/>
            <a:ext cx="6781800" cy="4419600"/>
            <a:chOff x="576" y="960"/>
            <a:chExt cx="4272" cy="2784"/>
          </a:xfrm>
        </p:grpSpPr>
        <p:pic>
          <p:nvPicPr>
            <p:cNvPr id="24588" name="Picture 5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2" y="1968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9" name="Picture 6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24" y="3024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0" name="Picture 7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72" y="1920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1" name="Picture 8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12" y="3168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2" name="Picture 9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16" y="2112"/>
              <a:ext cx="480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593" name="Group 10"/>
            <p:cNvGrpSpPr>
              <a:grpSpLocks/>
            </p:cNvGrpSpPr>
            <p:nvPr/>
          </p:nvGrpSpPr>
          <p:grpSpPr bwMode="auto">
            <a:xfrm>
              <a:off x="4464" y="3408"/>
              <a:ext cx="384" cy="192"/>
              <a:chOff x="2688" y="3552"/>
              <a:chExt cx="384" cy="192"/>
            </a:xfrm>
          </p:grpSpPr>
          <p:pic>
            <p:nvPicPr>
              <p:cNvPr id="24643" name="Picture 11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44" name="Picture 1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45" name="Picture 1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4594" name="Picture 1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20" y="259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5" name="Picture 1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259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6" name="Picture 1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12" y="259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597" name="Group 17"/>
            <p:cNvGrpSpPr>
              <a:grpSpLocks/>
            </p:cNvGrpSpPr>
            <p:nvPr/>
          </p:nvGrpSpPr>
          <p:grpSpPr bwMode="auto">
            <a:xfrm>
              <a:off x="3408" y="2592"/>
              <a:ext cx="384" cy="192"/>
              <a:chOff x="2688" y="3552"/>
              <a:chExt cx="384" cy="192"/>
            </a:xfrm>
          </p:grpSpPr>
          <p:pic>
            <p:nvPicPr>
              <p:cNvPr id="24640" name="Picture 18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41" name="Picture 19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42" name="Picture 20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4598" name="Picture 2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72" y="216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9" name="Picture 2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68" y="216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600" name="Group 23"/>
            <p:cNvGrpSpPr>
              <a:grpSpLocks/>
            </p:cNvGrpSpPr>
            <p:nvPr/>
          </p:nvGrpSpPr>
          <p:grpSpPr bwMode="auto">
            <a:xfrm>
              <a:off x="576" y="2208"/>
              <a:ext cx="384" cy="192"/>
              <a:chOff x="2688" y="3552"/>
              <a:chExt cx="384" cy="192"/>
            </a:xfrm>
          </p:grpSpPr>
          <p:pic>
            <p:nvPicPr>
              <p:cNvPr id="24637" name="Picture 2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38" name="Picture 25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39" name="Picture 26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4601" name="Picture 27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8" y="3072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2" name="Picture 2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84" y="331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3" name="Picture 2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80" y="331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4" name="Picture 3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20" y="326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5" name="Picture 3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64" y="2208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6" name="Picture 32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72" y="2016"/>
              <a:ext cx="480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7" name="Picture 3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72" y="254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8" name="Picture 3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68" y="254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9" name="Picture 3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4" y="254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10" name="Picture 36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12" y="1152"/>
              <a:ext cx="480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11" name="Picture 3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12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12" name="Picture 3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08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13" name="Picture 3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04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14" name="Picture 40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8" y="1152"/>
              <a:ext cx="480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15" name="Picture 4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64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16" name="Picture 4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60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17" name="Line 43"/>
            <p:cNvSpPr>
              <a:spLocks noChangeShapeType="1"/>
            </p:cNvSpPr>
            <p:nvPr/>
          </p:nvSpPr>
          <p:spPr bwMode="auto">
            <a:xfrm>
              <a:off x="2592" y="1440"/>
              <a:ext cx="576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18" name="Line 44"/>
            <p:cNvSpPr>
              <a:spLocks noChangeShapeType="1"/>
            </p:cNvSpPr>
            <p:nvPr/>
          </p:nvSpPr>
          <p:spPr bwMode="auto">
            <a:xfrm flipV="1">
              <a:off x="3312" y="1632"/>
              <a:ext cx="0" cy="48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19" name="Line 45"/>
            <p:cNvSpPr>
              <a:spLocks noChangeShapeType="1"/>
            </p:cNvSpPr>
            <p:nvPr/>
          </p:nvSpPr>
          <p:spPr bwMode="auto">
            <a:xfrm>
              <a:off x="2400" y="2352"/>
              <a:ext cx="816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20" name="Line 46"/>
            <p:cNvSpPr>
              <a:spLocks noChangeShapeType="1"/>
            </p:cNvSpPr>
            <p:nvPr/>
          </p:nvSpPr>
          <p:spPr bwMode="auto">
            <a:xfrm flipH="1">
              <a:off x="2160" y="1584"/>
              <a:ext cx="144" cy="43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21" name="Line 47"/>
            <p:cNvSpPr>
              <a:spLocks noChangeShapeType="1"/>
            </p:cNvSpPr>
            <p:nvPr/>
          </p:nvSpPr>
          <p:spPr bwMode="auto">
            <a:xfrm>
              <a:off x="2544" y="1536"/>
              <a:ext cx="672" cy="67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22" name="Line 48"/>
            <p:cNvSpPr>
              <a:spLocks noChangeShapeType="1"/>
            </p:cNvSpPr>
            <p:nvPr/>
          </p:nvSpPr>
          <p:spPr bwMode="auto">
            <a:xfrm flipV="1">
              <a:off x="2304" y="1584"/>
              <a:ext cx="864" cy="624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23" name="Line 49"/>
            <p:cNvSpPr>
              <a:spLocks noChangeShapeType="1"/>
            </p:cNvSpPr>
            <p:nvPr/>
          </p:nvSpPr>
          <p:spPr bwMode="auto">
            <a:xfrm>
              <a:off x="3648" y="1584"/>
              <a:ext cx="576" cy="43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pic>
          <p:nvPicPr>
            <p:cNvPr id="24624" name="Picture 50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36" y="3312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25" name="Picture 5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36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26" name="Picture 5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2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27" name="Picture 53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4" y="1440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28" name="Picture 5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64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29" name="Picture 5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60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30" name="Line 56"/>
            <p:cNvSpPr>
              <a:spLocks noChangeShapeType="1"/>
            </p:cNvSpPr>
            <p:nvPr/>
          </p:nvSpPr>
          <p:spPr bwMode="auto">
            <a:xfrm>
              <a:off x="3648" y="2544"/>
              <a:ext cx="864" cy="67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31" name="Line 57"/>
            <p:cNvSpPr>
              <a:spLocks noChangeShapeType="1"/>
            </p:cNvSpPr>
            <p:nvPr/>
          </p:nvSpPr>
          <p:spPr bwMode="auto">
            <a:xfrm>
              <a:off x="3504" y="2544"/>
              <a:ext cx="432" cy="76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32" name="Line 58"/>
            <p:cNvSpPr>
              <a:spLocks noChangeShapeType="1"/>
            </p:cNvSpPr>
            <p:nvPr/>
          </p:nvSpPr>
          <p:spPr bwMode="auto">
            <a:xfrm flipH="1">
              <a:off x="3168" y="2544"/>
              <a:ext cx="144" cy="43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33" name="Line 59"/>
            <p:cNvSpPr>
              <a:spLocks noChangeShapeType="1"/>
            </p:cNvSpPr>
            <p:nvPr/>
          </p:nvSpPr>
          <p:spPr bwMode="auto">
            <a:xfrm flipH="1">
              <a:off x="1632" y="2448"/>
              <a:ext cx="336" cy="57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34" name="Line 60"/>
            <p:cNvSpPr>
              <a:spLocks noChangeShapeType="1"/>
            </p:cNvSpPr>
            <p:nvPr/>
          </p:nvSpPr>
          <p:spPr bwMode="auto">
            <a:xfrm flipV="1">
              <a:off x="1104" y="1488"/>
              <a:ext cx="1008" cy="9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35" name="Line 61"/>
            <p:cNvSpPr>
              <a:spLocks noChangeShapeType="1"/>
            </p:cNvSpPr>
            <p:nvPr/>
          </p:nvSpPr>
          <p:spPr bwMode="auto">
            <a:xfrm flipH="1">
              <a:off x="912" y="1584"/>
              <a:ext cx="1200" cy="48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36" name="Text Box 62"/>
            <p:cNvSpPr txBox="1">
              <a:spLocks noChangeArrowheads="1"/>
            </p:cNvSpPr>
            <p:nvPr/>
          </p:nvSpPr>
          <p:spPr bwMode="auto">
            <a:xfrm>
              <a:off x="2160" y="96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sv-SE">
                <a:solidFill>
                  <a:srgbClr val="990000"/>
                </a:solidFill>
                <a:latin typeface="Helvetica"/>
              </a:endParaRPr>
            </a:p>
          </p:txBody>
        </p:sp>
      </p:grp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1600200" y="3886200"/>
            <a:ext cx="1524000" cy="914400"/>
            <a:chOff x="528" y="2352"/>
            <a:chExt cx="960" cy="576"/>
          </a:xfrm>
        </p:grpSpPr>
        <p:sp>
          <p:nvSpPr>
            <p:cNvPr id="24586" name="Line 64"/>
            <p:cNvSpPr>
              <a:spLocks noChangeShapeType="1"/>
            </p:cNvSpPr>
            <p:nvPr/>
          </p:nvSpPr>
          <p:spPr bwMode="auto">
            <a:xfrm flipV="1">
              <a:off x="1152" y="2352"/>
              <a:ext cx="336" cy="57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587" name="Text Box 65"/>
            <p:cNvSpPr txBox="1">
              <a:spLocks noChangeArrowheads="1"/>
            </p:cNvSpPr>
            <p:nvPr/>
          </p:nvSpPr>
          <p:spPr bwMode="auto">
            <a:xfrm>
              <a:off x="528" y="2544"/>
              <a:ext cx="7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accent2"/>
                  </a:solidFill>
                  <a:latin typeface="Helvetica"/>
                </a:rPr>
                <a:t>Publish</a:t>
              </a:r>
            </a:p>
          </p:txBody>
        </p:sp>
      </p:grpSp>
      <p:sp>
        <p:nvSpPr>
          <p:cNvPr id="194626" name="Rectangle 66"/>
          <p:cNvSpPr>
            <a:spLocks noChangeArrowheads="1"/>
          </p:cNvSpPr>
          <p:nvPr/>
        </p:nvSpPr>
        <p:spPr bwMode="auto">
          <a:xfrm>
            <a:off x="1219200" y="2590800"/>
            <a:ext cx="20574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r>
              <a:rPr lang="en-US">
                <a:latin typeface="Arial" pitchFamily="34" charset="0"/>
              </a:rPr>
              <a:t>insert(X,</a:t>
            </a:r>
          </a:p>
          <a:p>
            <a:pPr eaLnBrk="0" hangingPunct="0"/>
            <a:r>
              <a:rPr lang="en-US">
                <a:latin typeface="Arial" pitchFamily="34" charset="0"/>
              </a:rPr>
              <a:t>  123.2.21.23)</a:t>
            </a:r>
          </a:p>
          <a:p>
            <a:pPr eaLnBrk="0" hangingPunct="0"/>
            <a:r>
              <a:rPr lang="en-US">
                <a:latin typeface="Arial" pitchFamily="34" charset="0"/>
              </a:rPr>
              <a:t>...</a:t>
            </a:r>
          </a:p>
        </p:txBody>
      </p:sp>
      <p:sp>
        <p:nvSpPr>
          <p:cNvPr id="24585" name="Rectangle 67"/>
          <p:cNvSpPr>
            <a:spLocks noChangeArrowheads="1"/>
          </p:cNvSpPr>
          <p:nvPr/>
        </p:nvSpPr>
        <p:spPr bwMode="auto">
          <a:xfrm>
            <a:off x="1676400" y="5486400"/>
            <a:ext cx="1795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Arial" pitchFamily="34" charset="0"/>
              </a:rPr>
              <a:t>123.2.21.23</a:t>
            </a:r>
          </a:p>
        </p:txBody>
      </p:sp>
      <p:sp>
        <p:nvSpPr>
          <p:cNvPr id="70" name="Text Box 61"/>
          <p:cNvSpPr txBox="1">
            <a:spLocks noChangeArrowheads="1"/>
          </p:cNvSpPr>
          <p:nvPr/>
        </p:nvSpPr>
        <p:spPr bwMode="auto">
          <a:xfrm>
            <a:off x="3429000" y="1524000"/>
            <a:ext cx="2168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990000"/>
                </a:solidFill>
                <a:latin typeface="Helvetica"/>
              </a:rPr>
              <a:t>“Super Nodes”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6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6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KaZaA: File Search</a:t>
            </a:r>
          </a:p>
        </p:txBody>
      </p:sp>
      <p:sp>
        <p:nvSpPr>
          <p:cNvPr id="3686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3766E-BE81-4867-A4A6-53C0E867C995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grpSp>
        <p:nvGrpSpPr>
          <p:cNvPr id="25604" name="Group 2"/>
          <p:cNvGrpSpPr>
            <a:grpSpLocks/>
          </p:cNvGrpSpPr>
          <p:nvPr/>
        </p:nvGrpSpPr>
        <p:grpSpPr bwMode="auto">
          <a:xfrm>
            <a:off x="914400" y="1524000"/>
            <a:ext cx="6781800" cy="4419600"/>
            <a:chOff x="576" y="960"/>
            <a:chExt cx="4272" cy="2784"/>
          </a:xfrm>
        </p:grpSpPr>
        <p:pic>
          <p:nvPicPr>
            <p:cNvPr id="25630" name="Picture 3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2" y="1968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31" name="Picture 4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24" y="3024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32" name="Picture 5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72" y="1920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33" name="Picture 6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12" y="3168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34" name="Picture 7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16" y="2112"/>
              <a:ext cx="480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635" name="Group 8"/>
            <p:cNvGrpSpPr>
              <a:grpSpLocks/>
            </p:cNvGrpSpPr>
            <p:nvPr/>
          </p:nvGrpSpPr>
          <p:grpSpPr bwMode="auto">
            <a:xfrm>
              <a:off x="4464" y="3408"/>
              <a:ext cx="384" cy="192"/>
              <a:chOff x="2688" y="3552"/>
              <a:chExt cx="384" cy="192"/>
            </a:xfrm>
          </p:grpSpPr>
          <p:pic>
            <p:nvPicPr>
              <p:cNvPr id="25685" name="Picture 9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86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87" name="Picture 11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5636" name="Picture 1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20" y="259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37" name="Picture 1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259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38" name="Picture 1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12" y="259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639" name="Group 15"/>
            <p:cNvGrpSpPr>
              <a:grpSpLocks/>
            </p:cNvGrpSpPr>
            <p:nvPr/>
          </p:nvGrpSpPr>
          <p:grpSpPr bwMode="auto">
            <a:xfrm>
              <a:off x="3408" y="2592"/>
              <a:ext cx="384" cy="192"/>
              <a:chOff x="2688" y="3552"/>
              <a:chExt cx="384" cy="192"/>
            </a:xfrm>
          </p:grpSpPr>
          <p:pic>
            <p:nvPicPr>
              <p:cNvPr id="25682" name="Picture 16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83" name="Picture 17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84" name="Picture 18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5640" name="Picture 1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72" y="216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41" name="Picture 2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68" y="216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642" name="Group 21"/>
            <p:cNvGrpSpPr>
              <a:grpSpLocks/>
            </p:cNvGrpSpPr>
            <p:nvPr/>
          </p:nvGrpSpPr>
          <p:grpSpPr bwMode="auto">
            <a:xfrm>
              <a:off x="576" y="2208"/>
              <a:ext cx="384" cy="192"/>
              <a:chOff x="2688" y="3552"/>
              <a:chExt cx="384" cy="192"/>
            </a:xfrm>
          </p:grpSpPr>
          <p:pic>
            <p:nvPicPr>
              <p:cNvPr id="25679" name="Picture 2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80" name="Picture 2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81" name="Picture 2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5643" name="Picture 25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8" y="3072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44" name="Picture 2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84" y="331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45" name="Picture 2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80" y="331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46" name="Picture 2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20" y="326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47" name="Picture 2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64" y="2208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48" name="Picture 30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72" y="2016"/>
              <a:ext cx="480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49" name="Picture 3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72" y="254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50" name="Picture 3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68" y="254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51" name="Picture 3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4" y="254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52" name="Picture 34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12" y="1152"/>
              <a:ext cx="480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53" name="Picture 3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12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54" name="Picture 3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08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55" name="Picture 3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04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56" name="Picture 38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8" y="1152"/>
              <a:ext cx="480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57" name="Picture 3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64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58" name="Picture 4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60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59" name="Line 41"/>
            <p:cNvSpPr>
              <a:spLocks noChangeShapeType="1"/>
            </p:cNvSpPr>
            <p:nvPr/>
          </p:nvSpPr>
          <p:spPr bwMode="auto">
            <a:xfrm>
              <a:off x="2592" y="1440"/>
              <a:ext cx="576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60" name="Line 42"/>
            <p:cNvSpPr>
              <a:spLocks noChangeShapeType="1"/>
            </p:cNvSpPr>
            <p:nvPr/>
          </p:nvSpPr>
          <p:spPr bwMode="auto">
            <a:xfrm flipV="1">
              <a:off x="3312" y="1632"/>
              <a:ext cx="0" cy="48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61" name="Line 43"/>
            <p:cNvSpPr>
              <a:spLocks noChangeShapeType="1"/>
            </p:cNvSpPr>
            <p:nvPr/>
          </p:nvSpPr>
          <p:spPr bwMode="auto">
            <a:xfrm>
              <a:off x="2400" y="2352"/>
              <a:ext cx="816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62" name="Line 44"/>
            <p:cNvSpPr>
              <a:spLocks noChangeShapeType="1"/>
            </p:cNvSpPr>
            <p:nvPr/>
          </p:nvSpPr>
          <p:spPr bwMode="auto">
            <a:xfrm flipH="1">
              <a:off x="2160" y="1584"/>
              <a:ext cx="144" cy="43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63" name="Line 45"/>
            <p:cNvSpPr>
              <a:spLocks noChangeShapeType="1"/>
            </p:cNvSpPr>
            <p:nvPr/>
          </p:nvSpPr>
          <p:spPr bwMode="auto">
            <a:xfrm>
              <a:off x="2544" y="1536"/>
              <a:ext cx="672" cy="67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64" name="Line 46"/>
            <p:cNvSpPr>
              <a:spLocks noChangeShapeType="1"/>
            </p:cNvSpPr>
            <p:nvPr/>
          </p:nvSpPr>
          <p:spPr bwMode="auto">
            <a:xfrm flipV="1">
              <a:off x="2304" y="1584"/>
              <a:ext cx="864" cy="624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65" name="Line 47"/>
            <p:cNvSpPr>
              <a:spLocks noChangeShapeType="1"/>
            </p:cNvSpPr>
            <p:nvPr/>
          </p:nvSpPr>
          <p:spPr bwMode="auto">
            <a:xfrm>
              <a:off x="3648" y="1584"/>
              <a:ext cx="576" cy="43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pic>
          <p:nvPicPr>
            <p:cNvPr id="25666" name="Picture 48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36" y="3312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67" name="Picture 4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36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68" name="Picture 5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2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69" name="Picture 51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4" y="1440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70" name="Picture 5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64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71" name="Picture 5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60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72" name="Line 54"/>
            <p:cNvSpPr>
              <a:spLocks noChangeShapeType="1"/>
            </p:cNvSpPr>
            <p:nvPr/>
          </p:nvSpPr>
          <p:spPr bwMode="auto">
            <a:xfrm>
              <a:off x="3648" y="2544"/>
              <a:ext cx="864" cy="67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73" name="Line 55"/>
            <p:cNvSpPr>
              <a:spLocks noChangeShapeType="1"/>
            </p:cNvSpPr>
            <p:nvPr/>
          </p:nvSpPr>
          <p:spPr bwMode="auto">
            <a:xfrm>
              <a:off x="3504" y="2544"/>
              <a:ext cx="432" cy="76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74" name="Line 56"/>
            <p:cNvSpPr>
              <a:spLocks noChangeShapeType="1"/>
            </p:cNvSpPr>
            <p:nvPr/>
          </p:nvSpPr>
          <p:spPr bwMode="auto">
            <a:xfrm flipH="1">
              <a:off x="3168" y="2544"/>
              <a:ext cx="144" cy="43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75" name="Line 57"/>
            <p:cNvSpPr>
              <a:spLocks noChangeShapeType="1"/>
            </p:cNvSpPr>
            <p:nvPr/>
          </p:nvSpPr>
          <p:spPr bwMode="auto">
            <a:xfrm flipH="1">
              <a:off x="1632" y="2448"/>
              <a:ext cx="336" cy="57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76" name="Line 58"/>
            <p:cNvSpPr>
              <a:spLocks noChangeShapeType="1"/>
            </p:cNvSpPr>
            <p:nvPr/>
          </p:nvSpPr>
          <p:spPr bwMode="auto">
            <a:xfrm flipV="1">
              <a:off x="1104" y="1488"/>
              <a:ext cx="1008" cy="9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77" name="Line 59"/>
            <p:cNvSpPr>
              <a:spLocks noChangeShapeType="1"/>
            </p:cNvSpPr>
            <p:nvPr/>
          </p:nvSpPr>
          <p:spPr bwMode="auto">
            <a:xfrm flipH="1">
              <a:off x="912" y="1584"/>
              <a:ext cx="1200" cy="48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78" name="Text Box 60"/>
            <p:cNvSpPr txBox="1">
              <a:spLocks noChangeArrowheads="1"/>
            </p:cNvSpPr>
            <p:nvPr/>
          </p:nvSpPr>
          <p:spPr bwMode="auto">
            <a:xfrm>
              <a:off x="2160" y="96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sv-SE">
                <a:solidFill>
                  <a:srgbClr val="990000"/>
                </a:solidFill>
                <a:latin typeface="Helvetica"/>
              </a:endParaRPr>
            </a:p>
          </p:txBody>
        </p:sp>
      </p:grpSp>
      <p:sp>
        <p:nvSpPr>
          <p:cNvPr id="25606" name="Text Box 62"/>
          <p:cNvSpPr txBox="1">
            <a:spLocks noChangeArrowheads="1"/>
          </p:cNvSpPr>
          <p:nvPr/>
        </p:nvSpPr>
        <p:spPr bwMode="auto">
          <a:xfrm>
            <a:off x="0" y="4876800"/>
            <a:ext cx="2319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  <a:latin typeface="Arial" pitchFamily="34" charset="0"/>
              </a:rPr>
              <a:t>Where is file A?</a:t>
            </a:r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1828800" y="3886200"/>
            <a:ext cx="1295400" cy="914400"/>
            <a:chOff x="1152" y="2448"/>
            <a:chExt cx="816" cy="576"/>
          </a:xfrm>
        </p:grpSpPr>
        <p:sp>
          <p:nvSpPr>
            <p:cNvPr id="25628" name="Line 64"/>
            <p:cNvSpPr>
              <a:spLocks noChangeShapeType="1"/>
            </p:cNvSpPr>
            <p:nvPr/>
          </p:nvSpPr>
          <p:spPr bwMode="auto">
            <a:xfrm flipV="1">
              <a:off x="1632" y="2448"/>
              <a:ext cx="336" cy="57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29" name="Rectangle 65"/>
            <p:cNvSpPr>
              <a:spLocks noChangeArrowheads="1"/>
            </p:cNvSpPr>
            <p:nvPr/>
          </p:nvSpPr>
          <p:spPr bwMode="auto">
            <a:xfrm>
              <a:off x="1152" y="2544"/>
              <a:ext cx="63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accent2"/>
                  </a:solidFill>
                  <a:latin typeface="Arial" pitchFamily="34" charset="0"/>
                </a:rPr>
                <a:t>Query</a:t>
              </a:r>
            </a:p>
          </p:txBody>
        </p:sp>
      </p:grp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3429000" y="2514600"/>
            <a:ext cx="1676400" cy="1219200"/>
            <a:chOff x="2160" y="1584"/>
            <a:chExt cx="1056" cy="768"/>
          </a:xfrm>
        </p:grpSpPr>
        <p:sp>
          <p:nvSpPr>
            <p:cNvPr id="25625" name="Line 67"/>
            <p:cNvSpPr>
              <a:spLocks noChangeShapeType="1"/>
            </p:cNvSpPr>
            <p:nvPr/>
          </p:nvSpPr>
          <p:spPr bwMode="auto">
            <a:xfrm flipV="1">
              <a:off x="2160" y="1584"/>
              <a:ext cx="144" cy="43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26" name="Line 68"/>
            <p:cNvSpPr>
              <a:spLocks noChangeShapeType="1"/>
            </p:cNvSpPr>
            <p:nvPr/>
          </p:nvSpPr>
          <p:spPr bwMode="auto">
            <a:xfrm flipV="1">
              <a:off x="2400" y="2352"/>
              <a:ext cx="81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27" name="Line 69"/>
            <p:cNvSpPr>
              <a:spLocks noChangeShapeType="1"/>
            </p:cNvSpPr>
            <p:nvPr/>
          </p:nvSpPr>
          <p:spPr bwMode="auto">
            <a:xfrm flipV="1">
              <a:off x="2304" y="1584"/>
              <a:ext cx="864" cy="62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4038600" y="2286000"/>
            <a:ext cx="1219200" cy="1219200"/>
            <a:chOff x="2544" y="1440"/>
            <a:chExt cx="768" cy="768"/>
          </a:xfrm>
        </p:grpSpPr>
        <p:sp>
          <p:nvSpPr>
            <p:cNvPr id="25622" name="Line 71"/>
            <p:cNvSpPr>
              <a:spLocks noChangeShapeType="1"/>
            </p:cNvSpPr>
            <p:nvPr/>
          </p:nvSpPr>
          <p:spPr bwMode="auto">
            <a:xfrm>
              <a:off x="2544" y="1536"/>
              <a:ext cx="672" cy="67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23" name="Line 72"/>
            <p:cNvSpPr>
              <a:spLocks noChangeShapeType="1"/>
            </p:cNvSpPr>
            <p:nvPr/>
          </p:nvSpPr>
          <p:spPr bwMode="auto">
            <a:xfrm flipV="1">
              <a:off x="2592" y="1440"/>
              <a:ext cx="57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24" name="Line 73"/>
            <p:cNvSpPr>
              <a:spLocks noChangeShapeType="1"/>
            </p:cNvSpPr>
            <p:nvPr/>
          </p:nvSpPr>
          <p:spPr bwMode="auto">
            <a:xfrm flipV="1">
              <a:off x="3312" y="1632"/>
              <a:ext cx="0" cy="48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9" name="Group 74"/>
          <p:cNvGrpSpPr>
            <a:grpSpLocks/>
          </p:cNvGrpSpPr>
          <p:nvPr/>
        </p:nvGrpSpPr>
        <p:grpSpPr bwMode="auto">
          <a:xfrm>
            <a:off x="1447800" y="1524000"/>
            <a:ext cx="6248400" cy="2971800"/>
            <a:chOff x="912" y="960"/>
            <a:chExt cx="3936" cy="1872"/>
          </a:xfrm>
        </p:grpSpPr>
        <p:sp>
          <p:nvSpPr>
            <p:cNvPr id="25620" name="Rectangle 75"/>
            <p:cNvSpPr>
              <a:spLocks noChangeArrowheads="1"/>
            </p:cNvSpPr>
            <p:nvPr/>
          </p:nvSpPr>
          <p:spPr bwMode="auto">
            <a:xfrm>
              <a:off x="3552" y="2112"/>
              <a:ext cx="1296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0" hangingPunct="0"/>
              <a:r>
                <a:rPr lang="en-US">
                  <a:latin typeface="Arial" pitchFamily="34" charset="0"/>
                </a:rPr>
                <a:t>search(A)</a:t>
              </a:r>
            </a:p>
            <a:p>
              <a:pPr eaLnBrk="0" hangingPunct="0"/>
              <a:r>
                <a:rPr lang="en-US">
                  <a:latin typeface="Arial" pitchFamily="34" charset="0"/>
                </a:rPr>
                <a:t>--&gt;</a:t>
              </a:r>
            </a:p>
            <a:p>
              <a:pPr eaLnBrk="0" hangingPunct="0"/>
              <a:r>
                <a:rPr lang="en-US">
                  <a:latin typeface="Arial" pitchFamily="34" charset="0"/>
                </a:rPr>
                <a:t>123.2.0.18</a:t>
              </a:r>
            </a:p>
          </p:txBody>
        </p:sp>
        <p:sp>
          <p:nvSpPr>
            <p:cNvPr id="25621" name="Rectangle 76"/>
            <p:cNvSpPr>
              <a:spLocks noChangeArrowheads="1"/>
            </p:cNvSpPr>
            <p:nvPr/>
          </p:nvSpPr>
          <p:spPr bwMode="auto">
            <a:xfrm>
              <a:off x="912" y="960"/>
              <a:ext cx="1296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0" hangingPunct="0"/>
              <a:r>
                <a:rPr lang="en-US">
                  <a:latin typeface="Arial" pitchFamily="34" charset="0"/>
                </a:rPr>
                <a:t>search(A)</a:t>
              </a:r>
            </a:p>
            <a:p>
              <a:pPr eaLnBrk="0" hangingPunct="0"/>
              <a:r>
                <a:rPr lang="en-US">
                  <a:latin typeface="Arial" pitchFamily="34" charset="0"/>
                </a:rPr>
                <a:t>--&gt;</a:t>
              </a:r>
            </a:p>
            <a:p>
              <a:pPr eaLnBrk="0" hangingPunct="0"/>
              <a:r>
                <a:rPr lang="en-US">
                  <a:latin typeface="Arial" pitchFamily="34" charset="0"/>
                </a:rPr>
                <a:t>123.2.22.50</a:t>
              </a:r>
            </a:p>
          </p:txBody>
        </p:sp>
      </p:grpSp>
      <p:grpSp>
        <p:nvGrpSpPr>
          <p:cNvPr id="10" name="Group 77"/>
          <p:cNvGrpSpPr>
            <a:grpSpLocks/>
          </p:cNvGrpSpPr>
          <p:nvPr/>
        </p:nvGrpSpPr>
        <p:grpSpPr bwMode="auto">
          <a:xfrm>
            <a:off x="2438400" y="2514600"/>
            <a:ext cx="2667000" cy="2362200"/>
            <a:chOff x="1536" y="1584"/>
            <a:chExt cx="1680" cy="1488"/>
          </a:xfrm>
        </p:grpSpPr>
        <p:sp>
          <p:nvSpPr>
            <p:cNvPr id="25615" name="Line 78"/>
            <p:cNvSpPr>
              <a:spLocks noChangeShapeType="1"/>
            </p:cNvSpPr>
            <p:nvPr/>
          </p:nvSpPr>
          <p:spPr bwMode="auto">
            <a:xfrm flipH="1">
              <a:off x="2304" y="2448"/>
              <a:ext cx="912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16" name="Line 79"/>
            <p:cNvSpPr>
              <a:spLocks noChangeShapeType="1"/>
            </p:cNvSpPr>
            <p:nvPr/>
          </p:nvSpPr>
          <p:spPr bwMode="auto">
            <a:xfrm flipH="1">
              <a:off x="2064" y="1584"/>
              <a:ext cx="144" cy="48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17" name="Line 80"/>
            <p:cNvSpPr>
              <a:spLocks noChangeShapeType="1"/>
            </p:cNvSpPr>
            <p:nvPr/>
          </p:nvSpPr>
          <p:spPr bwMode="auto">
            <a:xfrm flipH="1">
              <a:off x="1680" y="2496"/>
              <a:ext cx="336" cy="576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18" name="Text Box 81"/>
            <p:cNvSpPr txBox="1">
              <a:spLocks noChangeArrowheads="1"/>
            </p:cNvSpPr>
            <p:nvPr/>
          </p:nvSpPr>
          <p:spPr bwMode="auto">
            <a:xfrm>
              <a:off x="2160" y="2544"/>
              <a:ext cx="7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00FF00"/>
                  </a:solidFill>
                  <a:latin typeface="Helvetica"/>
                </a:rPr>
                <a:t>Replies</a:t>
              </a:r>
            </a:p>
          </p:txBody>
        </p:sp>
        <p:sp>
          <p:nvSpPr>
            <p:cNvPr id="25619" name="Line 82"/>
            <p:cNvSpPr>
              <a:spLocks noChangeShapeType="1"/>
            </p:cNvSpPr>
            <p:nvPr/>
          </p:nvSpPr>
          <p:spPr bwMode="auto">
            <a:xfrm flipH="1">
              <a:off x="1536" y="2448"/>
              <a:ext cx="336" cy="57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1" name="Group 83"/>
          <p:cNvGrpSpPr>
            <a:grpSpLocks/>
          </p:cNvGrpSpPr>
          <p:nvPr/>
        </p:nvGrpSpPr>
        <p:grpSpPr bwMode="auto">
          <a:xfrm>
            <a:off x="457200" y="3581400"/>
            <a:ext cx="6807200" cy="2590800"/>
            <a:chOff x="288" y="2256"/>
            <a:chExt cx="4288" cy="1632"/>
          </a:xfrm>
        </p:grpSpPr>
        <p:sp>
          <p:nvSpPr>
            <p:cNvPr id="25613" name="Rectangle 84"/>
            <p:cNvSpPr>
              <a:spLocks noChangeArrowheads="1"/>
            </p:cNvSpPr>
            <p:nvPr/>
          </p:nvSpPr>
          <p:spPr bwMode="auto">
            <a:xfrm>
              <a:off x="3552" y="3600"/>
              <a:ext cx="10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Arial" pitchFamily="34" charset="0"/>
                </a:rPr>
                <a:t>123.2.0.18</a:t>
              </a:r>
            </a:p>
          </p:txBody>
        </p:sp>
        <p:sp>
          <p:nvSpPr>
            <p:cNvPr id="25614" name="Rectangle 85"/>
            <p:cNvSpPr>
              <a:spLocks noChangeArrowheads="1"/>
            </p:cNvSpPr>
            <p:nvPr/>
          </p:nvSpPr>
          <p:spPr bwMode="auto">
            <a:xfrm>
              <a:off x="288" y="2256"/>
              <a:ext cx="11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Arial" pitchFamily="34" charset="0"/>
                </a:rPr>
                <a:t>123.2.22.50</a:t>
              </a:r>
            </a:p>
          </p:txBody>
        </p:sp>
      </p:grpSp>
      <p:sp>
        <p:nvSpPr>
          <p:cNvPr id="88" name="Text Box 61"/>
          <p:cNvSpPr txBox="1">
            <a:spLocks noChangeArrowheads="1"/>
          </p:cNvSpPr>
          <p:nvPr/>
        </p:nvSpPr>
        <p:spPr bwMode="auto">
          <a:xfrm>
            <a:off x="3429000" y="1524000"/>
            <a:ext cx="2168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990000"/>
                </a:solidFill>
                <a:latin typeface="Helvetica"/>
              </a:rPr>
              <a:t>“Super Nodes”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KaZaA: Discussion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Pros:</a:t>
            </a:r>
          </a:p>
          <a:p>
            <a:pPr lvl="1"/>
            <a:r>
              <a:rPr lang="en-US" sz="1800" dirty="0" smtClean="0"/>
              <a:t>Tries to </a:t>
            </a:r>
            <a:r>
              <a:rPr lang="en-US" sz="1800" dirty="0" smtClean="0">
                <a:solidFill>
                  <a:srgbClr val="FF0000"/>
                </a:solidFill>
              </a:rPr>
              <a:t>balance between search overhead and space needs</a:t>
            </a:r>
          </a:p>
          <a:p>
            <a:pPr lvl="1"/>
            <a:r>
              <a:rPr lang="en-US" sz="1800" dirty="0" smtClean="0"/>
              <a:t>Tries to take into account node heterogeneity:</a:t>
            </a:r>
          </a:p>
          <a:p>
            <a:pPr lvl="2"/>
            <a:r>
              <a:rPr lang="en-US" sz="1600" dirty="0" smtClean="0"/>
              <a:t>Bandwidth</a:t>
            </a:r>
          </a:p>
          <a:p>
            <a:pPr lvl="2"/>
            <a:r>
              <a:rPr lang="en-US" sz="1600" dirty="0" smtClean="0"/>
              <a:t>Host Computational Resources</a:t>
            </a:r>
          </a:p>
          <a:p>
            <a:r>
              <a:rPr lang="en-US" sz="2000" dirty="0" smtClean="0"/>
              <a:t>Cons:</a:t>
            </a:r>
          </a:p>
          <a:p>
            <a:pPr lvl="1"/>
            <a:r>
              <a:rPr lang="en-US" sz="1800" dirty="0" smtClean="0"/>
              <a:t>Still no real guarantees on search scope or search time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r>
              <a:rPr lang="en-US" sz="2200" dirty="0" smtClean="0">
                <a:solidFill>
                  <a:srgbClr val="FF0000"/>
                </a:solidFill>
              </a:rPr>
              <a:t>P2P architecture used by Skype, </a:t>
            </a:r>
            <a:r>
              <a:rPr lang="en-US" sz="2200" dirty="0" err="1" smtClean="0">
                <a:solidFill>
                  <a:srgbClr val="FF0000"/>
                </a:solidFill>
              </a:rPr>
              <a:t>Joost</a:t>
            </a:r>
            <a:r>
              <a:rPr lang="en-US" sz="2200" dirty="0" smtClean="0">
                <a:solidFill>
                  <a:srgbClr val="FF0000"/>
                </a:solidFill>
              </a:rPr>
              <a:t> (communication, video distribution p2p systems)</a:t>
            </a:r>
          </a:p>
          <a:p>
            <a:pPr lvl="1"/>
            <a:endParaRPr lang="en-US" sz="1800" dirty="0" smtClean="0"/>
          </a:p>
        </p:txBody>
      </p:sp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AA133-905A-4810-90B4-531D8919520E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p2p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Quickly grown in popularity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numerous sharing applications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many million people worldwide use P2P networks 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what is P2P in the Internet?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Computers “Peering”?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 Take </a:t>
            </a:r>
            <a:r>
              <a:rPr lang="en-US" dirty="0" smtClean="0">
                <a:solidFill>
                  <a:srgbClr val="FF0000"/>
                </a:solidFill>
              </a:rPr>
              <a:t>advantage of resources at the </a:t>
            </a:r>
            <a:r>
              <a:rPr lang="en-US" i="1" dirty="0" smtClean="0">
                <a:solidFill>
                  <a:srgbClr val="FF0000"/>
                </a:solidFill>
              </a:rPr>
              <a:t>edges</a:t>
            </a:r>
            <a:r>
              <a:rPr lang="en-US" dirty="0" smtClean="0">
                <a:solidFill>
                  <a:srgbClr val="FF0000"/>
                </a:solidFill>
              </a:rPr>
              <a:t> of the network</a:t>
            </a:r>
          </a:p>
          <a:p>
            <a:pPr lvl="2"/>
            <a:r>
              <a:rPr lang="en-US" sz="1600" dirty="0" smtClean="0"/>
              <a:t>End-host resources have increased dramatically</a:t>
            </a:r>
          </a:p>
          <a:p>
            <a:pPr lvl="2"/>
            <a:r>
              <a:rPr lang="en-US" sz="1600" dirty="0" smtClean="0"/>
              <a:t>Broadband connectivity now common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  <a:buFont typeface="ZapfDingbats"/>
              <a:buNone/>
            </a:pPr>
            <a:endParaRPr lang="en-US" sz="2400" dirty="0" smtClean="0"/>
          </a:p>
        </p:txBody>
      </p:sp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B3F67A-84AA-4557-BBA7-D6676399394A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First steps in p2p file sharing/lookup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Centralized Database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Napster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Query Flooding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1600" dirty="0" smtClean="0"/>
              <a:t>Gnutella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Hierarchical Query Flooding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1600" dirty="0" err="1" smtClean="0"/>
              <a:t>KaZaA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Further unstructured Overlay Routing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Freenet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some directory, cache-like, based on recently seen targets; see literature pointers for more</a:t>
            </a:r>
          </a:p>
          <a:p>
            <a:pPr lvl="0">
              <a:lnSpc>
                <a:spcPct val="90000"/>
              </a:lnSpc>
              <a:buClr>
                <a:srgbClr val="3333CC"/>
              </a:buClr>
            </a:pPr>
            <a:r>
              <a:rPr lang="en-US" sz="2400" b="1" dirty="0">
                <a:solidFill>
                  <a:srgbClr val="C00000"/>
                </a:solidFill>
              </a:rPr>
              <a:t>Structured Overlay Organization and Routing</a:t>
            </a:r>
            <a:endParaRPr lang="en-US" sz="2400" dirty="0">
              <a:solidFill>
                <a:srgbClr val="C00000"/>
              </a:solidFill>
            </a:endParaRPr>
          </a:p>
          <a:p>
            <a:pPr lvl="1">
              <a:lnSpc>
                <a:spcPct val="90000"/>
              </a:lnSpc>
              <a:buClr>
                <a:srgbClr val="3333CC"/>
              </a:buClr>
            </a:pPr>
            <a:r>
              <a:rPr lang="en-US" sz="1600" dirty="0">
                <a:solidFill>
                  <a:srgbClr val="C00000"/>
                </a:solidFill>
              </a:rPr>
              <a:t>Distributed Hash </a:t>
            </a:r>
            <a:r>
              <a:rPr lang="en-US" sz="1600" dirty="0" smtClean="0">
                <a:solidFill>
                  <a:srgbClr val="C00000"/>
                </a:solidFill>
              </a:rPr>
              <a:t>Tables</a:t>
            </a:r>
          </a:p>
          <a:p>
            <a:pPr lvl="1">
              <a:lnSpc>
                <a:spcPct val="90000"/>
              </a:lnSpc>
              <a:buClr>
                <a:srgbClr val="3333CC"/>
              </a:buClr>
            </a:pPr>
            <a:r>
              <a:rPr lang="en-US" sz="1600" dirty="0" smtClean="0">
                <a:solidFill>
                  <a:srgbClr val="C00000"/>
                </a:solidFill>
              </a:rPr>
              <a:t>Combine </a:t>
            </a:r>
            <a:r>
              <a:rPr lang="en-US" sz="1600" dirty="0" err="1" smtClean="0">
                <a:solidFill>
                  <a:srgbClr val="C00000"/>
                </a:solidFill>
              </a:rPr>
              <a:t>database+distributed</a:t>
            </a:r>
            <a:r>
              <a:rPr lang="en-US" sz="1600" dirty="0" smtClean="0">
                <a:solidFill>
                  <a:srgbClr val="C00000"/>
                </a:solidFill>
              </a:rPr>
              <a:t> system expertise</a:t>
            </a:r>
            <a:endParaRPr lang="en-US" sz="1600" dirty="0">
              <a:solidFill>
                <a:srgbClr val="C00000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1600" dirty="0" smtClean="0"/>
          </a:p>
        </p:txBody>
      </p:sp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7810D1-C57E-4AB2-929F-7F06E2CC328D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C6095-E9E8-4C35-9E0A-71D46D5E33BB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250882" name="Rectangle 2"/>
          <p:cNvSpPr>
            <a:spLocks noChangeArrowheads="1"/>
          </p:cNvSpPr>
          <p:nvPr/>
        </p:nvSpPr>
        <p:spPr bwMode="auto">
          <a:xfrm>
            <a:off x="762000" y="304800"/>
            <a:ext cx="7620000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ko-KR" sz="4000" dirty="0" smtClean="0">
                <a:solidFill>
                  <a:schemeClr val="accent2"/>
                </a:solidFill>
                <a:latin typeface="Comic Sans MS" pitchFamily="66" charset="0"/>
                <a:ea typeface="굴림" pitchFamily="34" charset="-127"/>
                <a:cs typeface="+mn-cs"/>
              </a:rPr>
              <a:t>Problem from this perspective</a:t>
            </a:r>
            <a:endParaRPr lang="en-US" altLang="ko-KR" sz="4000" dirty="0">
              <a:solidFill>
                <a:schemeClr val="accent2"/>
              </a:solidFill>
              <a:latin typeface="Comic Sans MS" pitchFamily="66" charset="0"/>
              <a:ea typeface="굴림" pitchFamily="34" charset="-127"/>
              <a:cs typeface="+mn-cs"/>
            </a:endParaRPr>
          </a:p>
        </p:txBody>
      </p:sp>
      <p:sp>
        <p:nvSpPr>
          <p:cNvPr id="35845" name="Text Box 3"/>
          <p:cNvSpPr txBox="1">
            <a:spLocks noChangeArrowheads="1"/>
          </p:cNvSpPr>
          <p:nvPr/>
        </p:nvSpPr>
        <p:spPr bwMode="auto">
          <a:xfrm>
            <a:off x="381000" y="1600200"/>
            <a:ext cx="8458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ct val="50000"/>
              </a:spcAft>
              <a:buClr>
                <a:srgbClr val="FF0000"/>
              </a:buClr>
              <a:buSzPct val="80000"/>
              <a:buFont typeface="Monotype Sorts"/>
              <a:buNone/>
            </a:pPr>
            <a:r>
              <a:rPr lang="en-US" altLang="ko-KR" dirty="0">
                <a:latin typeface="Comic Sans MS" pitchFamily="66" charset="0"/>
                <a:ea typeface="Gulim" pitchFamily="34" charset="-127"/>
              </a:rPr>
              <a:t>How to find data in a distributed file sharing system</a:t>
            </a:r>
            <a:r>
              <a:rPr lang="en-US" altLang="ko-KR" dirty="0" smtClean="0">
                <a:latin typeface="Comic Sans MS" pitchFamily="66" charset="0"/>
                <a:ea typeface="Gulim" pitchFamily="34" charset="-127"/>
              </a:rPr>
              <a:t>?</a:t>
            </a:r>
          </a:p>
          <a:p>
            <a:pPr eaLnBrk="0" hangingPunct="0">
              <a:spcAft>
                <a:spcPct val="50000"/>
              </a:spcAft>
              <a:buClr>
                <a:srgbClr val="FF0000"/>
              </a:buClr>
              <a:buSzPct val="80000"/>
              <a:buFont typeface="Monotype Sorts"/>
              <a:buNone/>
            </a:pPr>
            <a:r>
              <a:rPr lang="en-US" altLang="ko-KR" sz="2800" dirty="0" smtClean="0">
                <a:latin typeface="Comic Sans MS" pitchFamily="66" charset="0"/>
                <a:ea typeface="Gulim" pitchFamily="34" charset="-127"/>
              </a:rPr>
              <a:t>(Routing to the data)</a:t>
            </a:r>
            <a:endParaRPr lang="en-US" altLang="ko-KR" sz="2800" dirty="0">
              <a:latin typeface="Comic Sans MS" pitchFamily="66" charset="0"/>
              <a:ea typeface="Gulim" pitchFamily="34" charset="-127"/>
            </a:endParaRPr>
          </a:p>
        </p:txBody>
      </p:sp>
      <p:sp>
        <p:nvSpPr>
          <p:cNvPr id="250884" name="Text Box 4"/>
          <p:cNvSpPr txBox="1">
            <a:spLocks noChangeArrowheads="1"/>
          </p:cNvSpPr>
          <p:nvPr/>
        </p:nvSpPr>
        <p:spPr bwMode="auto">
          <a:xfrm>
            <a:off x="381000" y="5913438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ct val="50000"/>
              </a:spcAft>
              <a:buClr>
                <a:srgbClr val="FF0000"/>
              </a:buClr>
              <a:buSzPct val="80000"/>
            </a:pPr>
            <a:r>
              <a:rPr lang="ko-KR" altLang="en-US" sz="2200" dirty="0">
                <a:latin typeface="Comic Sans MS" pitchFamily="66" charset="0"/>
                <a:ea typeface="Gulim" pitchFamily="34" charset="-127"/>
              </a:rPr>
              <a:t> </a:t>
            </a:r>
            <a:r>
              <a:rPr lang="sv-SE" altLang="ko-KR" sz="2200" dirty="0" err="1" smtClean="0">
                <a:latin typeface="Comic Sans MS" pitchFamily="66" charset="0"/>
                <a:ea typeface="Gulim" pitchFamily="34" charset="-127"/>
              </a:rPr>
              <a:t>How</a:t>
            </a:r>
            <a:r>
              <a:rPr lang="sv-SE" altLang="ko-KR" sz="2200" dirty="0" smtClean="0">
                <a:latin typeface="Comic Sans MS" pitchFamily="66" charset="0"/>
                <a:ea typeface="Gulim" pitchFamily="34" charset="-127"/>
              </a:rPr>
              <a:t> </a:t>
            </a:r>
            <a:r>
              <a:rPr lang="sv-SE" altLang="ko-KR" sz="2200" dirty="0" err="1" smtClean="0">
                <a:latin typeface="Comic Sans MS" pitchFamily="66" charset="0"/>
                <a:ea typeface="Gulim" pitchFamily="34" charset="-127"/>
              </a:rPr>
              <a:t>to</a:t>
            </a:r>
            <a:r>
              <a:rPr lang="sv-SE" altLang="ko-KR" sz="2200" dirty="0" smtClean="0">
                <a:latin typeface="Comic Sans MS" pitchFamily="66" charset="0"/>
                <a:ea typeface="Gulim" pitchFamily="34" charset="-127"/>
              </a:rPr>
              <a:t> do </a:t>
            </a:r>
            <a:r>
              <a:rPr lang="en-US" altLang="ko-KR" dirty="0" smtClean="0">
                <a:latin typeface="Comic Sans MS" pitchFamily="66" charset="0"/>
                <a:ea typeface="Gulim" pitchFamily="34" charset="-127"/>
              </a:rPr>
              <a:t>Lookup?</a:t>
            </a:r>
            <a:endParaRPr lang="en-US" altLang="ko-KR" dirty="0">
              <a:latin typeface="Comic Sans MS" pitchFamily="66" charset="0"/>
              <a:ea typeface="Gulim" pitchFamily="34" charset="-127"/>
            </a:endParaRPr>
          </a:p>
        </p:txBody>
      </p:sp>
      <p:sp>
        <p:nvSpPr>
          <p:cNvPr id="35847" name="Rectangle 5"/>
          <p:cNvSpPr>
            <a:spLocks noChangeArrowheads="1"/>
          </p:cNvSpPr>
          <p:nvPr/>
        </p:nvSpPr>
        <p:spPr bwMode="auto">
          <a:xfrm>
            <a:off x="1981200" y="457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endParaRPr lang="ko-KR" altLang="en-US" sz="2800">
              <a:latin typeface="Comic Sans MS" pitchFamily="66" charset="0"/>
              <a:ea typeface="Gulim" pitchFamily="34" charset="-127"/>
            </a:endParaRPr>
          </a:p>
        </p:txBody>
      </p:sp>
      <p:sp>
        <p:nvSpPr>
          <p:cNvPr id="35848" name="Oval 6"/>
          <p:cNvSpPr>
            <a:spLocks noChangeArrowheads="1"/>
          </p:cNvSpPr>
          <p:nvPr/>
        </p:nvSpPr>
        <p:spPr bwMode="auto">
          <a:xfrm>
            <a:off x="3209925" y="3429000"/>
            <a:ext cx="3048000" cy="1143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sv-SE"/>
          </a:p>
        </p:txBody>
      </p:sp>
      <p:sp>
        <p:nvSpPr>
          <p:cNvPr id="35849" name="Text Box 7"/>
          <p:cNvSpPr txBox="1">
            <a:spLocks noChangeArrowheads="1"/>
          </p:cNvSpPr>
          <p:nvPr/>
        </p:nvSpPr>
        <p:spPr bwMode="auto">
          <a:xfrm>
            <a:off x="4103688" y="3686175"/>
            <a:ext cx="1217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>
                <a:latin typeface="Arial" pitchFamily="34" charset="0"/>
                <a:ea typeface="Gulim" pitchFamily="34" charset="-127"/>
              </a:rPr>
              <a:t>Internet</a:t>
            </a:r>
          </a:p>
        </p:txBody>
      </p:sp>
      <p:sp>
        <p:nvSpPr>
          <p:cNvPr id="35850" name="Text Box 8"/>
          <p:cNvSpPr txBox="1">
            <a:spLocks noChangeArrowheads="1"/>
          </p:cNvSpPr>
          <p:nvPr/>
        </p:nvSpPr>
        <p:spPr bwMode="auto">
          <a:xfrm>
            <a:off x="1143000" y="2895600"/>
            <a:ext cx="1201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000">
                <a:latin typeface="Tahoma" pitchFamily="34" charset="0"/>
                <a:ea typeface="Gulim" pitchFamily="34" charset="-127"/>
              </a:rPr>
              <a:t>Publisher</a:t>
            </a:r>
          </a:p>
        </p:txBody>
      </p:sp>
      <p:sp>
        <p:nvSpPr>
          <p:cNvPr id="35851" name="Text Box 9"/>
          <p:cNvSpPr txBox="1">
            <a:spLocks noChangeArrowheads="1"/>
          </p:cNvSpPr>
          <p:nvPr/>
        </p:nvSpPr>
        <p:spPr bwMode="auto">
          <a:xfrm>
            <a:off x="331788" y="3184525"/>
            <a:ext cx="2030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altLang="ko-KR" sz="2000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Key=“LetItBe”</a:t>
            </a:r>
          </a:p>
          <a:p>
            <a:pPr algn="r" eaLnBrk="0" hangingPunct="0"/>
            <a:r>
              <a:rPr lang="en-US" altLang="ko-KR" sz="2000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Value=MP3 data</a:t>
            </a:r>
          </a:p>
        </p:txBody>
      </p:sp>
      <p:sp>
        <p:nvSpPr>
          <p:cNvPr id="35852" name="Text Box 10"/>
          <p:cNvSpPr txBox="1">
            <a:spLocks noChangeArrowheads="1"/>
          </p:cNvSpPr>
          <p:nvPr/>
        </p:nvSpPr>
        <p:spPr bwMode="auto">
          <a:xfrm>
            <a:off x="6629400" y="5257800"/>
            <a:ext cx="220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 sz="2000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Lookup(“LetItBe”)</a:t>
            </a:r>
          </a:p>
        </p:txBody>
      </p:sp>
      <p:grpSp>
        <p:nvGrpSpPr>
          <p:cNvPr id="35853" name="Group 11"/>
          <p:cNvGrpSpPr>
            <a:grpSpLocks/>
          </p:cNvGrpSpPr>
          <p:nvPr/>
        </p:nvGrpSpPr>
        <p:grpSpPr bwMode="auto">
          <a:xfrm>
            <a:off x="2362200" y="2819400"/>
            <a:ext cx="609600" cy="533400"/>
            <a:chOff x="1248" y="1968"/>
            <a:chExt cx="384" cy="336"/>
          </a:xfrm>
        </p:grpSpPr>
        <p:sp>
          <p:nvSpPr>
            <p:cNvPr id="35873" name="Oval 12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35874" name="Text Box 13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1</a:t>
              </a:r>
            </a:p>
          </p:txBody>
        </p:sp>
      </p:grpSp>
      <p:grpSp>
        <p:nvGrpSpPr>
          <p:cNvPr id="35854" name="Group 14"/>
          <p:cNvGrpSpPr>
            <a:grpSpLocks/>
          </p:cNvGrpSpPr>
          <p:nvPr/>
        </p:nvGrpSpPr>
        <p:grpSpPr bwMode="auto">
          <a:xfrm>
            <a:off x="4191000" y="2438400"/>
            <a:ext cx="609600" cy="533400"/>
            <a:chOff x="1248" y="1968"/>
            <a:chExt cx="384" cy="336"/>
          </a:xfrm>
        </p:grpSpPr>
        <p:sp>
          <p:nvSpPr>
            <p:cNvPr id="35871" name="Oval 15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35872" name="Text Box 16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2</a:t>
              </a:r>
            </a:p>
          </p:txBody>
        </p:sp>
      </p:grpSp>
      <p:grpSp>
        <p:nvGrpSpPr>
          <p:cNvPr id="35855" name="Group 17"/>
          <p:cNvGrpSpPr>
            <a:grpSpLocks/>
          </p:cNvGrpSpPr>
          <p:nvPr/>
        </p:nvGrpSpPr>
        <p:grpSpPr bwMode="auto">
          <a:xfrm>
            <a:off x="5943600" y="2590800"/>
            <a:ext cx="609600" cy="533400"/>
            <a:chOff x="1248" y="1968"/>
            <a:chExt cx="384" cy="336"/>
          </a:xfrm>
        </p:grpSpPr>
        <p:sp>
          <p:nvSpPr>
            <p:cNvPr id="35869" name="Oval 18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35870" name="Text Box 19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3</a:t>
              </a:r>
            </a:p>
          </p:txBody>
        </p:sp>
      </p:grpSp>
      <p:grpSp>
        <p:nvGrpSpPr>
          <p:cNvPr id="35856" name="Group 20"/>
          <p:cNvGrpSpPr>
            <a:grpSpLocks/>
          </p:cNvGrpSpPr>
          <p:nvPr/>
        </p:nvGrpSpPr>
        <p:grpSpPr bwMode="auto">
          <a:xfrm>
            <a:off x="5943600" y="4800600"/>
            <a:ext cx="609600" cy="533400"/>
            <a:chOff x="1248" y="1968"/>
            <a:chExt cx="384" cy="336"/>
          </a:xfrm>
        </p:grpSpPr>
        <p:sp>
          <p:nvSpPr>
            <p:cNvPr id="35867" name="Oval 21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35868" name="Text Box 22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5</a:t>
              </a:r>
            </a:p>
          </p:txBody>
        </p:sp>
      </p:grpSp>
      <p:grpSp>
        <p:nvGrpSpPr>
          <p:cNvPr id="35857" name="Group 23"/>
          <p:cNvGrpSpPr>
            <a:grpSpLocks/>
          </p:cNvGrpSpPr>
          <p:nvPr/>
        </p:nvGrpSpPr>
        <p:grpSpPr bwMode="auto">
          <a:xfrm>
            <a:off x="3657600" y="4953000"/>
            <a:ext cx="609600" cy="533400"/>
            <a:chOff x="1248" y="1968"/>
            <a:chExt cx="384" cy="336"/>
          </a:xfrm>
        </p:grpSpPr>
        <p:sp>
          <p:nvSpPr>
            <p:cNvPr id="35865" name="Oval 24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35866" name="Text Box 25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4</a:t>
              </a:r>
            </a:p>
          </p:txBody>
        </p:sp>
      </p:grpSp>
      <p:sp>
        <p:nvSpPr>
          <p:cNvPr id="35858" name="Line 26"/>
          <p:cNvSpPr>
            <a:spLocks noChangeShapeType="1"/>
          </p:cNvSpPr>
          <p:nvPr/>
        </p:nvSpPr>
        <p:spPr bwMode="auto">
          <a:xfrm>
            <a:off x="2895600" y="32004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5859" name="Line 27"/>
          <p:cNvSpPr>
            <a:spLocks noChangeShapeType="1"/>
          </p:cNvSpPr>
          <p:nvPr/>
        </p:nvSpPr>
        <p:spPr bwMode="auto">
          <a:xfrm>
            <a:off x="4495800" y="2971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5860" name="Line 28"/>
          <p:cNvSpPr>
            <a:spLocks noChangeShapeType="1"/>
          </p:cNvSpPr>
          <p:nvPr/>
        </p:nvSpPr>
        <p:spPr bwMode="auto">
          <a:xfrm flipH="1">
            <a:off x="5638800" y="3124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5861" name="Line 29"/>
          <p:cNvSpPr>
            <a:spLocks noChangeShapeType="1"/>
          </p:cNvSpPr>
          <p:nvPr/>
        </p:nvSpPr>
        <p:spPr bwMode="auto">
          <a:xfrm flipV="1">
            <a:off x="4038600" y="44958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5862" name="Line 30"/>
          <p:cNvSpPr>
            <a:spLocks noChangeShapeType="1"/>
          </p:cNvSpPr>
          <p:nvPr/>
        </p:nvSpPr>
        <p:spPr bwMode="auto">
          <a:xfrm flipH="1" flipV="1">
            <a:off x="5791200" y="44196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5863" name="Text Box 31"/>
          <p:cNvSpPr txBox="1">
            <a:spLocks noChangeArrowheads="1"/>
          </p:cNvSpPr>
          <p:nvPr/>
        </p:nvSpPr>
        <p:spPr bwMode="auto">
          <a:xfrm>
            <a:off x="6629400" y="4953000"/>
            <a:ext cx="814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000">
                <a:latin typeface="Tahoma" pitchFamily="34" charset="0"/>
                <a:ea typeface="Gulim" pitchFamily="34" charset="-127"/>
              </a:rPr>
              <a:t>Client</a:t>
            </a:r>
          </a:p>
        </p:txBody>
      </p:sp>
      <p:sp>
        <p:nvSpPr>
          <p:cNvPr id="35864" name="Text Box 32"/>
          <p:cNvSpPr txBox="1">
            <a:spLocks noChangeArrowheads="1"/>
          </p:cNvSpPr>
          <p:nvPr/>
        </p:nvSpPr>
        <p:spPr bwMode="auto">
          <a:xfrm>
            <a:off x="7391400" y="4876800"/>
            <a:ext cx="369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ko-KR" altLang="en-US" sz="2800">
                <a:solidFill>
                  <a:srgbClr val="FF0000"/>
                </a:solidFill>
                <a:latin typeface="Comic Sans MS" pitchFamily="66" charset="0"/>
                <a:ea typeface="Gulim" pitchFamily="34" charset="-127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2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34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EA824-8994-4842-8611-C2136C054A04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251906" name="Rectangle 2"/>
          <p:cNvSpPr>
            <a:spLocks noChangeArrowheads="1"/>
          </p:cNvSpPr>
          <p:nvPr/>
        </p:nvSpPr>
        <p:spPr bwMode="auto">
          <a:xfrm>
            <a:off x="762000" y="304800"/>
            <a:ext cx="7620000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ko-KR" sz="4000">
                <a:solidFill>
                  <a:schemeClr val="accent2"/>
                </a:solidFill>
                <a:latin typeface="Comic Sans MS" pitchFamily="66" charset="0"/>
                <a:ea typeface="굴림" pitchFamily="34" charset="-127"/>
                <a:cs typeface="+mn-cs"/>
              </a:rPr>
              <a:t>Centralized Solution</a:t>
            </a:r>
          </a:p>
        </p:txBody>
      </p:sp>
      <p:sp>
        <p:nvSpPr>
          <p:cNvPr id="36869" name="Text Box 3"/>
          <p:cNvSpPr txBox="1">
            <a:spLocks noChangeArrowheads="1"/>
          </p:cNvSpPr>
          <p:nvPr/>
        </p:nvSpPr>
        <p:spPr bwMode="auto">
          <a:xfrm>
            <a:off x="231775" y="5486400"/>
            <a:ext cx="8302625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  <a:spcAft>
                <a:spcPct val="50000"/>
              </a:spcAft>
              <a:buClr>
                <a:srgbClr val="FF0000"/>
              </a:buClr>
              <a:buSzPct val="80000"/>
            </a:pPr>
            <a:r>
              <a:rPr lang="ko-KR" altLang="en-US">
                <a:latin typeface="Comic Sans MS" pitchFamily="66" charset="0"/>
                <a:ea typeface="Gulim" pitchFamily="34" charset="-127"/>
              </a:rPr>
              <a:t> </a:t>
            </a:r>
            <a:r>
              <a:rPr lang="en-US" altLang="ko-KR">
                <a:latin typeface="Comic Sans MS" pitchFamily="66" charset="0"/>
                <a:ea typeface="Gulim" pitchFamily="34" charset="-127"/>
              </a:rPr>
              <a:t>O(M) state at server, O(1) at client</a:t>
            </a:r>
          </a:p>
          <a:p>
            <a:pPr eaLnBrk="0" hangingPunct="0">
              <a:lnSpc>
                <a:spcPct val="70000"/>
              </a:lnSpc>
              <a:spcAft>
                <a:spcPct val="50000"/>
              </a:spcAft>
              <a:buClr>
                <a:srgbClr val="FF0000"/>
              </a:buClr>
              <a:buSzPct val="80000"/>
            </a:pPr>
            <a:r>
              <a:rPr lang="en-US" altLang="ko-KR">
                <a:latin typeface="Comic Sans MS" pitchFamily="66" charset="0"/>
                <a:ea typeface="Gulim" pitchFamily="34" charset="-127"/>
              </a:rPr>
              <a:t>O(1) search communication overhead</a:t>
            </a:r>
          </a:p>
          <a:p>
            <a:pPr eaLnBrk="0" hangingPunct="0">
              <a:lnSpc>
                <a:spcPct val="70000"/>
              </a:lnSpc>
              <a:spcAft>
                <a:spcPct val="50000"/>
              </a:spcAft>
              <a:buClr>
                <a:srgbClr val="FF0000"/>
              </a:buClr>
              <a:buSzPct val="80000"/>
            </a:pPr>
            <a:r>
              <a:rPr lang="en-US" altLang="ko-KR">
                <a:latin typeface="Comic Sans MS" pitchFamily="66" charset="0"/>
                <a:ea typeface="Gulim" pitchFamily="34" charset="-127"/>
              </a:rPr>
              <a:t> Single point of failure</a:t>
            </a:r>
          </a:p>
        </p:txBody>
      </p:sp>
      <p:sp>
        <p:nvSpPr>
          <p:cNvPr id="36870" name="Oval 4"/>
          <p:cNvSpPr>
            <a:spLocks noChangeArrowheads="1"/>
          </p:cNvSpPr>
          <p:nvPr/>
        </p:nvSpPr>
        <p:spPr bwMode="auto">
          <a:xfrm>
            <a:off x="3209925" y="3260725"/>
            <a:ext cx="3048000" cy="1295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sv-SE"/>
          </a:p>
        </p:txBody>
      </p:sp>
      <p:sp>
        <p:nvSpPr>
          <p:cNvPr id="36871" name="Text Box 5"/>
          <p:cNvSpPr txBox="1">
            <a:spLocks noChangeArrowheads="1"/>
          </p:cNvSpPr>
          <p:nvPr/>
        </p:nvSpPr>
        <p:spPr bwMode="auto">
          <a:xfrm>
            <a:off x="4103688" y="3517900"/>
            <a:ext cx="1217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>
                <a:latin typeface="Arial" pitchFamily="34" charset="0"/>
                <a:ea typeface="Gulim" pitchFamily="34" charset="-127"/>
              </a:rPr>
              <a:t>Internet</a:t>
            </a:r>
          </a:p>
        </p:txBody>
      </p:sp>
      <p:sp>
        <p:nvSpPr>
          <p:cNvPr id="36872" name="Text Box 6"/>
          <p:cNvSpPr txBox="1">
            <a:spLocks noChangeArrowheads="1"/>
          </p:cNvSpPr>
          <p:nvPr/>
        </p:nvSpPr>
        <p:spPr bwMode="auto">
          <a:xfrm>
            <a:off x="1143000" y="2727325"/>
            <a:ext cx="1201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000">
                <a:latin typeface="Tahoma" pitchFamily="34" charset="0"/>
                <a:ea typeface="Gulim" pitchFamily="34" charset="-127"/>
              </a:rPr>
              <a:t>Publisher</a:t>
            </a:r>
          </a:p>
        </p:txBody>
      </p:sp>
      <p:sp>
        <p:nvSpPr>
          <p:cNvPr id="36873" name="Text Box 7"/>
          <p:cNvSpPr txBox="1">
            <a:spLocks noChangeArrowheads="1"/>
          </p:cNvSpPr>
          <p:nvPr/>
        </p:nvSpPr>
        <p:spPr bwMode="auto">
          <a:xfrm>
            <a:off x="331788" y="3016250"/>
            <a:ext cx="2030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altLang="ko-KR" sz="2000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Key=“LetItBe”</a:t>
            </a:r>
          </a:p>
          <a:p>
            <a:pPr algn="r" eaLnBrk="0" hangingPunct="0"/>
            <a:r>
              <a:rPr lang="en-US" altLang="ko-KR" sz="2000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Value=MP3 data</a:t>
            </a:r>
          </a:p>
        </p:txBody>
      </p:sp>
      <p:sp>
        <p:nvSpPr>
          <p:cNvPr id="36874" name="Text Box 8"/>
          <p:cNvSpPr txBox="1">
            <a:spLocks noChangeArrowheads="1"/>
          </p:cNvSpPr>
          <p:nvPr/>
        </p:nvSpPr>
        <p:spPr bwMode="auto">
          <a:xfrm>
            <a:off x="6629400" y="5089525"/>
            <a:ext cx="220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 sz="2000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Lookup(“LetItBe”)</a:t>
            </a:r>
          </a:p>
        </p:txBody>
      </p:sp>
      <p:grpSp>
        <p:nvGrpSpPr>
          <p:cNvPr id="36875" name="Group 9"/>
          <p:cNvGrpSpPr>
            <a:grpSpLocks/>
          </p:cNvGrpSpPr>
          <p:nvPr/>
        </p:nvGrpSpPr>
        <p:grpSpPr bwMode="auto">
          <a:xfrm>
            <a:off x="2362200" y="2651125"/>
            <a:ext cx="609600" cy="533400"/>
            <a:chOff x="1248" y="1968"/>
            <a:chExt cx="384" cy="336"/>
          </a:xfrm>
        </p:grpSpPr>
        <p:sp>
          <p:nvSpPr>
            <p:cNvPr id="36901" name="Oval 10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36902" name="Text Box 11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1</a:t>
              </a:r>
            </a:p>
          </p:txBody>
        </p:sp>
      </p:grpSp>
      <p:grpSp>
        <p:nvGrpSpPr>
          <p:cNvPr id="36876" name="Group 12"/>
          <p:cNvGrpSpPr>
            <a:grpSpLocks/>
          </p:cNvGrpSpPr>
          <p:nvPr/>
        </p:nvGrpSpPr>
        <p:grpSpPr bwMode="auto">
          <a:xfrm>
            <a:off x="4191000" y="2270125"/>
            <a:ext cx="609600" cy="533400"/>
            <a:chOff x="1248" y="1968"/>
            <a:chExt cx="384" cy="336"/>
          </a:xfrm>
        </p:grpSpPr>
        <p:sp>
          <p:nvSpPr>
            <p:cNvPr id="36899" name="Oval 13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36900" name="Text Box 14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2</a:t>
              </a:r>
            </a:p>
          </p:txBody>
        </p:sp>
      </p:grpSp>
      <p:grpSp>
        <p:nvGrpSpPr>
          <p:cNvPr id="36877" name="Group 15"/>
          <p:cNvGrpSpPr>
            <a:grpSpLocks/>
          </p:cNvGrpSpPr>
          <p:nvPr/>
        </p:nvGrpSpPr>
        <p:grpSpPr bwMode="auto">
          <a:xfrm>
            <a:off x="5943600" y="2422525"/>
            <a:ext cx="609600" cy="533400"/>
            <a:chOff x="1248" y="1968"/>
            <a:chExt cx="384" cy="336"/>
          </a:xfrm>
        </p:grpSpPr>
        <p:sp>
          <p:nvSpPr>
            <p:cNvPr id="36897" name="Oval 16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36898" name="Text Box 17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3</a:t>
              </a:r>
            </a:p>
          </p:txBody>
        </p:sp>
      </p:grpSp>
      <p:grpSp>
        <p:nvGrpSpPr>
          <p:cNvPr id="36878" name="Group 18"/>
          <p:cNvGrpSpPr>
            <a:grpSpLocks/>
          </p:cNvGrpSpPr>
          <p:nvPr/>
        </p:nvGrpSpPr>
        <p:grpSpPr bwMode="auto">
          <a:xfrm>
            <a:off x="5943600" y="4632325"/>
            <a:ext cx="609600" cy="533400"/>
            <a:chOff x="1248" y="1968"/>
            <a:chExt cx="384" cy="336"/>
          </a:xfrm>
        </p:grpSpPr>
        <p:sp>
          <p:nvSpPr>
            <p:cNvPr id="36895" name="Oval 19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36896" name="Text Box 20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5</a:t>
              </a:r>
            </a:p>
          </p:txBody>
        </p:sp>
      </p:grpSp>
      <p:grpSp>
        <p:nvGrpSpPr>
          <p:cNvPr id="36879" name="Group 21"/>
          <p:cNvGrpSpPr>
            <a:grpSpLocks/>
          </p:cNvGrpSpPr>
          <p:nvPr/>
        </p:nvGrpSpPr>
        <p:grpSpPr bwMode="auto">
          <a:xfrm>
            <a:off x="3657600" y="4784725"/>
            <a:ext cx="609600" cy="533400"/>
            <a:chOff x="1248" y="1968"/>
            <a:chExt cx="384" cy="336"/>
          </a:xfrm>
        </p:grpSpPr>
        <p:sp>
          <p:nvSpPr>
            <p:cNvPr id="36893" name="Oval 22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36894" name="Text Box 23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4</a:t>
              </a:r>
            </a:p>
          </p:txBody>
        </p:sp>
      </p:grpSp>
      <p:sp>
        <p:nvSpPr>
          <p:cNvPr id="36880" name="Line 24"/>
          <p:cNvSpPr>
            <a:spLocks noChangeShapeType="1"/>
          </p:cNvSpPr>
          <p:nvPr/>
        </p:nvSpPr>
        <p:spPr bwMode="auto">
          <a:xfrm>
            <a:off x="2895600" y="3032125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6881" name="Line 25"/>
          <p:cNvSpPr>
            <a:spLocks noChangeShapeType="1"/>
          </p:cNvSpPr>
          <p:nvPr/>
        </p:nvSpPr>
        <p:spPr bwMode="auto">
          <a:xfrm>
            <a:off x="4495800" y="28035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6882" name="Line 26"/>
          <p:cNvSpPr>
            <a:spLocks noChangeShapeType="1"/>
          </p:cNvSpPr>
          <p:nvPr/>
        </p:nvSpPr>
        <p:spPr bwMode="auto">
          <a:xfrm flipH="1">
            <a:off x="5638800" y="2955925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6883" name="Line 27"/>
          <p:cNvSpPr>
            <a:spLocks noChangeShapeType="1"/>
          </p:cNvSpPr>
          <p:nvPr/>
        </p:nvSpPr>
        <p:spPr bwMode="auto">
          <a:xfrm flipV="1">
            <a:off x="4038600" y="447992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6884" name="Line 28"/>
          <p:cNvSpPr>
            <a:spLocks noChangeShapeType="1"/>
          </p:cNvSpPr>
          <p:nvPr/>
        </p:nvSpPr>
        <p:spPr bwMode="auto">
          <a:xfrm flipH="1" flipV="1">
            <a:off x="5791200" y="4403725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6885" name="Text Box 29"/>
          <p:cNvSpPr txBox="1">
            <a:spLocks noChangeArrowheads="1"/>
          </p:cNvSpPr>
          <p:nvPr/>
        </p:nvSpPr>
        <p:spPr bwMode="auto">
          <a:xfrm>
            <a:off x="6629400" y="4784725"/>
            <a:ext cx="814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000">
                <a:latin typeface="Tahoma" pitchFamily="34" charset="0"/>
                <a:ea typeface="Gulim" pitchFamily="34" charset="-127"/>
              </a:rPr>
              <a:t>Client</a:t>
            </a:r>
          </a:p>
        </p:txBody>
      </p:sp>
      <p:grpSp>
        <p:nvGrpSpPr>
          <p:cNvPr id="36886" name="Group 30"/>
          <p:cNvGrpSpPr>
            <a:grpSpLocks/>
          </p:cNvGrpSpPr>
          <p:nvPr/>
        </p:nvGrpSpPr>
        <p:grpSpPr bwMode="auto">
          <a:xfrm>
            <a:off x="2438400" y="4175125"/>
            <a:ext cx="635000" cy="533400"/>
            <a:chOff x="4368" y="2064"/>
            <a:chExt cx="400" cy="336"/>
          </a:xfrm>
        </p:grpSpPr>
        <p:sp>
          <p:nvSpPr>
            <p:cNvPr id="36891" name="Oval 31"/>
            <p:cNvSpPr>
              <a:spLocks noChangeArrowheads="1"/>
            </p:cNvSpPr>
            <p:nvPr/>
          </p:nvSpPr>
          <p:spPr bwMode="auto">
            <a:xfrm>
              <a:off x="4368" y="2064"/>
              <a:ext cx="384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36892" name="Text Box 32"/>
            <p:cNvSpPr txBox="1">
              <a:spLocks noChangeArrowheads="1"/>
            </p:cNvSpPr>
            <p:nvPr/>
          </p:nvSpPr>
          <p:spPr bwMode="auto">
            <a:xfrm>
              <a:off x="4368" y="2064"/>
              <a:ext cx="40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DB</a:t>
              </a:r>
              <a:endParaRPr lang="en-US" altLang="ko-KR" sz="2800" baseline="-25000">
                <a:solidFill>
                  <a:schemeClr val="accent2"/>
                </a:solidFill>
                <a:latin typeface="Tahoma" pitchFamily="34" charset="0"/>
                <a:ea typeface="Gulim" pitchFamily="34" charset="-127"/>
              </a:endParaRPr>
            </a:p>
          </p:txBody>
        </p:sp>
      </p:grpSp>
      <p:sp>
        <p:nvSpPr>
          <p:cNvPr id="36887" name="Line 33"/>
          <p:cNvSpPr>
            <a:spLocks noChangeShapeType="1"/>
          </p:cNvSpPr>
          <p:nvPr/>
        </p:nvSpPr>
        <p:spPr bwMode="auto">
          <a:xfrm flipV="1">
            <a:off x="2971800" y="4175125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6888" name="Freeform 34"/>
          <p:cNvSpPr>
            <a:spLocks/>
          </p:cNvSpPr>
          <p:nvPr/>
        </p:nvSpPr>
        <p:spPr bwMode="auto">
          <a:xfrm rot="5298170">
            <a:off x="2817813" y="3101975"/>
            <a:ext cx="1223962" cy="915988"/>
          </a:xfrm>
          <a:custGeom>
            <a:avLst/>
            <a:gdLst>
              <a:gd name="T0" fmla="*/ 0 w 1344"/>
              <a:gd name="T1" fmla="*/ 2147483647 h 296"/>
              <a:gd name="T2" fmla="*/ 2147483647 w 1344"/>
              <a:gd name="T3" fmla="*/ 2147483647 h 296"/>
              <a:gd name="T4" fmla="*/ 2147483647 w 1344"/>
              <a:gd name="T5" fmla="*/ 2147483647 h 296"/>
              <a:gd name="T6" fmla="*/ 0 60000 65536"/>
              <a:gd name="T7" fmla="*/ 0 60000 65536"/>
              <a:gd name="T8" fmla="*/ 0 60000 65536"/>
              <a:gd name="T9" fmla="*/ 0 w 1344"/>
              <a:gd name="T10" fmla="*/ 0 h 296"/>
              <a:gd name="T11" fmla="*/ 1344 w 1344"/>
              <a:gd name="T12" fmla="*/ 296 h 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296">
                <a:moveTo>
                  <a:pt x="0" y="296"/>
                </a:moveTo>
                <a:cubicBezTo>
                  <a:pt x="176" y="156"/>
                  <a:pt x="352" y="16"/>
                  <a:pt x="576" y="8"/>
                </a:cubicBezTo>
                <a:cubicBezTo>
                  <a:pt x="800" y="0"/>
                  <a:pt x="1072" y="124"/>
                  <a:pt x="1344" y="24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algn="ctr" eaLnBrk="0" hangingPunct="0"/>
            <a:endParaRPr lang="sv-SE"/>
          </a:p>
        </p:txBody>
      </p:sp>
      <p:sp>
        <p:nvSpPr>
          <p:cNvPr id="36889" name="Freeform 35"/>
          <p:cNvSpPr>
            <a:spLocks/>
          </p:cNvSpPr>
          <p:nvPr/>
        </p:nvSpPr>
        <p:spPr bwMode="auto">
          <a:xfrm flipV="1">
            <a:off x="3200400" y="4327525"/>
            <a:ext cx="2819400" cy="457200"/>
          </a:xfrm>
          <a:custGeom>
            <a:avLst/>
            <a:gdLst>
              <a:gd name="T0" fmla="*/ 2147483647 w 624"/>
              <a:gd name="T1" fmla="*/ 0 h 240"/>
              <a:gd name="T2" fmla="*/ 2147483647 w 624"/>
              <a:gd name="T3" fmla="*/ 2147483647 h 240"/>
              <a:gd name="T4" fmla="*/ 0 w 624"/>
              <a:gd name="T5" fmla="*/ 2147483647 h 240"/>
              <a:gd name="T6" fmla="*/ 0 60000 65536"/>
              <a:gd name="T7" fmla="*/ 0 60000 65536"/>
              <a:gd name="T8" fmla="*/ 0 60000 65536"/>
              <a:gd name="T9" fmla="*/ 0 w 624"/>
              <a:gd name="T10" fmla="*/ 0 h 240"/>
              <a:gd name="T11" fmla="*/ 624 w 624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240">
                <a:moveTo>
                  <a:pt x="624" y="0"/>
                </a:moveTo>
                <a:cubicBezTo>
                  <a:pt x="580" y="76"/>
                  <a:pt x="536" y="152"/>
                  <a:pt x="432" y="192"/>
                </a:cubicBezTo>
                <a:cubicBezTo>
                  <a:pt x="328" y="232"/>
                  <a:pt x="164" y="236"/>
                  <a:pt x="0" y="24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algn="ctr" eaLnBrk="0" hangingPunct="0"/>
            <a:endParaRPr lang="sv-SE"/>
          </a:p>
        </p:txBody>
      </p:sp>
      <p:sp>
        <p:nvSpPr>
          <p:cNvPr id="36890" name="Text Box 36"/>
          <p:cNvSpPr txBox="1">
            <a:spLocks noChangeArrowheads="1"/>
          </p:cNvSpPr>
          <p:nvPr/>
        </p:nvSpPr>
        <p:spPr bwMode="auto">
          <a:xfrm>
            <a:off x="685800" y="1447800"/>
            <a:ext cx="548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ct val="50000"/>
              </a:spcAft>
              <a:buClr>
                <a:srgbClr val="FF0000"/>
              </a:buClr>
              <a:buSzPct val="80000"/>
            </a:pPr>
            <a:r>
              <a:rPr lang="ko-KR" altLang="en-US">
                <a:latin typeface="Comic Sans MS" pitchFamily="66" charset="0"/>
                <a:ea typeface="Gulim" pitchFamily="34" charset="-127"/>
              </a:rPr>
              <a:t> </a:t>
            </a:r>
            <a:r>
              <a:rPr lang="en-US" altLang="ko-KR">
                <a:latin typeface="Comic Sans MS" pitchFamily="66" charset="0"/>
                <a:ea typeface="Gulim" pitchFamily="34" charset="-127"/>
              </a:rPr>
              <a:t>Central server (Napster)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837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F86A9-1D09-4931-BE78-99B7865E0438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252930" name="Rectangle 2"/>
          <p:cNvSpPr>
            <a:spLocks noChangeArrowheads="1"/>
          </p:cNvSpPr>
          <p:nvPr/>
        </p:nvSpPr>
        <p:spPr bwMode="auto">
          <a:xfrm>
            <a:off x="762000" y="304800"/>
            <a:ext cx="7620000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ko-KR" sz="4000" dirty="0">
                <a:solidFill>
                  <a:schemeClr val="accent2"/>
                </a:solidFill>
                <a:latin typeface="Comic Sans MS" pitchFamily="66" charset="0"/>
                <a:ea typeface="굴림" pitchFamily="34" charset="-127"/>
                <a:cs typeface="+mn-cs"/>
              </a:rPr>
              <a:t>Distributed </a:t>
            </a:r>
            <a:r>
              <a:rPr lang="en-US" altLang="ko-KR" sz="4000" dirty="0" smtClean="0">
                <a:solidFill>
                  <a:schemeClr val="accent2"/>
                </a:solidFill>
                <a:latin typeface="Comic Sans MS" pitchFamily="66" charset="0"/>
                <a:ea typeface="굴림" pitchFamily="34" charset="-127"/>
                <a:cs typeface="+mn-cs"/>
              </a:rPr>
              <a:t>Solution</a:t>
            </a:r>
            <a:endParaRPr lang="en-US" altLang="ko-KR" sz="4000" dirty="0">
              <a:solidFill>
                <a:schemeClr val="accent2"/>
              </a:solidFill>
              <a:latin typeface="Comic Sans MS" pitchFamily="66" charset="0"/>
              <a:ea typeface="굴림" pitchFamily="34" charset="-127"/>
              <a:cs typeface="+mn-cs"/>
            </a:endParaRPr>
          </a:p>
        </p:txBody>
      </p:sp>
      <p:sp>
        <p:nvSpPr>
          <p:cNvPr id="52229" name="Text Box 3"/>
          <p:cNvSpPr txBox="1">
            <a:spLocks noChangeArrowheads="1"/>
          </p:cNvSpPr>
          <p:nvPr/>
        </p:nvSpPr>
        <p:spPr bwMode="auto">
          <a:xfrm>
            <a:off x="276225" y="5283200"/>
            <a:ext cx="84105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ct val="50000"/>
              </a:spcAft>
              <a:buClr>
                <a:srgbClr val="FF0000"/>
              </a:buClr>
              <a:buSzPct val="80000"/>
            </a:pPr>
            <a:r>
              <a:rPr lang="ko-KR" altLang="en-US" dirty="0">
                <a:latin typeface="Comic Sans MS" pitchFamily="66" charset="0"/>
                <a:ea typeface="Gulim" pitchFamily="34" charset="-127"/>
              </a:rPr>
              <a:t> </a:t>
            </a:r>
            <a:r>
              <a:rPr lang="sv-SE" altLang="ko-KR" dirty="0">
                <a:latin typeface="Comic Sans MS" pitchFamily="66" charset="0"/>
                <a:ea typeface="Gulim" pitchFamily="34" charset="-127"/>
              </a:rPr>
              <a:t>O(1) </a:t>
            </a:r>
            <a:r>
              <a:rPr lang="sv-SE" altLang="ko-KR" dirty="0" err="1">
                <a:latin typeface="Comic Sans MS" pitchFamily="66" charset="0"/>
                <a:ea typeface="Gulim" pitchFamily="34" charset="-127"/>
              </a:rPr>
              <a:t>state</a:t>
            </a:r>
            <a:r>
              <a:rPr lang="sv-SE" altLang="ko-KR" dirty="0">
                <a:latin typeface="Comic Sans MS" pitchFamily="66" charset="0"/>
                <a:ea typeface="Gulim" pitchFamily="34" charset="-127"/>
              </a:rPr>
              <a:t> per </a:t>
            </a:r>
            <a:r>
              <a:rPr lang="sv-SE" altLang="ko-KR" dirty="0" err="1">
                <a:latin typeface="Comic Sans MS" pitchFamily="66" charset="0"/>
                <a:ea typeface="Gulim" pitchFamily="34" charset="-127"/>
              </a:rPr>
              <a:t>node</a:t>
            </a:r>
            <a:endParaRPr lang="sv-SE" altLang="ko-KR" dirty="0">
              <a:latin typeface="Comic Sans MS" pitchFamily="66" charset="0"/>
              <a:ea typeface="Gulim" pitchFamily="34" charset="-127"/>
            </a:endParaRPr>
          </a:p>
          <a:p>
            <a:pPr eaLnBrk="0" hangingPunct="0">
              <a:spcAft>
                <a:spcPct val="50000"/>
              </a:spcAft>
              <a:buClr>
                <a:srgbClr val="FF0000"/>
              </a:buClr>
              <a:buSzPct val="80000"/>
            </a:pPr>
            <a:r>
              <a:rPr lang="en-US" altLang="ko-KR" dirty="0">
                <a:latin typeface="Comic Sans MS" pitchFamily="66" charset="0"/>
                <a:ea typeface="Gulim" pitchFamily="34" charset="-127"/>
              </a:rPr>
              <a:t>Worst case O(E) messages per </a:t>
            </a:r>
            <a:r>
              <a:rPr lang="en-US" altLang="ko-KR" dirty="0" smtClean="0">
                <a:latin typeface="Comic Sans MS" pitchFamily="66" charset="0"/>
                <a:ea typeface="Gulim" pitchFamily="34" charset="-127"/>
              </a:rPr>
              <a:t>lookup</a:t>
            </a:r>
            <a:endParaRPr lang="en-US" altLang="ko-KR" dirty="0">
              <a:latin typeface="Comic Sans MS" pitchFamily="66" charset="0"/>
              <a:ea typeface="Gulim" pitchFamily="34" charset="-127"/>
            </a:endParaRPr>
          </a:p>
        </p:txBody>
      </p:sp>
      <p:sp>
        <p:nvSpPr>
          <p:cNvPr id="37894" name="Oval 4"/>
          <p:cNvSpPr>
            <a:spLocks noChangeArrowheads="1"/>
          </p:cNvSpPr>
          <p:nvPr/>
        </p:nvSpPr>
        <p:spPr bwMode="auto">
          <a:xfrm>
            <a:off x="3209925" y="3184525"/>
            <a:ext cx="3048000" cy="1295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sv-SE"/>
          </a:p>
        </p:txBody>
      </p:sp>
      <p:sp>
        <p:nvSpPr>
          <p:cNvPr id="37895" name="Text Box 5"/>
          <p:cNvSpPr txBox="1">
            <a:spLocks noChangeArrowheads="1"/>
          </p:cNvSpPr>
          <p:nvPr/>
        </p:nvSpPr>
        <p:spPr bwMode="auto">
          <a:xfrm>
            <a:off x="3886200" y="3413125"/>
            <a:ext cx="121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>
                <a:latin typeface="Arial" pitchFamily="34" charset="0"/>
                <a:ea typeface="Gulim" pitchFamily="34" charset="-127"/>
              </a:rPr>
              <a:t>Internet</a:t>
            </a:r>
          </a:p>
        </p:txBody>
      </p:sp>
      <p:sp>
        <p:nvSpPr>
          <p:cNvPr id="37896" name="Text Box 6"/>
          <p:cNvSpPr txBox="1">
            <a:spLocks noChangeArrowheads="1"/>
          </p:cNvSpPr>
          <p:nvPr/>
        </p:nvSpPr>
        <p:spPr bwMode="auto">
          <a:xfrm>
            <a:off x="1143000" y="2651125"/>
            <a:ext cx="1201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000">
                <a:latin typeface="Tahoma" pitchFamily="34" charset="0"/>
                <a:ea typeface="Gulim" pitchFamily="34" charset="-127"/>
              </a:rPr>
              <a:t>Publisher</a:t>
            </a:r>
          </a:p>
        </p:txBody>
      </p:sp>
      <p:sp>
        <p:nvSpPr>
          <p:cNvPr id="37897" name="Text Box 7"/>
          <p:cNvSpPr txBox="1">
            <a:spLocks noChangeArrowheads="1"/>
          </p:cNvSpPr>
          <p:nvPr/>
        </p:nvSpPr>
        <p:spPr bwMode="auto">
          <a:xfrm>
            <a:off x="331788" y="2940050"/>
            <a:ext cx="2030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altLang="ko-KR" sz="2000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Key=“LetItBe”</a:t>
            </a:r>
          </a:p>
          <a:p>
            <a:pPr algn="r" eaLnBrk="0" hangingPunct="0"/>
            <a:r>
              <a:rPr lang="en-US" altLang="ko-KR" sz="2000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Value=MP3 data</a:t>
            </a:r>
          </a:p>
        </p:txBody>
      </p:sp>
      <p:sp>
        <p:nvSpPr>
          <p:cNvPr id="37898" name="Text Box 8"/>
          <p:cNvSpPr txBox="1">
            <a:spLocks noChangeArrowheads="1"/>
          </p:cNvSpPr>
          <p:nvPr/>
        </p:nvSpPr>
        <p:spPr bwMode="auto">
          <a:xfrm>
            <a:off x="6629400" y="5013325"/>
            <a:ext cx="220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 sz="2000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Lookup(“LetItBe”)</a:t>
            </a:r>
          </a:p>
        </p:txBody>
      </p:sp>
      <p:grpSp>
        <p:nvGrpSpPr>
          <p:cNvPr id="37899" name="Group 9"/>
          <p:cNvGrpSpPr>
            <a:grpSpLocks/>
          </p:cNvGrpSpPr>
          <p:nvPr/>
        </p:nvGrpSpPr>
        <p:grpSpPr bwMode="auto">
          <a:xfrm>
            <a:off x="2362200" y="2574925"/>
            <a:ext cx="609600" cy="533400"/>
            <a:chOff x="1248" y="1968"/>
            <a:chExt cx="384" cy="336"/>
          </a:xfrm>
        </p:grpSpPr>
        <p:sp>
          <p:nvSpPr>
            <p:cNvPr id="37924" name="Oval 10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37925" name="Text Box 11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1</a:t>
              </a:r>
            </a:p>
          </p:txBody>
        </p:sp>
      </p:grpSp>
      <p:grpSp>
        <p:nvGrpSpPr>
          <p:cNvPr id="37900" name="Group 12"/>
          <p:cNvGrpSpPr>
            <a:grpSpLocks/>
          </p:cNvGrpSpPr>
          <p:nvPr/>
        </p:nvGrpSpPr>
        <p:grpSpPr bwMode="auto">
          <a:xfrm>
            <a:off x="4191000" y="2193925"/>
            <a:ext cx="609600" cy="533400"/>
            <a:chOff x="1248" y="1968"/>
            <a:chExt cx="384" cy="336"/>
          </a:xfrm>
        </p:grpSpPr>
        <p:sp>
          <p:nvSpPr>
            <p:cNvPr id="37922" name="Oval 13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37923" name="Text Box 14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2</a:t>
              </a:r>
            </a:p>
          </p:txBody>
        </p:sp>
      </p:grpSp>
      <p:grpSp>
        <p:nvGrpSpPr>
          <p:cNvPr id="37901" name="Group 15"/>
          <p:cNvGrpSpPr>
            <a:grpSpLocks/>
          </p:cNvGrpSpPr>
          <p:nvPr/>
        </p:nvGrpSpPr>
        <p:grpSpPr bwMode="auto">
          <a:xfrm>
            <a:off x="5943600" y="2346325"/>
            <a:ext cx="609600" cy="533400"/>
            <a:chOff x="1248" y="1968"/>
            <a:chExt cx="384" cy="336"/>
          </a:xfrm>
        </p:grpSpPr>
        <p:sp>
          <p:nvSpPr>
            <p:cNvPr id="37920" name="Oval 16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37921" name="Text Box 17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3</a:t>
              </a:r>
            </a:p>
          </p:txBody>
        </p:sp>
      </p:grpSp>
      <p:grpSp>
        <p:nvGrpSpPr>
          <p:cNvPr id="37902" name="Group 18"/>
          <p:cNvGrpSpPr>
            <a:grpSpLocks/>
          </p:cNvGrpSpPr>
          <p:nvPr/>
        </p:nvGrpSpPr>
        <p:grpSpPr bwMode="auto">
          <a:xfrm>
            <a:off x="5943600" y="4556125"/>
            <a:ext cx="609600" cy="533400"/>
            <a:chOff x="1248" y="1968"/>
            <a:chExt cx="384" cy="336"/>
          </a:xfrm>
        </p:grpSpPr>
        <p:sp>
          <p:nvSpPr>
            <p:cNvPr id="37918" name="Oval 19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37919" name="Text Box 20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5</a:t>
              </a:r>
            </a:p>
          </p:txBody>
        </p:sp>
      </p:grpSp>
      <p:grpSp>
        <p:nvGrpSpPr>
          <p:cNvPr id="37903" name="Group 21"/>
          <p:cNvGrpSpPr>
            <a:grpSpLocks/>
          </p:cNvGrpSpPr>
          <p:nvPr/>
        </p:nvGrpSpPr>
        <p:grpSpPr bwMode="auto">
          <a:xfrm>
            <a:off x="3657600" y="4708525"/>
            <a:ext cx="609600" cy="533400"/>
            <a:chOff x="1248" y="1968"/>
            <a:chExt cx="384" cy="336"/>
          </a:xfrm>
        </p:grpSpPr>
        <p:sp>
          <p:nvSpPr>
            <p:cNvPr id="37916" name="Oval 22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37917" name="Text Box 23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4</a:t>
              </a:r>
            </a:p>
          </p:txBody>
        </p:sp>
      </p:grpSp>
      <p:sp>
        <p:nvSpPr>
          <p:cNvPr id="37904" name="Line 24"/>
          <p:cNvSpPr>
            <a:spLocks noChangeShapeType="1"/>
          </p:cNvSpPr>
          <p:nvPr/>
        </p:nvSpPr>
        <p:spPr bwMode="auto">
          <a:xfrm>
            <a:off x="2895600" y="2955925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7905" name="Line 25"/>
          <p:cNvSpPr>
            <a:spLocks noChangeShapeType="1"/>
          </p:cNvSpPr>
          <p:nvPr/>
        </p:nvSpPr>
        <p:spPr bwMode="auto">
          <a:xfrm>
            <a:off x="4495800" y="27273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7906" name="Line 26"/>
          <p:cNvSpPr>
            <a:spLocks noChangeShapeType="1"/>
          </p:cNvSpPr>
          <p:nvPr/>
        </p:nvSpPr>
        <p:spPr bwMode="auto">
          <a:xfrm flipH="1">
            <a:off x="5791200" y="2879725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7907" name="Line 27"/>
          <p:cNvSpPr>
            <a:spLocks noChangeShapeType="1"/>
          </p:cNvSpPr>
          <p:nvPr/>
        </p:nvSpPr>
        <p:spPr bwMode="auto">
          <a:xfrm flipV="1">
            <a:off x="4038600" y="440372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7908" name="Line 28"/>
          <p:cNvSpPr>
            <a:spLocks noChangeShapeType="1"/>
          </p:cNvSpPr>
          <p:nvPr/>
        </p:nvSpPr>
        <p:spPr bwMode="auto">
          <a:xfrm flipH="1" flipV="1">
            <a:off x="5791200" y="4327525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7909" name="Text Box 29"/>
          <p:cNvSpPr txBox="1">
            <a:spLocks noChangeArrowheads="1"/>
          </p:cNvSpPr>
          <p:nvPr/>
        </p:nvSpPr>
        <p:spPr bwMode="auto">
          <a:xfrm>
            <a:off x="6629400" y="4708525"/>
            <a:ext cx="814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000">
                <a:latin typeface="Tahoma" pitchFamily="34" charset="0"/>
                <a:ea typeface="Gulim" pitchFamily="34" charset="-127"/>
              </a:rPr>
              <a:t>Client</a:t>
            </a:r>
          </a:p>
        </p:txBody>
      </p:sp>
      <p:sp>
        <p:nvSpPr>
          <p:cNvPr id="37910" name="Freeform 30"/>
          <p:cNvSpPr>
            <a:spLocks/>
          </p:cNvSpPr>
          <p:nvPr/>
        </p:nvSpPr>
        <p:spPr bwMode="auto">
          <a:xfrm>
            <a:off x="5715000" y="2955925"/>
            <a:ext cx="457200" cy="1600200"/>
          </a:xfrm>
          <a:custGeom>
            <a:avLst/>
            <a:gdLst>
              <a:gd name="T0" fmla="*/ 2147483647 w 288"/>
              <a:gd name="T1" fmla="*/ 2147483647 h 1008"/>
              <a:gd name="T2" fmla="*/ 0 w 288"/>
              <a:gd name="T3" fmla="*/ 2147483647 h 1008"/>
              <a:gd name="T4" fmla="*/ 2147483647 w 288"/>
              <a:gd name="T5" fmla="*/ 0 h 1008"/>
              <a:gd name="T6" fmla="*/ 0 60000 65536"/>
              <a:gd name="T7" fmla="*/ 0 60000 65536"/>
              <a:gd name="T8" fmla="*/ 0 60000 65536"/>
              <a:gd name="T9" fmla="*/ 0 w 288"/>
              <a:gd name="T10" fmla="*/ 0 h 1008"/>
              <a:gd name="T11" fmla="*/ 288 w 288"/>
              <a:gd name="T12" fmla="*/ 1008 h 10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008">
                <a:moveTo>
                  <a:pt x="288" y="1008"/>
                </a:moveTo>
                <a:cubicBezTo>
                  <a:pt x="144" y="900"/>
                  <a:pt x="0" y="792"/>
                  <a:pt x="0" y="624"/>
                </a:cubicBezTo>
                <a:cubicBezTo>
                  <a:pt x="0" y="456"/>
                  <a:pt x="144" y="228"/>
                  <a:pt x="288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sv-SE"/>
          </a:p>
        </p:txBody>
      </p:sp>
      <p:sp>
        <p:nvSpPr>
          <p:cNvPr id="37911" name="Freeform 31"/>
          <p:cNvSpPr>
            <a:spLocks/>
          </p:cNvSpPr>
          <p:nvPr/>
        </p:nvSpPr>
        <p:spPr bwMode="auto">
          <a:xfrm>
            <a:off x="4572000" y="2803525"/>
            <a:ext cx="1447800" cy="685800"/>
          </a:xfrm>
          <a:custGeom>
            <a:avLst/>
            <a:gdLst>
              <a:gd name="T0" fmla="*/ 2147483647 w 912"/>
              <a:gd name="T1" fmla="*/ 0 h 432"/>
              <a:gd name="T2" fmla="*/ 2147483647 w 912"/>
              <a:gd name="T3" fmla="*/ 2147483647 h 432"/>
              <a:gd name="T4" fmla="*/ 0 w 912"/>
              <a:gd name="T5" fmla="*/ 0 h 432"/>
              <a:gd name="T6" fmla="*/ 0 60000 65536"/>
              <a:gd name="T7" fmla="*/ 0 60000 65536"/>
              <a:gd name="T8" fmla="*/ 0 60000 65536"/>
              <a:gd name="T9" fmla="*/ 0 w 912"/>
              <a:gd name="T10" fmla="*/ 0 h 432"/>
              <a:gd name="T11" fmla="*/ 912 w 912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432">
                <a:moveTo>
                  <a:pt x="912" y="0"/>
                </a:moveTo>
                <a:cubicBezTo>
                  <a:pt x="748" y="216"/>
                  <a:pt x="584" y="432"/>
                  <a:pt x="432" y="432"/>
                </a:cubicBezTo>
                <a:cubicBezTo>
                  <a:pt x="280" y="432"/>
                  <a:pt x="140" y="216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sv-SE"/>
          </a:p>
        </p:txBody>
      </p:sp>
      <p:sp>
        <p:nvSpPr>
          <p:cNvPr id="37912" name="Freeform 32"/>
          <p:cNvSpPr>
            <a:spLocks/>
          </p:cNvSpPr>
          <p:nvPr/>
        </p:nvSpPr>
        <p:spPr bwMode="auto">
          <a:xfrm>
            <a:off x="4191000" y="2803525"/>
            <a:ext cx="1828800" cy="1905000"/>
          </a:xfrm>
          <a:custGeom>
            <a:avLst/>
            <a:gdLst>
              <a:gd name="T0" fmla="*/ 2147483647 w 1200"/>
              <a:gd name="T1" fmla="*/ 0 h 1200"/>
              <a:gd name="T2" fmla="*/ 2147483647 w 1200"/>
              <a:gd name="T3" fmla="*/ 2147483647 h 1200"/>
              <a:gd name="T4" fmla="*/ 2147483647 w 1200"/>
              <a:gd name="T5" fmla="*/ 2147483647 h 1200"/>
              <a:gd name="T6" fmla="*/ 0 w 1200"/>
              <a:gd name="T7" fmla="*/ 2147483647 h 12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"/>
              <a:gd name="T13" fmla="*/ 0 h 1200"/>
              <a:gd name="T14" fmla="*/ 1200 w 1200"/>
              <a:gd name="T15" fmla="*/ 1200 h 1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" h="1200">
                <a:moveTo>
                  <a:pt x="1200" y="0"/>
                </a:moveTo>
                <a:cubicBezTo>
                  <a:pt x="1092" y="168"/>
                  <a:pt x="984" y="336"/>
                  <a:pt x="816" y="480"/>
                </a:cubicBezTo>
                <a:cubicBezTo>
                  <a:pt x="648" y="624"/>
                  <a:pt x="328" y="744"/>
                  <a:pt x="192" y="864"/>
                </a:cubicBezTo>
                <a:cubicBezTo>
                  <a:pt x="56" y="984"/>
                  <a:pt x="28" y="1092"/>
                  <a:pt x="0" y="120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sv-SE"/>
          </a:p>
        </p:txBody>
      </p:sp>
      <p:sp>
        <p:nvSpPr>
          <p:cNvPr id="37913" name="Freeform 33"/>
          <p:cNvSpPr>
            <a:spLocks/>
          </p:cNvSpPr>
          <p:nvPr/>
        </p:nvSpPr>
        <p:spPr bwMode="auto">
          <a:xfrm>
            <a:off x="2819400" y="3108325"/>
            <a:ext cx="1371600" cy="1600200"/>
          </a:xfrm>
          <a:custGeom>
            <a:avLst/>
            <a:gdLst>
              <a:gd name="T0" fmla="*/ 2147483647 w 888"/>
              <a:gd name="T1" fmla="*/ 2147483647 h 1008"/>
              <a:gd name="T2" fmla="*/ 2147483647 w 888"/>
              <a:gd name="T3" fmla="*/ 2147483647 h 1008"/>
              <a:gd name="T4" fmla="*/ 0 w 888"/>
              <a:gd name="T5" fmla="*/ 0 h 1008"/>
              <a:gd name="T6" fmla="*/ 0 60000 65536"/>
              <a:gd name="T7" fmla="*/ 0 60000 65536"/>
              <a:gd name="T8" fmla="*/ 0 60000 65536"/>
              <a:gd name="T9" fmla="*/ 0 w 888"/>
              <a:gd name="T10" fmla="*/ 0 h 1008"/>
              <a:gd name="T11" fmla="*/ 888 w 888"/>
              <a:gd name="T12" fmla="*/ 1008 h 10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8" h="1008">
                <a:moveTo>
                  <a:pt x="720" y="1008"/>
                </a:moveTo>
                <a:cubicBezTo>
                  <a:pt x="804" y="900"/>
                  <a:pt x="888" y="792"/>
                  <a:pt x="768" y="624"/>
                </a:cubicBezTo>
                <a:cubicBezTo>
                  <a:pt x="648" y="456"/>
                  <a:pt x="128" y="104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sv-SE"/>
          </a:p>
        </p:txBody>
      </p:sp>
      <p:sp>
        <p:nvSpPr>
          <p:cNvPr id="37914" name="Freeform 34"/>
          <p:cNvSpPr>
            <a:spLocks/>
          </p:cNvSpPr>
          <p:nvPr/>
        </p:nvSpPr>
        <p:spPr bwMode="auto">
          <a:xfrm>
            <a:off x="2971800" y="2727325"/>
            <a:ext cx="1447800" cy="723900"/>
          </a:xfrm>
          <a:custGeom>
            <a:avLst/>
            <a:gdLst>
              <a:gd name="T0" fmla="*/ 2147483647 w 912"/>
              <a:gd name="T1" fmla="*/ 0 h 456"/>
              <a:gd name="T2" fmla="*/ 2147483647 w 912"/>
              <a:gd name="T3" fmla="*/ 2147483647 h 456"/>
              <a:gd name="T4" fmla="*/ 0 w 912"/>
              <a:gd name="T5" fmla="*/ 2147483647 h 456"/>
              <a:gd name="T6" fmla="*/ 0 60000 65536"/>
              <a:gd name="T7" fmla="*/ 0 60000 65536"/>
              <a:gd name="T8" fmla="*/ 0 60000 65536"/>
              <a:gd name="T9" fmla="*/ 0 w 912"/>
              <a:gd name="T10" fmla="*/ 0 h 456"/>
              <a:gd name="T11" fmla="*/ 912 w 912"/>
              <a:gd name="T12" fmla="*/ 456 h 4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456">
                <a:moveTo>
                  <a:pt x="912" y="0"/>
                </a:moveTo>
                <a:cubicBezTo>
                  <a:pt x="892" y="204"/>
                  <a:pt x="872" y="408"/>
                  <a:pt x="720" y="432"/>
                </a:cubicBezTo>
                <a:cubicBezTo>
                  <a:pt x="568" y="456"/>
                  <a:pt x="284" y="300"/>
                  <a:pt x="0" y="14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sv-SE"/>
          </a:p>
        </p:txBody>
      </p:sp>
      <p:sp>
        <p:nvSpPr>
          <p:cNvPr id="37915" name="Text Box 35"/>
          <p:cNvSpPr txBox="1">
            <a:spLocks noChangeArrowheads="1"/>
          </p:cNvSpPr>
          <p:nvPr/>
        </p:nvSpPr>
        <p:spPr bwMode="auto">
          <a:xfrm>
            <a:off x="685800" y="1447800"/>
            <a:ext cx="548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ct val="50000"/>
              </a:spcAft>
              <a:buClr>
                <a:srgbClr val="FF0000"/>
              </a:buClr>
              <a:buSzPct val="80000"/>
            </a:pPr>
            <a:r>
              <a:rPr lang="ko-KR" altLang="en-US">
                <a:latin typeface="Comic Sans MS" pitchFamily="66" charset="0"/>
                <a:ea typeface="Gulim" pitchFamily="34" charset="-127"/>
              </a:rPr>
              <a:t> </a:t>
            </a:r>
            <a:r>
              <a:rPr lang="en-US" altLang="ko-KR">
                <a:latin typeface="Comic Sans MS" pitchFamily="66" charset="0"/>
                <a:ea typeface="Gulim" pitchFamily="34" charset="-127"/>
              </a:rPr>
              <a:t>Flooding (Gnutella, etc.)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39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60BD56-8F8C-4120-A071-C1439D300512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253954" name="Rectangle 2"/>
          <p:cNvSpPr>
            <a:spLocks noChangeArrowheads="1"/>
          </p:cNvSpPr>
          <p:nvPr/>
        </p:nvSpPr>
        <p:spPr bwMode="auto">
          <a:xfrm>
            <a:off x="762000" y="304800"/>
            <a:ext cx="7620000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ko-KR" sz="3600" dirty="0">
                <a:solidFill>
                  <a:schemeClr val="accent2"/>
                </a:solidFill>
                <a:latin typeface="Comic Sans MS" pitchFamily="66" charset="0"/>
                <a:ea typeface="굴림" pitchFamily="34" charset="-127"/>
                <a:cs typeface="+mn-cs"/>
              </a:rPr>
              <a:t>Distributed Solution </a:t>
            </a:r>
          </a:p>
          <a:p>
            <a:pPr algn="ctr" eaLnBrk="0" hangingPunct="0">
              <a:defRPr/>
            </a:pPr>
            <a:r>
              <a:rPr lang="en-US" altLang="ko-KR" sz="2800" dirty="0">
                <a:solidFill>
                  <a:schemeClr val="accent2"/>
                </a:solidFill>
                <a:latin typeface="Comic Sans MS" pitchFamily="66" charset="0"/>
                <a:ea typeface="굴림" pitchFamily="34" charset="-127"/>
                <a:cs typeface="+mn-cs"/>
              </a:rPr>
              <a:t>(some more structure</a:t>
            </a:r>
            <a:r>
              <a:rPr lang="en-US" altLang="ko-KR" sz="2800" dirty="0" smtClean="0">
                <a:solidFill>
                  <a:schemeClr val="accent2"/>
                </a:solidFill>
                <a:latin typeface="Comic Sans MS" pitchFamily="66" charset="0"/>
                <a:ea typeface="굴림" pitchFamily="34" charset="-127"/>
                <a:cs typeface="+mn-cs"/>
              </a:rPr>
              <a:t>? In-between the two?)</a:t>
            </a:r>
            <a:endParaRPr lang="en-US" altLang="ko-KR" sz="2800" dirty="0">
              <a:solidFill>
                <a:schemeClr val="accent2"/>
              </a:solidFill>
              <a:latin typeface="Comic Sans MS" pitchFamily="66" charset="0"/>
              <a:ea typeface="굴림" pitchFamily="34" charset="-127"/>
              <a:cs typeface="+mn-cs"/>
            </a:endParaRPr>
          </a:p>
        </p:txBody>
      </p:sp>
      <p:sp>
        <p:nvSpPr>
          <p:cNvPr id="38917" name="Text Box 3"/>
          <p:cNvSpPr txBox="1">
            <a:spLocks noChangeArrowheads="1"/>
          </p:cNvSpPr>
          <p:nvPr/>
        </p:nvSpPr>
        <p:spPr bwMode="auto">
          <a:xfrm>
            <a:off x="457200" y="1447800"/>
            <a:ext cx="523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ct val="50000"/>
              </a:spcAft>
              <a:buClr>
                <a:srgbClr val="FF0000"/>
              </a:buClr>
              <a:buSzPct val="80000"/>
            </a:pPr>
            <a:r>
              <a:rPr lang="ko-KR" altLang="en-US" dirty="0">
                <a:latin typeface="Comic Sans MS" pitchFamily="66" charset="0"/>
                <a:ea typeface="Gulim" pitchFamily="34" charset="-127"/>
              </a:rPr>
              <a:t> </a:t>
            </a:r>
            <a:endParaRPr lang="en-US" altLang="ko-KR" dirty="0">
              <a:latin typeface="Comic Sans MS" pitchFamily="66" charset="0"/>
              <a:ea typeface="Gulim" pitchFamily="34" charset="-127"/>
            </a:endParaRPr>
          </a:p>
        </p:txBody>
      </p:sp>
      <p:sp>
        <p:nvSpPr>
          <p:cNvPr id="38918" name="Oval 4"/>
          <p:cNvSpPr>
            <a:spLocks noChangeArrowheads="1"/>
          </p:cNvSpPr>
          <p:nvPr/>
        </p:nvSpPr>
        <p:spPr bwMode="auto">
          <a:xfrm>
            <a:off x="4990639" y="2685165"/>
            <a:ext cx="3048000" cy="1295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sv-SE"/>
          </a:p>
        </p:txBody>
      </p:sp>
      <p:sp>
        <p:nvSpPr>
          <p:cNvPr id="38919" name="Text Box 5"/>
          <p:cNvSpPr txBox="1">
            <a:spLocks noChangeArrowheads="1"/>
          </p:cNvSpPr>
          <p:nvPr/>
        </p:nvSpPr>
        <p:spPr bwMode="auto">
          <a:xfrm>
            <a:off x="5666914" y="2913765"/>
            <a:ext cx="121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>
                <a:latin typeface="Arial" pitchFamily="34" charset="0"/>
                <a:ea typeface="Gulim" pitchFamily="34" charset="-127"/>
              </a:rPr>
              <a:t>Internet</a:t>
            </a:r>
          </a:p>
        </p:txBody>
      </p:sp>
      <p:sp>
        <p:nvSpPr>
          <p:cNvPr id="38920" name="Text Box 6"/>
          <p:cNvSpPr txBox="1">
            <a:spLocks noChangeArrowheads="1"/>
          </p:cNvSpPr>
          <p:nvPr/>
        </p:nvSpPr>
        <p:spPr bwMode="auto">
          <a:xfrm>
            <a:off x="4465176" y="1297690"/>
            <a:ext cx="1201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000" dirty="0">
                <a:latin typeface="Tahoma" pitchFamily="34" charset="0"/>
                <a:ea typeface="Gulim" pitchFamily="34" charset="-127"/>
              </a:rPr>
              <a:t>Publisher</a:t>
            </a:r>
          </a:p>
        </p:txBody>
      </p:sp>
      <p:sp>
        <p:nvSpPr>
          <p:cNvPr id="38921" name="Text Box 7"/>
          <p:cNvSpPr txBox="1">
            <a:spLocks noChangeArrowheads="1"/>
          </p:cNvSpPr>
          <p:nvPr/>
        </p:nvSpPr>
        <p:spPr bwMode="auto">
          <a:xfrm>
            <a:off x="4125452" y="1534599"/>
            <a:ext cx="2030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altLang="ko-KR" sz="2000" dirty="0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Key=“</a:t>
            </a:r>
            <a:r>
              <a:rPr lang="en-US" altLang="ko-KR" sz="2000" dirty="0" err="1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LetItBe</a:t>
            </a:r>
            <a:r>
              <a:rPr lang="en-US" altLang="ko-KR" sz="2000" dirty="0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”</a:t>
            </a:r>
          </a:p>
          <a:p>
            <a:pPr algn="r" eaLnBrk="0" hangingPunct="0"/>
            <a:r>
              <a:rPr lang="en-US" altLang="ko-KR" sz="2000" dirty="0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Value=MP3 data</a:t>
            </a:r>
          </a:p>
        </p:txBody>
      </p:sp>
      <p:sp>
        <p:nvSpPr>
          <p:cNvPr id="38922" name="Text Box 8"/>
          <p:cNvSpPr txBox="1">
            <a:spLocks noChangeArrowheads="1"/>
          </p:cNvSpPr>
          <p:nvPr/>
        </p:nvSpPr>
        <p:spPr bwMode="auto">
          <a:xfrm>
            <a:off x="7006764" y="4728278"/>
            <a:ext cx="220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 sz="2000" dirty="0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Lookup(“</a:t>
            </a:r>
            <a:r>
              <a:rPr lang="en-US" altLang="ko-KR" sz="2000" dirty="0" err="1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LetItBe</a:t>
            </a:r>
            <a:r>
              <a:rPr lang="en-US" altLang="ko-KR" sz="2000" dirty="0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”)</a:t>
            </a:r>
          </a:p>
        </p:txBody>
      </p:sp>
      <p:grpSp>
        <p:nvGrpSpPr>
          <p:cNvPr id="38923" name="Group 9"/>
          <p:cNvGrpSpPr>
            <a:grpSpLocks/>
          </p:cNvGrpSpPr>
          <p:nvPr/>
        </p:nvGrpSpPr>
        <p:grpSpPr bwMode="auto">
          <a:xfrm>
            <a:off x="4142914" y="2075565"/>
            <a:ext cx="609600" cy="533400"/>
            <a:chOff x="1248" y="1968"/>
            <a:chExt cx="384" cy="336"/>
          </a:xfrm>
        </p:grpSpPr>
        <p:sp>
          <p:nvSpPr>
            <p:cNvPr id="38946" name="Oval 10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38947" name="Text Box 11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1</a:t>
              </a:r>
            </a:p>
          </p:txBody>
        </p:sp>
      </p:grpSp>
      <p:grpSp>
        <p:nvGrpSpPr>
          <p:cNvPr id="38924" name="Group 12"/>
          <p:cNvGrpSpPr>
            <a:grpSpLocks/>
          </p:cNvGrpSpPr>
          <p:nvPr/>
        </p:nvGrpSpPr>
        <p:grpSpPr bwMode="auto">
          <a:xfrm>
            <a:off x="5971714" y="1694565"/>
            <a:ext cx="609600" cy="533400"/>
            <a:chOff x="1248" y="1968"/>
            <a:chExt cx="384" cy="336"/>
          </a:xfrm>
        </p:grpSpPr>
        <p:sp>
          <p:nvSpPr>
            <p:cNvPr id="38944" name="Oval 13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38945" name="Text Box 14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2</a:t>
              </a:r>
            </a:p>
          </p:txBody>
        </p:sp>
      </p:grpSp>
      <p:grpSp>
        <p:nvGrpSpPr>
          <p:cNvPr id="38925" name="Group 15"/>
          <p:cNvGrpSpPr>
            <a:grpSpLocks/>
          </p:cNvGrpSpPr>
          <p:nvPr/>
        </p:nvGrpSpPr>
        <p:grpSpPr bwMode="auto">
          <a:xfrm>
            <a:off x="7724314" y="1846965"/>
            <a:ext cx="609600" cy="533400"/>
            <a:chOff x="1248" y="1968"/>
            <a:chExt cx="384" cy="336"/>
          </a:xfrm>
        </p:grpSpPr>
        <p:sp>
          <p:nvSpPr>
            <p:cNvPr id="38942" name="Oval 16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38943" name="Text Box 17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3</a:t>
              </a:r>
            </a:p>
          </p:txBody>
        </p:sp>
      </p:grpSp>
      <p:grpSp>
        <p:nvGrpSpPr>
          <p:cNvPr id="38926" name="Group 18"/>
          <p:cNvGrpSpPr>
            <a:grpSpLocks/>
          </p:cNvGrpSpPr>
          <p:nvPr/>
        </p:nvGrpSpPr>
        <p:grpSpPr bwMode="auto">
          <a:xfrm>
            <a:off x="7724314" y="4056765"/>
            <a:ext cx="609600" cy="533400"/>
            <a:chOff x="1248" y="1968"/>
            <a:chExt cx="384" cy="336"/>
          </a:xfrm>
        </p:grpSpPr>
        <p:sp>
          <p:nvSpPr>
            <p:cNvPr id="38940" name="Oval 19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38941" name="Text Box 20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5</a:t>
              </a:r>
            </a:p>
          </p:txBody>
        </p:sp>
      </p:grpSp>
      <p:grpSp>
        <p:nvGrpSpPr>
          <p:cNvPr id="38927" name="Group 21"/>
          <p:cNvGrpSpPr>
            <a:grpSpLocks/>
          </p:cNvGrpSpPr>
          <p:nvPr/>
        </p:nvGrpSpPr>
        <p:grpSpPr bwMode="auto">
          <a:xfrm>
            <a:off x="5438314" y="4209165"/>
            <a:ext cx="609600" cy="533400"/>
            <a:chOff x="1248" y="1968"/>
            <a:chExt cx="384" cy="336"/>
          </a:xfrm>
        </p:grpSpPr>
        <p:sp>
          <p:nvSpPr>
            <p:cNvPr id="38938" name="Oval 22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38939" name="Text Box 23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4</a:t>
              </a:r>
            </a:p>
          </p:txBody>
        </p:sp>
      </p:grpSp>
      <p:sp>
        <p:nvSpPr>
          <p:cNvPr id="38928" name="Line 24"/>
          <p:cNvSpPr>
            <a:spLocks noChangeShapeType="1"/>
          </p:cNvSpPr>
          <p:nvPr/>
        </p:nvSpPr>
        <p:spPr bwMode="auto">
          <a:xfrm>
            <a:off x="4676314" y="2456565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8929" name="Line 25"/>
          <p:cNvSpPr>
            <a:spLocks noChangeShapeType="1"/>
          </p:cNvSpPr>
          <p:nvPr/>
        </p:nvSpPr>
        <p:spPr bwMode="auto">
          <a:xfrm>
            <a:off x="6276514" y="222796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8930" name="Line 26"/>
          <p:cNvSpPr>
            <a:spLocks noChangeShapeType="1"/>
          </p:cNvSpPr>
          <p:nvPr/>
        </p:nvSpPr>
        <p:spPr bwMode="auto">
          <a:xfrm flipH="1">
            <a:off x="7571914" y="2380365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8931" name="Line 27"/>
          <p:cNvSpPr>
            <a:spLocks noChangeShapeType="1"/>
          </p:cNvSpPr>
          <p:nvPr/>
        </p:nvSpPr>
        <p:spPr bwMode="auto">
          <a:xfrm flipV="1">
            <a:off x="5819314" y="390436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8932" name="Line 28"/>
          <p:cNvSpPr>
            <a:spLocks noChangeShapeType="1"/>
          </p:cNvSpPr>
          <p:nvPr/>
        </p:nvSpPr>
        <p:spPr bwMode="auto">
          <a:xfrm flipH="1" flipV="1">
            <a:off x="7571914" y="3828165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8933" name="Text Box 29"/>
          <p:cNvSpPr txBox="1">
            <a:spLocks noChangeArrowheads="1"/>
          </p:cNvSpPr>
          <p:nvPr/>
        </p:nvSpPr>
        <p:spPr bwMode="auto">
          <a:xfrm>
            <a:off x="8410114" y="4209165"/>
            <a:ext cx="814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000">
                <a:latin typeface="Tahoma" pitchFamily="34" charset="0"/>
                <a:ea typeface="Gulim" pitchFamily="34" charset="-127"/>
              </a:rPr>
              <a:t>Client</a:t>
            </a:r>
          </a:p>
        </p:txBody>
      </p:sp>
      <p:sp>
        <p:nvSpPr>
          <p:cNvPr id="38934" name="Freeform 30"/>
          <p:cNvSpPr>
            <a:spLocks/>
          </p:cNvSpPr>
          <p:nvPr/>
        </p:nvSpPr>
        <p:spPr bwMode="auto">
          <a:xfrm>
            <a:off x="7495714" y="2456565"/>
            <a:ext cx="457200" cy="1600200"/>
          </a:xfrm>
          <a:custGeom>
            <a:avLst/>
            <a:gdLst>
              <a:gd name="T0" fmla="*/ 2147483647 w 288"/>
              <a:gd name="T1" fmla="*/ 2147483647 h 1008"/>
              <a:gd name="T2" fmla="*/ 0 w 288"/>
              <a:gd name="T3" fmla="*/ 2147483647 h 1008"/>
              <a:gd name="T4" fmla="*/ 2147483647 w 288"/>
              <a:gd name="T5" fmla="*/ 0 h 1008"/>
              <a:gd name="T6" fmla="*/ 0 60000 65536"/>
              <a:gd name="T7" fmla="*/ 0 60000 65536"/>
              <a:gd name="T8" fmla="*/ 0 60000 65536"/>
              <a:gd name="T9" fmla="*/ 0 w 288"/>
              <a:gd name="T10" fmla="*/ 0 h 1008"/>
              <a:gd name="T11" fmla="*/ 288 w 288"/>
              <a:gd name="T12" fmla="*/ 1008 h 10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008">
                <a:moveTo>
                  <a:pt x="288" y="1008"/>
                </a:moveTo>
                <a:cubicBezTo>
                  <a:pt x="144" y="900"/>
                  <a:pt x="0" y="792"/>
                  <a:pt x="0" y="624"/>
                </a:cubicBezTo>
                <a:cubicBezTo>
                  <a:pt x="0" y="456"/>
                  <a:pt x="144" y="228"/>
                  <a:pt x="288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sv-SE"/>
          </a:p>
        </p:txBody>
      </p:sp>
      <p:sp>
        <p:nvSpPr>
          <p:cNvPr id="38935" name="Freeform 31"/>
          <p:cNvSpPr>
            <a:spLocks/>
          </p:cNvSpPr>
          <p:nvPr/>
        </p:nvSpPr>
        <p:spPr bwMode="auto">
          <a:xfrm>
            <a:off x="5971714" y="2304165"/>
            <a:ext cx="1828800" cy="1905000"/>
          </a:xfrm>
          <a:custGeom>
            <a:avLst/>
            <a:gdLst>
              <a:gd name="T0" fmla="*/ 2147483647 w 1200"/>
              <a:gd name="T1" fmla="*/ 0 h 1200"/>
              <a:gd name="T2" fmla="*/ 2147483647 w 1200"/>
              <a:gd name="T3" fmla="*/ 2147483647 h 1200"/>
              <a:gd name="T4" fmla="*/ 2147483647 w 1200"/>
              <a:gd name="T5" fmla="*/ 2147483647 h 1200"/>
              <a:gd name="T6" fmla="*/ 0 w 1200"/>
              <a:gd name="T7" fmla="*/ 2147483647 h 12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"/>
              <a:gd name="T13" fmla="*/ 0 h 1200"/>
              <a:gd name="T14" fmla="*/ 1200 w 1200"/>
              <a:gd name="T15" fmla="*/ 1200 h 1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" h="1200">
                <a:moveTo>
                  <a:pt x="1200" y="0"/>
                </a:moveTo>
                <a:cubicBezTo>
                  <a:pt x="1092" y="168"/>
                  <a:pt x="984" y="336"/>
                  <a:pt x="816" y="480"/>
                </a:cubicBezTo>
                <a:cubicBezTo>
                  <a:pt x="648" y="624"/>
                  <a:pt x="328" y="744"/>
                  <a:pt x="192" y="864"/>
                </a:cubicBezTo>
                <a:cubicBezTo>
                  <a:pt x="56" y="984"/>
                  <a:pt x="28" y="1092"/>
                  <a:pt x="0" y="120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sv-SE"/>
          </a:p>
        </p:txBody>
      </p:sp>
      <p:sp>
        <p:nvSpPr>
          <p:cNvPr id="38936" name="Freeform 32"/>
          <p:cNvSpPr>
            <a:spLocks/>
          </p:cNvSpPr>
          <p:nvPr/>
        </p:nvSpPr>
        <p:spPr bwMode="auto">
          <a:xfrm>
            <a:off x="4600114" y="2608965"/>
            <a:ext cx="1371600" cy="1600200"/>
          </a:xfrm>
          <a:custGeom>
            <a:avLst/>
            <a:gdLst>
              <a:gd name="T0" fmla="*/ 2147483647 w 888"/>
              <a:gd name="T1" fmla="*/ 2147483647 h 1008"/>
              <a:gd name="T2" fmla="*/ 2147483647 w 888"/>
              <a:gd name="T3" fmla="*/ 2147483647 h 1008"/>
              <a:gd name="T4" fmla="*/ 0 w 888"/>
              <a:gd name="T5" fmla="*/ 0 h 1008"/>
              <a:gd name="T6" fmla="*/ 0 60000 65536"/>
              <a:gd name="T7" fmla="*/ 0 60000 65536"/>
              <a:gd name="T8" fmla="*/ 0 60000 65536"/>
              <a:gd name="T9" fmla="*/ 0 w 888"/>
              <a:gd name="T10" fmla="*/ 0 h 1008"/>
              <a:gd name="T11" fmla="*/ 888 w 888"/>
              <a:gd name="T12" fmla="*/ 1008 h 10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8" h="1008">
                <a:moveTo>
                  <a:pt x="720" y="1008"/>
                </a:moveTo>
                <a:cubicBezTo>
                  <a:pt x="804" y="900"/>
                  <a:pt x="888" y="792"/>
                  <a:pt x="768" y="624"/>
                </a:cubicBezTo>
                <a:cubicBezTo>
                  <a:pt x="648" y="456"/>
                  <a:pt x="128" y="104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sv-SE"/>
          </a:p>
        </p:txBody>
      </p:sp>
      <p:sp>
        <p:nvSpPr>
          <p:cNvPr id="38937" name="Rectangle 35"/>
          <p:cNvSpPr>
            <a:spLocks noChangeArrowheads="1"/>
          </p:cNvSpPr>
          <p:nvPr/>
        </p:nvSpPr>
        <p:spPr bwMode="auto">
          <a:xfrm>
            <a:off x="0" y="1581536"/>
            <a:ext cx="4310743" cy="160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  <a:spcAft>
                <a:spcPct val="50000"/>
              </a:spcAft>
              <a:buClr>
                <a:srgbClr val="FF0000"/>
              </a:buClr>
              <a:buSzPct val="80000"/>
            </a:pPr>
            <a:r>
              <a:rPr lang="en-US" altLang="ko-KR" sz="2000" dirty="0">
                <a:solidFill>
                  <a:srgbClr val="000000"/>
                </a:solidFill>
                <a:latin typeface="Comic Sans MS" pitchFamily="66" charset="0"/>
                <a:ea typeface="Gulim" pitchFamily="34" charset="-127"/>
              </a:rPr>
              <a:t>balance the  update/lookup complexity</a:t>
            </a:r>
            <a:r>
              <a:rPr lang="en-US" altLang="ko-KR" sz="2000" dirty="0" smtClean="0">
                <a:solidFill>
                  <a:srgbClr val="000000"/>
                </a:solidFill>
                <a:latin typeface="Comic Sans MS" pitchFamily="66" charset="0"/>
                <a:ea typeface="Gulim" pitchFamily="34" charset="-127"/>
              </a:rPr>
              <a:t>..</a:t>
            </a:r>
          </a:p>
          <a:p>
            <a:pPr eaLnBrk="0" hangingPunct="0">
              <a:lnSpc>
                <a:spcPct val="80000"/>
              </a:lnSpc>
              <a:spcAft>
                <a:spcPct val="50000"/>
              </a:spcAft>
              <a:buClr>
                <a:srgbClr val="FF0000"/>
              </a:buClr>
              <a:buSzPct val="80000"/>
            </a:pPr>
            <a:r>
              <a:rPr lang="en-US" altLang="ko-KR" sz="2000" b="1" u="sng" dirty="0" smtClean="0">
                <a:solidFill>
                  <a:srgbClr val="FF0000"/>
                </a:solidFill>
                <a:latin typeface="Comic Sans MS" pitchFamily="66" charset="0"/>
                <a:ea typeface="Gulim" pitchFamily="34" charset="-127"/>
              </a:rPr>
              <a:t>Abstraction:</a:t>
            </a:r>
            <a:r>
              <a:rPr lang="en-US" altLang="ko-KR" sz="2000" dirty="0" smtClean="0">
                <a:latin typeface="Comic Sans MS" pitchFamily="66" charset="0"/>
                <a:ea typeface="Gulim" pitchFamily="34" charset="-127"/>
              </a:rPr>
              <a:t> a distributed “hash-table” (DHT) data structure:</a:t>
            </a:r>
          </a:p>
          <a:p>
            <a:pPr lvl="1" eaLnBrk="0" hangingPunct="0">
              <a:lnSpc>
                <a:spcPct val="80000"/>
              </a:lnSpc>
              <a:spcAft>
                <a:spcPct val="50000"/>
              </a:spcAft>
              <a:buClr>
                <a:srgbClr val="FF0000"/>
              </a:buClr>
              <a:buSzPct val="80000"/>
            </a:pPr>
            <a:r>
              <a:rPr lang="en-US" altLang="ko-KR" sz="1800" dirty="0" smtClean="0">
                <a:latin typeface="Comic Sans MS" pitchFamily="66" charset="0"/>
                <a:ea typeface="Gulim" pitchFamily="34" charset="-127"/>
              </a:rPr>
              <a:t>put(id, item);item = get(id);</a:t>
            </a:r>
          </a:p>
        </p:txBody>
      </p: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-28575" y="3267573"/>
            <a:ext cx="5238289" cy="351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44000" lvl="1" eaLnBrk="0" hangingPunc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</a:pPr>
            <a:r>
              <a:rPr lang="en-US" altLang="ko-KR" sz="2000" b="1" dirty="0" smtClean="0">
                <a:solidFill>
                  <a:srgbClr val="FF0000"/>
                </a:solidFill>
                <a:latin typeface="Comic Sans MS" pitchFamily="66" charset="0"/>
                <a:ea typeface="Gulim" pitchFamily="34" charset="-127"/>
              </a:rPr>
              <a:t>Implementation:</a:t>
            </a:r>
            <a:r>
              <a:rPr lang="en-US" altLang="ko-KR" sz="2000" dirty="0" smtClean="0">
                <a:latin typeface="Comic Sans MS" pitchFamily="66" charset="0"/>
                <a:ea typeface="Gulim" pitchFamily="34" charset="-127"/>
              </a:rPr>
              <a:t> nodes form </a:t>
            </a:r>
            <a:r>
              <a:rPr lang="en-US" altLang="ko-KR" sz="2000" dirty="0" smtClean="0">
                <a:latin typeface="Comic Sans MS" pitchFamily="66" charset="0"/>
                <a:ea typeface="Gulim" pitchFamily="34" charset="-127"/>
              </a:rPr>
              <a:t>an </a:t>
            </a:r>
            <a:r>
              <a:rPr lang="en-US" altLang="ko-KR" sz="2000" dirty="0" smtClean="0">
                <a:solidFill>
                  <a:srgbClr val="0070C0"/>
                </a:solidFill>
                <a:latin typeface="Comic Sans MS" pitchFamily="66" charset="0"/>
                <a:ea typeface="Gulim" pitchFamily="34" charset="-127"/>
              </a:rPr>
              <a:t>overlay</a:t>
            </a:r>
            <a:r>
              <a:rPr lang="en-US" altLang="ko-KR" sz="2000" dirty="0" smtClean="0">
                <a:latin typeface="Comic Sans MS" pitchFamily="66" charset="0"/>
                <a:ea typeface="Gulim" pitchFamily="34" charset="-127"/>
              </a:rPr>
              <a:t> </a:t>
            </a:r>
            <a:r>
              <a:rPr lang="en-US" altLang="ko-KR" sz="2000" dirty="0" smtClean="0">
                <a:latin typeface="Comic Sans MS" pitchFamily="66" charset="0"/>
                <a:ea typeface="Gulim" pitchFamily="34" charset="-127"/>
              </a:rPr>
              <a:t>(a </a:t>
            </a:r>
            <a:r>
              <a:rPr lang="en-US" altLang="ko-KR" sz="2000" dirty="0" smtClean="0">
                <a:latin typeface="Comic Sans MS" pitchFamily="66" charset="0"/>
                <a:ea typeface="Gulim" pitchFamily="34" charset="-127"/>
              </a:rPr>
              <a:t>distributed </a:t>
            </a:r>
            <a:r>
              <a:rPr lang="en-US" altLang="ko-KR" sz="2000" dirty="0" smtClean="0">
                <a:latin typeface="Comic Sans MS" pitchFamily="66" charset="0"/>
                <a:ea typeface="Gulim" pitchFamily="34" charset="-127"/>
              </a:rPr>
              <a:t>data </a:t>
            </a:r>
            <a:r>
              <a:rPr lang="en-US" altLang="ko-KR" sz="2000" dirty="0" smtClean="0">
                <a:latin typeface="Comic Sans MS" pitchFamily="66" charset="0"/>
                <a:ea typeface="Gulim" pitchFamily="34" charset="-127"/>
              </a:rPr>
              <a:t>structure) </a:t>
            </a:r>
            <a:endParaRPr lang="en-US" altLang="ko-KR" sz="2000" dirty="0" smtClean="0">
              <a:latin typeface="Comic Sans MS" pitchFamily="66" charset="0"/>
              <a:ea typeface="Gulim" pitchFamily="34" charset="-127"/>
            </a:endParaRPr>
          </a:p>
          <a:p>
            <a:pPr marL="601200" lvl="2" eaLnBrk="0" hangingPunc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</a:pPr>
            <a:r>
              <a:rPr lang="en-US" altLang="ko-KR" sz="2000" dirty="0" err="1" smtClean="0">
                <a:solidFill>
                  <a:srgbClr val="000000"/>
                </a:solidFill>
                <a:latin typeface="Comic Sans MS" pitchFamily="66" charset="0"/>
                <a:ea typeface="Gulim" pitchFamily="34" charset="-127"/>
              </a:rPr>
              <a:t>eg</a:t>
            </a:r>
            <a:r>
              <a:rPr lang="en-US" altLang="ko-KR" sz="2000" dirty="0" smtClean="0">
                <a:solidFill>
                  <a:srgbClr val="000000"/>
                </a:solidFill>
                <a:latin typeface="Comic Sans MS" pitchFamily="66" charset="0"/>
                <a:ea typeface="Gulim" pitchFamily="34" charset="-127"/>
              </a:rPr>
              <a:t>.</a:t>
            </a:r>
            <a:r>
              <a:rPr lang="en-US" altLang="ko-KR" sz="1800" dirty="0" smtClean="0">
                <a:solidFill>
                  <a:srgbClr val="000000"/>
                </a:solidFill>
                <a:latin typeface="Comic Sans MS" pitchFamily="66" charset="0"/>
                <a:ea typeface="Gulim" pitchFamily="34" charset="-127"/>
              </a:rPr>
              <a:t> Ring, Tree, Hypercube, </a:t>
            </a:r>
            <a:r>
              <a:rPr lang="en-US" altLang="ko-KR" sz="1800" dirty="0" err="1" smtClean="0">
                <a:solidFill>
                  <a:srgbClr val="000000"/>
                </a:solidFill>
                <a:latin typeface="Comic Sans MS" pitchFamily="66" charset="0"/>
                <a:ea typeface="Gulim" pitchFamily="34" charset="-127"/>
              </a:rPr>
              <a:t>SkipList</a:t>
            </a:r>
            <a:r>
              <a:rPr lang="en-US" altLang="ko-KR" sz="1800" dirty="0" smtClean="0">
                <a:solidFill>
                  <a:srgbClr val="000000"/>
                </a:solidFill>
                <a:latin typeface="Comic Sans MS" pitchFamily="66" charset="0"/>
                <a:ea typeface="Gulim" pitchFamily="34" charset="-127"/>
              </a:rPr>
              <a:t>, Butterfly.</a:t>
            </a:r>
            <a:endParaRPr lang="sv-SE" altLang="ko-KR" dirty="0">
              <a:solidFill>
                <a:srgbClr val="C00000"/>
              </a:solidFill>
              <a:latin typeface="Comic Sans MS" pitchFamily="66" charset="0"/>
              <a:ea typeface="Gulim" pitchFamily="34" charset="-127"/>
            </a:endParaRPr>
          </a:p>
          <a:p>
            <a:pPr marL="144000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</a:pPr>
            <a:r>
              <a:rPr lang="sv-SE" altLang="ko-KR" sz="2000" dirty="0" err="1" smtClean="0">
                <a:latin typeface="Comic Sans MS" pitchFamily="66" charset="0"/>
                <a:ea typeface="Gulim" pitchFamily="34" charset="-127"/>
              </a:rPr>
              <a:t>Hash</a:t>
            </a:r>
            <a:r>
              <a:rPr lang="sv-SE" altLang="ko-KR" sz="2000" dirty="0" smtClean="0">
                <a:latin typeface="Comic Sans MS" pitchFamily="66" charset="0"/>
                <a:ea typeface="Gulim" pitchFamily="34" charset="-127"/>
              </a:rPr>
              <a:t> </a:t>
            </a:r>
            <a:r>
              <a:rPr lang="sv-SE" altLang="ko-KR" sz="2000" dirty="0" err="1" smtClean="0">
                <a:latin typeface="Comic Sans MS" pitchFamily="66" charset="0"/>
                <a:ea typeface="Gulim" pitchFamily="34" charset="-127"/>
              </a:rPr>
              <a:t>function</a:t>
            </a:r>
            <a:r>
              <a:rPr lang="sv-SE" altLang="ko-KR" sz="2000" dirty="0" smtClean="0">
                <a:latin typeface="Comic Sans MS" pitchFamily="66" charset="0"/>
                <a:ea typeface="Gulim" pitchFamily="34" charset="-127"/>
              </a:rPr>
              <a:t> </a:t>
            </a:r>
            <a:r>
              <a:rPr lang="sv-SE" altLang="ko-KR" sz="2000" dirty="0" err="1" smtClean="0">
                <a:latin typeface="Comic Sans MS" pitchFamily="66" charset="0"/>
                <a:ea typeface="Gulim" pitchFamily="34" charset="-127"/>
              </a:rPr>
              <a:t>maps</a:t>
            </a:r>
            <a:r>
              <a:rPr lang="sv-SE" altLang="ko-KR" sz="2000" dirty="0" smtClean="0">
                <a:latin typeface="Comic Sans MS" pitchFamily="66" charset="0"/>
                <a:ea typeface="Gulim" pitchFamily="34" charset="-127"/>
              </a:rPr>
              <a:t> </a:t>
            </a:r>
            <a:r>
              <a:rPr lang="sv-SE" altLang="ko-KR" sz="2000" dirty="0" err="1" smtClean="0">
                <a:latin typeface="Comic Sans MS" pitchFamily="66" charset="0"/>
                <a:ea typeface="Gulim" pitchFamily="34" charset="-127"/>
              </a:rPr>
              <a:t>entries</a:t>
            </a:r>
            <a:r>
              <a:rPr lang="sv-SE" altLang="ko-KR" sz="2000" dirty="0" smtClean="0">
                <a:latin typeface="Comic Sans MS" pitchFamily="66" charset="0"/>
                <a:ea typeface="Gulim" pitchFamily="34" charset="-127"/>
              </a:rPr>
              <a:t> </a:t>
            </a:r>
            <a:r>
              <a:rPr lang="sv-SE" altLang="ko-KR" sz="2000" dirty="0" err="1" smtClean="0">
                <a:latin typeface="Comic Sans MS" pitchFamily="66" charset="0"/>
                <a:ea typeface="Gulim" pitchFamily="34" charset="-127"/>
              </a:rPr>
              <a:t>to</a:t>
            </a:r>
            <a:r>
              <a:rPr lang="sv-SE" altLang="ko-KR" sz="2000" dirty="0" smtClean="0">
                <a:latin typeface="Comic Sans MS" pitchFamily="66" charset="0"/>
                <a:ea typeface="Gulim" pitchFamily="34" charset="-127"/>
              </a:rPr>
              <a:t> </a:t>
            </a:r>
            <a:r>
              <a:rPr lang="sv-SE" altLang="ko-KR" sz="2000" dirty="0" err="1" smtClean="0">
                <a:latin typeface="Comic Sans MS" pitchFamily="66" charset="0"/>
                <a:ea typeface="Gulim" pitchFamily="34" charset="-127"/>
              </a:rPr>
              <a:t>nodes</a:t>
            </a:r>
            <a:r>
              <a:rPr lang="sv-SE" altLang="ko-KR" sz="2000" dirty="0" smtClean="0">
                <a:latin typeface="Comic Sans MS" pitchFamily="66" charset="0"/>
                <a:ea typeface="Gulim" pitchFamily="34" charset="-127"/>
              </a:rPr>
              <a:t>; </a:t>
            </a:r>
            <a:r>
              <a:rPr lang="sv-SE" altLang="ko-KR" sz="2000" dirty="0" err="1" smtClean="0">
                <a:latin typeface="Comic Sans MS" pitchFamily="66" charset="0"/>
                <a:ea typeface="Gulim" pitchFamily="34" charset="-127"/>
              </a:rPr>
              <a:t>using</a:t>
            </a:r>
            <a:r>
              <a:rPr lang="sv-SE" altLang="ko-KR" sz="2000" dirty="0" smtClean="0">
                <a:latin typeface="Comic Sans MS" pitchFamily="66" charset="0"/>
                <a:ea typeface="Gulim" pitchFamily="34" charset="-127"/>
              </a:rPr>
              <a:t> the </a:t>
            </a:r>
            <a:r>
              <a:rPr lang="sv-SE" altLang="ko-KR" sz="2000" dirty="0" err="1" smtClean="0">
                <a:latin typeface="Comic Sans MS" pitchFamily="66" charset="0"/>
                <a:ea typeface="Gulim" pitchFamily="34" charset="-127"/>
              </a:rPr>
              <a:t>node</a:t>
            </a:r>
            <a:r>
              <a:rPr lang="sv-SE" altLang="ko-KR" sz="2000" dirty="0" smtClean="0">
                <a:latin typeface="Comic Sans MS" pitchFamily="66" charset="0"/>
                <a:ea typeface="Gulim" pitchFamily="34" charset="-127"/>
              </a:rPr>
              <a:t> </a:t>
            </a:r>
            <a:r>
              <a:rPr lang="sv-SE" altLang="ko-KR" sz="2000" dirty="0" err="1" smtClean="0">
                <a:latin typeface="Comic Sans MS" pitchFamily="66" charset="0"/>
                <a:ea typeface="Gulim" pitchFamily="34" charset="-127"/>
              </a:rPr>
              <a:t>structure</a:t>
            </a:r>
            <a:r>
              <a:rPr lang="sv-SE" altLang="ko-KR" sz="2000" dirty="0" smtClean="0">
                <a:latin typeface="Comic Sans MS" pitchFamily="66" charset="0"/>
                <a:ea typeface="Gulim" pitchFamily="34" charset="-127"/>
              </a:rPr>
              <a:t>, </a:t>
            </a:r>
            <a:r>
              <a:rPr lang="sv-SE" altLang="ko-KR" sz="2000" dirty="0" err="1" smtClean="0">
                <a:latin typeface="Comic Sans MS" pitchFamily="66" charset="0"/>
                <a:ea typeface="Gulim" pitchFamily="34" charset="-127"/>
              </a:rPr>
              <a:t>find</a:t>
            </a:r>
            <a:r>
              <a:rPr lang="sv-SE" altLang="ko-KR" sz="2000" dirty="0" smtClean="0">
                <a:latin typeface="Comic Sans MS" pitchFamily="66" charset="0"/>
                <a:ea typeface="Gulim" pitchFamily="34" charset="-127"/>
              </a:rPr>
              <a:t> the </a:t>
            </a:r>
            <a:r>
              <a:rPr lang="sv-SE" altLang="ko-KR" sz="2000" dirty="0" err="1" smtClean="0">
                <a:latin typeface="Comic Sans MS" pitchFamily="66" charset="0"/>
                <a:ea typeface="Gulim" pitchFamily="34" charset="-127"/>
              </a:rPr>
              <a:t>node</a:t>
            </a:r>
            <a:r>
              <a:rPr lang="sv-SE" altLang="ko-KR" sz="2000" dirty="0" smtClean="0">
                <a:latin typeface="Comic Sans MS" pitchFamily="66" charset="0"/>
                <a:ea typeface="Gulim" pitchFamily="34" charset="-127"/>
              </a:rPr>
              <a:t> </a:t>
            </a:r>
            <a:r>
              <a:rPr lang="sv-SE" altLang="ko-KR" sz="2000" dirty="0" err="1" smtClean="0">
                <a:latin typeface="Comic Sans MS" pitchFamily="66" charset="0"/>
                <a:ea typeface="Gulim" pitchFamily="34" charset="-127"/>
              </a:rPr>
              <a:t>responsible</a:t>
            </a:r>
            <a:r>
              <a:rPr lang="sv-SE" altLang="ko-KR" sz="2000" dirty="0" smtClean="0">
                <a:latin typeface="Comic Sans MS" pitchFamily="66" charset="0"/>
                <a:ea typeface="Gulim" pitchFamily="34" charset="-127"/>
              </a:rPr>
              <a:t> for item; </a:t>
            </a:r>
            <a:r>
              <a:rPr lang="sv-SE" altLang="ko-KR" sz="2000" dirty="0" err="1" smtClean="0">
                <a:latin typeface="Comic Sans MS" pitchFamily="66" charset="0"/>
                <a:ea typeface="Gulim" pitchFamily="34" charset="-127"/>
              </a:rPr>
              <a:t>that</a:t>
            </a:r>
            <a:r>
              <a:rPr lang="sv-SE" altLang="ko-KR" sz="2000" dirty="0" smtClean="0">
                <a:latin typeface="Comic Sans MS" pitchFamily="66" charset="0"/>
                <a:ea typeface="Gulim" pitchFamily="34" charset="-127"/>
              </a:rPr>
              <a:t> </a:t>
            </a:r>
            <a:r>
              <a:rPr lang="sv-SE" altLang="ko-KR" sz="2000" dirty="0" err="1" smtClean="0">
                <a:latin typeface="Comic Sans MS" pitchFamily="66" charset="0"/>
                <a:ea typeface="Gulim" pitchFamily="34" charset="-127"/>
              </a:rPr>
              <a:t>one</a:t>
            </a:r>
            <a:r>
              <a:rPr lang="sv-SE" altLang="ko-KR" sz="2000" dirty="0" smtClean="0">
                <a:latin typeface="Comic Sans MS" pitchFamily="66" charset="0"/>
                <a:ea typeface="Gulim" pitchFamily="34" charset="-127"/>
              </a:rPr>
              <a:t> </a:t>
            </a:r>
            <a:r>
              <a:rPr lang="sv-SE" altLang="ko-KR" sz="2000" dirty="0" err="1" smtClean="0">
                <a:latin typeface="Comic Sans MS" pitchFamily="66" charset="0"/>
                <a:ea typeface="Gulim" pitchFamily="34" charset="-127"/>
              </a:rPr>
              <a:t>knows</a:t>
            </a:r>
            <a:r>
              <a:rPr lang="sv-SE" altLang="ko-KR" sz="2000" dirty="0" smtClean="0">
                <a:latin typeface="Comic Sans MS" pitchFamily="66" charset="0"/>
                <a:ea typeface="Gulim" pitchFamily="34" charset="-127"/>
              </a:rPr>
              <a:t> </a:t>
            </a:r>
            <a:r>
              <a:rPr lang="sv-SE" altLang="ko-KR" sz="2000" dirty="0" err="1" smtClean="0">
                <a:latin typeface="Comic Sans MS" pitchFamily="66" charset="0"/>
                <a:ea typeface="Gulim" pitchFamily="34" charset="-127"/>
              </a:rPr>
              <a:t>where</a:t>
            </a:r>
            <a:r>
              <a:rPr lang="sv-SE" altLang="ko-KR" sz="2000" dirty="0" smtClean="0">
                <a:latin typeface="Comic Sans MS" pitchFamily="66" charset="0"/>
                <a:ea typeface="Gulim" pitchFamily="34" charset="-127"/>
              </a:rPr>
              <a:t> the item is</a:t>
            </a:r>
          </a:p>
          <a:p>
            <a:pPr marL="144000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</a:pPr>
            <a:endParaRPr lang="sv-SE" altLang="ko-KR" sz="2000" dirty="0">
              <a:latin typeface="Comic Sans MS" pitchFamily="66" charset="0"/>
              <a:ea typeface="Gulim" pitchFamily="34" charset="-127"/>
            </a:endParaRPr>
          </a:p>
          <a:p>
            <a:pPr marL="144000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</a:pPr>
            <a:r>
              <a:rPr lang="sv-SE" altLang="ko-KR" sz="2000" dirty="0" smtClean="0">
                <a:latin typeface="Comic Sans MS" pitchFamily="66" charset="0"/>
                <a:ea typeface="Gulim" pitchFamily="34" charset="-127"/>
              </a:rPr>
              <a:t>                                                              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8214019" y="5911821"/>
            <a:ext cx="6123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000" lvl="0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</a:pPr>
            <a:r>
              <a:rPr lang="sv-SE" altLang="ko-KR" sz="2000" dirty="0">
                <a:solidFill>
                  <a:srgbClr val="000000"/>
                </a:solidFill>
                <a:latin typeface="Comic Sans MS" pitchFamily="66" charset="0"/>
                <a:ea typeface="Gulim" pitchFamily="34" charset="-127"/>
              </a:rPr>
              <a:t>- 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1A13F-6888-4DF3-8B5A-FE05EC31160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5518" y="360033"/>
            <a:ext cx="558800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</a:pPr>
            <a:r>
              <a:rPr lang="sv-SE" altLang="ko-KR" dirty="0" err="1">
                <a:latin typeface="Comic Sans MS" pitchFamily="66" charset="0"/>
                <a:ea typeface="Gulim" pitchFamily="34" charset="-127"/>
              </a:rPr>
              <a:t>Hash</a:t>
            </a:r>
            <a:r>
              <a:rPr lang="sv-SE" altLang="ko-KR" dirty="0">
                <a:latin typeface="Comic Sans MS" pitchFamily="66" charset="0"/>
                <a:ea typeface="Gulim" pitchFamily="34" charset="-127"/>
              </a:rPr>
              <a:t> </a:t>
            </a:r>
            <a:r>
              <a:rPr lang="sv-SE" altLang="ko-KR" dirty="0" err="1">
                <a:latin typeface="Comic Sans MS" pitchFamily="66" charset="0"/>
                <a:ea typeface="Gulim" pitchFamily="34" charset="-127"/>
              </a:rPr>
              <a:t>function</a:t>
            </a:r>
            <a:r>
              <a:rPr lang="sv-SE" altLang="ko-KR" dirty="0">
                <a:latin typeface="Comic Sans MS" pitchFamily="66" charset="0"/>
                <a:ea typeface="Gulim" pitchFamily="34" charset="-127"/>
              </a:rPr>
              <a:t> </a:t>
            </a:r>
            <a:r>
              <a:rPr lang="sv-SE" altLang="ko-KR" dirty="0" err="1">
                <a:latin typeface="Comic Sans MS" pitchFamily="66" charset="0"/>
                <a:ea typeface="Gulim" pitchFamily="34" charset="-127"/>
              </a:rPr>
              <a:t>maps</a:t>
            </a:r>
            <a:r>
              <a:rPr lang="sv-SE" altLang="ko-KR" dirty="0">
                <a:latin typeface="Comic Sans MS" pitchFamily="66" charset="0"/>
                <a:ea typeface="Gulim" pitchFamily="34" charset="-127"/>
              </a:rPr>
              <a:t> </a:t>
            </a:r>
            <a:r>
              <a:rPr lang="sv-SE" altLang="ko-KR" dirty="0" err="1">
                <a:latin typeface="Comic Sans MS" pitchFamily="66" charset="0"/>
                <a:ea typeface="Gulim" pitchFamily="34" charset="-127"/>
              </a:rPr>
              <a:t>entries</a:t>
            </a:r>
            <a:r>
              <a:rPr lang="sv-SE" altLang="ko-KR" dirty="0">
                <a:latin typeface="Comic Sans MS" pitchFamily="66" charset="0"/>
                <a:ea typeface="Gulim" pitchFamily="34" charset="-127"/>
              </a:rPr>
              <a:t> </a:t>
            </a:r>
            <a:r>
              <a:rPr lang="sv-SE" altLang="ko-KR" dirty="0" err="1">
                <a:latin typeface="Comic Sans MS" pitchFamily="66" charset="0"/>
                <a:ea typeface="Gulim" pitchFamily="34" charset="-127"/>
              </a:rPr>
              <a:t>to</a:t>
            </a:r>
            <a:r>
              <a:rPr lang="sv-SE" altLang="ko-KR" dirty="0">
                <a:latin typeface="Comic Sans MS" pitchFamily="66" charset="0"/>
                <a:ea typeface="Gulim" pitchFamily="34" charset="-127"/>
              </a:rPr>
              <a:t> </a:t>
            </a:r>
            <a:r>
              <a:rPr lang="sv-SE" altLang="ko-KR" dirty="0" err="1">
                <a:latin typeface="Comic Sans MS" pitchFamily="66" charset="0"/>
                <a:ea typeface="Gulim" pitchFamily="34" charset="-127"/>
              </a:rPr>
              <a:t>nodes</a:t>
            </a:r>
            <a:r>
              <a:rPr lang="sv-SE" altLang="ko-KR" dirty="0">
                <a:latin typeface="Comic Sans MS" pitchFamily="66" charset="0"/>
                <a:ea typeface="Gulim" pitchFamily="34" charset="-127"/>
              </a:rPr>
              <a:t>; </a:t>
            </a:r>
            <a:r>
              <a:rPr lang="sv-SE" altLang="ko-KR" dirty="0" err="1">
                <a:latin typeface="Comic Sans MS" pitchFamily="66" charset="0"/>
                <a:ea typeface="Gulim" pitchFamily="34" charset="-127"/>
              </a:rPr>
              <a:t>using</a:t>
            </a:r>
            <a:r>
              <a:rPr lang="sv-SE" altLang="ko-KR" dirty="0">
                <a:latin typeface="Comic Sans MS" pitchFamily="66" charset="0"/>
                <a:ea typeface="Gulim" pitchFamily="34" charset="-127"/>
              </a:rPr>
              <a:t> the </a:t>
            </a:r>
            <a:r>
              <a:rPr lang="sv-SE" altLang="ko-KR" dirty="0" err="1">
                <a:latin typeface="Comic Sans MS" pitchFamily="66" charset="0"/>
                <a:ea typeface="Gulim" pitchFamily="34" charset="-127"/>
              </a:rPr>
              <a:t>node</a:t>
            </a:r>
            <a:r>
              <a:rPr lang="sv-SE" altLang="ko-KR" dirty="0">
                <a:latin typeface="Comic Sans MS" pitchFamily="66" charset="0"/>
                <a:ea typeface="Gulim" pitchFamily="34" charset="-127"/>
              </a:rPr>
              <a:t> </a:t>
            </a:r>
            <a:r>
              <a:rPr lang="sv-SE" altLang="ko-KR" dirty="0" err="1" smtClean="0">
                <a:latin typeface="Comic Sans MS" pitchFamily="66" charset="0"/>
                <a:ea typeface="Gulim" pitchFamily="34" charset="-127"/>
              </a:rPr>
              <a:t>structure</a:t>
            </a:r>
            <a:endParaRPr lang="sv-SE" altLang="ko-KR" dirty="0" smtClean="0">
              <a:latin typeface="Comic Sans MS" pitchFamily="66" charset="0"/>
              <a:ea typeface="Gulim" pitchFamily="34" charset="-127"/>
            </a:endParaRPr>
          </a:p>
          <a:p>
            <a:pPr marL="144000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</a:pPr>
            <a:r>
              <a:rPr lang="sv-SE" altLang="ko-KR" dirty="0" err="1" smtClean="0">
                <a:latin typeface="Comic Sans MS" pitchFamily="66" charset="0"/>
                <a:ea typeface="Gulim" pitchFamily="34" charset="-127"/>
              </a:rPr>
              <a:t>Lookup</a:t>
            </a:r>
            <a:r>
              <a:rPr lang="sv-SE" altLang="ko-KR" dirty="0" smtClean="0">
                <a:latin typeface="Comic Sans MS" pitchFamily="66" charset="0"/>
                <a:ea typeface="Gulim" pitchFamily="34" charset="-127"/>
              </a:rPr>
              <a:t>: </a:t>
            </a:r>
            <a:r>
              <a:rPr lang="sv-SE" altLang="ko-KR" dirty="0" err="1" smtClean="0">
                <a:latin typeface="Comic Sans MS" pitchFamily="66" charset="0"/>
                <a:ea typeface="Gulim" pitchFamily="34" charset="-127"/>
              </a:rPr>
              <a:t>find</a:t>
            </a:r>
            <a:r>
              <a:rPr lang="sv-SE" altLang="ko-KR" dirty="0" smtClean="0">
                <a:latin typeface="Comic Sans MS" pitchFamily="66" charset="0"/>
                <a:ea typeface="Gulim" pitchFamily="34" charset="-127"/>
              </a:rPr>
              <a:t> </a:t>
            </a:r>
            <a:r>
              <a:rPr lang="sv-SE" altLang="ko-KR" dirty="0">
                <a:latin typeface="Comic Sans MS" pitchFamily="66" charset="0"/>
                <a:ea typeface="Gulim" pitchFamily="34" charset="-127"/>
              </a:rPr>
              <a:t>the </a:t>
            </a:r>
            <a:r>
              <a:rPr lang="sv-SE" altLang="ko-KR" dirty="0" err="1">
                <a:latin typeface="Comic Sans MS" pitchFamily="66" charset="0"/>
                <a:ea typeface="Gulim" pitchFamily="34" charset="-127"/>
              </a:rPr>
              <a:t>node</a:t>
            </a:r>
            <a:r>
              <a:rPr lang="sv-SE" altLang="ko-KR" dirty="0">
                <a:latin typeface="Comic Sans MS" pitchFamily="66" charset="0"/>
                <a:ea typeface="Gulim" pitchFamily="34" charset="-127"/>
              </a:rPr>
              <a:t> </a:t>
            </a:r>
            <a:r>
              <a:rPr lang="sv-SE" altLang="ko-KR" dirty="0" err="1">
                <a:latin typeface="Comic Sans MS" pitchFamily="66" charset="0"/>
                <a:ea typeface="Gulim" pitchFamily="34" charset="-127"/>
              </a:rPr>
              <a:t>responsible</a:t>
            </a:r>
            <a:r>
              <a:rPr lang="sv-SE" altLang="ko-KR" dirty="0">
                <a:latin typeface="Comic Sans MS" pitchFamily="66" charset="0"/>
                <a:ea typeface="Gulim" pitchFamily="34" charset="-127"/>
              </a:rPr>
              <a:t> for item; </a:t>
            </a:r>
            <a:r>
              <a:rPr lang="sv-SE" altLang="ko-KR" dirty="0" err="1">
                <a:latin typeface="Comic Sans MS" pitchFamily="66" charset="0"/>
                <a:ea typeface="Gulim" pitchFamily="34" charset="-127"/>
              </a:rPr>
              <a:t>that</a:t>
            </a:r>
            <a:r>
              <a:rPr lang="sv-SE" altLang="ko-KR" dirty="0">
                <a:latin typeface="Comic Sans MS" pitchFamily="66" charset="0"/>
                <a:ea typeface="Gulim" pitchFamily="34" charset="-127"/>
              </a:rPr>
              <a:t> </a:t>
            </a:r>
            <a:r>
              <a:rPr lang="sv-SE" altLang="ko-KR" dirty="0" err="1">
                <a:latin typeface="Comic Sans MS" pitchFamily="66" charset="0"/>
                <a:ea typeface="Gulim" pitchFamily="34" charset="-127"/>
              </a:rPr>
              <a:t>one</a:t>
            </a:r>
            <a:r>
              <a:rPr lang="sv-SE" altLang="ko-KR" dirty="0">
                <a:latin typeface="Comic Sans MS" pitchFamily="66" charset="0"/>
                <a:ea typeface="Gulim" pitchFamily="34" charset="-127"/>
              </a:rPr>
              <a:t> </a:t>
            </a:r>
            <a:r>
              <a:rPr lang="sv-SE" altLang="ko-KR" dirty="0" err="1">
                <a:latin typeface="Comic Sans MS" pitchFamily="66" charset="0"/>
                <a:ea typeface="Gulim" pitchFamily="34" charset="-127"/>
              </a:rPr>
              <a:t>knows</a:t>
            </a:r>
            <a:r>
              <a:rPr lang="sv-SE" altLang="ko-KR" dirty="0">
                <a:latin typeface="Comic Sans MS" pitchFamily="66" charset="0"/>
                <a:ea typeface="Gulim" pitchFamily="34" charset="-127"/>
              </a:rPr>
              <a:t> </a:t>
            </a:r>
            <a:r>
              <a:rPr lang="sv-SE" altLang="ko-KR" dirty="0" err="1">
                <a:latin typeface="Comic Sans MS" pitchFamily="66" charset="0"/>
                <a:ea typeface="Gulim" pitchFamily="34" charset="-127"/>
              </a:rPr>
              <a:t>where</a:t>
            </a:r>
            <a:r>
              <a:rPr lang="sv-SE" altLang="ko-KR" dirty="0">
                <a:latin typeface="Comic Sans MS" pitchFamily="66" charset="0"/>
                <a:ea typeface="Gulim" pitchFamily="34" charset="-127"/>
              </a:rPr>
              <a:t> the item </a:t>
            </a:r>
            <a:r>
              <a:rPr lang="sv-SE" altLang="ko-KR" dirty="0" smtClean="0">
                <a:latin typeface="Comic Sans MS" pitchFamily="66" charset="0"/>
                <a:ea typeface="Gulim" pitchFamily="34" charset="-127"/>
              </a:rPr>
              <a:t>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87871" y="5320376"/>
            <a:ext cx="6310985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 eaLnBrk="0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</a:pPr>
            <a:r>
              <a:rPr lang="sv-SE" altLang="ko-KR" dirty="0">
                <a:solidFill>
                  <a:srgbClr val="C00000"/>
                </a:solidFill>
                <a:latin typeface="Comic Sans MS" pitchFamily="66" charset="0"/>
                <a:ea typeface="Gulim" pitchFamily="34" charset="-127"/>
              </a:rPr>
              <a:t>Challenges:</a:t>
            </a:r>
          </a:p>
          <a:p>
            <a:pPr marL="0" lvl="1" eaLnBrk="0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Arial" pitchFamily="34" charset="0"/>
              <a:buChar char="•"/>
            </a:pPr>
            <a:r>
              <a:rPr lang="en-US" altLang="ko-KR" sz="2000" dirty="0">
                <a:solidFill>
                  <a:srgbClr val="000000"/>
                </a:solidFill>
                <a:latin typeface="Comic Sans MS" pitchFamily="66" charset="0"/>
                <a:ea typeface="Gulim" pitchFamily="34" charset="-127"/>
              </a:rPr>
              <a:t>Keep the hop </a:t>
            </a:r>
            <a:r>
              <a:rPr lang="en-US" altLang="ko-KR" sz="2000" dirty="0" smtClean="0">
                <a:solidFill>
                  <a:srgbClr val="000000"/>
                </a:solidFill>
                <a:latin typeface="Comic Sans MS" pitchFamily="66" charset="0"/>
                <a:ea typeface="Gulim" pitchFamily="34" charset="-127"/>
              </a:rPr>
              <a:t>count </a:t>
            </a:r>
            <a:r>
              <a:rPr lang="en-US" altLang="ko-KR" sz="2000" dirty="0">
                <a:solidFill>
                  <a:srgbClr val="000000"/>
                </a:solidFill>
                <a:latin typeface="Comic Sans MS" pitchFamily="66" charset="0"/>
                <a:ea typeface="Gulim" pitchFamily="34" charset="-127"/>
              </a:rPr>
              <a:t>(</a:t>
            </a:r>
            <a:r>
              <a:rPr lang="en-US" altLang="ko-KR" sz="2000" dirty="0">
                <a:solidFill>
                  <a:srgbClr val="FF0000"/>
                </a:solidFill>
                <a:latin typeface="Comic Sans MS" pitchFamily="66" charset="0"/>
                <a:ea typeface="Gulim" pitchFamily="34" charset="-127"/>
              </a:rPr>
              <a:t>asking chain</a:t>
            </a:r>
            <a:r>
              <a:rPr lang="en-US" altLang="ko-KR" sz="2000" dirty="0">
                <a:solidFill>
                  <a:srgbClr val="000000"/>
                </a:solidFill>
                <a:latin typeface="Comic Sans MS" pitchFamily="66" charset="0"/>
                <a:ea typeface="Gulim" pitchFamily="34" charset="-127"/>
              </a:rPr>
              <a:t>) small</a:t>
            </a:r>
            <a:endParaRPr lang="en-US" altLang="ko-KR" sz="2000" dirty="0">
              <a:solidFill>
                <a:srgbClr val="000000"/>
              </a:solidFill>
              <a:latin typeface="Comic Sans MS" pitchFamily="66" charset="0"/>
              <a:ea typeface="Gulim" pitchFamily="34" charset="-127"/>
            </a:endParaRPr>
          </a:p>
          <a:p>
            <a:pPr marL="0" lvl="1" eaLnBrk="0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Arial" pitchFamily="34" charset="0"/>
              <a:buChar char="•"/>
            </a:pPr>
            <a:r>
              <a:rPr lang="en-US" altLang="ko-KR" sz="2000" dirty="0">
                <a:solidFill>
                  <a:srgbClr val="000000"/>
                </a:solidFill>
                <a:latin typeface="Comic Sans MS" pitchFamily="66" charset="0"/>
                <a:ea typeface="Gulim" pitchFamily="34" charset="-127"/>
              </a:rPr>
              <a:t> Keep the routing tables </a:t>
            </a:r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Gulim" pitchFamily="34" charset="-127"/>
              </a:rPr>
              <a:t>(#</a:t>
            </a:r>
            <a:r>
              <a:rPr lang="en-US" altLang="ko-KR" sz="2000" dirty="0" err="1" smtClean="0">
                <a:solidFill>
                  <a:srgbClr val="FF0000"/>
                </a:solidFill>
                <a:latin typeface="Comic Sans MS" pitchFamily="66" charset="0"/>
                <a:ea typeface="Gulim" pitchFamily="34" charset="-127"/>
              </a:rPr>
              <a:t>neighbours</a:t>
            </a:r>
            <a:r>
              <a:rPr lang="en-US" altLang="ko-KR" sz="2000" dirty="0" smtClean="0">
                <a:solidFill>
                  <a:srgbClr val="000000"/>
                </a:solidFill>
                <a:latin typeface="Comic Sans MS" pitchFamily="66" charset="0"/>
                <a:ea typeface="Gulim" pitchFamily="34" charset="-127"/>
              </a:rPr>
              <a:t>) “right </a:t>
            </a:r>
            <a:r>
              <a:rPr lang="en-US" altLang="ko-KR" sz="2000" dirty="0">
                <a:solidFill>
                  <a:srgbClr val="000000"/>
                </a:solidFill>
                <a:latin typeface="Comic Sans MS" pitchFamily="66" charset="0"/>
                <a:ea typeface="Gulim" pitchFamily="34" charset="-127"/>
              </a:rPr>
              <a:t>size”</a:t>
            </a:r>
          </a:p>
          <a:p>
            <a:pPr marL="0" lvl="1" eaLnBrk="0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Arial" pitchFamily="34" charset="0"/>
              <a:buChar char="•"/>
            </a:pPr>
            <a:r>
              <a:rPr lang="en-US" altLang="ko-KR" sz="2000" dirty="0">
                <a:solidFill>
                  <a:srgbClr val="000000"/>
                </a:solidFill>
                <a:latin typeface="Comic Sans MS" pitchFamily="66" charset="0"/>
                <a:ea typeface="Gulim" pitchFamily="34" charset="-127"/>
              </a:rPr>
              <a:t> Stay robust despite rapid changes in membership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304800" y="6488668"/>
            <a:ext cx="46822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800" b="0" i="0" u="none" strike="noStrike" cap="none" normalizeH="0" baseline="0" dirty="0" smtClean="0">
                <a:ln>
                  <a:noFill/>
                </a:ln>
                <a:effectLst/>
                <a:latin typeface="Courier New" pitchFamily="49" charset="0"/>
                <a:cs typeface="Courier New" pitchFamily="49" charset="0"/>
                <a:hlinkClick r:id="rId2" tooltip="Enlarge"/>
              </a:rPr>
              <a:t>  </a:t>
            </a:r>
            <a:r>
              <a:rPr kumimoji="0" lang="sv-SE" sz="1400" b="0" i="0" u="none" strike="noStrike" cap="none" normalizeH="0" baseline="0" dirty="0" err="1" smtClean="0">
                <a:ln>
                  <a:noFill/>
                </a:ln>
                <a:effectLst/>
                <a:latin typeface="Courier New" pitchFamily="49" charset="0"/>
                <a:cs typeface="Courier New" pitchFamily="49" charset="0"/>
              </a:rPr>
              <a:t>figure</a:t>
            </a:r>
            <a:r>
              <a:rPr kumimoji="0" lang="sv-SE" sz="1400" b="0" i="0" u="none" strike="noStrike" cap="none" normalizeH="0" baseline="0" dirty="0" smtClean="0">
                <a:ln>
                  <a:noFill/>
                </a:ln>
                <a:effectLst/>
                <a:latin typeface="Courier New" pitchFamily="49" charset="0"/>
                <a:cs typeface="Courier New" pitchFamily="49" charset="0"/>
              </a:rPr>
              <a:t> source: </a:t>
            </a:r>
            <a:r>
              <a:rPr kumimoji="0" lang="sv-SE" sz="1400" b="0" i="0" u="none" strike="noStrike" cap="none" normalizeH="0" baseline="0" dirty="0" err="1" smtClean="0">
                <a:ln>
                  <a:noFill/>
                </a:ln>
                <a:effectLst/>
                <a:latin typeface="Courier New" pitchFamily="49" charset="0"/>
                <a:cs typeface="Courier New" pitchFamily="49" charset="0"/>
              </a:rPr>
              <a:t>wikipedia</a:t>
            </a:r>
            <a:r>
              <a:rPr kumimoji="0" lang="sv-SE" sz="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urier New" pitchFamily="49" charset="0"/>
                <a:cs typeface="Courier New" pitchFamily="49" charset="0"/>
              </a:rPr>
              <a:t> </a:t>
            </a:r>
            <a:endParaRPr kumimoji="0" lang="sv-SE" sz="18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8436" name="Picture 4" descr="http://bits.wikimedia.org/skins-1.18/common/images/magnify-clip.png">
            <a:hlinkClick r:id="rId2" tooltip="Enlarg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274638"/>
            <a:ext cx="1428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452914"/>
            <a:ext cx="8001000" cy="265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loud Callout 6"/>
          <p:cNvSpPr/>
          <p:nvPr/>
        </p:nvSpPr>
        <p:spPr bwMode="auto">
          <a:xfrm>
            <a:off x="6154057" y="928914"/>
            <a:ext cx="2844799" cy="1828800"/>
          </a:xfrm>
          <a:prstGeom prst="cloudCallout">
            <a:avLst>
              <a:gd name="adj1" fmla="val -11776"/>
              <a:gd name="adj2" fmla="val 107133"/>
            </a:avLst>
          </a:prstGeom>
          <a:solidFill>
            <a:schemeClr val="accent1">
              <a:lumMod val="60000"/>
              <a:lumOff val="40000"/>
              <a:alpha val="2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 do not </a:t>
            </a:r>
            <a:r>
              <a:rPr kumimoji="0" lang="sv-S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know</a:t>
            </a:r>
            <a:r>
              <a:rPr kumimoji="0" 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DFCD3454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800" dirty="0" err="1"/>
              <a:t>b</a:t>
            </a:r>
            <a:r>
              <a:rPr lang="sv-SE" sz="1800" dirty="0" err="1" smtClean="0"/>
              <a:t>ut</a:t>
            </a:r>
            <a:r>
              <a:rPr lang="sv-SE" sz="1800" dirty="0" smtClean="0"/>
              <a:t> </a:t>
            </a:r>
            <a:r>
              <a:rPr lang="sv-SE" sz="1800" dirty="0" err="1" smtClean="0"/>
              <a:t>can</a:t>
            </a:r>
            <a:r>
              <a:rPr lang="sv-SE" sz="1800" dirty="0" smtClean="0"/>
              <a:t> ask </a:t>
            </a:r>
            <a:r>
              <a:rPr lang="sv-SE" sz="1800" dirty="0" smtClean="0"/>
              <a:t>a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800" dirty="0" err="1">
                <a:solidFill>
                  <a:srgbClr val="FF0000"/>
                </a:solidFill>
              </a:rPr>
              <a:t>n</a:t>
            </a:r>
            <a:r>
              <a:rPr lang="sv-SE" sz="1800" dirty="0" err="1" smtClean="0">
                <a:solidFill>
                  <a:srgbClr val="FF0000"/>
                </a:solidFill>
              </a:rPr>
              <a:t>eighbour</a:t>
            </a:r>
            <a:r>
              <a:rPr lang="sv-SE" sz="1800" dirty="0" smtClean="0"/>
              <a:t> in the DHT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H="1" flipV="1">
            <a:off x="6560457" y="3614057"/>
            <a:ext cx="595086" cy="1651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7" idx="4"/>
          </p:cNvCxnSpPr>
          <p:nvPr/>
        </p:nvCxnSpPr>
        <p:spPr bwMode="auto">
          <a:xfrm flipH="1">
            <a:off x="6705600" y="3802562"/>
            <a:ext cx="535853" cy="2904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7650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cs typeface="+mn-cs"/>
              </a:rPr>
              <a:t>DHT: Comments/observations</a:t>
            </a:r>
            <a:r>
              <a:rPr lang="en-US" dirty="0">
                <a:cs typeface="+mn-cs"/>
              </a:rPr>
              <a:t>? 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SzPct val="85000"/>
            </a:pPr>
            <a:r>
              <a:rPr lang="en-US" dirty="0" smtClean="0">
                <a:solidFill>
                  <a:srgbClr val="C00000"/>
                </a:solidFill>
              </a:rPr>
              <a:t>think </a:t>
            </a:r>
            <a:r>
              <a:rPr lang="en-US" dirty="0">
                <a:solidFill>
                  <a:srgbClr val="C00000"/>
                </a:solidFill>
              </a:rPr>
              <a:t>about structure </a:t>
            </a:r>
            <a:r>
              <a:rPr lang="en-US" dirty="0" smtClean="0">
                <a:solidFill>
                  <a:srgbClr val="C00000"/>
                </a:solidFill>
              </a:rPr>
              <a:t>maintenance/benefits</a:t>
            </a:r>
            <a:endParaRPr lang="en-US" dirty="0">
              <a:solidFill>
                <a:srgbClr val="C00000"/>
              </a:solidFill>
            </a:endParaRPr>
          </a:p>
          <a:p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0BF5D-DF5F-4F1F-8066-95E66D91CF8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9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599"/>
            <a:ext cx="8204200" cy="1338943"/>
          </a:xfrm>
        </p:spPr>
        <p:txBody>
          <a:bodyPr/>
          <a:lstStyle/>
          <a:p>
            <a:r>
              <a:rPr lang="en-US" dirty="0" smtClean="0"/>
              <a:t>Next generation in p2p </a:t>
            </a:r>
            <a:r>
              <a:rPr lang="en-US" dirty="0" err="1" smtClean="0"/>
              <a:t>netwoking</a:t>
            </a:r>
            <a:endParaRPr lang="en-US" dirty="0" smtClean="0"/>
          </a:p>
        </p:txBody>
      </p:sp>
      <p:sp>
        <p:nvSpPr>
          <p:cNvPr id="44037" name="Rectangle 3"/>
          <p:cNvSpPr>
            <a:spLocks noGrp="1" noChangeArrowheads="1"/>
          </p:cNvSpPr>
          <p:nvPr>
            <p:ph idx="1"/>
          </p:nvPr>
        </p:nvSpPr>
        <p:spPr>
          <a:xfrm>
            <a:off x="1930400" y="1752600"/>
            <a:ext cx="65278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Swarming</a:t>
            </a:r>
            <a:endParaRPr lang="en-US" sz="2400" dirty="0" smtClean="0">
              <a:solidFill>
                <a:srgbClr val="C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 dirty="0" err="1" smtClean="0">
                <a:solidFill>
                  <a:srgbClr val="C00000"/>
                </a:solidFill>
              </a:rPr>
              <a:t>BitTorrent</a:t>
            </a:r>
            <a:r>
              <a:rPr lang="en-US" sz="1600" dirty="0" smtClean="0">
                <a:solidFill>
                  <a:srgbClr val="C00000"/>
                </a:solidFill>
              </a:rPr>
              <a:t>, Avalanche, …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…</a:t>
            </a:r>
          </a:p>
        </p:txBody>
      </p:sp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57108-45CC-41F1-980B-77B3D82737A0}" type="slidenum">
              <a:rPr lang="en-US" smtClean="0"/>
              <a:pPr>
                <a:defRPr/>
              </a:pPr>
              <a:t>27</a:t>
            </a:fld>
            <a:endParaRPr lang="en-US" smtClean="0"/>
          </a:p>
        </p:txBody>
      </p:sp>
      <p:pic>
        <p:nvPicPr>
          <p:cNvPr id="15362" name="Picture 2" descr="C:\Users\ptrianta.NET\AppData\Local\Microsoft\Windows\Temporary Internet Files\Content.IE5\HZIXGE37\MP90044219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561" y="1335314"/>
            <a:ext cx="1782495" cy="118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ptrianta.NET\AppData\Local\Microsoft\Windows\Temporary Internet Files\Content.IE5\O7KFD3EG\MM90036524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90" y="1679348"/>
            <a:ext cx="1169080" cy="11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BitTorrent</a:t>
            </a:r>
            <a:r>
              <a:rPr lang="en-US" dirty="0" smtClean="0"/>
              <a:t>: Next generation fetching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In 2002, B. Cohen debuted </a:t>
            </a:r>
            <a:r>
              <a:rPr lang="en-US" sz="2000" dirty="0" err="1" smtClean="0"/>
              <a:t>BitTorrent</a:t>
            </a:r>
            <a:endParaRPr lang="en-US" sz="2000" dirty="0" smtClean="0"/>
          </a:p>
          <a:p>
            <a:r>
              <a:rPr lang="en-US" sz="2000" dirty="0" smtClean="0"/>
              <a:t>Key Motivation:</a:t>
            </a:r>
          </a:p>
          <a:p>
            <a:pPr lvl="1"/>
            <a:r>
              <a:rPr lang="en-US" sz="1800" dirty="0" smtClean="0"/>
              <a:t>Popularity exhibits temporal locality (Flash Crowds)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Focused on Efficient </a:t>
            </a:r>
            <a:r>
              <a:rPr lang="en-US" sz="2000" b="1" i="1" dirty="0" smtClean="0">
                <a:solidFill>
                  <a:srgbClr val="FF0000"/>
                </a:solidFill>
              </a:rPr>
              <a:t>Fetching</a:t>
            </a:r>
            <a:r>
              <a:rPr lang="en-US" sz="2000" b="1" dirty="0" smtClean="0">
                <a:solidFill>
                  <a:srgbClr val="FF0000"/>
                </a:solidFill>
              </a:rPr>
              <a:t>, not </a:t>
            </a:r>
            <a:r>
              <a:rPr lang="en-US" sz="2000" b="1" i="1" dirty="0" smtClean="0">
                <a:solidFill>
                  <a:srgbClr val="FF0000"/>
                </a:solidFill>
              </a:rPr>
              <a:t>Searching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en-US" sz="1800" dirty="0" smtClean="0"/>
              <a:t>Distribute the </a:t>
            </a:r>
            <a:r>
              <a:rPr lang="en-US" sz="1800" i="1" dirty="0" smtClean="0"/>
              <a:t>same</a:t>
            </a:r>
            <a:r>
              <a:rPr lang="en-US" sz="1800" dirty="0" smtClean="0"/>
              <a:t> file to groups of peers</a:t>
            </a:r>
          </a:p>
          <a:p>
            <a:pPr lvl="1"/>
            <a:r>
              <a:rPr lang="en-US" sz="1800" dirty="0" smtClean="0"/>
              <a:t>Single publisher, multiple downloaders</a:t>
            </a:r>
          </a:p>
          <a:p>
            <a:r>
              <a:rPr lang="en-US" sz="2000" dirty="0" smtClean="0"/>
              <a:t>Used by publishers to distribute software, other large files</a:t>
            </a:r>
          </a:p>
          <a:p>
            <a:endParaRPr lang="en-US" sz="2000" dirty="0"/>
          </a:p>
          <a:p>
            <a:r>
              <a:rPr lang="sv-SE" sz="2000" u="sng" dirty="0">
                <a:hlinkClick r:id="rId2"/>
              </a:rPr>
              <a:t>http://vimeo.com/15228767</a:t>
            </a:r>
            <a:endParaRPr lang="en-US" sz="2000" dirty="0" smtClean="0"/>
          </a:p>
        </p:txBody>
      </p:sp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C1388-2283-47A4-8410-F60E6C5C4BC4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  <p:pic>
        <p:nvPicPr>
          <p:cNvPr id="25603" name="Picture 3" descr="C:\Users\ptrianta.NET\AppData\Local\Microsoft\Windows\Temporary Internet Files\Content.IE5\O7KFD3EG\MM90036524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891" y="1171348"/>
            <a:ext cx="1169080" cy="11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BitTorrent: Overview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Swarming: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Join</a:t>
            </a:r>
            <a:r>
              <a:rPr lang="en-US" dirty="0" smtClean="0"/>
              <a:t>: contact centralized “</a:t>
            </a:r>
            <a:r>
              <a:rPr lang="en-US" dirty="0" smtClean="0">
                <a:solidFill>
                  <a:srgbClr val="C00000"/>
                </a:solidFill>
              </a:rPr>
              <a:t>tracker</a:t>
            </a:r>
            <a:r>
              <a:rPr lang="en-US" dirty="0" smtClean="0"/>
              <a:t>” server, get a list of peers.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Publish</a:t>
            </a:r>
            <a:r>
              <a:rPr lang="en-US" dirty="0" smtClean="0"/>
              <a:t>: can run a tracker server.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Search</a:t>
            </a:r>
            <a:r>
              <a:rPr lang="en-US" dirty="0" smtClean="0"/>
              <a:t>: Out-of-band. E.g., use Google, some DHT, </a:t>
            </a:r>
            <a:r>
              <a:rPr lang="en-US" dirty="0" err="1" smtClean="0"/>
              <a:t>etc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C00000"/>
                </a:solidFill>
              </a:rPr>
              <a:t>find a tracker </a:t>
            </a:r>
            <a:r>
              <a:rPr lang="en-US" dirty="0" smtClean="0"/>
              <a:t>for the file you want. </a:t>
            </a:r>
            <a:r>
              <a:rPr lang="en-US" dirty="0" smtClean="0">
                <a:solidFill>
                  <a:srgbClr val="C00000"/>
                </a:solidFill>
              </a:rPr>
              <a:t>Get list of peers to contact for assembling the file in chunks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Fetch</a:t>
            </a:r>
            <a:r>
              <a:rPr lang="en-US" dirty="0" smtClean="0"/>
              <a:t>: Download chunks of the file from your peers. Upload chunks you have to them.</a:t>
            </a:r>
          </a:p>
        </p:txBody>
      </p:sp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11CD8-C30C-4886-8CA2-3BD219B1D5D9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Lecture</a:t>
            </a:r>
            <a:r>
              <a:rPr lang="sv-SE" dirty="0" smtClean="0"/>
              <a:t> </a:t>
            </a:r>
            <a:r>
              <a:rPr lang="sv-SE" dirty="0" err="1" smtClean="0"/>
              <a:t>outline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 smtClean="0"/>
              <a:t>Evolution of p2p networking </a:t>
            </a:r>
          </a:p>
          <a:p>
            <a:pPr lvl="1"/>
            <a:r>
              <a:rPr lang="sv-SE" sz="2000" dirty="0" smtClean="0"/>
              <a:t>seen through file-sharing applications</a:t>
            </a:r>
          </a:p>
          <a:p>
            <a:endParaRPr lang="sv-SE" sz="2400" dirty="0" smtClean="0"/>
          </a:p>
          <a:p>
            <a:r>
              <a:rPr lang="sv-SE" sz="2400" dirty="0" err="1" smtClean="0"/>
              <a:t>Other</a:t>
            </a:r>
            <a:r>
              <a:rPr lang="sv-SE" sz="2400" dirty="0" smtClean="0"/>
              <a:t> </a:t>
            </a:r>
            <a:r>
              <a:rPr lang="sv-SE" sz="2400" dirty="0" err="1" smtClean="0"/>
              <a:t>applications</a:t>
            </a:r>
            <a:endParaRPr lang="sv-SE" sz="2400" dirty="0" smtClean="0"/>
          </a:p>
          <a:p>
            <a:endParaRPr lang="sv-SE" sz="2400" dirty="0"/>
          </a:p>
          <a:p>
            <a:pPr lvl="1">
              <a:buNone/>
            </a:pPr>
            <a:endParaRPr lang="sv-SE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0BF5D-DF5F-4F1F-8066-95E66D91CF8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449943" y="1494971"/>
            <a:ext cx="5950857" cy="1175658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distribution: BitTorrent </a:t>
            </a:r>
          </a:p>
        </p:txBody>
      </p:sp>
      <p:sp>
        <p:nvSpPr>
          <p:cNvPr id="30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C7B85-1CE8-40EE-B245-18DCB0613457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  <p:sp>
        <p:nvSpPr>
          <p:cNvPr id="3086" name="Text Box 37"/>
          <p:cNvSpPr txBox="1">
            <a:spLocks noChangeArrowheads="1"/>
          </p:cNvSpPr>
          <p:nvPr/>
        </p:nvSpPr>
        <p:spPr bwMode="auto">
          <a:xfrm>
            <a:off x="1322388" y="1965325"/>
            <a:ext cx="3482975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i="1" u="sng">
                <a:solidFill>
                  <a:srgbClr val="FF3300"/>
                </a:solidFill>
              </a:rPr>
              <a:t>tracker:</a:t>
            </a:r>
            <a:r>
              <a:rPr lang="en-US"/>
              <a:t> tracks peers </a:t>
            </a:r>
          </a:p>
          <a:p>
            <a:pPr algn="ctr"/>
            <a:r>
              <a:rPr lang="en-US"/>
              <a:t>participating in torrent</a:t>
            </a:r>
          </a:p>
        </p:txBody>
      </p:sp>
      <p:sp>
        <p:nvSpPr>
          <p:cNvPr id="3087" name="Text Box 41"/>
          <p:cNvSpPr txBox="1">
            <a:spLocks noChangeArrowheads="1"/>
          </p:cNvSpPr>
          <p:nvPr/>
        </p:nvSpPr>
        <p:spPr bwMode="auto">
          <a:xfrm>
            <a:off x="5778500" y="1989138"/>
            <a:ext cx="2811463" cy="1062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 eaLnBrk="0" hangingPunct="0">
              <a:lnSpc>
                <a:spcPct val="75000"/>
              </a:lnSpc>
            </a:pPr>
            <a:r>
              <a:rPr lang="en-US" i="1" u="sng">
                <a:solidFill>
                  <a:srgbClr val="FF3300"/>
                </a:solidFill>
              </a:rPr>
              <a:t>torrent:</a:t>
            </a:r>
            <a:r>
              <a:rPr lang="en-US"/>
              <a:t> group of </a:t>
            </a:r>
          </a:p>
          <a:p>
            <a:pPr marL="342900" indent="-342900" algn="ctr" eaLnBrk="0" hangingPunct="0">
              <a:lnSpc>
                <a:spcPct val="75000"/>
              </a:lnSpc>
            </a:pPr>
            <a:r>
              <a:rPr lang="en-US"/>
              <a:t>peers exchanging  </a:t>
            </a:r>
          </a:p>
          <a:p>
            <a:pPr marL="342900" indent="-342900" algn="ctr" eaLnBrk="0" hangingPunct="0">
              <a:lnSpc>
                <a:spcPct val="75000"/>
              </a:lnSpc>
            </a:pPr>
            <a:r>
              <a:rPr lang="en-US"/>
              <a:t>chunks of a file</a:t>
            </a:r>
          </a:p>
        </p:txBody>
      </p:sp>
      <p:grpSp>
        <p:nvGrpSpPr>
          <p:cNvPr id="3088" name="Group 44"/>
          <p:cNvGrpSpPr>
            <a:grpSpLocks/>
          </p:cNvGrpSpPr>
          <p:nvPr/>
        </p:nvGrpSpPr>
        <p:grpSpPr bwMode="auto">
          <a:xfrm>
            <a:off x="1243013" y="2792413"/>
            <a:ext cx="5408612" cy="3863975"/>
            <a:chOff x="846" y="1309"/>
            <a:chExt cx="3407" cy="2792"/>
          </a:xfrm>
        </p:grpSpPr>
        <p:grpSp>
          <p:nvGrpSpPr>
            <p:cNvPr id="3090" name="Group 3"/>
            <p:cNvGrpSpPr>
              <a:grpSpLocks/>
            </p:cNvGrpSpPr>
            <p:nvPr/>
          </p:nvGrpSpPr>
          <p:grpSpPr bwMode="auto">
            <a:xfrm>
              <a:off x="1431" y="1325"/>
              <a:ext cx="339" cy="558"/>
              <a:chOff x="4180" y="783"/>
              <a:chExt cx="150" cy="307"/>
            </a:xfrm>
          </p:grpSpPr>
          <p:sp>
            <p:nvSpPr>
              <p:cNvPr id="3111" name="AutoShape 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3112" name="Rectangle 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3113" name="Rectangle 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3114" name="AutoShape 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3115" name="Line 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16" name="Line 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17" name="Rectangle 1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3118" name="Rectangle 1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</p:grpSp>
        <p:graphicFrame>
          <p:nvGraphicFramePr>
            <p:cNvPr id="3074" name="Object 2"/>
            <p:cNvGraphicFramePr>
              <a:graphicFrameLocks noChangeAspect="1"/>
            </p:cNvGraphicFramePr>
            <p:nvPr/>
          </p:nvGraphicFramePr>
          <p:xfrm>
            <a:off x="1398" y="2546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80" name="Clip" r:id="rId3" imgW="1305000" imgH="1085760" progId="">
                    <p:embed/>
                  </p:oleObj>
                </mc:Choice>
                <mc:Fallback>
                  <p:oleObj name="Clip" r:id="rId3" imgW="1305000" imgH="1085760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8" y="2546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" name="Object 3"/>
            <p:cNvGraphicFramePr>
              <a:graphicFrameLocks noChangeAspect="1"/>
            </p:cNvGraphicFramePr>
            <p:nvPr/>
          </p:nvGraphicFramePr>
          <p:xfrm>
            <a:off x="2583" y="3755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81" name="Clip" r:id="rId5" imgW="1305000" imgH="1085760" progId="">
                    <p:embed/>
                  </p:oleObj>
                </mc:Choice>
                <mc:Fallback>
                  <p:oleObj name="Clip" r:id="rId5" imgW="1305000" imgH="1085760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3" y="3755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6" name="Object 4"/>
            <p:cNvGraphicFramePr>
              <a:graphicFrameLocks noChangeAspect="1"/>
            </p:cNvGraphicFramePr>
            <p:nvPr/>
          </p:nvGraphicFramePr>
          <p:xfrm>
            <a:off x="1826" y="3267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82" name="Clip" r:id="rId6" imgW="1305000" imgH="1085760" progId="">
                    <p:embed/>
                  </p:oleObj>
                </mc:Choice>
                <mc:Fallback>
                  <p:oleObj name="Clip" r:id="rId6" imgW="1305000" imgH="1085760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6" y="3267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7" name="Object 5"/>
            <p:cNvGraphicFramePr>
              <a:graphicFrameLocks noChangeAspect="1"/>
            </p:cNvGraphicFramePr>
            <p:nvPr/>
          </p:nvGraphicFramePr>
          <p:xfrm>
            <a:off x="3296" y="3553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83" name="Clip" r:id="rId7" imgW="1305000" imgH="1085760" progId="">
                    <p:embed/>
                  </p:oleObj>
                </mc:Choice>
                <mc:Fallback>
                  <p:oleObj name="Clip" r:id="rId7" imgW="1305000" imgH="1085760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6" y="3553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8" name="Object 6"/>
            <p:cNvGraphicFramePr>
              <a:graphicFrameLocks noChangeAspect="1"/>
            </p:cNvGraphicFramePr>
            <p:nvPr/>
          </p:nvGraphicFramePr>
          <p:xfrm>
            <a:off x="3754" y="3862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84" name="Clip" r:id="rId8" imgW="1305000" imgH="1085760" progId="">
                    <p:embed/>
                  </p:oleObj>
                </mc:Choice>
                <mc:Fallback>
                  <p:oleObj name="Clip" r:id="rId8" imgW="1305000" imgH="1085760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54" y="3862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9" name="Object 7"/>
            <p:cNvGraphicFramePr>
              <a:graphicFrameLocks noChangeAspect="1"/>
            </p:cNvGraphicFramePr>
            <p:nvPr/>
          </p:nvGraphicFramePr>
          <p:xfrm>
            <a:off x="3961" y="2633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85" name="Clip" r:id="rId9" imgW="1305000" imgH="1085760" progId="">
                    <p:embed/>
                  </p:oleObj>
                </mc:Choice>
                <mc:Fallback>
                  <p:oleObj name="Clip" r:id="rId9" imgW="1305000" imgH="1085760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1" y="2633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0" name="Object 8"/>
            <p:cNvGraphicFramePr>
              <a:graphicFrameLocks noChangeAspect="1"/>
            </p:cNvGraphicFramePr>
            <p:nvPr/>
          </p:nvGraphicFramePr>
          <p:xfrm>
            <a:off x="2189" y="1451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86" name="Clip" r:id="rId10" imgW="1305000" imgH="1085760" progId="">
                    <p:embed/>
                  </p:oleObj>
                </mc:Choice>
                <mc:Fallback>
                  <p:oleObj name="Clip" r:id="rId10" imgW="1305000" imgH="1085760" progId="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9" y="1451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1" name="Object 9"/>
            <p:cNvGraphicFramePr>
              <a:graphicFrameLocks noChangeAspect="1"/>
            </p:cNvGraphicFramePr>
            <p:nvPr/>
          </p:nvGraphicFramePr>
          <p:xfrm>
            <a:off x="3973" y="1903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87" name="Clip" r:id="rId11" imgW="1305000" imgH="1085760" progId="">
                    <p:embed/>
                  </p:oleObj>
                </mc:Choice>
                <mc:Fallback>
                  <p:oleObj name="Clip" r:id="rId11" imgW="1305000" imgH="1085760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3" y="1903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" name="Object 10"/>
            <p:cNvGraphicFramePr>
              <a:graphicFrameLocks noChangeAspect="1"/>
            </p:cNvGraphicFramePr>
            <p:nvPr/>
          </p:nvGraphicFramePr>
          <p:xfrm>
            <a:off x="3289" y="1391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88" name="Clip" r:id="rId12" imgW="1305000" imgH="1085760" progId="">
                    <p:embed/>
                  </p:oleObj>
                </mc:Choice>
                <mc:Fallback>
                  <p:oleObj name="Clip" r:id="rId12" imgW="1305000" imgH="1085760" progId="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9" y="1391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1" name="Line 21"/>
            <p:cNvSpPr>
              <a:spLocks noChangeShapeType="1"/>
            </p:cNvSpPr>
            <p:nvPr/>
          </p:nvSpPr>
          <p:spPr bwMode="auto">
            <a:xfrm>
              <a:off x="1541" y="1892"/>
              <a:ext cx="1" cy="6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92" name="Line 22"/>
            <p:cNvSpPr>
              <a:spLocks noChangeShapeType="1"/>
            </p:cNvSpPr>
            <p:nvPr/>
          </p:nvSpPr>
          <p:spPr bwMode="auto">
            <a:xfrm flipV="1">
              <a:off x="1636" y="1656"/>
              <a:ext cx="615" cy="9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93" name="Line 23"/>
            <p:cNvSpPr>
              <a:spLocks noChangeShapeType="1"/>
            </p:cNvSpPr>
            <p:nvPr/>
          </p:nvSpPr>
          <p:spPr bwMode="auto">
            <a:xfrm flipV="1">
              <a:off x="1661" y="2020"/>
              <a:ext cx="2360" cy="6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94" name="Line 24"/>
            <p:cNvSpPr>
              <a:spLocks noChangeShapeType="1"/>
            </p:cNvSpPr>
            <p:nvPr/>
          </p:nvSpPr>
          <p:spPr bwMode="auto">
            <a:xfrm>
              <a:off x="1635" y="2760"/>
              <a:ext cx="1736" cy="8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95" name="Line 25"/>
            <p:cNvSpPr>
              <a:spLocks noChangeShapeType="1"/>
            </p:cNvSpPr>
            <p:nvPr/>
          </p:nvSpPr>
          <p:spPr bwMode="auto">
            <a:xfrm>
              <a:off x="2409" y="1665"/>
              <a:ext cx="1594" cy="9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96" name="Line 26"/>
            <p:cNvSpPr>
              <a:spLocks noChangeShapeType="1"/>
            </p:cNvSpPr>
            <p:nvPr/>
          </p:nvSpPr>
          <p:spPr bwMode="auto">
            <a:xfrm flipH="1">
              <a:off x="2007" y="1671"/>
              <a:ext cx="323" cy="15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97" name="Line 27"/>
            <p:cNvSpPr>
              <a:spLocks noChangeShapeType="1"/>
            </p:cNvSpPr>
            <p:nvPr/>
          </p:nvSpPr>
          <p:spPr bwMode="auto">
            <a:xfrm flipH="1" flipV="1">
              <a:off x="3561" y="1592"/>
              <a:ext cx="489" cy="3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98" name="Line 28"/>
            <p:cNvSpPr>
              <a:spLocks noChangeShapeType="1"/>
            </p:cNvSpPr>
            <p:nvPr/>
          </p:nvSpPr>
          <p:spPr bwMode="auto">
            <a:xfrm flipH="1">
              <a:off x="2780" y="2137"/>
              <a:ext cx="1278" cy="15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99" name="Line 29"/>
            <p:cNvSpPr>
              <a:spLocks noChangeShapeType="1"/>
            </p:cNvSpPr>
            <p:nvPr/>
          </p:nvSpPr>
          <p:spPr bwMode="auto">
            <a:xfrm flipH="1">
              <a:off x="2835" y="3715"/>
              <a:ext cx="466" cy="1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00" name="Line 30"/>
            <p:cNvSpPr>
              <a:spLocks noChangeShapeType="1"/>
            </p:cNvSpPr>
            <p:nvPr/>
          </p:nvSpPr>
          <p:spPr bwMode="auto">
            <a:xfrm flipH="1">
              <a:off x="2086" y="1624"/>
              <a:ext cx="1294" cy="1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01" name="Line 31"/>
            <p:cNvSpPr>
              <a:spLocks noChangeShapeType="1"/>
            </p:cNvSpPr>
            <p:nvPr/>
          </p:nvSpPr>
          <p:spPr bwMode="auto">
            <a:xfrm flipV="1">
              <a:off x="2094" y="2792"/>
              <a:ext cx="1893" cy="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02" name="Line 32"/>
            <p:cNvSpPr>
              <a:spLocks noChangeShapeType="1"/>
            </p:cNvSpPr>
            <p:nvPr/>
          </p:nvSpPr>
          <p:spPr bwMode="auto">
            <a:xfrm>
              <a:off x="3506" y="1608"/>
              <a:ext cx="607" cy="10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03" name="Line 33"/>
            <p:cNvSpPr>
              <a:spLocks noChangeShapeType="1"/>
            </p:cNvSpPr>
            <p:nvPr/>
          </p:nvSpPr>
          <p:spPr bwMode="auto">
            <a:xfrm>
              <a:off x="3545" y="3731"/>
              <a:ext cx="237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04" name="Line 34"/>
            <p:cNvSpPr>
              <a:spLocks noChangeShapeType="1"/>
            </p:cNvSpPr>
            <p:nvPr/>
          </p:nvSpPr>
          <p:spPr bwMode="auto">
            <a:xfrm>
              <a:off x="2843" y="3944"/>
              <a:ext cx="93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05" name="Text Box 35"/>
            <p:cNvSpPr txBox="1">
              <a:spLocks noChangeArrowheads="1"/>
            </p:cNvSpPr>
            <p:nvPr/>
          </p:nvSpPr>
          <p:spPr bwMode="auto">
            <a:xfrm>
              <a:off x="846" y="2049"/>
              <a:ext cx="719" cy="4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FF0000"/>
                  </a:solidFill>
                </a:rPr>
                <a:t>obtain list</a:t>
              </a:r>
            </a:p>
            <a:p>
              <a:pPr algn="ctr"/>
              <a:r>
                <a:rPr lang="en-US" sz="1600">
                  <a:solidFill>
                    <a:srgbClr val="FF0000"/>
                  </a:solidFill>
                </a:rPr>
                <a:t>of peers</a:t>
              </a:r>
              <a:r>
                <a:rPr lang="en-US" sz="1800">
                  <a:latin typeface="Arial" pitchFamily="34" charset="0"/>
                </a:rPr>
                <a:t> </a:t>
              </a:r>
            </a:p>
          </p:txBody>
        </p:sp>
        <p:sp>
          <p:nvSpPr>
            <p:cNvPr id="3106" name="Text Box 36"/>
            <p:cNvSpPr txBox="1">
              <a:spLocks noChangeArrowheads="1"/>
            </p:cNvSpPr>
            <p:nvPr/>
          </p:nvSpPr>
          <p:spPr bwMode="auto">
            <a:xfrm>
              <a:off x="2730" y="2539"/>
              <a:ext cx="588" cy="4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/>
                <a:t>trading </a:t>
              </a:r>
            </a:p>
            <a:p>
              <a:pPr algn="ctr"/>
              <a:r>
                <a:rPr lang="en-US" sz="1600"/>
                <a:t>chunks</a:t>
              </a:r>
            </a:p>
          </p:txBody>
        </p:sp>
        <p:sp>
          <p:nvSpPr>
            <p:cNvPr id="3107" name="Line 38"/>
            <p:cNvSpPr>
              <a:spLocks noChangeShapeType="1"/>
            </p:cNvSpPr>
            <p:nvPr/>
          </p:nvSpPr>
          <p:spPr bwMode="auto">
            <a:xfrm flipH="1">
              <a:off x="3892" y="2871"/>
              <a:ext cx="214" cy="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pic>
          <p:nvPicPr>
            <p:cNvPr id="3108" name="Picture 39" descr="Alice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113" y="2742"/>
              <a:ext cx="354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09" name="Text Box 40"/>
            <p:cNvSpPr txBox="1">
              <a:spLocks noChangeArrowheads="1"/>
            </p:cNvSpPr>
            <p:nvPr/>
          </p:nvSpPr>
          <p:spPr bwMode="auto">
            <a:xfrm>
              <a:off x="1760" y="3471"/>
              <a:ext cx="386" cy="2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/>
                <a:t>peer</a:t>
              </a:r>
            </a:p>
          </p:txBody>
        </p:sp>
        <p:sp>
          <p:nvSpPr>
            <p:cNvPr id="3110" name="Line 42"/>
            <p:cNvSpPr>
              <a:spLocks noChangeShapeType="1"/>
            </p:cNvSpPr>
            <p:nvPr/>
          </p:nvSpPr>
          <p:spPr bwMode="auto">
            <a:xfrm>
              <a:off x="1178" y="1309"/>
              <a:ext cx="218" cy="22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3089" name="Rectangle 43"/>
          <p:cNvSpPr>
            <a:spLocks noChangeArrowheads="1"/>
          </p:cNvSpPr>
          <p:nvPr/>
        </p:nvSpPr>
        <p:spPr bwMode="auto">
          <a:xfrm>
            <a:off x="614363" y="1416050"/>
            <a:ext cx="398938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/>
            <a:r>
              <a:rPr lang="en-US"/>
              <a:t>P2P file distribution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38" y="865188"/>
            <a:ext cx="7772400" cy="1143000"/>
          </a:xfrm>
        </p:spPr>
        <p:txBody>
          <a:bodyPr/>
          <a:lstStyle/>
          <a:p>
            <a:r>
              <a:rPr lang="en-US" smtClean="0"/>
              <a:t>BitTorrent (1)</a:t>
            </a:r>
          </a:p>
        </p:txBody>
      </p:sp>
      <p:sp>
        <p:nvSpPr>
          <p:cNvPr id="513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12725" y="2124075"/>
            <a:ext cx="8120063" cy="4132263"/>
          </a:xfrm>
        </p:spPr>
        <p:txBody>
          <a:bodyPr/>
          <a:lstStyle/>
          <a:p>
            <a:r>
              <a:rPr lang="en-US" sz="2400" dirty="0" smtClean="0"/>
              <a:t>file divided into </a:t>
            </a:r>
            <a:r>
              <a:rPr lang="en-US" sz="2400" i="1" dirty="0" smtClean="0">
                <a:solidFill>
                  <a:srgbClr val="FF3300"/>
                </a:solidFill>
              </a:rPr>
              <a:t>chunks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peer joining torrent: </a:t>
            </a:r>
          </a:p>
          <a:p>
            <a:pPr lvl="1"/>
            <a:r>
              <a:rPr lang="en-US" dirty="0" smtClean="0"/>
              <a:t>has no chunks, but will accumulate them over time</a:t>
            </a:r>
          </a:p>
          <a:p>
            <a:pPr lvl="1"/>
            <a:r>
              <a:rPr lang="en-US" dirty="0" smtClean="0"/>
              <a:t>registers with tracker to get list of peers, connects to subset of peers (“neighbors”)</a:t>
            </a:r>
          </a:p>
          <a:p>
            <a:r>
              <a:rPr lang="en-US" sz="2400" dirty="0" smtClean="0"/>
              <a:t>while downloading,  peer uploads chunks to other peers. </a:t>
            </a:r>
          </a:p>
          <a:p>
            <a:r>
              <a:rPr lang="en-US" sz="2400" dirty="0" smtClean="0"/>
              <a:t>peers may come and go</a:t>
            </a:r>
          </a:p>
          <a:p>
            <a:r>
              <a:rPr lang="en-US" sz="2400" dirty="0" smtClean="0"/>
              <a:t>once peer has entire file, it may (selfishly) leave or (altruistically) remain</a:t>
            </a:r>
          </a:p>
        </p:txBody>
      </p:sp>
      <p:sp>
        <p:nvSpPr>
          <p:cNvPr id="410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379CE-4632-49AC-802C-2F285ADE8B99}" type="slidenum">
              <a:rPr lang="en-US" smtClean="0"/>
              <a:pPr>
                <a:defRPr/>
              </a:pPr>
              <a:t>31</a:t>
            </a:fld>
            <a:endParaRPr lang="en-US" smtClean="0"/>
          </a:p>
        </p:txBody>
      </p:sp>
      <p:grpSp>
        <p:nvGrpSpPr>
          <p:cNvPr id="5134" name="Group 43"/>
          <p:cNvGrpSpPr>
            <a:grpSpLocks/>
          </p:cNvGrpSpPr>
          <p:nvPr/>
        </p:nvGrpSpPr>
        <p:grpSpPr bwMode="auto">
          <a:xfrm>
            <a:off x="5521325" y="233363"/>
            <a:ext cx="2962275" cy="2882900"/>
            <a:chOff x="2195" y="208"/>
            <a:chExt cx="3140" cy="2776"/>
          </a:xfrm>
        </p:grpSpPr>
        <p:grpSp>
          <p:nvGrpSpPr>
            <p:cNvPr id="5135" name="Group 6"/>
            <p:cNvGrpSpPr>
              <a:grpSpLocks/>
            </p:cNvGrpSpPr>
            <p:nvPr/>
          </p:nvGrpSpPr>
          <p:grpSpPr bwMode="auto">
            <a:xfrm>
              <a:off x="2513" y="208"/>
              <a:ext cx="339" cy="558"/>
              <a:chOff x="4180" y="783"/>
              <a:chExt cx="150" cy="307"/>
            </a:xfrm>
          </p:grpSpPr>
          <p:sp>
            <p:nvSpPr>
              <p:cNvPr id="5152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5153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5154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5155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5156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157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158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5159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</p:grpSp>
        <p:graphicFrame>
          <p:nvGraphicFramePr>
            <p:cNvPr id="5122" name="Object 2"/>
            <p:cNvGraphicFramePr>
              <a:graphicFrameLocks noChangeAspect="1"/>
            </p:cNvGraphicFramePr>
            <p:nvPr/>
          </p:nvGraphicFramePr>
          <p:xfrm>
            <a:off x="2480" y="1429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65" name="Clip" r:id="rId3" imgW="1305000" imgH="1085760" progId="">
                    <p:embed/>
                  </p:oleObj>
                </mc:Choice>
                <mc:Fallback>
                  <p:oleObj name="Clip" r:id="rId3" imgW="1305000" imgH="1085760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0" y="1429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3" name="Object 3"/>
            <p:cNvGraphicFramePr>
              <a:graphicFrameLocks noChangeAspect="1"/>
            </p:cNvGraphicFramePr>
            <p:nvPr/>
          </p:nvGraphicFramePr>
          <p:xfrm>
            <a:off x="3665" y="2638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66" name="Clip" r:id="rId5" imgW="1305000" imgH="1085760" progId="">
                    <p:embed/>
                  </p:oleObj>
                </mc:Choice>
                <mc:Fallback>
                  <p:oleObj name="Clip" r:id="rId5" imgW="1305000" imgH="1085760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5" y="2638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4" name="Object 4"/>
            <p:cNvGraphicFramePr>
              <a:graphicFrameLocks noChangeAspect="1"/>
            </p:cNvGraphicFramePr>
            <p:nvPr/>
          </p:nvGraphicFramePr>
          <p:xfrm>
            <a:off x="2908" y="2150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67" name="Clip" r:id="rId6" imgW="1305000" imgH="1085760" progId="">
                    <p:embed/>
                  </p:oleObj>
                </mc:Choice>
                <mc:Fallback>
                  <p:oleObj name="Clip" r:id="rId6" imgW="1305000" imgH="1085760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8" y="2150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5" name="Object 5"/>
            <p:cNvGraphicFramePr>
              <a:graphicFrameLocks noChangeAspect="1"/>
            </p:cNvGraphicFramePr>
            <p:nvPr/>
          </p:nvGraphicFramePr>
          <p:xfrm>
            <a:off x="4378" y="2436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68" name="Clip" r:id="rId7" imgW="1305000" imgH="1085760" progId="">
                    <p:embed/>
                  </p:oleObj>
                </mc:Choice>
                <mc:Fallback>
                  <p:oleObj name="Clip" r:id="rId7" imgW="1305000" imgH="1085760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8" y="2436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6" name="Object 6"/>
            <p:cNvGraphicFramePr>
              <a:graphicFrameLocks noChangeAspect="1"/>
            </p:cNvGraphicFramePr>
            <p:nvPr/>
          </p:nvGraphicFramePr>
          <p:xfrm>
            <a:off x="4836" y="2745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69" name="Clip" r:id="rId8" imgW="1305000" imgH="1085760" progId="">
                    <p:embed/>
                  </p:oleObj>
                </mc:Choice>
                <mc:Fallback>
                  <p:oleObj name="Clip" r:id="rId8" imgW="1305000" imgH="1085760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36" y="2745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7" name="Object 7"/>
            <p:cNvGraphicFramePr>
              <a:graphicFrameLocks noChangeAspect="1"/>
            </p:cNvGraphicFramePr>
            <p:nvPr/>
          </p:nvGraphicFramePr>
          <p:xfrm>
            <a:off x="5043" y="1516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70" name="Clip" r:id="rId9" imgW="1305000" imgH="1085760" progId="">
                    <p:embed/>
                  </p:oleObj>
                </mc:Choice>
                <mc:Fallback>
                  <p:oleObj name="Clip" r:id="rId9" imgW="1305000" imgH="1085760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3" y="1516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8" name="Object 8"/>
            <p:cNvGraphicFramePr>
              <a:graphicFrameLocks noChangeAspect="1"/>
            </p:cNvGraphicFramePr>
            <p:nvPr/>
          </p:nvGraphicFramePr>
          <p:xfrm>
            <a:off x="3271" y="334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71" name="Clip" r:id="rId10" imgW="1305000" imgH="1085760" progId="">
                    <p:embed/>
                  </p:oleObj>
                </mc:Choice>
                <mc:Fallback>
                  <p:oleObj name="Clip" r:id="rId10" imgW="1305000" imgH="1085760" progId="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1" y="334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9" name="Object 9"/>
            <p:cNvGraphicFramePr>
              <a:graphicFrameLocks noChangeAspect="1"/>
            </p:cNvGraphicFramePr>
            <p:nvPr/>
          </p:nvGraphicFramePr>
          <p:xfrm>
            <a:off x="5055" y="786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72" name="Clip" r:id="rId11" imgW="1305000" imgH="1085760" progId="">
                    <p:embed/>
                  </p:oleObj>
                </mc:Choice>
                <mc:Fallback>
                  <p:oleObj name="Clip" r:id="rId11" imgW="1305000" imgH="1085760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5" y="786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0" name="Object 10"/>
            <p:cNvGraphicFramePr>
              <a:graphicFrameLocks noChangeAspect="1"/>
            </p:cNvGraphicFramePr>
            <p:nvPr/>
          </p:nvGraphicFramePr>
          <p:xfrm>
            <a:off x="4371" y="274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73" name="Clip" r:id="rId12" imgW="1305000" imgH="1085760" progId="">
                    <p:embed/>
                  </p:oleObj>
                </mc:Choice>
                <mc:Fallback>
                  <p:oleObj name="Clip" r:id="rId12" imgW="1305000" imgH="1085760" progId="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1" y="274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6" name="Line 24"/>
            <p:cNvSpPr>
              <a:spLocks noChangeShapeType="1"/>
            </p:cNvSpPr>
            <p:nvPr/>
          </p:nvSpPr>
          <p:spPr bwMode="auto">
            <a:xfrm>
              <a:off x="2623" y="775"/>
              <a:ext cx="0" cy="6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137" name="Line 25"/>
            <p:cNvSpPr>
              <a:spLocks noChangeShapeType="1"/>
            </p:cNvSpPr>
            <p:nvPr/>
          </p:nvSpPr>
          <p:spPr bwMode="auto">
            <a:xfrm flipV="1">
              <a:off x="2718" y="539"/>
              <a:ext cx="615" cy="9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138" name="Line 26"/>
            <p:cNvSpPr>
              <a:spLocks noChangeShapeType="1"/>
            </p:cNvSpPr>
            <p:nvPr/>
          </p:nvSpPr>
          <p:spPr bwMode="auto">
            <a:xfrm flipV="1">
              <a:off x="2743" y="903"/>
              <a:ext cx="2360" cy="6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139" name="Line 27"/>
            <p:cNvSpPr>
              <a:spLocks noChangeShapeType="1"/>
            </p:cNvSpPr>
            <p:nvPr/>
          </p:nvSpPr>
          <p:spPr bwMode="auto">
            <a:xfrm>
              <a:off x="2717" y="1643"/>
              <a:ext cx="1736" cy="8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140" name="Line 28"/>
            <p:cNvSpPr>
              <a:spLocks noChangeShapeType="1"/>
            </p:cNvSpPr>
            <p:nvPr/>
          </p:nvSpPr>
          <p:spPr bwMode="auto">
            <a:xfrm>
              <a:off x="3491" y="548"/>
              <a:ext cx="1594" cy="9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141" name="Line 29"/>
            <p:cNvSpPr>
              <a:spLocks noChangeShapeType="1"/>
            </p:cNvSpPr>
            <p:nvPr/>
          </p:nvSpPr>
          <p:spPr bwMode="auto">
            <a:xfrm flipH="1">
              <a:off x="3089" y="554"/>
              <a:ext cx="323" cy="15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142" name="Line 30"/>
            <p:cNvSpPr>
              <a:spLocks noChangeShapeType="1"/>
            </p:cNvSpPr>
            <p:nvPr/>
          </p:nvSpPr>
          <p:spPr bwMode="auto">
            <a:xfrm flipH="1" flipV="1">
              <a:off x="4643" y="475"/>
              <a:ext cx="489" cy="3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143" name="Line 31"/>
            <p:cNvSpPr>
              <a:spLocks noChangeShapeType="1"/>
            </p:cNvSpPr>
            <p:nvPr/>
          </p:nvSpPr>
          <p:spPr bwMode="auto">
            <a:xfrm flipH="1">
              <a:off x="3862" y="1020"/>
              <a:ext cx="1278" cy="15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144" name="Line 32"/>
            <p:cNvSpPr>
              <a:spLocks noChangeShapeType="1"/>
            </p:cNvSpPr>
            <p:nvPr/>
          </p:nvSpPr>
          <p:spPr bwMode="auto">
            <a:xfrm flipH="1">
              <a:off x="3917" y="2598"/>
              <a:ext cx="466" cy="1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145" name="Line 33"/>
            <p:cNvSpPr>
              <a:spLocks noChangeShapeType="1"/>
            </p:cNvSpPr>
            <p:nvPr/>
          </p:nvSpPr>
          <p:spPr bwMode="auto">
            <a:xfrm flipH="1">
              <a:off x="3168" y="507"/>
              <a:ext cx="1294" cy="1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146" name="Line 34"/>
            <p:cNvSpPr>
              <a:spLocks noChangeShapeType="1"/>
            </p:cNvSpPr>
            <p:nvPr/>
          </p:nvSpPr>
          <p:spPr bwMode="auto">
            <a:xfrm flipV="1">
              <a:off x="3176" y="1675"/>
              <a:ext cx="1893" cy="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147" name="Line 35"/>
            <p:cNvSpPr>
              <a:spLocks noChangeShapeType="1"/>
            </p:cNvSpPr>
            <p:nvPr/>
          </p:nvSpPr>
          <p:spPr bwMode="auto">
            <a:xfrm>
              <a:off x="4588" y="491"/>
              <a:ext cx="607" cy="10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148" name="Line 36"/>
            <p:cNvSpPr>
              <a:spLocks noChangeShapeType="1"/>
            </p:cNvSpPr>
            <p:nvPr/>
          </p:nvSpPr>
          <p:spPr bwMode="auto">
            <a:xfrm>
              <a:off x="4627" y="2614"/>
              <a:ext cx="237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149" name="Line 37"/>
            <p:cNvSpPr>
              <a:spLocks noChangeShapeType="1"/>
            </p:cNvSpPr>
            <p:nvPr/>
          </p:nvSpPr>
          <p:spPr bwMode="auto">
            <a:xfrm>
              <a:off x="3925" y="2827"/>
              <a:ext cx="9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150" name="Line 39"/>
            <p:cNvSpPr>
              <a:spLocks noChangeShapeType="1"/>
            </p:cNvSpPr>
            <p:nvPr/>
          </p:nvSpPr>
          <p:spPr bwMode="auto">
            <a:xfrm flipH="1">
              <a:off x="4974" y="1754"/>
              <a:ext cx="214" cy="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pic>
          <p:nvPicPr>
            <p:cNvPr id="5151" name="Picture 40" descr="Alice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195" y="1625"/>
              <a:ext cx="354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254000"/>
            <a:ext cx="7772400" cy="1143000"/>
          </a:xfrm>
        </p:spPr>
        <p:txBody>
          <a:bodyPr/>
          <a:lstStyle/>
          <a:p>
            <a:r>
              <a:rPr lang="en-US" smtClean="0"/>
              <a:t>BitTorrent:  Tit-for-tat</a:t>
            </a:r>
          </a:p>
        </p:txBody>
      </p:sp>
      <p:sp>
        <p:nvSpPr>
          <p:cNvPr id="513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730BC-4C0F-4ECB-B955-E211BCC2A0BD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909888" y="4518025"/>
          <a:ext cx="6175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6" name="Clip" r:id="rId3" imgW="1305000" imgH="1085760" progId="">
                  <p:embed/>
                </p:oleObj>
              </mc:Choice>
              <mc:Fallback>
                <p:oleObj name="Clip" r:id="rId3" imgW="1305000" imgH="10857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9888" y="4518025"/>
                        <a:ext cx="617537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827088" y="3641725"/>
          <a:ext cx="6175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7" name="Clip" r:id="rId5" imgW="1305000" imgH="1085760" progId="">
                  <p:embed/>
                </p:oleObj>
              </mc:Choice>
              <mc:Fallback>
                <p:oleObj name="Clip" r:id="rId5" imgW="1305000" imgH="108576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641725"/>
                        <a:ext cx="617537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45" name="Object 4"/>
          <p:cNvGraphicFramePr>
            <a:graphicFrameLocks noChangeAspect="1"/>
          </p:cNvGraphicFramePr>
          <p:nvPr/>
        </p:nvGraphicFramePr>
        <p:xfrm>
          <a:off x="2160588" y="3438525"/>
          <a:ext cx="6175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8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588" y="3438525"/>
                        <a:ext cx="617537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1538288" y="5241925"/>
          <a:ext cx="6175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9" name="Clip" r:id="rId7" imgW="1305000" imgH="1085760" progId="">
                  <p:embed/>
                </p:oleObj>
              </mc:Choice>
              <mc:Fallback>
                <p:oleObj name="Clip" r:id="rId7" imgW="1305000" imgH="10857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288" y="5241925"/>
                        <a:ext cx="617537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2262188" y="6118225"/>
          <a:ext cx="6175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70" name="Clip" r:id="rId8" imgW="1305000" imgH="1085760" progId="">
                  <p:embed/>
                </p:oleObj>
              </mc:Choice>
              <mc:Fallback>
                <p:oleObj name="Clip" r:id="rId8" imgW="1305000" imgH="108576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2188" y="6118225"/>
                        <a:ext cx="617537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4967288" y="3895725"/>
          <a:ext cx="6175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71" name="Clip" r:id="rId9" imgW="1305000" imgH="1085760" progId="">
                  <p:embed/>
                </p:oleObj>
              </mc:Choice>
              <mc:Fallback>
                <p:oleObj name="Clip" r:id="rId9" imgW="1305000" imgH="108576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288" y="3895725"/>
                        <a:ext cx="617537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49" name="Object 8"/>
          <p:cNvGraphicFramePr>
            <a:graphicFrameLocks noChangeAspect="1"/>
          </p:cNvGraphicFramePr>
          <p:nvPr/>
        </p:nvGraphicFramePr>
        <p:xfrm>
          <a:off x="4662488" y="3057525"/>
          <a:ext cx="6175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72" name="Clip" r:id="rId10" imgW="1305000" imgH="1085760" progId="">
                  <p:embed/>
                </p:oleObj>
              </mc:Choice>
              <mc:Fallback>
                <p:oleObj name="Clip" r:id="rId10" imgW="1305000" imgH="108576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2488" y="3057525"/>
                        <a:ext cx="617537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5729288" y="2714625"/>
          <a:ext cx="6175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73" name="Clip" r:id="rId11" imgW="1305000" imgH="1085760" progId="">
                  <p:embed/>
                </p:oleObj>
              </mc:Choice>
              <mc:Fallback>
                <p:oleObj name="Clip" r:id="rId11" imgW="1305000" imgH="108576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288" y="2714625"/>
                        <a:ext cx="617537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6351588" y="3565525"/>
          <a:ext cx="6175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74" name="Clip" r:id="rId12" imgW="1305000" imgH="1085760" progId="">
                  <p:embed/>
                </p:oleObj>
              </mc:Choice>
              <mc:Fallback>
                <p:oleObj name="Clip" r:id="rId12" imgW="1305000" imgH="108576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1588" y="3565525"/>
                        <a:ext cx="617537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6173788" y="4454525"/>
          <a:ext cx="6175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75" name="Clip" r:id="rId13" imgW="1305000" imgH="1085760" progId="">
                  <p:embed/>
                </p:oleObj>
              </mc:Choice>
              <mc:Fallback>
                <p:oleObj name="Clip" r:id="rId13" imgW="1305000" imgH="108576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3788" y="4454525"/>
                        <a:ext cx="617537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10" name="Picture 13" descr="Alic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89313" y="5095875"/>
            <a:ext cx="561975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4" name="Line 14"/>
          <p:cNvSpPr>
            <a:spLocks noChangeShapeType="1"/>
          </p:cNvSpPr>
          <p:nvPr/>
        </p:nvSpPr>
        <p:spPr bwMode="auto">
          <a:xfrm flipH="1" flipV="1">
            <a:off x="2654300" y="3937000"/>
            <a:ext cx="457200" cy="546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lIns="0" tIns="0" rIns="0" bIns="0">
            <a:spAutoFit/>
          </a:bodyPr>
          <a:lstStyle/>
          <a:p>
            <a:endParaRPr lang="sv-SE"/>
          </a:p>
        </p:txBody>
      </p:sp>
      <p:sp>
        <p:nvSpPr>
          <p:cNvPr id="4112" name="Line 15"/>
          <p:cNvSpPr>
            <a:spLocks noChangeShapeType="1"/>
          </p:cNvSpPr>
          <p:nvPr/>
        </p:nvSpPr>
        <p:spPr bwMode="auto">
          <a:xfrm flipH="1" flipV="1">
            <a:off x="1473200" y="4102100"/>
            <a:ext cx="1473200" cy="596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spAutoFit/>
          </a:bodyPr>
          <a:lstStyle/>
          <a:p>
            <a:endParaRPr lang="sv-SE"/>
          </a:p>
        </p:txBody>
      </p:sp>
      <p:sp>
        <p:nvSpPr>
          <p:cNvPr id="4113" name="Line 16"/>
          <p:cNvSpPr>
            <a:spLocks noChangeShapeType="1"/>
          </p:cNvSpPr>
          <p:nvPr/>
        </p:nvSpPr>
        <p:spPr bwMode="auto">
          <a:xfrm flipH="1">
            <a:off x="2159000" y="4991100"/>
            <a:ext cx="9652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spAutoFit/>
          </a:bodyPr>
          <a:lstStyle/>
          <a:p>
            <a:endParaRPr lang="sv-SE"/>
          </a:p>
        </p:txBody>
      </p:sp>
      <p:sp>
        <p:nvSpPr>
          <p:cNvPr id="4114" name="Line 17"/>
          <p:cNvSpPr>
            <a:spLocks noChangeShapeType="1"/>
          </p:cNvSpPr>
          <p:nvPr/>
        </p:nvSpPr>
        <p:spPr bwMode="auto">
          <a:xfrm flipH="1">
            <a:off x="2628900" y="5041900"/>
            <a:ext cx="596900" cy="104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spAutoFit/>
          </a:bodyPr>
          <a:lstStyle/>
          <a:p>
            <a:endParaRPr lang="sv-SE"/>
          </a:p>
        </p:txBody>
      </p:sp>
      <p:sp>
        <p:nvSpPr>
          <p:cNvPr id="4115" name="Line 18"/>
          <p:cNvSpPr>
            <a:spLocks noChangeShapeType="1"/>
          </p:cNvSpPr>
          <p:nvPr/>
        </p:nvSpPr>
        <p:spPr bwMode="auto">
          <a:xfrm flipV="1">
            <a:off x="5511800" y="3225800"/>
            <a:ext cx="419100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spAutoFit/>
          </a:bodyPr>
          <a:lstStyle/>
          <a:p>
            <a:endParaRPr lang="sv-SE"/>
          </a:p>
        </p:txBody>
      </p:sp>
      <p:sp>
        <p:nvSpPr>
          <p:cNvPr id="266259" name="Line 19"/>
          <p:cNvSpPr>
            <a:spLocks noChangeShapeType="1"/>
          </p:cNvSpPr>
          <p:nvPr/>
        </p:nvSpPr>
        <p:spPr bwMode="auto">
          <a:xfrm flipH="1" flipV="1">
            <a:off x="5168900" y="3492500"/>
            <a:ext cx="76200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spAutoFit/>
          </a:bodyPr>
          <a:lstStyle/>
          <a:p>
            <a:endParaRPr lang="sv-SE"/>
          </a:p>
        </p:txBody>
      </p:sp>
      <p:sp>
        <p:nvSpPr>
          <p:cNvPr id="4117" name="Line 20"/>
          <p:cNvSpPr>
            <a:spLocks noChangeShapeType="1"/>
          </p:cNvSpPr>
          <p:nvPr/>
        </p:nvSpPr>
        <p:spPr bwMode="auto">
          <a:xfrm flipV="1">
            <a:off x="5613400" y="3810000"/>
            <a:ext cx="787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spAutoFit/>
          </a:bodyPr>
          <a:lstStyle/>
          <a:p>
            <a:endParaRPr lang="sv-SE"/>
          </a:p>
        </p:txBody>
      </p:sp>
      <p:sp>
        <p:nvSpPr>
          <p:cNvPr id="4118" name="Line 21"/>
          <p:cNvSpPr>
            <a:spLocks noChangeShapeType="1"/>
          </p:cNvSpPr>
          <p:nvPr/>
        </p:nvSpPr>
        <p:spPr bwMode="auto">
          <a:xfrm>
            <a:off x="5613400" y="4279900"/>
            <a:ext cx="596900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spAutoFit/>
          </a:bodyPr>
          <a:lstStyle/>
          <a:p>
            <a:endParaRPr lang="sv-SE"/>
          </a:p>
        </p:txBody>
      </p:sp>
      <p:pic>
        <p:nvPicPr>
          <p:cNvPr id="4119" name="Picture 22" descr="Bob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979988" y="4524375"/>
            <a:ext cx="67627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3" name="Line 23"/>
          <p:cNvSpPr>
            <a:spLocks noChangeShapeType="1"/>
          </p:cNvSpPr>
          <p:nvPr/>
        </p:nvSpPr>
        <p:spPr bwMode="auto">
          <a:xfrm flipV="1">
            <a:off x="3530600" y="4076700"/>
            <a:ext cx="1435100" cy="4826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 lIns="0" tIns="0" rIns="0" bIns="0">
            <a:spAutoFit/>
          </a:bodyPr>
          <a:lstStyle/>
          <a:p>
            <a:endParaRPr lang="sv-SE"/>
          </a:p>
        </p:txBody>
      </p:sp>
      <p:sp>
        <p:nvSpPr>
          <p:cNvPr id="266264" name="Line 24"/>
          <p:cNvSpPr>
            <a:spLocks noChangeShapeType="1"/>
          </p:cNvSpPr>
          <p:nvPr/>
        </p:nvSpPr>
        <p:spPr bwMode="auto">
          <a:xfrm flipH="1">
            <a:off x="3543300" y="4165600"/>
            <a:ext cx="1397000" cy="469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0" tIns="0" rIns="0" bIns="0">
            <a:spAutoFit/>
          </a:bodyPr>
          <a:lstStyle/>
          <a:p>
            <a:endParaRPr lang="sv-SE"/>
          </a:p>
        </p:txBody>
      </p:sp>
      <p:sp>
        <p:nvSpPr>
          <p:cNvPr id="266265" name="Line 25"/>
          <p:cNvSpPr>
            <a:spLocks noChangeShapeType="1"/>
          </p:cNvSpPr>
          <p:nvPr/>
        </p:nvSpPr>
        <p:spPr bwMode="auto">
          <a:xfrm flipV="1">
            <a:off x="3581400" y="4267200"/>
            <a:ext cx="1371600" cy="482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0" tIns="0" rIns="0" bIns="0">
            <a:spAutoFit/>
          </a:bodyPr>
          <a:lstStyle/>
          <a:p>
            <a:endParaRPr lang="sv-SE"/>
          </a:p>
        </p:txBody>
      </p:sp>
      <p:sp>
        <p:nvSpPr>
          <p:cNvPr id="266266" name="Text Box 26"/>
          <p:cNvSpPr txBox="1">
            <a:spLocks noChangeArrowheads="1"/>
          </p:cNvSpPr>
          <p:nvPr/>
        </p:nvSpPr>
        <p:spPr bwMode="auto">
          <a:xfrm>
            <a:off x="841375" y="1320800"/>
            <a:ext cx="4497388" cy="3048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</a:rPr>
              <a:t>(1) Alice “optimistically unchokes” Bob</a:t>
            </a:r>
          </a:p>
        </p:txBody>
      </p:sp>
      <p:sp>
        <p:nvSpPr>
          <p:cNvPr id="266267" name="Text Box 27"/>
          <p:cNvSpPr txBox="1">
            <a:spLocks noChangeArrowheads="1"/>
          </p:cNvSpPr>
          <p:nvPr/>
        </p:nvSpPr>
        <p:spPr bwMode="auto">
          <a:xfrm>
            <a:off x="808038" y="1663700"/>
            <a:ext cx="8075612" cy="3048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</a:rPr>
              <a:t>(2) Alice becomes one of Bob’s top-four providers; Bob reciprocates</a:t>
            </a:r>
          </a:p>
        </p:txBody>
      </p:sp>
      <p:sp>
        <p:nvSpPr>
          <p:cNvPr id="266268" name="Text Box 28"/>
          <p:cNvSpPr txBox="1">
            <a:spLocks noChangeArrowheads="1"/>
          </p:cNvSpPr>
          <p:nvPr/>
        </p:nvSpPr>
        <p:spPr bwMode="auto">
          <a:xfrm>
            <a:off x="800100" y="2019300"/>
            <a:ext cx="5903913" cy="3048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</a:rPr>
              <a:t>(3) Bob becomes one of Alice’s top-four providers</a:t>
            </a:r>
          </a:p>
        </p:txBody>
      </p:sp>
      <p:sp>
        <p:nvSpPr>
          <p:cNvPr id="266269" name="Text Box 29"/>
          <p:cNvSpPr txBox="1">
            <a:spLocks noChangeArrowheads="1"/>
          </p:cNvSpPr>
          <p:nvPr/>
        </p:nvSpPr>
        <p:spPr bwMode="auto">
          <a:xfrm>
            <a:off x="2552700" y="5776684"/>
            <a:ext cx="3657600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With higher upload rate, </a:t>
            </a:r>
            <a:br>
              <a:rPr lang="en-US" sz="2000">
                <a:solidFill>
                  <a:srgbClr val="FF0000"/>
                </a:solidFill>
              </a:rPr>
            </a:br>
            <a:r>
              <a:rPr lang="en-US" sz="2000">
                <a:solidFill>
                  <a:srgbClr val="FF0000"/>
                </a:solidFill>
              </a:rPr>
              <a:t>can find better trading </a:t>
            </a:r>
          </a:p>
          <a:p>
            <a:pPr algn="ctr"/>
            <a:r>
              <a:rPr lang="en-US" sz="2000">
                <a:solidFill>
                  <a:srgbClr val="FF0000"/>
                </a:solidFill>
              </a:rPr>
              <a:t>partners &amp; get file faster!</a:t>
            </a:r>
            <a:endParaRPr lang="en-US" sz="2000"/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6178550" y="4181021"/>
            <a:ext cx="2965450" cy="260984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000" dirty="0" smtClean="0"/>
              <a:t>Works reasonably well in practice</a:t>
            </a:r>
          </a:p>
          <a:p>
            <a:pPr marL="457200" lvl="1" indent="0">
              <a:buNone/>
            </a:pPr>
            <a:r>
              <a:rPr lang="en-US" sz="2000" dirty="0" smtClean="0"/>
              <a:t>Gives peers </a:t>
            </a:r>
            <a:r>
              <a:rPr lang="en-US" sz="2000" dirty="0" smtClean="0">
                <a:solidFill>
                  <a:srgbClr val="C00000"/>
                </a:solidFill>
              </a:rPr>
              <a:t>incentive to share </a:t>
            </a:r>
            <a:r>
              <a:rPr lang="en-US" sz="2000" dirty="0" smtClean="0"/>
              <a:t>resources; tries to </a:t>
            </a:r>
            <a:r>
              <a:rPr lang="en-US" sz="2000" dirty="0" smtClean="0"/>
              <a:t>avoid freeloaders</a:t>
            </a: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66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66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6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66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66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6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66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6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4" grpId="0" animBg="1"/>
      <p:bldP spid="266259" grpId="0" animBg="1"/>
      <p:bldP spid="266263" grpId="0" animBg="1"/>
      <p:bldP spid="266263" grpId="1" animBg="1"/>
      <p:bldP spid="266264" grpId="0" animBg="1"/>
      <p:bldP spid="266265" grpId="0" animBg="1"/>
      <p:bldP spid="266266" grpId="0"/>
      <p:bldP spid="266267" grpId="0"/>
      <p:bldP spid="266268" grpId="0"/>
      <p:bldP spid="266269" grpId="0" animBg="1"/>
      <p:bldP spid="31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Lecture outline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 smtClean="0"/>
              <a:t>Evolution of p2p networking </a:t>
            </a:r>
          </a:p>
          <a:p>
            <a:pPr lvl="1"/>
            <a:r>
              <a:rPr lang="sv-SE" sz="2000" dirty="0" smtClean="0"/>
              <a:t>seen through file-sharing applications</a:t>
            </a:r>
          </a:p>
          <a:p>
            <a:endParaRPr lang="sv-SE" sz="2400" dirty="0" smtClean="0"/>
          </a:p>
          <a:p>
            <a:r>
              <a:rPr lang="sv-SE" sz="2400" dirty="0" smtClean="0"/>
              <a:t>Other applications</a:t>
            </a:r>
          </a:p>
          <a:p>
            <a:endParaRPr lang="sv-SE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0BF5D-DF5F-4F1F-8066-95E66D91CF8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464458" y="2554514"/>
            <a:ext cx="5950857" cy="1045029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P2P – not only sharing </a:t>
            </a:r>
            <a:r>
              <a:rPr lang="en-US" dirty="0" smtClean="0"/>
              <a:t>files</a:t>
            </a:r>
            <a:br>
              <a:rPr lang="en-US" dirty="0" smtClean="0"/>
            </a:br>
            <a:r>
              <a:rPr lang="en-US" dirty="0" smtClean="0"/>
              <a:t>Overlays useful in other ways, too:</a:t>
            </a:r>
            <a:endParaRPr lang="en-US" dirty="0" smtClean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704114" y="1469717"/>
            <a:ext cx="3439886" cy="2797685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>
              <a:buNone/>
            </a:pPr>
            <a:r>
              <a:rPr lang="sv-SE" sz="2000" dirty="0" smtClean="0">
                <a:solidFill>
                  <a:srgbClr val="FF0000"/>
                </a:solidFill>
              </a:rPr>
              <a:t>Overlay: a </a:t>
            </a:r>
            <a:r>
              <a:rPr lang="sv-SE" sz="2000" dirty="0" err="1" smtClean="0">
                <a:solidFill>
                  <a:srgbClr val="FF0000"/>
                </a:solidFill>
              </a:rPr>
              <a:t>network</a:t>
            </a:r>
            <a:r>
              <a:rPr lang="sv-SE" sz="2000" dirty="0" smtClean="0">
                <a:solidFill>
                  <a:srgbClr val="FF0000"/>
                </a:solidFill>
              </a:rPr>
              <a:t> </a:t>
            </a:r>
            <a:r>
              <a:rPr lang="sv-SE" sz="2000" dirty="0" err="1" smtClean="0">
                <a:solidFill>
                  <a:srgbClr val="FF0000"/>
                </a:solidFill>
              </a:rPr>
              <a:t>implemented</a:t>
            </a:r>
            <a:r>
              <a:rPr lang="sv-SE" sz="2000" dirty="0" smtClean="0">
                <a:solidFill>
                  <a:srgbClr val="FF0000"/>
                </a:solidFill>
              </a:rPr>
              <a:t> on </a:t>
            </a:r>
            <a:r>
              <a:rPr lang="sv-SE" sz="2000" dirty="0" err="1" smtClean="0">
                <a:solidFill>
                  <a:srgbClr val="FF0000"/>
                </a:solidFill>
              </a:rPr>
              <a:t>top</a:t>
            </a:r>
            <a:r>
              <a:rPr lang="sv-SE" sz="2000" dirty="0" smtClean="0">
                <a:solidFill>
                  <a:srgbClr val="FF0000"/>
                </a:solidFill>
              </a:rPr>
              <a:t> </a:t>
            </a:r>
            <a:r>
              <a:rPr lang="sv-SE" sz="2000" dirty="0" err="1" smtClean="0">
                <a:solidFill>
                  <a:srgbClr val="FF0000"/>
                </a:solidFill>
              </a:rPr>
              <a:t>of</a:t>
            </a:r>
            <a:r>
              <a:rPr lang="sv-SE" sz="2000" dirty="0" smtClean="0">
                <a:solidFill>
                  <a:srgbClr val="FF0000"/>
                </a:solidFill>
              </a:rPr>
              <a:t> a </a:t>
            </a:r>
            <a:r>
              <a:rPr lang="sv-SE" sz="2000" dirty="0" err="1" smtClean="0">
                <a:solidFill>
                  <a:srgbClr val="FF0000"/>
                </a:solidFill>
              </a:rPr>
              <a:t>network</a:t>
            </a:r>
            <a:endParaRPr lang="sv-SE" sz="2000" dirty="0" smtClean="0">
              <a:solidFill>
                <a:srgbClr val="FF0000"/>
              </a:solidFill>
            </a:endParaRPr>
          </a:p>
          <a:p>
            <a:pPr lvl="1"/>
            <a:r>
              <a:rPr lang="sv-SE" sz="1800" dirty="0" err="1" smtClean="0">
                <a:solidFill>
                  <a:srgbClr val="FF0000"/>
                </a:solidFill>
              </a:rPr>
              <a:t>E.g</a:t>
            </a:r>
            <a:r>
              <a:rPr lang="sv-SE" sz="1800" dirty="0" smtClean="0">
                <a:solidFill>
                  <a:srgbClr val="FF0000"/>
                </a:solidFill>
              </a:rPr>
              <a:t>. Peer-to-peer networks, ”backbones” in adhoc networks, transportaiton network overla</a:t>
            </a:r>
            <a:r>
              <a:rPr lang="sv-SE" sz="2000" dirty="0" smtClean="0">
                <a:solidFill>
                  <a:srgbClr val="FF0000"/>
                </a:solidFill>
              </a:rPr>
              <a:t>ys, </a:t>
            </a:r>
            <a:r>
              <a:rPr lang="sv-SE" sz="2000" dirty="0" err="1" smtClean="0">
                <a:solidFill>
                  <a:srgbClr val="FF0000"/>
                </a:solidFill>
              </a:rPr>
              <a:t>electricity</a:t>
            </a:r>
            <a:r>
              <a:rPr lang="sv-SE" sz="2000" dirty="0" smtClean="0">
                <a:solidFill>
                  <a:srgbClr val="FF0000"/>
                </a:solidFill>
              </a:rPr>
              <a:t> </a:t>
            </a:r>
            <a:r>
              <a:rPr lang="sv-SE" sz="2000" dirty="0" err="1" smtClean="0">
                <a:solidFill>
                  <a:srgbClr val="FF0000"/>
                </a:solidFill>
              </a:rPr>
              <a:t>grid</a:t>
            </a:r>
            <a:r>
              <a:rPr lang="sv-SE" sz="2000" dirty="0" smtClean="0">
                <a:solidFill>
                  <a:srgbClr val="FF0000"/>
                </a:solidFill>
              </a:rPr>
              <a:t> </a:t>
            </a:r>
            <a:r>
              <a:rPr lang="sv-SE" sz="2000" dirty="0" err="1" smtClean="0">
                <a:solidFill>
                  <a:srgbClr val="FF0000"/>
                </a:solidFill>
              </a:rPr>
              <a:t>overlays</a:t>
            </a:r>
            <a:r>
              <a:rPr lang="sv-SE" sz="2000" dirty="0" smtClean="0">
                <a:solidFill>
                  <a:srgbClr val="FF0000"/>
                </a:solidFill>
              </a:rPr>
              <a:t> ...</a:t>
            </a:r>
          </a:p>
        </p:txBody>
      </p:sp>
      <p:pic>
        <p:nvPicPr>
          <p:cNvPr id="15" name="Picture 2" descr="http://www.cs.virginia.edu/~mngroup/hypercast/images/netwo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0390" y="4267403"/>
            <a:ext cx="3583610" cy="280831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32228" y="1451429"/>
            <a:ext cx="5834743" cy="4437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v-SE" sz="2000" dirty="0" smtClean="0">
                <a:latin typeface="+mn-lt"/>
              </a:rPr>
              <a:t> Content delivery, software publication </a:t>
            </a:r>
          </a:p>
          <a:p>
            <a:pPr marL="144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v-SE" sz="2000" dirty="0" smtClean="0">
                <a:latin typeface="+mn-lt"/>
              </a:rPr>
              <a:t> Streaming media applications</a:t>
            </a:r>
          </a:p>
          <a:p>
            <a:pPr marL="144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v-SE" sz="2000" dirty="0" smtClean="0">
                <a:latin typeface="+mn-lt"/>
              </a:rPr>
              <a:t> Distributed computations (volunteer computing)</a:t>
            </a:r>
          </a:p>
          <a:p>
            <a:pPr marL="144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v-SE" sz="2000" dirty="0" smtClean="0">
                <a:latin typeface="+mn-lt"/>
              </a:rPr>
              <a:t> Portal systems</a:t>
            </a:r>
          </a:p>
          <a:p>
            <a:pPr marL="144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v-SE" sz="2000" dirty="0" smtClean="0">
                <a:latin typeface="+mn-lt"/>
              </a:rPr>
              <a:t> Distributed search engines </a:t>
            </a:r>
          </a:p>
          <a:p>
            <a:pPr marL="144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v-SE" sz="2000" dirty="0" smtClean="0">
                <a:latin typeface="+mn-lt"/>
              </a:rPr>
              <a:t> Collaborative platforms</a:t>
            </a:r>
          </a:p>
          <a:p>
            <a:pPr marL="144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v-SE" sz="2000" dirty="0" smtClean="0">
                <a:latin typeface="+mn-lt"/>
              </a:rPr>
              <a:t> Communication networks </a:t>
            </a:r>
          </a:p>
          <a:p>
            <a:pPr marL="144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v-SE" sz="2000" dirty="0" smtClean="0">
                <a:latin typeface="+mn-lt"/>
              </a:rPr>
              <a:t> Social applications</a:t>
            </a:r>
          </a:p>
          <a:p>
            <a:pPr marL="144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v-SE" sz="2000" dirty="0" smtClean="0">
                <a:latin typeface="+mn-lt"/>
              </a:rPr>
              <a:t> Other overlay-related applications....</a:t>
            </a:r>
            <a:endParaRPr lang="sv-SE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 smtClean="0"/>
              <a:t>Router </a:t>
            </a:r>
            <a:r>
              <a:rPr lang="sv-SE" sz="2800" dirty="0" err="1" smtClean="0"/>
              <a:t>Overlays</a:t>
            </a:r>
            <a:r>
              <a:rPr lang="sv-SE" sz="2800" dirty="0" smtClean="0"/>
              <a:t> for </a:t>
            </a:r>
            <a:r>
              <a:rPr lang="sv-SE" sz="2800" dirty="0" err="1" smtClean="0"/>
              <a:t>e.g</a:t>
            </a:r>
            <a:r>
              <a:rPr lang="sv-SE" sz="2800" dirty="0" smtClean="0"/>
              <a:t>. </a:t>
            </a:r>
            <a:r>
              <a:rPr lang="sv-SE" sz="2800" dirty="0" err="1" smtClean="0"/>
              <a:t>protection</a:t>
            </a:r>
            <a:r>
              <a:rPr lang="sv-SE" sz="2800" dirty="0" smtClean="0"/>
              <a:t>/</a:t>
            </a:r>
            <a:r>
              <a:rPr lang="sv-SE" sz="2800" dirty="0" err="1" smtClean="0"/>
              <a:t>mitigation</a:t>
            </a:r>
            <a:r>
              <a:rPr lang="sv-SE" sz="2800" dirty="0" smtClean="0"/>
              <a:t> </a:t>
            </a:r>
            <a:r>
              <a:rPr lang="sv-SE" sz="2800" dirty="0" err="1" smtClean="0"/>
              <a:t>of</a:t>
            </a:r>
            <a:r>
              <a:rPr lang="sv-SE" sz="2800" dirty="0" smtClean="0"/>
              <a:t> </a:t>
            </a:r>
            <a:r>
              <a:rPr lang="sv-SE" sz="2800" dirty="0" err="1" smtClean="0"/>
              <a:t>flooding</a:t>
            </a:r>
            <a:r>
              <a:rPr lang="sv-SE" sz="2800" dirty="0" smtClean="0"/>
              <a:t> attacks </a:t>
            </a:r>
            <a:endParaRPr lang="sv-SE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0BF5D-DF5F-4F1F-8066-95E66D91CF8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2" y="2210707"/>
            <a:ext cx="4752975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11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778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76053-8F26-48E1-BD23-E581A504D48B}" type="slidenum">
              <a:rPr lang="en-US" smtClean="0"/>
              <a:pPr>
                <a:defRPr/>
              </a:pPr>
              <a:t>36</a:t>
            </a:fld>
            <a:endParaRPr lang="en-US" smtClean="0"/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Reading</a:t>
            </a:r>
            <a:r>
              <a:rPr lang="sv-SE" baseline="0" dirty="0" smtClean="0"/>
              <a:t> list </a:t>
            </a:r>
            <a:endParaRPr lang="en-US" dirty="0" smtClean="0"/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628" y="1407885"/>
            <a:ext cx="8723086" cy="497114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Kurose</a:t>
            </a:r>
            <a:r>
              <a:rPr lang="en-US" sz="1600" dirty="0"/>
              <a:t>, Ross: Computer Networking, a top-down approach, chapter </a:t>
            </a:r>
            <a:r>
              <a:rPr lang="en-US" sz="1600" dirty="0" smtClean="0"/>
              <a:t>on applications, sections peer-to-peer, streaming and multimedia; </a:t>
            </a:r>
            <a:r>
              <a:rPr lang="en-US" sz="1600" dirty="0" err="1" smtClean="0"/>
              <a:t>AdisonWesley</a:t>
            </a:r>
            <a:endParaRPr lang="sv-SE" sz="1600" dirty="0"/>
          </a:p>
          <a:p>
            <a:endParaRPr lang="en-US" sz="1600" u="sng" dirty="0" smtClean="0">
              <a:hlinkClick r:id=""/>
            </a:endParaRPr>
          </a:p>
          <a:p>
            <a:pPr marL="0" indent="0">
              <a:buNone/>
            </a:pPr>
            <a:r>
              <a:rPr lang="en-US" sz="1600" u="sng" dirty="0" smtClean="0">
                <a:hlinkClick r:id=""/>
              </a:rPr>
              <a:t> </a:t>
            </a:r>
            <a:r>
              <a:rPr lang="en-US" sz="1600" u="sng" dirty="0" smtClean="0">
                <a:hlinkClick r:id=""/>
              </a:rPr>
              <a:t>for </a:t>
            </a:r>
            <a:r>
              <a:rPr lang="en-US" sz="1600" u="sng" dirty="0">
                <a:hlinkClick r:id="rId2"/>
              </a:rPr>
              <a:t>F</a:t>
            </a:r>
            <a:r>
              <a:rPr lang="en-US" sz="1600" u="sng" dirty="0" smtClean="0">
                <a:hlinkClick r:id=""/>
              </a:rPr>
              <a:t>urther Study</a:t>
            </a:r>
          </a:p>
          <a:p>
            <a:r>
              <a:rPr lang="sv-SE" sz="1600" dirty="0" err="1"/>
              <a:t>Aberer’s</a:t>
            </a:r>
            <a:r>
              <a:rPr lang="sv-SE" sz="1600" dirty="0"/>
              <a:t> </a:t>
            </a:r>
            <a:r>
              <a:rPr lang="sv-SE" sz="1600" dirty="0" err="1" smtClean="0"/>
              <a:t>coursenotes</a:t>
            </a:r>
            <a:r>
              <a:rPr lang="sv-SE" sz="1600" dirty="0" smtClean="0"/>
              <a:t> and </a:t>
            </a:r>
            <a:r>
              <a:rPr lang="sv-SE" sz="1600" dirty="0" err="1" smtClean="0"/>
              <a:t>references</a:t>
            </a:r>
            <a:r>
              <a:rPr lang="sv-SE" sz="1600" dirty="0" smtClean="0"/>
              <a:t> </a:t>
            </a:r>
            <a:r>
              <a:rPr lang="sv-SE" sz="1600" dirty="0" err="1" smtClean="0"/>
              <a:t>therein</a:t>
            </a:r>
            <a:endParaRPr lang="sv-SE" sz="1600" dirty="0"/>
          </a:p>
          <a:p>
            <a:pPr lvl="1"/>
            <a:r>
              <a:rPr lang="sv-SE" sz="1400" u="sng" dirty="0">
                <a:hlinkClick r:id="rId3"/>
              </a:rPr>
              <a:t>http://lsirwww.epfl.ch/courses/dis/2007ws/lecture/week%208%20P2P%20systems-general.pdf</a:t>
            </a:r>
            <a:r>
              <a:rPr lang="sv-SE" sz="1400" dirty="0"/>
              <a:t> </a:t>
            </a:r>
          </a:p>
          <a:p>
            <a:pPr lvl="1"/>
            <a:r>
              <a:rPr lang="sv-SE" sz="1400" u="sng" dirty="0">
                <a:hlinkClick r:id="rId4"/>
              </a:rPr>
              <a:t>http://</a:t>
            </a:r>
            <a:r>
              <a:rPr lang="sv-SE" sz="1400" u="sng" dirty="0" smtClean="0">
                <a:hlinkClick r:id="rId4"/>
              </a:rPr>
              <a:t>lsirwww.epfl.ch/courses/dis/2007ws/lecture/week%209%20Structured%20Overlay%20Networks.pdf</a:t>
            </a:r>
            <a:endParaRPr lang="en-US" sz="1600" dirty="0" smtClean="0"/>
          </a:p>
          <a:p>
            <a:r>
              <a:rPr lang="en-US" sz="1600" u="sng" dirty="0" smtClean="0">
                <a:hlinkClick r:id="rId5"/>
              </a:rPr>
              <a:t>Incentives build Robustness in </a:t>
            </a:r>
            <a:r>
              <a:rPr lang="en-US" sz="1600" u="sng" dirty="0" err="1" smtClean="0">
                <a:hlinkClick r:id="rId5"/>
              </a:rPr>
              <a:t>BitTorrent</a:t>
            </a:r>
            <a:r>
              <a:rPr lang="en-US" sz="1600" dirty="0" smtClean="0"/>
              <a:t>, Bram Cohen. </a:t>
            </a:r>
            <a:r>
              <a:rPr lang="sv-SE" sz="1600" dirty="0" smtClean="0"/>
              <a:t>Workshop on </a:t>
            </a:r>
            <a:r>
              <a:rPr lang="sv-SE" sz="1600" dirty="0" err="1" smtClean="0"/>
              <a:t>Economics</a:t>
            </a:r>
            <a:r>
              <a:rPr lang="sv-SE" sz="1600" dirty="0" smtClean="0"/>
              <a:t> </a:t>
            </a:r>
            <a:r>
              <a:rPr lang="sv-SE" sz="1600" dirty="0" err="1" smtClean="0"/>
              <a:t>of</a:t>
            </a:r>
            <a:r>
              <a:rPr lang="sv-SE" sz="1600" dirty="0" smtClean="0"/>
              <a:t> Peer-</a:t>
            </a:r>
            <a:r>
              <a:rPr lang="sv-SE" sz="1600" dirty="0" err="1" smtClean="0"/>
              <a:t>to</a:t>
            </a:r>
            <a:r>
              <a:rPr lang="sv-SE" sz="1600" dirty="0" smtClean="0"/>
              <a:t>-Peer Systems, 2003.</a:t>
            </a:r>
          </a:p>
          <a:p>
            <a:r>
              <a:rPr lang="en-US" sz="1600" dirty="0" smtClean="0"/>
              <a:t>Do incentives build robustness in </a:t>
            </a:r>
            <a:r>
              <a:rPr lang="en-US" sz="1600" dirty="0" err="1" smtClean="0"/>
              <a:t>BitTorrent</a:t>
            </a:r>
            <a:r>
              <a:rPr lang="en-US" sz="1600" dirty="0" smtClean="0"/>
              <a:t>? Michael </a:t>
            </a:r>
            <a:r>
              <a:rPr lang="en-US" sz="1600" dirty="0" err="1" smtClean="0"/>
              <a:t>Piatek</a:t>
            </a:r>
            <a:r>
              <a:rPr lang="en-US" sz="1600" dirty="0" smtClean="0"/>
              <a:t>, Tomas </a:t>
            </a:r>
            <a:r>
              <a:rPr lang="en-US" sz="1600" dirty="0" err="1" smtClean="0"/>
              <a:t>Isdal</a:t>
            </a:r>
            <a:r>
              <a:rPr lang="en-US" sz="1600" dirty="0" smtClean="0"/>
              <a:t>, Thomas Anderson, </a:t>
            </a:r>
            <a:r>
              <a:rPr lang="en-US" sz="1600" dirty="0" err="1" smtClean="0"/>
              <a:t>Arvind</a:t>
            </a:r>
            <a:r>
              <a:rPr lang="en-US" sz="1600" dirty="0" smtClean="0"/>
              <a:t> Krishnamurthy and </a:t>
            </a:r>
            <a:r>
              <a:rPr lang="en-US" sz="1600" dirty="0" err="1" smtClean="0"/>
              <a:t>Arun</a:t>
            </a:r>
            <a:r>
              <a:rPr lang="en-US" sz="1600" dirty="0" smtClean="0"/>
              <a:t> </a:t>
            </a:r>
            <a:r>
              <a:rPr lang="en-US" sz="1600" dirty="0" err="1" smtClean="0"/>
              <a:t>Venkataramani</a:t>
            </a:r>
            <a:r>
              <a:rPr lang="en-US" sz="1600" dirty="0" smtClean="0"/>
              <a:t>, NSDI 2007</a:t>
            </a:r>
            <a:endParaRPr lang="sv-SE" sz="1600" dirty="0" smtClean="0"/>
          </a:p>
          <a:p>
            <a:r>
              <a:rPr lang="en-US" sz="1600" dirty="0" smtClean="0"/>
              <a:t>J. </a:t>
            </a:r>
            <a:r>
              <a:rPr lang="en-US" sz="1600" dirty="0" err="1" smtClean="0"/>
              <a:t>Mundinger</a:t>
            </a:r>
            <a:r>
              <a:rPr lang="en-US" sz="1600" dirty="0" smtClean="0"/>
              <a:t>, R. R. Weber and G. Weiss. Optimal Scheduling of Peer-to-Peer File Dissemination. Journal of Scheduling, Volume 11, Issue 2, 2008. [</a:t>
            </a:r>
            <a:r>
              <a:rPr lang="en-US" sz="1600" b="1" dirty="0" err="1" smtClean="0">
                <a:hlinkClick r:id="rId6"/>
              </a:rPr>
              <a:t>arXiv</a:t>
            </a:r>
            <a:r>
              <a:rPr lang="en-US" sz="1600" dirty="0" smtClean="0"/>
              <a:t>] [</a:t>
            </a:r>
            <a:r>
              <a:rPr lang="en-US" sz="1600" b="1" dirty="0" err="1" smtClean="0">
                <a:hlinkClick r:id="rId7"/>
              </a:rPr>
              <a:t>JoS</a:t>
            </a:r>
            <a:r>
              <a:rPr lang="en-US" sz="1600" dirty="0" smtClean="0"/>
              <a:t>]</a:t>
            </a:r>
          </a:p>
          <a:p>
            <a:r>
              <a:rPr lang="sv-SE" sz="1600" dirty="0" smtClean="0"/>
              <a:t>Christos </a:t>
            </a:r>
            <a:r>
              <a:rPr lang="sv-SE" sz="1600" dirty="0" err="1" smtClean="0"/>
              <a:t>Gkantsidis</a:t>
            </a:r>
            <a:r>
              <a:rPr lang="sv-SE" sz="1600" dirty="0" smtClean="0"/>
              <a:t> and Pablo Rodriguez, </a:t>
            </a:r>
            <a:r>
              <a:rPr lang="sv-SE" sz="1600" dirty="0" err="1" smtClean="0">
                <a:hlinkClick r:id="rId8" action="ppaction://hlinkfile"/>
              </a:rPr>
              <a:t>Network</a:t>
            </a:r>
            <a:r>
              <a:rPr lang="sv-SE" sz="1600" dirty="0" smtClean="0">
                <a:hlinkClick r:id="rId8" action="ppaction://hlinkfile"/>
              </a:rPr>
              <a:t> </a:t>
            </a:r>
            <a:r>
              <a:rPr lang="sv-SE" sz="1600" dirty="0" err="1" smtClean="0">
                <a:hlinkClick r:id="rId8" action="ppaction://hlinkfile"/>
              </a:rPr>
              <a:t>Coding</a:t>
            </a:r>
            <a:r>
              <a:rPr lang="sv-SE" sz="1600" dirty="0" smtClean="0">
                <a:hlinkClick r:id="rId8" action="ppaction://hlinkfile"/>
              </a:rPr>
              <a:t> for </a:t>
            </a:r>
            <a:r>
              <a:rPr lang="sv-SE" sz="1600" dirty="0" err="1" smtClean="0">
                <a:hlinkClick r:id="rId8" action="ppaction://hlinkfile"/>
              </a:rPr>
              <a:t>Large</a:t>
            </a:r>
            <a:r>
              <a:rPr lang="sv-SE" sz="1600" dirty="0" smtClean="0">
                <a:hlinkClick r:id="rId8" action="ppaction://hlinkfile"/>
              </a:rPr>
              <a:t> </a:t>
            </a:r>
            <a:r>
              <a:rPr lang="sv-SE" sz="1600" dirty="0" err="1" smtClean="0">
                <a:hlinkClick r:id="rId8" action="ppaction://hlinkfile"/>
              </a:rPr>
              <a:t>Scale</a:t>
            </a:r>
            <a:r>
              <a:rPr lang="sv-SE" sz="1600" dirty="0" smtClean="0">
                <a:hlinkClick r:id="rId8" action="ppaction://hlinkfile"/>
              </a:rPr>
              <a:t> </a:t>
            </a:r>
            <a:r>
              <a:rPr lang="sv-SE" sz="1600" dirty="0" err="1" smtClean="0">
                <a:hlinkClick r:id="rId8" action="ppaction://hlinkfile"/>
              </a:rPr>
              <a:t>Content</a:t>
            </a:r>
            <a:r>
              <a:rPr lang="sv-SE" sz="1600" dirty="0" smtClean="0">
                <a:hlinkClick r:id="rId8" action="ppaction://hlinkfile"/>
              </a:rPr>
              <a:t> Distribution</a:t>
            </a:r>
            <a:r>
              <a:rPr lang="sv-SE" sz="1600" dirty="0" smtClean="0"/>
              <a:t>, in </a:t>
            </a:r>
            <a:r>
              <a:rPr lang="sv-SE" sz="1600" i="1" dirty="0" smtClean="0"/>
              <a:t>IEEE INFOCOM</a:t>
            </a:r>
            <a:r>
              <a:rPr lang="sv-SE" sz="1600" dirty="0" smtClean="0"/>
              <a:t>, </a:t>
            </a:r>
            <a:r>
              <a:rPr lang="sv-SE" sz="1600" dirty="0" err="1" smtClean="0"/>
              <a:t>March</a:t>
            </a:r>
            <a:r>
              <a:rPr lang="sv-SE" sz="1600" dirty="0" smtClean="0"/>
              <a:t> 2005 (</a:t>
            </a:r>
            <a:r>
              <a:rPr lang="sv-SE" sz="1600" dirty="0" err="1" smtClean="0"/>
              <a:t>avalanche</a:t>
            </a:r>
            <a:r>
              <a:rPr lang="sv-SE" sz="1600" dirty="0" smtClean="0"/>
              <a:t> </a:t>
            </a:r>
            <a:r>
              <a:rPr lang="sv-SE" sz="1600" dirty="0" err="1" smtClean="0"/>
              <a:t>swarming</a:t>
            </a:r>
            <a:r>
              <a:rPr lang="sv-SE" sz="1600" dirty="0" smtClean="0"/>
              <a:t>: </a:t>
            </a:r>
            <a:r>
              <a:rPr lang="sv-SE" sz="1600" dirty="0" err="1" smtClean="0"/>
              <a:t>combining</a:t>
            </a:r>
            <a:r>
              <a:rPr lang="sv-SE" sz="1600" dirty="0" smtClean="0"/>
              <a:t> p2p + </a:t>
            </a:r>
            <a:r>
              <a:rPr lang="sv-SE" sz="1600" dirty="0" err="1" smtClean="0"/>
              <a:t>streming</a:t>
            </a:r>
            <a:r>
              <a:rPr lang="sv-SE" sz="1600" dirty="0" smtClean="0"/>
              <a:t>)</a:t>
            </a:r>
            <a:endParaRPr lang="en-US" sz="1600" dirty="0" smtClean="0"/>
          </a:p>
          <a:p>
            <a:pPr marL="0" indent="0">
              <a:buNone/>
            </a:pPr>
            <a:endParaRPr lang="sv-SE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414619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Extra </a:t>
            </a:r>
            <a:r>
              <a:rPr lang="sv-SE" dirty="0" err="1" smtClean="0"/>
              <a:t>slides</a:t>
            </a:r>
            <a:r>
              <a:rPr lang="sv-SE" dirty="0" smtClean="0"/>
              <a:t>/</a:t>
            </a:r>
            <a:r>
              <a:rPr lang="sv-SE" dirty="0" err="1" smtClean="0"/>
              <a:t>notes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49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14414" y="274638"/>
            <a:ext cx="7472386" cy="4083056"/>
          </a:xfrm>
          <a:solidFill>
            <a:schemeClr val="accent1">
              <a:lumMod val="60000"/>
              <a:lumOff val="40000"/>
            </a:schemeClr>
          </a:solidFill>
          <a:ln>
            <a:miter lim="800000"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2000"/>
              </a:lnSpc>
              <a:tabLst>
                <a:tab pos="0" algn="l"/>
                <a:tab pos="914179" algn="l"/>
                <a:tab pos="1828357" algn="l"/>
                <a:tab pos="2742536" algn="l"/>
                <a:tab pos="3656714" algn="l"/>
                <a:tab pos="4570893" algn="l"/>
                <a:tab pos="5485071" algn="l"/>
                <a:tab pos="6399250" algn="l"/>
                <a:tab pos="7313428" algn="l"/>
                <a:tab pos="8227607" algn="l"/>
                <a:tab pos="9141785" algn="l"/>
                <a:tab pos="10055964" algn="l"/>
              </a:tabLst>
            </a:pP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More examples: a story in progress...</a:t>
            </a:r>
            <a:endParaRPr lang="en-GB" sz="3600" dirty="0" smtClean="0">
              <a:solidFill>
                <a:srgbClr val="C00000"/>
              </a:solidFill>
            </a:endParaRPr>
          </a:p>
        </p:txBody>
      </p:sp>
      <p:pic>
        <p:nvPicPr>
          <p:cNvPr id="6" name="Picture 11" descr="DCS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350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1066800" y="228600"/>
            <a:ext cx="0" cy="1066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v-S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79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 eaLnBrk="1" hangingPunct="1"/>
            <a:r>
              <a:rPr lang="sv-SE" dirty="0" smtClean="0"/>
              <a:t>New </a:t>
            </a:r>
            <a:r>
              <a:rPr lang="sv-SE" dirty="0" err="1" smtClean="0"/>
              <a:t>power</a:t>
            </a:r>
            <a:r>
              <a:rPr lang="sv-SE" dirty="0" smtClean="0"/>
              <a:t> </a:t>
            </a:r>
            <a:r>
              <a:rPr lang="sv-SE" dirty="0" err="1" smtClean="0"/>
              <a:t>grids</a:t>
            </a:r>
            <a:r>
              <a:rPr lang="sv-SE" dirty="0" smtClean="0"/>
              <a:t>: be adaptive!</a:t>
            </a:r>
            <a:endParaRPr lang="el-GR" dirty="0" smtClean="0"/>
          </a:p>
        </p:txBody>
      </p:sp>
      <p:sp>
        <p:nvSpPr>
          <p:cNvPr id="6" name="Rectangle 5"/>
          <p:cNvSpPr/>
          <p:nvPr/>
        </p:nvSpPr>
        <p:spPr>
          <a:xfrm>
            <a:off x="101600" y="4997677"/>
            <a:ext cx="9042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Bidirectional power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 and information flow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– Micro-producers or “</a:t>
            </a:r>
            <a:r>
              <a:rPr lang="en-US" sz="1800" dirty="0" err="1">
                <a:solidFill>
                  <a:prstClr val="black"/>
                </a:solidFill>
                <a:latin typeface="Calibri"/>
                <a:cs typeface="+mn-cs"/>
              </a:rPr>
              <a:t>prosumers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”, can share resources</a:t>
            </a: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– Distributed energy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resources</a:t>
            </a: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Communication + resource-administration  (distributed system) layer</a:t>
            </a: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– aka “smart” grid</a:t>
            </a: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AED95-47DD-4A2A-9DFA-0049F27D3E9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030514"/>
            <a:ext cx="7620000" cy="396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338053"/>
      </p:ext>
    </p:extLst>
  </p:cSld>
  <p:clrMapOvr>
    <a:masterClrMapping/>
  </p:clrMapOvr>
  <p:transition advTm="5454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P2P Networks: file sharing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Common Primitives:</a:t>
            </a:r>
          </a:p>
          <a:p>
            <a:pPr lvl="1"/>
            <a:r>
              <a:rPr lang="en-US" b="1" smtClean="0"/>
              <a:t>Join</a:t>
            </a:r>
            <a:r>
              <a:rPr lang="en-US" smtClean="0"/>
              <a:t>: how do I begin participating?</a:t>
            </a:r>
          </a:p>
          <a:p>
            <a:pPr lvl="1"/>
            <a:r>
              <a:rPr lang="en-US" b="1" smtClean="0"/>
              <a:t>Publish</a:t>
            </a:r>
            <a:r>
              <a:rPr lang="en-US" smtClean="0"/>
              <a:t>: how do I advertise my file?</a:t>
            </a:r>
          </a:p>
          <a:p>
            <a:pPr lvl="1"/>
            <a:r>
              <a:rPr lang="en-US" b="1" smtClean="0"/>
              <a:t>Search</a:t>
            </a:r>
            <a:r>
              <a:rPr lang="en-US" smtClean="0"/>
              <a:t>: how to I find a file/service?</a:t>
            </a:r>
          </a:p>
          <a:p>
            <a:pPr lvl="1"/>
            <a:r>
              <a:rPr lang="en-US" b="1" smtClean="0"/>
              <a:t>Fetch</a:t>
            </a:r>
            <a:r>
              <a:rPr lang="en-US" smtClean="0"/>
              <a:t>: how to I retrieve a file/use service?</a:t>
            </a:r>
          </a:p>
        </p:txBody>
      </p:sp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EB263-0BDE-4910-9D80-3E4EC6E19023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214313" y="500063"/>
            <a:ext cx="8610600" cy="762000"/>
          </a:xfrm>
        </p:spPr>
        <p:txBody>
          <a:bodyPr/>
          <a:lstStyle/>
          <a:p>
            <a:r>
              <a:rPr lang="sv-SE" sz="2800" smtClean="0"/>
              <a:t>From ”broadcasting” to ”routing” -and more </a:t>
            </a:r>
            <a:endParaRPr lang="sv-SE" sz="360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551075"/>
              </p:ext>
            </p:extLst>
          </p:nvPr>
        </p:nvGraphicFramePr>
        <p:xfrm>
          <a:off x="142875" y="4058093"/>
          <a:ext cx="9001156" cy="264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78"/>
                <a:gridCol w="4500578"/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From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To 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Central generation and </a:t>
                      </a:r>
                      <a:r>
                        <a:rPr lang="sv-SE" sz="1600" dirty="0" err="1" smtClean="0"/>
                        <a:t>control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err="1" smtClean="0"/>
                        <a:t>Distributed</a:t>
                      </a:r>
                      <a:r>
                        <a:rPr lang="sv-SE" sz="1600" dirty="0" smtClean="0"/>
                        <a:t> and</a:t>
                      </a:r>
                      <a:r>
                        <a:rPr lang="sv-SE" sz="1600" baseline="0" dirty="0" smtClean="0"/>
                        <a:t> central generation and </a:t>
                      </a:r>
                      <a:r>
                        <a:rPr lang="sv-SE" sz="1600" baseline="0" dirty="0" err="1" smtClean="0"/>
                        <a:t>control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Flow by </a:t>
                      </a:r>
                      <a:r>
                        <a:rPr lang="sv-SE" sz="1600" dirty="0" err="1" smtClean="0"/>
                        <a:t>Kirchhoff’s</a:t>
                      </a:r>
                      <a:r>
                        <a:rPr lang="sv-SE" sz="1600" dirty="0" smtClean="0"/>
                        <a:t> </a:t>
                      </a:r>
                      <a:r>
                        <a:rPr lang="sv-SE" sz="1600" dirty="0" err="1" smtClean="0"/>
                        <a:t>law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Flow </a:t>
                      </a:r>
                      <a:r>
                        <a:rPr lang="sv-SE" sz="1600" dirty="0" err="1" smtClean="0"/>
                        <a:t>control</a:t>
                      </a:r>
                      <a:r>
                        <a:rPr lang="sv-SE" sz="1600" dirty="0" smtClean="0"/>
                        <a:t> (</a:t>
                      </a:r>
                      <a:r>
                        <a:rPr lang="sv-SE" sz="1600" dirty="0" err="1" smtClean="0"/>
                        <a:t>routing</a:t>
                      </a:r>
                      <a:r>
                        <a:rPr lang="sv-SE" sz="1600" dirty="0" smtClean="0"/>
                        <a:t>) by power electronics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Power</a:t>
                      </a:r>
                      <a:r>
                        <a:rPr lang="sv-SE" sz="1600" baseline="0" dirty="0" smtClean="0"/>
                        <a:t> generation </a:t>
                      </a:r>
                      <a:r>
                        <a:rPr lang="sv-SE" sz="1600" baseline="0" dirty="0" err="1" smtClean="0"/>
                        <a:t>according</a:t>
                      </a:r>
                      <a:r>
                        <a:rPr lang="sv-SE" sz="1600" baseline="0" dirty="0" smtClean="0"/>
                        <a:t> to </a:t>
                      </a:r>
                      <a:r>
                        <a:rPr lang="sv-SE" sz="1600" baseline="0" dirty="0" err="1" smtClean="0"/>
                        <a:t>demand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err="1" smtClean="0"/>
                        <a:t>Fluctuating</a:t>
                      </a:r>
                      <a:r>
                        <a:rPr lang="sv-SE" sz="1600" baseline="0" dirty="0" smtClean="0"/>
                        <a:t> generation and </a:t>
                      </a:r>
                      <a:r>
                        <a:rPr lang="sv-SE" sz="1600" baseline="0" dirty="0" err="1" smtClean="0"/>
                        <a:t>demand</a:t>
                      </a:r>
                      <a:r>
                        <a:rPr lang="sv-SE" sz="1600" baseline="0" dirty="0" smtClean="0"/>
                        <a:t>; </a:t>
                      </a:r>
                      <a:r>
                        <a:rPr lang="sv-SE" sz="1600" baseline="0" dirty="0" err="1" smtClean="0"/>
                        <a:t>need</a:t>
                      </a:r>
                      <a:r>
                        <a:rPr lang="sv-SE" sz="1600" baseline="0" dirty="0" smtClean="0"/>
                        <a:t> for </a:t>
                      </a:r>
                      <a:r>
                        <a:rPr lang="sv-SE" sz="1600" baseline="0" dirty="0" err="1" smtClean="0"/>
                        <a:t>equilibrium/storage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Manual </a:t>
                      </a:r>
                      <a:r>
                        <a:rPr lang="sv-SE" sz="1600" dirty="0" err="1" smtClean="0"/>
                        <a:t>trouble</a:t>
                      </a:r>
                      <a:r>
                        <a:rPr lang="sv-SE" sz="1600" baseline="0" dirty="0" smtClean="0"/>
                        <a:t> </a:t>
                      </a:r>
                      <a:r>
                        <a:rPr lang="sv-SE" sz="1600" dirty="0" err="1" smtClean="0"/>
                        <a:t>response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err="1" smtClean="0"/>
                        <a:t>Automatic</a:t>
                      </a:r>
                      <a:r>
                        <a:rPr lang="sv-SE" sz="1600" dirty="0" smtClean="0"/>
                        <a:t> </a:t>
                      </a:r>
                      <a:r>
                        <a:rPr lang="sv-SE" sz="1600" dirty="0" err="1" smtClean="0"/>
                        <a:t>response/islanding</a:t>
                      </a:r>
                      <a:r>
                        <a:rPr lang="sv-SE" sz="1600" dirty="0" smtClean="0"/>
                        <a:t>, </a:t>
                      </a:r>
                      <a:r>
                        <a:rPr lang="sv-SE" sz="1600" dirty="0" err="1" smtClean="0"/>
                        <a:t>predictive</a:t>
                      </a:r>
                      <a:r>
                        <a:rPr lang="sv-SE" sz="1600" dirty="0" smtClean="0"/>
                        <a:t> </a:t>
                      </a:r>
                      <a:r>
                        <a:rPr lang="sv-SE" sz="1600" dirty="0" err="1" smtClean="0"/>
                        <a:t>avoidance</a:t>
                      </a:r>
                      <a:r>
                        <a:rPr lang="sv-SE" sz="1600" dirty="0" smtClean="0"/>
                        <a:t>; </a:t>
                      </a:r>
                      <a:r>
                        <a:rPr lang="sv-SE" sz="1600" dirty="0" err="1" smtClean="0"/>
                        <a:t>advanced</a:t>
                      </a:r>
                      <a:r>
                        <a:rPr lang="sv-SE" sz="1600" dirty="0" smtClean="0"/>
                        <a:t> </a:t>
                      </a:r>
                      <a:r>
                        <a:rPr lang="sv-SE" sz="1600" dirty="0" err="1" smtClean="0"/>
                        <a:t>monitoring</a:t>
                      </a:r>
                      <a:r>
                        <a:rPr lang="sv-SE" sz="1600" dirty="0" smtClean="0"/>
                        <a:t>,</a:t>
                      </a:r>
                      <a:r>
                        <a:rPr lang="sv-SE" sz="1600" baseline="0" dirty="0" smtClean="0"/>
                        <a:t> </a:t>
                      </a:r>
                      <a:r>
                        <a:rPr lang="sv-SE" sz="1600" baseline="0" dirty="0" err="1" smtClean="0"/>
                        <a:t>situational</a:t>
                      </a:r>
                      <a:r>
                        <a:rPr lang="sv-SE" sz="1600" baseline="0" dirty="0" smtClean="0"/>
                        <a:t> </a:t>
                      </a:r>
                      <a:r>
                        <a:rPr lang="sv-SE" sz="1600" baseline="0" dirty="0" err="1" smtClean="0"/>
                        <a:t>awareness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dirty="0" err="1" smtClean="0"/>
                        <a:t>Security</a:t>
                      </a:r>
                      <a:r>
                        <a:rPr lang="sv-SE" sz="1600" dirty="0" smtClean="0"/>
                        <a:t> /</a:t>
                      </a:r>
                      <a:r>
                        <a:rPr lang="sv-SE" sz="1600" dirty="0" err="1" smtClean="0"/>
                        <a:t>Robustness</a:t>
                      </a:r>
                      <a:r>
                        <a:rPr lang="sv-SE" sz="1600" dirty="0" smtClean="0"/>
                        <a:t> </a:t>
                      </a:r>
                      <a:r>
                        <a:rPr lang="sv-SE" sz="1600" dirty="0" err="1" smtClean="0"/>
                        <a:t>needs</a:t>
                      </a:r>
                      <a:r>
                        <a:rPr lang="sv-SE" sz="1600" baseline="0" dirty="0" smtClean="0"/>
                        <a:t> in the power system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baseline="0" dirty="0" err="1" smtClean="0"/>
                        <a:t>security</a:t>
                      </a:r>
                      <a:r>
                        <a:rPr lang="sv-SE" sz="1600" baseline="0" dirty="0" smtClean="0"/>
                        <a:t> </a:t>
                      </a:r>
                      <a:r>
                        <a:rPr lang="sv-SE" sz="1600" baseline="0" dirty="0" err="1" smtClean="0"/>
                        <a:t>needs</a:t>
                      </a:r>
                      <a:r>
                        <a:rPr lang="sv-SE" sz="1600" baseline="0" dirty="0" smtClean="0"/>
                        <a:t> in the information </a:t>
                      </a:r>
                      <a:r>
                        <a:rPr lang="sv-SE" sz="1600" baseline="0" dirty="0" smtClean="0"/>
                        <a:t>system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4843" name="Picture 5" descr="C:\TempPermanent\clipart\vinnova_draft2b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1129619"/>
            <a:ext cx="6786562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" y="152400"/>
            <a:ext cx="8610600" cy="990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v-SE" sz="2800" smtClean="0">
                <a:solidFill>
                  <a:prstClr val="black"/>
                </a:solidFill>
                <a:latin typeface="Calibri"/>
                <a:cs typeface="+mn-cs"/>
              </a:rPr>
              <a:t>SmartGrid:  From ”broadcasting” to </a:t>
            </a:r>
            <a:br>
              <a:rPr lang="sv-SE" sz="2800" smtClean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sv-SE" sz="2800" smtClean="0">
                <a:solidFill>
                  <a:prstClr val="black"/>
                </a:solidFill>
                <a:latin typeface="Calibri"/>
                <a:cs typeface="+mn-cs"/>
              </a:rPr>
              <a:t>”routing” of power  and non-centralized coordination</a:t>
            </a:r>
            <a:endParaRPr lang="sv-SE" sz="360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 rot="20403888">
            <a:off x="870856" y="2941851"/>
            <a:ext cx="7373257" cy="1569660"/>
          </a:xfrm>
          <a:prstGeom prst="rect">
            <a:avLst/>
          </a:prstGeom>
          <a:solidFill>
            <a:srgbClr val="92D050">
              <a:alpha val="87000"/>
            </a:srgbClr>
          </a:solidFill>
        </p:spPr>
        <p:txBody>
          <a:bodyPr wrap="square" rtlCol="0">
            <a:spAutoFit/>
          </a:bodyPr>
          <a:lstStyle/>
          <a:p>
            <a:endParaRPr lang="sv-SE" dirty="0" smtClean="0"/>
          </a:p>
          <a:p>
            <a:pPr algn="ctr"/>
            <a:r>
              <a:rPr lang="sv-SE" dirty="0" smtClean="0"/>
              <a:t>Data-, </a:t>
            </a:r>
            <a:r>
              <a:rPr lang="sv-SE" dirty="0" err="1" smtClean="0"/>
              <a:t>communication</a:t>
            </a:r>
            <a:r>
              <a:rPr lang="sv-SE" dirty="0" smtClean="0"/>
              <a:t>- and distributed </a:t>
            </a:r>
            <a:r>
              <a:rPr lang="sv-SE" dirty="0" err="1" smtClean="0"/>
              <a:t>computing-enabled</a:t>
            </a:r>
            <a:r>
              <a:rPr lang="sv-SE" dirty="0" smtClean="0"/>
              <a:t> </a:t>
            </a:r>
            <a:r>
              <a:rPr lang="sv-SE" dirty="0" err="1" smtClean="0"/>
              <a:t>functionality</a:t>
            </a:r>
            <a:endParaRPr lang="sv-SE" dirty="0" smtClean="0"/>
          </a:p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998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9036496" cy="792088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/>
              <a:t>El-networks as distributed cyber-physical systems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91200" y="2692896"/>
            <a:ext cx="243840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C00000"/>
                </a:solidFill>
                <a:latin typeface="Calibri"/>
              </a:rPr>
              <a:t> Cyber system </a:t>
            </a:r>
            <a:endParaRPr lang="en-US" sz="20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5791200" y="3954959"/>
            <a:ext cx="2438400" cy="338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00B050"/>
                </a:solidFill>
                <a:latin typeface="Calibri"/>
                <a:cs typeface="+mn-cs"/>
              </a:rPr>
              <a:t> </a:t>
            </a:r>
            <a:endParaRPr lang="en-US" sz="1600" b="1" dirty="0">
              <a:solidFill>
                <a:srgbClr val="00B050"/>
              </a:solidFill>
              <a:latin typeface="Calibri"/>
              <a:cs typeface="+mn-cs"/>
            </a:endParaRPr>
          </a:p>
        </p:txBody>
      </p:sp>
      <p:sp>
        <p:nvSpPr>
          <p:cNvPr id="2" name="Up Arrow 1"/>
          <p:cNvSpPr/>
          <p:nvPr/>
        </p:nvSpPr>
        <p:spPr>
          <a:xfrm flipH="1">
            <a:off x="6273903" y="3062784"/>
            <a:ext cx="170305" cy="892175"/>
          </a:xfrm>
          <a:prstGeom prst="up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sv-SE" sz="1800">
              <a:solidFill>
                <a:prstClr val="white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flipH="1" flipV="1">
            <a:off x="7448590" y="3083277"/>
            <a:ext cx="170305" cy="871682"/>
          </a:xfrm>
          <a:prstGeom prst="up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sv-SE" sz="1800">
              <a:solidFill>
                <a:prstClr val="white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0" contrast="2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7504" y="3256180"/>
            <a:ext cx="4369089" cy="288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2562946" lon="21081525" rev="21303512"/>
            </a:camera>
            <a:lightRig rig="threePt" dir="t"/>
          </a:scene3d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930" y="3710631"/>
            <a:ext cx="614487" cy="6144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>
              <a:rot lat="2562946" lon="21081525" rev="2130351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829173"/>
            <a:ext cx="624673" cy="62467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>
              <a:rot lat="2562946" lon="21081525" rev="2130351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045197"/>
            <a:ext cx="624673" cy="62467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>
              <a:rot lat="2562946" lon="21081525" rev="2130351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Se hela bilden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  <a14:imgEffect>
                      <a14:brightnessContrast bright="-18000" contras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14" y="1581452"/>
            <a:ext cx="2928023" cy="180756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2421669" lon="20357203" rev="2075348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Up Arrow 16"/>
          <p:cNvSpPr/>
          <p:nvPr/>
        </p:nvSpPr>
        <p:spPr>
          <a:xfrm flipH="1" flipV="1">
            <a:off x="3154160" y="3028973"/>
            <a:ext cx="170305" cy="871682"/>
          </a:xfrm>
          <a:prstGeom prst="up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sv-SE" sz="1800">
              <a:solidFill>
                <a:prstClr val="white"/>
              </a:solidFill>
            </a:endParaRPr>
          </a:p>
        </p:txBody>
      </p:sp>
      <p:sp>
        <p:nvSpPr>
          <p:cNvPr id="18" name="Up Arrow 17"/>
          <p:cNvSpPr/>
          <p:nvPr/>
        </p:nvSpPr>
        <p:spPr>
          <a:xfrm flipH="1">
            <a:off x="1641992" y="2956965"/>
            <a:ext cx="170305" cy="892175"/>
          </a:xfrm>
          <a:prstGeom prst="up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sv-SE" sz="180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54160" y="1120091"/>
            <a:ext cx="2116768" cy="584775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1600" dirty="0">
                <a:solidFill>
                  <a:prstClr val="black"/>
                </a:solidFill>
                <a:latin typeface="Arial" pitchFamily="34" charset="0"/>
              </a:rPr>
              <a:t>El- </a:t>
            </a:r>
            <a:r>
              <a:rPr lang="sv-SE" sz="1600" dirty="0" err="1">
                <a:solidFill>
                  <a:prstClr val="black"/>
                </a:solidFill>
                <a:latin typeface="Arial" pitchFamily="34" charset="0"/>
              </a:rPr>
              <a:t>link</a:t>
            </a:r>
            <a:r>
              <a:rPr lang="sv-SE" sz="16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sv-SE" sz="1600" dirty="0" smtClean="0">
                <a:solidFill>
                  <a:prstClr val="black"/>
                </a:solidFill>
                <a:latin typeface="Arial" pitchFamily="34" charset="0"/>
              </a:rPr>
              <a:t>and/or  </a:t>
            </a:r>
            <a:r>
              <a:rPr lang="sv-SE" sz="1600" dirty="0">
                <a:solidFill>
                  <a:prstClr val="black"/>
                </a:solidFill>
                <a:latin typeface="Arial" pitchFamily="34" charset="0"/>
              </a:rPr>
              <a:t>communication link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154160" y="1586707"/>
            <a:ext cx="890385" cy="3621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1418" y="1146230"/>
            <a:ext cx="1896512" cy="338554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1600" dirty="0" err="1" smtClean="0">
                <a:solidFill>
                  <a:prstClr val="black"/>
                </a:solidFill>
                <a:latin typeface="Arial" pitchFamily="34" charset="0"/>
              </a:rPr>
              <a:t>Overlay</a:t>
            </a:r>
            <a:r>
              <a:rPr lang="sv-SE" sz="1600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sv-SE" sz="1600" dirty="0" err="1" smtClean="0">
                <a:solidFill>
                  <a:prstClr val="black"/>
                </a:solidFill>
                <a:latin typeface="Arial" pitchFamily="34" charset="0"/>
              </a:rPr>
              <a:t>network</a:t>
            </a:r>
            <a:r>
              <a:rPr lang="sv-SE" sz="1600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endParaRPr lang="sv-SE" sz="1600" dirty="0">
              <a:solidFill>
                <a:prstClr val="black"/>
              </a:solidFill>
              <a:latin typeface="Arial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83568" y="1484784"/>
            <a:ext cx="360946" cy="308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136519" y="3947111"/>
            <a:ext cx="1891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B050"/>
                </a:solidFill>
                <a:latin typeface="Calibri"/>
                <a:cs typeface="+mn-cs"/>
              </a:rPr>
              <a:t>Physical system </a:t>
            </a:r>
            <a:endParaRPr lang="sv-S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27983" y="1720257"/>
            <a:ext cx="2454467" cy="584775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1600" dirty="0" err="1" smtClean="0">
                <a:solidFill>
                  <a:prstClr val="black"/>
                </a:solidFill>
                <a:latin typeface="Arial" pitchFamily="34" charset="0"/>
              </a:rPr>
              <a:t>Computing</a:t>
            </a:r>
            <a:r>
              <a:rPr lang="sv-SE" sz="1600" dirty="0" smtClean="0">
                <a:solidFill>
                  <a:prstClr val="black"/>
                </a:solidFill>
                <a:latin typeface="Arial" pitchFamily="34" charset="0"/>
              </a:rPr>
              <a:t>+ </a:t>
            </a:r>
            <a:r>
              <a:rPr lang="sv-SE" sz="1600" dirty="0" err="1" smtClean="0">
                <a:solidFill>
                  <a:prstClr val="black"/>
                </a:solidFill>
                <a:latin typeface="Arial" pitchFamily="34" charset="0"/>
              </a:rPr>
              <a:t>communicating</a:t>
            </a:r>
            <a:r>
              <a:rPr lang="sv-SE" sz="1600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sv-SE" sz="1600" dirty="0" err="1" smtClean="0">
                <a:solidFill>
                  <a:prstClr val="black"/>
                </a:solidFill>
                <a:latin typeface="Arial" pitchFamily="34" charset="0"/>
              </a:rPr>
              <a:t>device</a:t>
            </a:r>
            <a:endParaRPr lang="sv-SE" sz="1600" dirty="0">
              <a:solidFill>
                <a:prstClr val="black"/>
              </a:solidFill>
              <a:latin typeface="Arial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3890261" y="2088657"/>
            <a:ext cx="737723" cy="3621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259904" y="5877272"/>
            <a:ext cx="903649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 smtClean="0">
                <a:solidFill>
                  <a:prstClr val="black"/>
                </a:solidFill>
              </a:rPr>
              <a:t>An analogy: layering in computing systems and networks </a:t>
            </a:r>
          </a:p>
        </p:txBody>
      </p:sp>
      <p:sp>
        <p:nvSpPr>
          <p:cNvPr id="25" name="AutoShape 50"/>
          <p:cNvSpPr>
            <a:spLocks noChangeArrowheads="1"/>
          </p:cNvSpPr>
          <p:nvPr/>
        </p:nvSpPr>
        <p:spPr bwMode="auto">
          <a:xfrm>
            <a:off x="381418" y="3028972"/>
            <a:ext cx="8439054" cy="1192115"/>
          </a:xfrm>
          <a:prstGeom prst="wedgeRoundRectCallout">
            <a:avLst>
              <a:gd name="adj1" fmla="val 50259"/>
              <a:gd name="adj2" fmla="val 26199"/>
              <a:gd name="adj3" fmla="val 16667"/>
            </a:avLst>
          </a:prstGeom>
          <a:gradFill>
            <a:gsLst>
              <a:gs pos="97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  <a:ln>
            <a:headEnd/>
            <a:tailEnd/>
          </a:ln>
          <a:effectLst>
            <a:outerShdw blurRad="520700" dist="342900" dir="3660000">
              <a:srgbClr val="000000">
                <a:alpha val="60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solidFill>
                  <a:srgbClr val="002060"/>
                </a:solidFill>
              </a:rPr>
              <a:t>Why adding “complexity” in the infrastructure?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solidFill>
                  <a:srgbClr val="C00000"/>
                </a:solidFill>
              </a:rPr>
              <a:t>Motivation: </a:t>
            </a:r>
            <a:r>
              <a:rPr lang="en-US" altLang="zh-CN" sz="2800" dirty="0" smtClean="0">
                <a:solidFill>
                  <a:srgbClr val="1F497D">
                    <a:lumMod val="75000"/>
                  </a:srgbClr>
                </a:solidFill>
              </a:rPr>
              <a:t>enable renewables, better use of el-power</a:t>
            </a:r>
            <a:endParaRPr lang="en-US" altLang="zh-CN" sz="2800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879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Course/</a:t>
            </a:r>
            <a:r>
              <a:rPr lang="en-US" sz="3200" dirty="0" err="1"/>
              <a:t>Masterclass</a:t>
            </a:r>
            <a:r>
              <a:rPr lang="en-US" sz="3200" dirty="0"/>
              <a:t>:</a:t>
            </a:r>
            <a:br>
              <a:rPr lang="en-US" sz="3200" dirty="0"/>
            </a:br>
            <a:r>
              <a:rPr lang="en-US" sz="3200" dirty="0"/>
              <a:t>ICT Support for </a:t>
            </a:r>
            <a:r>
              <a:rPr lang="en-US" sz="3200" dirty="0" err="1"/>
              <a:t>Adaptiveness</a:t>
            </a:r>
            <a:r>
              <a:rPr lang="en-US" sz="3200" dirty="0"/>
              <a:t> and Security in the Smart Grid (</a:t>
            </a:r>
            <a:r>
              <a:rPr lang="sv-SE" sz="3200" dirty="0" smtClean="0"/>
              <a:t>DAT300, LP4)</a:t>
            </a:r>
            <a:endParaRPr lang="sv-S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students (from </a:t>
            </a:r>
            <a:r>
              <a:rPr lang="en-US" dirty="0"/>
              <a:t>computer science </a:t>
            </a:r>
            <a:r>
              <a:rPr lang="en-US" dirty="0" smtClean="0"/>
              <a:t>and other disciplines) get introduced </a:t>
            </a:r>
            <a:r>
              <a:rPr lang="en-US" dirty="0"/>
              <a:t>to </a:t>
            </a:r>
            <a:r>
              <a:rPr lang="en-US" dirty="0" smtClean="0"/>
              <a:t>advanced interdisciplinary concepts related to the smart grid, thus </a:t>
            </a:r>
          </a:p>
          <a:p>
            <a:pPr lvl="1"/>
            <a:r>
              <a:rPr lang="en-US" dirty="0" smtClean="0"/>
              <a:t>building </a:t>
            </a:r>
            <a:r>
              <a:rPr lang="en-US" dirty="0"/>
              <a:t>an understanding </a:t>
            </a:r>
            <a:r>
              <a:rPr lang="en-US" dirty="0" smtClean="0"/>
              <a:t>of essential notions in the </a:t>
            </a:r>
            <a:r>
              <a:rPr lang="en-US" dirty="0"/>
              <a:t>individual disciplines, </a:t>
            </a:r>
            <a:r>
              <a:rPr lang="en-US" dirty="0" smtClean="0"/>
              <a:t>and</a:t>
            </a:r>
          </a:p>
          <a:p>
            <a:pPr lvl="1"/>
            <a:r>
              <a:rPr lang="en-US" dirty="0" smtClean="0"/>
              <a:t>investigating </a:t>
            </a:r>
            <a:r>
              <a:rPr lang="en-US" dirty="0"/>
              <a:t>a domain-specific problem relevant to the smart </a:t>
            </a:r>
            <a:r>
              <a:rPr lang="en-US" dirty="0" smtClean="0"/>
              <a:t>grid that </a:t>
            </a:r>
            <a:r>
              <a:rPr lang="en-US" dirty="0"/>
              <a:t>need an understanding beyond the </a:t>
            </a:r>
            <a:r>
              <a:rPr lang="en-US" dirty="0" smtClean="0"/>
              <a:t>traditional </a:t>
            </a:r>
            <a:r>
              <a:rPr lang="en-US" dirty="0"/>
              <a:t>ICT field.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013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Environment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Based on </a:t>
            </a:r>
            <a:r>
              <a:rPr lang="en-US" dirty="0"/>
              <a:t>both the present and future design of the smart grid. </a:t>
            </a:r>
            <a:endParaRPr lang="en-US" dirty="0" smtClean="0"/>
          </a:p>
          <a:p>
            <a:pPr lvl="1"/>
            <a:r>
              <a:rPr lang="en-US" dirty="0" smtClean="0"/>
              <a:t>How </a:t>
            </a:r>
            <a:r>
              <a:rPr lang="en-US" dirty="0"/>
              <a:t>can techniques </a:t>
            </a:r>
            <a:r>
              <a:rPr lang="en-US" dirty="0" smtClean="0"/>
              <a:t>from </a:t>
            </a:r>
            <a:r>
              <a:rPr lang="en-US" dirty="0" smtClean="0"/>
              <a:t>networks/distributed </a:t>
            </a:r>
            <a:r>
              <a:rPr lang="en-US" dirty="0"/>
              <a:t>systems be applied to large, heterogeneous systems where a</a:t>
            </a:r>
            <a:br>
              <a:rPr lang="en-US" dirty="0"/>
            </a:br>
            <a:r>
              <a:rPr lang="en-US" dirty="0"/>
              <a:t>massive amount of data will be </a:t>
            </a:r>
            <a:r>
              <a:rPr lang="en-US" dirty="0" smtClean="0"/>
              <a:t>collected?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can such a system</a:t>
            </a:r>
            <a:r>
              <a:rPr lang="en-US" dirty="0" smtClean="0"/>
              <a:t>, containing </a:t>
            </a:r>
            <a:r>
              <a:rPr lang="en-US" dirty="0"/>
              <a:t>legacy components with no security primitives, be made</a:t>
            </a:r>
            <a:br>
              <a:rPr lang="en-US" dirty="0"/>
            </a:br>
            <a:r>
              <a:rPr lang="en-US" dirty="0"/>
              <a:t>secure when the communication is added </a:t>
            </a:r>
            <a:r>
              <a:rPr lang="en-US" dirty="0" smtClean="0"/>
              <a:t>by interconnecting </a:t>
            </a:r>
            <a:r>
              <a:rPr lang="en-US" dirty="0"/>
              <a:t>the systems</a:t>
            </a:r>
            <a:r>
              <a:rPr lang="en-US" dirty="0" smtClean="0"/>
              <a:t>?</a:t>
            </a:r>
          </a:p>
          <a:p>
            <a:r>
              <a:rPr lang="en-US" dirty="0"/>
              <a:t>The students will have access to a hands-on lab, where </a:t>
            </a:r>
            <a:r>
              <a:rPr lang="en-US" dirty="0" smtClean="0"/>
              <a:t>they can run and </a:t>
            </a:r>
            <a:r>
              <a:rPr lang="en-US" dirty="0"/>
              <a:t>test their design and code.</a:t>
            </a:r>
            <a:br>
              <a:rPr lang="en-US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678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Course Setup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course is given on an advanced master’s level, resulting in 7.5 points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Study </a:t>
            </a:r>
            <a:r>
              <a:rPr lang="en-US" dirty="0" smtClean="0"/>
              <a:t>Period </a:t>
            </a:r>
            <a:r>
              <a:rPr lang="en-US" dirty="0" smtClean="0"/>
              <a:t>4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Can also define individual, “research internship courses”, </a:t>
            </a:r>
            <a:r>
              <a:rPr lang="en-US" dirty="0" smtClean="0">
                <a:solidFill>
                  <a:srgbClr val="0070C0"/>
                </a:solidFill>
              </a:rPr>
              <a:t>7.5, 15p </a:t>
            </a:r>
            <a:r>
              <a:rPr lang="en-US" dirty="0" smtClean="0">
                <a:solidFill>
                  <a:srgbClr val="0070C0"/>
                </a:solidFill>
              </a:rPr>
              <a:t>or MS thesis, starting earlier</a:t>
            </a:r>
          </a:p>
          <a:p>
            <a:r>
              <a:rPr lang="en-US" dirty="0" smtClean="0"/>
              <a:t>The course structure</a:t>
            </a:r>
          </a:p>
          <a:p>
            <a:pPr lvl="1"/>
            <a:r>
              <a:rPr lang="en-US" dirty="0" smtClean="0"/>
              <a:t>lectures </a:t>
            </a:r>
            <a:r>
              <a:rPr lang="en-US" dirty="0"/>
              <a:t>to introduce </a:t>
            </a:r>
            <a:r>
              <a:rPr lang="en-US" dirty="0" smtClean="0"/>
              <a:t>the two disciplines </a:t>
            </a:r>
            <a:r>
              <a:rPr lang="en-US" dirty="0"/>
              <a:t>(“crash </a:t>
            </a:r>
            <a:r>
              <a:rPr lang="en-US" dirty="0" smtClean="0"/>
              <a:t>course-like”); invited talks by industry and other collaborators</a:t>
            </a:r>
            <a:endParaRPr lang="en-US" dirty="0" smtClean="0"/>
          </a:p>
          <a:p>
            <a:pPr lvl="1"/>
            <a:r>
              <a:rPr lang="en-US" dirty="0" smtClean="0"/>
              <a:t>second part: seminar-style </a:t>
            </a:r>
            <a:r>
              <a:rPr lang="en-US" dirty="0"/>
              <a:t>where research papers from both disciplines </a:t>
            </a:r>
            <a:r>
              <a:rPr lang="en-US" dirty="0" smtClean="0"/>
              <a:t>are actively </a:t>
            </a:r>
            <a:r>
              <a:rPr lang="en-US" dirty="0"/>
              <a:t>discussed </a:t>
            </a:r>
            <a:r>
              <a:rPr lang="en-US" dirty="0" smtClean="0"/>
              <a:t>and presented</a:t>
            </a:r>
            <a:r>
              <a:rPr lang="en-US" dirty="0"/>
              <a:t>.</a:t>
            </a:r>
            <a:endParaRPr lang="en-US" dirty="0" smtClean="0"/>
          </a:p>
          <a:p>
            <a:pPr lvl="1"/>
            <a:r>
              <a:rPr lang="en-US" dirty="0" smtClean="0"/>
              <a:t>At the end of the course the </a:t>
            </a:r>
            <a:r>
              <a:rPr lang="en-US" dirty="0"/>
              <a:t>students are </a:t>
            </a:r>
            <a:r>
              <a:rPr lang="en-US" dirty="0" smtClean="0"/>
              <a:t>also expected </a:t>
            </a:r>
            <a:r>
              <a:rPr lang="en-US" dirty="0"/>
              <a:t>to </a:t>
            </a:r>
            <a:r>
              <a:rPr lang="en-US" dirty="0" smtClean="0"/>
              <a:t>present </a:t>
            </a:r>
            <a:r>
              <a:rPr lang="en-US" dirty="0"/>
              <a:t>their respective </a:t>
            </a:r>
            <a:r>
              <a:rPr lang="en-US" dirty="0" smtClean="0"/>
              <a:t>project.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984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214313" y="500063"/>
            <a:ext cx="8610600" cy="762000"/>
          </a:xfrm>
        </p:spPr>
        <p:txBody>
          <a:bodyPr/>
          <a:lstStyle/>
          <a:p>
            <a:r>
              <a:rPr lang="sv-SE" sz="2800" smtClean="0"/>
              <a:t>From ”broadcasting” to ”routing” -and more </a:t>
            </a:r>
            <a:endParaRPr lang="sv-SE" sz="360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61933"/>
              </p:ext>
            </p:extLst>
          </p:nvPr>
        </p:nvGraphicFramePr>
        <p:xfrm>
          <a:off x="142875" y="3521075"/>
          <a:ext cx="9001156" cy="309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78"/>
                <a:gridCol w="4500578"/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From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To 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Central generation and </a:t>
                      </a:r>
                      <a:r>
                        <a:rPr lang="sv-SE" sz="1600" dirty="0" err="1" smtClean="0"/>
                        <a:t>control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err="1" smtClean="0"/>
                        <a:t>Distributed</a:t>
                      </a:r>
                      <a:r>
                        <a:rPr lang="sv-SE" sz="1600" dirty="0" smtClean="0"/>
                        <a:t> and</a:t>
                      </a:r>
                      <a:r>
                        <a:rPr lang="sv-SE" sz="1600" baseline="0" dirty="0" smtClean="0"/>
                        <a:t> central generation and </a:t>
                      </a:r>
                      <a:r>
                        <a:rPr lang="sv-SE" sz="1600" baseline="0" dirty="0" err="1" smtClean="0"/>
                        <a:t>control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Flow by </a:t>
                      </a:r>
                      <a:r>
                        <a:rPr lang="sv-SE" sz="1600" dirty="0" err="1" smtClean="0"/>
                        <a:t>Kirchhoff’s</a:t>
                      </a:r>
                      <a:r>
                        <a:rPr lang="sv-SE" sz="1600" dirty="0" smtClean="0"/>
                        <a:t> </a:t>
                      </a:r>
                      <a:r>
                        <a:rPr lang="sv-SE" sz="1600" dirty="0" err="1" smtClean="0"/>
                        <a:t>law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Flow </a:t>
                      </a:r>
                      <a:r>
                        <a:rPr lang="sv-SE" sz="1600" dirty="0" err="1" smtClean="0"/>
                        <a:t>control</a:t>
                      </a:r>
                      <a:r>
                        <a:rPr lang="sv-SE" sz="1600" dirty="0" smtClean="0"/>
                        <a:t> (</a:t>
                      </a:r>
                      <a:r>
                        <a:rPr lang="sv-SE" sz="1600" dirty="0" err="1" smtClean="0"/>
                        <a:t>routing</a:t>
                      </a:r>
                      <a:r>
                        <a:rPr lang="sv-SE" sz="1600" dirty="0" smtClean="0"/>
                        <a:t>) by power electronics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Power</a:t>
                      </a:r>
                      <a:r>
                        <a:rPr lang="sv-SE" sz="1600" baseline="0" dirty="0" smtClean="0"/>
                        <a:t> generation </a:t>
                      </a:r>
                      <a:r>
                        <a:rPr lang="sv-SE" sz="1600" baseline="0" dirty="0" err="1" smtClean="0"/>
                        <a:t>according</a:t>
                      </a:r>
                      <a:r>
                        <a:rPr lang="sv-SE" sz="1600" baseline="0" dirty="0" smtClean="0"/>
                        <a:t> to </a:t>
                      </a:r>
                      <a:r>
                        <a:rPr lang="sv-SE" sz="1600" baseline="0" dirty="0" err="1" smtClean="0"/>
                        <a:t>demand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err="1" smtClean="0"/>
                        <a:t>Fluctuating</a:t>
                      </a:r>
                      <a:r>
                        <a:rPr lang="sv-SE" sz="1600" baseline="0" dirty="0" smtClean="0"/>
                        <a:t> generation and </a:t>
                      </a:r>
                      <a:r>
                        <a:rPr lang="sv-SE" sz="1600" baseline="0" dirty="0" err="1" smtClean="0"/>
                        <a:t>demand</a:t>
                      </a:r>
                      <a:r>
                        <a:rPr lang="sv-SE" sz="1600" baseline="0" dirty="0" smtClean="0"/>
                        <a:t>; </a:t>
                      </a:r>
                      <a:r>
                        <a:rPr lang="sv-SE" sz="1600" baseline="0" dirty="0" err="1" smtClean="0"/>
                        <a:t>need</a:t>
                      </a:r>
                      <a:r>
                        <a:rPr lang="sv-SE" sz="1600" baseline="0" dirty="0" smtClean="0"/>
                        <a:t> for </a:t>
                      </a:r>
                      <a:r>
                        <a:rPr lang="sv-SE" sz="1600" baseline="0" dirty="0" err="1" smtClean="0"/>
                        <a:t>equilibrium/storage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Manual </a:t>
                      </a:r>
                      <a:r>
                        <a:rPr lang="sv-SE" sz="1600" dirty="0" err="1" smtClean="0"/>
                        <a:t>trouble</a:t>
                      </a:r>
                      <a:r>
                        <a:rPr lang="sv-SE" sz="1600" baseline="0" dirty="0" smtClean="0"/>
                        <a:t> </a:t>
                      </a:r>
                      <a:r>
                        <a:rPr lang="sv-SE" sz="1600" dirty="0" err="1" smtClean="0"/>
                        <a:t>response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err="1" smtClean="0"/>
                        <a:t>Automatic</a:t>
                      </a:r>
                      <a:r>
                        <a:rPr lang="sv-SE" sz="1600" dirty="0" smtClean="0"/>
                        <a:t> </a:t>
                      </a:r>
                      <a:r>
                        <a:rPr lang="sv-SE" sz="1600" dirty="0" err="1" smtClean="0"/>
                        <a:t>response/islanding</a:t>
                      </a:r>
                      <a:r>
                        <a:rPr lang="sv-SE" sz="1600" dirty="0" smtClean="0"/>
                        <a:t>, </a:t>
                      </a:r>
                      <a:r>
                        <a:rPr lang="sv-SE" sz="1600" dirty="0" err="1" smtClean="0"/>
                        <a:t>predictive</a:t>
                      </a:r>
                      <a:r>
                        <a:rPr lang="sv-SE" sz="1600" dirty="0" smtClean="0"/>
                        <a:t> </a:t>
                      </a:r>
                      <a:r>
                        <a:rPr lang="sv-SE" sz="1600" dirty="0" err="1" smtClean="0"/>
                        <a:t>avoidance</a:t>
                      </a:r>
                      <a:r>
                        <a:rPr lang="sv-SE" sz="1600" dirty="0" smtClean="0"/>
                        <a:t>; </a:t>
                      </a:r>
                      <a:r>
                        <a:rPr lang="sv-SE" sz="1600" dirty="0" err="1" smtClean="0"/>
                        <a:t>advanced</a:t>
                      </a:r>
                      <a:r>
                        <a:rPr lang="sv-SE" sz="1600" dirty="0" smtClean="0"/>
                        <a:t> </a:t>
                      </a:r>
                      <a:r>
                        <a:rPr lang="sv-SE" sz="1600" dirty="0" err="1" smtClean="0"/>
                        <a:t>monitoring</a:t>
                      </a:r>
                      <a:r>
                        <a:rPr lang="sv-SE" sz="1600" dirty="0" smtClean="0"/>
                        <a:t>,</a:t>
                      </a:r>
                      <a:r>
                        <a:rPr lang="sv-SE" sz="1600" baseline="0" dirty="0" smtClean="0"/>
                        <a:t> </a:t>
                      </a:r>
                      <a:r>
                        <a:rPr lang="sv-SE" sz="1600" baseline="0" dirty="0" err="1" smtClean="0"/>
                        <a:t>situational</a:t>
                      </a:r>
                      <a:r>
                        <a:rPr lang="sv-SE" sz="1600" baseline="0" dirty="0" smtClean="0"/>
                        <a:t> </a:t>
                      </a:r>
                      <a:r>
                        <a:rPr lang="sv-SE" sz="1600" baseline="0" dirty="0" err="1" smtClean="0"/>
                        <a:t>awareness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dirty="0" err="1" smtClean="0"/>
                        <a:t>Security</a:t>
                      </a:r>
                      <a:r>
                        <a:rPr lang="sv-SE" sz="1600" dirty="0" smtClean="0"/>
                        <a:t> /</a:t>
                      </a:r>
                      <a:r>
                        <a:rPr lang="sv-SE" sz="1600" dirty="0" err="1" smtClean="0"/>
                        <a:t>Robustness</a:t>
                      </a:r>
                      <a:r>
                        <a:rPr lang="sv-SE" sz="1600" dirty="0" smtClean="0"/>
                        <a:t> </a:t>
                      </a:r>
                      <a:r>
                        <a:rPr lang="sv-SE" sz="1600" dirty="0" err="1" smtClean="0"/>
                        <a:t>needs</a:t>
                      </a:r>
                      <a:r>
                        <a:rPr lang="sv-SE" sz="1600" baseline="0" dirty="0" smtClean="0"/>
                        <a:t> in the power system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New</a:t>
                      </a:r>
                      <a:r>
                        <a:rPr lang="sv-SE" sz="1600" baseline="0" dirty="0" smtClean="0"/>
                        <a:t> </a:t>
                      </a:r>
                      <a:r>
                        <a:rPr lang="sv-SE" sz="1600" baseline="0" dirty="0" err="1" smtClean="0"/>
                        <a:t>security</a:t>
                      </a:r>
                      <a:r>
                        <a:rPr lang="sv-SE" sz="1600" baseline="0" dirty="0" smtClean="0"/>
                        <a:t> </a:t>
                      </a:r>
                      <a:r>
                        <a:rPr lang="sv-SE" sz="1600" baseline="0" dirty="0" err="1" smtClean="0"/>
                        <a:t>needs</a:t>
                      </a:r>
                      <a:r>
                        <a:rPr lang="sv-SE" sz="1600" baseline="0" dirty="0" smtClean="0"/>
                        <a:t> in the information system: operation &amp; administration </a:t>
                      </a:r>
                      <a:r>
                        <a:rPr lang="sv-SE" sz="1600" baseline="0" dirty="0" err="1" smtClean="0"/>
                        <a:t>domains</a:t>
                      </a:r>
                      <a:r>
                        <a:rPr lang="sv-SE" sz="1600" baseline="0" dirty="0" smtClean="0"/>
                        <a:t>, ”</a:t>
                      </a:r>
                      <a:r>
                        <a:rPr lang="sv-SE" sz="1600" baseline="0" dirty="0" err="1" smtClean="0"/>
                        <a:t>openness</a:t>
                      </a:r>
                      <a:r>
                        <a:rPr lang="sv-SE" sz="1600" baseline="0" dirty="0" smtClean="0"/>
                        <a:t>” (</a:t>
                      </a:r>
                      <a:r>
                        <a:rPr lang="sv-SE" sz="1600" baseline="0" dirty="0" err="1" smtClean="0"/>
                        <a:t>e.g</a:t>
                      </a:r>
                      <a:r>
                        <a:rPr lang="sv-SE" sz="1600" baseline="0" dirty="0" smtClean="0"/>
                        <a:t>. </a:t>
                      </a:r>
                      <a:r>
                        <a:rPr lang="sv-SE" sz="1600" baseline="0" dirty="0" err="1" smtClean="0"/>
                        <a:t>malicious/misleading</a:t>
                      </a:r>
                      <a:r>
                        <a:rPr lang="sv-SE" sz="1600" baseline="0" dirty="0" smtClean="0"/>
                        <a:t> </a:t>
                      </a:r>
                      <a:r>
                        <a:rPr lang="sv-SE" sz="1600" baseline="0" dirty="0" err="1" smtClean="0"/>
                        <a:t>sources</a:t>
                      </a:r>
                      <a:r>
                        <a:rPr lang="sv-SE" sz="1600" baseline="0" dirty="0" smtClean="0"/>
                        <a:t>; trust)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4843" name="Picture 5" descr="C:\TempPermanent\clipart\vinnova_draft2b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1071563"/>
            <a:ext cx="6786562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" y="152400"/>
            <a:ext cx="8610600" cy="990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v-SE" sz="2800" smtClean="0">
                <a:solidFill>
                  <a:prstClr val="black"/>
                </a:solidFill>
                <a:latin typeface="Calibri"/>
                <a:cs typeface="+mn-cs"/>
              </a:rPr>
              <a:t>SmartGrid:  From ”broadcasting” to </a:t>
            </a:r>
            <a:br>
              <a:rPr lang="sv-SE" sz="2800" smtClean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sv-SE" sz="2800" smtClean="0">
                <a:solidFill>
                  <a:prstClr val="black"/>
                </a:solidFill>
                <a:latin typeface="Calibri"/>
                <a:cs typeface="+mn-cs"/>
              </a:rPr>
              <a:t>”routing” of power  and non-centralized coordination</a:t>
            </a:r>
            <a:endParaRPr lang="sv-SE" sz="360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 rot="20001764">
            <a:off x="-168144" y="3058428"/>
            <a:ext cx="10058972" cy="1631216"/>
          </a:xfrm>
          <a:prstGeom prst="rect">
            <a:avLst/>
          </a:prstGeom>
          <a:solidFill>
            <a:srgbClr val="33CCCC"/>
          </a:solidFill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sv-SE" sz="2000" dirty="0" smtClean="0">
                <a:solidFill>
                  <a:prstClr val="black"/>
                </a:solidFill>
                <a:latin typeface="Calibri"/>
                <a:cs typeface="+mn-cs"/>
              </a:rPr>
              <a:t>Information </a:t>
            </a:r>
            <a:r>
              <a:rPr lang="sv-SE" sz="2000" dirty="0" err="1" smtClean="0">
                <a:solidFill>
                  <a:prstClr val="black"/>
                </a:solidFill>
                <a:latin typeface="Calibri"/>
                <a:cs typeface="+mn-cs"/>
              </a:rPr>
              <a:t>processing</a:t>
            </a:r>
            <a:r>
              <a:rPr lang="sv-SE" sz="2000" dirty="0" smtClean="0">
                <a:solidFill>
                  <a:prstClr val="black"/>
                </a:solidFill>
                <a:latin typeface="Calibri"/>
                <a:cs typeface="+mn-cs"/>
              </a:rPr>
              <a:t> and data </a:t>
            </a:r>
            <a:r>
              <a:rPr lang="sv-SE" sz="2000" dirty="0" err="1" smtClean="0">
                <a:solidFill>
                  <a:prstClr val="black"/>
                </a:solidFill>
                <a:latin typeface="Calibri"/>
                <a:cs typeface="+mn-cs"/>
              </a:rPr>
              <a:t>networking</a:t>
            </a:r>
            <a:r>
              <a:rPr lang="sv-SE" sz="20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sv-SE" sz="2000" dirty="0" err="1" smtClean="0">
                <a:solidFill>
                  <a:prstClr val="black"/>
                </a:solidFill>
                <a:latin typeface="Calibri"/>
                <a:cs typeface="+mn-cs"/>
              </a:rPr>
              <a:t>are</a:t>
            </a:r>
            <a:r>
              <a:rPr lang="sv-SE" sz="20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sv-SE" sz="2000" dirty="0" err="1" smtClean="0">
                <a:solidFill>
                  <a:prstClr val="black"/>
                </a:solidFill>
                <a:latin typeface="Calibri"/>
                <a:cs typeface="+mn-cs"/>
              </a:rPr>
              <a:t>enablers</a:t>
            </a:r>
            <a:r>
              <a:rPr lang="sv-SE" sz="2000" dirty="0" smtClean="0">
                <a:solidFill>
                  <a:prstClr val="black"/>
                </a:solidFill>
                <a:latin typeface="Calibri"/>
                <a:cs typeface="+mn-cs"/>
              </a:rPr>
              <a:t> for </a:t>
            </a:r>
            <a:r>
              <a:rPr lang="sv-SE" sz="2000" dirty="0" err="1" smtClean="0">
                <a:solidFill>
                  <a:prstClr val="black"/>
                </a:solidFill>
                <a:latin typeface="Calibri"/>
                <a:cs typeface="+mn-cs"/>
              </a:rPr>
              <a:t>this</a:t>
            </a:r>
            <a:r>
              <a:rPr lang="sv-SE" sz="20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sv-SE" sz="2000" dirty="0" err="1" smtClean="0">
                <a:solidFill>
                  <a:prstClr val="black"/>
                </a:solidFill>
                <a:latin typeface="Calibri"/>
                <a:cs typeface="+mn-cs"/>
              </a:rPr>
              <a:t>infrastructure</a:t>
            </a:r>
            <a:r>
              <a:rPr lang="sv-SE" sz="20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sv-SE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sv-SE" sz="2000" dirty="0" smtClean="0">
                <a:solidFill>
                  <a:prstClr val="black"/>
                </a:solidFill>
                <a:latin typeface="Calibri"/>
                <a:cs typeface="+mn-cs"/>
              </a:rPr>
              <a:t>The </a:t>
            </a:r>
            <a:r>
              <a:rPr lang="sv-SE" sz="2000" dirty="0" err="1" smtClean="0">
                <a:solidFill>
                  <a:prstClr val="black"/>
                </a:solidFill>
                <a:latin typeface="Calibri"/>
                <a:cs typeface="+mn-cs"/>
              </a:rPr>
              <a:t>course</a:t>
            </a:r>
            <a:r>
              <a:rPr lang="sv-SE" sz="2000" dirty="0" smtClean="0">
                <a:solidFill>
                  <a:prstClr val="black"/>
                </a:solidFill>
                <a:latin typeface="Calibri"/>
                <a:cs typeface="+mn-cs"/>
              </a:rPr>
              <a:t> team </a:t>
            </a:r>
            <a:r>
              <a:rPr lang="sv-SE" sz="2000" dirty="0" err="1" smtClean="0">
                <a:solidFill>
                  <a:prstClr val="black"/>
                </a:solidFill>
                <a:latin typeface="Calibri"/>
                <a:cs typeface="+mn-cs"/>
              </a:rPr>
              <a:t>runs</a:t>
            </a:r>
            <a:r>
              <a:rPr lang="sv-SE" sz="2000" dirty="0" smtClean="0">
                <a:solidFill>
                  <a:prstClr val="black"/>
                </a:solidFill>
                <a:latin typeface="Calibri"/>
                <a:cs typeface="+mn-cs"/>
              </a:rPr>
              <a:t> a </a:t>
            </a:r>
            <a:r>
              <a:rPr lang="sv-SE" sz="2000" dirty="0" err="1" smtClean="0">
                <a:solidFill>
                  <a:prstClr val="black"/>
                </a:solidFill>
                <a:latin typeface="Calibri"/>
                <a:cs typeface="+mn-cs"/>
              </a:rPr>
              <a:t>number</a:t>
            </a:r>
            <a:r>
              <a:rPr lang="sv-SE" sz="20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sv-SE" sz="2000" dirty="0" err="1" smtClean="0">
                <a:solidFill>
                  <a:prstClr val="black"/>
                </a:solidFill>
                <a:latin typeface="Calibri"/>
                <a:cs typeface="+mn-cs"/>
              </a:rPr>
              <a:t>of</a:t>
            </a:r>
            <a:r>
              <a:rPr lang="sv-SE" sz="2000" dirty="0" smtClean="0">
                <a:solidFill>
                  <a:prstClr val="black"/>
                </a:solidFill>
                <a:latin typeface="Calibri"/>
                <a:cs typeface="+mn-cs"/>
              </a:rPr>
              <a:t> research and </a:t>
            </a:r>
            <a:r>
              <a:rPr lang="sv-SE" sz="2000" dirty="0" err="1" smtClean="0">
                <a:solidFill>
                  <a:prstClr val="black"/>
                </a:solidFill>
                <a:latin typeface="Calibri"/>
                <a:cs typeface="+mn-cs"/>
              </a:rPr>
              <a:t>education</a:t>
            </a:r>
            <a:r>
              <a:rPr lang="sv-SE" sz="20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sv-SE" sz="2000" dirty="0" err="1" smtClean="0">
                <a:solidFill>
                  <a:prstClr val="black"/>
                </a:solidFill>
                <a:latin typeface="Calibri"/>
                <a:cs typeface="+mn-cs"/>
              </a:rPr>
              <a:t>projects</a:t>
            </a:r>
            <a:r>
              <a:rPr lang="sv-SE" sz="2000" dirty="0" smtClean="0">
                <a:solidFill>
                  <a:prstClr val="black"/>
                </a:solidFill>
                <a:latin typeface="Calibri"/>
                <a:cs typeface="+mn-cs"/>
              </a:rPr>
              <a:t>/</a:t>
            </a:r>
            <a:r>
              <a:rPr lang="sv-SE" sz="2000" dirty="0" err="1" smtClean="0">
                <a:solidFill>
                  <a:prstClr val="black"/>
                </a:solidFill>
                <a:latin typeface="Calibri"/>
                <a:cs typeface="+mn-cs"/>
              </a:rPr>
              <a:t>collaborations</a:t>
            </a:r>
            <a:r>
              <a:rPr lang="sv-SE" sz="2000" dirty="0" smtClean="0">
                <a:solidFill>
                  <a:prstClr val="black"/>
                </a:solidFill>
                <a:latin typeface="Calibri"/>
                <a:cs typeface="+mn-cs"/>
              </a:rPr>
              <a:t> on the </a:t>
            </a:r>
            <a:r>
              <a:rPr lang="sv-SE" sz="2000" dirty="0" err="1" smtClean="0">
                <a:solidFill>
                  <a:prstClr val="black"/>
                </a:solidFill>
                <a:latin typeface="Calibri"/>
                <a:cs typeface="+mn-cs"/>
              </a:rPr>
              <a:t>topic</a:t>
            </a:r>
            <a:endParaRPr lang="sv-SE" sz="20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sv-SE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sv-SE" sz="2000" dirty="0" err="1" smtClean="0">
                <a:solidFill>
                  <a:prstClr val="black"/>
                </a:solidFill>
                <a:latin typeface="Calibri"/>
                <a:cs typeface="+mn-cs"/>
              </a:rPr>
              <a:t>Feel</a:t>
            </a:r>
            <a:r>
              <a:rPr lang="sv-SE" sz="20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sv-SE" sz="2000" dirty="0" err="1" smtClean="0">
                <a:solidFill>
                  <a:prstClr val="black"/>
                </a:solidFill>
                <a:latin typeface="Calibri"/>
                <a:cs typeface="+mn-cs"/>
              </a:rPr>
              <a:t>free</a:t>
            </a:r>
            <a:r>
              <a:rPr lang="sv-SE" sz="20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sv-SE" sz="2000" dirty="0" err="1" smtClean="0">
                <a:solidFill>
                  <a:prstClr val="black"/>
                </a:solidFill>
                <a:latin typeface="Calibri"/>
                <a:cs typeface="+mn-cs"/>
              </a:rPr>
              <a:t>to</a:t>
            </a:r>
            <a:r>
              <a:rPr lang="sv-SE" sz="20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sv-SE" sz="2000" dirty="0" err="1" smtClean="0">
                <a:solidFill>
                  <a:prstClr val="black"/>
                </a:solidFill>
                <a:latin typeface="Calibri"/>
                <a:cs typeface="+mn-cs"/>
              </a:rPr>
              <a:t>s</a:t>
            </a:r>
            <a:r>
              <a:rPr lang="sv-SE" sz="2000" dirty="0" err="1" smtClean="0">
                <a:solidFill>
                  <a:prstClr val="black"/>
                </a:solidFill>
                <a:latin typeface="Calibri"/>
                <a:cs typeface="+mn-cs"/>
              </a:rPr>
              <a:t>peak</a:t>
            </a:r>
            <a:r>
              <a:rPr lang="sv-SE" sz="20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sv-SE" sz="2000" dirty="0" err="1" smtClean="0">
                <a:solidFill>
                  <a:prstClr val="black"/>
                </a:solidFill>
                <a:latin typeface="Calibri"/>
                <a:cs typeface="+mn-cs"/>
              </a:rPr>
              <a:t>with</a:t>
            </a:r>
            <a:r>
              <a:rPr lang="sv-SE" sz="20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sv-SE" sz="2000" dirty="0" err="1" smtClean="0">
                <a:solidFill>
                  <a:prstClr val="black"/>
                </a:solidFill>
                <a:latin typeface="Calibri"/>
                <a:cs typeface="+mn-cs"/>
              </a:rPr>
              <a:t>us</a:t>
            </a:r>
            <a:r>
              <a:rPr lang="sv-SE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sv-SE" sz="2000" dirty="0" smtClean="0">
                <a:solidFill>
                  <a:prstClr val="black"/>
                </a:solidFill>
                <a:latin typeface="Calibri"/>
                <a:cs typeface="+mn-cs"/>
              </a:rPr>
              <a:t>for </a:t>
            </a:r>
            <a:r>
              <a:rPr lang="sv-SE" sz="2000" dirty="0" err="1" smtClean="0">
                <a:solidFill>
                  <a:prstClr val="black"/>
                </a:solidFill>
                <a:latin typeface="Calibri"/>
                <a:cs typeface="+mn-cs"/>
              </a:rPr>
              <a:t>projects</a:t>
            </a:r>
            <a:r>
              <a:rPr lang="sv-SE" sz="2000" dirty="0" smtClean="0">
                <a:solidFill>
                  <a:prstClr val="black"/>
                </a:solidFill>
                <a:latin typeface="Calibri"/>
                <a:cs typeface="+mn-cs"/>
              </a:rPr>
              <a:t> or  </a:t>
            </a:r>
            <a:r>
              <a:rPr lang="sv-SE" sz="2000" dirty="0" smtClean="0">
                <a:solidFill>
                  <a:prstClr val="black"/>
                </a:solidFill>
                <a:latin typeface="Calibri"/>
                <a:cs typeface="+mn-cs"/>
              </a:rPr>
              <a:t>register </a:t>
            </a:r>
            <a:r>
              <a:rPr lang="sv-SE" sz="2000" dirty="0" smtClean="0">
                <a:solidFill>
                  <a:prstClr val="black"/>
                </a:solidFill>
                <a:latin typeface="Calibri"/>
                <a:cs typeface="+mn-cs"/>
              </a:rPr>
              <a:t>for the </a:t>
            </a:r>
            <a:r>
              <a:rPr lang="sv-SE" sz="2000" dirty="0" err="1" smtClean="0">
                <a:solidFill>
                  <a:prstClr val="black"/>
                </a:solidFill>
                <a:latin typeface="Calibri"/>
                <a:cs typeface="+mn-cs"/>
              </a:rPr>
              <a:t>course</a:t>
            </a:r>
            <a:r>
              <a:rPr lang="sv-SE" sz="20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endParaRPr lang="sv-SE" sz="2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3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Besides</a:t>
            </a:r>
            <a:r>
              <a:rPr lang="sv-SE" dirty="0" smtClean="0"/>
              <a:t>,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A </a:t>
            </a:r>
            <a:r>
              <a:rPr lang="sv-SE" dirty="0" err="1" smtClean="0"/>
              <a:t>range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projects</a:t>
            </a:r>
            <a:r>
              <a:rPr lang="sv-SE" dirty="0" smtClean="0"/>
              <a:t> and </a:t>
            </a:r>
            <a:r>
              <a:rPr lang="sv-SE" dirty="0" err="1" smtClean="0"/>
              <a:t>possibilities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”internship </a:t>
            </a:r>
            <a:r>
              <a:rPr lang="sv-SE" dirty="0" err="1" smtClean="0"/>
              <a:t>courses</a:t>
            </a:r>
            <a:r>
              <a:rPr lang="sv-SE" dirty="0" smtClean="0"/>
              <a:t>” </a:t>
            </a:r>
            <a:r>
              <a:rPr lang="sv-SE" dirty="0" err="1" smtClean="0"/>
              <a:t>with</a:t>
            </a:r>
            <a:r>
              <a:rPr lang="sv-SE" dirty="0" smtClean="0"/>
              <a:t> the </a:t>
            </a:r>
            <a:r>
              <a:rPr lang="sv-SE" dirty="0" err="1" smtClean="0"/>
              <a:t>supporting</a:t>
            </a:r>
            <a:r>
              <a:rPr lang="sv-SE" dirty="0" smtClean="0"/>
              <a:t> team (</a:t>
            </a:r>
            <a:r>
              <a:rPr lang="sv-SE" dirty="0" err="1" smtClean="0"/>
              <a:t>faculty</a:t>
            </a:r>
            <a:r>
              <a:rPr lang="sv-SE" dirty="0" smtClean="0"/>
              <a:t> and PhD/</a:t>
            </a:r>
            <a:r>
              <a:rPr lang="sv-SE" dirty="0" err="1" smtClean="0"/>
              <a:t>postdocs</a:t>
            </a:r>
            <a:r>
              <a:rPr lang="sv-SE" dirty="0" smtClean="0"/>
              <a:t>)</a:t>
            </a:r>
          </a:p>
          <a:p>
            <a:pPr lvl="1"/>
            <a:r>
              <a:rPr lang="sv-SE" dirty="0"/>
              <a:t>M. Almgren, O. Landsiedel, M. </a:t>
            </a:r>
            <a:r>
              <a:rPr lang="sv-SE" dirty="0" smtClean="0"/>
              <a:t>Papatriantafilou</a:t>
            </a:r>
          </a:p>
          <a:p>
            <a:pPr lvl="1"/>
            <a:r>
              <a:rPr lang="sv-SE" dirty="0" smtClean="0"/>
              <a:t> </a:t>
            </a:r>
            <a:r>
              <a:rPr lang="sv-SE" dirty="0" smtClean="0"/>
              <a:t>Z. Fu, G. </a:t>
            </a:r>
            <a:r>
              <a:rPr lang="sv-SE" dirty="0" smtClean="0"/>
              <a:t>Georgiadis</a:t>
            </a:r>
            <a:r>
              <a:rPr lang="sv-SE" dirty="0" smtClean="0"/>
              <a:t>, V. Gulisano</a:t>
            </a: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428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29600" cy="2794322"/>
          </a:xfrm>
        </p:spPr>
        <p:txBody>
          <a:bodyPr>
            <a:normAutofit fontScale="90000"/>
          </a:bodyPr>
          <a:lstStyle/>
          <a:p>
            <a:r>
              <a:rPr lang="sv-SE" dirty="0" err="1" smtClean="0"/>
              <a:t>Example</a:t>
            </a:r>
            <a:r>
              <a:rPr lang="sv-SE" dirty="0" smtClean="0"/>
              <a:t> MS/research-internship </a:t>
            </a:r>
            <a:r>
              <a:rPr lang="sv-SE" dirty="0" err="1" smtClean="0"/>
              <a:t>projects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up-to-dateinfo </a:t>
            </a:r>
            <a:r>
              <a:rPr lang="sv-SE" dirty="0" smtClean="0"/>
              <a:t>is/</a:t>
            </a:r>
            <a:r>
              <a:rPr lang="sv-SE" dirty="0" err="1" smtClean="0"/>
              <a:t>becomes</a:t>
            </a:r>
            <a:r>
              <a:rPr lang="sv-SE" dirty="0" smtClean="0"/>
              <a:t> </a:t>
            </a:r>
            <a:r>
              <a:rPr lang="sv-SE" dirty="0" err="1" smtClean="0"/>
              <a:t>available</a:t>
            </a:r>
            <a:r>
              <a:rPr lang="sv-SE" dirty="0" smtClean="0"/>
              <a:t> </a:t>
            </a:r>
            <a:r>
              <a:rPr lang="en-US" dirty="0" smtClean="0"/>
              <a:t>through </a:t>
            </a: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://www.cse.chalmers.se/research/group/dcs/exjobbs.html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410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008" y="1124744"/>
            <a:ext cx="3851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fontAlgn="auto"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80000"/>
              <a:defRPr/>
            </a:pPr>
            <a:endParaRPr lang="en-US" sz="18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65125" indent="-282575" fontAlgn="auto"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Application domains: energy systems, vehicular systems, communication systems and networks </a:t>
            </a:r>
          </a:p>
          <a:p>
            <a:pPr marL="365125" indent="-282575" fontAlgn="auto"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Wingdings 2" pitchFamily="18" charset="2"/>
              <a:buChar char=""/>
              <a:defRPr/>
            </a:pP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65125" indent="-282575" fontAlgn="auto"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International masters program on Computer  Systems and Networks</a:t>
            </a:r>
          </a:p>
          <a:p>
            <a:pPr marL="822325" lvl="1" indent="-282575" fontAlgn="auto"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Among the top 5 at CTH (out of ~50)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77809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3000" dirty="0" smtClean="0"/>
              <a:t>Briefly on the </a:t>
            </a:r>
            <a:r>
              <a:rPr lang="sv-SE" sz="3000" dirty="0" err="1" smtClean="0"/>
              <a:t>team’s</a:t>
            </a:r>
            <a:r>
              <a:rPr lang="sv-SE" sz="3000" dirty="0" smtClean="0"/>
              <a:t> research + </a:t>
            </a:r>
            <a:r>
              <a:rPr lang="sv-SE" sz="3000" dirty="0" err="1" smtClean="0"/>
              <a:t>education</a:t>
            </a:r>
            <a:r>
              <a:rPr lang="sv-SE" sz="3000" dirty="0" smtClean="0"/>
              <a:t> </a:t>
            </a:r>
            <a:r>
              <a:rPr lang="sv-SE" sz="3000" dirty="0"/>
              <a:t>area</a:t>
            </a:r>
            <a:br>
              <a:rPr lang="sv-SE" sz="3000" dirty="0"/>
            </a:br>
            <a:r>
              <a:rPr lang="sv-SE" sz="3000" dirty="0"/>
              <a:t>http://www.cse.chalmers.se/research/group/dcs/</a:t>
            </a:r>
            <a:endParaRPr lang="en-US" sz="3000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31390399"/>
              </p:ext>
            </p:extLst>
          </p:nvPr>
        </p:nvGraphicFramePr>
        <p:xfrm>
          <a:off x="3151858" y="1048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123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Notes p2p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673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First generation in p2p file sharing/lookup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Centralized Database: single directory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rgbClr val="C00000"/>
                </a:solidFill>
              </a:rPr>
              <a:t>Napster</a:t>
            </a:r>
            <a:endParaRPr lang="en-US" sz="2000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/>
              <a:t>Query Flooding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1600" dirty="0" smtClean="0"/>
              <a:t>Gnutella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Hierarchical Query Flooding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1600" dirty="0" err="1" smtClean="0"/>
              <a:t>KaZaA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(Further unstructured Overlay Routing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1600" dirty="0" err="1" smtClean="0"/>
              <a:t>Freenet</a:t>
            </a:r>
            <a:r>
              <a:rPr lang="en-US" sz="1600" dirty="0" smtClean="0"/>
              <a:t>, …)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Structured Overlays</a:t>
            </a: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…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1600" dirty="0" smtClean="0"/>
          </a:p>
        </p:txBody>
      </p:sp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E561B-E83B-482E-A051-B5949A53BDBC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P2P Case study: Skype</a:t>
            </a:r>
          </a:p>
        </p:txBody>
      </p:sp>
      <p:sp>
        <p:nvSpPr>
          <p:cNvPr id="112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3781425" cy="4648200"/>
          </a:xfrm>
        </p:spPr>
        <p:txBody>
          <a:bodyPr/>
          <a:lstStyle/>
          <a:p>
            <a:r>
              <a:rPr lang="en-US" sz="2400" smtClean="0"/>
              <a:t>inherently P2P: pairs of users communicate.</a:t>
            </a:r>
          </a:p>
          <a:p>
            <a:r>
              <a:rPr lang="en-US" sz="2400" smtClean="0"/>
              <a:t>proprietary application-layer protocol (inferred via reverse engineering) </a:t>
            </a:r>
          </a:p>
          <a:p>
            <a:r>
              <a:rPr lang="en-US" sz="2400" smtClean="0"/>
              <a:t>hierarchical overlay with SNs</a:t>
            </a:r>
          </a:p>
          <a:p>
            <a:r>
              <a:rPr lang="en-US" sz="2400" smtClean="0"/>
              <a:t>Index maps usernames to IP addresses; distributed over SNs</a:t>
            </a:r>
          </a:p>
        </p:txBody>
      </p:sp>
      <p:sp>
        <p:nvSpPr>
          <p:cNvPr id="112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Application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12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53BC3-2B70-4AB7-A780-3FC3F9B72FC4}" type="slidenum">
              <a:rPr lang="en-US" smtClean="0"/>
              <a:pPr>
                <a:defRPr/>
              </a:pPr>
              <a:t>50</a:t>
            </a:fld>
            <a:endParaRPr lang="en-US" smtClean="0"/>
          </a:p>
        </p:txBody>
      </p:sp>
      <p:grpSp>
        <p:nvGrpSpPr>
          <p:cNvPr id="2" name="Group 122"/>
          <p:cNvGrpSpPr>
            <a:grpSpLocks/>
          </p:cNvGrpSpPr>
          <p:nvPr/>
        </p:nvGrpSpPr>
        <p:grpSpPr bwMode="auto">
          <a:xfrm>
            <a:off x="6256338" y="1789113"/>
            <a:ext cx="1635125" cy="1538287"/>
            <a:chOff x="3941" y="1127"/>
            <a:chExt cx="1030" cy="969"/>
          </a:xfrm>
        </p:grpSpPr>
        <p:sp>
          <p:nvSpPr>
            <p:cNvPr id="11353" name="Line 63"/>
            <p:cNvSpPr>
              <a:spLocks noChangeShapeType="1"/>
            </p:cNvSpPr>
            <p:nvPr/>
          </p:nvSpPr>
          <p:spPr bwMode="auto">
            <a:xfrm>
              <a:off x="3941" y="1599"/>
              <a:ext cx="40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354" name="Line 64"/>
            <p:cNvSpPr>
              <a:spLocks noChangeShapeType="1"/>
            </p:cNvSpPr>
            <p:nvPr/>
          </p:nvSpPr>
          <p:spPr bwMode="auto">
            <a:xfrm>
              <a:off x="4063" y="1232"/>
              <a:ext cx="314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355" name="Line 65"/>
            <p:cNvSpPr>
              <a:spLocks noChangeShapeType="1"/>
            </p:cNvSpPr>
            <p:nvPr/>
          </p:nvSpPr>
          <p:spPr bwMode="auto">
            <a:xfrm flipH="1">
              <a:off x="4352" y="1127"/>
              <a:ext cx="9" cy="6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356" name="Line 66"/>
            <p:cNvSpPr>
              <a:spLocks noChangeShapeType="1"/>
            </p:cNvSpPr>
            <p:nvPr/>
          </p:nvSpPr>
          <p:spPr bwMode="auto">
            <a:xfrm flipH="1">
              <a:off x="4352" y="1231"/>
              <a:ext cx="375" cy="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357" name="Line 67"/>
            <p:cNvSpPr>
              <a:spLocks noChangeShapeType="1"/>
            </p:cNvSpPr>
            <p:nvPr/>
          </p:nvSpPr>
          <p:spPr bwMode="auto">
            <a:xfrm flipH="1">
              <a:off x="4369" y="1457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11358" name="Group 60"/>
            <p:cNvGrpSpPr>
              <a:grpSpLocks/>
            </p:cNvGrpSpPr>
            <p:nvPr/>
          </p:nvGrpSpPr>
          <p:grpSpPr bwMode="auto">
            <a:xfrm>
              <a:off x="4098" y="1653"/>
              <a:ext cx="535" cy="443"/>
              <a:chOff x="3464" y="1275"/>
              <a:chExt cx="395" cy="329"/>
            </a:xfrm>
          </p:grpSpPr>
          <p:pic>
            <p:nvPicPr>
              <p:cNvPr id="11359" name="Picture 61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83" name="Object 62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892" name="Clip" r:id="rId4" imgW="1305000" imgH="1085760" progId="">
                      <p:embed/>
                    </p:oleObj>
                  </mc:Choice>
                  <mc:Fallback>
                    <p:oleObj name="Clip" r:id="rId4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" name="Group 124"/>
          <p:cNvGrpSpPr>
            <a:grpSpLocks/>
          </p:cNvGrpSpPr>
          <p:nvPr/>
        </p:nvGrpSpPr>
        <p:grpSpPr bwMode="auto">
          <a:xfrm>
            <a:off x="4751388" y="3451225"/>
            <a:ext cx="1557337" cy="2085975"/>
            <a:chOff x="2993" y="2174"/>
            <a:chExt cx="981" cy="1314"/>
          </a:xfrm>
        </p:grpSpPr>
        <p:sp>
          <p:nvSpPr>
            <p:cNvPr id="11336" name="Line 68"/>
            <p:cNvSpPr>
              <a:spLocks noChangeShapeType="1"/>
            </p:cNvSpPr>
            <p:nvPr/>
          </p:nvSpPr>
          <p:spPr bwMode="auto">
            <a:xfrm flipV="1">
              <a:off x="3622" y="2775"/>
              <a:ext cx="61" cy="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337" name="Line 69"/>
            <p:cNvSpPr>
              <a:spLocks noChangeShapeType="1"/>
            </p:cNvSpPr>
            <p:nvPr/>
          </p:nvSpPr>
          <p:spPr bwMode="auto">
            <a:xfrm>
              <a:off x="3405" y="2181"/>
              <a:ext cx="313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338" name="Line 70"/>
            <p:cNvSpPr>
              <a:spLocks noChangeShapeType="1"/>
            </p:cNvSpPr>
            <p:nvPr/>
          </p:nvSpPr>
          <p:spPr bwMode="auto">
            <a:xfrm>
              <a:off x="3265" y="2556"/>
              <a:ext cx="428" cy="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339" name="Line 71"/>
            <p:cNvSpPr>
              <a:spLocks noChangeShapeType="1"/>
            </p:cNvSpPr>
            <p:nvPr/>
          </p:nvSpPr>
          <p:spPr bwMode="auto">
            <a:xfrm flipV="1">
              <a:off x="3117" y="2784"/>
              <a:ext cx="576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340" name="Line 72"/>
            <p:cNvSpPr>
              <a:spLocks noChangeShapeType="1"/>
            </p:cNvSpPr>
            <p:nvPr/>
          </p:nvSpPr>
          <p:spPr bwMode="auto">
            <a:xfrm flipV="1">
              <a:off x="3238" y="2818"/>
              <a:ext cx="472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11341" name="Group 73"/>
            <p:cNvGrpSpPr>
              <a:grpSpLocks/>
            </p:cNvGrpSpPr>
            <p:nvPr/>
          </p:nvGrpSpPr>
          <p:grpSpPr bwMode="auto">
            <a:xfrm>
              <a:off x="3125" y="3091"/>
              <a:ext cx="316" cy="303"/>
              <a:chOff x="3464" y="1275"/>
              <a:chExt cx="395" cy="329"/>
            </a:xfrm>
          </p:grpSpPr>
          <p:pic>
            <p:nvPicPr>
              <p:cNvPr id="11352" name="Picture 74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82" name="Object 75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893" name="Clip" r:id="rId6" imgW="1305000" imgH="1085760" progId="">
                      <p:embed/>
                    </p:oleObj>
                  </mc:Choice>
                  <mc:Fallback>
                    <p:oleObj name="Clip" r:id="rId6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342" name="Group 76"/>
            <p:cNvGrpSpPr>
              <a:grpSpLocks/>
            </p:cNvGrpSpPr>
            <p:nvPr/>
          </p:nvGrpSpPr>
          <p:grpSpPr bwMode="auto">
            <a:xfrm>
              <a:off x="2993" y="2768"/>
              <a:ext cx="316" cy="303"/>
              <a:chOff x="3464" y="1275"/>
              <a:chExt cx="395" cy="329"/>
            </a:xfrm>
          </p:grpSpPr>
          <p:pic>
            <p:nvPicPr>
              <p:cNvPr id="11351" name="Picture 77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81" name="Object 78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894" name="Clip" r:id="rId7" imgW="1305000" imgH="1085760" progId="">
                      <p:embed/>
                    </p:oleObj>
                  </mc:Choice>
                  <mc:Fallback>
                    <p:oleObj name="Clip" r:id="rId7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343" name="Group 79"/>
            <p:cNvGrpSpPr>
              <a:grpSpLocks/>
            </p:cNvGrpSpPr>
            <p:nvPr/>
          </p:nvGrpSpPr>
          <p:grpSpPr bwMode="auto">
            <a:xfrm>
              <a:off x="3509" y="3185"/>
              <a:ext cx="316" cy="303"/>
              <a:chOff x="3464" y="1275"/>
              <a:chExt cx="395" cy="329"/>
            </a:xfrm>
          </p:grpSpPr>
          <p:pic>
            <p:nvPicPr>
              <p:cNvPr id="11350" name="Picture 80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80" name="Object 8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895" name="Clip" r:id="rId8" imgW="1305000" imgH="1085760" progId="">
                      <p:embed/>
                    </p:oleObj>
                  </mc:Choice>
                  <mc:Fallback>
                    <p:oleObj name="Clip" r:id="rId8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344" name="Group 82"/>
            <p:cNvGrpSpPr>
              <a:grpSpLocks/>
            </p:cNvGrpSpPr>
            <p:nvPr/>
          </p:nvGrpSpPr>
          <p:grpSpPr bwMode="auto">
            <a:xfrm>
              <a:off x="3264" y="2174"/>
              <a:ext cx="316" cy="303"/>
              <a:chOff x="3464" y="1275"/>
              <a:chExt cx="395" cy="329"/>
            </a:xfrm>
          </p:grpSpPr>
          <p:pic>
            <p:nvPicPr>
              <p:cNvPr id="11349" name="Picture 83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79" name="Object 84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896" name="Clip" r:id="rId9" imgW="1305000" imgH="1085760" progId="">
                      <p:embed/>
                    </p:oleObj>
                  </mc:Choice>
                  <mc:Fallback>
                    <p:oleObj name="Clip" r:id="rId9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345" name="Group 85"/>
            <p:cNvGrpSpPr>
              <a:grpSpLocks/>
            </p:cNvGrpSpPr>
            <p:nvPr/>
          </p:nvGrpSpPr>
          <p:grpSpPr bwMode="auto">
            <a:xfrm>
              <a:off x="3019" y="2408"/>
              <a:ext cx="316" cy="303"/>
              <a:chOff x="3464" y="1275"/>
              <a:chExt cx="395" cy="329"/>
            </a:xfrm>
          </p:grpSpPr>
          <p:pic>
            <p:nvPicPr>
              <p:cNvPr id="11348" name="Picture 86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78" name="Object 87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897" name="Clip" r:id="rId10" imgW="1305000" imgH="1085760" progId="">
                      <p:embed/>
                    </p:oleObj>
                  </mc:Choice>
                  <mc:Fallback>
                    <p:oleObj name="Clip" r:id="rId10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346" name="Group 88"/>
            <p:cNvGrpSpPr>
              <a:grpSpLocks/>
            </p:cNvGrpSpPr>
            <p:nvPr/>
          </p:nvGrpSpPr>
          <p:grpSpPr bwMode="auto">
            <a:xfrm>
              <a:off x="3439" y="2610"/>
              <a:ext cx="535" cy="443"/>
              <a:chOff x="3464" y="1275"/>
              <a:chExt cx="395" cy="329"/>
            </a:xfrm>
          </p:grpSpPr>
          <p:pic>
            <p:nvPicPr>
              <p:cNvPr id="11347" name="Picture 89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77" name="Object 90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898" name="Clip" r:id="rId11" imgW="1305000" imgH="1085760" progId="">
                      <p:embed/>
                    </p:oleObj>
                  </mc:Choice>
                  <mc:Fallback>
                    <p:oleObj name="Clip" r:id="rId11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54067" name="Line 115"/>
          <p:cNvSpPr>
            <a:spLocks noChangeShapeType="1"/>
          </p:cNvSpPr>
          <p:nvPr/>
        </p:nvSpPr>
        <p:spPr bwMode="auto">
          <a:xfrm flipH="1">
            <a:off x="5930900" y="3021013"/>
            <a:ext cx="1011238" cy="134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54068" name="Line 116"/>
          <p:cNvSpPr>
            <a:spLocks noChangeShapeType="1"/>
          </p:cNvSpPr>
          <p:nvPr/>
        </p:nvSpPr>
        <p:spPr bwMode="auto">
          <a:xfrm>
            <a:off x="6983413" y="2868613"/>
            <a:ext cx="692150" cy="150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54069" name="Line 117"/>
          <p:cNvSpPr>
            <a:spLocks noChangeShapeType="1"/>
          </p:cNvSpPr>
          <p:nvPr/>
        </p:nvSpPr>
        <p:spPr bwMode="auto">
          <a:xfrm flipV="1">
            <a:off x="6013450" y="4335463"/>
            <a:ext cx="17033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1" name="Group 125"/>
          <p:cNvGrpSpPr>
            <a:grpSpLocks/>
          </p:cNvGrpSpPr>
          <p:nvPr/>
        </p:nvGrpSpPr>
        <p:grpSpPr bwMode="auto">
          <a:xfrm>
            <a:off x="7259638" y="3381375"/>
            <a:ext cx="1620837" cy="2074863"/>
            <a:chOff x="4564" y="2130"/>
            <a:chExt cx="1021" cy="1307"/>
          </a:xfrm>
        </p:grpSpPr>
        <p:sp>
          <p:nvSpPr>
            <p:cNvPr id="11319" name="Line 92"/>
            <p:cNvSpPr>
              <a:spLocks noChangeShapeType="1"/>
            </p:cNvSpPr>
            <p:nvPr/>
          </p:nvSpPr>
          <p:spPr bwMode="auto">
            <a:xfrm flipH="1" flipV="1">
              <a:off x="4808" y="2828"/>
              <a:ext cx="53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320" name="Line 93"/>
            <p:cNvSpPr>
              <a:spLocks noChangeShapeType="1"/>
            </p:cNvSpPr>
            <p:nvPr/>
          </p:nvSpPr>
          <p:spPr bwMode="auto">
            <a:xfrm flipH="1" flipV="1">
              <a:off x="4843" y="2846"/>
              <a:ext cx="49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321" name="Line 94"/>
            <p:cNvSpPr>
              <a:spLocks noChangeShapeType="1"/>
            </p:cNvSpPr>
            <p:nvPr/>
          </p:nvSpPr>
          <p:spPr bwMode="auto">
            <a:xfrm flipH="1" flipV="1">
              <a:off x="4818" y="2828"/>
              <a:ext cx="638" cy="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322" name="Line 95"/>
            <p:cNvSpPr>
              <a:spLocks noChangeShapeType="1"/>
            </p:cNvSpPr>
            <p:nvPr/>
          </p:nvSpPr>
          <p:spPr bwMode="auto">
            <a:xfrm flipH="1">
              <a:off x="4818" y="2233"/>
              <a:ext cx="375" cy="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323" name="Line 96"/>
            <p:cNvSpPr>
              <a:spLocks noChangeShapeType="1"/>
            </p:cNvSpPr>
            <p:nvPr/>
          </p:nvSpPr>
          <p:spPr bwMode="auto">
            <a:xfrm flipH="1">
              <a:off x="4835" y="2459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11324" name="Group 100"/>
            <p:cNvGrpSpPr>
              <a:grpSpLocks/>
            </p:cNvGrpSpPr>
            <p:nvPr/>
          </p:nvGrpSpPr>
          <p:grpSpPr bwMode="auto">
            <a:xfrm>
              <a:off x="5269" y="2759"/>
              <a:ext cx="316" cy="303"/>
              <a:chOff x="3464" y="1275"/>
              <a:chExt cx="395" cy="329"/>
            </a:xfrm>
          </p:grpSpPr>
          <p:pic>
            <p:nvPicPr>
              <p:cNvPr id="11335" name="Picture 101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76" name="Object 102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899" name="Clip" r:id="rId12" imgW="1305000" imgH="1085760" progId="">
                      <p:embed/>
                    </p:oleObj>
                  </mc:Choice>
                  <mc:Fallback>
                    <p:oleObj name="Clip" r:id="rId12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325" name="Group 103"/>
            <p:cNvGrpSpPr>
              <a:grpSpLocks/>
            </p:cNvGrpSpPr>
            <p:nvPr/>
          </p:nvGrpSpPr>
          <p:grpSpPr bwMode="auto">
            <a:xfrm>
              <a:off x="5166" y="3081"/>
              <a:ext cx="316" cy="303"/>
              <a:chOff x="3464" y="1275"/>
              <a:chExt cx="395" cy="329"/>
            </a:xfrm>
          </p:grpSpPr>
          <p:pic>
            <p:nvPicPr>
              <p:cNvPr id="11334" name="Picture 104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75" name="Object 105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900" name="Clip" r:id="rId13" imgW="1305000" imgH="1085760" progId="">
                      <p:embed/>
                    </p:oleObj>
                  </mc:Choice>
                  <mc:Fallback>
                    <p:oleObj name="Clip" r:id="rId13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326" name="Group 106"/>
            <p:cNvGrpSpPr>
              <a:grpSpLocks/>
            </p:cNvGrpSpPr>
            <p:nvPr/>
          </p:nvGrpSpPr>
          <p:grpSpPr bwMode="auto">
            <a:xfrm>
              <a:off x="5262" y="2375"/>
              <a:ext cx="316" cy="303"/>
              <a:chOff x="3464" y="1275"/>
              <a:chExt cx="395" cy="329"/>
            </a:xfrm>
          </p:grpSpPr>
          <p:pic>
            <p:nvPicPr>
              <p:cNvPr id="11333" name="Picture 107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74" name="Object 108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901" name="Clip" r:id="rId14" imgW="1305000" imgH="1085760" progId="">
                      <p:embed/>
                    </p:oleObj>
                  </mc:Choice>
                  <mc:Fallback>
                    <p:oleObj name="Clip" r:id="rId14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327" name="Group 109"/>
            <p:cNvGrpSpPr>
              <a:grpSpLocks/>
            </p:cNvGrpSpPr>
            <p:nvPr/>
          </p:nvGrpSpPr>
          <p:grpSpPr bwMode="auto">
            <a:xfrm>
              <a:off x="5026" y="2130"/>
              <a:ext cx="316" cy="303"/>
              <a:chOff x="3464" y="1275"/>
              <a:chExt cx="395" cy="329"/>
            </a:xfrm>
          </p:grpSpPr>
          <p:pic>
            <p:nvPicPr>
              <p:cNvPr id="11332" name="Picture 110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73" name="Object 11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902" name="Clip" r:id="rId15" imgW="1305000" imgH="1085760" progId="">
                      <p:embed/>
                    </p:oleObj>
                  </mc:Choice>
                  <mc:Fallback>
                    <p:oleObj name="Clip" r:id="rId15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328" name="Group 97"/>
            <p:cNvGrpSpPr>
              <a:grpSpLocks/>
            </p:cNvGrpSpPr>
            <p:nvPr/>
          </p:nvGrpSpPr>
          <p:grpSpPr bwMode="auto">
            <a:xfrm>
              <a:off x="4720" y="3134"/>
              <a:ext cx="316" cy="303"/>
              <a:chOff x="3464" y="1275"/>
              <a:chExt cx="395" cy="329"/>
            </a:xfrm>
          </p:grpSpPr>
          <p:pic>
            <p:nvPicPr>
              <p:cNvPr id="11331" name="Picture 98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72" name="Object 99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903" name="Clip" r:id="rId16" imgW="1305000" imgH="1085760" progId="">
                      <p:embed/>
                    </p:oleObj>
                  </mc:Choice>
                  <mc:Fallback>
                    <p:oleObj name="Clip" r:id="rId16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329" name="Group 112"/>
            <p:cNvGrpSpPr>
              <a:grpSpLocks/>
            </p:cNvGrpSpPr>
            <p:nvPr/>
          </p:nvGrpSpPr>
          <p:grpSpPr bwMode="auto">
            <a:xfrm>
              <a:off x="4564" y="2655"/>
              <a:ext cx="535" cy="443"/>
              <a:chOff x="3464" y="1275"/>
              <a:chExt cx="395" cy="329"/>
            </a:xfrm>
          </p:grpSpPr>
          <p:pic>
            <p:nvPicPr>
              <p:cNvPr id="11330" name="Picture 113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71" name="Object 114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904" name="Clip" r:id="rId17" imgW="1305000" imgH="1085760" progId="">
                      <p:embed/>
                    </p:oleObj>
                  </mc:Choice>
                  <mc:Fallback>
                    <p:oleObj name="Clip" r:id="rId17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8" name="Group 123"/>
          <p:cNvGrpSpPr>
            <a:grpSpLocks/>
          </p:cNvGrpSpPr>
          <p:nvPr/>
        </p:nvGrpSpPr>
        <p:grpSpPr bwMode="auto">
          <a:xfrm>
            <a:off x="5867400" y="1235075"/>
            <a:ext cx="3025775" cy="1425575"/>
            <a:chOff x="3696" y="778"/>
            <a:chExt cx="1906" cy="898"/>
          </a:xfrm>
        </p:grpSpPr>
        <p:grpSp>
          <p:nvGrpSpPr>
            <p:cNvPr id="11307" name="Group 121"/>
            <p:cNvGrpSpPr>
              <a:grpSpLocks/>
            </p:cNvGrpSpPr>
            <p:nvPr/>
          </p:nvGrpSpPr>
          <p:grpSpPr bwMode="auto">
            <a:xfrm>
              <a:off x="3696" y="1085"/>
              <a:ext cx="1416" cy="591"/>
              <a:chOff x="3696" y="1085"/>
              <a:chExt cx="1416" cy="591"/>
            </a:xfrm>
          </p:grpSpPr>
          <p:grpSp>
            <p:nvGrpSpPr>
              <p:cNvPr id="11309" name="Group 44"/>
              <p:cNvGrpSpPr>
                <a:grpSpLocks/>
              </p:cNvGrpSpPr>
              <p:nvPr/>
            </p:nvGrpSpPr>
            <p:grpSpPr bwMode="auto">
              <a:xfrm>
                <a:off x="3696" y="1373"/>
                <a:ext cx="316" cy="303"/>
                <a:chOff x="3464" y="1275"/>
                <a:chExt cx="395" cy="329"/>
              </a:xfrm>
            </p:grpSpPr>
            <p:pic>
              <p:nvPicPr>
                <p:cNvPr id="11318" name="Picture 4" descr="kw_skype_logo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aphicFrame>
              <p:nvGraphicFramePr>
                <p:cNvPr id="11270" name="Object 23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905" name="Clip" r:id="rId18" imgW="1305000" imgH="1085760" progId="">
                        <p:embed/>
                      </p:oleObj>
                    </mc:Choice>
                    <mc:Fallback>
                      <p:oleObj name="Clip" r:id="rId18" imgW="1305000" imgH="108576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23" y="1275"/>
                              <a:ext cx="280" cy="20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1310" name="Group 48"/>
              <p:cNvGrpSpPr>
                <a:grpSpLocks/>
              </p:cNvGrpSpPr>
              <p:nvPr/>
            </p:nvGrpSpPr>
            <p:grpSpPr bwMode="auto">
              <a:xfrm>
                <a:off x="4219" y="1085"/>
                <a:ext cx="316" cy="303"/>
                <a:chOff x="3464" y="1275"/>
                <a:chExt cx="395" cy="329"/>
              </a:xfrm>
            </p:grpSpPr>
            <p:pic>
              <p:nvPicPr>
                <p:cNvPr id="11317" name="Picture 49" descr="kw_skype_logo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aphicFrame>
              <p:nvGraphicFramePr>
                <p:cNvPr id="11269" name="Object 50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906" name="Clip" r:id="rId19" imgW="1305000" imgH="1085760" progId="">
                        <p:embed/>
                      </p:oleObj>
                    </mc:Choice>
                    <mc:Fallback>
                      <p:oleObj name="Clip" r:id="rId19" imgW="1305000" imgH="108576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23" y="1275"/>
                              <a:ext cx="280" cy="20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1311" name="Group 51"/>
              <p:cNvGrpSpPr>
                <a:grpSpLocks/>
              </p:cNvGrpSpPr>
              <p:nvPr/>
            </p:nvGrpSpPr>
            <p:grpSpPr bwMode="auto">
              <a:xfrm>
                <a:off x="3888" y="1146"/>
                <a:ext cx="316" cy="303"/>
                <a:chOff x="3464" y="1275"/>
                <a:chExt cx="395" cy="329"/>
              </a:xfrm>
            </p:grpSpPr>
            <p:pic>
              <p:nvPicPr>
                <p:cNvPr id="11316" name="Picture 52" descr="kw_skype_logo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aphicFrame>
              <p:nvGraphicFramePr>
                <p:cNvPr id="11268" name="Object 53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907" name="Clip" r:id="rId20" imgW="1305000" imgH="1085760" progId="">
                        <p:embed/>
                      </p:oleObj>
                    </mc:Choice>
                    <mc:Fallback>
                      <p:oleObj name="Clip" r:id="rId20" imgW="1305000" imgH="108576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23" y="1275"/>
                              <a:ext cx="280" cy="20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1312" name="Group 54"/>
              <p:cNvGrpSpPr>
                <a:grpSpLocks/>
              </p:cNvGrpSpPr>
              <p:nvPr/>
            </p:nvGrpSpPr>
            <p:grpSpPr bwMode="auto">
              <a:xfrm>
                <a:off x="4796" y="1373"/>
                <a:ext cx="316" cy="303"/>
                <a:chOff x="3464" y="1275"/>
                <a:chExt cx="395" cy="329"/>
              </a:xfrm>
            </p:grpSpPr>
            <p:pic>
              <p:nvPicPr>
                <p:cNvPr id="11315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aphicFrame>
              <p:nvGraphicFramePr>
                <p:cNvPr id="11267" name="Object 56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908" name="Clip" r:id="rId21" imgW="1305000" imgH="1085760" progId="">
                        <p:embed/>
                      </p:oleObj>
                    </mc:Choice>
                    <mc:Fallback>
                      <p:oleObj name="Clip" r:id="rId21" imgW="1305000" imgH="108576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23" y="1275"/>
                              <a:ext cx="280" cy="20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1313" name="Group 57"/>
              <p:cNvGrpSpPr>
                <a:grpSpLocks/>
              </p:cNvGrpSpPr>
              <p:nvPr/>
            </p:nvGrpSpPr>
            <p:grpSpPr bwMode="auto">
              <a:xfrm>
                <a:off x="4560" y="1128"/>
                <a:ext cx="316" cy="303"/>
                <a:chOff x="3464" y="1275"/>
                <a:chExt cx="395" cy="329"/>
              </a:xfrm>
            </p:grpSpPr>
            <p:pic>
              <p:nvPicPr>
                <p:cNvPr id="11314" name="Picture 58" descr="kw_skype_logo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aphicFrame>
              <p:nvGraphicFramePr>
                <p:cNvPr id="11266" name="Object 59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909" name="Clip" r:id="rId22" imgW="1305000" imgH="1085760" progId="">
                        <p:embed/>
                      </p:oleObj>
                    </mc:Choice>
                    <mc:Fallback>
                      <p:oleObj name="Clip" r:id="rId22" imgW="1305000" imgH="108576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23" y="1275"/>
                              <a:ext cx="280" cy="20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11308" name="Text Box 118"/>
            <p:cNvSpPr txBox="1">
              <a:spLocks noChangeArrowheads="1"/>
            </p:cNvSpPr>
            <p:nvPr/>
          </p:nvSpPr>
          <p:spPr bwMode="auto">
            <a:xfrm>
              <a:off x="4115" y="778"/>
              <a:ext cx="1487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2000"/>
                <a:t>Skype clients (SC)</a:t>
              </a:r>
            </a:p>
          </p:txBody>
        </p:sp>
      </p:grpSp>
      <p:sp>
        <p:nvSpPr>
          <p:cNvPr id="254071" name="Text Box 119"/>
          <p:cNvSpPr txBox="1">
            <a:spLocks noChangeArrowheads="1"/>
          </p:cNvSpPr>
          <p:nvPr/>
        </p:nvSpPr>
        <p:spPr bwMode="auto">
          <a:xfrm>
            <a:off x="7242175" y="2746375"/>
            <a:ext cx="152241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2000"/>
              <a:t>Supernode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2000"/>
              <a:t>(SN)</a:t>
            </a:r>
          </a:p>
        </p:txBody>
      </p:sp>
      <p:grpSp>
        <p:nvGrpSpPr>
          <p:cNvPr id="25" name="Group 127"/>
          <p:cNvGrpSpPr>
            <a:grpSpLocks/>
          </p:cNvGrpSpPr>
          <p:nvPr/>
        </p:nvGrpSpPr>
        <p:grpSpPr bwMode="auto">
          <a:xfrm>
            <a:off x="4189413" y="1677988"/>
            <a:ext cx="1574800" cy="1476375"/>
            <a:chOff x="2639" y="1057"/>
            <a:chExt cx="992" cy="930"/>
          </a:xfrm>
        </p:grpSpPr>
        <p:grpSp>
          <p:nvGrpSpPr>
            <p:cNvPr id="11297" name="Group 6"/>
            <p:cNvGrpSpPr>
              <a:grpSpLocks/>
            </p:cNvGrpSpPr>
            <p:nvPr/>
          </p:nvGrpSpPr>
          <p:grpSpPr bwMode="auto">
            <a:xfrm>
              <a:off x="2974" y="1057"/>
              <a:ext cx="269" cy="547"/>
              <a:chOff x="4180" y="783"/>
              <a:chExt cx="150" cy="307"/>
            </a:xfrm>
          </p:grpSpPr>
          <p:sp>
            <p:nvSpPr>
              <p:cNvPr id="11299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11300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11301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11302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11303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04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05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11306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</p:grpSp>
        <p:sp>
          <p:nvSpPr>
            <p:cNvPr id="11298" name="Text Box 120"/>
            <p:cNvSpPr txBox="1">
              <a:spLocks noChangeArrowheads="1"/>
            </p:cNvSpPr>
            <p:nvPr/>
          </p:nvSpPr>
          <p:spPr bwMode="auto">
            <a:xfrm>
              <a:off x="2639" y="1603"/>
              <a:ext cx="992" cy="3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ctr" eaLnBrk="0" hangingPunct="0">
                <a:lnSpc>
                  <a:spcPct val="75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2000"/>
                <a:t>Skype </a:t>
              </a:r>
            </a:p>
            <a:p>
              <a:pPr marL="342900" indent="-342900" algn="ctr" eaLnBrk="0" hangingPunct="0">
                <a:lnSpc>
                  <a:spcPct val="75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2000"/>
                <a:t>login server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47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067" grpId="0" animBg="1"/>
      <p:bldP spid="254068" grpId="0" animBg="1"/>
      <p:bldP spid="25406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Peers as relays</a:t>
            </a:r>
          </a:p>
        </p:txBody>
      </p:sp>
      <p:sp>
        <p:nvSpPr>
          <p:cNvPr id="1231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3997325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Problem when both Alice and Bob are behind  “NATs”.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NAT prevents an outside peer from initiating a call to insider peer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Solution: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Using Alice’s and Bob’s SNs, Relay is chosen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Each peer initiates session with relay.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Peers can now communicate through NATs via relay</a:t>
            </a:r>
          </a:p>
        </p:txBody>
      </p:sp>
      <p:sp>
        <p:nvSpPr>
          <p:cNvPr id="1230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Application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230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0AB1B2-F515-4C8C-9CE4-376DF3D648A3}" type="slidenum">
              <a:rPr lang="en-US" smtClean="0"/>
              <a:pPr>
                <a:defRPr/>
              </a:pPr>
              <a:t>51</a:t>
            </a:fld>
            <a:endParaRPr lang="en-US" smtClean="0"/>
          </a:p>
        </p:txBody>
      </p:sp>
      <p:grpSp>
        <p:nvGrpSpPr>
          <p:cNvPr id="12311" name="Group 4"/>
          <p:cNvGrpSpPr>
            <a:grpSpLocks/>
          </p:cNvGrpSpPr>
          <p:nvPr/>
        </p:nvGrpSpPr>
        <p:grpSpPr bwMode="auto">
          <a:xfrm>
            <a:off x="4751388" y="1722438"/>
            <a:ext cx="4129087" cy="3814762"/>
            <a:chOff x="2993" y="1085"/>
            <a:chExt cx="2601" cy="2403"/>
          </a:xfrm>
        </p:grpSpPr>
        <p:sp>
          <p:nvSpPr>
            <p:cNvPr id="12312" name="Line 5"/>
            <p:cNvSpPr>
              <a:spLocks noChangeShapeType="1"/>
            </p:cNvSpPr>
            <p:nvPr/>
          </p:nvSpPr>
          <p:spPr bwMode="auto">
            <a:xfrm>
              <a:off x="3941" y="1599"/>
              <a:ext cx="40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13" name="Line 6"/>
            <p:cNvSpPr>
              <a:spLocks noChangeShapeType="1"/>
            </p:cNvSpPr>
            <p:nvPr/>
          </p:nvSpPr>
          <p:spPr bwMode="auto">
            <a:xfrm>
              <a:off x="4063" y="1232"/>
              <a:ext cx="314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14" name="Line 7"/>
            <p:cNvSpPr>
              <a:spLocks noChangeShapeType="1"/>
            </p:cNvSpPr>
            <p:nvPr/>
          </p:nvSpPr>
          <p:spPr bwMode="auto">
            <a:xfrm flipH="1">
              <a:off x="4352" y="1127"/>
              <a:ext cx="9" cy="6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15" name="Line 8"/>
            <p:cNvSpPr>
              <a:spLocks noChangeShapeType="1"/>
            </p:cNvSpPr>
            <p:nvPr/>
          </p:nvSpPr>
          <p:spPr bwMode="auto">
            <a:xfrm flipH="1">
              <a:off x="4369" y="1457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12316" name="Group 9"/>
            <p:cNvGrpSpPr>
              <a:grpSpLocks/>
            </p:cNvGrpSpPr>
            <p:nvPr/>
          </p:nvGrpSpPr>
          <p:grpSpPr bwMode="auto">
            <a:xfrm>
              <a:off x="4098" y="1653"/>
              <a:ext cx="535" cy="443"/>
              <a:chOff x="3464" y="1275"/>
              <a:chExt cx="395" cy="329"/>
            </a:xfrm>
          </p:grpSpPr>
          <p:pic>
            <p:nvPicPr>
              <p:cNvPr id="12367" name="Picture 10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2306" name="Object 1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855" name="Clip" r:id="rId4" imgW="1305000" imgH="1085760" progId="">
                      <p:embed/>
                    </p:oleObj>
                  </mc:Choice>
                  <mc:Fallback>
                    <p:oleObj name="Clip" r:id="rId4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2317" name="Line 12"/>
            <p:cNvSpPr>
              <a:spLocks noChangeShapeType="1"/>
            </p:cNvSpPr>
            <p:nvPr/>
          </p:nvSpPr>
          <p:spPr bwMode="auto">
            <a:xfrm flipV="1">
              <a:off x="3622" y="2775"/>
              <a:ext cx="61" cy="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18" name="Line 13"/>
            <p:cNvSpPr>
              <a:spLocks noChangeShapeType="1"/>
            </p:cNvSpPr>
            <p:nvPr/>
          </p:nvSpPr>
          <p:spPr bwMode="auto">
            <a:xfrm>
              <a:off x="3405" y="2181"/>
              <a:ext cx="313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19" name="Line 14"/>
            <p:cNvSpPr>
              <a:spLocks noChangeShapeType="1"/>
            </p:cNvSpPr>
            <p:nvPr/>
          </p:nvSpPr>
          <p:spPr bwMode="auto">
            <a:xfrm>
              <a:off x="3265" y="2556"/>
              <a:ext cx="428" cy="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20" name="Line 15"/>
            <p:cNvSpPr>
              <a:spLocks noChangeShapeType="1"/>
            </p:cNvSpPr>
            <p:nvPr/>
          </p:nvSpPr>
          <p:spPr bwMode="auto">
            <a:xfrm flipV="1">
              <a:off x="3117" y="2784"/>
              <a:ext cx="576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21" name="Line 16"/>
            <p:cNvSpPr>
              <a:spLocks noChangeShapeType="1"/>
            </p:cNvSpPr>
            <p:nvPr/>
          </p:nvSpPr>
          <p:spPr bwMode="auto">
            <a:xfrm flipV="1">
              <a:off x="3238" y="2818"/>
              <a:ext cx="472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12322" name="Group 17"/>
            <p:cNvGrpSpPr>
              <a:grpSpLocks/>
            </p:cNvGrpSpPr>
            <p:nvPr/>
          </p:nvGrpSpPr>
          <p:grpSpPr bwMode="auto">
            <a:xfrm>
              <a:off x="3125" y="3091"/>
              <a:ext cx="316" cy="303"/>
              <a:chOff x="3464" y="1275"/>
              <a:chExt cx="395" cy="329"/>
            </a:xfrm>
          </p:grpSpPr>
          <p:pic>
            <p:nvPicPr>
              <p:cNvPr id="12366" name="Picture 18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2305" name="Object 19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856" name="Clip" r:id="rId6" imgW="1305000" imgH="1085760" progId="">
                      <p:embed/>
                    </p:oleObj>
                  </mc:Choice>
                  <mc:Fallback>
                    <p:oleObj name="Clip" r:id="rId6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2323" name="Group 20"/>
            <p:cNvGrpSpPr>
              <a:grpSpLocks/>
            </p:cNvGrpSpPr>
            <p:nvPr/>
          </p:nvGrpSpPr>
          <p:grpSpPr bwMode="auto">
            <a:xfrm>
              <a:off x="2993" y="2768"/>
              <a:ext cx="316" cy="303"/>
              <a:chOff x="3464" y="1275"/>
              <a:chExt cx="395" cy="329"/>
            </a:xfrm>
          </p:grpSpPr>
          <p:pic>
            <p:nvPicPr>
              <p:cNvPr id="12365" name="Picture 21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2304" name="Object 22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857" name="Clip" r:id="rId7" imgW="1305000" imgH="1085760" progId="">
                      <p:embed/>
                    </p:oleObj>
                  </mc:Choice>
                  <mc:Fallback>
                    <p:oleObj name="Clip" r:id="rId7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2324" name="Group 23"/>
            <p:cNvGrpSpPr>
              <a:grpSpLocks/>
            </p:cNvGrpSpPr>
            <p:nvPr/>
          </p:nvGrpSpPr>
          <p:grpSpPr bwMode="auto">
            <a:xfrm>
              <a:off x="3509" y="3185"/>
              <a:ext cx="316" cy="303"/>
              <a:chOff x="3464" y="1275"/>
              <a:chExt cx="395" cy="329"/>
            </a:xfrm>
          </p:grpSpPr>
          <p:pic>
            <p:nvPicPr>
              <p:cNvPr id="12364" name="Picture 24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2303" name="Object 25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858" name="Clip" r:id="rId8" imgW="1305000" imgH="1085760" progId="">
                      <p:embed/>
                    </p:oleObj>
                  </mc:Choice>
                  <mc:Fallback>
                    <p:oleObj name="Clip" r:id="rId8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2325" name="Group 26"/>
            <p:cNvGrpSpPr>
              <a:grpSpLocks/>
            </p:cNvGrpSpPr>
            <p:nvPr/>
          </p:nvGrpSpPr>
          <p:grpSpPr bwMode="auto">
            <a:xfrm>
              <a:off x="3264" y="2174"/>
              <a:ext cx="316" cy="303"/>
              <a:chOff x="3464" y="1275"/>
              <a:chExt cx="395" cy="329"/>
            </a:xfrm>
          </p:grpSpPr>
          <p:pic>
            <p:nvPicPr>
              <p:cNvPr id="12363" name="Picture 27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2302" name="Object 28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859" name="Clip" r:id="rId9" imgW="1305000" imgH="1085760" progId="">
                      <p:embed/>
                    </p:oleObj>
                  </mc:Choice>
                  <mc:Fallback>
                    <p:oleObj name="Clip" r:id="rId9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2326" name="Group 29"/>
            <p:cNvGrpSpPr>
              <a:grpSpLocks/>
            </p:cNvGrpSpPr>
            <p:nvPr/>
          </p:nvGrpSpPr>
          <p:grpSpPr bwMode="auto">
            <a:xfrm>
              <a:off x="3019" y="2408"/>
              <a:ext cx="316" cy="303"/>
              <a:chOff x="3464" y="1275"/>
              <a:chExt cx="395" cy="329"/>
            </a:xfrm>
          </p:grpSpPr>
          <p:pic>
            <p:nvPicPr>
              <p:cNvPr id="12362" name="Picture 30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2301" name="Object 3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860" name="Clip" r:id="rId10" imgW="1305000" imgH="1085760" progId="">
                      <p:embed/>
                    </p:oleObj>
                  </mc:Choice>
                  <mc:Fallback>
                    <p:oleObj name="Clip" r:id="rId10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2327" name="Group 32"/>
            <p:cNvGrpSpPr>
              <a:grpSpLocks/>
            </p:cNvGrpSpPr>
            <p:nvPr/>
          </p:nvGrpSpPr>
          <p:grpSpPr bwMode="auto">
            <a:xfrm>
              <a:off x="3439" y="2610"/>
              <a:ext cx="535" cy="443"/>
              <a:chOff x="3464" y="1275"/>
              <a:chExt cx="395" cy="329"/>
            </a:xfrm>
          </p:grpSpPr>
          <p:pic>
            <p:nvPicPr>
              <p:cNvPr id="12361" name="Picture 33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2300" name="Object 34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861" name="Clip" r:id="rId11" imgW="1305000" imgH="1085760" progId="">
                      <p:embed/>
                    </p:oleObj>
                  </mc:Choice>
                  <mc:Fallback>
                    <p:oleObj name="Clip" r:id="rId11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2328" name="Line 35"/>
            <p:cNvSpPr>
              <a:spLocks noChangeShapeType="1"/>
            </p:cNvSpPr>
            <p:nvPr/>
          </p:nvSpPr>
          <p:spPr bwMode="auto">
            <a:xfrm flipH="1">
              <a:off x="3736" y="1903"/>
              <a:ext cx="637" cy="8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29" name="Line 36"/>
            <p:cNvSpPr>
              <a:spLocks noChangeShapeType="1"/>
            </p:cNvSpPr>
            <p:nvPr/>
          </p:nvSpPr>
          <p:spPr bwMode="auto">
            <a:xfrm>
              <a:off x="4399" y="1807"/>
              <a:ext cx="436" cy="9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30" name="Line 37"/>
            <p:cNvSpPr>
              <a:spLocks noChangeShapeType="1"/>
            </p:cNvSpPr>
            <p:nvPr/>
          </p:nvSpPr>
          <p:spPr bwMode="auto">
            <a:xfrm flipV="1">
              <a:off x="3788" y="2731"/>
              <a:ext cx="107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31" name="Line 38"/>
            <p:cNvSpPr>
              <a:spLocks noChangeShapeType="1"/>
            </p:cNvSpPr>
            <p:nvPr/>
          </p:nvSpPr>
          <p:spPr bwMode="auto">
            <a:xfrm flipH="1" flipV="1">
              <a:off x="4817" y="2828"/>
              <a:ext cx="53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32" name="Line 39"/>
            <p:cNvSpPr>
              <a:spLocks noChangeShapeType="1"/>
            </p:cNvSpPr>
            <p:nvPr/>
          </p:nvSpPr>
          <p:spPr bwMode="auto">
            <a:xfrm flipH="1" flipV="1">
              <a:off x="4852" y="2846"/>
              <a:ext cx="49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33" name="Line 40"/>
            <p:cNvSpPr>
              <a:spLocks noChangeShapeType="1"/>
            </p:cNvSpPr>
            <p:nvPr/>
          </p:nvSpPr>
          <p:spPr bwMode="auto">
            <a:xfrm flipH="1" flipV="1">
              <a:off x="4827" y="2828"/>
              <a:ext cx="638" cy="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34" name="Line 41"/>
            <p:cNvSpPr>
              <a:spLocks noChangeShapeType="1"/>
            </p:cNvSpPr>
            <p:nvPr/>
          </p:nvSpPr>
          <p:spPr bwMode="auto">
            <a:xfrm flipH="1">
              <a:off x="4827" y="2233"/>
              <a:ext cx="375" cy="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35" name="Line 42"/>
            <p:cNvSpPr>
              <a:spLocks noChangeShapeType="1"/>
            </p:cNvSpPr>
            <p:nvPr/>
          </p:nvSpPr>
          <p:spPr bwMode="auto">
            <a:xfrm flipH="1">
              <a:off x="4844" y="2459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12336" name="Group 43"/>
            <p:cNvGrpSpPr>
              <a:grpSpLocks/>
            </p:cNvGrpSpPr>
            <p:nvPr/>
          </p:nvGrpSpPr>
          <p:grpSpPr bwMode="auto">
            <a:xfrm>
              <a:off x="5278" y="2759"/>
              <a:ext cx="316" cy="303"/>
              <a:chOff x="3464" y="1275"/>
              <a:chExt cx="395" cy="329"/>
            </a:xfrm>
          </p:grpSpPr>
          <p:pic>
            <p:nvPicPr>
              <p:cNvPr id="12360" name="Picture 44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2299" name="Object 45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862" name="Clip" r:id="rId12" imgW="1305000" imgH="1085760" progId="">
                      <p:embed/>
                    </p:oleObj>
                  </mc:Choice>
                  <mc:Fallback>
                    <p:oleObj name="Clip" r:id="rId12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2337" name="Group 46"/>
            <p:cNvGrpSpPr>
              <a:grpSpLocks/>
            </p:cNvGrpSpPr>
            <p:nvPr/>
          </p:nvGrpSpPr>
          <p:grpSpPr bwMode="auto">
            <a:xfrm>
              <a:off x="5175" y="3081"/>
              <a:ext cx="316" cy="303"/>
              <a:chOff x="3464" y="1275"/>
              <a:chExt cx="395" cy="329"/>
            </a:xfrm>
          </p:grpSpPr>
          <p:pic>
            <p:nvPicPr>
              <p:cNvPr id="12359" name="Picture 47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2298" name="Object 48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863" name="Clip" r:id="rId13" imgW="1305000" imgH="1085760" progId="">
                      <p:embed/>
                    </p:oleObj>
                  </mc:Choice>
                  <mc:Fallback>
                    <p:oleObj name="Clip" r:id="rId13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2338" name="Group 49"/>
            <p:cNvGrpSpPr>
              <a:grpSpLocks/>
            </p:cNvGrpSpPr>
            <p:nvPr/>
          </p:nvGrpSpPr>
          <p:grpSpPr bwMode="auto">
            <a:xfrm>
              <a:off x="5271" y="2375"/>
              <a:ext cx="316" cy="303"/>
              <a:chOff x="3464" y="1275"/>
              <a:chExt cx="395" cy="329"/>
            </a:xfrm>
          </p:grpSpPr>
          <p:pic>
            <p:nvPicPr>
              <p:cNvPr id="12358" name="Picture 50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2297" name="Object 5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864" name="Clip" r:id="rId14" imgW="1305000" imgH="1085760" progId="">
                      <p:embed/>
                    </p:oleObj>
                  </mc:Choice>
                  <mc:Fallback>
                    <p:oleObj name="Clip" r:id="rId14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2339" name="Group 52"/>
            <p:cNvGrpSpPr>
              <a:grpSpLocks/>
            </p:cNvGrpSpPr>
            <p:nvPr/>
          </p:nvGrpSpPr>
          <p:grpSpPr bwMode="auto">
            <a:xfrm>
              <a:off x="5035" y="2130"/>
              <a:ext cx="316" cy="303"/>
              <a:chOff x="3464" y="1275"/>
              <a:chExt cx="395" cy="329"/>
            </a:xfrm>
          </p:grpSpPr>
          <p:pic>
            <p:nvPicPr>
              <p:cNvPr id="12357" name="Picture 53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2296" name="Object 54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865" name="Clip" r:id="rId15" imgW="1305000" imgH="1085760" progId="">
                      <p:embed/>
                    </p:oleObj>
                  </mc:Choice>
                  <mc:Fallback>
                    <p:oleObj name="Clip" r:id="rId15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2340" name="Group 55"/>
            <p:cNvGrpSpPr>
              <a:grpSpLocks/>
            </p:cNvGrpSpPr>
            <p:nvPr/>
          </p:nvGrpSpPr>
          <p:grpSpPr bwMode="auto">
            <a:xfrm>
              <a:off x="4729" y="3134"/>
              <a:ext cx="316" cy="303"/>
              <a:chOff x="3464" y="1275"/>
              <a:chExt cx="395" cy="329"/>
            </a:xfrm>
          </p:grpSpPr>
          <p:pic>
            <p:nvPicPr>
              <p:cNvPr id="12356" name="Picture 56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2295" name="Object 57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866" name="Clip" r:id="rId16" imgW="1305000" imgH="1085760" progId="">
                      <p:embed/>
                    </p:oleObj>
                  </mc:Choice>
                  <mc:Fallback>
                    <p:oleObj name="Clip" r:id="rId16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2341" name="Group 58"/>
            <p:cNvGrpSpPr>
              <a:grpSpLocks/>
            </p:cNvGrpSpPr>
            <p:nvPr/>
          </p:nvGrpSpPr>
          <p:grpSpPr bwMode="auto">
            <a:xfrm>
              <a:off x="4573" y="2655"/>
              <a:ext cx="535" cy="443"/>
              <a:chOff x="3464" y="1275"/>
              <a:chExt cx="395" cy="329"/>
            </a:xfrm>
          </p:grpSpPr>
          <p:pic>
            <p:nvPicPr>
              <p:cNvPr id="12355" name="Picture 59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2294" name="Object 60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867" name="Clip" r:id="rId17" imgW="1305000" imgH="1085760" progId="">
                      <p:embed/>
                    </p:oleObj>
                  </mc:Choice>
                  <mc:Fallback>
                    <p:oleObj name="Clip" r:id="rId17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2342" name="Group 61"/>
            <p:cNvGrpSpPr>
              <a:grpSpLocks/>
            </p:cNvGrpSpPr>
            <p:nvPr/>
          </p:nvGrpSpPr>
          <p:grpSpPr bwMode="auto">
            <a:xfrm>
              <a:off x="3696" y="1373"/>
              <a:ext cx="316" cy="303"/>
              <a:chOff x="3464" y="1275"/>
              <a:chExt cx="395" cy="329"/>
            </a:xfrm>
          </p:grpSpPr>
          <p:pic>
            <p:nvPicPr>
              <p:cNvPr id="12354" name="Picture 62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2293" name="Object 63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868" name="Clip" r:id="rId18" imgW="1305000" imgH="1085760" progId="">
                      <p:embed/>
                    </p:oleObj>
                  </mc:Choice>
                  <mc:Fallback>
                    <p:oleObj name="Clip" r:id="rId18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2343" name="Group 64"/>
            <p:cNvGrpSpPr>
              <a:grpSpLocks/>
            </p:cNvGrpSpPr>
            <p:nvPr/>
          </p:nvGrpSpPr>
          <p:grpSpPr bwMode="auto">
            <a:xfrm>
              <a:off x="4219" y="1085"/>
              <a:ext cx="316" cy="303"/>
              <a:chOff x="3464" y="1275"/>
              <a:chExt cx="395" cy="329"/>
            </a:xfrm>
          </p:grpSpPr>
          <p:pic>
            <p:nvPicPr>
              <p:cNvPr id="12353" name="Picture 65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2292" name="Object 66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869" name="Clip" r:id="rId19" imgW="1305000" imgH="1085760" progId="">
                      <p:embed/>
                    </p:oleObj>
                  </mc:Choice>
                  <mc:Fallback>
                    <p:oleObj name="Clip" r:id="rId19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2344" name="Group 67"/>
            <p:cNvGrpSpPr>
              <a:grpSpLocks/>
            </p:cNvGrpSpPr>
            <p:nvPr/>
          </p:nvGrpSpPr>
          <p:grpSpPr bwMode="auto">
            <a:xfrm>
              <a:off x="3888" y="1146"/>
              <a:ext cx="316" cy="303"/>
              <a:chOff x="3464" y="1275"/>
              <a:chExt cx="395" cy="329"/>
            </a:xfrm>
          </p:grpSpPr>
          <p:pic>
            <p:nvPicPr>
              <p:cNvPr id="12352" name="Picture 68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2291" name="Object 69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870" name="Clip" r:id="rId20" imgW="1305000" imgH="1085760" progId="">
                      <p:embed/>
                    </p:oleObj>
                  </mc:Choice>
                  <mc:Fallback>
                    <p:oleObj name="Clip" r:id="rId20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2345" name="Group 70"/>
            <p:cNvGrpSpPr>
              <a:grpSpLocks/>
            </p:cNvGrpSpPr>
            <p:nvPr/>
          </p:nvGrpSpPr>
          <p:grpSpPr bwMode="auto">
            <a:xfrm>
              <a:off x="4796" y="1373"/>
              <a:ext cx="316" cy="303"/>
              <a:chOff x="3464" y="1275"/>
              <a:chExt cx="395" cy="329"/>
            </a:xfrm>
          </p:grpSpPr>
          <p:pic>
            <p:nvPicPr>
              <p:cNvPr id="12351" name="Picture 71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2290" name="Object 72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871" name="Clip" r:id="rId21" imgW="1305000" imgH="1085760" progId="">
                      <p:embed/>
                    </p:oleObj>
                  </mc:Choice>
                  <mc:Fallback>
                    <p:oleObj name="Clip" r:id="rId21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2346" name="Freeform 73"/>
            <p:cNvSpPr>
              <a:spLocks/>
            </p:cNvSpPr>
            <p:nvPr/>
          </p:nvSpPr>
          <p:spPr bwMode="auto">
            <a:xfrm>
              <a:off x="3693" y="1228"/>
              <a:ext cx="1597" cy="2008"/>
            </a:xfrm>
            <a:custGeom>
              <a:avLst/>
              <a:gdLst>
                <a:gd name="T0" fmla="*/ 737 w 1597"/>
                <a:gd name="T1" fmla="*/ 0 h 2008"/>
                <a:gd name="T2" fmla="*/ 1474 w 1597"/>
                <a:gd name="T3" fmla="*/ 983 h 2008"/>
                <a:gd name="T4" fmla="*/ 0 w 1597"/>
                <a:gd name="T5" fmla="*/ 2008 h 2008"/>
                <a:gd name="T6" fmla="*/ 0 60000 65536"/>
                <a:gd name="T7" fmla="*/ 0 60000 65536"/>
                <a:gd name="T8" fmla="*/ 0 60000 65536"/>
                <a:gd name="T9" fmla="*/ 0 w 1597"/>
                <a:gd name="T10" fmla="*/ 0 h 2008"/>
                <a:gd name="T11" fmla="*/ 1597 w 1597"/>
                <a:gd name="T12" fmla="*/ 2008 h 2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7" h="2008">
                  <a:moveTo>
                    <a:pt x="737" y="0"/>
                  </a:moveTo>
                  <a:cubicBezTo>
                    <a:pt x="1167" y="324"/>
                    <a:pt x="1597" y="648"/>
                    <a:pt x="1474" y="983"/>
                  </a:cubicBezTo>
                  <a:cubicBezTo>
                    <a:pt x="1351" y="1318"/>
                    <a:pt x="675" y="1663"/>
                    <a:pt x="0" y="2008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47" name="Freeform 74"/>
            <p:cNvSpPr>
              <a:spLocks/>
            </p:cNvSpPr>
            <p:nvPr/>
          </p:nvSpPr>
          <p:spPr bwMode="auto">
            <a:xfrm>
              <a:off x="3685" y="1203"/>
              <a:ext cx="1615" cy="2075"/>
            </a:xfrm>
            <a:custGeom>
              <a:avLst/>
              <a:gdLst>
                <a:gd name="T0" fmla="*/ 745 w 1615"/>
                <a:gd name="T1" fmla="*/ 0 h 2075"/>
                <a:gd name="T2" fmla="*/ 1491 w 1615"/>
                <a:gd name="T3" fmla="*/ 1016 h 2075"/>
                <a:gd name="T4" fmla="*/ 0 w 1615"/>
                <a:gd name="T5" fmla="*/ 2075 h 2075"/>
                <a:gd name="T6" fmla="*/ 0 60000 65536"/>
                <a:gd name="T7" fmla="*/ 0 60000 65536"/>
                <a:gd name="T8" fmla="*/ 0 60000 65536"/>
                <a:gd name="T9" fmla="*/ 0 w 1615"/>
                <a:gd name="T10" fmla="*/ 0 h 2075"/>
                <a:gd name="T11" fmla="*/ 1615 w 1615"/>
                <a:gd name="T12" fmla="*/ 2075 h 20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5" h="2075">
                  <a:moveTo>
                    <a:pt x="745" y="0"/>
                  </a:moveTo>
                  <a:cubicBezTo>
                    <a:pt x="1180" y="335"/>
                    <a:pt x="1615" y="670"/>
                    <a:pt x="1491" y="1016"/>
                  </a:cubicBezTo>
                  <a:cubicBezTo>
                    <a:pt x="1367" y="1362"/>
                    <a:pt x="250" y="1899"/>
                    <a:pt x="0" y="2075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48" name="Freeform 75"/>
            <p:cNvSpPr>
              <a:spLocks/>
            </p:cNvSpPr>
            <p:nvPr/>
          </p:nvSpPr>
          <p:spPr bwMode="auto">
            <a:xfrm>
              <a:off x="3693" y="1203"/>
              <a:ext cx="1600" cy="2058"/>
            </a:xfrm>
            <a:custGeom>
              <a:avLst/>
              <a:gdLst>
                <a:gd name="T0" fmla="*/ 754 w 1600"/>
                <a:gd name="T1" fmla="*/ 0 h 2058"/>
                <a:gd name="T2" fmla="*/ 1474 w 1600"/>
                <a:gd name="T3" fmla="*/ 982 h 2058"/>
                <a:gd name="T4" fmla="*/ 0 w 1600"/>
                <a:gd name="T5" fmla="*/ 2058 h 2058"/>
                <a:gd name="T6" fmla="*/ 0 60000 65536"/>
                <a:gd name="T7" fmla="*/ 0 60000 65536"/>
                <a:gd name="T8" fmla="*/ 0 60000 65536"/>
                <a:gd name="T9" fmla="*/ 0 w 1600"/>
                <a:gd name="T10" fmla="*/ 0 h 2058"/>
                <a:gd name="T11" fmla="*/ 1600 w 1600"/>
                <a:gd name="T12" fmla="*/ 2058 h 2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00" h="2058">
                  <a:moveTo>
                    <a:pt x="754" y="0"/>
                  </a:moveTo>
                  <a:cubicBezTo>
                    <a:pt x="1177" y="319"/>
                    <a:pt x="1600" y="639"/>
                    <a:pt x="1474" y="982"/>
                  </a:cubicBezTo>
                  <a:cubicBezTo>
                    <a:pt x="1348" y="1325"/>
                    <a:pt x="674" y="1691"/>
                    <a:pt x="0" y="2058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49" name="Line 76"/>
            <p:cNvSpPr>
              <a:spLocks noChangeShapeType="1"/>
            </p:cNvSpPr>
            <p:nvPr/>
          </p:nvSpPr>
          <p:spPr bwMode="auto">
            <a:xfrm flipH="1">
              <a:off x="3736" y="1516"/>
              <a:ext cx="127" cy="1169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50" name="Freeform 77"/>
            <p:cNvSpPr>
              <a:spLocks/>
            </p:cNvSpPr>
            <p:nvPr/>
          </p:nvSpPr>
          <p:spPr bwMode="auto">
            <a:xfrm>
              <a:off x="3719" y="1203"/>
              <a:ext cx="1577" cy="2067"/>
            </a:xfrm>
            <a:custGeom>
              <a:avLst/>
              <a:gdLst>
                <a:gd name="T0" fmla="*/ 720 w 1577"/>
                <a:gd name="T1" fmla="*/ 0 h 2067"/>
                <a:gd name="T2" fmla="*/ 1457 w 1577"/>
                <a:gd name="T3" fmla="*/ 999 h 2067"/>
                <a:gd name="T4" fmla="*/ 0 w 1577"/>
                <a:gd name="T5" fmla="*/ 2067 h 2067"/>
                <a:gd name="T6" fmla="*/ 0 60000 65536"/>
                <a:gd name="T7" fmla="*/ 0 60000 65536"/>
                <a:gd name="T8" fmla="*/ 0 60000 65536"/>
                <a:gd name="T9" fmla="*/ 0 w 1577"/>
                <a:gd name="T10" fmla="*/ 0 h 2067"/>
                <a:gd name="T11" fmla="*/ 1577 w 1577"/>
                <a:gd name="T12" fmla="*/ 2067 h 20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7" h="2067">
                  <a:moveTo>
                    <a:pt x="720" y="0"/>
                  </a:moveTo>
                  <a:cubicBezTo>
                    <a:pt x="1148" y="327"/>
                    <a:pt x="1577" y="655"/>
                    <a:pt x="1457" y="999"/>
                  </a:cubicBezTo>
                  <a:cubicBezTo>
                    <a:pt x="1337" y="1343"/>
                    <a:pt x="249" y="1892"/>
                    <a:pt x="0" y="2067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59459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588"/>
            <a:ext cx="9156700" cy="687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DHT: Overview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Structured Overlay Routing:</a:t>
            </a:r>
          </a:p>
          <a:p>
            <a:pPr lvl="1"/>
            <a:r>
              <a:rPr lang="en-US" sz="1800" b="1" dirty="0" smtClean="0"/>
              <a:t>Join</a:t>
            </a:r>
            <a:r>
              <a:rPr lang="en-US" sz="1800" dirty="0" smtClean="0"/>
              <a:t>: On startup, contact a “bootstrap” node and integrate yourself into the distributed data structure; get a </a:t>
            </a:r>
            <a:r>
              <a:rPr lang="en-US" sz="1800" i="1" dirty="0" smtClean="0"/>
              <a:t>node id</a:t>
            </a:r>
          </a:p>
          <a:p>
            <a:pPr lvl="1"/>
            <a:r>
              <a:rPr lang="en-US" sz="1800" b="1" dirty="0" smtClean="0"/>
              <a:t>Publish</a:t>
            </a:r>
            <a:r>
              <a:rPr lang="en-US" sz="1800" dirty="0" smtClean="0"/>
              <a:t>: Route publication for </a:t>
            </a:r>
            <a:r>
              <a:rPr lang="en-US" sz="1800" i="1" dirty="0" smtClean="0"/>
              <a:t>file id</a:t>
            </a:r>
            <a:r>
              <a:rPr lang="en-US" sz="1800" dirty="0" smtClean="0"/>
              <a:t> toward an appropriate </a:t>
            </a:r>
            <a:r>
              <a:rPr lang="en-US" sz="1800" i="1" dirty="0" smtClean="0"/>
              <a:t>node id</a:t>
            </a:r>
            <a:r>
              <a:rPr lang="en-US" sz="1800" dirty="0" smtClean="0"/>
              <a:t> along the data structure</a:t>
            </a:r>
          </a:p>
          <a:p>
            <a:pPr lvl="2"/>
            <a:r>
              <a:rPr lang="en-US" sz="1600" dirty="0" smtClean="0">
                <a:solidFill>
                  <a:srgbClr val="C00000"/>
                </a:solidFill>
              </a:rPr>
              <a:t>Need to think of updates when a node leaves</a:t>
            </a:r>
          </a:p>
          <a:p>
            <a:pPr lvl="1"/>
            <a:r>
              <a:rPr lang="en-US" sz="1800" b="1" dirty="0" smtClean="0"/>
              <a:t>Search</a:t>
            </a:r>
            <a:r>
              <a:rPr lang="en-US" sz="1800" dirty="0" smtClean="0"/>
              <a:t>: Route a query for file id toward a close node id. Data structure guarantees that query will meet the publication.</a:t>
            </a:r>
          </a:p>
          <a:p>
            <a:pPr lvl="1"/>
            <a:r>
              <a:rPr lang="en-US" sz="1800" b="1" dirty="0" smtClean="0"/>
              <a:t>Fetch</a:t>
            </a:r>
            <a:r>
              <a:rPr lang="en-US" sz="1800" dirty="0" smtClean="0"/>
              <a:t>: Two options:</a:t>
            </a:r>
          </a:p>
          <a:p>
            <a:pPr lvl="2"/>
            <a:r>
              <a:rPr lang="en-US" sz="1600" dirty="0" smtClean="0"/>
              <a:t>Publication contains actual file =&gt; fetch from where query stops</a:t>
            </a:r>
          </a:p>
          <a:p>
            <a:pPr lvl="2"/>
            <a:r>
              <a:rPr lang="en-US" sz="1600" dirty="0" smtClean="0"/>
              <a:t>Publication says “I have file X” =&gt; query tells you 128.2.1.3 has X, use http or similar (i.e. rely on IP routing) to get X from 128.2.1.3 </a:t>
            </a:r>
          </a:p>
          <a:p>
            <a:pPr lvl="2"/>
            <a:endParaRPr lang="en-US" sz="1600" dirty="0" smtClean="0"/>
          </a:p>
        </p:txBody>
      </p:sp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F383C-6DE2-4C19-9EBD-9F74855D8AC1}" type="slidenum">
              <a:rPr lang="en-US" smtClean="0"/>
              <a:pPr>
                <a:defRPr/>
              </a:pPr>
              <a:t>52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928813" y="1770063"/>
            <a:ext cx="2185987" cy="668337"/>
            <a:chOff x="2700" y="2340"/>
            <a:chExt cx="1620" cy="720"/>
          </a:xfrm>
        </p:grpSpPr>
        <p:sp>
          <p:nvSpPr>
            <p:cNvPr id="48168" name="AutoShape 10"/>
            <p:cNvSpPr>
              <a:spLocks noChangeArrowheads="1"/>
            </p:cNvSpPr>
            <p:nvPr/>
          </p:nvSpPr>
          <p:spPr bwMode="auto">
            <a:xfrm>
              <a:off x="2700" y="2340"/>
              <a:ext cx="1620" cy="720"/>
            </a:xfrm>
            <a:prstGeom prst="flowChartProcess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8169" name="Text Box 11"/>
            <p:cNvSpPr txBox="1">
              <a:spLocks noChangeArrowheads="1"/>
            </p:cNvSpPr>
            <p:nvPr/>
          </p:nvSpPr>
          <p:spPr bwMode="auto">
            <a:xfrm>
              <a:off x="2880" y="2520"/>
              <a:ext cx="12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new leecher</a:t>
              </a:r>
            </a:p>
          </p:txBody>
        </p:sp>
      </p:grp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BitTorrent – joining a torrent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3886200"/>
            <a:ext cx="4572000" cy="11430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200" smtClean="0"/>
              <a:t>Peers divided into: </a:t>
            </a:r>
          </a:p>
          <a:p>
            <a:pPr marL="609600" indent="-609600">
              <a:lnSpc>
                <a:spcPct val="80000"/>
              </a:lnSpc>
            </a:pPr>
            <a:r>
              <a:rPr lang="en-US" sz="2200" i="1" smtClean="0"/>
              <a:t>seeds</a:t>
            </a:r>
            <a:r>
              <a:rPr lang="en-US" sz="2200" smtClean="0"/>
              <a:t>:</a:t>
            </a:r>
            <a:r>
              <a:rPr lang="en-US" sz="2200" i="1" smtClean="0"/>
              <a:t> </a:t>
            </a:r>
            <a:r>
              <a:rPr lang="en-US" sz="2200" smtClean="0"/>
              <a:t>have the entire file</a:t>
            </a:r>
          </a:p>
          <a:p>
            <a:pPr marL="609600" indent="-609600">
              <a:lnSpc>
                <a:spcPct val="80000"/>
              </a:lnSpc>
            </a:pPr>
            <a:r>
              <a:rPr lang="en-US" sz="2200" i="1" smtClean="0"/>
              <a:t>leechers</a:t>
            </a:r>
            <a:r>
              <a:rPr lang="en-US" sz="2200" smtClean="0"/>
              <a:t>: still downloading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4800600" y="2743200"/>
            <a:ext cx="1276350" cy="6683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data</a:t>
            </a:r>
            <a:br>
              <a:rPr lang="en-US" sz="2000"/>
            </a:br>
            <a:r>
              <a:rPr lang="en-US" sz="2000"/>
              <a:t>request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173413" y="2698750"/>
            <a:ext cx="1093787" cy="501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peer list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4133850" y="1789113"/>
            <a:ext cx="1638300" cy="333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metadata file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2033588" y="2698750"/>
            <a:ext cx="728662" cy="501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join</a:t>
            </a:r>
          </a:p>
        </p:txBody>
      </p:sp>
      <p:sp>
        <p:nvSpPr>
          <p:cNvPr id="58389" name="Line 21"/>
          <p:cNvSpPr>
            <a:spLocks noChangeShapeType="1"/>
          </p:cNvSpPr>
          <p:nvPr/>
        </p:nvSpPr>
        <p:spPr bwMode="auto">
          <a:xfrm flipH="1" flipV="1">
            <a:off x="4114800" y="2124075"/>
            <a:ext cx="160020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054600" y="2163763"/>
            <a:ext cx="508000" cy="350837"/>
            <a:chOff x="4752" y="384"/>
            <a:chExt cx="336" cy="253"/>
          </a:xfrm>
        </p:grpSpPr>
        <p:sp>
          <p:nvSpPr>
            <p:cNvPr id="48166" name="Oval 25"/>
            <p:cNvSpPr>
              <a:spLocks noChangeArrowheads="1"/>
            </p:cNvSpPr>
            <p:nvPr/>
          </p:nvSpPr>
          <p:spPr bwMode="auto">
            <a:xfrm>
              <a:off x="4752" y="384"/>
              <a:ext cx="336" cy="240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8167" name="Text Box 26"/>
            <p:cNvSpPr txBox="1">
              <a:spLocks noChangeArrowheads="1"/>
            </p:cNvSpPr>
            <p:nvPr/>
          </p:nvSpPr>
          <p:spPr bwMode="auto">
            <a:xfrm>
              <a:off x="4752" y="384"/>
              <a:ext cx="336" cy="2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1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624013" y="2697163"/>
            <a:ext cx="509587" cy="350837"/>
            <a:chOff x="4752" y="384"/>
            <a:chExt cx="336" cy="253"/>
          </a:xfrm>
        </p:grpSpPr>
        <p:sp>
          <p:nvSpPr>
            <p:cNvPr id="48164" name="Oval 28"/>
            <p:cNvSpPr>
              <a:spLocks noChangeArrowheads="1"/>
            </p:cNvSpPr>
            <p:nvPr/>
          </p:nvSpPr>
          <p:spPr bwMode="auto">
            <a:xfrm>
              <a:off x="4752" y="384"/>
              <a:ext cx="336" cy="240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8165" name="Text Box 29"/>
            <p:cNvSpPr txBox="1">
              <a:spLocks noChangeArrowheads="1"/>
            </p:cNvSpPr>
            <p:nvPr/>
          </p:nvSpPr>
          <p:spPr bwMode="auto">
            <a:xfrm>
              <a:off x="4752" y="384"/>
              <a:ext cx="336" cy="2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2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4191000" y="2697163"/>
            <a:ext cx="509588" cy="350837"/>
            <a:chOff x="4752" y="384"/>
            <a:chExt cx="336" cy="253"/>
          </a:xfrm>
        </p:grpSpPr>
        <p:sp>
          <p:nvSpPr>
            <p:cNvPr id="48162" name="Oval 31"/>
            <p:cNvSpPr>
              <a:spLocks noChangeArrowheads="1"/>
            </p:cNvSpPr>
            <p:nvPr/>
          </p:nvSpPr>
          <p:spPr bwMode="auto">
            <a:xfrm>
              <a:off x="4752" y="384"/>
              <a:ext cx="336" cy="240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8163" name="Text Box 32"/>
            <p:cNvSpPr txBox="1">
              <a:spLocks noChangeArrowheads="1"/>
            </p:cNvSpPr>
            <p:nvPr/>
          </p:nvSpPr>
          <p:spPr bwMode="auto">
            <a:xfrm>
              <a:off x="4752" y="384"/>
              <a:ext cx="336" cy="2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3</a:t>
              </a:r>
            </a:p>
          </p:txBody>
        </p:sp>
      </p:grpSp>
      <p:sp>
        <p:nvSpPr>
          <p:cNvPr id="58401" name="Line 33"/>
          <p:cNvSpPr>
            <a:spLocks noChangeShapeType="1"/>
          </p:cNvSpPr>
          <p:nvPr/>
        </p:nvSpPr>
        <p:spPr bwMode="auto">
          <a:xfrm>
            <a:off x="4127500" y="2447925"/>
            <a:ext cx="1816100" cy="447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sv-SE"/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5281613" y="3306763"/>
            <a:ext cx="509587" cy="350837"/>
            <a:chOff x="4752" y="384"/>
            <a:chExt cx="336" cy="253"/>
          </a:xfrm>
        </p:grpSpPr>
        <p:sp>
          <p:nvSpPr>
            <p:cNvPr id="48160" name="Oval 35"/>
            <p:cNvSpPr>
              <a:spLocks noChangeArrowheads="1"/>
            </p:cNvSpPr>
            <p:nvPr/>
          </p:nvSpPr>
          <p:spPr bwMode="auto">
            <a:xfrm>
              <a:off x="4752" y="384"/>
              <a:ext cx="336" cy="240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8161" name="Text Box 36"/>
            <p:cNvSpPr txBox="1">
              <a:spLocks noChangeArrowheads="1"/>
            </p:cNvSpPr>
            <p:nvPr/>
          </p:nvSpPr>
          <p:spPr bwMode="auto">
            <a:xfrm>
              <a:off x="4752" y="384"/>
              <a:ext cx="336" cy="2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4</a:t>
              </a:r>
            </a:p>
          </p:txBody>
        </p:sp>
      </p:grpSp>
      <p:sp>
        <p:nvSpPr>
          <p:cNvPr id="58406" name="Line 38"/>
          <p:cNvSpPr>
            <a:spLocks noChangeShapeType="1"/>
          </p:cNvSpPr>
          <p:nvPr/>
        </p:nvSpPr>
        <p:spPr bwMode="auto">
          <a:xfrm flipH="1">
            <a:off x="2667000" y="2438400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sv-SE"/>
          </a:p>
        </p:txBody>
      </p:sp>
      <p:sp>
        <p:nvSpPr>
          <p:cNvPr id="58407" name="Line 39"/>
          <p:cNvSpPr>
            <a:spLocks noChangeShapeType="1"/>
          </p:cNvSpPr>
          <p:nvPr/>
        </p:nvSpPr>
        <p:spPr bwMode="auto">
          <a:xfrm flipV="1">
            <a:off x="3200400" y="2438400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sv-SE"/>
          </a:p>
        </p:txBody>
      </p: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5943600" y="2895600"/>
            <a:ext cx="2185988" cy="668338"/>
            <a:chOff x="2700" y="2340"/>
            <a:chExt cx="1620" cy="720"/>
          </a:xfrm>
        </p:grpSpPr>
        <p:sp>
          <p:nvSpPr>
            <p:cNvPr id="48158" name="AutoShape 41"/>
            <p:cNvSpPr>
              <a:spLocks noChangeArrowheads="1"/>
            </p:cNvSpPr>
            <p:nvPr/>
          </p:nvSpPr>
          <p:spPr bwMode="auto">
            <a:xfrm>
              <a:off x="2700" y="2340"/>
              <a:ext cx="1620" cy="720"/>
            </a:xfrm>
            <a:prstGeom prst="flowChartProcess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8159" name="Text Box 42"/>
            <p:cNvSpPr txBox="1">
              <a:spLocks noChangeArrowheads="1"/>
            </p:cNvSpPr>
            <p:nvPr/>
          </p:nvSpPr>
          <p:spPr bwMode="auto">
            <a:xfrm>
              <a:off x="2880" y="2520"/>
              <a:ext cx="12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seed/leecher</a:t>
              </a:r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5715000" y="1752600"/>
            <a:ext cx="2185988" cy="668338"/>
            <a:chOff x="2700" y="2340"/>
            <a:chExt cx="1620" cy="720"/>
          </a:xfrm>
        </p:grpSpPr>
        <p:sp>
          <p:nvSpPr>
            <p:cNvPr id="48156" name="AutoShape 44"/>
            <p:cNvSpPr>
              <a:spLocks noChangeArrowheads="1"/>
            </p:cNvSpPr>
            <p:nvPr/>
          </p:nvSpPr>
          <p:spPr bwMode="auto">
            <a:xfrm>
              <a:off x="2700" y="2340"/>
              <a:ext cx="1620" cy="720"/>
            </a:xfrm>
            <a:prstGeom prst="flowChartProcess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8157" name="Text Box 45"/>
            <p:cNvSpPr txBox="1">
              <a:spLocks noChangeArrowheads="1"/>
            </p:cNvSpPr>
            <p:nvPr/>
          </p:nvSpPr>
          <p:spPr bwMode="auto">
            <a:xfrm>
              <a:off x="2880" y="2520"/>
              <a:ext cx="12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website</a:t>
              </a:r>
            </a:p>
          </p:txBody>
        </p:sp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1905000" y="3124200"/>
            <a:ext cx="2185988" cy="668338"/>
            <a:chOff x="2700" y="2340"/>
            <a:chExt cx="1620" cy="720"/>
          </a:xfrm>
        </p:grpSpPr>
        <p:sp>
          <p:nvSpPr>
            <p:cNvPr id="48154" name="AutoShape 47"/>
            <p:cNvSpPr>
              <a:spLocks noChangeArrowheads="1"/>
            </p:cNvSpPr>
            <p:nvPr/>
          </p:nvSpPr>
          <p:spPr bwMode="auto">
            <a:xfrm>
              <a:off x="2700" y="2340"/>
              <a:ext cx="1620" cy="720"/>
            </a:xfrm>
            <a:prstGeom prst="flowChartProcess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8155" name="Text Box 48"/>
            <p:cNvSpPr txBox="1">
              <a:spLocks noChangeArrowheads="1"/>
            </p:cNvSpPr>
            <p:nvPr/>
          </p:nvSpPr>
          <p:spPr bwMode="auto">
            <a:xfrm>
              <a:off x="2880" y="2520"/>
              <a:ext cx="1260" cy="36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tracker</a:t>
              </a:r>
            </a:p>
          </p:txBody>
        </p:sp>
      </p:grpSp>
      <p:sp>
        <p:nvSpPr>
          <p:cNvPr id="58427" name="Text Box 59"/>
          <p:cNvSpPr txBox="1">
            <a:spLocks noChangeArrowheads="1"/>
          </p:cNvSpPr>
          <p:nvPr/>
        </p:nvSpPr>
        <p:spPr bwMode="auto">
          <a:xfrm>
            <a:off x="990600" y="4876800"/>
            <a:ext cx="8077200" cy="433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800"/>
              <a:t>1. obtain the </a:t>
            </a:r>
            <a:r>
              <a:rPr lang="en-US" sz="2800" i="1"/>
              <a:t>metadata file</a:t>
            </a:r>
          </a:p>
        </p:txBody>
      </p:sp>
      <p:sp>
        <p:nvSpPr>
          <p:cNvPr id="58428" name="Text Box 60"/>
          <p:cNvSpPr txBox="1">
            <a:spLocks noChangeArrowheads="1"/>
          </p:cNvSpPr>
          <p:nvPr/>
        </p:nvSpPr>
        <p:spPr bwMode="auto">
          <a:xfrm>
            <a:off x="990600" y="5149850"/>
            <a:ext cx="8077200" cy="565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800"/>
              <a:t>2. contact the </a:t>
            </a:r>
            <a:r>
              <a:rPr lang="en-US" sz="2800" i="1"/>
              <a:t>tracker</a:t>
            </a:r>
            <a:r>
              <a:rPr lang="en-US" sz="3100"/>
              <a:t> </a:t>
            </a:r>
          </a:p>
        </p:txBody>
      </p:sp>
      <p:sp>
        <p:nvSpPr>
          <p:cNvPr id="58429" name="Text Box 61"/>
          <p:cNvSpPr txBox="1">
            <a:spLocks noChangeArrowheads="1"/>
          </p:cNvSpPr>
          <p:nvPr/>
        </p:nvSpPr>
        <p:spPr bwMode="auto">
          <a:xfrm>
            <a:off x="990600" y="5562600"/>
            <a:ext cx="8077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800"/>
              <a:t>3. obtain a </a:t>
            </a:r>
            <a:r>
              <a:rPr lang="en-US" sz="2800" i="1"/>
              <a:t>peer</a:t>
            </a:r>
            <a:r>
              <a:rPr lang="en-US" sz="2800"/>
              <a:t> </a:t>
            </a:r>
            <a:r>
              <a:rPr lang="en-US" sz="2800" i="1"/>
              <a:t>list</a:t>
            </a:r>
            <a:r>
              <a:rPr lang="en-US" sz="2800"/>
              <a:t> (contains seeds &amp; leechers)</a:t>
            </a:r>
          </a:p>
        </p:txBody>
      </p:sp>
      <p:sp>
        <p:nvSpPr>
          <p:cNvPr id="58430" name="Text Box 62"/>
          <p:cNvSpPr txBox="1">
            <a:spLocks noChangeArrowheads="1"/>
          </p:cNvSpPr>
          <p:nvPr/>
        </p:nvSpPr>
        <p:spPr bwMode="auto">
          <a:xfrm>
            <a:off x="990600" y="5943600"/>
            <a:ext cx="8077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800"/>
              <a:t>4. contact peers from that list for data</a:t>
            </a:r>
          </a:p>
        </p:txBody>
      </p:sp>
      <p:pic>
        <p:nvPicPr>
          <p:cNvPr id="48152" name="Picture 66" descr="se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229100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3" name="Picture 69" descr="lee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8738" y="4572000"/>
            <a:ext cx="271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2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8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8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8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animBg="1"/>
      <p:bldP spid="58374" grpId="0" animBg="1"/>
      <p:bldP spid="58375" grpId="0" animBg="1"/>
      <p:bldP spid="58376" grpId="0" animBg="1"/>
      <p:bldP spid="58389" grpId="0" animBg="1"/>
      <p:bldP spid="58401" grpId="0" animBg="1"/>
      <p:bldP spid="58406" grpId="0" animBg="1"/>
      <p:bldP spid="58407" grpId="0" animBg="1"/>
      <p:bldP spid="58427" grpId="0"/>
      <p:bldP spid="58428" grpId="0"/>
      <p:bldP spid="58429" grpId="0"/>
      <p:bldP spid="5843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02" name="Text Box 118"/>
          <p:cNvSpPr txBox="1">
            <a:spLocks noChangeArrowheads="1"/>
          </p:cNvSpPr>
          <p:nvPr/>
        </p:nvSpPr>
        <p:spPr bwMode="auto">
          <a:xfrm>
            <a:off x="8610600" y="2359025"/>
            <a:ext cx="457200" cy="384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! </a:t>
            </a: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BitTorrent – exchanging data</a:t>
            </a:r>
          </a:p>
        </p:txBody>
      </p:sp>
      <p:sp>
        <p:nvSpPr>
          <p:cNvPr id="118835" name="Text Box 51"/>
          <p:cNvSpPr txBox="1">
            <a:spLocks noChangeArrowheads="1"/>
          </p:cNvSpPr>
          <p:nvPr/>
        </p:nvSpPr>
        <p:spPr bwMode="auto">
          <a:xfrm>
            <a:off x="7543800" y="2359025"/>
            <a:ext cx="838200" cy="384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I have </a:t>
            </a:r>
          </a:p>
        </p:txBody>
      </p:sp>
      <p:grpSp>
        <p:nvGrpSpPr>
          <p:cNvPr id="2" name="Group 110"/>
          <p:cNvGrpSpPr>
            <a:grpSpLocks/>
          </p:cNvGrpSpPr>
          <p:nvPr/>
        </p:nvGrpSpPr>
        <p:grpSpPr bwMode="auto">
          <a:xfrm>
            <a:off x="7086600" y="2286000"/>
            <a:ext cx="458788" cy="457200"/>
            <a:chOff x="4320" y="1379"/>
            <a:chExt cx="289" cy="288"/>
          </a:xfrm>
        </p:grpSpPr>
        <p:sp>
          <p:nvSpPr>
            <p:cNvPr id="49197" name="Line 52"/>
            <p:cNvSpPr>
              <a:spLocks noChangeShapeType="1"/>
            </p:cNvSpPr>
            <p:nvPr/>
          </p:nvSpPr>
          <p:spPr bwMode="auto">
            <a:xfrm flipV="1">
              <a:off x="4320" y="1379"/>
              <a:ext cx="288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9198" name="Line 53"/>
            <p:cNvSpPr>
              <a:spLocks noChangeShapeType="1"/>
            </p:cNvSpPr>
            <p:nvPr/>
          </p:nvSpPr>
          <p:spPr bwMode="auto">
            <a:xfrm>
              <a:off x="4320" y="1523"/>
              <a:ext cx="28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9199" name="Line 54"/>
            <p:cNvSpPr>
              <a:spLocks noChangeShapeType="1"/>
            </p:cNvSpPr>
            <p:nvPr/>
          </p:nvSpPr>
          <p:spPr bwMode="auto">
            <a:xfrm>
              <a:off x="4336" y="1523"/>
              <a:ext cx="272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9158" name="Group 77"/>
          <p:cNvGrpSpPr>
            <a:grpSpLocks/>
          </p:cNvGrpSpPr>
          <p:nvPr/>
        </p:nvGrpSpPr>
        <p:grpSpPr bwMode="auto">
          <a:xfrm>
            <a:off x="4876800" y="2151063"/>
            <a:ext cx="2209800" cy="668337"/>
            <a:chOff x="2943" y="1152"/>
            <a:chExt cx="1377" cy="421"/>
          </a:xfrm>
        </p:grpSpPr>
        <p:grpSp>
          <p:nvGrpSpPr>
            <p:cNvPr id="49193" name="Group 55"/>
            <p:cNvGrpSpPr>
              <a:grpSpLocks/>
            </p:cNvGrpSpPr>
            <p:nvPr/>
          </p:nvGrpSpPr>
          <p:grpSpPr bwMode="auto">
            <a:xfrm>
              <a:off x="2943" y="1152"/>
              <a:ext cx="1377" cy="421"/>
              <a:chOff x="2700" y="2340"/>
              <a:chExt cx="1620" cy="720"/>
            </a:xfrm>
          </p:grpSpPr>
          <p:sp>
            <p:nvSpPr>
              <p:cNvPr id="49195" name="AutoShape 56"/>
              <p:cNvSpPr>
                <a:spLocks noChangeArrowheads="1"/>
              </p:cNvSpPr>
              <p:nvPr/>
            </p:nvSpPr>
            <p:spPr bwMode="auto">
              <a:xfrm>
                <a:off x="2700" y="2340"/>
                <a:ext cx="1620" cy="720"/>
              </a:xfrm>
              <a:prstGeom prst="flowChartProcess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196" name="Text Box 57"/>
              <p:cNvSpPr txBox="1">
                <a:spLocks noChangeArrowheads="1"/>
              </p:cNvSpPr>
              <p:nvPr/>
            </p:nvSpPr>
            <p:spPr bwMode="auto">
              <a:xfrm>
                <a:off x="2880" y="2520"/>
                <a:ext cx="126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/>
                  <a:t>leecher A</a:t>
                </a:r>
              </a:p>
            </p:txBody>
          </p:sp>
        </p:grpSp>
        <p:pic>
          <p:nvPicPr>
            <p:cNvPr id="49194" name="Picture 75" descr="leec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84" y="1200"/>
              <a:ext cx="268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8892" name="Rectangle 108"/>
          <p:cNvSpPr>
            <a:spLocks noChangeArrowheads="1"/>
          </p:cNvSpPr>
          <p:nvPr/>
        </p:nvSpPr>
        <p:spPr bwMode="auto">
          <a:xfrm>
            <a:off x="8305800" y="2286000"/>
            <a:ext cx="457200" cy="381000"/>
          </a:xfrm>
          <a:prstGeom prst="rect">
            <a:avLst/>
          </a:prstGeom>
          <a:solidFill>
            <a:srgbClr val="00008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9160" name="Rectangle 109"/>
          <p:cNvSpPr>
            <a:spLocks noChangeArrowheads="1"/>
          </p:cNvSpPr>
          <p:nvPr/>
        </p:nvSpPr>
        <p:spPr bwMode="auto">
          <a:xfrm>
            <a:off x="6477000" y="1676400"/>
            <a:ext cx="457200" cy="381000"/>
          </a:xfrm>
          <a:prstGeom prst="rect">
            <a:avLst/>
          </a:prstGeom>
          <a:solidFill>
            <a:srgbClr val="00008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8895" name="Rectangle 111"/>
          <p:cNvSpPr>
            <a:spLocks noChangeArrowheads="1"/>
          </p:cNvSpPr>
          <p:nvPr/>
        </p:nvSpPr>
        <p:spPr bwMode="auto">
          <a:xfrm>
            <a:off x="5029200" y="1676400"/>
            <a:ext cx="76200" cy="3810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8896" name="Rectangle 112"/>
          <p:cNvSpPr>
            <a:spLocks noChangeArrowheads="1"/>
          </p:cNvSpPr>
          <p:nvPr/>
        </p:nvSpPr>
        <p:spPr bwMode="auto">
          <a:xfrm>
            <a:off x="5257800" y="1676400"/>
            <a:ext cx="76200" cy="3810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8897" name="Rectangle 113"/>
          <p:cNvSpPr>
            <a:spLocks noChangeArrowheads="1"/>
          </p:cNvSpPr>
          <p:nvPr/>
        </p:nvSpPr>
        <p:spPr bwMode="auto">
          <a:xfrm>
            <a:off x="5486400" y="1676400"/>
            <a:ext cx="76200" cy="3810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8898" name="Rectangle 114"/>
          <p:cNvSpPr>
            <a:spLocks noChangeArrowheads="1"/>
          </p:cNvSpPr>
          <p:nvPr/>
        </p:nvSpPr>
        <p:spPr bwMode="auto">
          <a:xfrm>
            <a:off x="5715000" y="1676400"/>
            <a:ext cx="76200" cy="3810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8901" name="AutoShape 117"/>
          <p:cNvSpPr>
            <a:spLocks noChangeArrowheads="1"/>
          </p:cNvSpPr>
          <p:nvPr/>
        </p:nvSpPr>
        <p:spPr bwMode="auto">
          <a:xfrm>
            <a:off x="5943600" y="1752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8918" name="Rectangle 134"/>
          <p:cNvSpPr>
            <a:spLocks noChangeArrowheads="1"/>
          </p:cNvSpPr>
          <p:nvPr/>
        </p:nvSpPr>
        <p:spPr bwMode="auto">
          <a:xfrm>
            <a:off x="3276600" y="4344988"/>
            <a:ext cx="457200" cy="381000"/>
          </a:xfrm>
          <a:prstGeom prst="rect">
            <a:avLst/>
          </a:prstGeom>
          <a:solidFill>
            <a:srgbClr val="00008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8920" name="Rectangle 136"/>
          <p:cNvSpPr>
            <a:spLocks noChangeArrowheads="1"/>
          </p:cNvSpPr>
          <p:nvPr/>
        </p:nvSpPr>
        <p:spPr bwMode="auto">
          <a:xfrm>
            <a:off x="4343400" y="4876800"/>
            <a:ext cx="76200" cy="3810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8923" name="Text Box 139"/>
          <p:cNvSpPr txBox="1">
            <a:spLocks noChangeArrowheads="1"/>
          </p:cNvSpPr>
          <p:nvPr/>
        </p:nvSpPr>
        <p:spPr bwMode="auto">
          <a:xfrm>
            <a:off x="838200" y="4344988"/>
            <a:ext cx="8229600" cy="455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cs typeface="Times New Roman" pitchFamily="18" charset="0"/>
              </a:rPr>
              <a:t>●</a:t>
            </a:r>
            <a:r>
              <a:rPr lang="en-US" sz="1700">
                <a:cs typeface="Times New Roman" pitchFamily="18" charset="0"/>
              </a:rPr>
              <a:t> </a:t>
            </a:r>
            <a:r>
              <a:rPr lang="en-US" sz="2800"/>
              <a:t>Verify </a:t>
            </a:r>
            <a:r>
              <a:rPr lang="en-US" sz="2800" i="1"/>
              <a:t>pieces</a:t>
            </a:r>
            <a:r>
              <a:rPr lang="en-US" sz="2800"/>
              <a:t>        using hashes</a:t>
            </a:r>
          </a:p>
        </p:txBody>
      </p:sp>
      <p:sp>
        <p:nvSpPr>
          <p:cNvPr id="118925" name="Text Box 141"/>
          <p:cNvSpPr txBox="1">
            <a:spLocks noChangeArrowheads="1"/>
          </p:cNvSpPr>
          <p:nvPr/>
        </p:nvSpPr>
        <p:spPr bwMode="auto">
          <a:xfrm>
            <a:off x="838200" y="4876800"/>
            <a:ext cx="8229600" cy="455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cs typeface="Times New Roman" pitchFamily="18" charset="0"/>
              </a:rPr>
              <a:t>●</a:t>
            </a:r>
            <a:r>
              <a:rPr lang="en-US" sz="1700">
                <a:cs typeface="Times New Roman" pitchFamily="18" charset="0"/>
              </a:rPr>
              <a:t> </a:t>
            </a:r>
            <a:r>
              <a:rPr lang="en-US" sz="2800">
                <a:cs typeface="Times New Roman" pitchFamily="18" charset="0"/>
              </a:rPr>
              <a:t>Download sub-pieces   </a:t>
            </a:r>
            <a:r>
              <a:rPr lang="en-US" sz="2800" i="1">
                <a:cs typeface="Times New Roman" pitchFamily="18" charset="0"/>
              </a:rPr>
              <a:t>in parallel</a:t>
            </a:r>
            <a:endParaRPr lang="en-US" sz="2800"/>
          </a:p>
        </p:txBody>
      </p:sp>
      <p:sp>
        <p:nvSpPr>
          <p:cNvPr id="118926" name="Text Box 142"/>
          <p:cNvSpPr txBox="1">
            <a:spLocks noChangeArrowheads="1"/>
          </p:cNvSpPr>
          <p:nvPr/>
        </p:nvSpPr>
        <p:spPr bwMode="auto">
          <a:xfrm>
            <a:off x="838200" y="5410200"/>
            <a:ext cx="8229600" cy="455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cs typeface="Times New Roman" pitchFamily="18" charset="0"/>
              </a:rPr>
              <a:t>● </a:t>
            </a:r>
            <a:r>
              <a:rPr lang="en-US" sz="2800" i="1">
                <a:cs typeface="Times New Roman" pitchFamily="18" charset="0"/>
              </a:rPr>
              <a:t>Advertise</a:t>
            </a:r>
            <a:r>
              <a:rPr lang="en-US" sz="2800">
                <a:cs typeface="Times New Roman" pitchFamily="18" charset="0"/>
              </a:rPr>
              <a:t> received pieces to the entire peer list</a:t>
            </a:r>
            <a:endParaRPr lang="en-US" sz="2800"/>
          </a:p>
        </p:txBody>
      </p:sp>
      <p:sp>
        <p:nvSpPr>
          <p:cNvPr id="118927" name="Text Box 143"/>
          <p:cNvSpPr txBox="1">
            <a:spLocks noChangeArrowheads="1"/>
          </p:cNvSpPr>
          <p:nvPr/>
        </p:nvSpPr>
        <p:spPr bwMode="auto">
          <a:xfrm>
            <a:off x="838200" y="5943600"/>
            <a:ext cx="8229600" cy="455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cs typeface="Times New Roman" pitchFamily="18" charset="0"/>
              </a:rPr>
              <a:t>● Look for the </a:t>
            </a:r>
            <a:r>
              <a:rPr lang="en-US" sz="2800" i="1">
                <a:cs typeface="Times New Roman" pitchFamily="18" charset="0"/>
              </a:rPr>
              <a:t>rarest</a:t>
            </a:r>
            <a:r>
              <a:rPr lang="en-US" sz="2800">
                <a:cs typeface="Times New Roman" pitchFamily="18" charset="0"/>
              </a:rPr>
              <a:t> pieces</a:t>
            </a:r>
            <a:endParaRPr lang="en-US" sz="2800"/>
          </a:p>
        </p:txBody>
      </p:sp>
      <p:grpSp>
        <p:nvGrpSpPr>
          <p:cNvPr id="5" name="Group 165"/>
          <p:cNvGrpSpPr>
            <a:grpSpLocks/>
          </p:cNvGrpSpPr>
          <p:nvPr/>
        </p:nvGrpSpPr>
        <p:grpSpPr bwMode="auto">
          <a:xfrm>
            <a:off x="1852613" y="2895600"/>
            <a:ext cx="1804987" cy="668338"/>
            <a:chOff x="3744" y="1968"/>
            <a:chExt cx="1377" cy="421"/>
          </a:xfrm>
        </p:grpSpPr>
        <p:grpSp>
          <p:nvGrpSpPr>
            <p:cNvPr id="49189" name="Group 166"/>
            <p:cNvGrpSpPr>
              <a:grpSpLocks/>
            </p:cNvGrpSpPr>
            <p:nvPr/>
          </p:nvGrpSpPr>
          <p:grpSpPr bwMode="auto">
            <a:xfrm>
              <a:off x="3744" y="1968"/>
              <a:ext cx="1377" cy="421"/>
              <a:chOff x="2700" y="2340"/>
              <a:chExt cx="1620" cy="720"/>
            </a:xfrm>
          </p:grpSpPr>
          <p:sp>
            <p:nvSpPr>
              <p:cNvPr id="49191" name="AutoShape 167"/>
              <p:cNvSpPr>
                <a:spLocks noChangeArrowheads="1"/>
              </p:cNvSpPr>
              <p:nvPr/>
            </p:nvSpPr>
            <p:spPr bwMode="auto">
              <a:xfrm>
                <a:off x="2700" y="2340"/>
                <a:ext cx="1620" cy="720"/>
              </a:xfrm>
              <a:prstGeom prst="flowChartProcess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192" name="Text Box 168"/>
              <p:cNvSpPr txBox="1">
                <a:spLocks noChangeArrowheads="1"/>
              </p:cNvSpPr>
              <p:nvPr/>
            </p:nvSpPr>
            <p:spPr bwMode="auto">
              <a:xfrm>
                <a:off x="2880" y="2520"/>
                <a:ext cx="1260" cy="360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/>
                  <a:t>seed</a:t>
                </a:r>
              </a:p>
            </p:txBody>
          </p:sp>
        </p:grpSp>
        <p:pic>
          <p:nvPicPr>
            <p:cNvPr id="49190" name="Picture 169" descr="see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56" y="2016"/>
              <a:ext cx="432" cy="324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70"/>
          <p:cNvGrpSpPr>
            <a:grpSpLocks/>
          </p:cNvGrpSpPr>
          <p:nvPr/>
        </p:nvGrpSpPr>
        <p:grpSpPr bwMode="auto">
          <a:xfrm>
            <a:off x="1371600" y="2074863"/>
            <a:ext cx="2286000" cy="668337"/>
            <a:chOff x="2943" y="1152"/>
            <a:chExt cx="1377" cy="421"/>
          </a:xfrm>
        </p:grpSpPr>
        <p:grpSp>
          <p:nvGrpSpPr>
            <p:cNvPr id="49185" name="Group 171"/>
            <p:cNvGrpSpPr>
              <a:grpSpLocks/>
            </p:cNvGrpSpPr>
            <p:nvPr/>
          </p:nvGrpSpPr>
          <p:grpSpPr bwMode="auto">
            <a:xfrm>
              <a:off x="2943" y="1152"/>
              <a:ext cx="1377" cy="421"/>
              <a:chOff x="2700" y="2340"/>
              <a:chExt cx="1620" cy="720"/>
            </a:xfrm>
          </p:grpSpPr>
          <p:sp>
            <p:nvSpPr>
              <p:cNvPr id="49187" name="AutoShape 172"/>
              <p:cNvSpPr>
                <a:spLocks noChangeArrowheads="1"/>
              </p:cNvSpPr>
              <p:nvPr/>
            </p:nvSpPr>
            <p:spPr bwMode="auto">
              <a:xfrm>
                <a:off x="2700" y="2340"/>
                <a:ext cx="1620" cy="720"/>
              </a:xfrm>
              <a:prstGeom prst="flowChartProcess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188" name="Text Box 173"/>
              <p:cNvSpPr txBox="1">
                <a:spLocks noChangeArrowheads="1"/>
              </p:cNvSpPr>
              <p:nvPr/>
            </p:nvSpPr>
            <p:spPr bwMode="auto">
              <a:xfrm>
                <a:off x="2880" y="2520"/>
                <a:ext cx="126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/>
                  <a:t>  leecher B</a:t>
                </a:r>
              </a:p>
            </p:txBody>
          </p:sp>
        </p:grpSp>
        <p:pic>
          <p:nvPicPr>
            <p:cNvPr id="49186" name="Picture 174" descr="leech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4" y="1200"/>
              <a:ext cx="268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175"/>
          <p:cNvGrpSpPr>
            <a:grpSpLocks/>
          </p:cNvGrpSpPr>
          <p:nvPr/>
        </p:nvGrpSpPr>
        <p:grpSpPr bwMode="auto">
          <a:xfrm>
            <a:off x="4876800" y="3522663"/>
            <a:ext cx="2209800" cy="668337"/>
            <a:chOff x="2943" y="1152"/>
            <a:chExt cx="1377" cy="421"/>
          </a:xfrm>
        </p:grpSpPr>
        <p:grpSp>
          <p:nvGrpSpPr>
            <p:cNvPr id="49181" name="Group 176"/>
            <p:cNvGrpSpPr>
              <a:grpSpLocks/>
            </p:cNvGrpSpPr>
            <p:nvPr/>
          </p:nvGrpSpPr>
          <p:grpSpPr bwMode="auto">
            <a:xfrm>
              <a:off x="2943" y="1152"/>
              <a:ext cx="1377" cy="421"/>
              <a:chOff x="2700" y="2340"/>
              <a:chExt cx="1620" cy="720"/>
            </a:xfrm>
          </p:grpSpPr>
          <p:sp>
            <p:nvSpPr>
              <p:cNvPr id="49183" name="AutoShape 177"/>
              <p:cNvSpPr>
                <a:spLocks noChangeArrowheads="1"/>
              </p:cNvSpPr>
              <p:nvPr/>
            </p:nvSpPr>
            <p:spPr bwMode="auto">
              <a:xfrm>
                <a:off x="2700" y="2340"/>
                <a:ext cx="1620" cy="720"/>
              </a:xfrm>
              <a:prstGeom prst="flowChartProcess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184" name="Text Box 178"/>
              <p:cNvSpPr txBox="1">
                <a:spLocks noChangeArrowheads="1"/>
              </p:cNvSpPr>
              <p:nvPr/>
            </p:nvSpPr>
            <p:spPr bwMode="auto">
              <a:xfrm>
                <a:off x="2880" y="2520"/>
                <a:ext cx="126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/>
                  <a:t>leecher C</a:t>
                </a:r>
              </a:p>
            </p:txBody>
          </p:sp>
        </p:grpSp>
        <p:pic>
          <p:nvPicPr>
            <p:cNvPr id="49182" name="Picture 179" descr="leec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84" y="1200"/>
              <a:ext cx="268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8964" name="Line 180"/>
          <p:cNvSpPr>
            <a:spLocks noChangeShapeType="1"/>
          </p:cNvSpPr>
          <p:nvPr/>
        </p:nvSpPr>
        <p:spPr bwMode="auto">
          <a:xfrm>
            <a:off x="3657600" y="2362200"/>
            <a:ext cx="1219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sv-SE"/>
          </a:p>
        </p:txBody>
      </p:sp>
      <p:sp>
        <p:nvSpPr>
          <p:cNvPr id="118965" name="Rectangle 181"/>
          <p:cNvSpPr>
            <a:spLocks noChangeArrowheads="1"/>
          </p:cNvSpPr>
          <p:nvPr/>
        </p:nvSpPr>
        <p:spPr bwMode="auto">
          <a:xfrm>
            <a:off x="4191000" y="1905000"/>
            <a:ext cx="76200" cy="3810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8969" name="Line 185"/>
          <p:cNvSpPr>
            <a:spLocks noChangeShapeType="1"/>
          </p:cNvSpPr>
          <p:nvPr/>
        </p:nvSpPr>
        <p:spPr bwMode="auto">
          <a:xfrm flipV="1">
            <a:off x="3657600" y="2667000"/>
            <a:ext cx="12192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sv-SE"/>
          </a:p>
        </p:txBody>
      </p:sp>
      <p:sp>
        <p:nvSpPr>
          <p:cNvPr id="118976" name="Rectangle 192"/>
          <p:cNvSpPr>
            <a:spLocks noChangeArrowheads="1"/>
          </p:cNvSpPr>
          <p:nvPr/>
        </p:nvSpPr>
        <p:spPr bwMode="auto">
          <a:xfrm>
            <a:off x="3886200" y="2667000"/>
            <a:ext cx="76200" cy="3810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8979" name="Line 195"/>
          <p:cNvSpPr>
            <a:spLocks noChangeShapeType="1"/>
          </p:cNvSpPr>
          <p:nvPr/>
        </p:nvSpPr>
        <p:spPr bwMode="auto">
          <a:xfrm flipV="1">
            <a:off x="6477000" y="2819400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sv-SE"/>
          </a:p>
        </p:txBody>
      </p:sp>
      <p:sp>
        <p:nvSpPr>
          <p:cNvPr id="118980" name="Rectangle 196"/>
          <p:cNvSpPr>
            <a:spLocks noChangeArrowheads="1"/>
          </p:cNvSpPr>
          <p:nvPr/>
        </p:nvSpPr>
        <p:spPr bwMode="auto">
          <a:xfrm>
            <a:off x="6629400" y="2971800"/>
            <a:ext cx="76200" cy="3810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8" name="Rectangle 4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2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88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88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88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88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89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8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89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89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89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188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188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189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1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902" grpId="0" animBg="1"/>
      <p:bldP spid="118835" grpId="0" animBg="1"/>
      <p:bldP spid="118892" grpId="0" animBg="1"/>
      <p:bldP spid="118895" grpId="0" animBg="1"/>
      <p:bldP spid="118896" grpId="0" animBg="1"/>
      <p:bldP spid="118897" grpId="0" animBg="1"/>
      <p:bldP spid="118898" grpId="0" animBg="1"/>
      <p:bldP spid="118901" grpId="0" animBg="1"/>
      <p:bldP spid="118918" grpId="0" animBg="1"/>
      <p:bldP spid="118920" grpId="0" animBg="1"/>
      <p:bldP spid="118923" grpId="0"/>
      <p:bldP spid="118925" grpId="0"/>
      <p:bldP spid="118926" grpId="0"/>
      <p:bldP spid="118927" grpId="0"/>
      <p:bldP spid="118964" grpId="0" animBg="1"/>
      <p:bldP spid="118965" grpId="0" animBg="1"/>
      <p:bldP spid="118969" grpId="0" animBg="1"/>
      <p:bldP spid="118976" grpId="0" animBg="1"/>
      <p:bldP spid="118979" grpId="0" animBg="1"/>
      <p:bldP spid="11898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BitTorrent - unchoking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638800" y="1939925"/>
            <a:ext cx="2209800" cy="668338"/>
            <a:chOff x="2943" y="1152"/>
            <a:chExt cx="1377" cy="421"/>
          </a:xfrm>
        </p:grpSpPr>
        <p:grpSp>
          <p:nvGrpSpPr>
            <p:cNvPr id="50213" name="Group 5"/>
            <p:cNvGrpSpPr>
              <a:grpSpLocks/>
            </p:cNvGrpSpPr>
            <p:nvPr/>
          </p:nvGrpSpPr>
          <p:grpSpPr bwMode="auto">
            <a:xfrm>
              <a:off x="2943" y="1152"/>
              <a:ext cx="1377" cy="421"/>
              <a:chOff x="2700" y="2340"/>
              <a:chExt cx="1620" cy="720"/>
            </a:xfrm>
          </p:grpSpPr>
          <p:sp>
            <p:nvSpPr>
              <p:cNvPr id="50215" name="AutoShape 6"/>
              <p:cNvSpPr>
                <a:spLocks noChangeArrowheads="1"/>
              </p:cNvSpPr>
              <p:nvPr/>
            </p:nvSpPr>
            <p:spPr bwMode="auto">
              <a:xfrm>
                <a:off x="2700" y="2340"/>
                <a:ext cx="1620" cy="720"/>
              </a:xfrm>
              <a:prstGeom prst="flowChartProcess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0216" name="Text Box 7"/>
              <p:cNvSpPr txBox="1">
                <a:spLocks noChangeArrowheads="1"/>
              </p:cNvSpPr>
              <p:nvPr/>
            </p:nvSpPr>
            <p:spPr bwMode="auto">
              <a:xfrm>
                <a:off x="2880" y="2520"/>
                <a:ext cx="126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/>
                  <a:t>leecher A</a:t>
                </a:r>
              </a:p>
            </p:txBody>
          </p:sp>
        </p:grpSp>
        <p:pic>
          <p:nvPicPr>
            <p:cNvPr id="50214" name="Picture 8" descr="leec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84" y="1200"/>
              <a:ext cx="268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614613" y="2684463"/>
            <a:ext cx="1804987" cy="668337"/>
            <a:chOff x="3744" y="1968"/>
            <a:chExt cx="1377" cy="421"/>
          </a:xfrm>
        </p:grpSpPr>
        <p:grpSp>
          <p:nvGrpSpPr>
            <p:cNvPr id="50209" name="Group 10"/>
            <p:cNvGrpSpPr>
              <a:grpSpLocks/>
            </p:cNvGrpSpPr>
            <p:nvPr/>
          </p:nvGrpSpPr>
          <p:grpSpPr bwMode="auto">
            <a:xfrm>
              <a:off x="3744" y="1968"/>
              <a:ext cx="1377" cy="421"/>
              <a:chOff x="2700" y="2340"/>
              <a:chExt cx="1620" cy="720"/>
            </a:xfrm>
          </p:grpSpPr>
          <p:sp>
            <p:nvSpPr>
              <p:cNvPr id="50211" name="AutoShape 11"/>
              <p:cNvSpPr>
                <a:spLocks noChangeArrowheads="1"/>
              </p:cNvSpPr>
              <p:nvPr/>
            </p:nvSpPr>
            <p:spPr bwMode="auto">
              <a:xfrm>
                <a:off x="2700" y="2340"/>
                <a:ext cx="1620" cy="720"/>
              </a:xfrm>
              <a:prstGeom prst="flowChartProcess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0212" name="Text Box 12"/>
              <p:cNvSpPr txBox="1">
                <a:spLocks noChangeArrowheads="1"/>
              </p:cNvSpPr>
              <p:nvPr/>
            </p:nvSpPr>
            <p:spPr bwMode="auto">
              <a:xfrm>
                <a:off x="2880" y="2520"/>
                <a:ext cx="1260" cy="360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/>
                  <a:t>seed</a:t>
                </a:r>
              </a:p>
            </p:txBody>
          </p:sp>
        </p:grpSp>
        <p:pic>
          <p:nvPicPr>
            <p:cNvPr id="50210" name="Picture 13" descr="se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56" y="2016"/>
              <a:ext cx="432" cy="324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2133600" y="1863725"/>
            <a:ext cx="2286000" cy="668338"/>
            <a:chOff x="2943" y="1152"/>
            <a:chExt cx="1377" cy="421"/>
          </a:xfrm>
        </p:grpSpPr>
        <p:grpSp>
          <p:nvGrpSpPr>
            <p:cNvPr id="50205" name="Group 15"/>
            <p:cNvGrpSpPr>
              <a:grpSpLocks/>
            </p:cNvGrpSpPr>
            <p:nvPr/>
          </p:nvGrpSpPr>
          <p:grpSpPr bwMode="auto">
            <a:xfrm>
              <a:off x="2943" y="1152"/>
              <a:ext cx="1377" cy="421"/>
              <a:chOff x="2700" y="2340"/>
              <a:chExt cx="1620" cy="720"/>
            </a:xfrm>
          </p:grpSpPr>
          <p:sp>
            <p:nvSpPr>
              <p:cNvPr id="50207" name="AutoShape 16"/>
              <p:cNvSpPr>
                <a:spLocks noChangeArrowheads="1"/>
              </p:cNvSpPr>
              <p:nvPr/>
            </p:nvSpPr>
            <p:spPr bwMode="auto">
              <a:xfrm>
                <a:off x="2700" y="2340"/>
                <a:ext cx="1620" cy="720"/>
              </a:xfrm>
              <a:prstGeom prst="flowChartProcess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0208" name="Text Box 17"/>
              <p:cNvSpPr txBox="1">
                <a:spLocks noChangeArrowheads="1"/>
              </p:cNvSpPr>
              <p:nvPr/>
            </p:nvSpPr>
            <p:spPr bwMode="auto">
              <a:xfrm>
                <a:off x="2880" y="2520"/>
                <a:ext cx="126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/>
                  <a:t>  leecher B</a:t>
                </a:r>
              </a:p>
            </p:txBody>
          </p:sp>
        </p:grpSp>
        <p:pic>
          <p:nvPicPr>
            <p:cNvPr id="50206" name="Picture 18" descr="leech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84" y="1200"/>
              <a:ext cx="268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5638800" y="3311525"/>
            <a:ext cx="2209800" cy="668338"/>
            <a:chOff x="2943" y="1152"/>
            <a:chExt cx="1377" cy="421"/>
          </a:xfrm>
        </p:grpSpPr>
        <p:grpSp>
          <p:nvGrpSpPr>
            <p:cNvPr id="50201" name="Group 20"/>
            <p:cNvGrpSpPr>
              <a:grpSpLocks/>
            </p:cNvGrpSpPr>
            <p:nvPr/>
          </p:nvGrpSpPr>
          <p:grpSpPr bwMode="auto">
            <a:xfrm>
              <a:off x="2943" y="1152"/>
              <a:ext cx="1377" cy="421"/>
              <a:chOff x="2700" y="2340"/>
              <a:chExt cx="1620" cy="720"/>
            </a:xfrm>
          </p:grpSpPr>
          <p:sp>
            <p:nvSpPr>
              <p:cNvPr id="50203" name="AutoShape 21"/>
              <p:cNvSpPr>
                <a:spLocks noChangeArrowheads="1"/>
              </p:cNvSpPr>
              <p:nvPr/>
            </p:nvSpPr>
            <p:spPr bwMode="auto">
              <a:xfrm>
                <a:off x="2700" y="2340"/>
                <a:ext cx="1620" cy="720"/>
              </a:xfrm>
              <a:prstGeom prst="flowChartProcess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0204" name="Text Box 22"/>
              <p:cNvSpPr txBox="1">
                <a:spLocks noChangeArrowheads="1"/>
              </p:cNvSpPr>
              <p:nvPr/>
            </p:nvSpPr>
            <p:spPr bwMode="auto">
              <a:xfrm>
                <a:off x="2880" y="2520"/>
                <a:ext cx="126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/>
                  <a:t>leecher C</a:t>
                </a:r>
              </a:p>
            </p:txBody>
          </p:sp>
        </p:grpSp>
        <p:pic>
          <p:nvPicPr>
            <p:cNvPr id="50202" name="Picture 23" descr="leec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84" y="1200"/>
              <a:ext cx="268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0792" name="Line 24"/>
          <p:cNvSpPr>
            <a:spLocks noChangeShapeType="1"/>
          </p:cNvSpPr>
          <p:nvPr/>
        </p:nvSpPr>
        <p:spPr bwMode="auto">
          <a:xfrm>
            <a:off x="4419600" y="2151063"/>
            <a:ext cx="1219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sv-SE"/>
          </a:p>
        </p:txBody>
      </p:sp>
      <p:sp>
        <p:nvSpPr>
          <p:cNvPr id="160793" name="Rectangle 25"/>
          <p:cNvSpPr>
            <a:spLocks noChangeArrowheads="1"/>
          </p:cNvSpPr>
          <p:nvPr/>
        </p:nvSpPr>
        <p:spPr bwMode="auto">
          <a:xfrm>
            <a:off x="4953000" y="1693863"/>
            <a:ext cx="76200" cy="3810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0794" name="Line 26"/>
          <p:cNvSpPr>
            <a:spLocks noChangeShapeType="1"/>
          </p:cNvSpPr>
          <p:nvPr/>
        </p:nvSpPr>
        <p:spPr bwMode="auto">
          <a:xfrm flipV="1">
            <a:off x="7239000" y="2608263"/>
            <a:ext cx="0" cy="6858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sv-SE"/>
          </a:p>
        </p:txBody>
      </p:sp>
      <p:sp>
        <p:nvSpPr>
          <p:cNvPr id="160796" name="Line 28"/>
          <p:cNvSpPr>
            <a:spLocks noChangeShapeType="1"/>
          </p:cNvSpPr>
          <p:nvPr/>
        </p:nvSpPr>
        <p:spPr bwMode="auto">
          <a:xfrm>
            <a:off x="5867400" y="2608263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sv-SE"/>
          </a:p>
        </p:txBody>
      </p:sp>
      <p:sp>
        <p:nvSpPr>
          <p:cNvPr id="160803" name="Line 35"/>
          <p:cNvSpPr>
            <a:spLocks noChangeShapeType="1"/>
          </p:cNvSpPr>
          <p:nvPr/>
        </p:nvSpPr>
        <p:spPr bwMode="auto">
          <a:xfrm flipV="1">
            <a:off x="4419600" y="2455863"/>
            <a:ext cx="12192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sv-SE"/>
          </a:p>
        </p:txBody>
      </p: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2209800" y="3522663"/>
            <a:ext cx="2209800" cy="668337"/>
            <a:chOff x="2943" y="1152"/>
            <a:chExt cx="1377" cy="421"/>
          </a:xfrm>
        </p:grpSpPr>
        <p:grpSp>
          <p:nvGrpSpPr>
            <p:cNvPr id="50197" name="Group 37"/>
            <p:cNvGrpSpPr>
              <a:grpSpLocks/>
            </p:cNvGrpSpPr>
            <p:nvPr/>
          </p:nvGrpSpPr>
          <p:grpSpPr bwMode="auto">
            <a:xfrm>
              <a:off x="2943" y="1152"/>
              <a:ext cx="1377" cy="421"/>
              <a:chOff x="2700" y="2340"/>
              <a:chExt cx="1620" cy="720"/>
            </a:xfrm>
          </p:grpSpPr>
          <p:sp>
            <p:nvSpPr>
              <p:cNvPr id="50199" name="AutoShape 38"/>
              <p:cNvSpPr>
                <a:spLocks noChangeArrowheads="1"/>
              </p:cNvSpPr>
              <p:nvPr/>
            </p:nvSpPr>
            <p:spPr bwMode="auto">
              <a:xfrm>
                <a:off x="2700" y="2340"/>
                <a:ext cx="1620" cy="720"/>
              </a:xfrm>
              <a:prstGeom prst="flowChartProcess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0200" name="Text Box 39"/>
              <p:cNvSpPr txBox="1">
                <a:spLocks noChangeArrowheads="1"/>
              </p:cNvSpPr>
              <p:nvPr/>
            </p:nvSpPr>
            <p:spPr bwMode="auto">
              <a:xfrm>
                <a:off x="2880" y="2520"/>
                <a:ext cx="126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/>
                  <a:t>leecher D</a:t>
                </a:r>
              </a:p>
            </p:txBody>
          </p:sp>
        </p:grpSp>
        <p:pic>
          <p:nvPicPr>
            <p:cNvPr id="50198" name="Picture 40" descr="leec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84" y="1200"/>
              <a:ext cx="268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0809" name="Line 41"/>
          <p:cNvSpPr>
            <a:spLocks noChangeShapeType="1"/>
          </p:cNvSpPr>
          <p:nvPr/>
        </p:nvSpPr>
        <p:spPr bwMode="auto">
          <a:xfrm flipH="1">
            <a:off x="4419600" y="2608263"/>
            <a:ext cx="1219200" cy="1143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sv-SE"/>
          </a:p>
        </p:txBody>
      </p:sp>
      <p:sp>
        <p:nvSpPr>
          <p:cNvPr id="160810" name="Rectangle 42"/>
          <p:cNvSpPr>
            <a:spLocks noChangeArrowheads="1"/>
          </p:cNvSpPr>
          <p:nvPr/>
        </p:nvSpPr>
        <p:spPr bwMode="auto">
          <a:xfrm>
            <a:off x="4648200" y="2455863"/>
            <a:ext cx="76200" cy="3810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0812" name="Rectangle 44"/>
          <p:cNvSpPr>
            <a:spLocks noChangeArrowheads="1"/>
          </p:cNvSpPr>
          <p:nvPr/>
        </p:nvSpPr>
        <p:spPr bwMode="auto">
          <a:xfrm>
            <a:off x="5105400" y="3217863"/>
            <a:ext cx="76200" cy="3810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0192" name="Text Box 47"/>
          <p:cNvSpPr txBox="1">
            <a:spLocks noChangeArrowheads="1"/>
          </p:cNvSpPr>
          <p:nvPr/>
        </p:nvSpPr>
        <p:spPr bwMode="auto">
          <a:xfrm>
            <a:off x="838200" y="4344988"/>
            <a:ext cx="8229600" cy="455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cs typeface="Times New Roman" pitchFamily="18" charset="0"/>
              </a:rPr>
              <a:t>● Periodically calculate data-receiving rates</a:t>
            </a:r>
            <a:endParaRPr lang="en-US" sz="2800"/>
          </a:p>
        </p:txBody>
      </p:sp>
      <p:sp>
        <p:nvSpPr>
          <p:cNvPr id="50193" name="Text Box 48"/>
          <p:cNvSpPr txBox="1">
            <a:spLocks noChangeArrowheads="1"/>
          </p:cNvSpPr>
          <p:nvPr/>
        </p:nvSpPr>
        <p:spPr bwMode="auto">
          <a:xfrm>
            <a:off x="838200" y="4878388"/>
            <a:ext cx="8229600" cy="455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cs typeface="Times New Roman" pitchFamily="18" charset="0"/>
              </a:rPr>
              <a:t>● Upload to (</a:t>
            </a:r>
            <a:r>
              <a:rPr lang="en-US" sz="2800" i="1">
                <a:cs typeface="Times New Roman" pitchFamily="18" charset="0"/>
              </a:rPr>
              <a:t>unchoke</a:t>
            </a:r>
            <a:r>
              <a:rPr lang="en-US" sz="2800">
                <a:cs typeface="Times New Roman" pitchFamily="18" charset="0"/>
              </a:rPr>
              <a:t>) the fastest downloaders</a:t>
            </a:r>
            <a:endParaRPr lang="en-US" sz="2800"/>
          </a:p>
        </p:txBody>
      </p:sp>
      <p:sp>
        <p:nvSpPr>
          <p:cNvPr id="160817" name="Rectangle 49"/>
          <p:cNvSpPr>
            <a:spLocks noChangeArrowheads="1"/>
          </p:cNvSpPr>
          <p:nvPr/>
        </p:nvSpPr>
        <p:spPr bwMode="auto">
          <a:xfrm>
            <a:off x="6019800" y="2743200"/>
            <a:ext cx="76200" cy="3810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0818" name="Rectangle 50"/>
          <p:cNvSpPr>
            <a:spLocks noChangeArrowheads="1"/>
          </p:cNvSpPr>
          <p:nvPr/>
        </p:nvSpPr>
        <p:spPr bwMode="auto">
          <a:xfrm>
            <a:off x="7467600" y="2743200"/>
            <a:ext cx="76200" cy="3810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0819" name="Text Box 51"/>
          <p:cNvSpPr txBox="1">
            <a:spLocks noChangeArrowheads="1"/>
          </p:cNvSpPr>
          <p:nvPr/>
        </p:nvSpPr>
        <p:spPr bwMode="auto">
          <a:xfrm>
            <a:off x="838200" y="5429250"/>
            <a:ext cx="8229600" cy="1182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cs typeface="Times New Roman" pitchFamily="18" charset="0"/>
              </a:rPr>
              <a:t>● </a:t>
            </a:r>
            <a:r>
              <a:rPr lang="en-US" sz="2800" i="1">
                <a:cs typeface="Times New Roman" pitchFamily="18" charset="0"/>
              </a:rPr>
              <a:t>Optimistic unchoking</a:t>
            </a:r>
            <a:br>
              <a:rPr lang="en-US" sz="2800" i="1">
                <a:cs typeface="Times New Roman" pitchFamily="18" charset="0"/>
              </a:rPr>
            </a:br>
            <a:r>
              <a:rPr lang="en-US" sz="2800" i="1">
                <a:cs typeface="Times New Roman" pitchFamily="18" charset="0"/>
              </a:rPr>
              <a:t>   ▪  </a:t>
            </a:r>
            <a:r>
              <a:rPr lang="en-US" sz="2800">
                <a:cs typeface="Times New Roman" pitchFamily="18" charset="0"/>
              </a:rPr>
              <a:t>periodically select a peer at random and upload to it</a:t>
            </a:r>
            <a:br>
              <a:rPr lang="en-US" sz="2800">
                <a:cs typeface="Times New Roman" pitchFamily="18" charset="0"/>
              </a:rPr>
            </a:br>
            <a:r>
              <a:rPr lang="en-US" sz="2800">
                <a:cs typeface="Times New Roman" pitchFamily="18" charset="0"/>
              </a:rPr>
              <a:t>  </a:t>
            </a:r>
            <a:r>
              <a:rPr lang="en-US" sz="2800"/>
              <a:t> </a:t>
            </a:r>
            <a:r>
              <a:rPr lang="en-US" sz="2800" i="1"/>
              <a:t>▪  </a:t>
            </a:r>
            <a:r>
              <a:rPr lang="en-US" sz="2800"/>
              <a:t>continuously look for the fastest partners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2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0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0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0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0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0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0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0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0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0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60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92" grpId="0" animBg="1"/>
      <p:bldP spid="160793" grpId="0" animBg="1"/>
      <p:bldP spid="160794" grpId="0" animBg="1"/>
      <p:bldP spid="160796" grpId="0" animBg="1"/>
      <p:bldP spid="160803" grpId="0" animBg="1"/>
      <p:bldP spid="160809" grpId="0" animBg="1"/>
      <p:bldP spid="160810" grpId="0" animBg="1"/>
      <p:bldP spid="160812" grpId="0" animBg="1"/>
      <p:bldP spid="160817" grpId="0" animBg="1"/>
      <p:bldP spid="160818" grpId="0" animBg="1"/>
      <p:bldP spid="16081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BitTorrent (2)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600075" y="1443038"/>
            <a:ext cx="3989388" cy="49657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Pulling Chunks</a:t>
            </a:r>
          </a:p>
          <a:p>
            <a:r>
              <a:rPr lang="en-US" sz="2400" smtClean="0"/>
              <a:t>at any given time, different peers have different subsets of file chunks</a:t>
            </a:r>
          </a:p>
          <a:p>
            <a:r>
              <a:rPr lang="en-US" sz="2400" smtClean="0"/>
              <a:t>periodically, a peer (Alice) asks each neighbor for list of chunks that they have.</a:t>
            </a:r>
          </a:p>
          <a:p>
            <a:r>
              <a:rPr lang="en-US" sz="2400" smtClean="0"/>
              <a:t>Alice sends requests for her missing chunks</a:t>
            </a:r>
          </a:p>
          <a:p>
            <a:pPr lvl="1"/>
            <a:r>
              <a:rPr lang="en-US" smtClean="0"/>
              <a:t>rarest first</a:t>
            </a:r>
          </a:p>
        </p:txBody>
      </p:sp>
      <p:sp>
        <p:nvSpPr>
          <p:cNvPr id="4198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523EE-2215-4D81-B4E8-0E16E39F9791}" type="slidenum">
              <a:rPr lang="en-US" smtClean="0"/>
              <a:pPr>
                <a:defRPr/>
              </a:pPr>
              <a:t>56</a:t>
            </a:fld>
            <a:endParaRPr lang="en-US" smtClean="0"/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4281488" y="1393825"/>
            <a:ext cx="4619625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n-US" u="sng" dirty="0">
                <a:solidFill>
                  <a:srgbClr val="FF0000"/>
                </a:solidFill>
                <a:latin typeface="+mj-lt"/>
              </a:rPr>
              <a:t>Sending Chunks: tit-for-tat</a:t>
            </a: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</a:rPr>
              <a:t>Alice sends chunks to (4) neighbors currently sending her chunks </a:t>
            </a:r>
            <a:r>
              <a:rPr lang="en-US" i="1" dirty="0">
                <a:latin typeface="+mj-lt"/>
              </a:rPr>
              <a:t>at the highest rate</a:t>
            </a:r>
            <a:r>
              <a:rPr lang="en-US" dirty="0">
                <a:latin typeface="+mj-lt"/>
              </a:rPr>
              <a:t> </a:t>
            </a:r>
          </a:p>
          <a:p>
            <a:pPr marL="742950" lvl="1" indent="-285750" eaLnBrk="0" hangingPunct="0">
              <a:buSzPct val="75000"/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</a:rPr>
              <a:t>re-evaluate top 4 every 10 </a:t>
            </a:r>
            <a:r>
              <a:rPr lang="en-US" dirty="0" err="1">
                <a:latin typeface="+mj-lt"/>
              </a:rPr>
              <a:t>secs</a:t>
            </a:r>
            <a:endParaRPr lang="en-US" dirty="0">
              <a:latin typeface="+mj-lt"/>
            </a:endParaRP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</a:rPr>
              <a:t>every 30 </a:t>
            </a:r>
            <a:r>
              <a:rPr lang="en-US" dirty="0" err="1">
                <a:latin typeface="+mj-lt"/>
              </a:rPr>
              <a:t>secs</a:t>
            </a:r>
            <a:r>
              <a:rPr lang="en-US" dirty="0">
                <a:latin typeface="+mj-lt"/>
              </a:rPr>
              <a:t>: randomly select another peer, starts sending chunks</a:t>
            </a:r>
          </a:p>
          <a:p>
            <a:pPr marL="742950" lvl="1" indent="-285750" eaLnBrk="0" hangingPunct="0">
              <a:buSzPct val="75000"/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</a:rPr>
              <a:t>newly chosen peer may join top 4</a:t>
            </a:r>
          </a:p>
          <a:p>
            <a:pPr marL="742950" lvl="1" indent="-285750" eaLnBrk="0" hangingPunct="0">
              <a:buSzPct val="75000"/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</a:rPr>
              <a:t>“optimistically </a:t>
            </a:r>
            <a:r>
              <a:rPr lang="en-US" dirty="0" err="1">
                <a:latin typeface="+mj-lt"/>
              </a:rPr>
              <a:t>unchoke</a:t>
            </a:r>
            <a:r>
              <a:rPr lang="en-US" dirty="0">
                <a:latin typeface="+mj-lt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599"/>
            <a:ext cx="7772400" cy="3733801"/>
          </a:xfrm>
        </p:spPr>
        <p:txBody>
          <a:bodyPr>
            <a:normAutofit/>
          </a:bodyPr>
          <a:lstStyle/>
          <a:p>
            <a:pPr algn="ctr"/>
            <a:r>
              <a:rPr lang="sv-SE" dirty="0" smtClean="0"/>
              <a:t>An </a:t>
            </a:r>
            <a:r>
              <a:rPr lang="sv-SE" dirty="0" err="1" smtClean="0"/>
              <a:t>exercise</a:t>
            </a:r>
            <a:r>
              <a:rPr lang="sv-SE" dirty="0" smtClean="0"/>
              <a:t>:</a:t>
            </a:r>
            <a:br>
              <a:rPr lang="sv-SE" dirty="0" smtClean="0"/>
            </a:br>
            <a:r>
              <a:rPr lang="sv-SE" dirty="0" err="1" smtClean="0"/>
              <a:t>Efficiency</a:t>
            </a:r>
            <a:r>
              <a:rPr lang="sv-SE" dirty="0" smtClean="0"/>
              <a:t>/</a:t>
            </a:r>
            <a:r>
              <a:rPr lang="sv-SE" dirty="0" err="1" smtClean="0"/>
              <a:t>scalability</a:t>
            </a:r>
            <a:r>
              <a:rPr lang="sv-SE" dirty="0" smtClean="0"/>
              <a:t> </a:t>
            </a:r>
            <a:r>
              <a:rPr lang="sv-SE" dirty="0" err="1" smtClean="0"/>
              <a:t>through</a:t>
            </a:r>
            <a:r>
              <a:rPr lang="sv-SE" dirty="0" smtClean="0"/>
              <a:t> </a:t>
            </a:r>
            <a:r>
              <a:rPr lang="sv-SE" dirty="0" err="1" smtClean="0"/>
              <a:t>peering</a:t>
            </a:r>
            <a:r>
              <a:rPr lang="sv-SE" dirty="0" smtClean="0"/>
              <a:t> (</a:t>
            </a:r>
            <a:r>
              <a:rPr lang="sv-SE" dirty="0" err="1" smtClean="0"/>
              <a:t>collaboration</a:t>
            </a:r>
            <a:r>
              <a:rPr lang="sv-SE" dirty="0" smtClean="0"/>
              <a:t>)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0BF5D-DF5F-4F1F-8066-95E66D91CF80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6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228600"/>
            <a:ext cx="8520113" cy="1143000"/>
          </a:xfrm>
        </p:spPr>
        <p:txBody>
          <a:bodyPr/>
          <a:lstStyle/>
          <a:p>
            <a:r>
              <a:rPr lang="en-US" sz="3600" smtClean="0"/>
              <a:t>File Distribution: Server-Client vs P2P</a:t>
            </a:r>
          </a:p>
        </p:txBody>
      </p:sp>
      <p:sp>
        <p:nvSpPr>
          <p:cNvPr id="7176" name="Rectangle 3"/>
          <p:cNvSpPr>
            <a:spLocks noGrp="1" noChangeArrowheads="1"/>
          </p:cNvSpPr>
          <p:nvPr>
            <p:ph idx="1"/>
          </p:nvPr>
        </p:nvSpPr>
        <p:spPr>
          <a:xfrm>
            <a:off x="465138" y="1227138"/>
            <a:ext cx="8258175" cy="11430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i="1" u="sng" smtClean="0">
                <a:solidFill>
                  <a:srgbClr val="FF3300"/>
                </a:solidFill>
              </a:rPr>
              <a:t>Question</a:t>
            </a:r>
            <a:r>
              <a:rPr lang="en-US" smtClean="0"/>
              <a:t> : How much time to distribute file from one server to </a:t>
            </a:r>
            <a:r>
              <a:rPr lang="en-US" i="1" smtClean="0"/>
              <a:t>N  peers</a:t>
            </a:r>
            <a:r>
              <a:rPr lang="en-US" smtClean="0"/>
              <a:t>?</a:t>
            </a:r>
          </a:p>
        </p:txBody>
      </p:sp>
      <p:sp>
        <p:nvSpPr>
          <p:cNvPr id="71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E824-1788-44C3-811A-23CE92C34E13}" type="slidenum">
              <a:rPr lang="en-US" smtClean="0"/>
              <a:pPr>
                <a:defRPr/>
              </a:pPr>
              <a:t>58</a:t>
            </a:fld>
            <a:endParaRPr lang="en-US" smtClean="0"/>
          </a:p>
        </p:txBody>
      </p:sp>
      <p:sp>
        <p:nvSpPr>
          <p:cNvPr id="7177" name="Freeform 4"/>
          <p:cNvSpPr>
            <a:spLocks/>
          </p:cNvSpPr>
          <p:nvPr/>
        </p:nvSpPr>
        <p:spPr bwMode="auto">
          <a:xfrm>
            <a:off x="2373313" y="4032250"/>
            <a:ext cx="3775075" cy="2146300"/>
          </a:xfrm>
          <a:custGeom>
            <a:avLst/>
            <a:gdLst>
              <a:gd name="T0" fmla="*/ 2040439684 w 1292"/>
              <a:gd name="T1" fmla="*/ 20472793 h 1255"/>
              <a:gd name="T2" fmla="*/ 298809437 w 1292"/>
              <a:gd name="T3" fmla="*/ 459190231 h 1255"/>
              <a:gd name="T4" fmla="*/ 247585896 w 1292"/>
              <a:gd name="T5" fmla="*/ 1529660147 h 1255"/>
              <a:gd name="T6" fmla="*/ 452483072 w 1292"/>
              <a:gd name="T7" fmla="*/ 2147483647 h 1255"/>
              <a:gd name="T8" fmla="*/ 20916661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1301528213 h 1255"/>
              <a:gd name="T18" fmla="*/ 2147483647 w 1292"/>
              <a:gd name="T19" fmla="*/ 617128777 h 1255"/>
              <a:gd name="T20" fmla="*/ 2147483647 w 1292"/>
              <a:gd name="T21" fmla="*/ 336349984 h 1255"/>
              <a:gd name="T22" fmla="*/ 2040439684 w 1292"/>
              <a:gd name="T23" fmla="*/ 20472793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7178" name="Group 5"/>
          <p:cNvGrpSpPr>
            <a:grpSpLocks/>
          </p:cNvGrpSpPr>
          <p:nvPr/>
        </p:nvGrpSpPr>
        <p:grpSpPr bwMode="auto">
          <a:xfrm>
            <a:off x="1552575" y="3181350"/>
            <a:ext cx="538163" cy="885825"/>
            <a:chOff x="4180" y="783"/>
            <a:chExt cx="150" cy="307"/>
          </a:xfrm>
        </p:grpSpPr>
        <p:sp>
          <p:nvSpPr>
            <p:cNvPr id="7209" name="AutoShape 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7210" name="Rectangle 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7211" name="Rectangle 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7212" name="AutoShape 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7213" name="Line 1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214" name="Line 1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215" name="Rectangle 1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7216" name="Rectangle 1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</p:grpSp>
      <p:sp>
        <p:nvSpPr>
          <p:cNvPr id="7179" name="Line 14"/>
          <p:cNvSpPr>
            <a:spLocks noChangeShapeType="1"/>
          </p:cNvSpPr>
          <p:nvPr/>
        </p:nvSpPr>
        <p:spPr bwMode="auto">
          <a:xfrm>
            <a:off x="1819275" y="4051300"/>
            <a:ext cx="803275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7180" name="Text Box 15"/>
          <p:cNvSpPr txBox="1">
            <a:spLocks noChangeArrowheads="1"/>
          </p:cNvSpPr>
          <p:nvPr/>
        </p:nvSpPr>
        <p:spPr bwMode="auto">
          <a:xfrm>
            <a:off x="2179638" y="3719513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u</a:t>
            </a:r>
            <a:r>
              <a:rPr lang="en-US" sz="1800" baseline="-25000">
                <a:latin typeface="Arial" pitchFamily="34" charset="0"/>
              </a:rPr>
              <a:t>s</a:t>
            </a:r>
          </a:p>
        </p:txBody>
      </p:sp>
      <p:graphicFrame>
        <p:nvGraphicFramePr>
          <p:cNvPr id="7170" name="Object 16"/>
          <p:cNvGraphicFramePr>
            <a:graphicFrameLocks noChangeAspect="1"/>
          </p:cNvGraphicFramePr>
          <p:nvPr/>
        </p:nvGraphicFramePr>
        <p:xfrm>
          <a:off x="3190875" y="2817813"/>
          <a:ext cx="54768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8" name="Clip" r:id="rId3" imgW="1305000" imgH="1085760" progId="">
                  <p:embed/>
                </p:oleObj>
              </mc:Choice>
              <mc:Fallback>
                <p:oleObj name="Clip" r:id="rId3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75" y="2817813"/>
                        <a:ext cx="547688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Line 17"/>
          <p:cNvSpPr>
            <a:spLocks noChangeShapeType="1"/>
          </p:cNvSpPr>
          <p:nvPr/>
        </p:nvSpPr>
        <p:spPr bwMode="auto">
          <a:xfrm>
            <a:off x="3551238" y="3214688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182" name="Line 18"/>
          <p:cNvSpPr>
            <a:spLocks noChangeShapeType="1"/>
          </p:cNvSpPr>
          <p:nvPr/>
        </p:nvSpPr>
        <p:spPr bwMode="auto">
          <a:xfrm flipH="1" flipV="1">
            <a:off x="3348038" y="3205163"/>
            <a:ext cx="228600" cy="88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183" name="Text Box 19"/>
          <p:cNvSpPr txBox="1">
            <a:spLocks noChangeArrowheads="1"/>
          </p:cNvSpPr>
          <p:nvPr/>
        </p:nvSpPr>
        <p:spPr bwMode="auto">
          <a:xfrm>
            <a:off x="4184650" y="344011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>
                <a:latin typeface="Arial" pitchFamily="34" charset="0"/>
              </a:rPr>
              <a:t>u</a:t>
            </a:r>
            <a:r>
              <a:rPr lang="en-US" sz="1800" i="1" baseline="-25000">
                <a:latin typeface="Arial" pitchFamily="34" charset="0"/>
              </a:rPr>
              <a:t>2</a:t>
            </a:r>
          </a:p>
        </p:txBody>
      </p:sp>
      <p:sp>
        <p:nvSpPr>
          <p:cNvPr id="7184" name="Text Box 20"/>
          <p:cNvSpPr txBox="1">
            <a:spLocks noChangeArrowheads="1"/>
          </p:cNvSpPr>
          <p:nvPr/>
        </p:nvSpPr>
        <p:spPr bwMode="auto">
          <a:xfrm>
            <a:off x="3592513" y="347503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>
                <a:latin typeface="Arial" pitchFamily="34" charset="0"/>
              </a:rPr>
              <a:t>d</a:t>
            </a:r>
            <a:r>
              <a:rPr lang="en-US" sz="1800" i="1" baseline="-25000">
                <a:latin typeface="Arial" pitchFamily="34" charset="0"/>
              </a:rPr>
              <a:t>1</a:t>
            </a:r>
          </a:p>
        </p:txBody>
      </p:sp>
      <p:graphicFrame>
        <p:nvGraphicFramePr>
          <p:cNvPr id="7171" name="Object 21"/>
          <p:cNvGraphicFramePr>
            <a:graphicFrameLocks noChangeAspect="1"/>
          </p:cNvGraphicFramePr>
          <p:nvPr/>
        </p:nvGraphicFramePr>
        <p:xfrm>
          <a:off x="4614863" y="2784475"/>
          <a:ext cx="57308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9" name="Clip" r:id="rId5" imgW="1305000" imgH="1085760" progId="">
                  <p:embed/>
                </p:oleObj>
              </mc:Choice>
              <mc:Fallback>
                <p:oleObj name="Clip" r:id="rId5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863" y="2784475"/>
                        <a:ext cx="573087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5" name="Line 22"/>
          <p:cNvSpPr>
            <a:spLocks noChangeShapeType="1"/>
          </p:cNvSpPr>
          <p:nvPr/>
        </p:nvSpPr>
        <p:spPr bwMode="auto">
          <a:xfrm flipV="1">
            <a:off x="4397375" y="3243263"/>
            <a:ext cx="317500" cy="1042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186" name="Line 23"/>
          <p:cNvSpPr>
            <a:spLocks noChangeShapeType="1"/>
          </p:cNvSpPr>
          <p:nvPr/>
        </p:nvSpPr>
        <p:spPr bwMode="auto">
          <a:xfrm flipH="1">
            <a:off x="4587875" y="3322638"/>
            <a:ext cx="330200" cy="1052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187" name="Text Box 24"/>
          <p:cNvSpPr txBox="1">
            <a:spLocks noChangeArrowheads="1"/>
          </p:cNvSpPr>
          <p:nvPr/>
        </p:nvSpPr>
        <p:spPr bwMode="auto">
          <a:xfrm>
            <a:off x="4722813" y="362585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>
                <a:latin typeface="Arial" pitchFamily="34" charset="0"/>
              </a:rPr>
              <a:t>d</a:t>
            </a:r>
            <a:r>
              <a:rPr lang="en-US" sz="1800" i="1" baseline="-25000">
                <a:latin typeface="Arial" pitchFamily="34" charset="0"/>
              </a:rPr>
              <a:t>2</a:t>
            </a:r>
          </a:p>
        </p:txBody>
      </p:sp>
      <p:sp>
        <p:nvSpPr>
          <p:cNvPr id="7188" name="Text Box 25"/>
          <p:cNvSpPr txBox="1">
            <a:spLocks noChangeArrowheads="1"/>
          </p:cNvSpPr>
          <p:nvPr/>
        </p:nvSpPr>
        <p:spPr bwMode="auto">
          <a:xfrm>
            <a:off x="3140075" y="347503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>
                <a:latin typeface="Arial" pitchFamily="34" charset="0"/>
              </a:rPr>
              <a:t>u</a:t>
            </a:r>
            <a:r>
              <a:rPr lang="en-US" sz="1800" i="1" baseline="-25000">
                <a:latin typeface="Arial" pitchFamily="34" charset="0"/>
              </a:rPr>
              <a:t>1</a:t>
            </a:r>
          </a:p>
        </p:txBody>
      </p:sp>
      <p:sp>
        <p:nvSpPr>
          <p:cNvPr id="7189" name="Oval 27"/>
          <p:cNvSpPr>
            <a:spLocks noChangeArrowheads="1"/>
          </p:cNvSpPr>
          <p:nvPr/>
        </p:nvSpPr>
        <p:spPr bwMode="auto">
          <a:xfrm>
            <a:off x="2657475" y="5608638"/>
            <a:ext cx="112713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7190" name="Oval 28"/>
          <p:cNvSpPr>
            <a:spLocks noChangeArrowheads="1"/>
          </p:cNvSpPr>
          <p:nvPr/>
        </p:nvSpPr>
        <p:spPr bwMode="auto">
          <a:xfrm>
            <a:off x="3360738" y="5922963"/>
            <a:ext cx="112712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7191" name="Oval 29"/>
          <p:cNvSpPr>
            <a:spLocks noChangeArrowheads="1"/>
          </p:cNvSpPr>
          <p:nvPr/>
        </p:nvSpPr>
        <p:spPr bwMode="auto">
          <a:xfrm>
            <a:off x="3833813" y="6130925"/>
            <a:ext cx="112712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7192" name="Oval 30"/>
          <p:cNvSpPr>
            <a:spLocks noChangeArrowheads="1"/>
          </p:cNvSpPr>
          <p:nvPr/>
        </p:nvSpPr>
        <p:spPr bwMode="auto">
          <a:xfrm>
            <a:off x="4552950" y="6248400"/>
            <a:ext cx="112713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7193" name="Oval 31"/>
          <p:cNvSpPr>
            <a:spLocks noChangeArrowheads="1"/>
          </p:cNvSpPr>
          <p:nvPr/>
        </p:nvSpPr>
        <p:spPr bwMode="auto">
          <a:xfrm>
            <a:off x="5454650" y="6335713"/>
            <a:ext cx="112713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7194" name="Oval 32"/>
          <p:cNvSpPr>
            <a:spLocks noChangeArrowheads="1"/>
          </p:cNvSpPr>
          <p:nvPr/>
        </p:nvSpPr>
        <p:spPr bwMode="auto">
          <a:xfrm>
            <a:off x="6057900" y="6089650"/>
            <a:ext cx="112713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7195" name="Oval 33"/>
          <p:cNvSpPr>
            <a:spLocks noChangeArrowheads="1"/>
          </p:cNvSpPr>
          <p:nvPr/>
        </p:nvSpPr>
        <p:spPr bwMode="auto">
          <a:xfrm>
            <a:off x="6272213" y="5416550"/>
            <a:ext cx="112712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7196" name="Oval 34"/>
          <p:cNvSpPr>
            <a:spLocks noChangeArrowheads="1"/>
          </p:cNvSpPr>
          <p:nvPr/>
        </p:nvSpPr>
        <p:spPr bwMode="auto">
          <a:xfrm>
            <a:off x="5448300" y="3986213"/>
            <a:ext cx="112713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7197" name="Oval 35"/>
          <p:cNvSpPr>
            <a:spLocks noChangeArrowheads="1"/>
          </p:cNvSpPr>
          <p:nvPr/>
        </p:nvSpPr>
        <p:spPr bwMode="auto">
          <a:xfrm>
            <a:off x="6348413" y="4821238"/>
            <a:ext cx="112712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graphicFrame>
        <p:nvGraphicFramePr>
          <p:cNvPr id="7172" name="Object 38"/>
          <p:cNvGraphicFramePr>
            <a:graphicFrameLocks noChangeAspect="1"/>
          </p:cNvGraphicFramePr>
          <p:nvPr/>
        </p:nvGraphicFramePr>
        <p:xfrm>
          <a:off x="846138" y="4733925"/>
          <a:ext cx="5667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0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138" y="4733925"/>
                        <a:ext cx="56673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8" name="Line 39"/>
          <p:cNvSpPr>
            <a:spLocks noChangeShapeType="1"/>
          </p:cNvSpPr>
          <p:nvPr/>
        </p:nvSpPr>
        <p:spPr bwMode="auto">
          <a:xfrm>
            <a:off x="1376363" y="4962525"/>
            <a:ext cx="101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7199" name="Line 40"/>
          <p:cNvSpPr>
            <a:spLocks noChangeShapeType="1"/>
          </p:cNvSpPr>
          <p:nvPr/>
        </p:nvSpPr>
        <p:spPr bwMode="auto">
          <a:xfrm flipH="1">
            <a:off x="1431925" y="5110163"/>
            <a:ext cx="100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7200" name="Text Box 41"/>
          <p:cNvSpPr txBox="1">
            <a:spLocks noChangeArrowheads="1"/>
          </p:cNvSpPr>
          <p:nvPr/>
        </p:nvSpPr>
        <p:spPr bwMode="auto">
          <a:xfrm>
            <a:off x="1565275" y="510857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>
                <a:latin typeface="Arial" pitchFamily="34" charset="0"/>
              </a:rPr>
              <a:t>u</a:t>
            </a:r>
            <a:r>
              <a:rPr lang="en-US" sz="1800" i="1" baseline="-25000">
                <a:latin typeface="Arial" pitchFamily="34" charset="0"/>
              </a:rPr>
              <a:t>N</a:t>
            </a:r>
          </a:p>
        </p:txBody>
      </p:sp>
      <p:sp>
        <p:nvSpPr>
          <p:cNvPr id="7201" name="Text Box 42"/>
          <p:cNvSpPr txBox="1">
            <a:spLocks noChangeArrowheads="1"/>
          </p:cNvSpPr>
          <p:nvPr/>
        </p:nvSpPr>
        <p:spPr bwMode="auto">
          <a:xfrm>
            <a:off x="1568450" y="451167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>
                <a:latin typeface="Arial" pitchFamily="34" charset="0"/>
              </a:rPr>
              <a:t>d</a:t>
            </a:r>
            <a:r>
              <a:rPr lang="en-US" sz="1800" i="1" baseline="-25000">
                <a:latin typeface="Arial" pitchFamily="34" charset="0"/>
              </a:rPr>
              <a:t>N</a:t>
            </a:r>
          </a:p>
        </p:txBody>
      </p:sp>
      <p:sp>
        <p:nvSpPr>
          <p:cNvPr id="7202" name="Text Box 43"/>
          <p:cNvSpPr txBox="1">
            <a:spLocks noChangeArrowheads="1"/>
          </p:cNvSpPr>
          <p:nvPr/>
        </p:nvSpPr>
        <p:spPr bwMode="auto">
          <a:xfrm>
            <a:off x="1443038" y="2797175"/>
            <a:ext cx="11731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Server</a:t>
            </a:r>
            <a:endParaRPr lang="en-US" sz="1800" baseline="-25000"/>
          </a:p>
        </p:txBody>
      </p:sp>
      <p:sp>
        <p:nvSpPr>
          <p:cNvPr id="7203" name="Text Box 44"/>
          <p:cNvSpPr txBox="1">
            <a:spLocks noChangeArrowheads="1"/>
          </p:cNvSpPr>
          <p:nvPr/>
        </p:nvSpPr>
        <p:spPr bwMode="auto">
          <a:xfrm>
            <a:off x="3294063" y="4730750"/>
            <a:ext cx="24082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Network (with </a:t>
            </a:r>
          </a:p>
          <a:p>
            <a:r>
              <a:rPr lang="en-US" sz="1800"/>
              <a:t>abundant bandwidth)</a:t>
            </a:r>
          </a:p>
        </p:txBody>
      </p:sp>
      <p:sp>
        <p:nvSpPr>
          <p:cNvPr id="7204" name="AutoShape 46"/>
          <p:cNvSpPr>
            <a:spLocks noChangeArrowheads="1"/>
          </p:cNvSpPr>
          <p:nvPr/>
        </p:nvSpPr>
        <p:spPr bwMode="auto">
          <a:xfrm>
            <a:off x="900113" y="3176588"/>
            <a:ext cx="527050" cy="825500"/>
          </a:xfrm>
          <a:prstGeom prst="can">
            <a:avLst>
              <a:gd name="adj" fmla="val 3915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7205" name="Text Box 47"/>
          <p:cNvSpPr txBox="1">
            <a:spLocks noChangeArrowheads="1"/>
          </p:cNvSpPr>
          <p:nvPr/>
        </p:nvSpPr>
        <p:spPr bwMode="auto">
          <a:xfrm>
            <a:off x="71438" y="4030663"/>
            <a:ext cx="16589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File, size </a:t>
            </a:r>
            <a:r>
              <a:rPr lang="en-US" sz="1800" i="1"/>
              <a:t>F</a:t>
            </a:r>
            <a:endParaRPr lang="en-US" sz="1800" i="1" baseline="-25000"/>
          </a:p>
        </p:txBody>
      </p:sp>
      <p:sp>
        <p:nvSpPr>
          <p:cNvPr id="7206" name="Text Box 49"/>
          <p:cNvSpPr txBox="1">
            <a:spLocks noChangeArrowheads="1"/>
          </p:cNvSpPr>
          <p:nvPr/>
        </p:nvSpPr>
        <p:spPr bwMode="auto">
          <a:xfrm>
            <a:off x="6151563" y="2300288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FF3300"/>
                </a:solidFill>
                <a:latin typeface="Arial" pitchFamily="34" charset="0"/>
              </a:rPr>
              <a:t>u</a:t>
            </a:r>
            <a:r>
              <a:rPr lang="en-US" sz="2000" i="1" baseline="-25000">
                <a:solidFill>
                  <a:srgbClr val="FF3300"/>
                </a:solidFill>
                <a:latin typeface="Arial" pitchFamily="34" charset="0"/>
              </a:rPr>
              <a:t>s</a:t>
            </a:r>
            <a:r>
              <a:rPr lang="en-US" sz="2000" i="1">
                <a:solidFill>
                  <a:srgbClr val="FF3300"/>
                </a:solidFill>
                <a:latin typeface="Arial" pitchFamily="34" charset="0"/>
              </a:rPr>
              <a:t>:</a:t>
            </a:r>
            <a:r>
              <a:rPr lang="en-US" sz="2000">
                <a:latin typeface="Arial" pitchFamily="34" charset="0"/>
              </a:rPr>
              <a:t> server upload bandwidth</a:t>
            </a:r>
          </a:p>
        </p:txBody>
      </p:sp>
      <p:sp>
        <p:nvSpPr>
          <p:cNvPr id="7207" name="Text Box 50"/>
          <p:cNvSpPr txBox="1">
            <a:spLocks noChangeArrowheads="1"/>
          </p:cNvSpPr>
          <p:nvPr/>
        </p:nvSpPr>
        <p:spPr bwMode="auto">
          <a:xfrm>
            <a:off x="6178550" y="3019425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FF3300"/>
                </a:solidFill>
                <a:latin typeface="Arial" pitchFamily="34" charset="0"/>
              </a:rPr>
              <a:t>u</a:t>
            </a:r>
            <a:r>
              <a:rPr lang="en-US" sz="2000" i="1" baseline="-25000">
                <a:solidFill>
                  <a:srgbClr val="FF3300"/>
                </a:solidFill>
                <a:latin typeface="Arial" pitchFamily="34" charset="0"/>
              </a:rPr>
              <a:t>i</a:t>
            </a:r>
            <a:r>
              <a:rPr lang="en-US" sz="2000" i="1">
                <a:solidFill>
                  <a:srgbClr val="FF3300"/>
                </a:solidFill>
                <a:latin typeface="Arial" pitchFamily="34" charset="0"/>
              </a:rPr>
              <a:t>:</a:t>
            </a:r>
            <a:r>
              <a:rPr lang="en-US" sz="2000">
                <a:latin typeface="Arial" pitchFamily="34" charset="0"/>
              </a:rPr>
              <a:t> peer i upload bandwidth</a:t>
            </a:r>
          </a:p>
        </p:txBody>
      </p:sp>
      <p:sp>
        <p:nvSpPr>
          <p:cNvPr id="7208" name="Text Box 51"/>
          <p:cNvSpPr txBox="1">
            <a:spLocks noChangeArrowheads="1"/>
          </p:cNvSpPr>
          <p:nvPr/>
        </p:nvSpPr>
        <p:spPr bwMode="auto">
          <a:xfrm>
            <a:off x="6205538" y="3763963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FF3300"/>
                </a:solidFill>
                <a:latin typeface="Arial" pitchFamily="34" charset="0"/>
              </a:rPr>
              <a:t>d</a:t>
            </a:r>
            <a:r>
              <a:rPr lang="en-US" sz="2000" i="1" baseline="-25000">
                <a:solidFill>
                  <a:srgbClr val="FF3300"/>
                </a:solidFill>
                <a:latin typeface="Arial" pitchFamily="34" charset="0"/>
              </a:rPr>
              <a:t>i</a:t>
            </a:r>
            <a:r>
              <a:rPr lang="en-US" sz="2000" i="1">
                <a:solidFill>
                  <a:srgbClr val="FF3300"/>
                </a:solidFill>
                <a:latin typeface="Arial" pitchFamily="34" charset="0"/>
              </a:rPr>
              <a:t>:</a:t>
            </a:r>
            <a:r>
              <a:rPr lang="en-US" sz="2000">
                <a:latin typeface="Arial" pitchFamily="34" charset="0"/>
              </a:rPr>
              <a:t> peer i download bandwidth</a:t>
            </a:r>
          </a:p>
        </p:txBody>
      </p:sp>
    </p:spTree>
    <p:extLst>
      <p:ext uri="{BB962C8B-B14F-4D97-AF65-F5344CB8AC3E}">
        <p14:creationId xmlns:p14="http://schemas.microsoft.com/office/powerpoint/2010/main" val="103535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228600"/>
            <a:ext cx="8520113" cy="1143000"/>
          </a:xfrm>
        </p:spPr>
        <p:txBody>
          <a:bodyPr/>
          <a:lstStyle/>
          <a:p>
            <a:r>
              <a:rPr lang="en-US" sz="3200" smtClean="0"/>
              <a:t>File distribution time: server-client</a:t>
            </a:r>
          </a:p>
        </p:txBody>
      </p:sp>
      <p:sp>
        <p:nvSpPr>
          <p:cNvPr id="8227" name="Rectangle 47"/>
          <p:cNvSpPr>
            <a:spLocks noGrp="1" noChangeArrowheads="1"/>
          </p:cNvSpPr>
          <p:nvPr>
            <p:ph idx="1"/>
          </p:nvPr>
        </p:nvSpPr>
        <p:spPr>
          <a:xfrm>
            <a:off x="385763" y="1614488"/>
            <a:ext cx="3760787" cy="4648200"/>
          </a:xfrm>
        </p:spPr>
        <p:txBody>
          <a:bodyPr/>
          <a:lstStyle/>
          <a:p>
            <a:r>
              <a:rPr lang="en-US" smtClean="0"/>
              <a:t>server sequentially sends N copies:</a:t>
            </a:r>
          </a:p>
          <a:p>
            <a:pPr lvl="1"/>
            <a:r>
              <a:rPr lang="en-US" i="1" smtClean="0"/>
              <a:t>NF/u</a:t>
            </a:r>
            <a:r>
              <a:rPr lang="en-US" i="1" baseline="-25000" smtClean="0"/>
              <a:t>s</a:t>
            </a:r>
            <a:r>
              <a:rPr lang="en-US" baseline="-25000" smtClean="0"/>
              <a:t> </a:t>
            </a:r>
            <a:r>
              <a:rPr lang="en-US" smtClean="0"/>
              <a:t>time </a:t>
            </a:r>
          </a:p>
          <a:p>
            <a:r>
              <a:rPr lang="en-US" smtClean="0"/>
              <a:t>client i takes F/d</a:t>
            </a:r>
            <a:r>
              <a:rPr lang="en-US" baseline="-25000" smtClean="0"/>
              <a:t>i </a:t>
            </a:r>
            <a:r>
              <a:rPr lang="en-US" smtClean="0"/>
              <a:t>time to download</a:t>
            </a: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F80126-C20C-4803-AF5D-282AF9E70570}" type="slidenum">
              <a:rPr lang="en-US" smtClean="0"/>
              <a:pPr>
                <a:defRPr/>
              </a:pPr>
              <a:t>59</a:t>
            </a:fld>
            <a:endParaRPr lang="en-US" smtClean="0"/>
          </a:p>
        </p:txBody>
      </p:sp>
      <p:sp>
        <p:nvSpPr>
          <p:cNvPr id="8200" name="Freeform 4"/>
          <p:cNvSpPr>
            <a:spLocks/>
          </p:cNvSpPr>
          <p:nvPr/>
        </p:nvSpPr>
        <p:spPr bwMode="auto">
          <a:xfrm>
            <a:off x="5807075" y="2316163"/>
            <a:ext cx="2497138" cy="1677987"/>
          </a:xfrm>
          <a:custGeom>
            <a:avLst/>
            <a:gdLst>
              <a:gd name="T0" fmla="*/ 892807915 w 1292"/>
              <a:gd name="T1" fmla="*/ 12513371 h 1255"/>
              <a:gd name="T2" fmla="*/ 130746059 w 1292"/>
              <a:gd name="T3" fmla="*/ 280666364 h 1255"/>
              <a:gd name="T4" fmla="*/ 108331711 w 1292"/>
              <a:gd name="T5" fmla="*/ 934956945 h 1255"/>
              <a:gd name="T6" fmla="*/ 197987079 w 1292"/>
              <a:gd name="T7" fmla="*/ 1481986177 h 1255"/>
              <a:gd name="T8" fmla="*/ 915220300 w 1292"/>
              <a:gd name="T9" fmla="*/ 1557069047 h 1255"/>
              <a:gd name="T10" fmla="*/ 2147483647 w 1292"/>
              <a:gd name="T11" fmla="*/ 2018290669 h 1255"/>
              <a:gd name="T12" fmla="*/ 2147483647 w 1292"/>
              <a:gd name="T13" fmla="*/ 2147483647 h 1255"/>
              <a:gd name="T14" fmla="*/ 2147483647 w 1292"/>
              <a:gd name="T15" fmla="*/ 1825220624 h 1255"/>
              <a:gd name="T16" fmla="*/ 2147483647 w 1292"/>
              <a:gd name="T17" fmla="*/ 795516948 h 1255"/>
              <a:gd name="T18" fmla="*/ 2147483647 w 1292"/>
              <a:gd name="T19" fmla="*/ 377200802 h 1255"/>
              <a:gd name="T20" fmla="*/ 2147483647 w 1292"/>
              <a:gd name="T21" fmla="*/ 205583495 h 1255"/>
              <a:gd name="T22" fmla="*/ 892807915 w 1292"/>
              <a:gd name="T23" fmla="*/ 12513371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8201" name="Group 5"/>
          <p:cNvGrpSpPr>
            <a:grpSpLocks/>
          </p:cNvGrpSpPr>
          <p:nvPr/>
        </p:nvGrpSpPr>
        <p:grpSpPr bwMode="auto">
          <a:xfrm>
            <a:off x="5264150" y="1651000"/>
            <a:ext cx="355600" cy="692150"/>
            <a:chOff x="4180" y="783"/>
            <a:chExt cx="150" cy="307"/>
          </a:xfrm>
        </p:grpSpPr>
        <p:sp>
          <p:nvSpPr>
            <p:cNvPr id="8238" name="AutoShape 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8239" name="Rectangle 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8240" name="Rectangle 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8241" name="AutoShape 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8242" name="Line 1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243" name="Line 1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244" name="Rectangle 1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8245" name="Rectangle 1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</p:grpSp>
      <p:sp>
        <p:nvSpPr>
          <p:cNvPr id="8202" name="Line 14"/>
          <p:cNvSpPr>
            <a:spLocks noChangeShapeType="1"/>
          </p:cNvSpPr>
          <p:nvPr/>
        </p:nvSpPr>
        <p:spPr bwMode="auto">
          <a:xfrm>
            <a:off x="5440363" y="2332038"/>
            <a:ext cx="531812" cy="24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8203" name="Text Box 15"/>
          <p:cNvSpPr txBox="1">
            <a:spLocks noChangeArrowheads="1"/>
          </p:cNvSpPr>
          <p:nvPr/>
        </p:nvSpPr>
        <p:spPr bwMode="auto">
          <a:xfrm>
            <a:off x="5678488" y="2071688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u</a:t>
            </a:r>
            <a:r>
              <a:rPr lang="en-US" sz="1800" baseline="-25000">
                <a:latin typeface="Arial" pitchFamily="34" charset="0"/>
              </a:rPr>
              <a:t>s</a:t>
            </a:r>
          </a:p>
        </p:txBody>
      </p:sp>
      <p:graphicFrame>
        <p:nvGraphicFramePr>
          <p:cNvPr id="8194" name="Object 16"/>
          <p:cNvGraphicFramePr>
            <a:graphicFrameLocks noChangeAspect="1"/>
          </p:cNvGraphicFramePr>
          <p:nvPr/>
        </p:nvGraphicFramePr>
        <p:xfrm>
          <a:off x="6346825" y="1366838"/>
          <a:ext cx="36353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2" name="Clip" r:id="rId3" imgW="1305000" imgH="1085760" progId="">
                  <p:embed/>
                </p:oleObj>
              </mc:Choice>
              <mc:Fallback>
                <p:oleObj name="Clip" r:id="rId3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6825" y="1366838"/>
                        <a:ext cx="363538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4" name="Line 17"/>
          <p:cNvSpPr>
            <a:spLocks noChangeShapeType="1"/>
          </p:cNvSpPr>
          <p:nvPr/>
        </p:nvSpPr>
        <p:spPr bwMode="auto">
          <a:xfrm>
            <a:off x="6586538" y="1677988"/>
            <a:ext cx="150812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205" name="Line 18"/>
          <p:cNvSpPr>
            <a:spLocks noChangeShapeType="1"/>
          </p:cNvSpPr>
          <p:nvPr/>
        </p:nvSpPr>
        <p:spPr bwMode="auto">
          <a:xfrm flipH="1" flipV="1">
            <a:off x="6451600" y="1670050"/>
            <a:ext cx="150813" cy="695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206" name="Text Box 19"/>
          <p:cNvSpPr txBox="1">
            <a:spLocks noChangeArrowheads="1"/>
          </p:cNvSpPr>
          <p:nvPr/>
        </p:nvSpPr>
        <p:spPr bwMode="auto">
          <a:xfrm>
            <a:off x="6938963" y="1797050"/>
            <a:ext cx="555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>
                <a:latin typeface="Arial" pitchFamily="34" charset="0"/>
              </a:rPr>
              <a:t>u</a:t>
            </a:r>
            <a:r>
              <a:rPr lang="en-US" sz="1800" i="1" baseline="-25000">
                <a:latin typeface="Arial" pitchFamily="34" charset="0"/>
              </a:rPr>
              <a:t>2</a:t>
            </a:r>
          </a:p>
        </p:txBody>
      </p:sp>
      <p:sp>
        <p:nvSpPr>
          <p:cNvPr id="8207" name="Text Box 20"/>
          <p:cNvSpPr txBox="1">
            <a:spLocks noChangeArrowheads="1"/>
          </p:cNvSpPr>
          <p:nvPr/>
        </p:nvSpPr>
        <p:spPr bwMode="auto">
          <a:xfrm>
            <a:off x="6613525" y="1881188"/>
            <a:ext cx="403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>
                <a:latin typeface="Arial" pitchFamily="34" charset="0"/>
              </a:rPr>
              <a:t>d</a:t>
            </a:r>
            <a:r>
              <a:rPr lang="en-US" sz="1800" i="1" baseline="-25000">
                <a:latin typeface="Arial" pitchFamily="34" charset="0"/>
              </a:rPr>
              <a:t>1</a:t>
            </a:r>
          </a:p>
        </p:txBody>
      </p:sp>
      <p:graphicFrame>
        <p:nvGraphicFramePr>
          <p:cNvPr id="8195" name="Object 21"/>
          <p:cNvGraphicFramePr>
            <a:graphicFrameLocks noChangeAspect="1"/>
          </p:cNvGraphicFramePr>
          <p:nvPr/>
        </p:nvGraphicFramePr>
        <p:xfrm>
          <a:off x="7289800" y="1341438"/>
          <a:ext cx="379413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3" name="Clip" r:id="rId5" imgW="1305000" imgH="1085760" progId="">
                  <p:embed/>
                </p:oleObj>
              </mc:Choice>
              <mc:Fallback>
                <p:oleObj name="Clip" r:id="rId5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9800" y="1341438"/>
                        <a:ext cx="379413" cy="382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8" name="Line 22"/>
          <p:cNvSpPr>
            <a:spLocks noChangeShapeType="1"/>
          </p:cNvSpPr>
          <p:nvPr/>
        </p:nvSpPr>
        <p:spPr bwMode="auto">
          <a:xfrm flipV="1">
            <a:off x="7145338" y="1700213"/>
            <a:ext cx="211137" cy="814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209" name="Line 23"/>
          <p:cNvSpPr>
            <a:spLocks noChangeShapeType="1"/>
          </p:cNvSpPr>
          <p:nvPr/>
        </p:nvSpPr>
        <p:spPr bwMode="auto">
          <a:xfrm flipH="1">
            <a:off x="7272338" y="1762125"/>
            <a:ext cx="2190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210" name="Text Box 24"/>
          <p:cNvSpPr txBox="1">
            <a:spLocks noChangeArrowheads="1"/>
          </p:cNvSpPr>
          <p:nvPr/>
        </p:nvSpPr>
        <p:spPr bwMode="auto">
          <a:xfrm>
            <a:off x="7361238" y="1998663"/>
            <a:ext cx="403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>
                <a:latin typeface="Arial" pitchFamily="34" charset="0"/>
              </a:rPr>
              <a:t>d</a:t>
            </a:r>
            <a:r>
              <a:rPr lang="en-US" sz="1800" i="1" baseline="-25000">
                <a:latin typeface="Arial" pitchFamily="34" charset="0"/>
              </a:rPr>
              <a:t>2</a:t>
            </a:r>
          </a:p>
        </p:txBody>
      </p:sp>
      <p:sp>
        <p:nvSpPr>
          <p:cNvPr id="8211" name="Text Box 25"/>
          <p:cNvSpPr txBox="1">
            <a:spLocks noChangeArrowheads="1"/>
          </p:cNvSpPr>
          <p:nvPr/>
        </p:nvSpPr>
        <p:spPr bwMode="auto">
          <a:xfrm>
            <a:off x="6203950" y="1881188"/>
            <a:ext cx="512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>
                <a:latin typeface="Arial" pitchFamily="34" charset="0"/>
              </a:rPr>
              <a:t>u</a:t>
            </a:r>
            <a:r>
              <a:rPr lang="en-US" sz="1800" i="1" baseline="-25000">
                <a:latin typeface="Arial" pitchFamily="34" charset="0"/>
              </a:rPr>
              <a:t>1</a:t>
            </a:r>
          </a:p>
        </p:txBody>
      </p:sp>
      <p:sp>
        <p:nvSpPr>
          <p:cNvPr id="8212" name="Oval 26"/>
          <p:cNvSpPr>
            <a:spLocks noChangeArrowheads="1"/>
          </p:cNvSpPr>
          <p:nvPr/>
        </p:nvSpPr>
        <p:spPr bwMode="auto">
          <a:xfrm>
            <a:off x="5994400" y="3548063"/>
            <a:ext cx="74613" cy="968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8213" name="Oval 27"/>
          <p:cNvSpPr>
            <a:spLocks noChangeArrowheads="1"/>
          </p:cNvSpPr>
          <p:nvPr/>
        </p:nvSpPr>
        <p:spPr bwMode="auto">
          <a:xfrm>
            <a:off x="6459538" y="3794125"/>
            <a:ext cx="74612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8214" name="Oval 28"/>
          <p:cNvSpPr>
            <a:spLocks noChangeArrowheads="1"/>
          </p:cNvSpPr>
          <p:nvPr/>
        </p:nvSpPr>
        <p:spPr bwMode="auto">
          <a:xfrm>
            <a:off x="6773863" y="3956050"/>
            <a:ext cx="73025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8215" name="Oval 31"/>
          <p:cNvSpPr>
            <a:spLocks noChangeArrowheads="1"/>
          </p:cNvSpPr>
          <p:nvPr/>
        </p:nvSpPr>
        <p:spPr bwMode="auto">
          <a:xfrm>
            <a:off x="8245475" y="3924300"/>
            <a:ext cx="74613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8216" name="Oval 32"/>
          <p:cNvSpPr>
            <a:spLocks noChangeArrowheads="1"/>
          </p:cNvSpPr>
          <p:nvPr/>
        </p:nvSpPr>
        <p:spPr bwMode="auto">
          <a:xfrm>
            <a:off x="8386763" y="3398838"/>
            <a:ext cx="74612" cy="968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8217" name="Oval 33"/>
          <p:cNvSpPr>
            <a:spLocks noChangeArrowheads="1"/>
          </p:cNvSpPr>
          <p:nvPr/>
        </p:nvSpPr>
        <p:spPr bwMode="auto">
          <a:xfrm>
            <a:off x="7842250" y="2281238"/>
            <a:ext cx="74613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8218" name="Oval 34"/>
          <p:cNvSpPr>
            <a:spLocks noChangeArrowheads="1"/>
          </p:cNvSpPr>
          <p:nvPr/>
        </p:nvSpPr>
        <p:spPr bwMode="auto">
          <a:xfrm>
            <a:off x="8437563" y="2933700"/>
            <a:ext cx="74612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graphicFrame>
        <p:nvGraphicFramePr>
          <p:cNvPr id="8196" name="Object 35"/>
          <p:cNvGraphicFramePr>
            <a:graphicFrameLocks noChangeAspect="1"/>
          </p:cNvGraphicFramePr>
          <p:nvPr/>
        </p:nvGraphicFramePr>
        <p:xfrm>
          <a:off x="4795838" y="2865438"/>
          <a:ext cx="37465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4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5838" y="2865438"/>
                        <a:ext cx="374650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9" name="Line 36"/>
          <p:cNvSpPr>
            <a:spLocks noChangeShapeType="1"/>
          </p:cNvSpPr>
          <p:nvPr/>
        </p:nvSpPr>
        <p:spPr bwMode="auto">
          <a:xfrm>
            <a:off x="5146675" y="3043238"/>
            <a:ext cx="673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8220" name="Line 37"/>
          <p:cNvSpPr>
            <a:spLocks noChangeShapeType="1"/>
          </p:cNvSpPr>
          <p:nvPr/>
        </p:nvSpPr>
        <p:spPr bwMode="auto">
          <a:xfrm flipH="1">
            <a:off x="5183188" y="3159125"/>
            <a:ext cx="663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8221" name="Text Box 38"/>
          <p:cNvSpPr txBox="1">
            <a:spLocks noChangeArrowheads="1"/>
          </p:cNvSpPr>
          <p:nvPr/>
        </p:nvSpPr>
        <p:spPr bwMode="auto">
          <a:xfrm>
            <a:off x="5272088" y="3157538"/>
            <a:ext cx="51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>
                <a:latin typeface="Arial" pitchFamily="34" charset="0"/>
              </a:rPr>
              <a:t>u</a:t>
            </a:r>
            <a:r>
              <a:rPr lang="en-US" sz="1800" i="1" baseline="-25000">
                <a:latin typeface="Arial" pitchFamily="34" charset="0"/>
              </a:rPr>
              <a:t>N</a:t>
            </a:r>
          </a:p>
        </p:txBody>
      </p:sp>
      <p:sp>
        <p:nvSpPr>
          <p:cNvPr id="8222" name="Text Box 39"/>
          <p:cNvSpPr txBox="1">
            <a:spLocks noChangeArrowheads="1"/>
          </p:cNvSpPr>
          <p:nvPr/>
        </p:nvSpPr>
        <p:spPr bwMode="auto">
          <a:xfrm>
            <a:off x="5273675" y="2690813"/>
            <a:ext cx="528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>
                <a:latin typeface="Arial" pitchFamily="34" charset="0"/>
              </a:rPr>
              <a:t>d</a:t>
            </a:r>
            <a:r>
              <a:rPr lang="en-US" sz="1800" i="1" baseline="-25000">
                <a:latin typeface="Arial" pitchFamily="34" charset="0"/>
              </a:rPr>
              <a:t>N</a:t>
            </a:r>
          </a:p>
        </p:txBody>
      </p:sp>
      <p:sp>
        <p:nvSpPr>
          <p:cNvPr id="8223" name="Text Box 40"/>
          <p:cNvSpPr txBox="1">
            <a:spLocks noChangeArrowheads="1"/>
          </p:cNvSpPr>
          <p:nvPr/>
        </p:nvSpPr>
        <p:spPr bwMode="auto">
          <a:xfrm>
            <a:off x="5081588" y="1295400"/>
            <a:ext cx="101123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Server</a:t>
            </a:r>
            <a:endParaRPr lang="en-US" sz="1800" baseline="-25000"/>
          </a:p>
        </p:txBody>
      </p:sp>
      <p:sp>
        <p:nvSpPr>
          <p:cNvPr id="8224" name="Text Box 41"/>
          <p:cNvSpPr txBox="1">
            <a:spLocks noChangeArrowheads="1"/>
          </p:cNvSpPr>
          <p:nvPr/>
        </p:nvSpPr>
        <p:spPr bwMode="auto">
          <a:xfrm>
            <a:off x="5889625" y="2625725"/>
            <a:ext cx="2408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Network (with </a:t>
            </a:r>
          </a:p>
          <a:p>
            <a:r>
              <a:rPr lang="en-US" sz="1800"/>
              <a:t>abundant bandwidth)</a:t>
            </a:r>
          </a:p>
        </p:txBody>
      </p:sp>
      <p:sp>
        <p:nvSpPr>
          <p:cNvPr id="8225" name="AutoShape 42"/>
          <p:cNvSpPr>
            <a:spLocks noChangeArrowheads="1"/>
          </p:cNvSpPr>
          <p:nvPr/>
        </p:nvSpPr>
        <p:spPr bwMode="auto">
          <a:xfrm>
            <a:off x="4832350" y="1647825"/>
            <a:ext cx="347663" cy="644525"/>
          </a:xfrm>
          <a:prstGeom prst="can">
            <a:avLst>
              <a:gd name="adj" fmla="val 4634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8226" name="Text Box 43"/>
          <p:cNvSpPr txBox="1">
            <a:spLocks noChangeArrowheads="1"/>
          </p:cNvSpPr>
          <p:nvPr/>
        </p:nvSpPr>
        <p:spPr bwMode="auto">
          <a:xfrm>
            <a:off x="4779963" y="1828800"/>
            <a:ext cx="4111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i="1">
                <a:solidFill>
                  <a:schemeClr val="bg1"/>
                </a:solidFill>
              </a:rPr>
              <a:t>F</a:t>
            </a:r>
            <a:endParaRPr lang="en-US" sz="1800" i="1" baseline="-25000">
              <a:solidFill>
                <a:schemeClr val="bg1"/>
              </a:solidFill>
            </a:endParaRPr>
          </a:p>
        </p:txBody>
      </p:sp>
      <p:sp>
        <p:nvSpPr>
          <p:cNvPr id="245813" name="Line 53"/>
          <p:cNvSpPr>
            <a:spLocks noChangeShapeType="1"/>
          </p:cNvSpPr>
          <p:nvPr/>
        </p:nvSpPr>
        <p:spPr bwMode="auto">
          <a:xfrm flipV="1">
            <a:off x="4986338" y="5334000"/>
            <a:ext cx="430212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45814" name="Text Box 54"/>
          <p:cNvSpPr txBox="1">
            <a:spLocks noChangeArrowheads="1"/>
          </p:cNvSpPr>
          <p:nvPr/>
        </p:nvSpPr>
        <p:spPr bwMode="auto">
          <a:xfrm>
            <a:off x="4506913" y="5922963"/>
            <a:ext cx="3319462" cy="749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/>
              <a:t>increases linearly in N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/>
              <a:t>(for large N)</a:t>
            </a: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331788" y="4048125"/>
            <a:ext cx="8369302" cy="1798638"/>
            <a:chOff x="209" y="2550"/>
            <a:chExt cx="5272" cy="1133"/>
          </a:xfrm>
        </p:grpSpPr>
        <p:sp>
          <p:nvSpPr>
            <p:cNvPr id="8231" name="Oval 29"/>
            <p:cNvSpPr>
              <a:spLocks noChangeArrowheads="1"/>
            </p:cNvSpPr>
            <p:nvPr/>
          </p:nvSpPr>
          <p:spPr bwMode="auto">
            <a:xfrm>
              <a:off x="4566" y="2550"/>
              <a:ext cx="47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8232" name="Oval 30"/>
            <p:cNvSpPr>
              <a:spLocks noChangeArrowheads="1"/>
            </p:cNvSpPr>
            <p:nvPr/>
          </p:nvSpPr>
          <p:spPr bwMode="auto">
            <a:xfrm>
              <a:off x="4942" y="2593"/>
              <a:ext cx="47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grpSp>
          <p:nvGrpSpPr>
            <p:cNvPr id="8233" name="Group 52"/>
            <p:cNvGrpSpPr>
              <a:grpSpLocks/>
            </p:cNvGrpSpPr>
            <p:nvPr/>
          </p:nvGrpSpPr>
          <p:grpSpPr bwMode="auto">
            <a:xfrm>
              <a:off x="2797" y="2823"/>
              <a:ext cx="2338" cy="675"/>
              <a:chOff x="1017" y="2849"/>
              <a:chExt cx="2338" cy="675"/>
            </a:xfrm>
          </p:grpSpPr>
          <p:sp>
            <p:nvSpPr>
              <p:cNvPr id="8236" name="Text Box 49"/>
              <p:cNvSpPr txBox="1">
                <a:spLocks noChangeArrowheads="1"/>
              </p:cNvSpPr>
              <p:nvPr/>
            </p:nvSpPr>
            <p:spPr bwMode="auto">
              <a:xfrm>
                <a:off x="1017" y="2849"/>
                <a:ext cx="2338" cy="6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342900" indent="-34290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r>
                  <a:rPr lang="en-US" dirty="0"/>
                  <a:t>= </a:t>
                </a:r>
                <a:r>
                  <a:rPr lang="en-US" dirty="0" err="1"/>
                  <a:t>d</a:t>
                </a:r>
                <a:r>
                  <a:rPr lang="en-US" baseline="-25000" dirty="0" err="1"/>
                  <a:t>cs</a:t>
                </a:r>
                <a:r>
                  <a:rPr lang="en-US" dirty="0"/>
                  <a:t> </a:t>
                </a:r>
                <a:r>
                  <a:rPr lang="en-US" dirty="0" smtClean="0"/>
                  <a:t>depends on</a:t>
                </a:r>
              </a:p>
              <a:p>
                <a:pPr marL="342900" indent="-34290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r>
                  <a:rPr lang="en-US" dirty="0" smtClean="0"/>
                  <a:t> </a:t>
                </a:r>
                <a:r>
                  <a:rPr lang="en-US" dirty="0"/>
                  <a:t>max </a:t>
                </a:r>
                <a:r>
                  <a:rPr lang="en-US" sz="2800" dirty="0"/>
                  <a:t>{</a:t>
                </a:r>
                <a:r>
                  <a:rPr lang="en-US" dirty="0"/>
                  <a:t> </a:t>
                </a:r>
                <a:r>
                  <a:rPr lang="en-US" i="1" dirty="0"/>
                  <a:t>NF/u</a:t>
                </a:r>
                <a:r>
                  <a:rPr lang="en-US" i="1" baseline="-25000" dirty="0"/>
                  <a:t>s</a:t>
                </a:r>
                <a:r>
                  <a:rPr lang="en-US" i="1" dirty="0"/>
                  <a:t>, F/min(</a:t>
                </a:r>
                <a:r>
                  <a:rPr lang="en-US" i="1" dirty="0" err="1"/>
                  <a:t>d</a:t>
                </a:r>
                <a:r>
                  <a:rPr lang="en-US" i="1" baseline="-25000" dirty="0" err="1"/>
                  <a:t>i</a:t>
                </a:r>
                <a:r>
                  <a:rPr lang="en-US" i="1" dirty="0"/>
                  <a:t>)</a:t>
                </a:r>
                <a:r>
                  <a:rPr lang="en-US" dirty="0"/>
                  <a:t> </a:t>
                </a:r>
                <a:r>
                  <a:rPr lang="en-US" sz="2800" dirty="0"/>
                  <a:t>}</a:t>
                </a:r>
              </a:p>
            </p:txBody>
          </p:sp>
          <p:sp>
            <p:nvSpPr>
              <p:cNvPr id="8237" name="Text Box 50"/>
              <p:cNvSpPr txBox="1">
                <a:spLocks noChangeArrowheads="1"/>
              </p:cNvSpPr>
              <p:nvPr/>
            </p:nvSpPr>
            <p:spPr bwMode="auto">
              <a:xfrm>
                <a:off x="2863" y="3274"/>
                <a:ext cx="161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342900" indent="-34290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r>
                  <a:rPr lang="en-US" sz="2000" i="1"/>
                  <a:t>i</a:t>
                </a:r>
              </a:p>
            </p:txBody>
          </p:sp>
        </p:grpSp>
        <p:sp>
          <p:nvSpPr>
            <p:cNvPr id="8234" name="Text Box 51"/>
            <p:cNvSpPr txBox="1">
              <a:spLocks noChangeArrowheads="1"/>
            </p:cNvSpPr>
            <p:nvPr/>
          </p:nvSpPr>
          <p:spPr bwMode="auto">
            <a:xfrm>
              <a:off x="321" y="2888"/>
              <a:ext cx="2215" cy="7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r" eaLnBrk="0" hangingPunct="0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/>
                <a:t>Time to  distribute </a:t>
              </a:r>
              <a:r>
                <a:rPr lang="en-US" i="1"/>
                <a:t>F</a:t>
              </a:r>
              <a:r>
                <a:rPr lang="en-US"/>
                <a:t> </a:t>
              </a:r>
            </a:p>
            <a:p>
              <a:pPr marL="342900" indent="-342900" algn="r" eaLnBrk="0" hangingPunct="0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/>
                <a:t>to </a:t>
              </a:r>
              <a:r>
                <a:rPr lang="en-US" i="1"/>
                <a:t>N</a:t>
              </a:r>
              <a:r>
                <a:rPr lang="en-US"/>
                <a:t> clients using </a:t>
              </a:r>
            </a:p>
            <a:p>
              <a:pPr marL="342900" indent="-342900" algn="r" eaLnBrk="0" hangingPunct="0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/>
                <a:t>client/server approach </a:t>
              </a:r>
              <a:endParaRPr lang="en-US" sz="2800"/>
            </a:p>
          </p:txBody>
        </p:sp>
        <p:sp>
          <p:nvSpPr>
            <p:cNvPr id="8235" name="Rectangle 55"/>
            <p:cNvSpPr>
              <a:spLocks noChangeArrowheads="1"/>
            </p:cNvSpPr>
            <p:nvPr/>
          </p:nvSpPr>
          <p:spPr bwMode="auto">
            <a:xfrm>
              <a:off x="209" y="2740"/>
              <a:ext cx="5272" cy="943"/>
            </a:xfrm>
            <a:prstGeom prst="rect">
              <a:avLst/>
            </a:prstGeom>
            <a:noFill/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14073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3" grpId="0" animBg="1"/>
      <p:bldP spid="2458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P2P: centralized directory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8913" y="1552575"/>
            <a:ext cx="4373562" cy="4695825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2000" smtClean="0"/>
              <a:t>original “Napster” design (1999,  S.  Fanning)</a:t>
            </a:r>
          </a:p>
          <a:p>
            <a:pPr>
              <a:buFont typeface="ZapfDingbats"/>
              <a:buNone/>
            </a:pPr>
            <a:r>
              <a:rPr lang="en-US" sz="2000" smtClean="0"/>
              <a:t>1) when peer connects, it informs central server:</a:t>
            </a:r>
          </a:p>
          <a:p>
            <a:pPr lvl="1"/>
            <a:r>
              <a:rPr lang="en-US" sz="1800" smtClean="0"/>
              <a:t>IP address, content</a:t>
            </a:r>
          </a:p>
          <a:p>
            <a:pPr>
              <a:buFont typeface="ZapfDingbats"/>
              <a:buNone/>
            </a:pPr>
            <a:r>
              <a:rPr lang="en-US" sz="2000" smtClean="0"/>
              <a:t>2) Alice queries directory server for “Boulevard of Broken Dreams”</a:t>
            </a:r>
          </a:p>
          <a:p>
            <a:pPr>
              <a:buFont typeface="ZapfDingbats"/>
              <a:buNone/>
            </a:pPr>
            <a:r>
              <a:rPr lang="en-US" sz="2000" smtClean="0"/>
              <a:t>3) Alice requests file from Bob</a:t>
            </a:r>
          </a:p>
        </p:txBody>
      </p:sp>
      <p:sp>
        <p:nvSpPr>
          <p:cNvPr id="103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103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C2295A-2A9B-4252-B627-0D1FEE01E966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grpSp>
        <p:nvGrpSpPr>
          <p:cNvPr id="1034" name="Group 4"/>
          <p:cNvGrpSpPr>
            <a:grpSpLocks/>
          </p:cNvGrpSpPr>
          <p:nvPr/>
        </p:nvGrpSpPr>
        <p:grpSpPr bwMode="auto">
          <a:xfrm>
            <a:off x="4803775" y="1262063"/>
            <a:ext cx="4037013" cy="4740275"/>
            <a:chOff x="2724" y="620"/>
            <a:chExt cx="2752" cy="3253"/>
          </a:xfrm>
        </p:grpSpPr>
        <p:graphicFrame>
          <p:nvGraphicFramePr>
            <p:cNvPr id="1026" name="Object 5"/>
            <p:cNvGraphicFramePr>
              <a:graphicFrameLocks noChangeAspect="1"/>
            </p:cNvGraphicFramePr>
            <p:nvPr/>
          </p:nvGraphicFramePr>
          <p:xfrm>
            <a:off x="3903" y="3058"/>
            <a:ext cx="525" cy="4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2" name="Clip" r:id="rId3" imgW="1305000" imgH="1085760" progId="">
                    <p:embed/>
                  </p:oleObj>
                </mc:Choice>
                <mc:Fallback>
                  <p:oleObj name="Clip" r:id="rId3" imgW="1305000" imgH="1085760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3" y="3058"/>
                          <a:ext cx="525" cy="4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36" name="Group 6"/>
            <p:cNvGrpSpPr>
              <a:grpSpLocks/>
            </p:cNvGrpSpPr>
            <p:nvPr/>
          </p:nvGrpSpPr>
          <p:grpSpPr bwMode="auto">
            <a:xfrm>
              <a:off x="3087" y="1679"/>
              <a:ext cx="234" cy="472"/>
              <a:chOff x="4180" y="783"/>
              <a:chExt cx="150" cy="307"/>
            </a:xfrm>
          </p:grpSpPr>
          <p:sp>
            <p:nvSpPr>
              <p:cNvPr id="1061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1062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1063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1064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1065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066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067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1068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</p:grpSp>
        <p:sp>
          <p:nvSpPr>
            <p:cNvPr id="1037" name="Text Box 15"/>
            <p:cNvSpPr txBox="1">
              <a:spLocks noChangeArrowheads="1"/>
            </p:cNvSpPr>
            <p:nvPr/>
          </p:nvSpPr>
          <p:spPr bwMode="auto">
            <a:xfrm>
              <a:off x="3010" y="3058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en-GB">
                <a:solidFill>
                  <a:srgbClr val="000000"/>
                </a:solidFill>
              </a:endParaRPr>
            </a:p>
          </p:txBody>
        </p:sp>
        <p:graphicFrame>
          <p:nvGraphicFramePr>
            <p:cNvPr id="1027" name="Object 16"/>
            <p:cNvGraphicFramePr>
              <a:graphicFrameLocks noChangeAspect="1"/>
            </p:cNvGraphicFramePr>
            <p:nvPr/>
          </p:nvGraphicFramePr>
          <p:xfrm>
            <a:off x="5055" y="1963"/>
            <a:ext cx="421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3" name="Clip" r:id="rId5" imgW="1305000" imgH="1085760" progId="">
                    <p:embed/>
                  </p:oleObj>
                </mc:Choice>
                <mc:Fallback>
                  <p:oleObj name="Clip" r:id="rId5" imgW="1305000" imgH="1085760" progId="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5" y="1963"/>
                          <a:ext cx="421" cy="3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" name="Object 17"/>
            <p:cNvGraphicFramePr>
              <a:graphicFrameLocks noChangeAspect="1"/>
            </p:cNvGraphicFramePr>
            <p:nvPr/>
          </p:nvGraphicFramePr>
          <p:xfrm>
            <a:off x="4665" y="2534"/>
            <a:ext cx="429" cy="3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4" name="Clip" r:id="rId6" imgW="1305000" imgH="1085760" progId="">
                    <p:embed/>
                  </p:oleObj>
                </mc:Choice>
                <mc:Fallback>
                  <p:oleObj name="Clip" r:id="rId6" imgW="1305000" imgH="1085760" progId="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5" y="2534"/>
                          <a:ext cx="429" cy="3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9" name="Object 18"/>
            <p:cNvGraphicFramePr>
              <a:graphicFrameLocks noChangeAspect="1"/>
            </p:cNvGraphicFramePr>
            <p:nvPr/>
          </p:nvGraphicFramePr>
          <p:xfrm>
            <a:off x="4594" y="1214"/>
            <a:ext cx="437" cy="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5" name="Clip" r:id="rId7" imgW="1305000" imgH="1085760" progId="">
                    <p:embed/>
                  </p:oleObj>
                </mc:Choice>
                <mc:Fallback>
                  <p:oleObj name="Clip" r:id="rId7" imgW="1305000" imgH="1085760" progId="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4" y="1214"/>
                          <a:ext cx="437" cy="3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8" name="Text Box 19"/>
            <p:cNvSpPr txBox="1">
              <a:spLocks noChangeArrowheads="1"/>
            </p:cNvSpPr>
            <p:nvPr/>
          </p:nvSpPr>
          <p:spPr bwMode="auto">
            <a:xfrm>
              <a:off x="2724" y="1236"/>
              <a:ext cx="98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latin typeface="Comic Sans MS" pitchFamily="66" charset="0"/>
                </a:rPr>
                <a:t>centralized</a:t>
              </a:r>
            </a:p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latin typeface="Comic Sans MS" pitchFamily="66" charset="0"/>
                </a:rPr>
                <a:t>directory server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9" name="Text Box 20"/>
            <p:cNvSpPr txBox="1">
              <a:spLocks noChangeArrowheads="1"/>
            </p:cNvSpPr>
            <p:nvPr/>
          </p:nvSpPr>
          <p:spPr bwMode="auto">
            <a:xfrm>
              <a:off x="4865" y="1675"/>
              <a:ext cx="4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latin typeface="Comic Sans MS" pitchFamily="66" charset="0"/>
                </a:rPr>
                <a:t>peers</a:t>
              </a: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040" name="Line 21"/>
            <p:cNvSpPr>
              <a:spLocks noChangeShapeType="1"/>
            </p:cNvSpPr>
            <p:nvPr/>
          </p:nvSpPr>
          <p:spPr bwMode="auto">
            <a:xfrm flipH="1">
              <a:off x="3442" y="1732"/>
              <a:ext cx="634" cy="173"/>
            </a:xfrm>
            <a:prstGeom prst="line">
              <a:avLst/>
            </a:prstGeom>
            <a:noFill/>
            <a:ln w="28575">
              <a:noFill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41" name="Line 22"/>
            <p:cNvSpPr>
              <a:spLocks noChangeShapeType="1"/>
            </p:cNvSpPr>
            <p:nvPr/>
          </p:nvSpPr>
          <p:spPr bwMode="auto">
            <a:xfrm flipH="1" flipV="1">
              <a:off x="3385" y="1905"/>
              <a:ext cx="1612" cy="23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42" name="Line 23"/>
            <p:cNvSpPr>
              <a:spLocks noChangeShapeType="1"/>
            </p:cNvSpPr>
            <p:nvPr/>
          </p:nvSpPr>
          <p:spPr bwMode="auto">
            <a:xfrm flipH="1">
              <a:off x="3442" y="1675"/>
              <a:ext cx="576" cy="115"/>
            </a:xfrm>
            <a:prstGeom prst="line">
              <a:avLst/>
            </a:prstGeom>
            <a:noFill/>
            <a:ln w="28575">
              <a:noFill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43" name="Line 24"/>
            <p:cNvSpPr>
              <a:spLocks noChangeShapeType="1"/>
            </p:cNvSpPr>
            <p:nvPr/>
          </p:nvSpPr>
          <p:spPr bwMode="auto">
            <a:xfrm flipH="1">
              <a:off x="3442" y="1675"/>
              <a:ext cx="634" cy="115"/>
            </a:xfrm>
            <a:prstGeom prst="line">
              <a:avLst/>
            </a:prstGeom>
            <a:noFill/>
            <a:ln w="28575">
              <a:noFill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44" name="Line 25"/>
            <p:cNvSpPr>
              <a:spLocks noChangeShapeType="1"/>
            </p:cNvSpPr>
            <p:nvPr/>
          </p:nvSpPr>
          <p:spPr bwMode="auto">
            <a:xfrm flipH="1" flipV="1">
              <a:off x="3385" y="2078"/>
              <a:ext cx="1267" cy="63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45" name="Line 26"/>
            <p:cNvSpPr>
              <a:spLocks noChangeShapeType="1"/>
            </p:cNvSpPr>
            <p:nvPr/>
          </p:nvSpPr>
          <p:spPr bwMode="auto">
            <a:xfrm flipH="1">
              <a:off x="3385" y="1387"/>
              <a:ext cx="1152" cy="40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46" name="Text Box 27"/>
            <p:cNvSpPr txBox="1">
              <a:spLocks noChangeArrowheads="1"/>
            </p:cNvSpPr>
            <p:nvPr/>
          </p:nvSpPr>
          <p:spPr bwMode="auto">
            <a:xfrm>
              <a:off x="3673" y="1675"/>
              <a:ext cx="979" cy="230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1400">
                <a:latin typeface="Comic Sans MS" pitchFamily="66" charset="0"/>
              </a:endParaRPr>
            </a:p>
          </p:txBody>
        </p:sp>
        <p:sp>
          <p:nvSpPr>
            <p:cNvPr id="1047" name="Line 28"/>
            <p:cNvSpPr>
              <a:spLocks noChangeShapeType="1"/>
            </p:cNvSpPr>
            <p:nvPr/>
          </p:nvSpPr>
          <p:spPr bwMode="auto">
            <a:xfrm flipH="1" flipV="1">
              <a:off x="3327" y="2136"/>
              <a:ext cx="749" cy="86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48" name="Line 29"/>
            <p:cNvSpPr>
              <a:spLocks noChangeShapeType="1"/>
            </p:cNvSpPr>
            <p:nvPr/>
          </p:nvSpPr>
          <p:spPr bwMode="auto">
            <a:xfrm>
              <a:off x="3212" y="2193"/>
              <a:ext cx="749" cy="92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49" name="Line 30"/>
            <p:cNvSpPr>
              <a:spLocks noChangeShapeType="1"/>
            </p:cNvSpPr>
            <p:nvPr/>
          </p:nvSpPr>
          <p:spPr bwMode="auto">
            <a:xfrm flipH="1">
              <a:off x="4421" y="1617"/>
              <a:ext cx="346" cy="149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50" name="Text Box 31"/>
            <p:cNvSpPr txBox="1">
              <a:spLocks noChangeArrowheads="1"/>
            </p:cNvSpPr>
            <p:nvPr/>
          </p:nvSpPr>
          <p:spPr bwMode="auto">
            <a:xfrm>
              <a:off x="4537" y="3000"/>
              <a:ext cx="575" cy="346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1000"/>
            </a:p>
          </p:txBody>
        </p:sp>
        <p:sp>
          <p:nvSpPr>
            <p:cNvPr id="1051" name="Text Box 32"/>
            <p:cNvSpPr txBox="1">
              <a:spLocks noChangeArrowheads="1"/>
            </p:cNvSpPr>
            <p:nvPr/>
          </p:nvSpPr>
          <p:spPr bwMode="auto">
            <a:xfrm>
              <a:off x="4057" y="3526"/>
              <a:ext cx="403" cy="230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Alice</a:t>
              </a:r>
            </a:p>
          </p:txBody>
        </p:sp>
        <p:sp>
          <p:nvSpPr>
            <p:cNvPr id="1052" name="Text Box 33"/>
            <p:cNvSpPr txBox="1">
              <a:spLocks noChangeArrowheads="1"/>
            </p:cNvSpPr>
            <p:nvPr/>
          </p:nvSpPr>
          <p:spPr bwMode="auto">
            <a:xfrm>
              <a:off x="4912" y="1041"/>
              <a:ext cx="403" cy="230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Bob</a:t>
              </a:r>
            </a:p>
          </p:txBody>
        </p:sp>
        <p:sp>
          <p:nvSpPr>
            <p:cNvPr id="1053" name="Oval 34"/>
            <p:cNvSpPr>
              <a:spLocks noChangeArrowheads="1"/>
            </p:cNvSpPr>
            <p:nvPr/>
          </p:nvSpPr>
          <p:spPr bwMode="auto">
            <a:xfrm>
              <a:off x="3893" y="1524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40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1054" name="Oval 35"/>
            <p:cNvSpPr>
              <a:spLocks noChangeArrowheads="1"/>
            </p:cNvSpPr>
            <p:nvPr/>
          </p:nvSpPr>
          <p:spPr bwMode="auto">
            <a:xfrm>
              <a:off x="3920" y="1897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40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1055" name="Oval 36"/>
            <p:cNvSpPr>
              <a:spLocks noChangeArrowheads="1"/>
            </p:cNvSpPr>
            <p:nvPr/>
          </p:nvSpPr>
          <p:spPr bwMode="auto">
            <a:xfrm>
              <a:off x="3923" y="2325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40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1056" name="Oval 37"/>
            <p:cNvSpPr>
              <a:spLocks noChangeArrowheads="1"/>
            </p:cNvSpPr>
            <p:nvPr/>
          </p:nvSpPr>
          <p:spPr bwMode="auto">
            <a:xfrm>
              <a:off x="3724" y="2601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40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1057" name="Oval 38"/>
            <p:cNvSpPr>
              <a:spLocks noChangeArrowheads="1"/>
            </p:cNvSpPr>
            <p:nvPr/>
          </p:nvSpPr>
          <p:spPr bwMode="auto">
            <a:xfrm>
              <a:off x="3477" y="2562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400">
                  <a:latin typeface="Comic Sans MS" pitchFamily="66" charset="0"/>
                </a:rPr>
                <a:t>2</a:t>
              </a:r>
            </a:p>
          </p:txBody>
        </p:sp>
        <p:sp>
          <p:nvSpPr>
            <p:cNvPr id="1058" name="Oval 39"/>
            <p:cNvSpPr>
              <a:spLocks noChangeArrowheads="1"/>
            </p:cNvSpPr>
            <p:nvPr/>
          </p:nvSpPr>
          <p:spPr bwMode="auto">
            <a:xfrm>
              <a:off x="4531" y="2278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400">
                  <a:latin typeface="Comic Sans MS" pitchFamily="66" charset="0"/>
                </a:rPr>
                <a:t>3</a:t>
              </a:r>
            </a:p>
          </p:txBody>
        </p:sp>
        <p:pic>
          <p:nvPicPr>
            <p:cNvPr id="1059" name="Picture 40" descr="Bob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25" y="620"/>
              <a:ext cx="426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0" name="Picture 41" descr="Alic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89" y="3436"/>
              <a:ext cx="354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228600"/>
            <a:ext cx="8520113" cy="1143000"/>
          </a:xfrm>
        </p:spPr>
        <p:txBody>
          <a:bodyPr/>
          <a:lstStyle/>
          <a:p>
            <a:r>
              <a:rPr lang="en-US" sz="3200" smtClean="0"/>
              <a:t>File distribution time: P2P</a:t>
            </a:r>
          </a:p>
        </p:txBody>
      </p:sp>
      <p:sp>
        <p:nvSpPr>
          <p:cNvPr id="9253" name="Rectangle 43"/>
          <p:cNvSpPr>
            <a:spLocks noGrp="1" noChangeArrowheads="1"/>
          </p:cNvSpPr>
          <p:nvPr>
            <p:ph idx="1"/>
          </p:nvPr>
        </p:nvSpPr>
        <p:spPr>
          <a:xfrm>
            <a:off x="385763" y="1614488"/>
            <a:ext cx="3968750" cy="2832100"/>
          </a:xfrm>
        </p:spPr>
        <p:txBody>
          <a:bodyPr/>
          <a:lstStyle/>
          <a:p>
            <a:r>
              <a:rPr lang="en-US" sz="2400" smtClean="0"/>
              <a:t>server must send one copy: F</a:t>
            </a:r>
            <a:r>
              <a:rPr lang="en-US" sz="2400" i="1" smtClean="0"/>
              <a:t>/u</a:t>
            </a:r>
            <a:r>
              <a:rPr lang="en-US" sz="2400" i="1" baseline="-25000" smtClean="0"/>
              <a:t>s</a:t>
            </a:r>
            <a:r>
              <a:rPr lang="en-US" sz="2400" baseline="-25000" smtClean="0"/>
              <a:t> </a:t>
            </a:r>
            <a:r>
              <a:rPr lang="en-US" sz="2400" smtClean="0"/>
              <a:t>time </a:t>
            </a:r>
          </a:p>
          <a:p>
            <a:r>
              <a:rPr lang="en-US" sz="2400" smtClean="0"/>
              <a:t>client i takes F/d</a:t>
            </a:r>
            <a:r>
              <a:rPr lang="en-US" sz="2400" baseline="-25000" smtClean="0"/>
              <a:t>i </a:t>
            </a:r>
            <a:r>
              <a:rPr lang="en-US" sz="2400" smtClean="0"/>
              <a:t>time to download</a:t>
            </a:r>
          </a:p>
          <a:p>
            <a:r>
              <a:rPr lang="en-US" sz="2400" smtClean="0"/>
              <a:t>NF bits must be downloaded (aggregate)</a:t>
            </a: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6B5A4-F942-4AAB-B79E-996B0C10F28D}" type="slidenum">
              <a:rPr lang="en-US" smtClean="0"/>
              <a:pPr>
                <a:defRPr/>
              </a:pPr>
              <a:t>60</a:t>
            </a:fld>
            <a:endParaRPr lang="en-US" smtClean="0"/>
          </a:p>
        </p:txBody>
      </p:sp>
      <p:sp>
        <p:nvSpPr>
          <p:cNvPr id="9224" name="Freeform 3"/>
          <p:cNvSpPr>
            <a:spLocks/>
          </p:cNvSpPr>
          <p:nvPr/>
        </p:nvSpPr>
        <p:spPr bwMode="auto">
          <a:xfrm>
            <a:off x="5807075" y="2316163"/>
            <a:ext cx="2497138" cy="1677987"/>
          </a:xfrm>
          <a:custGeom>
            <a:avLst/>
            <a:gdLst>
              <a:gd name="T0" fmla="*/ 892807915 w 1292"/>
              <a:gd name="T1" fmla="*/ 12513371 h 1255"/>
              <a:gd name="T2" fmla="*/ 130746059 w 1292"/>
              <a:gd name="T3" fmla="*/ 280666364 h 1255"/>
              <a:gd name="T4" fmla="*/ 108331711 w 1292"/>
              <a:gd name="T5" fmla="*/ 934956945 h 1255"/>
              <a:gd name="T6" fmla="*/ 197987079 w 1292"/>
              <a:gd name="T7" fmla="*/ 1481986177 h 1255"/>
              <a:gd name="T8" fmla="*/ 915220300 w 1292"/>
              <a:gd name="T9" fmla="*/ 1557069047 h 1255"/>
              <a:gd name="T10" fmla="*/ 2147483647 w 1292"/>
              <a:gd name="T11" fmla="*/ 2018290669 h 1255"/>
              <a:gd name="T12" fmla="*/ 2147483647 w 1292"/>
              <a:gd name="T13" fmla="*/ 2147483647 h 1255"/>
              <a:gd name="T14" fmla="*/ 2147483647 w 1292"/>
              <a:gd name="T15" fmla="*/ 1825220624 h 1255"/>
              <a:gd name="T16" fmla="*/ 2147483647 w 1292"/>
              <a:gd name="T17" fmla="*/ 795516948 h 1255"/>
              <a:gd name="T18" fmla="*/ 2147483647 w 1292"/>
              <a:gd name="T19" fmla="*/ 377200802 h 1255"/>
              <a:gd name="T20" fmla="*/ 2147483647 w 1292"/>
              <a:gd name="T21" fmla="*/ 205583495 h 1255"/>
              <a:gd name="T22" fmla="*/ 892807915 w 1292"/>
              <a:gd name="T23" fmla="*/ 12513371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9225" name="Group 4"/>
          <p:cNvGrpSpPr>
            <a:grpSpLocks/>
          </p:cNvGrpSpPr>
          <p:nvPr/>
        </p:nvGrpSpPr>
        <p:grpSpPr bwMode="auto">
          <a:xfrm>
            <a:off x="5264150" y="1651000"/>
            <a:ext cx="355600" cy="692150"/>
            <a:chOff x="4180" y="783"/>
            <a:chExt cx="150" cy="307"/>
          </a:xfrm>
        </p:grpSpPr>
        <p:sp>
          <p:nvSpPr>
            <p:cNvPr id="9260" name="AutoShape 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9261" name="Rectangle 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9262" name="Rectangle 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9263" name="AutoShape 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9264" name="Line 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65" name="Line 1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66" name="Rectangle 1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9267" name="Rectangle 1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</p:grpSp>
      <p:sp>
        <p:nvSpPr>
          <p:cNvPr id="9226" name="Line 13"/>
          <p:cNvSpPr>
            <a:spLocks noChangeShapeType="1"/>
          </p:cNvSpPr>
          <p:nvPr/>
        </p:nvSpPr>
        <p:spPr bwMode="auto">
          <a:xfrm>
            <a:off x="5440363" y="2332038"/>
            <a:ext cx="531812" cy="24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9227" name="Text Box 14"/>
          <p:cNvSpPr txBox="1">
            <a:spLocks noChangeArrowheads="1"/>
          </p:cNvSpPr>
          <p:nvPr/>
        </p:nvSpPr>
        <p:spPr bwMode="auto">
          <a:xfrm>
            <a:off x="5678488" y="2071688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u</a:t>
            </a:r>
            <a:r>
              <a:rPr lang="en-US" sz="1800" baseline="-25000">
                <a:latin typeface="Arial" pitchFamily="34" charset="0"/>
              </a:rPr>
              <a:t>s</a:t>
            </a:r>
          </a:p>
        </p:txBody>
      </p:sp>
      <p:graphicFrame>
        <p:nvGraphicFramePr>
          <p:cNvPr id="9218" name="Object 15"/>
          <p:cNvGraphicFramePr>
            <a:graphicFrameLocks noChangeAspect="1"/>
          </p:cNvGraphicFramePr>
          <p:nvPr/>
        </p:nvGraphicFramePr>
        <p:xfrm>
          <a:off x="6346825" y="1366838"/>
          <a:ext cx="36353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6" name="Clip" r:id="rId3" imgW="1305000" imgH="1085760" progId="">
                  <p:embed/>
                </p:oleObj>
              </mc:Choice>
              <mc:Fallback>
                <p:oleObj name="Clip" r:id="rId3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6825" y="1366838"/>
                        <a:ext cx="363538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8" name="Line 16"/>
          <p:cNvSpPr>
            <a:spLocks noChangeShapeType="1"/>
          </p:cNvSpPr>
          <p:nvPr/>
        </p:nvSpPr>
        <p:spPr bwMode="auto">
          <a:xfrm>
            <a:off x="6586538" y="1677988"/>
            <a:ext cx="150812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229" name="Line 17"/>
          <p:cNvSpPr>
            <a:spLocks noChangeShapeType="1"/>
          </p:cNvSpPr>
          <p:nvPr/>
        </p:nvSpPr>
        <p:spPr bwMode="auto">
          <a:xfrm flipH="1" flipV="1">
            <a:off x="6451600" y="1670050"/>
            <a:ext cx="150813" cy="695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230" name="Text Box 18"/>
          <p:cNvSpPr txBox="1">
            <a:spLocks noChangeArrowheads="1"/>
          </p:cNvSpPr>
          <p:nvPr/>
        </p:nvSpPr>
        <p:spPr bwMode="auto">
          <a:xfrm>
            <a:off x="6938963" y="1797050"/>
            <a:ext cx="555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>
                <a:latin typeface="Arial" pitchFamily="34" charset="0"/>
              </a:rPr>
              <a:t>u</a:t>
            </a:r>
            <a:r>
              <a:rPr lang="en-US" sz="1800" i="1" baseline="-25000">
                <a:latin typeface="Arial" pitchFamily="34" charset="0"/>
              </a:rPr>
              <a:t>2</a:t>
            </a:r>
          </a:p>
        </p:txBody>
      </p:sp>
      <p:sp>
        <p:nvSpPr>
          <p:cNvPr id="9231" name="Text Box 19"/>
          <p:cNvSpPr txBox="1">
            <a:spLocks noChangeArrowheads="1"/>
          </p:cNvSpPr>
          <p:nvPr/>
        </p:nvSpPr>
        <p:spPr bwMode="auto">
          <a:xfrm>
            <a:off x="6613525" y="1881188"/>
            <a:ext cx="403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>
                <a:latin typeface="Arial" pitchFamily="34" charset="0"/>
              </a:rPr>
              <a:t>d</a:t>
            </a:r>
            <a:r>
              <a:rPr lang="en-US" sz="1800" i="1" baseline="-25000">
                <a:latin typeface="Arial" pitchFamily="34" charset="0"/>
              </a:rPr>
              <a:t>1</a:t>
            </a:r>
          </a:p>
        </p:txBody>
      </p:sp>
      <p:graphicFrame>
        <p:nvGraphicFramePr>
          <p:cNvPr id="9219" name="Object 20"/>
          <p:cNvGraphicFramePr>
            <a:graphicFrameLocks noChangeAspect="1"/>
          </p:cNvGraphicFramePr>
          <p:nvPr/>
        </p:nvGraphicFramePr>
        <p:xfrm>
          <a:off x="7289800" y="1341438"/>
          <a:ext cx="379413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7" name="Clip" r:id="rId5" imgW="1305000" imgH="1085760" progId="">
                  <p:embed/>
                </p:oleObj>
              </mc:Choice>
              <mc:Fallback>
                <p:oleObj name="Clip" r:id="rId5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9800" y="1341438"/>
                        <a:ext cx="379413" cy="382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2" name="Line 21"/>
          <p:cNvSpPr>
            <a:spLocks noChangeShapeType="1"/>
          </p:cNvSpPr>
          <p:nvPr/>
        </p:nvSpPr>
        <p:spPr bwMode="auto">
          <a:xfrm flipV="1">
            <a:off x="7145338" y="1700213"/>
            <a:ext cx="211137" cy="814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233" name="Line 22"/>
          <p:cNvSpPr>
            <a:spLocks noChangeShapeType="1"/>
          </p:cNvSpPr>
          <p:nvPr/>
        </p:nvSpPr>
        <p:spPr bwMode="auto">
          <a:xfrm flipH="1">
            <a:off x="7272338" y="1762125"/>
            <a:ext cx="2190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234" name="Text Box 23"/>
          <p:cNvSpPr txBox="1">
            <a:spLocks noChangeArrowheads="1"/>
          </p:cNvSpPr>
          <p:nvPr/>
        </p:nvSpPr>
        <p:spPr bwMode="auto">
          <a:xfrm>
            <a:off x="7361238" y="1998663"/>
            <a:ext cx="403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>
                <a:latin typeface="Arial" pitchFamily="34" charset="0"/>
              </a:rPr>
              <a:t>d</a:t>
            </a:r>
            <a:r>
              <a:rPr lang="en-US" sz="1800" i="1" baseline="-25000">
                <a:latin typeface="Arial" pitchFamily="34" charset="0"/>
              </a:rPr>
              <a:t>2</a:t>
            </a:r>
          </a:p>
        </p:txBody>
      </p:sp>
      <p:sp>
        <p:nvSpPr>
          <p:cNvPr id="9235" name="Text Box 24"/>
          <p:cNvSpPr txBox="1">
            <a:spLocks noChangeArrowheads="1"/>
          </p:cNvSpPr>
          <p:nvPr/>
        </p:nvSpPr>
        <p:spPr bwMode="auto">
          <a:xfrm>
            <a:off x="6203950" y="1881188"/>
            <a:ext cx="512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>
                <a:latin typeface="Arial" pitchFamily="34" charset="0"/>
              </a:rPr>
              <a:t>u</a:t>
            </a:r>
            <a:r>
              <a:rPr lang="en-US" sz="1800" i="1" baseline="-25000">
                <a:latin typeface="Arial" pitchFamily="34" charset="0"/>
              </a:rPr>
              <a:t>1</a:t>
            </a:r>
          </a:p>
        </p:txBody>
      </p:sp>
      <p:sp>
        <p:nvSpPr>
          <p:cNvPr id="9236" name="Oval 25"/>
          <p:cNvSpPr>
            <a:spLocks noChangeArrowheads="1"/>
          </p:cNvSpPr>
          <p:nvPr/>
        </p:nvSpPr>
        <p:spPr bwMode="auto">
          <a:xfrm>
            <a:off x="5994400" y="3548063"/>
            <a:ext cx="74613" cy="968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9237" name="Oval 26"/>
          <p:cNvSpPr>
            <a:spLocks noChangeArrowheads="1"/>
          </p:cNvSpPr>
          <p:nvPr/>
        </p:nvSpPr>
        <p:spPr bwMode="auto">
          <a:xfrm>
            <a:off x="6459538" y="3794125"/>
            <a:ext cx="74612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9238" name="Oval 27"/>
          <p:cNvSpPr>
            <a:spLocks noChangeArrowheads="1"/>
          </p:cNvSpPr>
          <p:nvPr/>
        </p:nvSpPr>
        <p:spPr bwMode="auto">
          <a:xfrm>
            <a:off x="6773863" y="3956050"/>
            <a:ext cx="73025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9239" name="Oval 28"/>
          <p:cNvSpPr>
            <a:spLocks noChangeArrowheads="1"/>
          </p:cNvSpPr>
          <p:nvPr/>
        </p:nvSpPr>
        <p:spPr bwMode="auto">
          <a:xfrm>
            <a:off x="7248525" y="4048125"/>
            <a:ext cx="74613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9240" name="Oval 29"/>
          <p:cNvSpPr>
            <a:spLocks noChangeArrowheads="1"/>
          </p:cNvSpPr>
          <p:nvPr/>
        </p:nvSpPr>
        <p:spPr bwMode="auto">
          <a:xfrm>
            <a:off x="7845425" y="4116388"/>
            <a:ext cx="74613" cy="968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9241" name="Oval 30"/>
          <p:cNvSpPr>
            <a:spLocks noChangeArrowheads="1"/>
          </p:cNvSpPr>
          <p:nvPr/>
        </p:nvSpPr>
        <p:spPr bwMode="auto">
          <a:xfrm>
            <a:off x="8245475" y="3924300"/>
            <a:ext cx="74613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9242" name="Oval 31"/>
          <p:cNvSpPr>
            <a:spLocks noChangeArrowheads="1"/>
          </p:cNvSpPr>
          <p:nvPr/>
        </p:nvSpPr>
        <p:spPr bwMode="auto">
          <a:xfrm>
            <a:off x="8386763" y="3398838"/>
            <a:ext cx="74612" cy="968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9243" name="Oval 32"/>
          <p:cNvSpPr>
            <a:spLocks noChangeArrowheads="1"/>
          </p:cNvSpPr>
          <p:nvPr/>
        </p:nvSpPr>
        <p:spPr bwMode="auto">
          <a:xfrm>
            <a:off x="7842250" y="2281238"/>
            <a:ext cx="74613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9244" name="Oval 33"/>
          <p:cNvSpPr>
            <a:spLocks noChangeArrowheads="1"/>
          </p:cNvSpPr>
          <p:nvPr/>
        </p:nvSpPr>
        <p:spPr bwMode="auto">
          <a:xfrm>
            <a:off x="8437563" y="2933700"/>
            <a:ext cx="74612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graphicFrame>
        <p:nvGraphicFramePr>
          <p:cNvPr id="9220" name="Object 34"/>
          <p:cNvGraphicFramePr>
            <a:graphicFrameLocks noChangeAspect="1"/>
          </p:cNvGraphicFramePr>
          <p:nvPr/>
        </p:nvGraphicFramePr>
        <p:xfrm>
          <a:off x="4795838" y="2865438"/>
          <a:ext cx="37465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8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5838" y="2865438"/>
                        <a:ext cx="374650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5" name="Line 35"/>
          <p:cNvSpPr>
            <a:spLocks noChangeShapeType="1"/>
          </p:cNvSpPr>
          <p:nvPr/>
        </p:nvSpPr>
        <p:spPr bwMode="auto">
          <a:xfrm>
            <a:off x="5146675" y="3043238"/>
            <a:ext cx="673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9246" name="Line 36"/>
          <p:cNvSpPr>
            <a:spLocks noChangeShapeType="1"/>
          </p:cNvSpPr>
          <p:nvPr/>
        </p:nvSpPr>
        <p:spPr bwMode="auto">
          <a:xfrm flipH="1">
            <a:off x="5183188" y="3159125"/>
            <a:ext cx="663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9247" name="Text Box 37"/>
          <p:cNvSpPr txBox="1">
            <a:spLocks noChangeArrowheads="1"/>
          </p:cNvSpPr>
          <p:nvPr/>
        </p:nvSpPr>
        <p:spPr bwMode="auto">
          <a:xfrm>
            <a:off x="5272088" y="3157538"/>
            <a:ext cx="51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>
                <a:latin typeface="Arial" pitchFamily="34" charset="0"/>
              </a:rPr>
              <a:t>u</a:t>
            </a:r>
            <a:r>
              <a:rPr lang="en-US" sz="1800" i="1" baseline="-25000">
                <a:latin typeface="Arial" pitchFamily="34" charset="0"/>
              </a:rPr>
              <a:t>N</a:t>
            </a:r>
          </a:p>
        </p:txBody>
      </p:sp>
      <p:sp>
        <p:nvSpPr>
          <p:cNvPr id="9248" name="Text Box 38"/>
          <p:cNvSpPr txBox="1">
            <a:spLocks noChangeArrowheads="1"/>
          </p:cNvSpPr>
          <p:nvPr/>
        </p:nvSpPr>
        <p:spPr bwMode="auto">
          <a:xfrm>
            <a:off x="5273675" y="2690813"/>
            <a:ext cx="528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>
                <a:latin typeface="Arial" pitchFamily="34" charset="0"/>
              </a:rPr>
              <a:t>d</a:t>
            </a:r>
            <a:r>
              <a:rPr lang="en-US" sz="1800" i="1" baseline="-25000">
                <a:latin typeface="Arial" pitchFamily="34" charset="0"/>
              </a:rPr>
              <a:t>N</a:t>
            </a:r>
          </a:p>
        </p:txBody>
      </p:sp>
      <p:sp>
        <p:nvSpPr>
          <p:cNvPr id="9249" name="Text Box 39"/>
          <p:cNvSpPr txBox="1">
            <a:spLocks noChangeArrowheads="1"/>
          </p:cNvSpPr>
          <p:nvPr/>
        </p:nvSpPr>
        <p:spPr bwMode="auto">
          <a:xfrm>
            <a:off x="5081588" y="1295400"/>
            <a:ext cx="101123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Server</a:t>
            </a:r>
            <a:endParaRPr lang="en-US" sz="1800" baseline="-25000"/>
          </a:p>
        </p:txBody>
      </p:sp>
      <p:sp>
        <p:nvSpPr>
          <p:cNvPr id="9250" name="Text Box 40"/>
          <p:cNvSpPr txBox="1">
            <a:spLocks noChangeArrowheads="1"/>
          </p:cNvSpPr>
          <p:nvPr/>
        </p:nvSpPr>
        <p:spPr bwMode="auto">
          <a:xfrm>
            <a:off x="5889625" y="2625725"/>
            <a:ext cx="2408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Network (with </a:t>
            </a:r>
          </a:p>
          <a:p>
            <a:r>
              <a:rPr lang="en-US" sz="1800"/>
              <a:t>abundant bandwidth)</a:t>
            </a:r>
          </a:p>
        </p:txBody>
      </p:sp>
      <p:sp>
        <p:nvSpPr>
          <p:cNvPr id="9251" name="AutoShape 41"/>
          <p:cNvSpPr>
            <a:spLocks noChangeArrowheads="1"/>
          </p:cNvSpPr>
          <p:nvPr/>
        </p:nvSpPr>
        <p:spPr bwMode="auto">
          <a:xfrm>
            <a:off x="4832350" y="1647825"/>
            <a:ext cx="347663" cy="644525"/>
          </a:xfrm>
          <a:prstGeom prst="can">
            <a:avLst>
              <a:gd name="adj" fmla="val 4634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9252" name="Text Box 42"/>
          <p:cNvSpPr txBox="1">
            <a:spLocks noChangeArrowheads="1"/>
          </p:cNvSpPr>
          <p:nvPr/>
        </p:nvSpPr>
        <p:spPr bwMode="auto">
          <a:xfrm>
            <a:off x="4779963" y="1828800"/>
            <a:ext cx="4111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i="1">
                <a:solidFill>
                  <a:schemeClr val="bg1"/>
                </a:solidFill>
              </a:rPr>
              <a:t>F</a:t>
            </a:r>
            <a:endParaRPr lang="en-US" sz="1800" i="1" baseline="-25000">
              <a:solidFill>
                <a:schemeClr val="bg1"/>
              </a:solidFill>
            </a:endParaRPr>
          </a:p>
        </p:txBody>
      </p:sp>
      <p:sp>
        <p:nvSpPr>
          <p:cNvPr id="9254" name="Rectangle 50"/>
          <p:cNvSpPr>
            <a:spLocks noChangeArrowheads="1"/>
          </p:cNvSpPr>
          <p:nvPr/>
        </p:nvSpPr>
        <p:spPr bwMode="auto">
          <a:xfrm>
            <a:off x="801688" y="3973513"/>
            <a:ext cx="6338887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en-US" dirty="0" smtClean="0"/>
              <a:t>aggregated </a:t>
            </a:r>
            <a:r>
              <a:rPr lang="en-US" dirty="0"/>
              <a:t>upload rate: u</a:t>
            </a:r>
            <a:r>
              <a:rPr lang="en-US" baseline="-25000" dirty="0"/>
              <a:t>s</a:t>
            </a:r>
            <a:r>
              <a:rPr lang="en-US" dirty="0"/>
              <a:t> + </a:t>
            </a:r>
            <a:r>
              <a:rPr lang="en-US" sz="3200" dirty="0">
                <a:latin typeface="Symbol" pitchFamily="18" charset="2"/>
              </a:rPr>
              <a:t>S</a:t>
            </a:r>
            <a:r>
              <a:rPr lang="en-US" dirty="0"/>
              <a:t>u</a:t>
            </a:r>
            <a:r>
              <a:rPr lang="en-US" baseline="-25000" dirty="0"/>
              <a:t>i</a:t>
            </a:r>
          </a:p>
        </p:txBody>
      </p: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290513" y="5318125"/>
            <a:ext cx="8478839" cy="930275"/>
            <a:chOff x="-88" y="3185"/>
            <a:chExt cx="5341" cy="586"/>
          </a:xfrm>
        </p:grpSpPr>
        <p:sp>
          <p:nvSpPr>
            <p:cNvPr id="9256" name="Text Box 45"/>
            <p:cNvSpPr txBox="1">
              <a:spLocks noChangeArrowheads="1"/>
            </p:cNvSpPr>
            <p:nvPr/>
          </p:nvSpPr>
          <p:spPr bwMode="auto">
            <a:xfrm>
              <a:off x="139" y="3195"/>
              <a:ext cx="4991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dirty="0"/>
                <a:t>d</a:t>
              </a:r>
              <a:r>
                <a:rPr lang="en-US" baseline="-25000" dirty="0"/>
                <a:t>P2P</a:t>
              </a:r>
              <a:r>
                <a:rPr lang="en-US" dirty="0"/>
                <a:t> </a:t>
              </a:r>
              <a:r>
                <a:rPr lang="en-US" dirty="0" smtClean="0"/>
                <a:t>depends on  </a:t>
              </a:r>
              <a:r>
                <a:rPr lang="en-US" dirty="0"/>
                <a:t>max </a:t>
              </a:r>
              <a:r>
                <a:rPr lang="en-US" sz="2800" dirty="0"/>
                <a:t>{</a:t>
              </a:r>
              <a:r>
                <a:rPr lang="en-US" dirty="0"/>
                <a:t> </a:t>
              </a:r>
              <a:r>
                <a:rPr lang="en-US" i="1" dirty="0"/>
                <a:t>F/u</a:t>
              </a:r>
              <a:r>
                <a:rPr lang="en-US" i="1" baseline="-25000" dirty="0"/>
                <a:t>s</a:t>
              </a:r>
              <a:r>
                <a:rPr lang="en-US" i="1" dirty="0"/>
                <a:t>, F/min(</a:t>
              </a:r>
              <a:r>
                <a:rPr lang="en-US" i="1" dirty="0" err="1"/>
                <a:t>d</a:t>
              </a:r>
              <a:r>
                <a:rPr lang="en-US" i="1" baseline="-25000" dirty="0" err="1"/>
                <a:t>i</a:t>
              </a:r>
              <a:r>
                <a:rPr lang="en-US" i="1" dirty="0"/>
                <a:t>)</a:t>
              </a:r>
              <a:r>
                <a:rPr lang="en-US" dirty="0"/>
                <a:t> , NF/(u</a:t>
              </a:r>
              <a:r>
                <a:rPr lang="en-US" baseline="-25000" dirty="0"/>
                <a:t>s</a:t>
              </a:r>
              <a:r>
                <a:rPr lang="en-US" dirty="0"/>
                <a:t> + </a:t>
              </a:r>
              <a:r>
                <a:rPr lang="en-US" sz="3200" dirty="0">
                  <a:latin typeface="Symbol" pitchFamily="18" charset="2"/>
                </a:rPr>
                <a:t>S</a:t>
              </a:r>
              <a:r>
                <a:rPr lang="en-US" dirty="0"/>
                <a:t>u</a:t>
              </a:r>
              <a:r>
                <a:rPr lang="en-US" baseline="-25000" dirty="0"/>
                <a:t>i</a:t>
              </a:r>
              <a:r>
                <a:rPr lang="en-US" dirty="0"/>
                <a:t>)</a:t>
              </a:r>
              <a:r>
                <a:rPr lang="en-US" baseline="-25000" dirty="0"/>
                <a:t> </a:t>
              </a:r>
              <a:r>
                <a:rPr lang="en-US" sz="2800" dirty="0"/>
                <a:t>}</a:t>
              </a:r>
            </a:p>
          </p:txBody>
        </p:sp>
        <p:sp>
          <p:nvSpPr>
            <p:cNvPr id="9257" name="Text Box 46"/>
            <p:cNvSpPr txBox="1">
              <a:spLocks noChangeArrowheads="1"/>
            </p:cNvSpPr>
            <p:nvPr/>
          </p:nvSpPr>
          <p:spPr bwMode="auto">
            <a:xfrm>
              <a:off x="4028" y="3410"/>
              <a:ext cx="161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2000" i="1" dirty="0" err="1"/>
                <a:t>i</a:t>
              </a:r>
              <a:endParaRPr lang="en-US" sz="2000" i="1" dirty="0"/>
            </a:p>
          </p:txBody>
        </p:sp>
        <p:sp>
          <p:nvSpPr>
            <p:cNvPr id="9258" name="Text Box 52"/>
            <p:cNvSpPr txBox="1">
              <a:spLocks noChangeArrowheads="1"/>
            </p:cNvSpPr>
            <p:nvPr/>
          </p:nvSpPr>
          <p:spPr bwMode="auto">
            <a:xfrm>
              <a:off x="3921" y="3559"/>
              <a:ext cx="11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 sz="1600" i="1"/>
            </a:p>
          </p:txBody>
        </p:sp>
        <p:sp>
          <p:nvSpPr>
            <p:cNvPr id="9259" name="Rectangle 53"/>
            <p:cNvSpPr>
              <a:spLocks noChangeArrowheads="1"/>
            </p:cNvSpPr>
            <p:nvPr/>
          </p:nvSpPr>
          <p:spPr bwMode="auto">
            <a:xfrm>
              <a:off x="-88" y="3185"/>
              <a:ext cx="5341" cy="464"/>
            </a:xfrm>
            <a:prstGeom prst="rect">
              <a:avLst/>
            </a:prstGeom>
            <a:noFill/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83370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Application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DF75DE-E2BF-4C75-9896-04C091BFA01D}" type="slidenum">
              <a:rPr lang="en-US" smtClean="0"/>
              <a:pPr>
                <a:defRPr/>
              </a:pPr>
              <a:t>61</a:t>
            </a:fld>
            <a:endParaRPr lang="en-US" smtClean="0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431925" y="1939925"/>
          <a:ext cx="6543675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6" name="Chart" r:id="rId3" imgW="7724851" imgH="5286451" progId="Excel.Sheet.8">
                  <p:embed/>
                </p:oleObj>
              </mc:Choice>
              <mc:Fallback>
                <p:oleObj name="Chart" r:id="rId3" imgW="7724851" imgH="528645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925" y="1939925"/>
                        <a:ext cx="6543675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298450" y="228600"/>
            <a:ext cx="8520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200" u="sng">
                <a:solidFill>
                  <a:schemeClr val="accent2"/>
                </a:solidFill>
              </a:rPr>
              <a:t>Server-client vs. P2P: example</a:t>
            </a: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433388" y="1292225"/>
            <a:ext cx="78263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/>
              <a:t>Client upload rate = u,  F/u = 1 hour,  u</a:t>
            </a:r>
            <a:r>
              <a:rPr lang="en-US" baseline="-25000"/>
              <a:t>s</a:t>
            </a:r>
            <a:r>
              <a:rPr lang="en-US"/>
              <a:t> = 10u,  d</a:t>
            </a:r>
            <a:r>
              <a:rPr lang="en-US" baseline="-25000"/>
              <a:t>min</a:t>
            </a:r>
            <a:r>
              <a:rPr lang="en-US"/>
              <a:t> ≥ u</a:t>
            </a:r>
            <a:r>
              <a:rPr lang="en-US" baseline="-2500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55753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Napster: Publish</a:t>
            </a:r>
          </a:p>
        </p:txBody>
      </p:sp>
      <p:sp>
        <p:nvSpPr>
          <p:cNvPr id="1945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596293-772C-4F06-B176-17A6DA52779F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114800" y="4953000"/>
            <a:ext cx="609600" cy="685800"/>
            <a:chOff x="2592" y="3120"/>
            <a:chExt cx="384" cy="432"/>
          </a:xfrm>
        </p:grpSpPr>
        <p:pic>
          <p:nvPicPr>
            <p:cNvPr id="11311" name="Picture 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92" y="336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312" name="Group 5"/>
            <p:cNvGrpSpPr>
              <a:grpSpLocks/>
            </p:cNvGrpSpPr>
            <p:nvPr/>
          </p:nvGrpSpPr>
          <p:grpSpPr bwMode="auto">
            <a:xfrm>
              <a:off x="2640" y="3120"/>
              <a:ext cx="336" cy="432"/>
              <a:chOff x="2640" y="3120"/>
              <a:chExt cx="336" cy="432"/>
            </a:xfrm>
          </p:grpSpPr>
          <p:pic>
            <p:nvPicPr>
              <p:cNvPr id="11313" name="Picture 6" descr="com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40" y="3120"/>
                <a:ext cx="240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14" name="Picture 7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88" y="3360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15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84" y="3360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79209" name="Text Box 9"/>
          <p:cNvSpPr txBox="1">
            <a:spLocks noChangeArrowheads="1"/>
          </p:cNvSpPr>
          <p:nvPr/>
        </p:nvSpPr>
        <p:spPr bwMode="auto">
          <a:xfrm>
            <a:off x="1295400" y="5257800"/>
            <a:ext cx="2705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  <a:latin typeface="Arial" pitchFamily="34" charset="0"/>
              </a:rPr>
              <a:t>I have X, Y, and Z!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11271" name="Picture 10" descr="j02235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276600"/>
            <a:ext cx="682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72" name="Group 11"/>
          <p:cNvGrpSpPr>
            <a:grpSpLocks/>
          </p:cNvGrpSpPr>
          <p:nvPr/>
        </p:nvGrpSpPr>
        <p:grpSpPr bwMode="auto">
          <a:xfrm>
            <a:off x="1447800" y="1676400"/>
            <a:ext cx="5943600" cy="3810000"/>
            <a:chOff x="912" y="1056"/>
            <a:chExt cx="3744" cy="2400"/>
          </a:xfrm>
        </p:grpSpPr>
        <p:pic>
          <p:nvPicPr>
            <p:cNvPr id="11278" name="Picture 12" descr="co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92" y="1056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9" name="Picture 13" descr="co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20" y="1056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0" name="Picture 14" descr="co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68" y="1536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1" name="Picture 15" descr="co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28" y="3024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2" name="Picture 16" descr="co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48" y="2400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3" name="Picture 17" descr="co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6" y="1344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284" name="Group 18"/>
            <p:cNvGrpSpPr>
              <a:grpSpLocks/>
            </p:cNvGrpSpPr>
            <p:nvPr/>
          </p:nvGrpSpPr>
          <p:grpSpPr bwMode="auto">
            <a:xfrm>
              <a:off x="4080" y="3264"/>
              <a:ext cx="384" cy="192"/>
              <a:chOff x="2688" y="3552"/>
              <a:chExt cx="384" cy="192"/>
            </a:xfrm>
          </p:grpSpPr>
          <p:pic>
            <p:nvPicPr>
              <p:cNvPr id="11308" name="Picture 19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09" name="Picture 20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10" name="Picture 21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1285" name="Picture 2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08" y="264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6" name="Picture 2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04" y="264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7" name="Picture 2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00" y="264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288" name="Group 25"/>
            <p:cNvGrpSpPr>
              <a:grpSpLocks/>
            </p:cNvGrpSpPr>
            <p:nvPr/>
          </p:nvGrpSpPr>
          <p:grpSpPr bwMode="auto">
            <a:xfrm>
              <a:off x="1296" y="2640"/>
              <a:ext cx="384" cy="192"/>
              <a:chOff x="2688" y="3552"/>
              <a:chExt cx="384" cy="192"/>
            </a:xfrm>
          </p:grpSpPr>
          <p:pic>
            <p:nvPicPr>
              <p:cNvPr id="11305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06" name="Picture 27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07" name="Picture 28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1289" name="Picture 29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68" y="1776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0" name="Picture 30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64" y="1776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1" name="Picture 31" descr="co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2" y="1920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2" name="Picture 3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28" y="216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3" name="Picture 3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2" y="158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294" name="Group 34"/>
            <p:cNvGrpSpPr>
              <a:grpSpLocks/>
            </p:cNvGrpSpPr>
            <p:nvPr/>
          </p:nvGrpSpPr>
          <p:grpSpPr bwMode="auto">
            <a:xfrm>
              <a:off x="4032" y="1056"/>
              <a:ext cx="384" cy="192"/>
              <a:chOff x="2688" y="3552"/>
              <a:chExt cx="384" cy="192"/>
            </a:xfrm>
          </p:grpSpPr>
          <p:pic>
            <p:nvPicPr>
              <p:cNvPr id="11302" name="Picture 35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03" name="Picture 36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04" name="Picture 37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1295" name="Picture 38" descr="co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16" y="1104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6" name="Picture 39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12" y="134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7" name="Picture 40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08" y="134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8" name="Picture 4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08" y="158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9" name="Picture 4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1296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00" name="Picture 4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20" y="1056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01" name="Picture 4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04" y="158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3200400" y="3962400"/>
            <a:ext cx="1295400" cy="990600"/>
            <a:chOff x="2016" y="2496"/>
            <a:chExt cx="816" cy="624"/>
          </a:xfrm>
        </p:grpSpPr>
        <p:sp>
          <p:nvSpPr>
            <p:cNvPr id="11276" name="Line 46"/>
            <p:cNvSpPr>
              <a:spLocks noChangeShapeType="1"/>
            </p:cNvSpPr>
            <p:nvPr/>
          </p:nvSpPr>
          <p:spPr bwMode="auto">
            <a:xfrm flipV="1">
              <a:off x="2688" y="2496"/>
              <a:ext cx="144" cy="62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277" name="Rectangle 47"/>
            <p:cNvSpPr>
              <a:spLocks noChangeArrowheads="1"/>
            </p:cNvSpPr>
            <p:nvPr/>
          </p:nvSpPr>
          <p:spPr bwMode="auto">
            <a:xfrm>
              <a:off x="2016" y="2640"/>
              <a:ext cx="7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accent2"/>
                  </a:solidFill>
                  <a:latin typeface="Arial" pitchFamily="34" charset="0"/>
                </a:rPr>
                <a:t>Publish</a:t>
              </a:r>
            </a:p>
          </p:txBody>
        </p:sp>
      </p:grpSp>
      <p:sp>
        <p:nvSpPr>
          <p:cNvPr id="179248" name="Rectangle 48"/>
          <p:cNvSpPr>
            <a:spLocks noChangeArrowheads="1"/>
          </p:cNvSpPr>
          <p:nvPr/>
        </p:nvSpPr>
        <p:spPr bwMode="auto">
          <a:xfrm>
            <a:off x="4572000" y="2590800"/>
            <a:ext cx="20574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r>
              <a:rPr lang="en-US">
                <a:latin typeface="Arial" pitchFamily="34" charset="0"/>
              </a:rPr>
              <a:t>insert(X,</a:t>
            </a:r>
          </a:p>
          <a:p>
            <a:pPr eaLnBrk="0" hangingPunct="0"/>
            <a:r>
              <a:rPr lang="en-US">
                <a:latin typeface="Arial" pitchFamily="34" charset="0"/>
              </a:rPr>
              <a:t>  123.2.21.23)</a:t>
            </a:r>
          </a:p>
          <a:p>
            <a:pPr eaLnBrk="0" hangingPunct="0"/>
            <a:r>
              <a:rPr lang="en-US">
                <a:latin typeface="Arial" pitchFamily="34" charset="0"/>
              </a:rPr>
              <a:t>...</a:t>
            </a:r>
          </a:p>
        </p:txBody>
      </p:sp>
      <p:sp>
        <p:nvSpPr>
          <p:cNvPr id="179249" name="Rectangle 49"/>
          <p:cNvSpPr>
            <a:spLocks noChangeArrowheads="1"/>
          </p:cNvSpPr>
          <p:nvPr/>
        </p:nvSpPr>
        <p:spPr bwMode="auto">
          <a:xfrm>
            <a:off x="3505200" y="5638800"/>
            <a:ext cx="1795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Arial" pitchFamily="34" charset="0"/>
              </a:rPr>
              <a:t>123.2.21.23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2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9" grpId="0" autoUpdateAnimBg="0"/>
      <p:bldP spid="179248" grpId="0" animBg="1" autoUpdateAnimBg="0"/>
      <p:bldP spid="17924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Napster: Search</a:t>
            </a:r>
          </a:p>
        </p:txBody>
      </p:sp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9C23E-DC51-4AE5-AAA7-606468DD9A70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pic>
        <p:nvPicPr>
          <p:cNvPr id="12293" name="Picture 3" descr="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6764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 descr="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764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5" descr="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4384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6" descr="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8006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7" descr="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49530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8" descr="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8100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9" descr="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1336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5334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5334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5334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303" name="Group 13"/>
          <p:cNvGrpSpPr>
            <a:grpSpLocks/>
          </p:cNvGrpSpPr>
          <p:nvPr/>
        </p:nvGrpSpPr>
        <p:grpSpPr bwMode="auto">
          <a:xfrm>
            <a:off x="6477000" y="5181600"/>
            <a:ext cx="609600" cy="304800"/>
            <a:chOff x="2688" y="3552"/>
            <a:chExt cx="384" cy="192"/>
          </a:xfrm>
        </p:grpSpPr>
        <p:pic>
          <p:nvPicPr>
            <p:cNvPr id="12341" name="Picture 1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88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42" name="Picture 1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4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43" name="Picture 1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80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304" name="Picture 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4191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1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4191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4191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307" name="Group 20"/>
          <p:cNvGrpSpPr>
            <a:grpSpLocks/>
          </p:cNvGrpSpPr>
          <p:nvPr/>
        </p:nvGrpSpPr>
        <p:grpSpPr bwMode="auto">
          <a:xfrm>
            <a:off x="2057400" y="4191000"/>
            <a:ext cx="609600" cy="304800"/>
            <a:chOff x="2688" y="3552"/>
            <a:chExt cx="384" cy="192"/>
          </a:xfrm>
        </p:grpSpPr>
        <p:pic>
          <p:nvPicPr>
            <p:cNvPr id="12338" name="Picture 2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88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39" name="Picture 2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4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40" name="Picture 2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80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308" name="Picture 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2819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9" name="Picture 2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2819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0" name="Picture 26" descr="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0480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1" name="Picture 2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3429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2" name="Picture 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251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313" name="Group 29"/>
          <p:cNvGrpSpPr>
            <a:grpSpLocks/>
          </p:cNvGrpSpPr>
          <p:nvPr/>
        </p:nvGrpSpPr>
        <p:grpSpPr bwMode="auto">
          <a:xfrm>
            <a:off x="6400800" y="1676400"/>
            <a:ext cx="609600" cy="304800"/>
            <a:chOff x="2688" y="3552"/>
            <a:chExt cx="384" cy="192"/>
          </a:xfrm>
        </p:grpSpPr>
        <p:pic>
          <p:nvPicPr>
            <p:cNvPr id="12335" name="Picture 3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88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36" name="Picture 3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4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37" name="Picture 3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80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314" name="Picture 33" descr="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7526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5" name="Picture 3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2133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6" name="Picture 3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2133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7" name="Picture 3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251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8" name="Picture 3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2057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9" name="Picture 3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1676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63" name="Text Box 39"/>
          <p:cNvSpPr txBox="1">
            <a:spLocks noChangeArrowheads="1"/>
          </p:cNvSpPr>
          <p:nvPr/>
        </p:nvSpPr>
        <p:spPr bwMode="auto">
          <a:xfrm>
            <a:off x="1752600" y="5257800"/>
            <a:ext cx="2319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  <a:latin typeface="Arial" pitchFamily="34" charset="0"/>
              </a:rPr>
              <a:t>Where is file A?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12321" name="Picture 40" descr="j02235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276600"/>
            <a:ext cx="682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2" name="Picture 4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251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3352800" y="3962400"/>
            <a:ext cx="1143000" cy="990600"/>
            <a:chOff x="2112" y="2256"/>
            <a:chExt cx="720" cy="624"/>
          </a:xfrm>
        </p:grpSpPr>
        <p:sp>
          <p:nvSpPr>
            <p:cNvPr id="12333" name="Line 43"/>
            <p:cNvSpPr>
              <a:spLocks noChangeShapeType="1"/>
            </p:cNvSpPr>
            <p:nvPr/>
          </p:nvSpPr>
          <p:spPr bwMode="auto">
            <a:xfrm flipV="1">
              <a:off x="2688" y="2256"/>
              <a:ext cx="144" cy="62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334" name="Rectangle 44"/>
            <p:cNvSpPr>
              <a:spLocks noChangeArrowheads="1"/>
            </p:cNvSpPr>
            <p:nvPr/>
          </p:nvSpPr>
          <p:spPr bwMode="auto">
            <a:xfrm>
              <a:off x="2112" y="2400"/>
              <a:ext cx="63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accent2"/>
                  </a:solidFill>
                  <a:latin typeface="Arial" pitchFamily="34" charset="0"/>
                </a:rPr>
                <a:t>Query</a:t>
              </a:r>
            </a:p>
          </p:txBody>
        </p:sp>
      </p:grp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4419600" y="4038600"/>
            <a:ext cx="1117600" cy="914400"/>
            <a:chOff x="2784" y="2304"/>
            <a:chExt cx="704" cy="576"/>
          </a:xfrm>
        </p:grpSpPr>
        <p:sp>
          <p:nvSpPr>
            <p:cNvPr id="12331" name="Line 46"/>
            <p:cNvSpPr>
              <a:spLocks noChangeShapeType="1"/>
            </p:cNvSpPr>
            <p:nvPr/>
          </p:nvSpPr>
          <p:spPr bwMode="auto">
            <a:xfrm flipV="1">
              <a:off x="2784" y="2304"/>
              <a:ext cx="144" cy="57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332" name="Rectangle 47"/>
            <p:cNvSpPr>
              <a:spLocks noChangeArrowheads="1"/>
            </p:cNvSpPr>
            <p:nvPr/>
          </p:nvSpPr>
          <p:spPr bwMode="auto">
            <a:xfrm>
              <a:off x="2880" y="2400"/>
              <a:ext cx="6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00FF00"/>
                  </a:solidFill>
                  <a:latin typeface="Arial" pitchFamily="34" charset="0"/>
                </a:rPr>
                <a:t>Reply</a:t>
              </a:r>
            </a:p>
          </p:txBody>
        </p:sp>
      </p:grpSp>
      <p:sp>
        <p:nvSpPr>
          <p:cNvPr id="180272" name="Rectangle 48"/>
          <p:cNvSpPr>
            <a:spLocks noChangeArrowheads="1"/>
          </p:cNvSpPr>
          <p:nvPr/>
        </p:nvSpPr>
        <p:spPr bwMode="auto">
          <a:xfrm>
            <a:off x="4572000" y="2590800"/>
            <a:ext cx="20574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r>
              <a:rPr lang="en-US">
                <a:latin typeface="Arial" pitchFamily="34" charset="0"/>
              </a:rPr>
              <a:t>search(A)</a:t>
            </a:r>
          </a:p>
          <a:p>
            <a:pPr eaLnBrk="0" hangingPunct="0"/>
            <a:r>
              <a:rPr lang="en-US">
                <a:latin typeface="Arial" pitchFamily="34" charset="0"/>
              </a:rPr>
              <a:t>--&gt;</a:t>
            </a:r>
          </a:p>
          <a:p>
            <a:pPr eaLnBrk="0" hangingPunct="0"/>
            <a:r>
              <a:rPr lang="en-US">
                <a:latin typeface="Arial" pitchFamily="34" charset="0"/>
              </a:rPr>
              <a:t>123.2.0.18</a:t>
            </a:r>
          </a:p>
        </p:txBody>
      </p: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2057400" y="2590800"/>
            <a:ext cx="2057400" cy="2514600"/>
            <a:chOff x="1296" y="1632"/>
            <a:chExt cx="1296" cy="1584"/>
          </a:xfrm>
        </p:grpSpPr>
        <p:sp>
          <p:nvSpPr>
            <p:cNvPr id="12328" name="Line 50"/>
            <p:cNvSpPr>
              <a:spLocks noChangeShapeType="1"/>
            </p:cNvSpPr>
            <p:nvPr/>
          </p:nvSpPr>
          <p:spPr bwMode="auto">
            <a:xfrm flipH="1" flipV="1">
              <a:off x="1344" y="1632"/>
              <a:ext cx="1248" cy="15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329" name="Text Box 51"/>
            <p:cNvSpPr txBox="1">
              <a:spLocks noChangeArrowheads="1"/>
            </p:cNvSpPr>
            <p:nvPr/>
          </p:nvSpPr>
          <p:spPr bwMode="auto">
            <a:xfrm>
              <a:off x="1824" y="2016"/>
              <a:ext cx="5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hlink"/>
                  </a:solidFill>
                  <a:latin typeface="Arial" pitchFamily="34" charset="0"/>
                </a:rPr>
                <a:t>Fetch</a:t>
              </a:r>
            </a:p>
          </p:txBody>
        </p:sp>
        <p:sp>
          <p:nvSpPr>
            <p:cNvPr id="12330" name="Line 52"/>
            <p:cNvSpPr>
              <a:spLocks noChangeShapeType="1"/>
            </p:cNvSpPr>
            <p:nvPr/>
          </p:nvSpPr>
          <p:spPr bwMode="auto">
            <a:xfrm>
              <a:off x="1296" y="1728"/>
              <a:ext cx="1248" cy="1488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80277" name="Rectangle 53"/>
          <p:cNvSpPr>
            <a:spLocks noChangeArrowheads="1"/>
          </p:cNvSpPr>
          <p:nvPr/>
        </p:nvSpPr>
        <p:spPr bwMode="auto">
          <a:xfrm>
            <a:off x="1066800" y="1676400"/>
            <a:ext cx="162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Arial" pitchFamily="34" charset="0"/>
              </a:rPr>
              <a:t>123.2.0.18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2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63" grpId="0" autoUpdateAnimBg="0"/>
      <p:bldP spid="180272" grpId="0" animBg="1" autoUpdateAnimBg="0"/>
      <p:bldP spid="18027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First generation in p2p file sharing/lookup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Centralized Database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Napster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Query Flooding: no directory</a:t>
            </a:r>
            <a:endParaRPr lang="en-US" sz="2400" dirty="0" smtClean="0">
              <a:solidFill>
                <a:srgbClr val="C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rgbClr val="C00000"/>
                </a:solidFill>
              </a:rPr>
              <a:t>Gnutella</a:t>
            </a:r>
            <a:endParaRPr lang="en-US" sz="2000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/>
              <a:t>Hierarchical Query Flooding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1600" dirty="0" err="1" smtClean="0"/>
              <a:t>KaZaA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(Further unstructured Overlay Routing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1600" dirty="0" err="1" smtClean="0"/>
              <a:t>Freenet</a:t>
            </a:r>
            <a:r>
              <a:rPr lang="en-US" sz="16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b="1" dirty="0"/>
              <a:t>Structured Overlays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…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1600" dirty="0" smtClean="0"/>
          </a:p>
        </p:txBody>
      </p:sp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3B7C7-9C08-42E9-A97A-6C87FBCA46D8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2.1|5.8|6.4|7.8|5.3|4.1|8.9|2.8|9.9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38753</TotalTime>
  <Words>3045</Words>
  <Application>Microsoft Office PowerPoint</Application>
  <PresentationFormat>On-screen Show (4:3)</PresentationFormat>
  <Paragraphs>677</Paragraphs>
  <Slides>61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3_Office Theme</vt:lpstr>
      <vt:lpstr>Office Theme</vt:lpstr>
      <vt:lpstr>1_Office Theme</vt:lpstr>
      <vt:lpstr>4_Office Theme</vt:lpstr>
      <vt:lpstr>5_Office Theme</vt:lpstr>
      <vt:lpstr>Clip</vt:lpstr>
      <vt:lpstr>Chart</vt:lpstr>
      <vt:lpstr>Computer Communications  </vt:lpstr>
      <vt:lpstr>p2p</vt:lpstr>
      <vt:lpstr>Lecture outline</vt:lpstr>
      <vt:lpstr>P2P Networks: file sharing</vt:lpstr>
      <vt:lpstr>First generation in p2p file sharing/lookup</vt:lpstr>
      <vt:lpstr>P2P: centralized directory</vt:lpstr>
      <vt:lpstr>Napster: Publish</vt:lpstr>
      <vt:lpstr>Napster: Search</vt:lpstr>
      <vt:lpstr>First generation in p2p file sharing/lookup</vt:lpstr>
      <vt:lpstr>Gnutella: Overview</vt:lpstr>
      <vt:lpstr>Gnutella: Search</vt:lpstr>
      <vt:lpstr>Gnutella: protocol</vt:lpstr>
      <vt:lpstr>Discussion +, -?</vt:lpstr>
      <vt:lpstr>Gnutella</vt:lpstr>
      <vt:lpstr>First generation in p2p file sharing/lookup</vt:lpstr>
      <vt:lpstr>KaZaA: Overview</vt:lpstr>
      <vt:lpstr>KaZaA: File Insert</vt:lpstr>
      <vt:lpstr>KaZaA: File Search</vt:lpstr>
      <vt:lpstr>KaZaA: Discussion</vt:lpstr>
      <vt:lpstr>First steps in p2p file sharing/lookup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DHT: Comments/observations? </vt:lpstr>
      <vt:lpstr>Next generation in p2p netwoking</vt:lpstr>
      <vt:lpstr>BitTorrent: Next generation fetching</vt:lpstr>
      <vt:lpstr>BitTorrent: Overview</vt:lpstr>
      <vt:lpstr>File distribution: BitTorrent </vt:lpstr>
      <vt:lpstr>BitTorrent (1)</vt:lpstr>
      <vt:lpstr>BitTorrent:  Tit-for-tat</vt:lpstr>
      <vt:lpstr>Lecture outline</vt:lpstr>
      <vt:lpstr>P2P – not only sharing files Overlays useful in other ways, too:</vt:lpstr>
      <vt:lpstr>Router Overlays for e.g. protection/mitigation of flooding attacks </vt:lpstr>
      <vt:lpstr>Reading list </vt:lpstr>
      <vt:lpstr>Extra slides/notes</vt:lpstr>
      <vt:lpstr>  More examples: a story in progress...</vt:lpstr>
      <vt:lpstr>New power grids: be adaptive!</vt:lpstr>
      <vt:lpstr>From ”broadcasting” to ”routing” -and more </vt:lpstr>
      <vt:lpstr>El-networks as distributed cyber-physical systems</vt:lpstr>
      <vt:lpstr>Course/Masterclass: ICT Support for Adaptiveness and Security in the Smart Grid (DAT300, LP4)</vt:lpstr>
      <vt:lpstr>Environment</vt:lpstr>
      <vt:lpstr>Course Setup</vt:lpstr>
      <vt:lpstr>From ”broadcasting” to ”routing” -and more </vt:lpstr>
      <vt:lpstr>Besides,</vt:lpstr>
      <vt:lpstr>Example MS/research-internship projects  up-to-dateinfo is/becomes available through http://www.cse.chalmers.se/research/group/dcs/exjobbs.html</vt:lpstr>
      <vt:lpstr>Briefly on the team’s research + education area http://www.cse.chalmers.se/research/group/dcs/</vt:lpstr>
      <vt:lpstr>Notes p2p</vt:lpstr>
      <vt:lpstr>P2P Case study: Skype</vt:lpstr>
      <vt:lpstr>Peers as relays</vt:lpstr>
      <vt:lpstr>DHT: Overview</vt:lpstr>
      <vt:lpstr>BitTorrent – joining a torrent</vt:lpstr>
      <vt:lpstr>BitTorrent – exchanging data</vt:lpstr>
      <vt:lpstr>BitTorrent - unchoking</vt:lpstr>
      <vt:lpstr>BitTorrent (2)</vt:lpstr>
      <vt:lpstr>An exercise: Efficiency/scalability through peering (collaboration)</vt:lpstr>
      <vt:lpstr>File Distribution: Server-Client vs P2P</vt:lpstr>
      <vt:lpstr>File distribution time: server-client</vt:lpstr>
      <vt:lpstr>File distribution time: P2P</vt:lpstr>
      <vt:lpstr>PowerPoint Presentation</vt:lpstr>
    </vt:vector>
  </TitlesOfParts>
  <Company>University of Massachusetts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P2P</dc:title>
  <dc:creator>adaptation by ptrianta</dc:creator>
  <cp:lastModifiedBy>Marina Papatriantafilou</cp:lastModifiedBy>
  <cp:revision>377</cp:revision>
  <cp:lastPrinted>2012-12-03T22:00:53Z</cp:lastPrinted>
  <dcterms:created xsi:type="dcterms:W3CDTF">1999-10-08T19:08:27Z</dcterms:created>
  <dcterms:modified xsi:type="dcterms:W3CDTF">2013-12-10T18:10:00Z</dcterms:modified>
</cp:coreProperties>
</file>