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7" r:id="rId1"/>
    <p:sldMasterId id="2147483769" r:id="rId2"/>
    <p:sldMasterId id="2147483781" r:id="rId3"/>
    <p:sldMasterId id="2147483805" r:id="rId4"/>
    <p:sldMasterId id="2147483817" r:id="rId5"/>
    <p:sldMasterId id="2147483829" r:id="rId6"/>
    <p:sldMasterId id="2147483841" r:id="rId7"/>
  </p:sldMasterIdLst>
  <p:notesMasterIdLst>
    <p:notesMasterId r:id="rId91"/>
  </p:notesMasterIdLst>
  <p:handoutMasterIdLst>
    <p:handoutMasterId r:id="rId92"/>
  </p:handoutMasterIdLst>
  <p:sldIdLst>
    <p:sldId id="390" r:id="rId8"/>
    <p:sldId id="393" r:id="rId9"/>
    <p:sldId id="480" r:id="rId10"/>
    <p:sldId id="482" r:id="rId11"/>
    <p:sldId id="483" r:id="rId12"/>
    <p:sldId id="484" r:id="rId13"/>
    <p:sldId id="394" r:id="rId14"/>
    <p:sldId id="350" r:id="rId15"/>
    <p:sldId id="270" r:id="rId16"/>
    <p:sldId id="456" r:id="rId17"/>
    <p:sldId id="489" r:id="rId18"/>
    <p:sldId id="490" r:id="rId19"/>
    <p:sldId id="491" r:id="rId20"/>
    <p:sldId id="277" r:id="rId21"/>
    <p:sldId id="278" r:id="rId22"/>
    <p:sldId id="279" r:id="rId23"/>
    <p:sldId id="495" r:id="rId24"/>
    <p:sldId id="500" r:id="rId25"/>
    <p:sldId id="504" r:id="rId26"/>
    <p:sldId id="501" r:id="rId27"/>
    <p:sldId id="502" r:id="rId28"/>
    <p:sldId id="485" r:id="rId29"/>
    <p:sldId id="346" r:id="rId30"/>
    <p:sldId id="492" r:id="rId31"/>
    <p:sldId id="494" r:id="rId32"/>
    <p:sldId id="417" r:id="rId33"/>
    <p:sldId id="449" r:id="rId34"/>
    <p:sldId id="282" r:id="rId35"/>
    <p:sldId id="287" r:id="rId36"/>
    <p:sldId id="418" r:id="rId37"/>
    <p:sldId id="419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460" r:id="rId47"/>
    <p:sldId id="308" r:id="rId48"/>
    <p:sldId id="333" r:id="rId49"/>
    <p:sldId id="372" r:id="rId50"/>
    <p:sldId id="310" r:id="rId51"/>
    <p:sldId id="311" r:id="rId52"/>
    <p:sldId id="312" r:id="rId53"/>
    <p:sldId id="518" r:id="rId54"/>
    <p:sldId id="466" r:id="rId55"/>
    <p:sldId id="392" r:id="rId56"/>
    <p:sldId id="382" r:id="rId57"/>
    <p:sldId id="383" r:id="rId58"/>
    <p:sldId id="384" r:id="rId59"/>
    <p:sldId id="385" r:id="rId60"/>
    <p:sldId id="386" r:id="rId61"/>
    <p:sldId id="388" r:id="rId62"/>
    <p:sldId id="521" r:id="rId63"/>
    <p:sldId id="519" r:id="rId64"/>
    <p:sldId id="435" r:id="rId65"/>
    <p:sldId id="506" r:id="rId66"/>
    <p:sldId id="507" r:id="rId67"/>
    <p:sldId id="508" r:id="rId68"/>
    <p:sldId id="509" r:id="rId69"/>
    <p:sldId id="510" r:id="rId70"/>
    <p:sldId id="511" r:id="rId71"/>
    <p:sldId id="512" r:id="rId72"/>
    <p:sldId id="513" r:id="rId73"/>
    <p:sldId id="437" r:id="rId74"/>
    <p:sldId id="438" r:id="rId75"/>
    <p:sldId id="515" r:id="rId76"/>
    <p:sldId id="442" r:id="rId77"/>
    <p:sldId id="447" r:id="rId78"/>
    <p:sldId id="516" r:id="rId79"/>
    <p:sldId id="450" r:id="rId80"/>
    <p:sldId id="451" r:id="rId81"/>
    <p:sldId id="452" r:id="rId82"/>
    <p:sldId id="459" r:id="rId83"/>
    <p:sldId id="517" r:id="rId84"/>
    <p:sldId id="461" r:id="rId85"/>
    <p:sldId id="462" r:id="rId86"/>
    <p:sldId id="463" r:id="rId87"/>
    <p:sldId id="464" r:id="rId88"/>
    <p:sldId id="523" r:id="rId89"/>
    <p:sldId id="522" r:id="rId9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FFFF00"/>
    <a:srgbClr val="DDDDDD"/>
    <a:srgbClr val="FFCCFF"/>
    <a:srgbClr val="FF99CC"/>
    <a:srgbClr val="CCFFFF"/>
    <a:srgbClr val="33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63" autoAdjust="0"/>
    <p:restoredTop sz="94660"/>
  </p:normalViewPr>
  <p:slideViewPr>
    <p:cSldViewPr snapToGrid="0">
      <p:cViewPr>
        <p:scale>
          <a:sx n="66" d="100"/>
          <a:sy n="66" d="100"/>
        </p:scale>
        <p:origin x="-1968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theme" Target="theme/theme1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7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4" y="1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4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CEC5E6E-E677-4037-9842-32FF424665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41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4" y="1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860926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4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33" tIns="47667" rIns="95333" bIns="4766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6A656AD1-E54A-4224-AC19-93A4B6494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3BF81-0554-484D-9668-AE0F300B568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FBF5B-144C-4C79-AE47-B3358C2A564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55F8948-ED18-4C7A-8654-2731A63A2602}" type="slidenum">
              <a:rPr lang="en-US" sz="1200" i="0">
                <a:latin typeface="Times New Roman" pitchFamily="18" charset="0"/>
              </a:rPr>
              <a:pPr/>
              <a:t>19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91BE7C5-8DE9-46E7-86F8-2A518E6CC694}" type="slidenum">
              <a:rPr lang="en-US" sz="1200" i="0">
                <a:latin typeface="Times New Roman" pitchFamily="18" charset="0"/>
              </a:rPr>
              <a:pPr/>
              <a:t>20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696706B-21EE-4F72-99A5-688F7F1949E6}" type="slidenum">
              <a:rPr lang="en-US" sz="1200" i="0">
                <a:latin typeface="Times New Roman" pitchFamily="18" charset="0"/>
              </a:rPr>
              <a:pPr/>
              <a:t>21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029E-3019-435D-B594-76F681435D1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099D69-A47D-4D73-B9ED-012DE0D86EA3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24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A9DBA7E-F60E-4A19-AD29-540D1CCE3B65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25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4CB82-3741-40B0-8947-94DC41A76CE8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029E-3019-435D-B594-76F681435D14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C272E-05E8-4176-95E4-7792621F53F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w="12700"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990958D-D491-4C80-925F-2D3CCD3E5C1B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029E-3019-435D-B594-76F681435D1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0389E-27C0-46CB-A9F8-4CB814987F4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029E-3019-435D-B594-76F681435D1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0818F-C5B2-4D4B-8B90-4C0B9F5C972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62514"/>
            <a:ext cx="5207000" cy="4603750"/>
          </a:xfrm>
          <a:noFill/>
          <a:ln/>
        </p:spPr>
        <p:txBody>
          <a:bodyPr lIns="95304" tIns="47653" rIns="95304" bIns="47653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59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60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D1F545E6-1408-4103-80CD-211141BCC9CB}" type="slidenum">
              <a:rPr lang="en-US" smtClean="0">
                <a:solidFill>
                  <a:prstClr val="black"/>
                </a:solidFill>
              </a:rPr>
              <a:pPr defTabSz="990600"/>
              <a:t>61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CC8BA0F-A1BA-4971-A4E7-72DA76588BD2}" type="slidenum">
              <a:rPr lang="en-US" smtClean="0">
                <a:solidFill>
                  <a:prstClr val="black"/>
                </a:solidFill>
              </a:rPr>
              <a:pPr defTabSz="990600"/>
              <a:t>62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37F67FCA-379B-41FA-9305-3B71027BD35F}" type="slidenum">
              <a:rPr lang="en-US" smtClean="0">
                <a:solidFill>
                  <a:prstClr val="black"/>
                </a:solidFill>
              </a:rPr>
              <a:pPr defTabSz="990600"/>
              <a:t>63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4306027D-57F8-4169-8918-777657995929}" type="slidenum">
              <a:rPr lang="en-US" smtClean="0">
                <a:solidFill>
                  <a:prstClr val="black"/>
                </a:solidFill>
              </a:rPr>
              <a:pPr defTabSz="990600"/>
              <a:t>64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FF1AE1F-E8F8-4004-93FE-0A9ACA817F4D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4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35FDC84-0FC4-4C38-AF14-DDD195D8774D}" type="slidenum">
              <a:rPr lang="en-US" smtClean="0">
                <a:solidFill>
                  <a:prstClr val="black"/>
                </a:solidFill>
              </a:rPr>
              <a:pPr defTabSz="990600"/>
              <a:t>65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D868BD-FCCB-430E-8C45-DAC01C0F70AC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98CB0-D03F-4D26-8175-8901216AE1E8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A4194-63DE-4187-8C92-5DB5527806B3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 w="12700"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4859338"/>
            <a:ext cx="5207000" cy="4606925"/>
          </a:xfrm>
          <a:noFill/>
          <a:ln/>
        </p:spPr>
        <p:txBody>
          <a:bodyPr lIns="97301" tIns="48651" rIns="97301" bIns="48651"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80F7F3E-C8BC-416A-9489-029B698CCDE7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83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F85F7B9-D9F1-4DF2-9599-28329EA3A724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DDF96DD-B686-4A08-A333-CD357E28E3BE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43C38-94DF-46D6-9AC1-E6768F96061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029E-3019-435D-B594-76F681435D14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CCA827F-86D1-48CF-8D25-D6B968003F4C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11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20029E-3019-435D-B594-76F681435D1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4BA49863-AA73-4416-BD35-2EB364FBB5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8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73CA8AFB-B1EA-445B-8D2B-F3B7F98CB0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7268A5C5-9218-4AE7-B505-EDCA23DC1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21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4BA49863-AA73-4416-BD35-2EB364FBB5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70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89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F26D464-4DBF-46C2-85AB-B3188E8AA0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24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38602A8-3B70-469C-AE9B-C0F2DFB7B0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1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E67731A4-4E5F-40ED-B67F-F003CAA76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1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7E5DC8-C892-4C12-920C-B6F1F1495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57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35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08EA63E2-7893-4E16-A894-E68327DD72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4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460E10AD-9846-4F78-BD1B-AE7C629E9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82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73CA8AFB-B1EA-445B-8D2B-F3B7F98CB0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54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7268A5C5-9218-4AE7-B505-EDCA23DC1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01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4BA49863-AA73-4416-BD35-2EB364FBB5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69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88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F26D464-4DBF-46C2-85AB-B3188E8AA0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93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38602A8-3B70-469C-AE9B-C0F2DFB7B0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960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E67731A4-4E5F-40ED-B67F-F003CAA76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07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7E5DC8-C892-4C12-920C-B6F1F1495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11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8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F26D464-4DBF-46C2-85AB-B3188E8AA0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49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08EA63E2-7893-4E16-A894-E68327DD72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18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460E10AD-9846-4F78-BD1B-AE7C629E9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52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73CA8AFB-B1EA-445B-8D2B-F3B7F98CB0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54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7268A5C5-9218-4AE7-B505-EDCA23DC1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54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44FBF-68C7-440D-8D3E-1CA6B10502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18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7F41B96-0256-4FF8-A014-A963FD9B0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143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0ADC5DFB-FA73-4BE4-9139-BCB79840D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49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7D3C3607-66E3-4670-9D4F-FA582AED7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142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408A20CF-62A2-4E06-884E-6EA8E1604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675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567E843F-4A22-427A-A7FD-0B3454196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E38602A8-3B70-469C-AE9B-C0F2DFB7B0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60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043C14C-565B-4DDC-8A1B-E1601C31D6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262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6C2DA71-94EC-4168-873E-2CC2356BC7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39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8EA2163-08A4-4568-BCD7-689E920DBF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6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3ED7CB65-3FA0-4088-ABDA-60E2738E87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199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9417244-9EE6-4EB5-9401-F65380139D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52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44FBF-68C7-440D-8D3E-1CA6B10502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321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7F41B96-0256-4FF8-A014-A963FD9B0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49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0ADC5DFB-FA73-4BE4-9139-BCB79840D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51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7D3C3607-66E3-4670-9D4F-FA582AED7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460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408A20CF-62A2-4E06-884E-6EA8E1604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E67731A4-4E5F-40ED-B67F-F003CAA76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6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567E843F-4A22-427A-A7FD-0B3454196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8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043C14C-565B-4DDC-8A1B-E1601C31D6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43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6C2DA71-94EC-4168-873E-2CC2356BC7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8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8EA2163-08A4-4568-BCD7-689E920DBF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44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3ED7CB65-3FA0-4088-ABDA-60E2738E87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29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9417244-9EE6-4EB5-9401-F65380139D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379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44FBF-68C7-440D-8D3E-1CA6B10502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46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7F41B96-0256-4FF8-A014-A963FD9B0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97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0ADC5DFB-FA73-4BE4-9139-BCB79840D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69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7D3C3607-66E3-4670-9D4F-FA582AED7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4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847E5DC8-C892-4C12-920C-B6F1F1495C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164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408A20CF-62A2-4E06-884E-6EA8E1604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9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567E843F-4A22-427A-A7FD-0B3454196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78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043C14C-565B-4DDC-8A1B-E1601C31D6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465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6C2DA71-94EC-4168-873E-2CC2356BC7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59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8EA2163-08A4-4568-BCD7-689E920DBF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632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3ED7CB65-3FA0-4088-ABDA-60E2738E87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13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9417244-9EE6-4EB5-9401-F65380139D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87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25B44FBF-68C7-440D-8D3E-1CA6B10502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395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A7F41B96-0256-4FF8-A014-A963FD9B0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048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0ADC5DFB-FA73-4BE4-9139-BCB79840D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F2CDE05A-7AE8-4931-B13F-C024382F02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13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7-</a:t>
            </a:r>
            <a:fld id="{7D3C3607-66E3-4670-9D4F-FA582AED7B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48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408A20CF-62A2-4E06-884E-6EA8E1604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82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567E843F-4A22-427A-A7FD-0B34541964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42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043C14C-565B-4DDC-8A1B-E1601C31D6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18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6C2DA71-94EC-4168-873E-2CC2356BC7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230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D8EA2163-08A4-4568-BCD7-689E920DBF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418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3ED7CB65-3FA0-4088-ABDA-60E2738E87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76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B9417244-9EE6-4EB5-9401-F65380139D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3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08EA63E2-7893-4E16-A894-E68327DD72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9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5-</a:t>
            </a:r>
            <a:fld id="{460E10AD-9846-4F78-BD1B-AE7C629E9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9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7-</a:t>
            </a:r>
            <a:fld id="{A8DE898B-BDBC-415B-88CD-C9740E3CCEBF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86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7-</a:t>
            </a:r>
            <a:fld id="{A8DE898B-BDBC-415B-88CD-C9740E3CCEBF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6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r>
              <a:rPr lang="en-US">
                <a:solidFill>
                  <a:srgbClr val="000000"/>
                </a:solidFill>
                <a:ea typeface="MS PGothic" pitchFamily="34" charset="-128"/>
              </a:rPr>
              <a:t>7-</a:t>
            </a:r>
            <a:fld id="{A8DE898B-BDBC-415B-88CD-C9740E3CCEBF}" type="slidenum">
              <a:rPr lang="en-US">
                <a:solidFill>
                  <a:srgbClr val="000000"/>
                </a:solidFill>
                <a:ea typeface="MS PGothic" pitchFamily="34" charset="-128"/>
              </a:rPr>
              <a:pPr eaLnBrk="0" hangingPunct="0"/>
              <a:t>‹#›</a:t>
            </a:fld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61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MS PGothic" pitchFamily="34" charset="-128"/>
              </a:rPr>
              <a:t>7-</a:t>
            </a:r>
            <a:fld id="{4EF7FE20-4A6E-4B50-8362-697BE1375564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87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MS PGothic" pitchFamily="34" charset="-128"/>
              </a:rPr>
              <a:t>7-</a:t>
            </a:r>
            <a:fld id="{4EF7FE20-4A6E-4B50-8362-697BE1375564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107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MS PGothic" pitchFamily="34" charset="-128"/>
              </a:rPr>
              <a:t>7-</a:t>
            </a:r>
            <a:fld id="{4EF7FE20-4A6E-4B50-8362-697BE1375564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32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 eaLnBrk="0" hangingPunct="0"/>
            <a:r>
              <a:rPr lang="en-US" smtClean="0">
                <a:solidFill>
                  <a:srgbClr val="000000"/>
                </a:solidFill>
                <a:ea typeface="MS PGothic" pitchFamily="34" charset="-128"/>
              </a:rPr>
              <a:t>7-</a:t>
            </a:r>
            <a:fld id="{4EF7FE20-4A6E-4B50-8362-697BE1375564}" type="slidenum">
              <a:rPr lang="en-US" smtClean="0">
                <a:solidFill>
                  <a:srgbClr val="000000"/>
                </a:solidFill>
                <a:ea typeface="MS PGothic" pitchFamily="34" charset="-128"/>
              </a:rPr>
              <a:pPr eaLnBrk="0" hangingPunct="0"/>
              <a:t>‹#›</a:t>
            </a:fld>
            <a:endParaRPr lang="en-US" smtClean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43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.png"/><Relationship Id="rId10" Type="http://schemas.openxmlformats.org/officeDocument/2006/relationships/image" Target="../media/image17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6469929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140366401004091" TargetMode="External"/><Relationship Id="rId2" Type="http://schemas.openxmlformats.org/officeDocument/2006/relationships/hyperlink" Target="http://doi.acm.org/10.1145/502269.502271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://www.sciencedirect.com/science/article/pii/S0140366400003157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27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17.wmf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8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4.bin"/><Relationship Id="rId14" Type="http://schemas.openxmlformats.org/officeDocument/2006/relationships/oleObject" Target="../embeddings/oleObject39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4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3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5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7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2199" y="1159328"/>
            <a:ext cx="7786687" cy="1496785"/>
          </a:xfrm>
        </p:spPr>
        <p:txBody>
          <a:bodyPr/>
          <a:lstStyle/>
          <a:p>
            <a:pPr algn="ctr"/>
            <a:r>
              <a:rPr lang="en-US" sz="3600" dirty="0" smtClean="0"/>
              <a:t>Chapter 7 Multimedia networking +</a:t>
            </a:r>
            <a:br>
              <a:rPr lang="en-US" sz="3600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ch</a:t>
            </a:r>
            <a:r>
              <a:rPr lang="en-US" sz="3600" smtClean="0"/>
              <a:t> 3-5) VC </a:t>
            </a:r>
            <a:r>
              <a:rPr lang="en-US" sz="3600" dirty="0"/>
              <a:t>networks </a:t>
            </a:r>
            <a:r>
              <a:rPr lang="en-US" sz="3600" dirty="0" smtClean="0"/>
              <a:t> Congestion </a:t>
            </a:r>
            <a:r>
              <a:rPr lang="en-US" sz="3600" dirty="0" smtClean="0"/>
              <a:t>control </a:t>
            </a:r>
            <a:endParaRPr lang="en-US" sz="3600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4850" y="2873829"/>
            <a:ext cx="7181850" cy="3298371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dirty="0" smtClean="0"/>
              <a:t>Course on Computer Communication and </a:t>
            </a:r>
            <a:r>
              <a:rPr lang="sv-SE" dirty="0" err="1" smtClean="0"/>
              <a:t>Networks</a:t>
            </a:r>
            <a:r>
              <a:rPr lang="sv-SE" dirty="0" smtClean="0"/>
              <a:t>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dirty="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2000" dirty="0" smtClean="0"/>
              <a:t>The </a:t>
            </a:r>
            <a:r>
              <a:rPr lang="sv-SE" sz="2000" dirty="0" err="1" smtClean="0"/>
              <a:t>slides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adaptation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dirty="0" err="1" smtClean="0"/>
              <a:t>slides</a:t>
            </a:r>
            <a:r>
              <a:rPr lang="sv-SE" sz="2000" dirty="0" smtClean="0"/>
              <a:t> </a:t>
            </a:r>
            <a:r>
              <a:rPr lang="sv-SE" sz="2000" dirty="0" err="1" smtClean="0"/>
              <a:t>made</a:t>
            </a:r>
            <a:r>
              <a:rPr lang="sv-SE" sz="2000" dirty="0" smtClean="0"/>
              <a:t> </a:t>
            </a:r>
            <a:r>
              <a:rPr lang="sv-SE" sz="2000" dirty="0" err="1" smtClean="0"/>
              <a:t>available</a:t>
            </a:r>
            <a:r>
              <a:rPr lang="sv-SE" sz="2000" dirty="0" smtClean="0"/>
              <a:t> by the </a:t>
            </a:r>
            <a:r>
              <a:rPr lang="sv-SE" sz="2000" dirty="0" err="1" smtClean="0"/>
              <a:t>authors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</a:t>
            </a:r>
            <a:r>
              <a:rPr lang="sv-SE" sz="2000" dirty="0" err="1" smtClean="0"/>
              <a:t>course’s</a:t>
            </a:r>
            <a:r>
              <a:rPr lang="sv-SE" sz="2000" dirty="0" smtClean="0"/>
              <a:t> </a:t>
            </a:r>
            <a:r>
              <a:rPr lang="sv-SE" sz="2000" dirty="0" err="1" smtClean="0"/>
              <a:t>main</a:t>
            </a:r>
            <a:r>
              <a:rPr lang="sv-SE" sz="2000" dirty="0" smtClean="0"/>
              <a:t>  </a:t>
            </a:r>
            <a:r>
              <a:rPr lang="sv-SE" sz="2000" dirty="0" err="1" smtClean="0"/>
              <a:t>textbook</a:t>
            </a:r>
            <a:endParaRPr lang="en-US" sz="2000" dirty="0" smtClean="0"/>
          </a:p>
        </p:txBody>
      </p:sp>
      <p:sp>
        <p:nvSpPr>
          <p:cNvPr id="266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5959DC-C117-4568-9546-C05F6C6B82B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recovery from jitter and loss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</a:t>
            </a:r>
            <a:r>
              <a:rPr lang="en-US" sz="1800" dirty="0"/>
              <a:t>Overlays) </a:t>
            </a:r>
            <a:r>
              <a:rPr lang="sv-SE" sz="1800" dirty="0"/>
              <a:t>CDN: </a:t>
            </a:r>
            <a:r>
              <a:rPr lang="sv-SE" sz="1800" dirty="0" err="1"/>
              <a:t>content</a:t>
            </a:r>
            <a:r>
              <a:rPr lang="sv-SE" sz="1800" dirty="0"/>
              <a:t> distribution </a:t>
            </a:r>
            <a:r>
              <a:rPr lang="sv-SE" sz="1800" dirty="0" err="1"/>
              <a:t>networks</a:t>
            </a:r>
            <a:endParaRPr lang="sv-SE" sz="1800" dirty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Improving timing guarantees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 VC (ATM) 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Internet approach: </a:t>
            </a:r>
            <a:r>
              <a:rPr lang="en-US" sz="1800" dirty="0" err="1" smtClean="0"/>
              <a:t>Int-serv</a:t>
            </a:r>
            <a:r>
              <a:rPr lang="en-US" sz="1800" dirty="0" smtClean="0"/>
              <a:t> + RSVP, Diff-</a:t>
            </a:r>
            <a:r>
              <a:rPr lang="en-US" sz="1800" dirty="0" err="1" smtClean="0"/>
              <a:t>serv</a:t>
            </a:r>
            <a:endParaRPr lang="en-US" sz="1800" dirty="0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8430D-1390-4BB3-B50E-97F3C9301789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7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75" y="1133576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-174171" y="213775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       constant bit 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      rate video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variable</a:t>
              </a:r>
            </a:p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network</a:t>
              </a:r>
            </a:p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client video</a:t>
              </a:r>
            </a:p>
            <a:p>
              <a:pPr algn="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2974975" y="1806575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      constant bit </a:t>
              </a:r>
            </a:p>
            <a:p>
              <a:pPr eaLnBrk="0" hangingPunct="0">
                <a:defRPr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    rate video</a:t>
              </a:r>
            </a:p>
            <a:p>
              <a:pPr eaLnBrk="0" hangingPunct="0">
                <a:defRPr/>
              </a:pPr>
              <a:r>
                <a:rPr lang="en-US" sz="180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/>
                    <a:ea typeface="ＭＳ Ｐゴシック" charset="0"/>
                    <a:cs typeface="Arial"/>
                  </a:rPr>
                  <a:t>client playout</a:t>
                </a:r>
              </a:p>
              <a:p>
                <a:pPr algn="ctr" eaLnBrk="0" hangingPunct="0"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/>
                    <a:ea typeface="ＭＳ Ｐゴシック" charset="0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009900"/>
                  </a:solidFill>
                  <a:latin typeface="Arial"/>
                  <a:ea typeface="ＭＳ Ｐゴシック" charset="0"/>
                  <a:cs typeface="Arial"/>
                </a:rPr>
                <a:t>buffered</a:t>
              </a:r>
            </a:p>
            <a:p>
              <a:pPr algn="ctr" eaLnBrk="0" hangingPunct="0">
                <a:defRPr/>
              </a:pPr>
              <a:r>
                <a:rPr lang="en-US" sz="1400">
                  <a:solidFill>
                    <a:srgbClr val="009900"/>
                  </a:solidFill>
                  <a:latin typeface="Arial"/>
                  <a:ea typeface="ＭＳ Ｐゴシック" charset="0"/>
                  <a:cs typeface="Arial"/>
                </a:rPr>
                <a:t>video</a:t>
              </a: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client-side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buffering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and </a:t>
            </a:r>
            <a:r>
              <a:rPr lang="en-US" i="1" dirty="0" err="1" smtClean="0">
                <a:solidFill>
                  <a:srgbClr val="CC0000"/>
                </a:solidFill>
                <a:ea typeface="ＭＳ Ｐゴシック" charset="0"/>
              </a:rPr>
              <a:t>playout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 delay: </a:t>
            </a:r>
            <a:r>
              <a:rPr lang="en-US" dirty="0">
                <a:ea typeface="ＭＳ Ｐゴシック" charset="0"/>
              </a:rPr>
              <a:t>compensate for network-added delay, delay jitter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36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926A9AA4-520C-4DA3-BBE4-3BD68EC7BBA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6877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992188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8715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Streaming: recovery from jitter 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Client-side buffering, </a:t>
            </a:r>
            <a:r>
              <a:rPr lang="en-US" dirty="0" err="1" smtClean="0">
                <a:ea typeface="ＭＳ Ｐゴシック" charset="0"/>
              </a:rPr>
              <a:t>playout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F1897EE0-55EC-4BA2-B8D0-1C329F59A02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12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variable fill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rate, </a:t>
            </a:r>
            <a:r>
              <a:rPr lang="en-US" sz="1800" i="0" smtClean="0">
                <a:solidFill>
                  <a:srgbClr val="CC0000"/>
                </a:solidFill>
                <a:latin typeface="Arial" pitchFamily="34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client  application </a:t>
            </a:r>
          </a:p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73850" y="1882775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playout rate,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e.g., CBR </a:t>
              </a:r>
              <a:r>
                <a:rPr lang="en-US" sz="1800" smtClean="0">
                  <a:solidFill>
                    <a:srgbClr val="CC0000"/>
                  </a:solidFill>
                  <a:latin typeface="Arial" pitchFamily="34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/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 fill level, </a:t>
            </a:r>
            <a:r>
              <a:rPr lang="en-US" sz="1400" smtClean="0">
                <a:solidFill>
                  <a:srgbClr val="CC0000"/>
                </a:solidFill>
                <a:latin typeface="Arial" pitchFamily="34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video server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pic>
        <p:nvPicPr>
          <p:cNvPr id="39956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client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22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929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088" y="4608513"/>
            <a:ext cx="67008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Initial fill of buffer until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begins at </a:t>
            </a:r>
            <a:r>
              <a:rPr lang="en-US" sz="2800" i="1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t</a:t>
            </a:r>
            <a:r>
              <a:rPr lang="en-US" sz="2800" i="1" baseline="-250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</a:t>
            </a:r>
            <a:endParaRPr lang="en-US" sz="2800" i="1" baseline="-25000" dirty="0">
              <a:solidFill>
                <a:srgbClr val="000000"/>
              </a:solidFill>
              <a:latin typeface="Gill Sans MT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0900" y="5089525"/>
            <a:ext cx="8024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begins at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t</a:t>
            </a:r>
            <a:r>
              <a:rPr lang="en-US" sz="2800" baseline="-250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,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buffer fill level varies over time as fill rate</a:t>
            </a: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x(t)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varies and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rate </a:t>
            </a: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is constant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905500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4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42938" y="3644900"/>
            <a:ext cx="7905750" cy="3033713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i="1" dirty="0" err="1">
                <a:solidFill>
                  <a:srgbClr val="CC0000"/>
                </a:solidFill>
                <a:ea typeface="ＭＳ Ｐゴシック" charset="0"/>
              </a:rPr>
              <a:t>p</a:t>
            </a:r>
            <a:r>
              <a:rPr lang="en-US" i="1" dirty="0" err="1" smtClean="0">
                <a:solidFill>
                  <a:srgbClr val="CC0000"/>
                </a:solidFill>
                <a:ea typeface="ＭＳ Ｐゴシック" charset="0"/>
              </a:rPr>
              <a:t>layout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 buffering: average fill rate (x), </a:t>
            </a:r>
            <a:r>
              <a:rPr lang="en-US" i="1" dirty="0" err="1" smtClean="0">
                <a:solidFill>
                  <a:srgbClr val="CC0000"/>
                </a:solidFill>
                <a:ea typeface="ＭＳ Ｐゴシック" charset="0"/>
              </a:rPr>
              <a:t>playout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 rate (r):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 smtClean="0">
                <a:solidFill>
                  <a:srgbClr val="000099"/>
                </a:solidFill>
                <a:ea typeface="ＭＳ Ｐゴシック" charset="0"/>
              </a:rPr>
              <a:t>x &lt; r: </a:t>
            </a:r>
            <a:r>
              <a:rPr lang="en-US" sz="2400" dirty="0" smtClean="0">
                <a:ea typeface="ＭＳ Ｐゴシック" charset="0"/>
              </a:rPr>
              <a:t>buffer eventually empties (causing freezing of video </a:t>
            </a:r>
            <a:r>
              <a:rPr lang="en-US" sz="2400" dirty="0" err="1" smtClean="0">
                <a:ea typeface="ＭＳ Ｐゴシック" charset="0"/>
              </a:rPr>
              <a:t>playout</a:t>
            </a:r>
            <a:r>
              <a:rPr lang="en-US" sz="2400" dirty="0" smtClean="0">
                <a:ea typeface="ＭＳ Ｐゴシック" charset="0"/>
              </a:rPr>
              <a:t> until buffer again fills)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 smtClean="0">
                <a:solidFill>
                  <a:srgbClr val="000099"/>
                </a:solidFill>
                <a:ea typeface="ＭＳ Ｐゴシック" charset="0"/>
              </a:rPr>
              <a:t>x &gt; r: </a:t>
            </a:r>
            <a:r>
              <a:rPr lang="en-US" sz="2400" dirty="0" smtClean="0">
                <a:ea typeface="ＭＳ Ｐゴシック" charset="0"/>
              </a:rPr>
              <a:t>buffer will not empty, provided initial </a:t>
            </a:r>
            <a:r>
              <a:rPr lang="en-US" sz="2400" dirty="0" err="1" smtClean="0">
                <a:ea typeface="ＭＳ Ｐゴシック" charset="0"/>
              </a:rPr>
              <a:t>playout</a:t>
            </a:r>
            <a:r>
              <a:rPr lang="en-US" sz="2400" dirty="0" smtClean="0">
                <a:ea typeface="ＭＳ Ｐゴシック" charset="0"/>
              </a:rPr>
              <a:t> delay is large enough to absorb variability in x(t)</a:t>
            </a:r>
          </a:p>
          <a:p>
            <a:pPr marL="0" indent="0"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initial </a:t>
            </a:r>
            <a:r>
              <a:rPr lang="en-US" i="1" dirty="0" err="1" smtClean="0">
                <a:solidFill>
                  <a:srgbClr val="CC0000"/>
                </a:solidFill>
                <a:ea typeface="ＭＳ Ｐゴシック" charset="0"/>
              </a:rPr>
              <a:t>playout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 delay tradeoff: </a:t>
            </a:r>
            <a:r>
              <a:rPr lang="en-US" dirty="0" smtClean="0">
                <a:ea typeface="ＭＳ Ｐゴシック" charset="0"/>
              </a:rPr>
              <a:t>buffer starvation less likely with larger delay, but larger delay until user begins watching</a:t>
            </a: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F19FE7C2-C579-4992-913E-F5C5F7F5887D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variable fill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rate, </a:t>
            </a:r>
            <a:r>
              <a:rPr lang="en-US" sz="1800" i="0" smtClean="0">
                <a:solidFill>
                  <a:srgbClr val="CC0000"/>
                </a:solidFill>
                <a:latin typeface="Arial" pitchFamily="34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client  application </a:t>
            </a:r>
          </a:p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playout rate,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e.g., CBR </a:t>
            </a:r>
            <a:r>
              <a:rPr lang="en-US" sz="1800" smtClean="0">
                <a:solidFill>
                  <a:srgbClr val="CC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 fill level, </a:t>
            </a:r>
            <a:r>
              <a:rPr lang="en-US" sz="1400" smtClean="0">
                <a:solidFill>
                  <a:srgbClr val="CC0000"/>
                </a:solidFill>
                <a:latin typeface="Arial" pitchFamily="34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video server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Client-side buffering, </a:t>
            </a:r>
            <a:r>
              <a:rPr lang="en-US" dirty="0" err="1" smtClean="0">
                <a:ea typeface="ＭＳ Ｐゴシック" charset="0"/>
              </a:rPr>
              <a:t>playout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40981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96520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041400" y="4198938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042988" y="4887913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437188" y="3800475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53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Phone’s Playout Delay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98EAF-53F3-46B6-AAE6-056C7F8FE408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33797" name="Picture 3" descr="631 fixedDe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3675" y="1315811"/>
            <a:ext cx="514032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74171" y="4572000"/>
            <a:ext cx="879837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sv-SE" sz="2000" dirty="0" smtClean="0">
                <a:solidFill>
                  <a:srgbClr val="FF0000"/>
                </a:solidFill>
                <a:latin typeface="Comic Sans MS" pitchFamily="66" charset="0"/>
              </a:rPr>
              <a:t>… or </a:t>
            </a:r>
            <a:r>
              <a:rPr lang="sv-SE" sz="20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sv-SE" sz="2000" dirty="0" err="1" smtClean="0">
                <a:solidFill>
                  <a:srgbClr val="FF0000"/>
                </a:solidFill>
                <a:latin typeface="Comic Sans MS" pitchFamily="66" charset="0"/>
              </a:rPr>
              <a:t>ynamic</a:t>
            </a: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</a:p>
          <a:p>
            <a:pPr eaLnBrk="0" hangingPunct="0">
              <a:buFontTx/>
              <a:buChar char="•"/>
            </a:pPr>
            <a:r>
              <a:rPr lang="sv-SE" sz="2000" dirty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estimate network</a:t>
            </a:r>
            <a:r>
              <a:rPr lang="sv-SE" sz="2000" dirty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delay </a:t>
            </a:r>
            <a:r>
              <a:rPr lang="sv-SE" sz="2000" dirty="0">
                <a:latin typeface="Comic Sans MS" pitchFamily="66" charset="0"/>
              </a:rPr>
              <a:t>+</a:t>
            </a:r>
            <a:r>
              <a:rPr lang="en-GB" sz="2000" dirty="0">
                <a:latin typeface="Comic Sans MS" pitchFamily="66" charset="0"/>
              </a:rPr>
              <a:t>variance</a:t>
            </a:r>
            <a:r>
              <a:rPr lang="sv-SE" sz="2000" dirty="0">
                <a:latin typeface="Comic Sans MS" pitchFamily="66" charset="0"/>
              </a:rPr>
              <a:t> (as in </a:t>
            </a:r>
            <a:r>
              <a:rPr lang="sv-SE" sz="2000" dirty="0" err="1" smtClean="0">
                <a:latin typeface="Comic Sans MS" pitchFamily="66" charset="0"/>
              </a:rPr>
              <a:t>TCP’s</a:t>
            </a:r>
            <a:r>
              <a:rPr lang="sv-SE" sz="2000" dirty="0" smtClean="0">
                <a:latin typeface="Comic Sans MS" pitchFamily="66" charset="0"/>
              </a:rPr>
              <a:t> </a:t>
            </a:r>
            <a:r>
              <a:rPr lang="sv-SE" sz="2000" dirty="0" err="1" smtClean="0">
                <a:latin typeface="Comic Sans MS" pitchFamily="66" charset="0"/>
              </a:rPr>
              <a:t>retransmission</a:t>
            </a:r>
            <a:r>
              <a:rPr lang="sv-SE" sz="2000" dirty="0" smtClean="0">
                <a:latin typeface="Comic Sans MS" pitchFamily="66" charset="0"/>
              </a:rPr>
              <a:t> timeout) </a:t>
            </a:r>
            <a:r>
              <a:rPr lang="sv-SE" sz="2000" dirty="0">
                <a:latin typeface="Comic Sans MS" pitchFamily="66" charset="0"/>
              </a:rPr>
              <a:t>; </a:t>
            </a:r>
          </a:p>
          <a:p>
            <a:pPr eaLnBrk="0" hangingPunct="0">
              <a:buFontTx/>
              <a:buChar char="•"/>
            </a:pPr>
            <a:r>
              <a:rPr lang="sv-SE" sz="2000" dirty="0">
                <a:latin typeface="Comic Sans MS" pitchFamily="66" charset="0"/>
              </a:rPr>
              <a:t> </a:t>
            </a:r>
            <a:r>
              <a:rPr lang="en-GB" sz="2000" dirty="0">
                <a:latin typeface="Comic Sans MS" pitchFamily="66" charset="0"/>
              </a:rPr>
              <a:t>adjust </a:t>
            </a:r>
            <a:r>
              <a:rPr lang="en-GB" sz="2000" dirty="0" err="1">
                <a:latin typeface="Comic Sans MS" pitchFamily="66" charset="0"/>
              </a:rPr>
              <a:t>playout</a:t>
            </a:r>
            <a:r>
              <a:rPr lang="sv-SE" sz="2000" dirty="0">
                <a:latin typeface="Comic Sans MS" pitchFamily="66" charset="0"/>
              </a:rPr>
              <a:t>-</a:t>
            </a:r>
            <a:r>
              <a:rPr lang="en-GB" sz="2000" dirty="0">
                <a:latin typeface="Comic Sans MS" pitchFamily="66" charset="0"/>
              </a:rPr>
              <a:t>delay at the beginning of each </a:t>
            </a:r>
            <a:r>
              <a:rPr lang="en-GB" sz="2000" dirty="0" err="1">
                <a:latin typeface="Comic Sans MS" pitchFamily="66" charset="0"/>
              </a:rPr>
              <a:t>talkspurt</a:t>
            </a: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  <a:p>
            <a:pPr eaLnBrk="0" hangingPunct="0"/>
            <a:endParaRPr lang="sv-SE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Comic Sans MS" pitchFamily="66" charset="0"/>
              </a:rPr>
              <a:t>will</a:t>
            </a: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Comic Sans MS" pitchFamily="66" charset="0"/>
              </a:rPr>
              <a:t>cause silent periods to be compressed and elongated</a:t>
            </a: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GB" sz="2000" dirty="0">
                <a:solidFill>
                  <a:schemeClr val="accent2"/>
                </a:solidFill>
                <a:latin typeface="Comic Sans MS" pitchFamily="66" charset="0"/>
              </a:rPr>
              <a:t>by a small amount</a:t>
            </a: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; </a:t>
            </a:r>
            <a:r>
              <a:rPr lang="en-GB" sz="2000" dirty="0">
                <a:solidFill>
                  <a:schemeClr val="accent2"/>
                </a:solidFill>
                <a:latin typeface="Comic Sans MS" pitchFamily="66" charset="0"/>
              </a:rPr>
              <a:t>not noticeable in speech</a:t>
            </a:r>
            <a:endParaRPr lang="sv-SE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336550" y="1216025"/>
            <a:ext cx="3965575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v-SE" sz="2000" dirty="0" err="1" smtClean="0">
                <a:solidFill>
                  <a:srgbClr val="FF0000"/>
                </a:solidFill>
                <a:latin typeface="Comic Sans MS" pitchFamily="66" charset="0"/>
              </a:rPr>
              <a:t>Might</a:t>
            </a:r>
            <a:r>
              <a:rPr lang="sv-SE" sz="2000" dirty="0" smtClean="0">
                <a:solidFill>
                  <a:srgbClr val="FF0000"/>
                </a:solidFill>
                <a:latin typeface="Comic Sans MS" pitchFamily="66" charset="0"/>
              </a:rPr>
              <a:t> be </a:t>
            </a:r>
            <a:r>
              <a:rPr lang="sv-SE" sz="2000" dirty="0" err="1" smtClean="0">
                <a:solidFill>
                  <a:srgbClr val="FF0000"/>
                </a:solidFill>
                <a:latin typeface="Comic Sans MS" pitchFamily="66" charset="0"/>
              </a:rPr>
              <a:t>fixed</a:t>
            </a:r>
            <a:r>
              <a:rPr lang="sv-SE" sz="2000" dirty="0">
                <a:latin typeface="Comic Sans MS" pitchFamily="66" charset="0"/>
              </a:rPr>
              <a:t>: </a:t>
            </a:r>
            <a:r>
              <a:rPr lang="en-GB" sz="2000" dirty="0">
                <a:latin typeface="Comic Sans MS" pitchFamily="66" charset="0"/>
              </a:rPr>
              <a:t>chunk </a:t>
            </a:r>
            <a:r>
              <a:rPr lang="en-GB" sz="2000" dirty="0" err="1">
                <a:latin typeface="Comic Sans MS" pitchFamily="66" charset="0"/>
              </a:rPr>
              <a:t>timestamped</a:t>
            </a:r>
            <a:r>
              <a:rPr lang="en-GB" sz="2000" dirty="0">
                <a:latin typeface="Comic Sans MS" pitchFamily="66" charset="0"/>
              </a:rPr>
              <a:t> t </a:t>
            </a:r>
            <a:r>
              <a:rPr lang="sv-SE" sz="2000" dirty="0">
                <a:latin typeface="Comic Sans MS" pitchFamily="66" charset="0"/>
              </a:rPr>
              <a:t>is </a:t>
            </a:r>
            <a:r>
              <a:rPr lang="en-GB" sz="2000" dirty="0">
                <a:latin typeface="Comic Sans MS" pitchFamily="66" charset="0"/>
              </a:rPr>
              <a:t>play</a:t>
            </a:r>
            <a:r>
              <a:rPr lang="sv-SE" sz="2000" dirty="0">
                <a:latin typeface="Comic Sans MS" pitchFamily="66" charset="0"/>
              </a:rPr>
              <a:t>ed</a:t>
            </a:r>
            <a:r>
              <a:rPr lang="en-GB" sz="2000" dirty="0">
                <a:latin typeface="Comic Sans MS" pitchFamily="66" charset="0"/>
              </a:rPr>
              <a:t> out </a:t>
            </a:r>
            <a:r>
              <a:rPr lang="sv-SE" sz="2000" dirty="0">
                <a:latin typeface="Comic Sans MS" pitchFamily="66" charset="0"/>
              </a:rPr>
              <a:t>(at the receiver) </a:t>
            </a:r>
            <a:r>
              <a:rPr lang="en-GB" sz="2000" dirty="0">
                <a:latin typeface="Comic Sans MS" pitchFamily="66" charset="0"/>
              </a:rPr>
              <a:t>at time t + q</a:t>
            </a:r>
            <a:r>
              <a:rPr lang="sv-SE" sz="2000" dirty="0">
                <a:latin typeface="Comic Sans MS" pitchFamily="66" charset="0"/>
              </a:rPr>
              <a:t> (</a:t>
            </a:r>
            <a:r>
              <a:rPr lang="en-GB" sz="2000" dirty="0">
                <a:latin typeface="Comic Sans MS" pitchFamily="66" charset="0"/>
              </a:rPr>
              <a:t>assuming </a:t>
            </a:r>
            <a:r>
              <a:rPr lang="sv-SE" sz="2000" dirty="0">
                <a:latin typeface="Comic Sans MS" pitchFamily="66" charset="0"/>
              </a:rPr>
              <a:t>it</a:t>
            </a:r>
            <a:r>
              <a:rPr lang="en-GB" sz="2000" dirty="0">
                <a:latin typeface="Comic Sans MS" pitchFamily="66" charset="0"/>
              </a:rPr>
              <a:t> arrived</a:t>
            </a:r>
            <a:r>
              <a:rPr lang="sv-SE" sz="2000" dirty="0">
                <a:latin typeface="Comic Sans MS" pitchFamily="66" charset="0"/>
              </a:rPr>
              <a:t>)</a:t>
            </a:r>
          </a:p>
          <a:p>
            <a:pPr eaLnBrk="0" hangingPunct="0"/>
            <a:endParaRPr lang="sv-SE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eaLnBrk="0" hangingPunct="0"/>
            <a:r>
              <a:rPr lang="sv-SE" sz="2000" dirty="0" err="1">
                <a:solidFill>
                  <a:schemeClr val="accent2"/>
                </a:solidFill>
                <a:latin typeface="Comic Sans MS" pitchFamily="66" charset="0"/>
              </a:rPr>
              <a:t>Observe</a:t>
            </a: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: </a:t>
            </a:r>
            <a:r>
              <a:rPr lang="sv-SE" sz="2000" dirty="0" err="1">
                <a:solidFill>
                  <a:schemeClr val="accent2"/>
                </a:solidFill>
                <a:latin typeface="Comic Sans MS" pitchFamily="66" charset="0"/>
              </a:rPr>
              <a:t>delay</a:t>
            </a: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-loss </a:t>
            </a:r>
            <a:r>
              <a:rPr lang="sv-SE" sz="2000" dirty="0" err="1">
                <a:solidFill>
                  <a:schemeClr val="accent2"/>
                </a:solidFill>
                <a:latin typeface="Comic Sans MS" pitchFamily="66" charset="0"/>
              </a:rPr>
              <a:t>trade</a:t>
            </a:r>
            <a:r>
              <a:rPr lang="sv-SE" sz="2000" dirty="0">
                <a:solidFill>
                  <a:schemeClr val="accent2"/>
                </a:solidFill>
                <a:latin typeface="Comic Sans MS" pitchFamily="66" charset="0"/>
              </a:rPr>
              <a:t>-off</a:t>
            </a:r>
          </a:p>
          <a:p>
            <a:pPr lvl="1" algn="ctr" eaLnBrk="0" hangingPunct="0"/>
            <a:r>
              <a:rPr lang="en-US" i="1" dirty="0">
                <a:solidFill>
                  <a:schemeClr val="accent2"/>
                </a:solidFill>
              </a:rPr>
              <a:t>large q:</a:t>
            </a:r>
            <a:r>
              <a:rPr lang="en-US" dirty="0"/>
              <a:t> less packet loss</a:t>
            </a:r>
          </a:p>
          <a:p>
            <a:pPr lvl="1" algn="ctr" eaLnBrk="0" hangingPunct="0"/>
            <a:r>
              <a:rPr lang="en-US" i="1" dirty="0">
                <a:solidFill>
                  <a:schemeClr val="accent2"/>
                </a:solidFill>
              </a:rPr>
              <a:t>small q:</a:t>
            </a:r>
            <a:r>
              <a:rPr lang="en-US" dirty="0"/>
              <a:t> better interactive experience</a:t>
            </a:r>
          </a:p>
          <a:p>
            <a:pPr eaLnBrk="0" hangingPunct="0"/>
            <a:endParaRPr lang="sv-SE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0"/>
            <a:ext cx="7772400" cy="701675"/>
          </a:xfrm>
        </p:spPr>
        <p:txBody>
          <a:bodyPr/>
          <a:lstStyle/>
          <a:p>
            <a:r>
              <a:rPr lang="en-US" dirty="0" smtClean="0"/>
              <a:t>Recovery From Packet Loss (Forward Error Correction)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77258"/>
            <a:ext cx="7772400" cy="497114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Piggybacking Lower Quality Stream</a:t>
            </a:r>
          </a:p>
          <a:p>
            <a:pPr marL="457200" indent="-45720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Multimedia++ Congestion </a:t>
            </a:r>
            <a:r>
              <a:rPr lang="en-US" dirty="0"/>
              <a:t>ctrl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8C200-7496-4C52-9812-EA321EB0BD37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34822" name="Picture 4" descr="632 Mixed Quality Redund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823812"/>
            <a:ext cx="7467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Recovery From Packet Loss/FEC (cont)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7300"/>
            <a:ext cx="7772400" cy="19081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/>
              <a:t>3. </a:t>
            </a:r>
            <a:r>
              <a:rPr lang="en-US" dirty="0" smtClean="0">
                <a:solidFill>
                  <a:srgbClr val="FF0000"/>
                </a:solidFill>
              </a:rPr>
              <a:t>Interleaving:</a:t>
            </a:r>
            <a:r>
              <a:rPr lang="en-US" dirty="0" smtClean="0"/>
              <a:t> no redundancy, but can cause delay in </a:t>
            </a:r>
            <a:r>
              <a:rPr lang="en-US" dirty="0" err="1" smtClean="0"/>
              <a:t>playout</a:t>
            </a:r>
            <a:r>
              <a:rPr lang="en-US" dirty="0" smtClean="0"/>
              <a:t> beyond Real Time requirements</a:t>
            </a:r>
          </a:p>
          <a:p>
            <a:pPr lvl="1"/>
            <a:r>
              <a:rPr lang="en-US" dirty="0"/>
              <a:t>Upon loss, have a set of partially filled chunks</a:t>
            </a:r>
          </a:p>
          <a:p>
            <a:pPr lvl="1"/>
            <a:r>
              <a:rPr lang="en-US" dirty="0" err="1" smtClean="0"/>
              <a:t>playout</a:t>
            </a:r>
            <a:r>
              <a:rPr lang="en-US" dirty="0" smtClean="0"/>
              <a:t> </a:t>
            </a:r>
            <a:r>
              <a:rPr lang="en-US" dirty="0"/>
              <a:t>time must adapt to receipt of group </a:t>
            </a:r>
            <a:endParaRPr lang="en-US" dirty="0" smtClean="0"/>
          </a:p>
          <a:p>
            <a:pPr lvl="2"/>
            <a:r>
              <a:rPr lang="en-US" dirty="0" smtClean="0"/>
              <a:t>Divide 20 </a:t>
            </a:r>
            <a:r>
              <a:rPr lang="en-US" dirty="0" err="1" smtClean="0"/>
              <a:t>msec</a:t>
            </a:r>
            <a:r>
              <a:rPr lang="en-US" dirty="0" smtClean="0"/>
              <a:t> of audio data into smaller units of 5 </a:t>
            </a:r>
            <a:r>
              <a:rPr lang="en-US" dirty="0" err="1" smtClean="0"/>
              <a:t>msec</a:t>
            </a:r>
            <a:r>
              <a:rPr lang="en-US" dirty="0" smtClean="0"/>
              <a:t> each and interleave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Multimedia++ Congestion </a:t>
            </a:r>
            <a:r>
              <a:rPr lang="en-US" dirty="0"/>
              <a:t>ctrl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8DA5F-3A17-4370-977A-BDEE144BA10C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5846" name="Picture 4" descr="633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88" y="3543300"/>
            <a:ext cx="6019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Classes,  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recovery from jitter and loss (</a:t>
            </a:r>
            <a:r>
              <a:rPr lang="en-US" sz="1800" dirty="0" err="1" smtClean="0"/>
              <a:t>eg</a:t>
            </a:r>
            <a:r>
              <a:rPr lang="en-US" sz="1800" dirty="0" smtClean="0"/>
              <a:t> IP telephony)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</a:t>
            </a:r>
            <a:r>
              <a:rPr lang="en-US" sz="1800" dirty="0"/>
              <a:t>Overlays) </a:t>
            </a:r>
            <a:r>
              <a:rPr lang="sv-SE" sz="1800" dirty="0"/>
              <a:t>CDN: </a:t>
            </a:r>
            <a:r>
              <a:rPr lang="sv-SE" sz="1800" dirty="0" err="1"/>
              <a:t>content</a:t>
            </a:r>
            <a:r>
              <a:rPr lang="sv-SE" sz="1800" dirty="0"/>
              <a:t> distribution </a:t>
            </a:r>
            <a:r>
              <a:rPr lang="sv-SE" sz="1800" dirty="0" err="1"/>
              <a:t>networks</a:t>
            </a:r>
            <a:endParaRPr lang="sv-SE" sz="1800" dirty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Improving timing guarantees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 VC (ATM) 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Internet approach: </a:t>
            </a:r>
            <a:r>
              <a:rPr lang="en-US" sz="1800" dirty="0" err="1" smtClean="0"/>
              <a:t>Int-serv</a:t>
            </a:r>
            <a:r>
              <a:rPr lang="en-US" sz="1800" dirty="0" smtClean="0"/>
              <a:t> + RSVP, Diff-</a:t>
            </a:r>
            <a:r>
              <a:rPr lang="en-US" sz="1800" dirty="0" err="1" smtClean="0"/>
              <a:t>serv</a:t>
            </a:r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Multimedia+ATM;QoS, Congestion ctrl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8430D-1390-4BB3-B50E-97F3C9301789}" type="slidenum">
              <a:rPr lang="en-US" smtClean="0">
                <a:solidFill>
                  <a:srgbClr val="000000"/>
                </a:solidFill>
              </a:rPr>
              <a:pPr/>
              <a:t>17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75" y="1133576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-192967" y="2380071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175171" cy="1143000"/>
          </a:xfrm>
        </p:spPr>
        <p:txBody>
          <a:bodyPr/>
          <a:lstStyle/>
          <a:p>
            <a:r>
              <a:rPr lang="en-US" dirty="0" smtClean="0"/>
              <a:t>Real-Time Protocol (RTP</a:t>
            </a:r>
            <a:r>
              <a:rPr lang="en-US" dirty="0"/>
              <a:t>) RFC </a:t>
            </a:r>
            <a:r>
              <a:rPr lang="en-US" dirty="0" smtClean="0"/>
              <a:t>3550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90286" y="1600200"/>
            <a:ext cx="4053114" cy="4648200"/>
          </a:xfrm>
        </p:spPr>
        <p:txBody>
          <a:bodyPr/>
          <a:lstStyle/>
          <a:p>
            <a:r>
              <a:rPr lang="en-US" sz="2400" dirty="0" smtClean="0"/>
              <a:t>RTP </a:t>
            </a:r>
            <a:r>
              <a:rPr lang="en-US" sz="2400" dirty="0" smtClean="0">
                <a:solidFill>
                  <a:srgbClr val="FF0000"/>
                </a:solidFill>
              </a:rPr>
              <a:t>specifies packet structure </a:t>
            </a:r>
            <a:r>
              <a:rPr lang="en-US" sz="2400" dirty="0" smtClean="0"/>
              <a:t>for carrying audio, video data</a:t>
            </a:r>
          </a:p>
          <a:p>
            <a:pPr lvl="1"/>
            <a:r>
              <a:rPr lang="en-US" dirty="0" smtClean="0"/>
              <a:t>payload type (encoding) </a:t>
            </a:r>
          </a:p>
          <a:p>
            <a:pPr lvl="1"/>
            <a:r>
              <a:rPr lang="en-US" dirty="0" smtClean="0"/>
              <a:t>sequence numbering</a:t>
            </a:r>
          </a:p>
          <a:p>
            <a:pPr lvl="1"/>
            <a:r>
              <a:rPr lang="en-US" dirty="0" smtClean="0"/>
              <a:t>time stamping</a:t>
            </a:r>
          </a:p>
          <a:p>
            <a:r>
              <a:rPr lang="en-US" sz="2400" dirty="0"/>
              <a:t>RTP </a:t>
            </a:r>
            <a:r>
              <a:rPr lang="en-US" sz="2400" dirty="0">
                <a:solidFill>
                  <a:srgbClr val="FF0000"/>
                </a:solidFill>
              </a:rPr>
              <a:t>does not provide any mechanism </a:t>
            </a:r>
            <a:r>
              <a:rPr lang="en-US" sz="2400" dirty="0"/>
              <a:t>to ensure timely data delivery or </a:t>
            </a:r>
            <a:r>
              <a:rPr lang="en-US" sz="2400" dirty="0" smtClean="0"/>
              <a:t>other  </a:t>
            </a:r>
            <a:r>
              <a:rPr lang="en-US" sz="2400" dirty="0"/>
              <a:t>guarantees</a:t>
            </a:r>
          </a:p>
          <a:p>
            <a:r>
              <a:rPr lang="en-US" sz="2400" dirty="0"/>
              <a:t>RTP encapsulation only seen </a:t>
            </a:r>
            <a:r>
              <a:rPr lang="en-US" sz="2400" dirty="0">
                <a:solidFill>
                  <a:srgbClr val="FF0000"/>
                </a:solidFill>
              </a:rPr>
              <a:t>at end systems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4813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339850"/>
            <a:ext cx="4032250" cy="490855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RTP packets encapsulated in UDP segments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interoperability: </a:t>
            </a:r>
            <a:r>
              <a:rPr lang="en-US" sz="2400" dirty="0" smtClean="0"/>
              <a:t>if two Internet phone applications run RTP, then they may be able to work together</a:t>
            </a:r>
            <a:endParaRPr lang="en-US" sz="2000" dirty="0" smtClean="0"/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0941DD7E-836D-4E73-881D-A648EBA34222}" type="slidenum">
              <a:rPr lang="en-US">
                <a:latin typeface="+mn-lt"/>
              </a:rPr>
              <a:pPr>
                <a:defRPr/>
              </a:pPr>
              <a:t>18</a:t>
            </a:fld>
            <a:endParaRPr lang="en-US">
              <a:latin typeface="+mn-lt"/>
            </a:endParaRPr>
          </a:p>
        </p:txBody>
      </p:sp>
      <p:pic>
        <p:nvPicPr>
          <p:cNvPr id="7" name="Picture 4" descr="643 rtpPa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47" y="5783258"/>
            <a:ext cx="6705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t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105275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14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Streaming </a:t>
            </a:r>
            <a:r>
              <a:rPr lang="en-US" dirty="0" smtClean="0">
                <a:ea typeface="ＭＳ Ｐゴシック" charset="0"/>
              </a:rPr>
              <a:t>multimedia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smtClean="0">
                <a:ea typeface="ＭＳ Ｐゴシック" charset="0"/>
              </a:rPr>
              <a:t>UDP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server </a:t>
            </a:r>
            <a:r>
              <a:rPr lang="en-US" dirty="0">
                <a:ea typeface="ＭＳ Ｐゴシック" charset="0"/>
              </a:rPr>
              <a:t>sends at rate appropriate for client </a:t>
            </a:r>
            <a:endParaRPr lang="en-US" dirty="0" smtClean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o</a:t>
            </a:r>
            <a:r>
              <a:rPr lang="en-US" sz="2800" dirty="0" smtClean="0">
                <a:ea typeface="ＭＳ Ｐゴシック" charset="0"/>
              </a:rPr>
              <a:t>ften: </a:t>
            </a:r>
            <a:r>
              <a:rPr lang="en-US" sz="2800" dirty="0">
                <a:ea typeface="ＭＳ Ｐゴシック" charset="0"/>
              </a:rPr>
              <a:t>send rate = encoding rate = constant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t</a:t>
            </a:r>
            <a:r>
              <a:rPr lang="en-US" sz="2800" dirty="0" smtClean="0">
                <a:ea typeface="ＭＳ Ｐゴシック" charset="0"/>
              </a:rPr>
              <a:t>ransmission rate can be oblivious to congestion levels</a:t>
            </a:r>
            <a:endParaRPr lang="en-US" sz="28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short </a:t>
            </a:r>
            <a:r>
              <a:rPr lang="en-US" dirty="0" err="1">
                <a:ea typeface="ＭＳ Ｐゴシック" charset="0"/>
              </a:rPr>
              <a:t>playout</a:t>
            </a:r>
            <a:r>
              <a:rPr lang="en-US" dirty="0">
                <a:ea typeface="ＭＳ Ｐゴシック" charset="0"/>
              </a:rPr>
              <a:t> delay (2-5 seconds) to remove network jitter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error </a:t>
            </a:r>
            <a:r>
              <a:rPr lang="en-US" dirty="0" smtClean="0">
                <a:ea typeface="ＭＳ Ｐゴシック" charset="0"/>
              </a:rPr>
              <a:t>recovery: application-level, </a:t>
            </a:r>
            <a:r>
              <a:rPr lang="en-US" dirty="0" smtClean="0">
                <a:ea typeface="ＭＳ Ｐゴシック" charset="0"/>
              </a:rPr>
              <a:t>time-permitting</a:t>
            </a: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RTP [RFC 2326]: multimedia payload types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BUT: UDP </a:t>
            </a: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may </a:t>
            </a:r>
            <a:r>
              <a:rPr lang="en-US" i="1" dirty="0" smtClean="0">
                <a:solidFill>
                  <a:srgbClr val="C00000"/>
                </a:solidFill>
                <a:ea typeface="ＭＳ Ｐゴシック" charset="0"/>
              </a:rPr>
              <a:t>not</a:t>
            </a: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 go through firewalls</a:t>
            </a:r>
            <a:endParaRPr lang="en-US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Multmedia Networking</a:t>
            </a:r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latin typeface="Arial" pitchFamily="34" charset="0"/>
              </a:rPr>
              <a:t>7-</a:t>
            </a:r>
            <a:fld id="{A2BF768A-DDBC-4347-96C7-13B6CEBD7C4A}" type="slidenum">
              <a:rPr lang="en-US" sz="1200" i="0">
                <a:latin typeface="Arial" pitchFamily="34" charset="0"/>
              </a:rPr>
              <a:pPr/>
              <a:t>19</a:t>
            </a:fld>
            <a:endParaRPr lang="en-US" sz="1200" i="0">
              <a:latin typeface="Arial" pitchFamily="34" charset="0"/>
            </a:endParaRPr>
          </a:p>
        </p:txBody>
      </p:sp>
      <p:pic>
        <p:nvPicPr>
          <p:cNvPr id="4198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5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C39931A8-B9C4-4700-939C-3776D62F4F39}" type="slidenum">
              <a:rPr lang="en-US">
                <a:latin typeface="+mn-lt"/>
              </a:rPr>
              <a:pPr>
                <a:defRPr/>
              </a:pPr>
              <a:t>2</a:t>
            </a:fld>
            <a:endParaRPr lang="en-US">
              <a:latin typeface="+mn-lt"/>
            </a:endParaRPr>
          </a:p>
        </p:txBody>
      </p:sp>
      <p:sp>
        <p:nvSpPr>
          <p:cNvPr id="1030" name="Freeform 2"/>
          <p:cNvSpPr>
            <a:spLocks/>
          </p:cNvSpPr>
          <p:nvPr/>
        </p:nvSpPr>
        <p:spPr bwMode="auto">
          <a:xfrm>
            <a:off x="768350" y="2201863"/>
            <a:ext cx="2092325" cy="1490662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1" name="Freeform 3"/>
          <p:cNvSpPr>
            <a:spLocks/>
          </p:cNvSpPr>
          <p:nvPr/>
        </p:nvSpPr>
        <p:spPr bwMode="auto">
          <a:xfrm>
            <a:off x="1757363" y="3071813"/>
            <a:ext cx="509587" cy="214312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2" name="Freeform 4"/>
          <p:cNvSpPr>
            <a:spLocks/>
          </p:cNvSpPr>
          <p:nvPr/>
        </p:nvSpPr>
        <p:spPr bwMode="auto">
          <a:xfrm>
            <a:off x="4667250" y="3914775"/>
            <a:ext cx="3773488" cy="1876425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35" name="Group 7"/>
          <p:cNvGrpSpPr>
            <a:grpSpLocks/>
          </p:cNvGrpSpPr>
          <p:nvPr/>
        </p:nvGrpSpPr>
        <p:grpSpPr bwMode="auto">
          <a:xfrm>
            <a:off x="7462838" y="4597400"/>
            <a:ext cx="501650" cy="234950"/>
            <a:chOff x="3600" y="219"/>
            <a:chExt cx="360" cy="175"/>
          </a:xfrm>
        </p:grpSpPr>
        <p:sp>
          <p:nvSpPr>
            <p:cNvPr id="1183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84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85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86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87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88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8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862763" y="5095875"/>
            <a:ext cx="500062" cy="233363"/>
            <a:chOff x="3600" y="219"/>
            <a:chExt cx="360" cy="175"/>
          </a:xfrm>
        </p:grpSpPr>
        <p:sp>
          <p:nvSpPr>
            <p:cNvPr id="1170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71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72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73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74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75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80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1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2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76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77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8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9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37" name="Group 35"/>
          <p:cNvGrpSpPr>
            <a:grpSpLocks/>
          </p:cNvGrpSpPr>
          <p:nvPr/>
        </p:nvGrpSpPr>
        <p:grpSpPr bwMode="auto">
          <a:xfrm>
            <a:off x="6059488" y="4719638"/>
            <a:ext cx="501650" cy="233362"/>
            <a:chOff x="3600" y="219"/>
            <a:chExt cx="360" cy="175"/>
          </a:xfrm>
        </p:grpSpPr>
        <p:sp>
          <p:nvSpPr>
            <p:cNvPr id="1157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58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59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60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61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62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7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8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9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63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4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5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6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38" name="Line 49"/>
          <p:cNvSpPr>
            <a:spLocks noChangeShapeType="1"/>
          </p:cNvSpPr>
          <p:nvPr/>
        </p:nvSpPr>
        <p:spPr bwMode="auto">
          <a:xfrm flipV="1">
            <a:off x="6538913" y="4721225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9" name="Freeform 50"/>
          <p:cNvSpPr>
            <a:spLocks/>
          </p:cNvSpPr>
          <p:nvPr/>
        </p:nvSpPr>
        <p:spPr bwMode="auto">
          <a:xfrm>
            <a:off x="2978150" y="3106738"/>
            <a:ext cx="1439863" cy="116681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0" name="Line 51"/>
          <p:cNvSpPr>
            <a:spLocks noChangeShapeType="1"/>
          </p:cNvSpPr>
          <p:nvPr/>
        </p:nvSpPr>
        <p:spPr bwMode="auto">
          <a:xfrm>
            <a:off x="3584575" y="3433763"/>
            <a:ext cx="3476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1" name="Line 52"/>
          <p:cNvSpPr>
            <a:spLocks noChangeShapeType="1"/>
          </p:cNvSpPr>
          <p:nvPr/>
        </p:nvSpPr>
        <p:spPr bwMode="auto">
          <a:xfrm>
            <a:off x="4230688" y="3765550"/>
            <a:ext cx="658812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2" name="Line 53"/>
          <p:cNvSpPr>
            <a:spLocks noChangeShapeType="1"/>
          </p:cNvSpPr>
          <p:nvPr/>
        </p:nvSpPr>
        <p:spPr bwMode="auto">
          <a:xfrm flipH="1">
            <a:off x="3324225" y="3543300"/>
            <a:ext cx="1588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3" name="Freeform 54"/>
          <p:cNvSpPr>
            <a:spLocks/>
          </p:cNvSpPr>
          <p:nvPr/>
        </p:nvSpPr>
        <p:spPr bwMode="auto">
          <a:xfrm>
            <a:off x="5411788" y="4313238"/>
            <a:ext cx="679450" cy="45878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4" name="Line 55"/>
          <p:cNvSpPr>
            <a:spLocks noChangeShapeType="1"/>
          </p:cNvSpPr>
          <p:nvPr/>
        </p:nvSpPr>
        <p:spPr bwMode="auto">
          <a:xfrm flipH="1">
            <a:off x="3597275" y="3697288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45" name="Group 56"/>
          <p:cNvGrpSpPr>
            <a:grpSpLocks/>
          </p:cNvGrpSpPr>
          <p:nvPr/>
        </p:nvGrpSpPr>
        <p:grpSpPr bwMode="auto">
          <a:xfrm>
            <a:off x="3084513" y="3303588"/>
            <a:ext cx="501650" cy="233362"/>
            <a:chOff x="3600" y="219"/>
            <a:chExt cx="360" cy="175"/>
          </a:xfrm>
        </p:grpSpPr>
        <p:sp>
          <p:nvSpPr>
            <p:cNvPr id="1144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45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46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47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48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49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4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5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6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5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6" name="Group 70"/>
          <p:cNvGrpSpPr>
            <a:grpSpLocks/>
          </p:cNvGrpSpPr>
          <p:nvPr/>
        </p:nvGrpSpPr>
        <p:grpSpPr bwMode="auto">
          <a:xfrm>
            <a:off x="3087688" y="3838575"/>
            <a:ext cx="501650" cy="233363"/>
            <a:chOff x="3600" y="219"/>
            <a:chExt cx="360" cy="175"/>
          </a:xfrm>
        </p:grpSpPr>
        <p:sp>
          <p:nvSpPr>
            <p:cNvPr id="1131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2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5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6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41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2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3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7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8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9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0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7" name="Group 84"/>
          <p:cNvGrpSpPr>
            <a:grpSpLocks/>
          </p:cNvGrpSpPr>
          <p:nvPr/>
        </p:nvGrpSpPr>
        <p:grpSpPr bwMode="auto">
          <a:xfrm>
            <a:off x="3727450" y="3638550"/>
            <a:ext cx="500063" cy="233363"/>
            <a:chOff x="3600" y="219"/>
            <a:chExt cx="360" cy="175"/>
          </a:xfrm>
        </p:grpSpPr>
        <p:sp>
          <p:nvSpPr>
            <p:cNvPr id="1118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19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0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1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22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23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28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9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24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25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6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7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8" name="Group 98"/>
          <p:cNvGrpSpPr>
            <a:grpSpLocks/>
          </p:cNvGrpSpPr>
          <p:nvPr/>
        </p:nvGrpSpPr>
        <p:grpSpPr bwMode="auto">
          <a:xfrm>
            <a:off x="4892675" y="4167188"/>
            <a:ext cx="501650" cy="233362"/>
            <a:chOff x="3600" y="219"/>
            <a:chExt cx="360" cy="175"/>
          </a:xfrm>
        </p:grpSpPr>
        <p:sp>
          <p:nvSpPr>
            <p:cNvPr id="1105" name="Oval 9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6" name="Line 10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" name="Line 10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8" name="Rectangle 10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9" name="Oval 10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10" name="Group 10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11" name="Group 10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2" name="Line 10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3" name="Line 1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4" name="Line 1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49" name="Line 112"/>
          <p:cNvSpPr>
            <a:spLocks noChangeShapeType="1"/>
          </p:cNvSpPr>
          <p:nvPr/>
        </p:nvSpPr>
        <p:spPr bwMode="auto">
          <a:xfrm>
            <a:off x="2747963" y="3290888"/>
            <a:ext cx="352425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50" name="Group 113"/>
          <p:cNvGrpSpPr>
            <a:grpSpLocks/>
          </p:cNvGrpSpPr>
          <p:nvPr/>
        </p:nvGrpSpPr>
        <p:grpSpPr bwMode="auto">
          <a:xfrm>
            <a:off x="2254250" y="3160713"/>
            <a:ext cx="501650" cy="233362"/>
            <a:chOff x="3600" y="219"/>
            <a:chExt cx="360" cy="175"/>
          </a:xfrm>
        </p:grpSpPr>
        <p:sp>
          <p:nvSpPr>
            <p:cNvPr id="1092" name="Oval 11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93" name="Line 11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4" name="Line 11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5" name="Rectangle 11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96" name="Oval 11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97" name="Group 11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98" name="Group 12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9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6" name="Group 128"/>
          <p:cNvGrpSpPr>
            <a:grpSpLocks/>
          </p:cNvGrpSpPr>
          <p:nvPr/>
        </p:nvGrpSpPr>
        <p:grpSpPr bwMode="auto">
          <a:xfrm>
            <a:off x="688975" y="1747838"/>
            <a:ext cx="1800225" cy="561975"/>
            <a:chOff x="3621" y="3265"/>
            <a:chExt cx="1776" cy="744"/>
          </a:xfrm>
        </p:grpSpPr>
        <p:pic>
          <p:nvPicPr>
            <p:cNvPr id="1088" name="Picture 129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9" name="Freeform 130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0" name="Freeform 131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091" name="Picture 132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133"/>
          <p:cNvGrpSpPr>
            <a:grpSpLocks/>
          </p:cNvGrpSpPr>
          <p:nvPr/>
        </p:nvGrpSpPr>
        <p:grpSpPr bwMode="auto">
          <a:xfrm>
            <a:off x="6650038" y="2763838"/>
            <a:ext cx="1463675" cy="1341437"/>
            <a:chOff x="4367" y="1793"/>
            <a:chExt cx="922" cy="845"/>
          </a:xfrm>
        </p:grpSpPr>
        <p:grpSp>
          <p:nvGrpSpPr>
            <p:cNvPr id="1083" name="Group 134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085" name="Rectangle 135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86" name="Rectangle 136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87" name="Rectangle 137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084" name="Rectangle 138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278667" name="Freeform 139"/>
          <p:cNvSpPr>
            <a:spLocks/>
          </p:cNvSpPr>
          <p:nvPr/>
        </p:nvSpPr>
        <p:spPr bwMode="auto">
          <a:xfrm>
            <a:off x="1757363" y="2182813"/>
            <a:ext cx="5795962" cy="2573337"/>
          </a:xfrm>
          <a:custGeom>
            <a:avLst/>
            <a:gdLst>
              <a:gd name="T0" fmla="*/ 0 w 3651"/>
              <a:gd name="T1" fmla="*/ 0 h 1621"/>
              <a:gd name="T2" fmla="*/ 214748364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68" name="Object 2"/>
          <p:cNvGraphicFramePr>
            <a:graphicFrameLocks noChangeAspect="1"/>
          </p:cNvGraphicFramePr>
          <p:nvPr/>
        </p:nvGraphicFramePr>
        <p:xfrm>
          <a:off x="1387475" y="2312988"/>
          <a:ext cx="5191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Clip" r:id="rId6" imgW="857160" imgH="1324080" progId="">
                  <p:embed/>
                </p:oleObj>
              </mc:Choice>
              <mc:Fallback>
                <p:oleObj name="Clip" r:id="rId6" imgW="857160" imgH="1324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312988"/>
                        <a:ext cx="51911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" name="Group 141"/>
          <p:cNvGrpSpPr>
            <a:grpSpLocks/>
          </p:cNvGrpSpPr>
          <p:nvPr/>
        </p:nvGrpSpPr>
        <p:grpSpPr bwMode="auto">
          <a:xfrm>
            <a:off x="5168900" y="4848225"/>
            <a:ext cx="501650" cy="233363"/>
            <a:chOff x="3600" y="219"/>
            <a:chExt cx="360" cy="175"/>
          </a:xfrm>
        </p:grpSpPr>
        <p:sp>
          <p:nvSpPr>
            <p:cNvPr id="1070" name="Oval 1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71" name="Line 1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2" name="Line 1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3" name="Rectangle 1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74" name="Oval 1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75" name="Group 1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80" name="Line 1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1" name="Line 1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2" name="Line 1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76" name="Group 1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7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8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9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56" name="Freeform 155"/>
          <p:cNvSpPr>
            <a:spLocks/>
          </p:cNvSpPr>
          <p:nvPr/>
        </p:nvSpPr>
        <p:spPr bwMode="auto">
          <a:xfrm>
            <a:off x="5197475" y="4394200"/>
            <a:ext cx="193675" cy="4730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7" name="Freeform 156"/>
          <p:cNvSpPr>
            <a:spLocks/>
          </p:cNvSpPr>
          <p:nvPr/>
        </p:nvSpPr>
        <p:spPr bwMode="auto">
          <a:xfrm flipV="1">
            <a:off x="5668963" y="4867275"/>
            <a:ext cx="379412" cy="936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85" name="Object 3"/>
          <p:cNvGraphicFramePr>
            <a:graphicFrameLocks noChangeAspect="1"/>
          </p:cNvGraphicFramePr>
          <p:nvPr/>
        </p:nvGraphicFramePr>
        <p:xfrm>
          <a:off x="3736975" y="2586038"/>
          <a:ext cx="722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Clip" r:id="rId8" imgW="676440" imgH="485640" progId="">
                  <p:embed/>
                </p:oleObj>
              </mc:Choice>
              <mc:Fallback>
                <p:oleObj name="Clip" r:id="rId8" imgW="676440" imgH="485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2586038"/>
                        <a:ext cx="722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Freeform 158"/>
          <p:cNvSpPr>
            <a:spLocks/>
          </p:cNvSpPr>
          <p:nvPr/>
        </p:nvSpPr>
        <p:spPr bwMode="auto">
          <a:xfrm>
            <a:off x="5445125" y="5080000"/>
            <a:ext cx="107950" cy="29210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87" name="Object 4"/>
          <p:cNvGraphicFramePr>
            <a:graphicFrameLocks noChangeAspect="1"/>
          </p:cNvGraphicFramePr>
          <p:nvPr/>
        </p:nvGraphicFramePr>
        <p:xfrm>
          <a:off x="5232400" y="5329238"/>
          <a:ext cx="722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Clip" r:id="rId10" imgW="676440" imgH="485640" progId="">
                  <p:embed/>
                </p:oleObj>
              </mc:Choice>
              <mc:Fallback>
                <p:oleObj name="Clip" r:id="rId10" imgW="676440" imgH="485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5329238"/>
                        <a:ext cx="722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Freeform 160"/>
          <p:cNvSpPr>
            <a:spLocks/>
          </p:cNvSpPr>
          <p:nvPr/>
        </p:nvSpPr>
        <p:spPr bwMode="auto">
          <a:xfrm flipH="1">
            <a:off x="3400425" y="2974975"/>
            <a:ext cx="415925" cy="34925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8689" name="Freeform 161"/>
          <p:cNvSpPr>
            <a:spLocks/>
          </p:cNvSpPr>
          <p:nvPr/>
        </p:nvSpPr>
        <p:spPr bwMode="auto">
          <a:xfrm>
            <a:off x="3114675" y="2867025"/>
            <a:ext cx="2400300" cy="2481263"/>
          </a:xfrm>
          <a:custGeom>
            <a:avLst/>
            <a:gdLst>
              <a:gd name="T0" fmla="*/ 2147483647 w 1512"/>
              <a:gd name="T1" fmla="*/ 0 h 1563"/>
              <a:gd name="T2" fmla="*/ 0 w 1512"/>
              <a:gd name="T3" fmla="*/ 2147483647 h 1563"/>
              <a:gd name="T4" fmla="*/ 2147483647 w 1512"/>
              <a:gd name="T5" fmla="*/ 2147483647 h 1563"/>
              <a:gd name="T6" fmla="*/ 2147483647 w 1512"/>
              <a:gd name="T7" fmla="*/ 2147483647 h 1563"/>
              <a:gd name="T8" fmla="*/ 2147483647 w 1512"/>
              <a:gd name="T9" fmla="*/ 2147483647 h 1563"/>
              <a:gd name="T10" fmla="*/ 2147483647 w 1512"/>
              <a:gd name="T11" fmla="*/ 2147483647 h 1563"/>
              <a:gd name="T12" fmla="*/ 2147483647 w 1512"/>
              <a:gd name="T13" fmla="*/ 2147483647 h 1563"/>
              <a:gd name="T14" fmla="*/ 2147483647 w 1512"/>
              <a:gd name="T15" fmla="*/ 2147483647 h 1563"/>
              <a:gd name="T16" fmla="*/ 2147483647 w 1512"/>
              <a:gd name="T17" fmla="*/ 2147483647 h 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2"/>
              <a:gd name="T28" fmla="*/ 0 h 1563"/>
              <a:gd name="T29" fmla="*/ 1512 w 1512"/>
              <a:gd name="T30" fmla="*/ 1563 h 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2" h="1563">
                <a:moveTo>
                  <a:pt x="468" y="0"/>
                </a:moveTo>
                <a:lnTo>
                  <a:pt x="0" y="396"/>
                </a:lnTo>
                <a:lnTo>
                  <a:pt x="108" y="423"/>
                </a:lnTo>
                <a:lnTo>
                  <a:pt x="315" y="381"/>
                </a:lnTo>
                <a:lnTo>
                  <a:pt x="570" y="555"/>
                </a:lnTo>
                <a:lnTo>
                  <a:pt x="693" y="573"/>
                </a:lnTo>
                <a:lnTo>
                  <a:pt x="1080" y="882"/>
                </a:lnTo>
                <a:lnTo>
                  <a:pt x="1254" y="900"/>
                </a:lnTo>
                <a:lnTo>
                  <a:pt x="1512" y="1563"/>
                </a:lnTo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1" name="Line 162"/>
          <p:cNvSpPr>
            <a:spLocks noChangeShapeType="1"/>
          </p:cNvSpPr>
          <p:nvPr/>
        </p:nvSpPr>
        <p:spPr bwMode="auto">
          <a:xfrm flipH="1">
            <a:off x="7686675" y="4210050"/>
            <a:ext cx="1588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2" name="Text Box 163"/>
          <p:cNvSpPr txBox="1">
            <a:spLocks noChangeArrowheads="1"/>
          </p:cNvSpPr>
          <p:nvPr/>
        </p:nvSpPr>
        <p:spPr bwMode="auto">
          <a:xfrm>
            <a:off x="4614863" y="1290638"/>
            <a:ext cx="3795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multimedia applications: </a:t>
            </a:r>
            <a:r>
              <a:rPr lang="en-US"/>
              <a:t>network audio and video</a:t>
            </a:r>
          </a:p>
          <a:p>
            <a:pPr algn="ctr" eaLnBrk="0" hangingPunct="0"/>
            <a:r>
              <a:rPr lang="en-US"/>
              <a:t>(“continuous media”)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667" grpId="0" animBg="1"/>
      <p:bldP spid="2786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5951538" y="2817813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sv-SE" sz="1400"/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1960563" y="2747963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 sz="1400"/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Streaming </a:t>
            </a:r>
            <a:r>
              <a:rPr lang="en-US" dirty="0" smtClean="0">
                <a:ea typeface="ＭＳ Ｐゴシック" charset="0"/>
              </a:rPr>
              <a:t>multimedia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smtClean="0">
                <a:ea typeface="ＭＳ Ｐゴシック" charset="0"/>
              </a:rPr>
              <a:t>HTTP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381125"/>
            <a:ext cx="7772400" cy="505301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multimedia file retrieved via HTTP GET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send at maximum possible rate under </a:t>
            </a:r>
            <a:r>
              <a:rPr lang="en-US" dirty="0" smtClean="0">
                <a:ea typeface="ＭＳ Ｐゴシック" charset="0"/>
              </a:rPr>
              <a:t>TCP</a:t>
            </a: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fill rate fluctuates due to TCP congestion </a:t>
            </a:r>
            <a:r>
              <a:rPr lang="en-US" dirty="0" smtClean="0">
                <a:ea typeface="ＭＳ Ｐゴシック" charset="0"/>
              </a:rPr>
              <a:t>control, retransmissions (in-order delivery)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larger </a:t>
            </a:r>
            <a:r>
              <a:rPr lang="en-US" dirty="0" err="1">
                <a:ea typeface="ＭＳ Ｐゴシック" charset="0"/>
              </a:rPr>
              <a:t>playout</a:t>
            </a:r>
            <a:r>
              <a:rPr lang="en-US" dirty="0">
                <a:ea typeface="ＭＳ Ｐゴシック" charset="0"/>
              </a:rPr>
              <a:t> delay: smooth TCP delivery rate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HTTP/TCP passes more easily through </a:t>
            </a:r>
            <a:r>
              <a:rPr lang="en-US" dirty="0" smtClean="0">
                <a:ea typeface="ＭＳ Ｐゴシック" charset="0"/>
              </a:rPr>
              <a:t>firewalls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Multmedia Networking</a:t>
            </a:r>
          </a:p>
        </p:txBody>
      </p:sp>
      <p:sp>
        <p:nvSpPr>
          <p:cNvPr id="440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latin typeface="Arial" pitchFamily="34" charset="0"/>
              </a:rPr>
              <a:t>7-</a:t>
            </a:r>
            <a:fld id="{ABDAE92C-C60D-41DD-813D-7B2B55E69481}" type="slidenum">
              <a:rPr lang="en-US" sz="1200" i="0">
                <a:latin typeface="Arial" pitchFamily="34" charset="0"/>
              </a:rPr>
              <a:pPr/>
              <a:t>20</a:t>
            </a:fld>
            <a:endParaRPr lang="en-US" sz="1200" i="0">
              <a:latin typeface="Arial" pitchFamily="34" charset="0"/>
            </a:endParaRPr>
          </a:p>
        </p:txBody>
      </p:sp>
      <p:pic>
        <p:nvPicPr>
          <p:cNvPr id="44039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572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Freeform 1287"/>
          <p:cNvSpPr>
            <a:spLocks/>
          </p:cNvSpPr>
          <p:nvPr/>
        </p:nvSpPr>
        <p:spPr bwMode="auto">
          <a:xfrm>
            <a:off x="2852738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2549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4705350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4913313" y="2651125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variable rate, </a:t>
            </a:r>
            <a:r>
              <a:rPr lang="en-US" sz="1400" i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6888163" y="2803525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 sz="1400"/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620713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5 h 438"/>
                <a:gd name="T4" fmla="*/ 114 w 1401"/>
                <a:gd name="T5" fmla="*/ 382 h 438"/>
                <a:gd name="T6" fmla="*/ 132 w 1401"/>
                <a:gd name="T7" fmla="*/ 358 h 438"/>
                <a:gd name="T8" fmla="*/ 210 w 1401"/>
                <a:gd name="T9" fmla="*/ 403 h 438"/>
                <a:gd name="T10" fmla="*/ 450 w 1401"/>
                <a:gd name="T11" fmla="*/ 385 h 438"/>
                <a:gd name="T12" fmla="*/ 486 w 1401"/>
                <a:gd name="T13" fmla="*/ 394 h 438"/>
                <a:gd name="T14" fmla="*/ 690 w 1401"/>
                <a:gd name="T15" fmla="*/ 418 h 438"/>
                <a:gd name="T16" fmla="*/ 1075 w 1401"/>
                <a:gd name="T17" fmla="*/ 439 h 438"/>
                <a:gd name="T18" fmla="*/ 1402 w 1401"/>
                <a:gd name="T19" fmla="*/ 421 h 438"/>
                <a:gd name="T20" fmla="*/ 1393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5 h 123"/>
                <a:gd name="T6" fmla="*/ 801 w 999"/>
                <a:gd name="T7" fmla="*/ 41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0 h 123"/>
                <a:gd name="T16" fmla="*/ 987 w 999"/>
                <a:gd name="T17" fmla="*/ 120 h 123"/>
                <a:gd name="T18" fmla="*/ 18 w 999"/>
                <a:gd name="T19" fmla="*/ 117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1682750" y="3433763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TCP send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855663" y="3419475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video</a:t>
            </a:r>
          </a:p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file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1582738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5686425" y="3475038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TCP receive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6846888" y="3475038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 playout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1490663" y="3962400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6475413" y="3976688"/>
            <a:ext cx="84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31533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</a:rPr>
              <a:t>Streaming </a:t>
            </a:r>
            <a:r>
              <a:rPr lang="en-US" sz="3600" dirty="0" smtClean="0">
                <a:ea typeface="ＭＳ Ｐゴシック" charset="0"/>
              </a:rPr>
              <a:t>multimedia</a:t>
            </a:r>
            <a:r>
              <a:rPr lang="en-US" sz="3600" dirty="0">
                <a:ea typeface="ＭＳ Ｐゴシック" charset="0"/>
              </a:rPr>
              <a:t>: </a:t>
            </a:r>
            <a:r>
              <a:rPr lang="en-US" sz="3600" dirty="0" smtClean="0">
                <a:ea typeface="ＭＳ Ｐゴシック" charset="0"/>
              </a:rPr>
              <a:t>DASH: </a:t>
            </a:r>
            <a:br>
              <a:rPr lang="en-US" sz="3600" dirty="0" smtClean="0">
                <a:ea typeface="ＭＳ Ｐゴシック" charset="0"/>
              </a:rPr>
            </a:br>
            <a:r>
              <a:rPr lang="en-US" sz="3600" i="1" dirty="0" smtClean="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sz="3600" dirty="0" smtClean="0">
                <a:ea typeface="ＭＳ Ｐゴシック" charset="0"/>
              </a:rPr>
              <a:t>ynamic</a:t>
            </a:r>
            <a:r>
              <a:rPr lang="en-US" sz="3600" dirty="0">
                <a:ea typeface="ＭＳ Ｐゴシック" charset="0"/>
              </a:rPr>
              <a:t>, </a:t>
            </a:r>
            <a:r>
              <a:rPr lang="en-US" sz="3600" i="1" dirty="0">
                <a:solidFill>
                  <a:srgbClr val="CC0000"/>
                </a:solidFill>
                <a:ea typeface="ＭＳ Ｐゴシック" charset="0"/>
              </a:rPr>
              <a:t>A</a:t>
            </a:r>
            <a:r>
              <a:rPr lang="en-US" sz="3600" dirty="0">
                <a:ea typeface="ＭＳ Ｐゴシック" charset="0"/>
              </a:rPr>
              <a:t>daptive </a:t>
            </a:r>
            <a:r>
              <a:rPr lang="en-US" sz="3600" i="1" dirty="0">
                <a:solidFill>
                  <a:srgbClr val="CC0000"/>
                </a:solidFill>
                <a:ea typeface="ＭＳ Ｐゴシック" charset="0"/>
              </a:rPr>
              <a:t>S</a:t>
            </a:r>
            <a:r>
              <a:rPr lang="en-US" sz="3600" dirty="0">
                <a:ea typeface="ＭＳ Ｐゴシック" charset="0"/>
              </a:rPr>
              <a:t>treaming over </a:t>
            </a:r>
            <a:r>
              <a:rPr lang="en-US" sz="3600" i="1" dirty="0">
                <a:solidFill>
                  <a:srgbClr val="CC0000"/>
                </a:solidFill>
                <a:ea typeface="ＭＳ Ｐゴシック" charset="0"/>
              </a:rPr>
              <a:t>H</a:t>
            </a:r>
            <a:r>
              <a:rPr lang="en-US" sz="3600" dirty="0">
                <a:ea typeface="ＭＳ Ｐゴシック" charset="0"/>
              </a:rPr>
              <a:t>TTP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8106" y="2455700"/>
            <a:ext cx="7772400" cy="5053013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</a:rPr>
              <a:t>s</a:t>
            </a:r>
            <a:r>
              <a:rPr lang="en-US" i="1" dirty="0" smtClean="0">
                <a:solidFill>
                  <a:srgbClr val="000099"/>
                </a:solidFill>
                <a:ea typeface="ＭＳ Ｐゴシック" charset="0"/>
              </a:rPr>
              <a:t>erver: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b="1" dirty="0" smtClean="0">
                <a:solidFill>
                  <a:srgbClr val="0066CC"/>
                </a:solidFill>
                <a:ea typeface="ＭＳ Ｐゴシック" charset="0"/>
              </a:rPr>
              <a:t>divides video file into multiple chunks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each chunk stored, encoded at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different rates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b="1" dirty="0">
                <a:solidFill>
                  <a:srgbClr val="0066CC"/>
                </a:solidFill>
                <a:ea typeface="ＭＳ Ｐゴシック" charset="0"/>
              </a:rPr>
              <a:t>m</a:t>
            </a:r>
            <a:r>
              <a:rPr lang="en-US" b="1" dirty="0" smtClean="0">
                <a:solidFill>
                  <a:srgbClr val="0066CC"/>
                </a:solidFill>
                <a:ea typeface="ＭＳ Ｐゴシック" charset="0"/>
              </a:rPr>
              <a:t>anifest file: </a:t>
            </a:r>
            <a:r>
              <a:rPr lang="en-US" dirty="0" smtClean="0">
                <a:ea typeface="ＭＳ Ｐゴシック" charset="0"/>
              </a:rPr>
              <a:t>provides URLs for different chunks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</a:rPr>
              <a:t>c</a:t>
            </a:r>
            <a:r>
              <a:rPr lang="en-US" i="1" dirty="0" smtClean="0">
                <a:solidFill>
                  <a:srgbClr val="000099"/>
                </a:solidFill>
                <a:ea typeface="ＭＳ Ｐゴシック" charset="0"/>
              </a:rPr>
              <a:t>lient: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p</a:t>
            </a:r>
            <a:r>
              <a:rPr lang="en-US" dirty="0" smtClean="0">
                <a:ea typeface="ＭＳ Ｐゴシック" charset="0"/>
              </a:rPr>
              <a:t>eriodically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measures server-to-client bandwidth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 smtClean="0">
                <a:ea typeface="ＭＳ Ｐゴシック" charset="0"/>
              </a:rPr>
              <a:t>consulting manifest,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requests one chunk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at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a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time, at appropriate coding rate </a:t>
            </a:r>
          </a:p>
          <a:p>
            <a:pPr lvl="2">
              <a:defRPr/>
            </a:pPr>
            <a:r>
              <a:rPr lang="en-US" sz="2400" dirty="0" smtClean="0">
                <a:ea typeface="ＭＳ Ｐゴシック" charset="0"/>
              </a:rPr>
              <a:t>can choose </a:t>
            </a:r>
            <a:r>
              <a:rPr lang="en-US" sz="2400" dirty="0" smtClean="0">
                <a:solidFill>
                  <a:srgbClr val="FF0000"/>
                </a:solidFill>
                <a:ea typeface="ＭＳ Ｐゴシック" charset="0"/>
              </a:rPr>
              <a:t>different coding rates at different points </a:t>
            </a:r>
            <a:r>
              <a:rPr lang="en-US" sz="2400" dirty="0" smtClean="0">
                <a:ea typeface="ＭＳ Ｐゴシック" charset="0"/>
              </a:rPr>
              <a:t>in time (depending on available bandwidth at time)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Multmedia Networking</a:t>
            </a:r>
          </a:p>
        </p:txBody>
      </p:sp>
      <p:sp>
        <p:nvSpPr>
          <p:cNvPr id="460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latin typeface="Arial" pitchFamily="34" charset="0"/>
              </a:rPr>
              <a:t>7-</a:t>
            </a:r>
            <a:fld id="{92B36706-B8EC-473C-B7ED-654E2C1CBD31}" type="slidenum">
              <a:rPr lang="en-US" sz="1200" i="0">
                <a:latin typeface="Arial" pitchFamily="34" charset="0"/>
              </a:rPr>
              <a:pPr/>
              <a:t>21</a:t>
            </a:fld>
            <a:endParaRPr lang="en-US" sz="1200" i="0">
              <a:latin typeface="Arial" pitchFamily="34" charset="0"/>
            </a:endParaRPr>
          </a:p>
        </p:txBody>
      </p:sp>
      <p:pic>
        <p:nvPicPr>
          <p:cNvPr id="46085" name="Picture 1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058861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47938" y="2266950"/>
            <a:ext cx="1281112" cy="363538"/>
            <a:chOff x="3621" y="3265"/>
            <a:chExt cx="1776" cy="744"/>
          </a:xfrm>
        </p:grpSpPr>
        <p:pic>
          <p:nvPicPr>
            <p:cNvPr id="8" name="Picture 3" descr="reel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1" name="Picture 6" descr="vide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reeform 9"/>
          <p:cNvSpPr>
            <a:spLocks/>
          </p:cNvSpPr>
          <p:nvPr/>
        </p:nvSpPr>
        <p:spPr bwMode="auto">
          <a:xfrm>
            <a:off x="3213100" y="1674813"/>
            <a:ext cx="1492250" cy="966787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3917950" y="2238375"/>
            <a:ext cx="361950" cy="139700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989638" y="2784475"/>
            <a:ext cx="2687637" cy="1214438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343775" y="3389313"/>
            <a:ext cx="21590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7910513" y="3387725"/>
            <a:ext cx="198437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7980363" y="3225800"/>
            <a:ext cx="357187" cy="152400"/>
            <a:chOff x="3600" y="219"/>
            <a:chExt cx="360" cy="175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7554913" y="3548063"/>
            <a:ext cx="355600" cy="152400"/>
            <a:chOff x="3600" y="219"/>
            <a:chExt cx="360" cy="175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6981825" y="3305175"/>
            <a:ext cx="357188" cy="150813"/>
            <a:chOff x="3600" y="219"/>
            <a:chExt cx="360" cy="175"/>
          </a:xfrm>
        </p:grpSpPr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9" name="Line 56"/>
          <p:cNvSpPr>
            <a:spLocks noChangeShapeType="1"/>
          </p:cNvSpPr>
          <p:nvPr/>
        </p:nvSpPr>
        <p:spPr bwMode="auto">
          <a:xfrm flipV="1">
            <a:off x="7323138" y="3306763"/>
            <a:ext cx="66357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4787900" y="2262188"/>
            <a:ext cx="1025525" cy="75406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5218113" y="2473325"/>
            <a:ext cx="2492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5680075" y="2687638"/>
            <a:ext cx="4683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H="1">
            <a:off x="5033963" y="2544763"/>
            <a:ext cx="1587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6521450" y="3041650"/>
            <a:ext cx="484188" cy="2968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 flipH="1">
            <a:off x="5229225" y="2643188"/>
            <a:ext cx="2476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4862513" y="2389188"/>
            <a:ext cx="357187" cy="149225"/>
            <a:chOff x="3600" y="219"/>
            <a:chExt cx="360" cy="175"/>
          </a:xfrm>
        </p:grpSpPr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3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4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5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80" name="Group 77"/>
          <p:cNvGrpSpPr>
            <a:grpSpLocks/>
          </p:cNvGrpSpPr>
          <p:nvPr/>
        </p:nvGrpSpPr>
        <p:grpSpPr bwMode="auto">
          <a:xfrm>
            <a:off x="4864100" y="2733675"/>
            <a:ext cx="358775" cy="152400"/>
            <a:chOff x="3600" y="219"/>
            <a:chExt cx="360" cy="175"/>
          </a:xfrm>
        </p:grpSpPr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86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1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2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3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7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4" name="Group 91"/>
          <p:cNvGrpSpPr>
            <a:grpSpLocks/>
          </p:cNvGrpSpPr>
          <p:nvPr/>
        </p:nvGrpSpPr>
        <p:grpSpPr bwMode="auto">
          <a:xfrm>
            <a:off x="5321300" y="2605088"/>
            <a:ext cx="357188" cy="150812"/>
            <a:chOff x="3600" y="219"/>
            <a:chExt cx="360" cy="175"/>
          </a:xfrm>
        </p:grpSpPr>
        <p:sp>
          <p:nvSpPr>
            <p:cNvPr id="95" name="Oval 9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0" name="Group 9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5" name="Line 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" name="Line 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" name="Line 1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1" name="Group 10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8" name="Group 105"/>
          <p:cNvGrpSpPr>
            <a:grpSpLocks/>
          </p:cNvGrpSpPr>
          <p:nvPr/>
        </p:nvGrpSpPr>
        <p:grpSpPr bwMode="auto">
          <a:xfrm>
            <a:off x="6151563" y="2946400"/>
            <a:ext cx="357187" cy="152400"/>
            <a:chOff x="3600" y="219"/>
            <a:chExt cx="360" cy="175"/>
          </a:xfrm>
        </p:grpSpPr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" name="Oval 1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4" name="Group 1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1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5" name="Group 1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22" name="Line 119"/>
          <p:cNvSpPr>
            <a:spLocks noChangeShapeType="1"/>
          </p:cNvSpPr>
          <p:nvPr/>
        </p:nvSpPr>
        <p:spPr bwMode="auto">
          <a:xfrm>
            <a:off x="4624388" y="2379663"/>
            <a:ext cx="25082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" name="Group 120"/>
          <p:cNvGrpSpPr>
            <a:grpSpLocks/>
          </p:cNvGrpSpPr>
          <p:nvPr/>
        </p:nvGrpSpPr>
        <p:grpSpPr bwMode="auto">
          <a:xfrm>
            <a:off x="4271963" y="2295525"/>
            <a:ext cx="357187" cy="152400"/>
            <a:chOff x="3600" y="219"/>
            <a:chExt cx="360" cy="175"/>
          </a:xfrm>
        </p:grpSpPr>
        <p:sp>
          <p:nvSpPr>
            <p:cNvPr id="124" name="Oval 1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9" name="Group 1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4" name="Line 1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" name="Line 1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" name="Line 1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0" name="Group 1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1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2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37" name="Group 134"/>
          <p:cNvGrpSpPr>
            <a:grpSpLocks/>
          </p:cNvGrpSpPr>
          <p:nvPr/>
        </p:nvGrpSpPr>
        <p:grpSpPr bwMode="auto">
          <a:xfrm>
            <a:off x="3157538" y="1381125"/>
            <a:ext cx="1281112" cy="363538"/>
            <a:chOff x="3621" y="3265"/>
            <a:chExt cx="1776" cy="744"/>
          </a:xfrm>
        </p:grpSpPr>
        <p:pic>
          <p:nvPicPr>
            <p:cNvPr id="138" name="Picture 135" descr="reel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41" name="Picture 138" descr="video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2" name="Group 139"/>
          <p:cNvGrpSpPr>
            <a:grpSpLocks/>
          </p:cNvGrpSpPr>
          <p:nvPr/>
        </p:nvGrpSpPr>
        <p:grpSpPr bwMode="auto">
          <a:xfrm>
            <a:off x="7402513" y="2039938"/>
            <a:ext cx="1042987" cy="866775"/>
            <a:chOff x="4367" y="1793"/>
            <a:chExt cx="922" cy="845"/>
          </a:xfrm>
        </p:grpSpPr>
        <p:grpSp>
          <p:nvGrpSpPr>
            <p:cNvPr id="143" name="Group 140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45" name="Rectangle 141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46" name="Rectangle 142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47" name="Rectangle 143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148" name="Freeform 145"/>
          <p:cNvSpPr>
            <a:spLocks/>
          </p:cNvSpPr>
          <p:nvPr/>
        </p:nvSpPr>
        <p:spPr bwMode="auto">
          <a:xfrm>
            <a:off x="3917950" y="1662113"/>
            <a:ext cx="4127500" cy="1665287"/>
          </a:xfrm>
          <a:custGeom>
            <a:avLst/>
            <a:gdLst>
              <a:gd name="T0" fmla="*/ 0 w 3651"/>
              <a:gd name="T1" fmla="*/ 0 h 1621"/>
              <a:gd name="T2" fmla="*/ 144548323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49" name="Object 146"/>
          <p:cNvGraphicFramePr>
            <a:graphicFrameLocks noChangeAspect="1"/>
          </p:cNvGraphicFramePr>
          <p:nvPr/>
        </p:nvGraphicFramePr>
        <p:xfrm>
          <a:off x="3656013" y="1746250"/>
          <a:ext cx="3698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02" name="Clip" r:id="rId7" imgW="857160" imgH="1324080" progId="">
                  <p:embed/>
                </p:oleObj>
              </mc:Choice>
              <mc:Fallback>
                <p:oleObj name="Clip" r:id="rId7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1746250"/>
                        <a:ext cx="3698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0" name="Group 147"/>
          <p:cNvGrpSpPr>
            <a:grpSpLocks/>
          </p:cNvGrpSpPr>
          <p:nvPr/>
        </p:nvGrpSpPr>
        <p:grpSpPr bwMode="auto">
          <a:xfrm>
            <a:off x="6346825" y="3389313"/>
            <a:ext cx="357188" cy="149225"/>
            <a:chOff x="3600" y="219"/>
            <a:chExt cx="360" cy="175"/>
          </a:xfrm>
        </p:grpSpPr>
        <p:sp>
          <p:nvSpPr>
            <p:cNvPr id="151" name="Oval 14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52" name="Line 14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" name="Line 15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55" name="Oval 15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56" name="Group 15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1" name="Line 1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2" name="Line 1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3" name="Line 1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57" name="Group 15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8" name="Line 1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9" name="Line 1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0" name="Line 1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64" name="Freeform 161"/>
          <p:cNvSpPr>
            <a:spLocks/>
          </p:cNvSpPr>
          <p:nvPr/>
        </p:nvSpPr>
        <p:spPr bwMode="auto">
          <a:xfrm>
            <a:off x="6367463" y="3094038"/>
            <a:ext cx="138112" cy="3079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5" name="Freeform 162"/>
          <p:cNvSpPr>
            <a:spLocks/>
          </p:cNvSpPr>
          <p:nvPr/>
        </p:nvSpPr>
        <p:spPr bwMode="auto">
          <a:xfrm flipV="1">
            <a:off x="6704013" y="3402013"/>
            <a:ext cx="269875" cy="5873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6" name="Freeform 163"/>
          <p:cNvSpPr>
            <a:spLocks/>
          </p:cNvSpPr>
          <p:nvPr/>
        </p:nvSpPr>
        <p:spPr bwMode="auto">
          <a:xfrm>
            <a:off x="6543675" y="3538538"/>
            <a:ext cx="77788" cy="188912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7" name="Freeform 164"/>
          <p:cNvSpPr>
            <a:spLocks/>
          </p:cNvSpPr>
          <p:nvPr/>
        </p:nvSpPr>
        <p:spPr bwMode="auto">
          <a:xfrm flipH="1">
            <a:off x="5087938" y="2174875"/>
            <a:ext cx="296862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8" name="Line 165"/>
          <p:cNvSpPr>
            <a:spLocks noChangeShapeType="1"/>
          </p:cNvSpPr>
          <p:nvPr/>
        </p:nvSpPr>
        <p:spPr bwMode="auto">
          <a:xfrm flipH="1">
            <a:off x="8140700" y="2974975"/>
            <a:ext cx="1588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9" name="Group 167"/>
          <p:cNvGrpSpPr>
            <a:grpSpLocks/>
          </p:cNvGrpSpPr>
          <p:nvPr/>
        </p:nvGrpSpPr>
        <p:grpSpPr bwMode="auto">
          <a:xfrm>
            <a:off x="4038600" y="2949575"/>
            <a:ext cx="733425" cy="319088"/>
            <a:chOff x="3552" y="246"/>
            <a:chExt cx="527" cy="248"/>
          </a:xfrm>
        </p:grpSpPr>
        <p:graphicFrame>
          <p:nvGraphicFramePr>
            <p:cNvPr id="170" name="Object 16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3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16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904" name="Clip" r:id="rId11" imgW="676440" imgH="485640" progId="">
                    <p:embed/>
                  </p:oleObj>
                </mc:Choice>
                <mc:Fallback>
                  <p:oleObj name="Clip" r:id="rId11" imgW="676440" imgH="48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" name="Line 17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73" name="Freeform 171"/>
          <p:cNvSpPr>
            <a:spLocks/>
          </p:cNvSpPr>
          <p:nvPr/>
        </p:nvSpPr>
        <p:spPr bwMode="auto">
          <a:xfrm flipH="1">
            <a:off x="4667250" y="2859088"/>
            <a:ext cx="296863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3562350" y="2308225"/>
            <a:ext cx="1419225" cy="736600"/>
          </a:xfrm>
          <a:custGeom>
            <a:avLst/>
            <a:gdLst>
              <a:gd name="T0" fmla="*/ 0 w 894"/>
              <a:gd name="T1" fmla="*/ 2147483647 h 464"/>
              <a:gd name="T2" fmla="*/ 2147483647 w 894"/>
              <a:gd name="T3" fmla="*/ 0 h 464"/>
              <a:gd name="T4" fmla="*/ 2147483647 w 894"/>
              <a:gd name="T5" fmla="*/ 2147483647 h 464"/>
              <a:gd name="T6" fmla="*/ 2147483647 w 894"/>
              <a:gd name="T7" fmla="*/ 2147483647 h 464"/>
              <a:gd name="T8" fmla="*/ 2147483647 w 894"/>
              <a:gd name="T9" fmla="*/ 2147483647 h 464"/>
              <a:gd name="T10" fmla="*/ 2147483647 w 894"/>
              <a:gd name="T11" fmla="*/ 2147483647 h 464"/>
              <a:gd name="T12" fmla="*/ 2147483647 w 894"/>
              <a:gd name="T13" fmla="*/ 2147483647 h 464"/>
              <a:gd name="T14" fmla="*/ 2147483647 w 894"/>
              <a:gd name="T15" fmla="*/ 2147483647 h 4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4"/>
              <a:gd name="T25" fmla="*/ 0 h 464"/>
              <a:gd name="T26" fmla="*/ 894 w 894"/>
              <a:gd name="T27" fmla="*/ 464 h 4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4" h="464">
                <a:moveTo>
                  <a:pt x="0" y="104"/>
                </a:moveTo>
                <a:lnTo>
                  <a:pt x="236" y="0"/>
                </a:lnTo>
                <a:lnTo>
                  <a:pt x="450" y="80"/>
                </a:lnTo>
                <a:lnTo>
                  <a:pt x="696" y="86"/>
                </a:lnTo>
                <a:lnTo>
                  <a:pt x="894" y="158"/>
                </a:lnTo>
                <a:lnTo>
                  <a:pt x="894" y="272"/>
                </a:lnTo>
                <a:lnTo>
                  <a:pt x="648" y="464"/>
                </a:lnTo>
                <a:lnTo>
                  <a:pt x="544" y="46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5" name="Text Box 173"/>
          <p:cNvSpPr txBox="1">
            <a:spLocks noChangeArrowheads="1"/>
          </p:cNvSpPr>
          <p:nvPr/>
        </p:nvSpPr>
        <p:spPr bwMode="auto">
          <a:xfrm>
            <a:off x="1214438" y="1395413"/>
            <a:ext cx="1897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1.5 Mbps encoding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76" name="Text Box 174"/>
          <p:cNvSpPr txBox="1">
            <a:spLocks noChangeArrowheads="1"/>
          </p:cNvSpPr>
          <p:nvPr/>
        </p:nvSpPr>
        <p:spPr bwMode="auto">
          <a:xfrm>
            <a:off x="549275" y="2279650"/>
            <a:ext cx="199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28.8 Kbps encoding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0286" y="3276896"/>
            <a:ext cx="6683602" cy="1222533"/>
          </a:xfrm>
          <a:prstGeom prst="roundRect">
            <a:avLst/>
          </a:prstGeom>
          <a:ln w="38100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442685" y="5003846"/>
            <a:ext cx="7287091" cy="1005068"/>
          </a:xfrm>
          <a:prstGeom prst="roundRect">
            <a:avLst/>
          </a:prstGeom>
          <a:ln w="38100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recovery from jitter and loss (</a:t>
            </a:r>
            <a:r>
              <a:rPr lang="en-US" sz="1800" dirty="0" err="1" smtClean="0"/>
              <a:t>eg</a:t>
            </a:r>
            <a:r>
              <a:rPr lang="en-US" sz="1800" dirty="0" smtClean="0"/>
              <a:t> IP telephony)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Streaming protocols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(</a:t>
            </a:r>
            <a:r>
              <a:rPr lang="en-US" sz="1800" dirty="0"/>
              <a:t>Overlays) </a:t>
            </a:r>
            <a:r>
              <a:rPr lang="sv-SE" sz="1800" dirty="0"/>
              <a:t>CDN: </a:t>
            </a:r>
            <a:r>
              <a:rPr lang="sv-SE" sz="1800" dirty="0" err="1"/>
              <a:t>content</a:t>
            </a:r>
            <a:r>
              <a:rPr lang="sv-SE" sz="1800" dirty="0"/>
              <a:t> distribution </a:t>
            </a:r>
            <a:r>
              <a:rPr lang="sv-SE" sz="1800" dirty="0" err="1" smtClean="0"/>
              <a:t>networks</a:t>
            </a:r>
            <a:r>
              <a:rPr lang="sv-SE" sz="1800" dirty="0" smtClean="0"/>
              <a:t> (</a:t>
            </a:r>
            <a:r>
              <a:rPr lang="sv-SE" sz="1800" dirty="0" err="1" smtClean="0"/>
              <a:t>caching</a:t>
            </a:r>
            <a:r>
              <a:rPr lang="sv-SE" sz="1800" dirty="0" smtClean="0"/>
              <a:t>/</a:t>
            </a:r>
            <a:r>
              <a:rPr lang="sv-SE" sz="1800" dirty="0" err="1" smtClean="0"/>
              <a:t>proxies</a:t>
            </a:r>
            <a:r>
              <a:rPr lang="sv-SE" sz="1800" dirty="0" smtClean="0"/>
              <a:t> approach)</a:t>
            </a:r>
            <a:endParaRPr lang="sv-SE" sz="1800" dirty="0"/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Improving timing guarantees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 VC (ATM) 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Internet approach: </a:t>
            </a:r>
            <a:r>
              <a:rPr lang="en-US" sz="1800" dirty="0" err="1" smtClean="0"/>
              <a:t>Int-serv</a:t>
            </a:r>
            <a:r>
              <a:rPr lang="en-US" sz="1800" dirty="0" smtClean="0"/>
              <a:t> + RSVP, Diff-</a:t>
            </a:r>
            <a:r>
              <a:rPr lang="en-US" sz="1800" dirty="0" err="1" smtClean="0"/>
              <a:t>serv</a:t>
            </a:r>
            <a:endParaRPr lang="en-US" sz="1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Multimedia+ATM;QoS, Congestion ctrl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8430D-1390-4BB3-B50E-97F3C930178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7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75" y="1133576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-192967" y="2682703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sv-S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9575" cy="1143000"/>
          </a:xfrm>
        </p:spPr>
        <p:txBody>
          <a:bodyPr/>
          <a:lstStyle/>
          <a:p>
            <a:r>
              <a:rPr lang="en-US" sz="3200" smtClean="0"/>
              <a:t>Content distribution networks(CDNs)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1600" y="1257300"/>
            <a:ext cx="5007429" cy="51689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Content replication</a:t>
            </a:r>
            <a:endParaRPr lang="en-US" sz="24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Challenging to stream large files from single origin </a:t>
            </a:r>
            <a:r>
              <a:rPr lang="en-US" sz="2000" dirty="0" smtClean="0"/>
              <a:t>server in real time to hundreds of 1000 or more end hosts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 solution: replicate</a:t>
            </a:r>
            <a:r>
              <a:rPr lang="en-US" sz="2000" dirty="0" smtClean="0"/>
              <a:t> content at several/many servers </a:t>
            </a:r>
          </a:p>
          <a:p>
            <a:pPr lvl="1"/>
            <a:r>
              <a:rPr lang="en-US" sz="1800" dirty="0" smtClean="0"/>
              <a:t>content downloaded to CDN servers ahead of time</a:t>
            </a:r>
          </a:p>
          <a:p>
            <a:pPr lvl="1"/>
            <a:r>
              <a:rPr lang="en-US" sz="2000" dirty="0" smtClean="0"/>
              <a:t>content “close” to user avoids impairments (loss, delay) of sending content over long paths</a:t>
            </a:r>
          </a:p>
          <a:p>
            <a:pPr lvl="1"/>
            <a:r>
              <a:rPr lang="en-US" sz="2000" dirty="0" smtClean="0"/>
              <a:t>CDN server typically in edge/access network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Resembles overlay networks in P2P applications</a:t>
            </a:r>
          </a:p>
          <a:p>
            <a:pPr>
              <a:buFont typeface="ZapfDingbats"/>
              <a:buNone/>
            </a:pPr>
            <a:endParaRPr lang="en-US" sz="2000" dirty="0" smtClean="0"/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C34AC2-BD14-4BE5-889C-F5248EF12203}" type="slidenum">
              <a:rPr lang="en-US" smtClean="0"/>
              <a:pPr/>
              <a:t>23</a:t>
            </a:fld>
            <a:endParaRPr lang="en-US" smtClean="0"/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6786563" y="1968500"/>
            <a:ext cx="184150" cy="542925"/>
            <a:chOff x="4180" y="783"/>
            <a:chExt cx="150" cy="307"/>
          </a:xfrm>
        </p:grpSpPr>
        <p:sp>
          <p:nvSpPr>
            <p:cNvPr id="46140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1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2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3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4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145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146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7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grpSp>
        <p:nvGrpSpPr>
          <p:cNvPr id="46087" name="Group 13"/>
          <p:cNvGrpSpPr>
            <a:grpSpLocks/>
          </p:cNvGrpSpPr>
          <p:nvPr/>
        </p:nvGrpSpPr>
        <p:grpSpPr bwMode="auto">
          <a:xfrm>
            <a:off x="5635625" y="4340225"/>
            <a:ext cx="347663" cy="695325"/>
            <a:chOff x="4730" y="2897"/>
            <a:chExt cx="219" cy="438"/>
          </a:xfrm>
        </p:grpSpPr>
        <p:sp>
          <p:nvSpPr>
            <p:cNvPr id="46130" name="Freeform 14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31" name="Group 15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32" name="AutoShape 1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3" name="Rectangle 1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4" name="Rectangle 1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5" name="AutoShape 1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6" name="Line 2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37" name="Line 2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38" name="Rectangle 2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9" name="Rectangle 2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88" name="Group 24"/>
          <p:cNvGrpSpPr>
            <a:grpSpLocks/>
          </p:cNvGrpSpPr>
          <p:nvPr/>
        </p:nvGrpSpPr>
        <p:grpSpPr bwMode="auto">
          <a:xfrm>
            <a:off x="6777038" y="4651375"/>
            <a:ext cx="347662" cy="695325"/>
            <a:chOff x="4730" y="2897"/>
            <a:chExt cx="219" cy="438"/>
          </a:xfrm>
        </p:grpSpPr>
        <p:sp>
          <p:nvSpPr>
            <p:cNvPr id="46120" name="Freeform 25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21" name="Group 26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22" name="AutoShape 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3" name="Rectangle 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4" name="Rectangle 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5" name="AutoShape 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6" name="Line 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27" name="Line 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28" name="Rectangle 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9" name="Rectangle 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89" name="Group 35"/>
          <p:cNvGrpSpPr>
            <a:grpSpLocks/>
          </p:cNvGrpSpPr>
          <p:nvPr/>
        </p:nvGrpSpPr>
        <p:grpSpPr bwMode="auto">
          <a:xfrm>
            <a:off x="7772400" y="4462463"/>
            <a:ext cx="347663" cy="695325"/>
            <a:chOff x="4730" y="2897"/>
            <a:chExt cx="219" cy="438"/>
          </a:xfrm>
        </p:grpSpPr>
        <p:sp>
          <p:nvSpPr>
            <p:cNvPr id="46110" name="Freeform 36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11" name="Group 37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12" name="AutoShape 3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3" name="Rectangle 3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4" name="Rectangle 4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5" name="AutoShape 4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6" name="Line 4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17" name="Line 4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18" name="Rectangle 4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9" name="Rectangle 4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90" name="Group 46"/>
          <p:cNvGrpSpPr>
            <a:grpSpLocks/>
          </p:cNvGrpSpPr>
          <p:nvPr/>
        </p:nvGrpSpPr>
        <p:grpSpPr bwMode="auto">
          <a:xfrm>
            <a:off x="6754813" y="3357563"/>
            <a:ext cx="347662" cy="695325"/>
            <a:chOff x="4730" y="2897"/>
            <a:chExt cx="219" cy="438"/>
          </a:xfrm>
        </p:grpSpPr>
        <p:sp>
          <p:nvSpPr>
            <p:cNvPr id="46100" name="Freeform 4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01" name="Group 4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02" name="AutoShape 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3" name="Rectangle 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4" name="Rectangle 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5" name="AutoShape 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6" name="Line 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07" name="Line 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08" name="Rectangle 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9" name="Rectangle 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sp>
        <p:nvSpPr>
          <p:cNvPr id="46091" name="Text Box 57"/>
          <p:cNvSpPr txBox="1">
            <a:spLocks noChangeArrowheads="1"/>
          </p:cNvSpPr>
          <p:nvPr/>
        </p:nvSpPr>
        <p:spPr bwMode="auto">
          <a:xfrm>
            <a:off x="6305332" y="1545640"/>
            <a:ext cx="146706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 dirty="0">
                <a:latin typeface="Comic Sans MS" pitchFamily="66" charset="0"/>
              </a:rPr>
              <a:t>origin server </a:t>
            </a:r>
          </a:p>
        </p:txBody>
      </p:sp>
      <p:sp>
        <p:nvSpPr>
          <p:cNvPr id="46092" name="Text Box 58"/>
          <p:cNvSpPr txBox="1">
            <a:spLocks noChangeArrowheads="1"/>
          </p:cNvSpPr>
          <p:nvPr/>
        </p:nvSpPr>
        <p:spPr bwMode="auto">
          <a:xfrm>
            <a:off x="5838825" y="2987675"/>
            <a:ext cx="2295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distribution node</a:t>
            </a:r>
          </a:p>
        </p:txBody>
      </p:sp>
      <p:sp>
        <p:nvSpPr>
          <p:cNvPr id="46093" name="Line 59"/>
          <p:cNvSpPr>
            <a:spLocks noChangeShapeType="1"/>
          </p:cNvSpPr>
          <p:nvPr/>
        </p:nvSpPr>
        <p:spPr bwMode="auto">
          <a:xfrm>
            <a:off x="6859588" y="2520950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4" name="Line 60"/>
          <p:cNvSpPr>
            <a:spLocks noChangeShapeType="1"/>
          </p:cNvSpPr>
          <p:nvPr/>
        </p:nvSpPr>
        <p:spPr bwMode="auto">
          <a:xfrm flipH="1">
            <a:off x="5980113" y="3863975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5" name="Line 61"/>
          <p:cNvSpPr>
            <a:spLocks noChangeShapeType="1"/>
          </p:cNvSpPr>
          <p:nvPr/>
        </p:nvSpPr>
        <p:spPr bwMode="auto">
          <a:xfrm>
            <a:off x="6932613" y="4143375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6" name="Line 62"/>
          <p:cNvSpPr>
            <a:spLocks noChangeShapeType="1"/>
          </p:cNvSpPr>
          <p:nvPr/>
        </p:nvSpPr>
        <p:spPr bwMode="auto">
          <a:xfrm>
            <a:off x="7151688" y="3838575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7" name="Text Box 63"/>
          <p:cNvSpPr txBox="1">
            <a:spLocks noChangeArrowheads="1"/>
          </p:cNvSpPr>
          <p:nvPr/>
        </p:nvSpPr>
        <p:spPr bwMode="auto">
          <a:xfrm>
            <a:off x="4911725" y="5089525"/>
            <a:ext cx="1443038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S. America</a:t>
            </a:r>
          </a:p>
        </p:txBody>
      </p:sp>
      <p:sp>
        <p:nvSpPr>
          <p:cNvPr id="46098" name="Text Box 64"/>
          <p:cNvSpPr txBox="1">
            <a:spLocks noChangeArrowheads="1"/>
          </p:cNvSpPr>
          <p:nvPr/>
        </p:nvSpPr>
        <p:spPr bwMode="auto">
          <a:xfrm>
            <a:off x="6340475" y="5418138"/>
            <a:ext cx="1290638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Europe</a:t>
            </a:r>
          </a:p>
        </p:txBody>
      </p:sp>
      <p:sp>
        <p:nvSpPr>
          <p:cNvPr id="46099" name="Text Box 65"/>
          <p:cNvSpPr txBox="1">
            <a:spLocks noChangeArrowheads="1"/>
          </p:cNvSpPr>
          <p:nvPr/>
        </p:nvSpPr>
        <p:spPr bwMode="auto">
          <a:xfrm>
            <a:off x="7651750" y="5240338"/>
            <a:ext cx="1290638" cy="630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server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in Asia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95413" y="6048375"/>
            <a:ext cx="521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Video </a:t>
            </a:r>
            <a:r>
              <a:rPr lang="sv-SE" dirty="0" err="1" smtClean="0"/>
              <a:t>link</a:t>
            </a:r>
            <a:r>
              <a:rPr lang="sv-SE" dirty="0"/>
              <a:t>: </a:t>
            </a:r>
            <a:r>
              <a:rPr lang="sv-SE" dirty="0">
                <a:hlinkClick r:id="rId2"/>
              </a:rPr>
              <a:t>http://</a:t>
            </a:r>
            <a:r>
              <a:rPr lang="sv-SE" dirty="0" smtClean="0">
                <a:hlinkClick r:id="rId2"/>
              </a:rPr>
              <a:t>vimeo.com/26469929</a:t>
            </a:r>
            <a:r>
              <a:rPr lang="sv-SE" dirty="0" smtClean="0"/>
              <a:t> 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287"/>
          <p:cNvSpPr>
            <a:spLocks/>
          </p:cNvSpPr>
          <p:nvPr/>
        </p:nvSpPr>
        <p:spPr bwMode="auto">
          <a:xfrm rot="5400000">
            <a:off x="-230981" y="4423569"/>
            <a:ext cx="2554288" cy="1422400"/>
          </a:xfrm>
          <a:custGeom>
            <a:avLst/>
            <a:gdLst>
              <a:gd name="T0" fmla="*/ 1601298 w 10000"/>
              <a:gd name="T1" fmla="*/ 17928 h 10000"/>
              <a:gd name="T2" fmla="*/ 954649 w 10000"/>
              <a:gd name="T3" fmla="*/ 107567 h 10000"/>
              <a:gd name="T4" fmla="*/ 481922 w 10000"/>
              <a:gd name="T5" fmla="*/ 212715 h 10000"/>
              <a:gd name="T6" fmla="*/ 160641 w 10000"/>
              <a:gd name="T7" fmla="*/ 255115 h 10000"/>
              <a:gd name="T8" fmla="*/ 32690 w 10000"/>
              <a:gd name="T9" fmla="*/ 628469 h 10000"/>
              <a:gd name="T10" fmla="*/ 22730 w 10000"/>
              <a:gd name="T11" fmla="*/ 974362 h 10000"/>
              <a:gd name="T12" fmla="*/ 308256 w 10000"/>
              <a:gd name="T13" fmla="*/ 1038389 h 10000"/>
              <a:gd name="T14" fmla="*/ 1125250 w 10000"/>
              <a:gd name="T15" fmla="*/ 1038389 h 10000"/>
              <a:gd name="T16" fmla="*/ 1475901 w 10000"/>
              <a:gd name="T17" fmla="*/ 1179251 h 10000"/>
              <a:gd name="T18" fmla="*/ 1861796 w 10000"/>
              <a:gd name="T19" fmla="*/ 1397088 h 10000"/>
              <a:gd name="T20" fmla="*/ 2157538 w 10000"/>
              <a:gd name="T21" fmla="*/ 1405625 h 10000"/>
              <a:gd name="T22" fmla="*/ 2362872 w 10000"/>
              <a:gd name="T23" fmla="*/ 1281695 h 10000"/>
              <a:gd name="T24" fmla="*/ 2462985 w 10000"/>
              <a:gd name="T25" fmla="*/ 944624 h 10000"/>
              <a:gd name="T26" fmla="*/ 2528110 w 10000"/>
              <a:gd name="T27" fmla="*/ 615663 h 10000"/>
              <a:gd name="T28" fmla="*/ 2538325 w 10000"/>
              <a:gd name="T29" fmla="*/ 222817 h 10000"/>
              <a:gd name="T30" fmla="*/ 2317668 w 10000"/>
              <a:gd name="T31" fmla="*/ 30733 h 10000"/>
              <a:gd name="T32" fmla="*/ 1921813 w 10000"/>
              <a:gd name="T33" fmla="*/ 711 h 10000"/>
              <a:gd name="T34" fmla="*/ 1601298 w 10000"/>
              <a:gd name="T35" fmla="*/ 17928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4274" name="Freeform 1287"/>
          <p:cNvSpPr>
            <a:spLocks/>
          </p:cNvSpPr>
          <p:nvPr/>
        </p:nvSpPr>
        <p:spPr bwMode="auto">
          <a:xfrm>
            <a:off x="2822575" y="5299075"/>
            <a:ext cx="3133725" cy="1422400"/>
          </a:xfrm>
          <a:custGeom>
            <a:avLst/>
            <a:gdLst>
              <a:gd name="T0" fmla="*/ 1964395 w 10000"/>
              <a:gd name="T1" fmla="*/ 17928 h 10000"/>
              <a:gd name="T2" fmla="*/ 1171118 w 10000"/>
              <a:gd name="T3" fmla="*/ 107567 h 10000"/>
              <a:gd name="T4" fmla="*/ 591198 w 10000"/>
              <a:gd name="T5" fmla="*/ 212715 h 10000"/>
              <a:gd name="T6" fmla="*/ 197066 w 10000"/>
              <a:gd name="T7" fmla="*/ 255115 h 10000"/>
              <a:gd name="T8" fmla="*/ 40102 w 10000"/>
              <a:gd name="T9" fmla="*/ 628469 h 10000"/>
              <a:gd name="T10" fmla="*/ 27884 w 10000"/>
              <a:gd name="T11" fmla="*/ 974362 h 10000"/>
              <a:gd name="T12" fmla="*/ 378154 w 10000"/>
              <a:gd name="T13" fmla="*/ 1038389 h 10000"/>
              <a:gd name="T14" fmla="*/ 1380402 w 10000"/>
              <a:gd name="T15" fmla="*/ 1038389 h 10000"/>
              <a:gd name="T16" fmla="*/ 1810564 w 10000"/>
              <a:gd name="T17" fmla="*/ 1179251 h 10000"/>
              <a:gd name="T18" fmla="*/ 2283961 w 10000"/>
              <a:gd name="T19" fmla="*/ 1397088 h 10000"/>
              <a:gd name="T20" fmla="*/ 2646763 w 10000"/>
              <a:gd name="T21" fmla="*/ 1405625 h 10000"/>
              <a:gd name="T22" fmla="*/ 2898657 w 10000"/>
              <a:gd name="T23" fmla="*/ 1281695 h 10000"/>
              <a:gd name="T24" fmla="*/ 3021471 w 10000"/>
              <a:gd name="T25" fmla="*/ 944624 h 10000"/>
              <a:gd name="T26" fmla="*/ 3101363 w 10000"/>
              <a:gd name="T27" fmla="*/ 615663 h 10000"/>
              <a:gd name="T28" fmla="*/ 3113895 w 10000"/>
              <a:gd name="T29" fmla="*/ 222817 h 10000"/>
              <a:gd name="T30" fmla="*/ 2843203 w 10000"/>
              <a:gd name="T31" fmla="*/ 30733 h 10000"/>
              <a:gd name="T32" fmla="*/ 2357587 w 10000"/>
              <a:gd name="T33" fmla="*/ 711 h 10000"/>
              <a:gd name="T34" fmla="*/ 1964395 w 10000"/>
              <a:gd name="T35" fmla="*/ 17928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871538"/>
          </a:xfrm>
        </p:spPr>
        <p:txBody>
          <a:bodyPr/>
          <a:lstStyle/>
          <a:p>
            <a:r>
              <a:rPr lang="en-US" sz="4000" smtClean="0"/>
              <a:t>CDN: </a:t>
            </a:r>
            <a:r>
              <a:rPr lang="en-US" altLang="en-US" sz="4000" smtClean="0"/>
              <a:t>“</a:t>
            </a:r>
            <a:r>
              <a:rPr lang="en-US" sz="4000" smtClean="0"/>
              <a:t>simple</a:t>
            </a:r>
            <a:r>
              <a:rPr lang="en-US" altLang="en-US" sz="4000" smtClean="0"/>
              <a:t>”</a:t>
            </a:r>
            <a:r>
              <a:rPr lang="en-US" sz="4000" smtClean="0"/>
              <a:t> content access scenario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5427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408B89B5-5BD9-4B94-BF21-0A73BADA0F73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24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4278" name="Group 249"/>
          <p:cNvGrpSpPr>
            <a:grpSpLocks/>
          </p:cNvGrpSpPr>
          <p:nvPr/>
        </p:nvGrpSpPr>
        <p:grpSpPr bwMode="auto">
          <a:xfrm>
            <a:off x="935038" y="4070350"/>
            <a:ext cx="463550" cy="638175"/>
            <a:chOff x="4140" y="429"/>
            <a:chExt cx="1425" cy="2396"/>
          </a:xfrm>
        </p:grpSpPr>
        <p:sp>
          <p:nvSpPr>
            <p:cNvPr id="5445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5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5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5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2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5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9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6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46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46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6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6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6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54279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9398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588" y="1252538"/>
            <a:ext cx="831532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Bob (client) requests video </a:t>
            </a:r>
            <a:r>
              <a:rPr lang="en-US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http://</a:t>
            </a:r>
            <a:r>
              <a:rPr lang="en-US" dirty="0" err="1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netcinema.com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/6Y7B23V</a:t>
            </a:r>
          </a:p>
          <a:p>
            <a:pPr marL="457200" indent="-457200" eaLnBrk="0" hangingPunct="0">
              <a:buClr>
                <a:srgbClr val="2D2DB9"/>
              </a:buClr>
              <a:buFont typeface="Wingdings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video stored in CDN at http://</a:t>
            </a:r>
            <a:r>
              <a:rPr lang="en-US" dirty="0" err="1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KingCDN.com</a:t>
            </a:r>
            <a:r>
              <a:rPr lang="en-US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/NetC6y&amp;B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23V</a:t>
            </a:r>
          </a:p>
        </p:txBody>
      </p:sp>
      <p:sp>
        <p:nvSpPr>
          <p:cNvPr id="54281" name="TextBox 4"/>
          <p:cNvSpPr txBox="1">
            <a:spLocks noChangeArrowheads="1"/>
          </p:cNvSpPr>
          <p:nvPr/>
        </p:nvSpPr>
        <p:spPr bwMode="auto">
          <a:xfrm>
            <a:off x="153988" y="4645025"/>
            <a:ext cx="165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netcinema.com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grpSp>
        <p:nvGrpSpPr>
          <p:cNvPr id="54282" name="Group 542"/>
          <p:cNvGrpSpPr>
            <a:grpSpLocks/>
          </p:cNvGrpSpPr>
          <p:nvPr/>
        </p:nvGrpSpPr>
        <p:grpSpPr bwMode="auto">
          <a:xfrm>
            <a:off x="3009900" y="2457450"/>
            <a:ext cx="963613" cy="835025"/>
            <a:chOff x="-44" y="1473"/>
            <a:chExt cx="981" cy="1105"/>
          </a:xfrm>
        </p:grpSpPr>
        <p:pic>
          <p:nvPicPr>
            <p:cNvPr id="5445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5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54283" name="Group 249"/>
          <p:cNvGrpSpPr>
            <a:grpSpLocks/>
          </p:cNvGrpSpPr>
          <p:nvPr/>
        </p:nvGrpSpPr>
        <p:grpSpPr bwMode="auto">
          <a:xfrm>
            <a:off x="3235325" y="5616575"/>
            <a:ext cx="463550" cy="636588"/>
            <a:chOff x="4140" y="429"/>
            <a:chExt cx="1425" cy="2396"/>
          </a:xfrm>
        </p:grpSpPr>
        <p:sp>
          <p:nvSpPr>
            <p:cNvPr id="544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4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4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6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4" name="Group 249"/>
          <p:cNvGrpSpPr>
            <a:grpSpLocks/>
          </p:cNvGrpSpPr>
          <p:nvPr/>
        </p:nvGrpSpPr>
        <p:grpSpPr bwMode="auto">
          <a:xfrm>
            <a:off x="1000125" y="5335588"/>
            <a:ext cx="463550" cy="636587"/>
            <a:chOff x="4140" y="429"/>
            <a:chExt cx="1425" cy="2396"/>
          </a:xfrm>
        </p:grpSpPr>
        <p:sp>
          <p:nvSpPr>
            <p:cNvPr id="5438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6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8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8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9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4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3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1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2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9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9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9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0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0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0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0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6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7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8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5" name="Group 249"/>
          <p:cNvGrpSpPr>
            <a:grpSpLocks/>
          </p:cNvGrpSpPr>
          <p:nvPr/>
        </p:nvGrpSpPr>
        <p:grpSpPr bwMode="auto">
          <a:xfrm>
            <a:off x="5286375" y="5548313"/>
            <a:ext cx="463550" cy="638175"/>
            <a:chOff x="4140" y="429"/>
            <a:chExt cx="1425" cy="2396"/>
          </a:xfrm>
        </p:grpSpPr>
        <p:sp>
          <p:nvSpPr>
            <p:cNvPr id="5435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5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5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5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6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6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6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6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6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6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7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6" name="Group 249"/>
          <p:cNvGrpSpPr>
            <a:grpSpLocks/>
          </p:cNvGrpSpPr>
          <p:nvPr/>
        </p:nvGrpSpPr>
        <p:grpSpPr bwMode="auto">
          <a:xfrm>
            <a:off x="4722813" y="3789363"/>
            <a:ext cx="463550" cy="636587"/>
            <a:chOff x="4140" y="429"/>
            <a:chExt cx="1425" cy="2396"/>
          </a:xfrm>
        </p:grpSpPr>
        <p:sp>
          <p:nvSpPr>
            <p:cNvPr id="5432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2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2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2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2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3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3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3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3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3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3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4287" name="TextBox 182"/>
          <p:cNvSpPr txBox="1">
            <a:spLocks noChangeArrowheads="1"/>
          </p:cNvSpPr>
          <p:nvPr/>
        </p:nvSpPr>
        <p:spPr bwMode="auto">
          <a:xfrm>
            <a:off x="2984500" y="6207125"/>
            <a:ext cx="155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KingCDN.com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54288" name="Picture 7" descr="Bo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392363"/>
            <a:ext cx="53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5" name="Group 61444"/>
          <p:cNvGrpSpPr>
            <a:grpSpLocks/>
          </p:cNvGrpSpPr>
          <p:nvPr/>
        </p:nvGrpSpPr>
        <p:grpSpPr bwMode="auto">
          <a:xfrm>
            <a:off x="1490663" y="3036888"/>
            <a:ext cx="1628775" cy="1063625"/>
            <a:chOff x="1490926" y="3037262"/>
            <a:chExt cx="1628976" cy="1063042"/>
          </a:xfrm>
        </p:grpSpPr>
        <p:cxnSp>
          <p:nvCxnSpPr>
            <p:cNvPr id="54318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319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54320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321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263525" y="2462213"/>
            <a:ext cx="2862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1. Bob gets URL for for video http://netcinema.com/6Y7B23V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from netcinema.com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web page</a:t>
            </a:r>
          </a:p>
        </p:txBody>
      </p:sp>
      <p:grpSp>
        <p:nvGrpSpPr>
          <p:cNvPr id="61448" name="Group 61447"/>
          <p:cNvGrpSpPr>
            <a:grpSpLocks/>
          </p:cNvGrpSpPr>
          <p:nvPr/>
        </p:nvGrpSpPr>
        <p:grpSpPr bwMode="auto">
          <a:xfrm>
            <a:off x="3919538" y="3225800"/>
            <a:ext cx="714375" cy="684213"/>
            <a:chOff x="3924463" y="3239045"/>
            <a:chExt cx="713539" cy="684908"/>
          </a:xfrm>
        </p:grpSpPr>
        <p:cxnSp>
          <p:nvCxnSpPr>
            <p:cNvPr id="54314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315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54316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317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5" y="2981325"/>
            <a:ext cx="384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2. resolve http://netcinema.com/6Y7B23V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via Bob</a:t>
            </a:r>
            <a:r>
              <a:rPr lang="en-US" alt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 local DNS</a:t>
            </a:r>
          </a:p>
        </p:txBody>
      </p:sp>
      <p:sp>
        <p:nvSpPr>
          <p:cNvPr id="54293" name="TextBox 201"/>
          <p:cNvSpPr txBox="1">
            <a:spLocks noChangeArrowheads="1"/>
          </p:cNvSpPr>
          <p:nvPr/>
        </p:nvSpPr>
        <p:spPr bwMode="auto">
          <a:xfrm>
            <a:off x="377825" y="5895975"/>
            <a:ext cx="177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netcinema</a:t>
            </a:r>
            <a:r>
              <a:rPr lang="en-US" alt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authorative DNS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4159250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4268788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" name="Group 204"/>
          <p:cNvGrpSpPr>
            <a:grpSpLocks/>
          </p:cNvGrpSpPr>
          <p:nvPr/>
        </p:nvGrpSpPr>
        <p:grpSpPr bwMode="auto">
          <a:xfrm>
            <a:off x="1838325" y="5218113"/>
            <a:ext cx="317500" cy="368300"/>
            <a:chOff x="7454630" y="3313376"/>
            <a:chExt cx="317511" cy="369332"/>
          </a:xfrm>
        </p:grpSpPr>
        <p:sp>
          <p:nvSpPr>
            <p:cNvPr id="54312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13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592638"/>
            <a:ext cx="3200400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3. netcinema</a:t>
            </a:r>
            <a:r>
              <a:rPr lang="en-US" alt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 DNS returns URL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http://KingCDN.com/NetC6y&amp;B</a:t>
            </a:r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475163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486275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5116513" y="4727575"/>
            <a:ext cx="317500" cy="369888"/>
            <a:chOff x="7454630" y="3313376"/>
            <a:chExt cx="317511" cy="369332"/>
          </a:xfrm>
        </p:grpSpPr>
        <p:sp>
          <p:nvSpPr>
            <p:cNvPr id="54310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11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551488" y="3903663"/>
            <a:ext cx="3924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4&amp;5. Resolve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http://KingCDN.com/NetC6y&amp;B23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via KingCDN</a:t>
            </a:r>
            <a:r>
              <a:rPr lang="en-US" alt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 authoritative DNS,              which returns IP address of KIingCDN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3322638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3" name="Group 222"/>
          <p:cNvGrpSpPr>
            <a:grpSpLocks/>
          </p:cNvGrpSpPr>
          <p:nvPr/>
        </p:nvGrpSpPr>
        <p:grpSpPr bwMode="auto">
          <a:xfrm>
            <a:off x="4154488" y="3667125"/>
            <a:ext cx="317500" cy="369888"/>
            <a:chOff x="7454630" y="3313376"/>
            <a:chExt cx="317511" cy="369332"/>
          </a:xfrm>
        </p:grpSpPr>
        <p:sp>
          <p:nvSpPr>
            <p:cNvPr id="54308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09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3201988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3195638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254250" y="3732213"/>
            <a:ext cx="2027238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6. request video from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 server,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streamed via HTTP</a:t>
            </a:r>
          </a:p>
        </p:txBody>
      </p:sp>
      <p:sp>
        <p:nvSpPr>
          <p:cNvPr id="54307" name="TextBox 232"/>
          <p:cNvSpPr txBox="1">
            <a:spLocks noChangeArrowheads="1"/>
          </p:cNvSpPr>
          <p:nvPr/>
        </p:nvSpPr>
        <p:spPr bwMode="auto">
          <a:xfrm>
            <a:off x="4592638" y="6103938"/>
            <a:ext cx="1874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</a:t>
            </a:r>
          </a:p>
          <a:p>
            <a:pPr algn="ctr"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authoritative DNS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8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914400"/>
            <a:ext cx="44402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8715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Case study: Netflix</a:t>
            </a:r>
            <a:endParaRPr lang="en-US" dirty="0">
              <a:ea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604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98577A96-D516-4DFE-AF6D-FE689AB10161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25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0421" name="Group 61457"/>
          <p:cNvGrpSpPr>
            <a:grpSpLocks/>
          </p:cNvGrpSpPr>
          <p:nvPr/>
        </p:nvGrpSpPr>
        <p:grpSpPr bwMode="auto">
          <a:xfrm>
            <a:off x="153988" y="987890"/>
            <a:ext cx="8175625" cy="4878388"/>
            <a:chOff x="154421" y="1568171"/>
            <a:chExt cx="8175139" cy="4878586"/>
          </a:xfrm>
        </p:grpSpPr>
        <p:grpSp>
          <p:nvGrpSpPr>
            <p:cNvPr id="60422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60760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62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763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65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5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67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7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8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7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70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771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772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3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4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74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775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77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23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6075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75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</p:grpSp>
        <p:pic>
          <p:nvPicPr>
            <p:cNvPr id="60424" name="Picture 7" descr="Bo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85" y="5902036"/>
              <a:ext cx="533264" cy="54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5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6069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69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72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8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2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2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8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0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9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73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73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9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4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4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97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4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9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1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2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69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69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1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9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9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1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9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4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0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4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0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4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70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70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3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3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0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0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30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1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3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4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5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6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0426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60624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625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659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61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62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4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6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9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70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71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73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74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00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76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4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5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6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626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627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29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30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5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2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8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8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5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4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7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78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79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38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39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7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7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41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42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68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44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70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1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2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3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4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5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0427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60557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58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592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94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95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5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97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8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5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99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02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78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79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03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04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7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7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06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07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68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09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70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1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2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3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4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5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559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56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2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6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6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2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6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5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5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6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4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2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7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4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57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57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4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3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7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7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36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7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3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3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0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1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2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cxnSp>
          <p:nvCxnSpPr>
            <p:cNvPr id="60428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29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60555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56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  <p:sp>
          <p:nvSpPr>
            <p:cNvPr id="60430" name="TextBox 488"/>
            <p:cNvSpPr txBox="1">
              <a:spLocks noChangeArrowheads="1"/>
            </p:cNvSpPr>
            <p:nvPr/>
          </p:nvSpPr>
          <p:spPr bwMode="auto">
            <a:xfrm>
              <a:off x="506451" y="4630837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1. Bob manages      Netflix account</a:t>
              </a:r>
            </a:p>
          </p:txBody>
        </p:sp>
        <p:sp>
          <p:nvSpPr>
            <p:cNvPr id="60431" name="TextBox 490"/>
            <p:cNvSpPr txBox="1">
              <a:spLocks noChangeArrowheads="1"/>
            </p:cNvSpPr>
            <p:nvPr/>
          </p:nvSpPr>
          <p:spPr bwMode="auto">
            <a:xfrm>
              <a:off x="154421" y="2614823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Netflix registration,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accounting servers</a:t>
              </a:r>
            </a:p>
          </p:txBody>
        </p:sp>
        <p:sp>
          <p:nvSpPr>
            <p:cNvPr id="60432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1964395 w 10000"/>
                <a:gd name="T1" fmla="*/ 18986 h 10000"/>
                <a:gd name="T2" fmla="*/ 1171118 w 10000"/>
                <a:gd name="T3" fmla="*/ 113919 h 10000"/>
                <a:gd name="T4" fmla="*/ 591198 w 10000"/>
                <a:gd name="T5" fmla="*/ 225276 h 10000"/>
                <a:gd name="T6" fmla="*/ 197066 w 10000"/>
                <a:gd name="T7" fmla="*/ 270181 h 10000"/>
                <a:gd name="T8" fmla="*/ 40102 w 10000"/>
                <a:gd name="T9" fmla="*/ 665582 h 10000"/>
                <a:gd name="T10" fmla="*/ 27884 w 10000"/>
                <a:gd name="T11" fmla="*/ 1031901 h 10000"/>
                <a:gd name="T12" fmla="*/ 378154 w 10000"/>
                <a:gd name="T13" fmla="*/ 1099710 h 10000"/>
                <a:gd name="T14" fmla="*/ 1380402 w 10000"/>
                <a:gd name="T15" fmla="*/ 1099710 h 10000"/>
                <a:gd name="T16" fmla="*/ 1810564 w 10000"/>
                <a:gd name="T17" fmla="*/ 1248890 h 10000"/>
                <a:gd name="T18" fmla="*/ 2283961 w 10000"/>
                <a:gd name="T19" fmla="*/ 1479591 h 10000"/>
                <a:gd name="T20" fmla="*/ 2646763 w 10000"/>
                <a:gd name="T21" fmla="*/ 1488632 h 10000"/>
                <a:gd name="T22" fmla="*/ 2898657 w 10000"/>
                <a:gd name="T23" fmla="*/ 1357384 h 10000"/>
                <a:gd name="T24" fmla="*/ 3021471 w 10000"/>
                <a:gd name="T25" fmla="*/ 1000408 h 10000"/>
                <a:gd name="T26" fmla="*/ 3101363 w 10000"/>
                <a:gd name="T27" fmla="*/ 652020 h 10000"/>
                <a:gd name="T28" fmla="*/ 3113895 w 10000"/>
                <a:gd name="T29" fmla="*/ 235975 h 10000"/>
                <a:gd name="T30" fmla="*/ 2843203 w 10000"/>
                <a:gd name="T31" fmla="*/ 32548 h 10000"/>
                <a:gd name="T32" fmla="*/ 2357587 w 10000"/>
                <a:gd name="T33" fmla="*/ 753 h 10000"/>
                <a:gd name="T34" fmla="*/ 1964395 w 10000"/>
                <a:gd name="T35" fmla="*/ 18986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60433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6052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2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2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2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9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0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5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3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7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8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7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8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3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5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6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53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3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3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4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3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3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5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4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7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8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9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0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1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2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34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60491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5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93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94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8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96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4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0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98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4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2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01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502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03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3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7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05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06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0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08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2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3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4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5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6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35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60459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8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61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62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1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4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3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6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5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6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9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470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471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60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73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74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3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76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5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6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7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9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0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436" name="TextBox 491"/>
            <p:cNvSpPr txBox="1">
              <a:spLocks noChangeArrowheads="1"/>
            </p:cNvSpPr>
            <p:nvPr/>
          </p:nvSpPr>
          <p:spPr bwMode="auto">
            <a:xfrm>
              <a:off x="3094580" y="1710862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Amazon cloud</a:t>
              </a:r>
            </a:p>
          </p:txBody>
        </p:sp>
        <p:sp>
          <p:nvSpPr>
            <p:cNvPr id="60437" name="TextBox 492"/>
            <p:cNvSpPr txBox="1">
              <a:spLocks noChangeArrowheads="1"/>
            </p:cNvSpPr>
            <p:nvPr/>
          </p:nvSpPr>
          <p:spPr bwMode="auto">
            <a:xfrm>
              <a:off x="6828944" y="2048758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Akamai CDN </a:t>
              </a:r>
            </a:p>
          </p:txBody>
        </p:sp>
        <p:sp>
          <p:nvSpPr>
            <p:cNvPr id="60438" name="TextBox 493"/>
            <p:cNvSpPr txBox="1">
              <a:spLocks noChangeArrowheads="1"/>
            </p:cNvSpPr>
            <p:nvPr/>
          </p:nvSpPr>
          <p:spPr bwMode="auto">
            <a:xfrm>
              <a:off x="6653116" y="3542437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Limelight CDN </a:t>
              </a:r>
            </a:p>
          </p:txBody>
        </p:sp>
        <p:sp>
          <p:nvSpPr>
            <p:cNvPr id="60439" name="TextBox 494"/>
            <p:cNvSpPr txBox="1">
              <a:spLocks noChangeArrowheads="1"/>
            </p:cNvSpPr>
            <p:nvPr/>
          </p:nvSpPr>
          <p:spPr bwMode="auto">
            <a:xfrm>
              <a:off x="6648540" y="5064654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Level-3 CDN </a:t>
              </a:r>
            </a:p>
          </p:txBody>
        </p:sp>
        <p:cxnSp>
          <p:nvCxnSpPr>
            <p:cNvPr id="60440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41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9332"/>
              <a:chOff x="1614533" y="4280420"/>
              <a:chExt cx="317511" cy="369332"/>
            </a:xfrm>
          </p:grpSpPr>
          <p:sp>
            <p:nvSpPr>
              <p:cNvPr id="60457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58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  <p:sp>
          <p:nvSpPr>
            <p:cNvPr id="60442" name="TextBox 503"/>
            <p:cNvSpPr txBox="1">
              <a:spLocks noChangeArrowheads="1"/>
            </p:cNvSpPr>
            <p:nvPr/>
          </p:nvSpPr>
          <p:spPr bwMode="auto">
            <a:xfrm>
              <a:off x="1814785" y="3399151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2. Bob browses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Netflix video</a:t>
              </a:r>
            </a:p>
          </p:txBody>
        </p:sp>
        <p:cxnSp>
          <p:nvCxnSpPr>
            <p:cNvPr id="60443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44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9332"/>
              <a:chOff x="1614533" y="4280420"/>
              <a:chExt cx="317511" cy="369332"/>
            </a:xfrm>
          </p:grpSpPr>
          <p:sp>
            <p:nvSpPr>
              <p:cNvPr id="60455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56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sp>
          <p:nvSpPr>
            <p:cNvPr id="60445" name="TextBox 509"/>
            <p:cNvSpPr txBox="1">
              <a:spLocks noChangeArrowheads="1"/>
            </p:cNvSpPr>
            <p:nvPr/>
          </p:nvSpPr>
          <p:spPr bwMode="auto">
            <a:xfrm>
              <a:off x="3565512" y="3037869"/>
              <a:ext cx="178602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3. Manifest file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returned for 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requested video</a:t>
              </a:r>
            </a:p>
          </p:txBody>
        </p:sp>
        <p:sp>
          <p:nvSpPr>
            <p:cNvPr id="61446" name="Right Arrow 61445"/>
            <p:cNvSpPr/>
            <p:nvPr/>
          </p:nvSpPr>
          <p:spPr>
            <a:xfrm rot="9527663">
              <a:off x="3594227" y="4775572"/>
              <a:ext cx="2470739" cy="374549"/>
            </a:xfrm>
            <a:prstGeom prst="rightArrow">
              <a:avLst/>
            </a:prstGeom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</a:gsLst>
              <a:lin ang="10260000" scaled="0"/>
              <a:tileRect/>
            </a:gradFill>
            <a:ln w="15875">
              <a:gradFill flip="none" rotWithShape="1">
                <a:gsLst>
                  <a:gs pos="0">
                    <a:srgbClr val="00009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pitchFamily="66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0449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50" name="TextBox 516"/>
            <p:cNvSpPr txBox="1">
              <a:spLocks noChangeArrowheads="1"/>
            </p:cNvSpPr>
            <p:nvPr/>
          </p:nvSpPr>
          <p:spPr bwMode="auto">
            <a:xfrm>
              <a:off x="4131764" y="5259263"/>
              <a:ext cx="1786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4. DASH streaming</a:t>
              </a:r>
            </a:p>
          </p:txBody>
        </p:sp>
        <p:cxnSp>
          <p:nvCxnSpPr>
            <p:cNvPr id="60451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52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53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54" name="TextBox 527"/>
            <p:cNvSpPr txBox="1">
              <a:spLocks noChangeArrowheads="1"/>
            </p:cNvSpPr>
            <p:nvPr/>
          </p:nvSpPr>
          <p:spPr bwMode="auto">
            <a:xfrm>
              <a:off x="4849881" y="1568171"/>
              <a:ext cx="20337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upload copies of multiple versions of video to CDNs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3988" y="5605289"/>
            <a:ext cx="852464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Netflix </a:t>
            </a:r>
            <a:r>
              <a:rPr lang="en-US" sz="18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uploads studio master to 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3</a:t>
            </a:r>
            <a:r>
              <a:rPr lang="en-US" sz="1800" kern="0" baseline="3000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rd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 party cloud</a:t>
            </a:r>
            <a:endParaRPr lang="en-US" sz="1800" kern="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create multiple version of movie (different 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encodings</a:t>
            </a:r>
            <a:r>
              <a:rPr lang="en-US" sz="18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) in cloud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upload versions from cloud to 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3</a:t>
            </a:r>
            <a:r>
              <a:rPr lang="en-US" sz="1800" kern="0" baseline="3000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rd</a:t>
            </a:r>
            <a:r>
              <a:rPr lang="en-US" sz="18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 party CDNs; user downloads the suitable encoding from them</a:t>
            </a:r>
            <a:endParaRPr lang="en-US" sz="1800" kern="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617331" y="2459382"/>
            <a:ext cx="1564269" cy="892332"/>
          </a:xfrm>
          <a:prstGeom prst="roundRect">
            <a:avLst/>
          </a:prstGeom>
          <a:ln w="38100">
            <a:solidFill>
              <a:srgbClr val="0066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4" name="Rounded Rectangle 383"/>
          <p:cNvSpPr/>
          <p:nvPr/>
        </p:nvSpPr>
        <p:spPr>
          <a:xfrm>
            <a:off x="4057624" y="4668888"/>
            <a:ext cx="1505578" cy="686069"/>
          </a:xfrm>
          <a:prstGeom prst="roundRect">
            <a:avLst/>
          </a:prstGeom>
          <a:ln w="38100">
            <a:solidFill>
              <a:srgbClr val="0066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871538"/>
          </a:xfrm>
        </p:spPr>
        <p:txBody>
          <a:bodyPr/>
          <a:lstStyle/>
          <a:p>
            <a:r>
              <a:rPr lang="en-US" smtClean="0"/>
              <a:t>Summary: </a:t>
            </a:r>
            <a:r>
              <a:rPr lang="en-US" sz="2800" smtClean="0"/>
              <a:t>Internet Multimedia: bag of tricks</a:t>
            </a:r>
            <a:endParaRPr lang="en-US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206500"/>
            <a:ext cx="8160657" cy="5259388"/>
          </a:xfrm>
        </p:spPr>
        <p:txBody>
          <a:bodyPr/>
          <a:lstStyle/>
          <a:p>
            <a:pPr>
              <a:spcAft>
                <a:spcPct val="4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use UDP</a:t>
            </a:r>
            <a:r>
              <a:rPr lang="en-US" sz="2400" dirty="0" smtClean="0"/>
              <a:t> to avoid TCP congestion control (delays) for time-sensitive </a:t>
            </a:r>
            <a:r>
              <a:rPr lang="en-US" sz="2400" dirty="0" smtClean="0"/>
              <a:t>traffic; or </a:t>
            </a:r>
            <a:r>
              <a:rPr lang="en-US" sz="2400" dirty="0" smtClean="0">
                <a:solidFill>
                  <a:srgbClr val="FF0000"/>
                </a:solidFill>
              </a:rPr>
              <a:t>multiple TCP </a:t>
            </a:r>
            <a:r>
              <a:rPr lang="en-US" sz="2400" dirty="0" smtClean="0"/>
              <a:t>connections (DASH)</a:t>
            </a:r>
            <a:endParaRPr lang="en-US" sz="2400" dirty="0" smtClean="0"/>
          </a:p>
          <a:p>
            <a:pPr lvl="1"/>
            <a:r>
              <a:rPr lang="en-US" sz="2000" dirty="0" smtClean="0"/>
              <a:t>Buffering and client-side </a:t>
            </a:r>
            <a:r>
              <a:rPr lang="en-US" sz="2000" dirty="0" smtClean="0">
                <a:solidFill>
                  <a:srgbClr val="FF0000"/>
                </a:solidFill>
              </a:rPr>
              <a:t>adaptive </a:t>
            </a:r>
            <a:r>
              <a:rPr lang="en-US" sz="2000" dirty="0" err="1" smtClean="0">
                <a:solidFill>
                  <a:srgbClr val="FF0000"/>
                </a:solidFill>
              </a:rPr>
              <a:t>playout</a:t>
            </a:r>
            <a:r>
              <a:rPr lang="en-US" sz="2000" dirty="0" smtClean="0">
                <a:solidFill>
                  <a:srgbClr val="FF0000"/>
                </a:solidFill>
              </a:rPr>
              <a:t> delay</a:t>
            </a:r>
            <a:r>
              <a:rPr lang="en-US" sz="2000" dirty="0" smtClean="0"/>
              <a:t>: to compensate for delay</a:t>
            </a:r>
          </a:p>
          <a:p>
            <a:pPr lvl="1"/>
            <a:r>
              <a:rPr lang="en-US" sz="2000" dirty="0"/>
              <a:t>error recovery (on top of UDP)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FEC,</a:t>
            </a:r>
            <a:r>
              <a:rPr lang="en-US" dirty="0"/>
              <a:t> interleaving, error concealment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CDN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bring content closer to clients</a:t>
            </a:r>
          </a:p>
          <a:p>
            <a:r>
              <a:rPr lang="en-US" sz="2400" dirty="0" smtClean="0"/>
              <a:t>server side </a:t>
            </a:r>
            <a:r>
              <a:rPr lang="en-US" sz="2400" dirty="0" smtClean="0">
                <a:solidFill>
                  <a:srgbClr val="FF0000"/>
                </a:solidFill>
              </a:rPr>
              <a:t>matches stream bandwidth</a:t>
            </a:r>
            <a:r>
              <a:rPr lang="en-US" sz="2400" dirty="0" smtClean="0"/>
              <a:t> to available client-to-server path bandwidth</a:t>
            </a:r>
          </a:p>
          <a:p>
            <a:pPr lvl="1"/>
            <a:r>
              <a:rPr lang="en-US" sz="2000" dirty="0" smtClean="0"/>
              <a:t>chose among pre-encoded stream rates</a:t>
            </a:r>
          </a:p>
          <a:p>
            <a:pPr lvl="1"/>
            <a:r>
              <a:rPr lang="en-US" sz="2000" dirty="0" smtClean="0"/>
              <a:t>dynamic server encoding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fld id="{4B89B732-5CA8-4E22-A315-CFAE3DF8DD70}" type="slidenum">
              <a:rPr lang="en-US">
                <a:latin typeface="+mn-lt"/>
              </a:rPr>
              <a:pPr>
                <a:defRPr/>
              </a:pPr>
              <a:t>26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Classes, 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recovery from jitter and loss (</a:t>
            </a:r>
            <a:r>
              <a:rPr lang="en-US" sz="1800" dirty="0" err="1" smtClean="0"/>
              <a:t>eg</a:t>
            </a:r>
            <a:r>
              <a:rPr lang="en-US" sz="1800" dirty="0" smtClean="0"/>
              <a:t> IP telephony)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(Overlays) </a:t>
            </a:r>
            <a:r>
              <a:rPr lang="sv-SE" sz="1800" dirty="0"/>
              <a:t>CDN: </a:t>
            </a:r>
            <a:r>
              <a:rPr lang="sv-SE" sz="1800" dirty="0" err="1"/>
              <a:t>content</a:t>
            </a:r>
            <a:r>
              <a:rPr lang="sv-SE" sz="1800" dirty="0"/>
              <a:t> distribution </a:t>
            </a:r>
            <a:r>
              <a:rPr lang="sv-SE" sz="1800" dirty="0" err="1"/>
              <a:t>networks</a:t>
            </a:r>
            <a:endParaRPr lang="sv-SE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 protocols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Improving timing guarantees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 VC (ATM) 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Internet approach: </a:t>
            </a:r>
            <a:r>
              <a:rPr lang="en-US" sz="1800" dirty="0" err="1" smtClean="0"/>
              <a:t>Int-serv</a:t>
            </a:r>
            <a:r>
              <a:rPr lang="en-US" sz="1800" dirty="0" smtClean="0"/>
              <a:t> + RSVP, Diff-</a:t>
            </a:r>
            <a:r>
              <a:rPr lang="en-US" sz="1800" dirty="0" err="1" smtClean="0"/>
              <a:t>serv</a:t>
            </a:r>
            <a:endParaRPr lang="en-US" sz="1800" dirty="0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8430D-1390-4BB3-B50E-97F3C9301789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7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75" y="1133576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-489204" y="3377545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timing/bandwidth  guarantees  in Networks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555625" y="1509486"/>
            <a:ext cx="7772400" cy="2581502"/>
          </a:xfrm>
        </p:spPr>
        <p:txBody>
          <a:bodyPr/>
          <a:lstStyle/>
          <a:p>
            <a:r>
              <a:rPr lang="en-US" sz="2000" dirty="0" smtClean="0"/>
              <a:t>Aka Quality of Service  (</a:t>
            </a:r>
            <a:r>
              <a:rPr lang="en-US" sz="2000" dirty="0" err="1" smtClean="0"/>
              <a:t>QoS</a:t>
            </a:r>
            <a:r>
              <a:rPr lang="en-US" sz="2000" dirty="0" smtClean="0"/>
              <a:t>):  agreement on </a:t>
            </a:r>
          </a:p>
          <a:p>
            <a:pPr lvl="1"/>
            <a:r>
              <a:rPr lang="en-US" sz="1600" dirty="0" smtClean="0"/>
              <a:t>Traffic </a:t>
            </a:r>
            <a:r>
              <a:rPr lang="en-US" sz="1600" dirty="0"/>
              <a:t>characteristics (packet rate, sizes, …)</a:t>
            </a:r>
          </a:p>
          <a:p>
            <a:pPr lvl="1"/>
            <a:r>
              <a:rPr lang="en-US" sz="1600" dirty="0"/>
              <a:t>Network service guarantees (delay, jitter, loss rate, …)</a:t>
            </a:r>
          </a:p>
          <a:p>
            <a:endParaRPr lang="en-US" sz="2000" dirty="0" smtClean="0"/>
          </a:p>
          <a:p>
            <a:r>
              <a:rPr lang="en-US" sz="2000" dirty="0" smtClean="0"/>
              <a:t>model for resource sharing and congestion  studies: </a:t>
            </a:r>
            <a:r>
              <a:rPr lang="sv-SE" sz="2000" dirty="0" err="1" smtClean="0"/>
              <a:t>Questions</a:t>
            </a:r>
            <a:endParaRPr lang="en-US" sz="2000" dirty="0" smtClean="0"/>
          </a:p>
          <a:p>
            <a:pPr lvl="1"/>
            <a:r>
              <a:rPr lang="sv-SE" sz="1800" dirty="0" err="1" smtClean="0"/>
              <a:t>Distinguish</a:t>
            </a:r>
            <a:r>
              <a:rPr lang="sv-SE" sz="1800" dirty="0" smtClean="0"/>
              <a:t> </a:t>
            </a:r>
            <a:r>
              <a:rPr lang="sv-SE" sz="1800" dirty="0" err="1" smtClean="0"/>
              <a:t>traffic</a:t>
            </a:r>
            <a:r>
              <a:rPr lang="sv-SE" sz="1800" dirty="0" smtClean="0"/>
              <a:t>?</a:t>
            </a:r>
          </a:p>
          <a:p>
            <a:pPr lvl="1"/>
            <a:r>
              <a:rPr lang="sv-SE" sz="1800" dirty="0" smtClean="0"/>
              <a:t>Control </a:t>
            </a:r>
            <a:r>
              <a:rPr lang="sv-SE" sz="1800" dirty="0" err="1" smtClean="0"/>
              <a:t>offered</a:t>
            </a:r>
            <a:r>
              <a:rPr lang="sv-SE" sz="1800" dirty="0" smtClean="0"/>
              <a:t> </a:t>
            </a:r>
            <a:r>
              <a:rPr lang="sv-SE" sz="1800" dirty="0" err="1" smtClean="0"/>
              <a:t>load</a:t>
            </a:r>
            <a:r>
              <a:rPr lang="sv-SE" sz="1800" dirty="0" smtClean="0"/>
              <a:t>? (</a:t>
            </a:r>
            <a:r>
              <a:rPr lang="sv-SE" sz="1800" dirty="0" err="1" smtClean="0"/>
              <a:t>isolate</a:t>
            </a:r>
            <a:r>
              <a:rPr lang="sv-SE" sz="1800" dirty="0" smtClean="0"/>
              <a:t> different ”</a:t>
            </a:r>
            <a:r>
              <a:rPr lang="sv-SE" sz="1800" dirty="0" err="1" smtClean="0"/>
              <a:t>streams</a:t>
            </a:r>
            <a:r>
              <a:rPr lang="sv-SE" sz="1800" dirty="0" smtClean="0"/>
              <a:t>”?)</a:t>
            </a:r>
          </a:p>
          <a:p>
            <a:pPr lvl="1"/>
            <a:r>
              <a:rPr lang="sv-SE" sz="1800" dirty="0" smtClean="0"/>
              <a:t>Resources?  (</a:t>
            </a:r>
            <a:r>
              <a:rPr lang="sv-SE" sz="1800" dirty="0" err="1" smtClean="0"/>
              <a:t>utilization</a:t>
            </a:r>
            <a:r>
              <a:rPr lang="sv-SE" sz="1800" dirty="0" smtClean="0"/>
              <a:t>)</a:t>
            </a:r>
          </a:p>
          <a:p>
            <a:pPr lvl="1"/>
            <a:r>
              <a:rPr lang="sv-SE" sz="1800" dirty="0" smtClean="0"/>
              <a:t>Control </a:t>
            </a:r>
            <a:r>
              <a:rPr lang="sv-SE" sz="1800" dirty="0" err="1" smtClean="0"/>
              <a:t>acceptance</a:t>
            </a:r>
            <a:r>
              <a:rPr lang="sv-SE" sz="1800" dirty="0" smtClean="0"/>
              <a:t> </a:t>
            </a:r>
            <a:r>
              <a:rPr lang="sv-SE" sz="1800" dirty="0" err="1" smtClean="0"/>
              <a:t>of</a:t>
            </a:r>
            <a:r>
              <a:rPr lang="sv-SE" sz="1800" dirty="0" smtClean="0"/>
              <a:t> new sessions?</a:t>
            </a:r>
            <a:endParaRPr lang="en-US" sz="1800" dirty="0" smtClean="0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E7B4-E9F2-4569-8896-F2C2497666A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55302" name="Picture 5" descr="652 Audio and FTP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98925"/>
            <a:ext cx="53276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146143" cy="1143000"/>
          </a:xfrm>
        </p:spPr>
        <p:txBody>
          <a:bodyPr/>
          <a:lstStyle/>
          <a:p>
            <a:r>
              <a:rPr lang="en-US" dirty="0" smtClean="0"/>
              <a:t>Principles for </a:t>
            </a:r>
            <a:r>
              <a:rPr lang="en-US" dirty="0" err="1" smtClean="0"/>
              <a:t>QoS</a:t>
            </a:r>
            <a:r>
              <a:rPr lang="en-US" dirty="0" smtClean="0"/>
              <a:t> for networking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257525-DE44-49C0-BD6F-E917074DFCF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654175"/>
            <a:ext cx="7772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  <a:cs typeface="+mn-cs"/>
              </a:rPr>
              <a:t>Packet classification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  <a:cs typeface="+mn-cs"/>
              </a:rPr>
              <a:t>Traffic </a:t>
            </a:r>
            <a:r>
              <a:rPr lang="en-US" sz="2000" kern="0" dirty="0" smtClean="0">
                <a:latin typeface="+mn-lt"/>
                <a:cs typeface="+mn-cs"/>
              </a:rPr>
              <a:t>shaping/policing (enforce contract terms)</a:t>
            </a:r>
            <a:endParaRPr lang="en-US" sz="2000" kern="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  <a:cs typeface="+mn-cs"/>
              </a:rPr>
              <a:t>Packet scheduling (resource=bandwidth allocation)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Admission control </a:t>
            </a:r>
            <a:r>
              <a:rPr lang="en-US" sz="2000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(will not study methods here)</a:t>
            </a:r>
            <a:endParaRPr lang="en-US" sz="2000" kern="0" dirty="0">
              <a:solidFill>
                <a:schemeClr val="bg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pic>
        <p:nvPicPr>
          <p:cNvPr id="56326" name="Picture 5" descr="652 Audio and FTP Ap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98925"/>
            <a:ext cx="532765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audio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65998F60-DBAF-4C3C-9417-672BE095D4E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7714" y="1212850"/>
            <a:ext cx="464876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analog audio signal sampled at constant rate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telephone: 8,000 samples/sec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CD music: 44,100 samples/sec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example: 8,000 samples/sec, 256 quantized values:  64,000 bps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receiver converts bits back to analog signal: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  <a:cs typeface="ＭＳ Ｐゴシック" charset="0"/>
              </a:rPr>
              <a:t>some quality </a:t>
            </a: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reduction</a:t>
            </a:r>
            <a:endParaRPr lang="en-US" sz="2400" i="1" u="sng" dirty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example rates</a:t>
            </a:r>
            <a:endParaRPr lang="en-US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CD: 1.411 Mbps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MP3: 96, 128, 160 kbps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Internet telephony: 5.3 kbps and up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20485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5070475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068888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050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213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375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713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875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3450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9363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8113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688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0850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1188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8350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3925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2675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5070475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7893050" y="439896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4008438" y="3198812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7761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FF"/>
                </a:solidFill>
                <a:latin typeface="Arial" pitchFamily="34" charset="0"/>
              </a:rPr>
              <a:t>analog</a:t>
            </a:r>
          </a:p>
          <a:p>
            <a:pPr eaLnBrk="0" hangingPunct="0"/>
            <a:r>
              <a:rPr lang="en-US" sz="1200" i="0">
                <a:solidFill>
                  <a:srgbClr val="0000FF"/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5072063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7948613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950075" y="2070100"/>
            <a:ext cx="1644650" cy="723900"/>
            <a:chOff x="7074194" y="1793646"/>
            <a:chExt cx="1645251" cy="724141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200" i="0">
                  <a:solidFill>
                    <a:srgbClr val="800000"/>
                  </a:solidFill>
                  <a:latin typeface="Arial" pitchFamily="34" charset="0"/>
                </a:rPr>
                <a:t>quantized value of</a:t>
              </a:r>
            </a:p>
            <a:p>
              <a:pPr eaLnBrk="0" hangingPunct="0"/>
              <a:r>
                <a:rPr lang="en-US" sz="1200" i="0">
                  <a:solidFill>
                    <a:srgbClr val="800000"/>
                  </a:solidFill>
                  <a:latin typeface="Arial" pitchFamily="34" charset="0"/>
                </a:rPr>
                <a:t>analog value</a:t>
              </a: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549900" y="2008188"/>
            <a:ext cx="1443038" cy="785812"/>
            <a:chOff x="5673505" y="1732173"/>
            <a:chExt cx="1442931" cy="785213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r" eaLnBrk="0" hangingPunct="0"/>
              <a:r>
                <a:rPr lang="en-US" sz="1200" i="0">
                  <a:solidFill>
                    <a:srgbClr val="FF0000"/>
                  </a:solidFill>
                  <a:latin typeface="Arial" pitchFamily="34" charset="0"/>
                </a:rPr>
                <a:t>quantization error</a:t>
              </a: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056188" y="4114800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200" i="0">
                  <a:solidFill>
                    <a:srgbClr val="006633"/>
                  </a:solidFill>
                  <a:latin typeface="Arial" pitchFamily="34" charset="0"/>
                </a:rPr>
                <a:t>sampling rate</a:t>
              </a:r>
            </a:p>
            <a:p>
              <a:pPr eaLnBrk="0" hangingPunct="0"/>
              <a:r>
                <a:rPr lang="en-US" sz="1200" i="0">
                  <a:solidFill>
                    <a:srgbClr val="006633"/>
                  </a:solidFill>
                  <a:latin typeface="Arial" pitchFamily="34" charset="0"/>
                </a:rPr>
                <a:t>(</a:t>
              </a:r>
              <a:r>
                <a:rPr lang="en-US" sz="1200">
                  <a:solidFill>
                    <a:srgbClr val="006633"/>
                  </a:solidFill>
                  <a:latin typeface="Arial" pitchFamily="34" charset="0"/>
                </a:rPr>
                <a:t>N </a:t>
              </a:r>
              <a:r>
                <a:rPr lang="en-US" sz="1200" i="0">
                  <a:solidFill>
                    <a:srgbClr val="006633"/>
                  </a:solidFill>
                  <a:latin typeface="Arial" pitchFamily="34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6470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Where does this fit 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Where does this fit in?</a:t>
            </a:r>
          </a:p>
        </p:txBody>
      </p:sp>
      <p:pic>
        <p:nvPicPr>
          <p:cNvPr id="59395" name="Picture 4" descr="461 swtch 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2900363"/>
            <a:ext cx="639921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2286000" y="1331913"/>
            <a:ext cx="4572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algn="ctr" eaLnBrk="0" hangingPunct="0">
              <a:lnSpc>
                <a:spcPct val="90000"/>
              </a:lnSpc>
              <a:buFont typeface="ZapfDingbats"/>
              <a:buNone/>
            </a:pPr>
            <a:r>
              <a:rPr lang="en-US">
                <a:solidFill>
                  <a:srgbClr val="FF0000"/>
                </a:solidFill>
              </a:rPr>
              <a:t>Scheduling</a:t>
            </a:r>
            <a:r>
              <a:rPr lang="en-US"/>
              <a:t> = choosing the next packet for transmission on a link </a:t>
            </a:r>
            <a:r>
              <a:rPr lang="en-US">
                <a:solidFill>
                  <a:schemeClr val="accent2"/>
                </a:solidFill>
              </a:rPr>
              <a:t>(= allocate bandwidth</a:t>
            </a:r>
            <a:r>
              <a:rPr lang="en-US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Scheduling Policies: FIFO 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89013"/>
            <a:ext cx="7772400" cy="2238375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 typeface="ZapfDingbats"/>
              <a:buNone/>
            </a:pPr>
            <a:endParaRPr lang="en-US" sz="2000" smtClean="0">
              <a:solidFill>
                <a:srgbClr val="FF0000"/>
              </a:solidFill>
            </a:endParaRPr>
          </a:p>
          <a:p>
            <a:pPr marL="381000" indent="-381000">
              <a:lnSpc>
                <a:spcPct val="90000"/>
              </a:lnSpc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FIFO</a:t>
            </a:r>
            <a:r>
              <a:rPr lang="en-US" sz="2000" smtClean="0"/>
              <a:t>: in order of arrival to the queue</a:t>
            </a:r>
          </a:p>
          <a:p>
            <a:pPr marL="800100" lvl="1" indent="-342900">
              <a:lnSpc>
                <a:spcPct val="90000"/>
              </a:lnSpc>
              <a:buFont typeface="ZapfDingbats"/>
              <a:buChar char="r"/>
            </a:pPr>
            <a:r>
              <a:rPr lang="en-US" sz="1800" smtClean="0"/>
              <a:t> if buffer full: a </a:t>
            </a:r>
            <a:r>
              <a:rPr lang="en-US" sz="1800" smtClean="0">
                <a:solidFill>
                  <a:schemeClr val="accent2"/>
                </a:solidFill>
              </a:rPr>
              <a:t>discard policy</a:t>
            </a:r>
            <a:r>
              <a:rPr lang="en-US" sz="1800" smtClean="0"/>
              <a:t> determines which packet to discard among the arrival and those already queued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503CFC-D901-4A87-B4BB-DEE7EE16BA02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60422" name="Picture 4" descr="661 FI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4397375"/>
            <a:ext cx="55594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Scheduling Policies: Priority queueing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>
          <a:xfrm>
            <a:off x="512763" y="1462088"/>
            <a:ext cx="7772400" cy="21526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Priority Queuing</a:t>
            </a:r>
            <a:r>
              <a:rPr lang="en-US" sz="2000" smtClean="0"/>
              <a:t>: classes have different priorities; priority may depend on explicit marking or other header info, eg IP source or destination, type of packet, etc.</a:t>
            </a:r>
          </a:p>
          <a:p>
            <a:pPr lvl="1"/>
            <a:r>
              <a:rPr lang="en-US" sz="1800" smtClean="0"/>
              <a:t>Transmit a packet from the highest priority class with a non-empty queue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1C4A47-B2DF-4D16-BE5C-45BC8F813E76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61446" name="Picture 4" descr="663  2-Priority Que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457700"/>
            <a:ext cx="3819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5" descr="Service order in non preemptive 2 priority que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7438" y="3662363"/>
            <a:ext cx="3927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Scheduling Policies: Weighted Fair Queueing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39850"/>
            <a:ext cx="8348663" cy="230346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Weighted Fair Queuing</a:t>
            </a:r>
            <a:r>
              <a:rPr lang="en-US" sz="2000" dirty="0" smtClean="0"/>
              <a:t>: generalized </a:t>
            </a:r>
            <a:r>
              <a:rPr lang="en-US" sz="2000" dirty="0" smtClean="0">
                <a:solidFill>
                  <a:srgbClr val="FF0000"/>
                </a:solidFill>
              </a:rPr>
              <a:t>Round Robin</a:t>
            </a:r>
            <a:r>
              <a:rPr lang="en-US" sz="2000" dirty="0" smtClean="0"/>
              <a:t>, including priorities (weights) 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dirty="0" smtClean="0"/>
              <a:t>provide each class with a differentiated amount of service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1800" dirty="0" smtClean="0"/>
              <a:t>class </a:t>
            </a:r>
            <a:r>
              <a:rPr lang="en-US" sz="1800" dirty="0" err="1" smtClean="0"/>
              <a:t>i</a:t>
            </a:r>
            <a:r>
              <a:rPr lang="en-US" sz="1800" dirty="0" smtClean="0"/>
              <a:t> receives a fraction of service </a:t>
            </a:r>
            <a:r>
              <a:rPr lang="en-US" sz="1800" dirty="0" err="1" smtClean="0"/>
              <a:t>w</a:t>
            </a:r>
            <a:r>
              <a:rPr lang="en-US" sz="1800" b="1" baseline="-25000" dirty="0" err="1" smtClean="0"/>
              <a:t>i</a:t>
            </a:r>
            <a:r>
              <a:rPr lang="en-US" sz="1800" dirty="0" smtClean="0"/>
              <a:t>/</a:t>
            </a:r>
            <a:r>
              <a:rPr lang="en-US" sz="1800" dirty="0" smtClean="0">
                <a:sym typeface="Symbol" pitchFamily="18" charset="2"/>
              </a:rPr>
              <a:t></a:t>
            </a:r>
            <a:r>
              <a:rPr lang="en-US" sz="1800" dirty="0" smtClean="0"/>
              <a:t>(</a:t>
            </a:r>
            <a:r>
              <a:rPr lang="en-US" sz="1800" dirty="0" err="1" smtClean="0"/>
              <a:t>w</a:t>
            </a:r>
            <a:r>
              <a:rPr lang="en-US" sz="1800" b="1" baseline="-25000" dirty="0" err="1" smtClean="0"/>
              <a:t>j</a:t>
            </a:r>
            <a:r>
              <a:rPr lang="en-US" sz="1800" dirty="0" smtClean="0"/>
              <a:t>)</a:t>
            </a:r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838200" lvl="1" indent="-381000">
              <a:lnSpc>
                <a:spcPct val="90000"/>
              </a:lnSpc>
            </a:pPr>
            <a:endParaRPr lang="en-US" sz="1800" dirty="0" smtClean="0"/>
          </a:p>
          <a:p>
            <a:pPr marL="457200" indent="-457200">
              <a:lnSpc>
                <a:spcPct val="90000"/>
              </a:lnSpc>
            </a:pPr>
            <a:r>
              <a:rPr lang="en-US" sz="2000" dirty="0" smtClean="0"/>
              <a:t>ore on packet scheduling: work-conserving policies, delays, …</a:t>
            </a:r>
          </a:p>
          <a:p>
            <a:pPr marL="457200" indent="-457200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Multimedia+ATM;QoS</a:t>
            </a:r>
            <a:r>
              <a:rPr lang="en-US" dirty="0"/>
              <a:t>, Congestion ctrl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F00C29-9414-494A-B09B-F79E776828F7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62470" name="Picture 4" descr="666 W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2763838"/>
            <a:ext cx="80073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 Mechanisms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89038"/>
            <a:ext cx="7772400" cy="50228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sv-SE" b="1" dirty="0" err="1" smtClean="0">
                <a:solidFill>
                  <a:srgbClr val="FF0000"/>
                </a:solidFill>
              </a:rPr>
              <a:t>Idea</a:t>
            </a:r>
            <a:r>
              <a:rPr lang="sv-SE" b="1" dirty="0" smtClean="0">
                <a:solidFill>
                  <a:srgbClr val="FF0000"/>
                </a:solidFill>
              </a:rPr>
              <a:t>:</a:t>
            </a:r>
            <a:r>
              <a:rPr lang="sv-SE" b="1" dirty="0" smtClean="0"/>
              <a:t> </a:t>
            </a:r>
            <a:r>
              <a:rPr lang="sv-SE" i="1" dirty="0" err="1" smtClean="0"/>
              <a:t>shape</a:t>
            </a:r>
            <a:r>
              <a:rPr lang="sv-SE" i="1" dirty="0" smtClean="0"/>
              <a:t> </a:t>
            </a:r>
            <a:r>
              <a:rPr lang="sv-SE" dirty="0" smtClean="0"/>
              <a:t>the packet </a:t>
            </a:r>
            <a:r>
              <a:rPr lang="sv-SE" dirty="0" err="1" smtClean="0"/>
              <a:t>traffic</a:t>
            </a:r>
            <a:r>
              <a:rPr lang="sv-SE" dirty="0" smtClean="0"/>
              <a:t> (the </a:t>
            </a:r>
            <a:r>
              <a:rPr lang="sv-SE" dirty="0" err="1" smtClean="0"/>
              <a:t>network</a:t>
            </a:r>
            <a:r>
              <a:rPr lang="sv-SE" dirty="0" smtClean="0"/>
              <a:t> provider </a:t>
            </a:r>
            <a:r>
              <a:rPr lang="sv-SE" dirty="0" err="1" smtClean="0"/>
              <a:t>does</a:t>
            </a:r>
            <a:r>
              <a:rPr lang="sv-SE" dirty="0" smtClean="0"/>
              <a:t> </a:t>
            </a:r>
            <a:r>
              <a:rPr lang="sv-SE" i="1" dirty="0" err="1" smtClean="0"/>
              <a:t>traffic</a:t>
            </a:r>
            <a:r>
              <a:rPr lang="sv-SE" i="1" dirty="0" smtClean="0"/>
              <a:t> </a:t>
            </a:r>
            <a:r>
              <a:rPr lang="sv-SE" i="1" dirty="0" err="1" smtClean="0"/>
              <a:t>policing</a:t>
            </a:r>
            <a:r>
              <a:rPr lang="sv-SE" i="1" dirty="0" smtClean="0"/>
              <a:t>, </a:t>
            </a:r>
            <a:r>
              <a:rPr lang="sv-SE" dirty="0" err="1" smtClean="0"/>
              <a:t>ie</a:t>
            </a:r>
            <a:r>
              <a:rPr lang="sv-SE" dirty="0" smtClean="0"/>
              <a:t> monitors/</a:t>
            </a:r>
            <a:r>
              <a:rPr lang="sv-SE" dirty="0" err="1" smtClean="0"/>
              <a:t>enforces</a:t>
            </a:r>
            <a:r>
              <a:rPr lang="sv-SE" dirty="0" smtClean="0"/>
              <a:t> the ”</a:t>
            </a:r>
            <a:r>
              <a:rPr lang="sv-SE" dirty="0" err="1" smtClean="0"/>
              <a:t>shape</a:t>
            </a:r>
            <a:r>
              <a:rPr lang="sv-SE" dirty="0" smtClean="0"/>
              <a:t>” </a:t>
            </a:r>
            <a:r>
              <a:rPr lang="sv-SE" dirty="0" err="1" smtClean="0"/>
              <a:t>agreed</a:t>
            </a:r>
            <a:r>
              <a:rPr lang="sv-SE" dirty="0" smtClean="0"/>
              <a:t>).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Traffic shaping</a:t>
            </a:r>
            <a:r>
              <a:rPr lang="en-US" dirty="0" smtClean="0"/>
              <a:t>, to limit transmission rates: </a:t>
            </a:r>
          </a:p>
          <a:p>
            <a:pPr lvl="1"/>
            <a:r>
              <a:rPr lang="en-US" dirty="0" smtClean="0"/>
              <a:t>(Long term) </a:t>
            </a:r>
            <a:r>
              <a:rPr lang="en-US" b="1" dirty="0" smtClean="0">
                <a:solidFill>
                  <a:srgbClr val="FF0000"/>
                </a:solidFill>
              </a:rPr>
              <a:t>Average Rate</a:t>
            </a:r>
            <a:r>
              <a:rPr lang="en-US" dirty="0" smtClean="0"/>
              <a:t> (e.g.100 packets per sec or 6000 packets per min), crucial aspect is the interval length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Peak Rate</a:t>
            </a:r>
            <a:r>
              <a:rPr lang="en-US" dirty="0" smtClean="0"/>
              <a:t>: e.g., 6000 p </a:t>
            </a:r>
            <a:r>
              <a:rPr lang="en-US" dirty="0" err="1" smtClean="0"/>
              <a:t>p</a:t>
            </a:r>
            <a:r>
              <a:rPr lang="en-US" dirty="0" smtClean="0"/>
              <a:t> minute </a:t>
            </a:r>
            <a:r>
              <a:rPr lang="en-US" dirty="0" err="1" smtClean="0"/>
              <a:t>Avg</a:t>
            </a:r>
            <a:r>
              <a:rPr lang="en-US" dirty="0" smtClean="0"/>
              <a:t> and 1500 p </a:t>
            </a:r>
            <a:r>
              <a:rPr lang="en-US" dirty="0" err="1" smtClean="0"/>
              <a:t>p</a:t>
            </a:r>
            <a:r>
              <a:rPr lang="en-US" dirty="0" smtClean="0"/>
              <a:t> sec Peak</a:t>
            </a:r>
          </a:p>
          <a:p>
            <a:pPr lvl="1"/>
            <a:r>
              <a:rPr lang="en-US" dirty="0" smtClean="0"/>
              <a:t>(Max.)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Burst Size</a:t>
            </a:r>
            <a:r>
              <a:rPr lang="en-US" dirty="0" smtClean="0"/>
              <a:t>: Max. number of packets sent consecutively, </a:t>
            </a:r>
            <a:r>
              <a:rPr lang="en-US" dirty="0" err="1" smtClean="0"/>
              <a:t>ie</a:t>
            </a:r>
            <a:r>
              <a:rPr lang="en-US" dirty="0" smtClean="0"/>
              <a:t> over a very short period of time</a:t>
            </a:r>
          </a:p>
          <a:p>
            <a:pPr lvl="1"/>
            <a:endParaRPr lang="en-US" dirty="0" smtClean="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A17ACC-ABED-4859-85F8-F761875AC466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89000"/>
          </a:xfrm>
          <a:noFill/>
        </p:spPr>
        <p:txBody>
          <a:bodyPr lIns="92075" tIns="46038" rIns="92075" bIns="46038"/>
          <a:lstStyle/>
          <a:p>
            <a:r>
              <a:rPr lang="sv-SE" sz="3600" dirty="0" err="1" smtClean="0"/>
              <a:t>Policing</a:t>
            </a:r>
            <a:r>
              <a:rPr lang="sv-SE" sz="3600" dirty="0" smtClean="0"/>
              <a:t> </a:t>
            </a:r>
            <a:r>
              <a:rPr lang="sv-SE" sz="3600" dirty="0" err="1" smtClean="0"/>
              <a:t>Mechanisms</a:t>
            </a:r>
            <a:r>
              <a:rPr lang="sv-SE" sz="3600" dirty="0" smtClean="0"/>
              <a:t>: Pure </a:t>
            </a:r>
            <a:r>
              <a:rPr lang="sv-SE" sz="3600" i="1" dirty="0" err="1" smtClean="0"/>
              <a:t>Leaky</a:t>
            </a:r>
            <a:r>
              <a:rPr lang="sv-SE" sz="3600" i="1" dirty="0" smtClean="0"/>
              <a:t> </a:t>
            </a:r>
            <a:r>
              <a:rPr lang="sv-SE" sz="3600" i="1" dirty="0" err="1" smtClean="0"/>
              <a:t>Bucket</a:t>
            </a:r>
            <a:endParaRPr lang="sv-SE" sz="3600" i="1" dirty="0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3625"/>
            <a:ext cx="8223250" cy="1214438"/>
          </a:xfrm>
        </p:spPr>
        <p:txBody>
          <a:bodyPr lIns="92075" tIns="46038" rIns="92075" bIns="46038"/>
          <a:lstStyle/>
          <a:p>
            <a:pPr>
              <a:buFont typeface="ZapfDingbats"/>
              <a:buNone/>
            </a:pPr>
            <a:r>
              <a:rPr lang="sv-SE" b="1" smtClean="0">
                <a:solidFill>
                  <a:srgbClr val="FF0000"/>
                </a:solidFill>
              </a:rPr>
              <a:t>Idea</a:t>
            </a:r>
            <a:r>
              <a:rPr lang="sv-SE" b="1" smtClean="0"/>
              <a:t>: </a:t>
            </a:r>
            <a:r>
              <a:rPr lang="sv-SE" smtClean="0"/>
              <a:t>eliminates bursts completely; may cause unnecessary packet losses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66C729-E9B6-4CE5-8F55-DCF166E5F413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64518" name="Picture 4" descr="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4763" y="2114550"/>
            <a:ext cx="65944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8938" y="203200"/>
            <a:ext cx="8297862" cy="860425"/>
          </a:xfrm>
        </p:spPr>
        <p:txBody>
          <a:bodyPr/>
          <a:lstStyle/>
          <a:p>
            <a:r>
              <a:rPr lang="sv-SE" smtClean="0"/>
              <a:t>Policing Mechanisms:Leaky</a:t>
            </a:r>
            <a:r>
              <a:rPr lang="sv-SE" i="1" smtClean="0"/>
              <a:t>Token Bucket</a:t>
            </a:r>
            <a:endParaRPr lang="sv-SE" smtClean="0"/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>
          <a:xfrm>
            <a:off x="169863" y="1050925"/>
            <a:ext cx="8974137" cy="13652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b="1" dirty="0" err="1" smtClean="0">
                <a:solidFill>
                  <a:srgbClr val="FF0000"/>
                </a:solidFill>
              </a:rPr>
              <a:t>Idea</a:t>
            </a:r>
            <a:r>
              <a:rPr lang="sv-SE" sz="2000" b="1" dirty="0" smtClean="0"/>
              <a:t>: </a:t>
            </a:r>
            <a:r>
              <a:rPr lang="sv-SE" sz="2000" dirty="0" smtClean="0"/>
              <a:t>packets sent by </a:t>
            </a:r>
            <a:r>
              <a:rPr lang="sv-SE" sz="2000" dirty="0" err="1" smtClean="0">
                <a:solidFill>
                  <a:schemeClr val="accent2"/>
                </a:solidFill>
              </a:rPr>
              <a:t>consuming</a:t>
            </a:r>
            <a:r>
              <a:rPr lang="sv-SE" sz="2000" dirty="0" smtClean="0">
                <a:solidFill>
                  <a:schemeClr val="accent2"/>
                </a:solidFill>
              </a:rPr>
              <a:t>  tokens  </a:t>
            </a:r>
            <a:r>
              <a:rPr lang="sv-SE" sz="2000" dirty="0" err="1" smtClean="0">
                <a:solidFill>
                  <a:schemeClr val="accent2"/>
                </a:solidFill>
              </a:rPr>
              <a:t>produced</a:t>
            </a:r>
            <a:r>
              <a:rPr lang="sv-SE" sz="2000" dirty="0" smtClean="0">
                <a:solidFill>
                  <a:schemeClr val="accent2"/>
                </a:solidFill>
              </a:rPr>
              <a:t>  at </a:t>
            </a:r>
            <a:r>
              <a:rPr lang="sv-SE" sz="2000" dirty="0" err="1" smtClean="0">
                <a:solidFill>
                  <a:schemeClr val="accent2"/>
                </a:solidFill>
              </a:rPr>
              <a:t>constant</a:t>
            </a:r>
            <a:r>
              <a:rPr lang="sv-SE" sz="2000" dirty="0" smtClean="0">
                <a:solidFill>
                  <a:schemeClr val="accent2"/>
                </a:solidFill>
              </a:rPr>
              <a:t> rate r</a:t>
            </a:r>
            <a:r>
              <a:rPr lang="sv-SE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limit input to specified Burst Size (b= bucket capacity) and Average Rate  (max admitted #packets over time period t is </a:t>
            </a:r>
            <a:r>
              <a:rPr lang="en-US" sz="1800" dirty="0" err="1" smtClean="0">
                <a:solidFill>
                  <a:srgbClr val="FF0000"/>
                </a:solidFill>
              </a:rPr>
              <a:t>b+rt</a:t>
            </a:r>
            <a:r>
              <a:rPr lang="en-US" sz="1800" dirty="0" smtClean="0">
                <a:solidFill>
                  <a:srgbClr val="FF0000"/>
                </a:solidFill>
              </a:rPr>
              <a:t>).  </a:t>
            </a:r>
            <a:endParaRPr lang="sv-SE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sv-SE" sz="1800" dirty="0" err="1" smtClean="0"/>
              <a:t>to</a:t>
            </a:r>
            <a:r>
              <a:rPr lang="sv-SE" sz="1800" dirty="0" smtClean="0"/>
              <a:t> </a:t>
            </a:r>
            <a:r>
              <a:rPr lang="sv-SE" sz="1800" dirty="0" err="1" smtClean="0"/>
              <a:t>avoid</a:t>
            </a:r>
            <a:r>
              <a:rPr lang="sv-SE" sz="1800" dirty="0" smtClean="0"/>
              <a:t> still </a:t>
            </a:r>
            <a:r>
              <a:rPr lang="sv-SE" sz="1800" dirty="0" err="1" smtClean="0"/>
              <a:t>much</a:t>
            </a:r>
            <a:r>
              <a:rPr lang="sv-SE" sz="1800" dirty="0" smtClean="0"/>
              <a:t> </a:t>
            </a:r>
            <a:r>
              <a:rPr lang="sv-SE" sz="1800" dirty="0" err="1" smtClean="0"/>
              <a:t>burstiness</a:t>
            </a:r>
            <a:r>
              <a:rPr lang="sv-SE" sz="1800" dirty="0" smtClean="0"/>
              <a:t>, </a:t>
            </a:r>
            <a:r>
              <a:rPr lang="sv-SE" sz="1800" dirty="0" err="1" smtClean="0"/>
              <a:t>put</a:t>
            </a:r>
            <a:r>
              <a:rPr lang="sv-SE" sz="1800" dirty="0" smtClean="0"/>
              <a:t> a </a:t>
            </a:r>
            <a:r>
              <a:rPr lang="sv-SE" sz="1800" dirty="0" err="1" smtClean="0"/>
              <a:t>leaky</a:t>
            </a:r>
            <a:r>
              <a:rPr lang="sv-SE" sz="1800" dirty="0" smtClean="0"/>
              <a:t> </a:t>
            </a:r>
            <a:r>
              <a:rPr lang="sv-SE" sz="1800" dirty="0" err="1" smtClean="0"/>
              <a:t>bucket</a:t>
            </a:r>
            <a:r>
              <a:rPr lang="sv-SE" sz="1800" dirty="0" smtClean="0"/>
              <a:t> -</a:t>
            </a:r>
            <a:r>
              <a:rPr lang="sv-SE" sz="1800" dirty="0" err="1" smtClean="0"/>
              <a:t>with</a:t>
            </a:r>
            <a:r>
              <a:rPr lang="sv-SE" sz="1800" dirty="0" smtClean="0"/>
              <a:t> </a:t>
            </a:r>
            <a:r>
              <a:rPr lang="sv-SE" sz="1800" dirty="0" err="1" smtClean="0"/>
              <a:t>higher</a:t>
            </a:r>
            <a:r>
              <a:rPr lang="sv-SE" sz="1800" dirty="0" smtClean="0"/>
              <a:t> rate; </a:t>
            </a:r>
            <a:r>
              <a:rPr lang="sv-SE" sz="1800" i="1" dirty="0" err="1" smtClean="0"/>
              <a:t>why</a:t>
            </a:r>
            <a:r>
              <a:rPr lang="sv-SE" sz="1800" i="1" dirty="0" smtClean="0"/>
              <a:t>?</a:t>
            </a:r>
            <a:r>
              <a:rPr lang="sv-SE" sz="1800" dirty="0" smtClean="0"/>
              <a:t>- </a:t>
            </a:r>
            <a:r>
              <a:rPr lang="sv-SE" sz="1800" dirty="0" err="1" smtClean="0"/>
              <a:t>after</a:t>
            </a:r>
            <a:r>
              <a:rPr lang="sv-SE" sz="1800" dirty="0" smtClean="0"/>
              <a:t> the token </a:t>
            </a:r>
            <a:r>
              <a:rPr lang="sv-SE" sz="1800" dirty="0" err="1" smtClean="0"/>
              <a:t>bucket</a:t>
            </a:r>
            <a:r>
              <a:rPr lang="sv-SE" sz="1800" dirty="0" smtClean="0"/>
              <a:t>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02135B-181E-45D6-A309-B408454C2243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65542" name="Picture 4" descr="5-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679700"/>
            <a:ext cx="6472237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 Mechanisms: token bucket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n-US" dirty="0" smtClean="0"/>
              <a:t>Another way to illustrate token buckets: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ADA66-FA8D-4677-BF0C-5703A3EA4F6D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66566" name="Picture 4" descr="667 Token bu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3290888"/>
            <a:ext cx="6096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Policing: the effect of buckets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89025"/>
            <a:ext cx="3895725" cy="5768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input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pure </a:t>
            </a:r>
            <a:r>
              <a:rPr lang="en-US" sz="2000" smtClean="0">
                <a:solidFill>
                  <a:srgbClr val="FF0000"/>
                </a:solidFill>
              </a:rPr>
              <a:t>leaky bucket, </a:t>
            </a:r>
            <a:r>
              <a:rPr lang="en-US" sz="2000" smtClean="0"/>
              <a:t>2MBps</a:t>
            </a:r>
            <a:endParaRPr lang="en-US" sz="20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250KB,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500KB,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750KB, 2MBps</a:t>
            </a:r>
          </a:p>
          <a:p>
            <a:pPr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output 500KB, 2MBps </a:t>
            </a:r>
            <a:r>
              <a:rPr lang="en-US" sz="2000" smtClean="0">
                <a:solidFill>
                  <a:srgbClr val="00CC66"/>
                </a:solidFill>
              </a:rPr>
              <a:t>token bucket</a:t>
            </a:r>
            <a:r>
              <a:rPr lang="en-US" sz="2000" smtClean="0"/>
              <a:t> feeding 10MBps </a:t>
            </a:r>
            <a:r>
              <a:rPr lang="en-US" sz="2000" smtClean="0">
                <a:solidFill>
                  <a:srgbClr val="FF0000"/>
                </a:solidFill>
              </a:rPr>
              <a:t>leaky bucket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E2F174-BCE7-4ED3-A744-B4A15847AEDB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67590" name="Picture 4" descr="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513" y="1036638"/>
            <a:ext cx="5635625" cy="694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339850"/>
            <a:ext cx="3957637" cy="490855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video: sequence of images displayed at constant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e.g. 24 images/sec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digital image: array of pixels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each pixel represented by bits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</a:rPr>
              <a:t>coding: use redundancy 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within</a:t>
            </a:r>
            <a:r>
              <a:rPr lang="en-US" sz="2400" dirty="0" smtClean="0">
                <a:ea typeface="ＭＳ Ｐゴシック" charset="0"/>
              </a:rPr>
              <a:t> and 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between</a:t>
            </a:r>
            <a:r>
              <a:rPr lang="en-US" sz="2400" dirty="0" smtClean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sz="2400" dirty="0" smtClean="0">
                <a:ea typeface="ＭＳ Ｐゴシック" charset="0"/>
              </a:rPr>
              <a:t>images to decrease # bits used to encode image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spatial (within image)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temporal (from one image to next</a:t>
            </a:r>
            <a:r>
              <a:rPr lang="en-US" dirty="0" smtClean="0">
                <a:ea typeface="ＭＳ Ｐゴシック" charset="0"/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A399E4A2-C13B-411D-9740-2C9797C623BA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4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video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24581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  <a:cs typeface="+mn-cs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spatial coding example: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instead of sending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 N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values of same color (all purple), send only two values: color  value (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purple)  and number of repeated values (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  <a:cs typeface="+mn-cs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400">
                <a:solidFill>
                  <a:srgbClr val="CC0000"/>
                </a:solidFill>
                <a:latin typeface="Arial" pitchFamily="34" charset="0"/>
              </a:rPr>
              <a:t>temporal coding example: </a:t>
            </a:r>
            <a:r>
              <a:rPr lang="en-US" sz="1400" i="0">
                <a:solidFill>
                  <a:srgbClr val="000000"/>
                </a:solidFill>
                <a:latin typeface="Arial" pitchFamily="34" charset="0"/>
              </a:rPr>
              <a:t>instead of sending complete frame at i+1, send only differences from frame i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960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Classes, </a:t>
            </a:r>
            <a:r>
              <a:rPr lang="en-US" sz="1800" dirty="0" err="1" smtClean="0"/>
              <a:t>QoS</a:t>
            </a:r>
            <a:r>
              <a:rPr lang="en-US" sz="1800" dirty="0" smtClean="0"/>
              <a:t>, 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recovery from jitter and loss (</a:t>
            </a:r>
            <a:r>
              <a:rPr lang="en-US" sz="1800" dirty="0" err="1" smtClean="0"/>
              <a:t>eg</a:t>
            </a:r>
            <a:r>
              <a:rPr lang="en-US" sz="1800" dirty="0" smtClean="0"/>
              <a:t> IP telephony)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(Overlays) </a:t>
            </a:r>
            <a:r>
              <a:rPr lang="sv-SE" sz="1800" dirty="0"/>
              <a:t>CDN: </a:t>
            </a:r>
            <a:r>
              <a:rPr lang="sv-SE" sz="1800" dirty="0" err="1"/>
              <a:t>content</a:t>
            </a:r>
            <a:r>
              <a:rPr lang="sv-SE" sz="1800" dirty="0"/>
              <a:t> distribution </a:t>
            </a:r>
            <a:r>
              <a:rPr lang="sv-SE" sz="1800" dirty="0" err="1"/>
              <a:t>networks</a:t>
            </a:r>
            <a:endParaRPr lang="sv-SE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 protocols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Improving </a:t>
            </a:r>
            <a:r>
              <a:rPr lang="en-US" sz="2200" dirty="0" err="1" smtClean="0"/>
              <a:t>QoS</a:t>
            </a:r>
            <a:r>
              <a:rPr lang="en-US" sz="22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 VC (ATM) 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Internet approach: </a:t>
            </a:r>
            <a:r>
              <a:rPr lang="en-US" sz="1800" dirty="0" err="1" smtClean="0"/>
              <a:t>Int-serv</a:t>
            </a:r>
            <a:r>
              <a:rPr lang="en-US" sz="1800" dirty="0" smtClean="0"/>
              <a:t> + RSVP, Diff-</a:t>
            </a:r>
            <a:r>
              <a:rPr lang="en-US" sz="1800" dirty="0" err="1" smtClean="0"/>
              <a:t>serv</a:t>
            </a:r>
            <a:endParaRPr lang="en-US" sz="1800" dirty="0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8430D-1390-4BB3-B50E-97F3C9301789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7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75" y="1133576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-489204" y="451381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encrypted-tbn1.gstatic.com/images?q=tbn:ANd9GcRs_N6F96TXKX8N_HOmdPc_croQ6UZtnIlY9SC5giy8bWiiO4DO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54" y="4495800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96275" cy="1143000"/>
          </a:xfrm>
        </p:spPr>
        <p:txBody>
          <a:bodyPr/>
          <a:lstStyle/>
          <a:p>
            <a:r>
              <a:rPr lang="en-US" sz="2800" dirty="0" smtClean="0"/>
              <a:t>(Virtual Circuit example) ATM: Asynchronous Transfer Mode nets</a:t>
            </a:r>
            <a:endParaRPr lang="en-US" dirty="0" smtClean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Internet:</a:t>
            </a:r>
            <a:r>
              <a:rPr lang="en-US" sz="2000" smtClean="0"/>
              <a:t> </a:t>
            </a:r>
          </a:p>
          <a:p>
            <a:r>
              <a:rPr lang="en-US" sz="2000" smtClean="0"/>
              <a:t>today’s </a:t>
            </a:r>
            <a:r>
              <a:rPr lang="en-US" sz="2000" i="1" smtClean="0"/>
              <a:t>de facto</a:t>
            </a:r>
            <a:r>
              <a:rPr lang="en-US" sz="2000" smtClean="0"/>
              <a:t> standard for global data networking</a:t>
            </a:r>
          </a:p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1980’s:</a:t>
            </a:r>
            <a:r>
              <a:rPr lang="en-US" sz="2000" smtClean="0"/>
              <a:t> </a:t>
            </a:r>
          </a:p>
          <a:p>
            <a:r>
              <a:rPr lang="en-US" sz="2000" smtClean="0"/>
              <a:t>telco’s develop ATM: competing network standard for carrying high-speed voice/data</a:t>
            </a:r>
          </a:p>
        </p:txBody>
      </p:sp>
      <p:sp>
        <p:nvSpPr>
          <p:cNvPr id="7271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ATM principles: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virtual-circuit networks</a:t>
            </a:r>
            <a:r>
              <a:rPr lang="en-US" sz="2000" dirty="0" smtClean="0"/>
              <a:t>: switches maintain state for each “call”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small (48 byte payload, 5 byte header) fixed length </a:t>
            </a:r>
            <a:r>
              <a:rPr lang="en-US" sz="2000" i="1" dirty="0" smtClean="0"/>
              <a:t>cells</a:t>
            </a:r>
            <a:r>
              <a:rPr lang="en-US" sz="2000" dirty="0" smtClean="0"/>
              <a:t> (like packets)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fast switching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small size good for voice</a:t>
            </a:r>
          </a:p>
          <a:p>
            <a:pPr>
              <a:lnSpc>
                <a:spcPct val="90000"/>
              </a:lnSpc>
            </a:pPr>
            <a:r>
              <a:rPr lang="sv-SE" sz="2000" dirty="0" err="1" smtClean="0"/>
              <a:t>Assume</a:t>
            </a:r>
            <a:r>
              <a:rPr lang="sv-SE" sz="2000" dirty="0" smtClean="0"/>
              <a:t> </a:t>
            </a:r>
            <a:r>
              <a:rPr lang="sv-SE" sz="2000" dirty="0" err="1" smtClean="0"/>
              <a:t>low</a:t>
            </a:r>
            <a:r>
              <a:rPr lang="sv-SE" sz="2000" dirty="0" smtClean="0"/>
              <a:t> </a:t>
            </a:r>
            <a:r>
              <a:rPr lang="sv-SE" sz="2000" dirty="0" err="1" smtClean="0"/>
              <a:t>error</a:t>
            </a:r>
            <a:r>
              <a:rPr lang="sv-SE" sz="2000" dirty="0" smtClean="0"/>
              <a:t>-rates, </a:t>
            </a:r>
            <a:r>
              <a:rPr lang="sv-SE" sz="2000" dirty="0" smtClean="0">
                <a:solidFill>
                  <a:srgbClr val="FF0000"/>
                </a:solidFill>
              </a:rPr>
              <a:t>do not </a:t>
            </a:r>
            <a:r>
              <a:rPr lang="sv-SE" sz="2000" dirty="0" err="1" smtClean="0">
                <a:solidFill>
                  <a:srgbClr val="FF0000"/>
                </a:solidFill>
              </a:rPr>
              <a:t>perform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error</a:t>
            </a:r>
            <a:r>
              <a:rPr lang="sv-SE" sz="2000" dirty="0" smtClean="0">
                <a:solidFill>
                  <a:srgbClr val="FF0000"/>
                </a:solidFill>
              </a:rPr>
              <a:t> </a:t>
            </a:r>
            <a:r>
              <a:rPr lang="sv-SE" sz="2000" dirty="0" err="1" smtClean="0">
                <a:solidFill>
                  <a:srgbClr val="FF0000"/>
                </a:solidFill>
              </a:rPr>
              <a:t>control</a:t>
            </a:r>
            <a:r>
              <a:rPr lang="sv-SE" sz="2000" dirty="0" smtClean="0">
                <a:solidFill>
                  <a:srgbClr val="FF0000"/>
                </a:solidFill>
              </a:rPr>
              <a:t> (</a:t>
            </a:r>
            <a:r>
              <a:rPr lang="sv-SE" sz="2000" dirty="0" err="1" smtClean="0">
                <a:solidFill>
                  <a:srgbClr val="FF0000"/>
                </a:solidFill>
              </a:rPr>
              <a:t>enhance</a:t>
            </a:r>
            <a:r>
              <a:rPr lang="sv-SE" sz="2000" dirty="0" smtClean="0">
                <a:solidFill>
                  <a:srgbClr val="FF0000"/>
                </a:solidFill>
              </a:rPr>
              <a:t> speed)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 smtClean="0"/>
              <a:t>well-defined interface between “network” and “user” (think of </a:t>
            </a:r>
            <a:r>
              <a:rPr lang="en-US" sz="2000" dirty="0" smtClean="0"/>
              <a:t>classic telecom)</a:t>
            </a:r>
            <a:endParaRPr lang="en-US" sz="2000" dirty="0" smtClean="0"/>
          </a:p>
        </p:txBody>
      </p:sp>
      <p:sp>
        <p:nvSpPr>
          <p:cNvPr id="727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AB86AE-8756-4AF9-9454-F582D50C6E79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2864982" y="4038445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b="1" dirty="0" smtClean="0">
                <a:solidFill>
                  <a:srgbClr val="FF0000"/>
                </a:solidFill>
              </a:rPr>
              <a:t>?</a:t>
            </a:r>
            <a:endParaRPr lang="sv-SE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241300" y="4995863"/>
            <a:ext cx="807561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sv-SE" dirty="0"/>
              <a:t>ATM </a:t>
            </a:r>
            <a:r>
              <a:rPr lang="sv-SE" dirty="0" err="1"/>
              <a:t>switches</a:t>
            </a:r>
            <a:r>
              <a:rPr lang="sv-SE" dirty="0"/>
              <a:t>: VC </a:t>
            </a:r>
            <a:r>
              <a:rPr lang="sv-SE" dirty="0" err="1"/>
              <a:t>technology</a:t>
            </a:r>
            <a:endParaRPr lang="sv-SE" dirty="0"/>
          </a:p>
          <a:p>
            <a:pPr lvl="1" eaLnBrk="0" hangingPunct="0">
              <a:buFontTx/>
              <a:buChar char="•"/>
            </a:pP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channels</a:t>
            </a:r>
            <a:r>
              <a:rPr lang="sv-SE" dirty="0"/>
              <a:t>, </a:t>
            </a:r>
            <a:r>
              <a:rPr lang="sv-SE" dirty="0" err="1"/>
              <a:t>virtual</a:t>
            </a:r>
            <a:r>
              <a:rPr lang="sv-SE" dirty="0"/>
              <a:t> </a:t>
            </a:r>
            <a:r>
              <a:rPr lang="sv-SE" dirty="0" err="1"/>
              <a:t>circuits</a:t>
            </a:r>
            <a:r>
              <a:rPr lang="sv-SE" dirty="0"/>
              <a:t> </a:t>
            </a:r>
          </a:p>
          <a:p>
            <a:pPr lvl="2" eaLnBrk="0" hangingPunct="0"/>
            <a:r>
              <a:rPr lang="sv-SE" dirty="0" err="1"/>
              <a:t>Based</a:t>
            </a:r>
            <a:r>
              <a:rPr lang="sv-SE" dirty="0"/>
              <a:t> on Banyan </a:t>
            </a:r>
            <a:r>
              <a:rPr lang="sv-SE" dirty="0" err="1"/>
              <a:t>crossbar</a:t>
            </a:r>
            <a:r>
              <a:rPr lang="sv-SE" dirty="0"/>
              <a:t> </a:t>
            </a:r>
            <a:r>
              <a:rPr lang="sv-SE" dirty="0" err="1"/>
              <a:t>switches</a:t>
            </a:r>
            <a:endParaRPr lang="sv-SE" dirty="0"/>
          </a:p>
          <a:p>
            <a:pPr eaLnBrk="0" hangingPunct="0">
              <a:buFontTx/>
              <a:buChar char="•"/>
            </a:pPr>
            <a:r>
              <a:rPr lang="sv-SE" dirty="0"/>
              <a:t> </a:t>
            </a:r>
            <a:r>
              <a:rPr lang="sv-SE" dirty="0">
                <a:solidFill>
                  <a:srgbClr val="FF0000"/>
                </a:solidFill>
              </a:rPr>
              <a:t>ATM </a:t>
            </a:r>
            <a:r>
              <a:rPr lang="sv-SE" dirty="0" err="1">
                <a:solidFill>
                  <a:srgbClr val="FF0000"/>
                </a:solidFill>
              </a:rPr>
              <a:t>routing</a:t>
            </a:r>
            <a:r>
              <a:rPr lang="sv-SE" dirty="0">
                <a:solidFill>
                  <a:srgbClr val="FF0000"/>
                </a:solidFill>
              </a:rPr>
              <a:t>: as </a:t>
            </a:r>
            <a:r>
              <a:rPr lang="sv-SE" dirty="0" err="1">
                <a:solidFill>
                  <a:srgbClr val="FF0000"/>
                </a:solidFill>
              </a:rPr>
              <a:t>train</a:t>
            </a:r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travelling</a:t>
            </a:r>
            <a:r>
              <a:rPr lang="sv-SE" dirty="0">
                <a:solidFill>
                  <a:srgbClr val="FF0000"/>
                </a:solidFill>
              </a:rPr>
              <a:t> (</a:t>
            </a:r>
            <a:r>
              <a:rPr lang="sv-SE" dirty="0" err="1">
                <a:solidFill>
                  <a:srgbClr val="FF0000"/>
                </a:solidFill>
              </a:rPr>
              <a:t>hence</a:t>
            </a:r>
            <a:r>
              <a:rPr lang="sv-SE" dirty="0">
                <a:solidFill>
                  <a:srgbClr val="FF0000"/>
                </a:solidFill>
              </a:rPr>
              <a:t> no </a:t>
            </a:r>
            <a:r>
              <a:rPr lang="sv-SE" dirty="0" err="1">
                <a:solidFill>
                  <a:srgbClr val="FF0000"/>
                </a:solidFill>
              </a:rPr>
              <a:t>state</a:t>
            </a:r>
            <a:r>
              <a:rPr lang="sv-SE" dirty="0">
                <a:solidFill>
                  <a:srgbClr val="FF0000"/>
                </a:solidFill>
              </a:rPr>
              <a:t> for </a:t>
            </a:r>
            <a:r>
              <a:rPr lang="sv-SE" dirty="0" err="1">
                <a:solidFill>
                  <a:srgbClr val="FF0000"/>
                </a:solidFill>
              </a:rPr>
              <a:t>each</a:t>
            </a:r>
            <a:r>
              <a:rPr lang="sv-SE" dirty="0">
                <a:solidFill>
                  <a:srgbClr val="FF0000"/>
                </a:solidFill>
              </a:rPr>
              <a:t> ”</a:t>
            </a:r>
            <a:r>
              <a:rPr lang="sv-SE" dirty="0" err="1" smtClean="0">
                <a:solidFill>
                  <a:srgbClr val="FF0000"/>
                </a:solidFill>
              </a:rPr>
              <a:t>stream</a:t>
            </a:r>
            <a:r>
              <a:rPr lang="sv-SE" dirty="0" smtClean="0">
                <a:solidFill>
                  <a:srgbClr val="FF0000"/>
                </a:solidFill>
              </a:rPr>
              <a:t>/</a:t>
            </a:r>
            <a:r>
              <a:rPr lang="sv-SE" dirty="0" err="1" smtClean="0">
                <a:solidFill>
                  <a:srgbClr val="FF0000"/>
                </a:solidFill>
              </a:rPr>
              <a:t>passenger</a:t>
            </a:r>
            <a:r>
              <a:rPr lang="sv-SE" dirty="0" smtClean="0">
                <a:solidFill>
                  <a:srgbClr val="FF0000"/>
                </a:solidFill>
              </a:rPr>
              <a:t>”, </a:t>
            </a:r>
            <a:r>
              <a:rPr lang="sv-SE" dirty="0" err="1">
                <a:solidFill>
                  <a:srgbClr val="FF0000"/>
                </a:solidFill>
              </a:rPr>
              <a:t>but</a:t>
            </a:r>
            <a:r>
              <a:rPr lang="sv-SE" dirty="0">
                <a:solidFill>
                  <a:srgbClr val="FF0000"/>
                </a:solidFill>
              </a:rPr>
              <a:t> for </a:t>
            </a:r>
            <a:r>
              <a:rPr lang="sv-SE" dirty="0" err="1">
                <a:solidFill>
                  <a:srgbClr val="FF0000"/>
                </a:solidFill>
              </a:rPr>
              <a:t>each</a:t>
            </a:r>
            <a:r>
              <a:rPr lang="sv-SE" dirty="0">
                <a:solidFill>
                  <a:srgbClr val="FF0000"/>
                </a:solidFill>
              </a:rPr>
              <a:t> ”</a:t>
            </a:r>
            <a:r>
              <a:rPr lang="sv-SE" dirty="0" err="1">
                <a:solidFill>
                  <a:srgbClr val="FF0000"/>
                </a:solidFill>
              </a:rPr>
              <a:t>train</a:t>
            </a:r>
            <a:r>
              <a:rPr lang="sv-SE" dirty="0">
                <a:solidFill>
                  <a:srgbClr val="FF0000"/>
                </a:solidFill>
              </a:rPr>
              <a:t>”)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smtClean="0"/>
              <a:t>Recall: switching fabrics</a:t>
            </a:r>
            <a:endParaRPr lang="en-US" smtClean="0"/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B9E15D-D877-4C45-A821-C72A048D43A2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73732" name="Picture 2" descr="463 swtching metho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1387475"/>
            <a:ext cx="52133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 cell (small packet)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4614"/>
            <a:ext cx="7758113" cy="266133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 smtClean="0"/>
              <a:t>48-byte payload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Why?: small payload -&gt; short cell-creation delay for digitized voice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halfway between 32 and 64 (compromise!)</a:t>
            </a:r>
          </a:p>
          <a:p>
            <a:pPr>
              <a:lnSpc>
                <a:spcPct val="9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Header: 5bytes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VCI:</a:t>
            </a:r>
            <a:r>
              <a:rPr lang="en-US" sz="1600" dirty="0" smtClean="0"/>
              <a:t> virtual channel ID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PT:</a:t>
            </a:r>
            <a:r>
              <a:rPr lang="en-US" sz="1600" b="1" dirty="0" smtClean="0"/>
              <a:t> </a:t>
            </a:r>
            <a:r>
              <a:rPr lang="en-US" sz="1600" dirty="0" smtClean="0"/>
              <a:t>Payload type (e.g. Resource Management cell versus data cell) </a:t>
            </a: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CLP: </a:t>
            </a:r>
            <a:r>
              <a:rPr lang="en-US" sz="1600" dirty="0" smtClean="0"/>
              <a:t>Cell Loss Priority bit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CLP = 1 implies low priority cell, can be discarded if congestion</a:t>
            </a:r>
            <a:endParaRPr lang="en-US" sz="16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</a:rPr>
              <a:t>HEC:</a:t>
            </a:r>
            <a:r>
              <a:rPr lang="en-US" sz="1600" dirty="0" smtClean="0"/>
              <a:t> Header Error Checksum</a:t>
            </a:r>
            <a:endParaRPr lang="en-US" sz="1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E199E8-F040-4524-A67D-606A9687898B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74758" name="Picture 4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225" y="4137025"/>
            <a:ext cx="52768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Picture 5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5053013"/>
            <a:ext cx="5360987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0" name="Text Box 6"/>
          <p:cNvSpPr txBox="1">
            <a:spLocks noChangeArrowheads="1"/>
          </p:cNvSpPr>
          <p:nvPr/>
        </p:nvSpPr>
        <p:spPr bwMode="auto">
          <a:xfrm>
            <a:off x="306388" y="4575175"/>
            <a:ext cx="1519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header</a:t>
            </a:r>
          </a:p>
        </p:txBody>
      </p:sp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311150" y="5140325"/>
            <a:ext cx="1522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Cell format</a:t>
            </a:r>
            <a:endParaRPr lang="en-US" sz="1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VC technology</a:t>
            </a:r>
            <a:br>
              <a:rPr lang="en-US" sz="3200" dirty="0" smtClean="0"/>
            </a:br>
            <a:r>
              <a:rPr lang="en-US" sz="3200" dirty="0" smtClean="0"/>
              <a:t>ATM Network service models: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0468A6-9F9D-4747-946A-2247DF702819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5781" name="Text Box 3"/>
          <p:cNvSpPr txBox="1">
            <a:spLocks noChangeArrowheads="1"/>
          </p:cNvSpPr>
          <p:nvPr/>
        </p:nvSpPr>
        <p:spPr bwMode="auto">
          <a:xfrm>
            <a:off x="250825" y="1506538"/>
            <a:ext cx="14970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Service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Model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Constant Bit Rate</a:t>
            </a:r>
            <a:r>
              <a:rPr lang="en-US" sz="2000">
                <a:latin typeface="Arial" pitchFamily="34" charset="0"/>
              </a:rPr>
              <a:t> 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VariableBR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Arial" pitchFamily="34" charset="0"/>
              </a:rPr>
              <a:t>(RT/nRT)</a:t>
            </a:r>
          </a:p>
          <a:p>
            <a:pPr eaLnBrk="0" hangingPunct="0"/>
            <a:r>
              <a:rPr lang="en-US" sz="2000">
                <a:solidFill>
                  <a:schemeClr val="accent1"/>
                </a:solidFill>
                <a:latin typeface="Arial" pitchFamily="34" charset="0"/>
              </a:rPr>
              <a:t>Available BR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UndefinedBR</a:t>
            </a:r>
            <a:endParaRPr lang="en-US"/>
          </a:p>
        </p:txBody>
      </p:sp>
      <p:sp>
        <p:nvSpPr>
          <p:cNvPr id="75782" name="Text Box 4"/>
          <p:cNvSpPr txBox="1">
            <a:spLocks noChangeArrowheads="1"/>
          </p:cNvSpPr>
          <p:nvPr/>
        </p:nvSpPr>
        <p:spPr bwMode="auto">
          <a:xfrm>
            <a:off x="3300413" y="1801813"/>
            <a:ext cx="15382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Bandwidth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constant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guaranteed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rate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guaranteed 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minimum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none</a:t>
            </a:r>
            <a:endParaRPr lang="en-US"/>
          </a:p>
        </p:txBody>
      </p:sp>
      <p:sp>
        <p:nvSpPr>
          <p:cNvPr id="75783" name="Line 5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4" name="Line 6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5" name="Line 7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6" name="Line 8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7" name="Line 9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88" name="Text Box 10"/>
          <p:cNvSpPr txBox="1">
            <a:spLocks noChangeArrowheads="1"/>
          </p:cNvSpPr>
          <p:nvPr/>
        </p:nvSpPr>
        <p:spPr bwMode="auto">
          <a:xfrm>
            <a:off x="4700588" y="1801813"/>
            <a:ext cx="7207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Loss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89" name="Text Box 11"/>
          <p:cNvSpPr txBox="1">
            <a:spLocks noChangeArrowheads="1"/>
          </p:cNvSpPr>
          <p:nvPr/>
        </p:nvSpPr>
        <p:spPr bwMode="auto">
          <a:xfrm>
            <a:off x="5424488" y="1811338"/>
            <a:ext cx="8318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Order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  <a:endParaRPr lang="en-US"/>
          </a:p>
        </p:txBody>
      </p:sp>
      <p:sp>
        <p:nvSpPr>
          <p:cNvPr id="75790" name="Text Box 12"/>
          <p:cNvSpPr txBox="1">
            <a:spLocks noChangeArrowheads="1"/>
          </p:cNvSpPr>
          <p:nvPr/>
        </p:nvSpPr>
        <p:spPr bwMode="auto">
          <a:xfrm>
            <a:off x="6281738" y="1811338"/>
            <a:ext cx="94773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Timing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91" name="Text Box 13"/>
          <p:cNvSpPr txBox="1">
            <a:spLocks noChangeArrowheads="1"/>
          </p:cNvSpPr>
          <p:nvPr/>
        </p:nvSpPr>
        <p:spPr bwMode="auto">
          <a:xfrm>
            <a:off x="7281863" y="1525588"/>
            <a:ext cx="14700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feedback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</a:p>
          <a:p>
            <a:pPr eaLnBrk="0" hangingPunct="0"/>
            <a:r>
              <a:rPr lang="en-US" sz="2000">
                <a:latin typeface="Arial" pitchFamily="34" charset="0"/>
              </a:rPr>
              <a:t>congestion</a:t>
            </a:r>
          </a:p>
          <a:p>
            <a:pPr eaLnBrk="0" hangingPunct="0"/>
            <a:r>
              <a:rPr lang="en-US" sz="2000">
                <a:solidFill>
                  <a:srgbClr val="00CC66"/>
                </a:solidFill>
                <a:latin typeface="Arial" pitchFamily="34" charset="0"/>
              </a:rPr>
              <a:t>yes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no</a:t>
            </a:r>
            <a:endParaRPr lang="en-US"/>
          </a:p>
        </p:txBody>
      </p:sp>
      <p:sp>
        <p:nvSpPr>
          <p:cNvPr id="75792" name="Text Box 14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pitchFamily="34" charset="0"/>
              </a:rPr>
              <a:t>Guarantees ?</a:t>
            </a:r>
            <a:endParaRPr lang="en-US"/>
          </a:p>
        </p:txBody>
      </p:sp>
      <p:sp>
        <p:nvSpPr>
          <p:cNvPr id="75793" name="Line 15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794" name="Rectangle 16"/>
          <p:cNvSpPr>
            <a:spLocks noChangeArrowheads="1"/>
          </p:cNvSpPr>
          <p:nvPr/>
        </p:nvSpPr>
        <p:spPr bwMode="auto">
          <a:xfrm>
            <a:off x="447675" y="5457825"/>
            <a:ext cx="77819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>
                <a:latin typeface="Comic Sans MS" pitchFamily="66" charset="0"/>
              </a:rPr>
              <a:t>With ABR you can get min guaranteed capacity and better, if possible; with UBR you can get better, but you may be thrown out in the middle </a:t>
            </a:r>
            <a:r>
              <a:rPr lang="en-US" sz="2000">
                <a:latin typeface="Comic Sans MS" pitchFamily="66" charset="0"/>
                <a:sym typeface="Wingdings" pitchFamily="2" charset="2"/>
              </a:rPr>
              <a:t>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75795" name="Text Box 17"/>
          <p:cNvSpPr txBox="1">
            <a:spLocks noChangeArrowheads="1"/>
          </p:cNvSpPr>
          <p:nvPr/>
        </p:nvSpPr>
        <p:spPr bwMode="auto">
          <a:xfrm flipH="1">
            <a:off x="1744663" y="1520825"/>
            <a:ext cx="15001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latin typeface="Arial" pitchFamily="34" charset="0"/>
              </a:rPr>
              <a:t>Example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solidFill>
                  <a:schemeClr val="accent2"/>
                </a:solidFill>
                <a:latin typeface="Arial" pitchFamily="34" charset="0"/>
              </a:rPr>
              <a:t>voice</a:t>
            </a:r>
          </a:p>
          <a:p>
            <a:pPr eaLnBrk="0" hangingPunct="0"/>
            <a:endParaRPr lang="en-US" sz="2000">
              <a:latin typeface="Arial" pitchFamily="34" charset="0"/>
            </a:endParaRPr>
          </a:p>
          <a:p>
            <a:pPr eaLnBrk="0" hangingPunct="0"/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Video/</a:t>
            </a:r>
          </a:p>
          <a:p>
            <a:pPr eaLnBrk="0" hangingPunct="0"/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“streaming”</a:t>
            </a:r>
          </a:p>
          <a:p>
            <a:pPr eaLnBrk="0" hangingPunct="0"/>
            <a:r>
              <a:rPr lang="en-US" sz="2000">
                <a:solidFill>
                  <a:schemeClr val="accent1"/>
                </a:solidFill>
                <a:latin typeface="Arial" pitchFamily="34" charset="0"/>
              </a:rPr>
              <a:t>www-browsing</a:t>
            </a:r>
          </a:p>
          <a:p>
            <a:pPr eaLnBrk="0" hangingPunct="0"/>
            <a:r>
              <a:rPr lang="en-US" sz="1800">
                <a:latin typeface="Arial" pitchFamily="34" charset="0"/>
              </a:rPr>
              <a:t>Background file transfer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 Bit Rate Services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84F765-47CA-4C27-BA15-3FC60DB24381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2" cstate="print"/>
          <a:srcRect b="20116"/>
          <a:stretch>
            <a:fillRect/>
          </a:stretch>
        </p:blipFill>
        <p:spPr bwMode="auto">
          <a:xfrm>
            <a:off x="609600" y="1771650"/>
            <a:ext cx="78486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sv-SE" smtClean="0"/>
              <a:t>ATM Congestion Control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>
              <a:buFont typeface="ZapfDingbats"/>
              <a:buNone/>
            </a:pPr>
            <a:r>
              <a:rPr lang="sv-SE" dirty="0" err="1" smtClean="0"/>
              <a:t>Several</a:t>
            </a:r>
            <a:r>
              <a:rPr lang="sv-SE" dirty="0" smtClean="0"/>
              <a:t> different </a:t>
            </a:r>
            <a:r>
              <a:rPr lang="sv-SE" dirty="0" err="1" smtClean="0"/>
              <a:t>strategies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:</a:t>
            </a:r>
          </a:p>
          <a:p>
            <a:r>
              <a:rPr lang="sv-SE" b="1" dirty="0" err="1" smtClean="0">
                <a:solidFill>
                  <a:srgbClr val="FF0000"/>
                </a:solidFill>
              </a:rPr>
              <a:t>Admission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control</a:t>
            </a:r>
            <a:r>
              <a:rPr lang="sv-SE" b="1" dirty="0" smtClean="0">
                <a:solidFill>
                  <a:srgbClr val="FF0000"/>
                </a:solidFill>
              </a:rPr>
              <a:t> and </a:t>
            </a:r>
            <a:r>
              <a:rPr lang="sv-SE" b="1" dirty="0" err="1" smtClean="0">
                <a:solidFill>
                  <a:srgbClr val="FF0000"/>
                </a:solidFill>
              </a:rPr>
              <a:t>resource</a:t>
            </a:r>
            <a:r>
              <a:rPr lang="sv-SE" b="1" dirty="0" smtClean="0">
                <a:solidFill>
                  <a:srgbClr val="FF0000"/>
                </a:solidFill>
              </a:rPr>
              <a:t> reservation</a:t>
            </a:r>
            <a:r>
              <a:rPr lang="sv-SE" i="1" dirty="0" smtClean="0"/>
              <a:t>: </a:t>
            </a:r>
            <a:r>
              <a:rPr lang="sv-SE" dirty="0" err="1" smtClean="0"/>
              <a:t>reserve</a:t>
            </a:r>
            <a:r>
              <a:rPr lang="sv-SE" dirty="0" smtClean="0"/>
              <a:t> </a:t>
            </a:r>
            <a:r>
              <a:rPr lang="sv-SE" dirty="0" err="1" smtClean="0"/>
              <a:t>resources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opening</a:t>
            </a:r>
            <a:r>
              <a:rPr lang="sv-SE" dirty="0" smtClean="0"/>
              <a:t> a VC; </a:t>
            </a:r>
            <a:r>
              <a:rPr lang="sv-SE" dirty="0" err="1" smtClean="0"/>
              <a:t>traffic</a:t>
            </a:r>
            <a:r>
              <a:rPr lang="sv-SE" dirty="0" smtClean="0"/>
              <a:t> </a:t>
            </a:r>
            <a:r>
              <a:rPr lang="sv-SE" dirty="0" err="1" smtClean="0"/>
              <a:t>shaping</a:t>
            </a:r>
            <a:r>
              <a:rPr lang="sv-SE" dirty="0" smtClean="0"/>
              <a:t> and  </a:t>
            </a:r>
            <a:r>
              <a:rPr lang="sv-SE" dirty="0" err="1" smtClean="0"/>
              <a:t>policing</a:t>
            </a:r>
            <a:r>
              <a:rPr lang="sv-SE" i="1" dirty="0" smtClean="0"/>
              <a:t> (</a:t>
            </a:r>
            <a:r>
              <a:rPr lang="sv-SE" i="1" dirty="0" err="1" smtClean="0"/>
              <a:t>use</a:t>
            </a:r>
            <a:r>
              <a:rPr lang="sv-SE" i="1" dirty="0" smtClean="0"/>
              <a:t> </a:t>
            </a:r>
            <a:r>
              <a:rPr lang="sv-SE" i="1" dirty="0" err="1" smtClean="0"/>
              <a:t>bucket</a:t>
            </a:r>
            <a:r>
              <a:rPr lang="sv-SE" i="1" dirty="0" smtClean="0"/>
              <a:t>-like </a:t>
            </a:r>
            <a:r>
              <a:rPr lang="sv-SE" i="1" dirty="0" err="1" smtClean="0"/>
              <a:t>methods</a:t>
            </a:r>
            <a:r>
              <a:rPr lang="sv-SE" i="1" dirty="0" smtClean="0"/>
              <a:t>)</a:t>
            </a:r>
          </a:p>
          <a:p>
            <a:endParaRPr lang="sv-SE" i="1" dirty="0" smtClean="0"/>
          </a:p>
          <a:p>
            <a:r>
              <a:rPr lang="sv-SE" b="1" dirty="0" smtClean="0">
                <a:solidFill>
                  <a:srgbClr val="00CC66"/>
                </a:solidFill>
              </a:rPr>
              <a:t>Rate-</a:t>
            </a:r>
            <a:r>
              <a:rPr lang="sv-SE" b="1" dirty="0" err="1" smtClean="0">
                <a:solidFill>
                  <a:srgbClr val="00CC66"/>
                </a:solidFill>
              </a:rPr>
              <a:t>based</a:t>
            </a:r>
            <a:r>
              <a:rPr lang="sv-SE" b="1" dirty="0" smtClean="0">
                <a:solidFill>
                  <a:srgbClr val="00CC66"/>
                </a:solidFill>
              </a:rPr>
              <a:t> </a:t>
            </a:r>
            <a:r>
              <a:rPr lang="sv-SE" b="1" dirty="0" err="1" smtClean="0">
                <a:solidFill>
                  <a:srgbClr val="00CC66"/>
                </a:solidFill>
              </a:rPr>
              <a:t>congestion</a:t>
            </a:r>
            <a:r>
              <a:rPr lang="sv-SE" b="1" dirty="0" smtClean="0">
                <a:solidFill>
                  <a:srgbClr val="00CC66"/>
                </a:solidFill>
              </a:rPr>
              <a:t> </a:t>
            </a:r>
            <a:r>
              <a:rPr lang="sv-SE" b="1" dirty="0" err="1" smtClean="0">
                <a:solidFill>
                  <a:srgbClr val="00CC66"/>
                </a:solidFill>
              </a:rPr>
              <a:t>control</a:t>
            </a:r>
            <a:r>
              <a:rPr lang="sv-SE" i="1" dirty="0" smtClean="0"/>
              <a:t>: </a:t>
            </a:r>
            <a:r>
              <a:rPr lang="sv-SE" dirty="0"/>
              <a:t>(</a:t>
            </a:r>
            <a:r>
              <a:rPr lang="sv-SE" dirty="0" err="1"/>
              <a:t>especially</a:t>
            </a:r>
            <a:r>
              <a:rPr lang="sv-SE" dirty="0"/>
              <a:t> for </a:t>
            </a:r>
            <a:r>
              <a:rPr lang="sv-SE" dirty="0">
                <a:solidFill>
                  <a:srgbClr val="00CC66"/>
                </a:solidFill>
              </a:rPr>
              <a:t>ABR </a:t>
            </a:r>
            <a:r>
              <a:rPr lang="sv-SE" dirty="0" err="1">
                <a:solidFill>
                  <a:srgbClr val="00CC66"/>
                </a:solidFill>
              </a:rPr>
              <a:t>traffic</a:t>
            </a:r>
            <a:r>
              <a:rPr lang="sv-SE" dirty="0"/>
              <a:t>) </a:t>
            </a:r>
            <a:r>
              <a:rPr lang="sv-SE" dirty="0" err="1" smtClean="0"/>
              <a:t>similar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smtClean="0">
                <a:solidFill>
                  <a:schemeClr val="accent2"/>
                </a:solidFill>
              </a:rPr>
              <a:t>choke packets (option </a:t>
            </a:r>
            <a:r>
              <a:rPr lang="sv-SE" dirty="0" err="1" smtClean="0">
                <a:solidFill>
                  <a:schemeClr val="accent2"/>
                </a:solidFill>
              </a:rPr>
              <a:t>also</a:t>
            </a:r>
            <a:r>
              <a:rPr lang="sv-SE" dirty="0" smtClean="0">
                <a:solidFill>
                  <a:schemeClr val="accent2"/>
                </a:solidFill>
              </a:rPr>
              <a:t> provided in IP (ICMP) </a:t>
            </a:r>
            <a:r>
              <a:rPr lang="sv-SE" dirty="0" err="1" smtClean="0">
                <a:solidFill>
                  <a:schemeClr val="accent2"/>
                </a:solidFill>
              </a:rPr>
              <a:t>also</a:t>
            </a:r>
            <a:r>
              <a:rPr lang="sv-SE" dirty="0" smtClean="0">
                <a:solidFill>
                  <a:schemeClr val="accent2"/>
                </a:solidFill>
              </a:rPr>
              <a:t>, </a:t>
            </a:r>
            <a:r>
              <a:rPr lang="sv-SE" dirty="0" err="1" smtClean="0">
                <a:solidFill>
                  <a:schemeClr val="accent2"/>
                </a:solidFill>
              </a:rPr>
              <a:t>but</a:t>
            </a:r>
            <a:r>
              <a:rPr lang="sv-SE" dirty="0" smtClean="0">
                <a:solidFill>
                  <a:schemeClr val="accent2"/>
                </a:solidFill>
              </a:rPr>
              <a:t> not </a:t>
            </a:r>
            <a:r>
              <a:rPr lang="sv-SE" dirty="0" err="1" smtClean="0">
                <a:solidFill>
                  <a:schemeClr val="accent2"/>
                </a:solidFill>
              </a:rPr>
              <a:t>really</a:t>
            </a:r>
            <a:r>
              <a:rPr lang="sv-SE" dirty="0" smtClean="0">
                <a:solidFill>
                  <a:schemeClr val="accent2"/>
                </a:solidFill>
              </a:rPr>
              <a:t> </a:t>
            </a:r>
            <a:r>
              <a:rPr lang="sv-SE" dirty="0" err="1" smtClean="0">
                <a:solidFill>
                  <a:schemeClr val="accent2"/>
                </a:solidFill>
              </a:rPr>
              <a:t>used</a:t>
            </a:r>
            <a:r>
              <a:rPr lang="sv-SE" dirty="0" smtClean="0">
                <a:solidFill>
                  <a:schemeClr val="accent2"/>
                </a:solidFill>
              </a:rPr>
              <a:t> in implementations)</a:t>
            </a:r>
            <a:r>
              <a:rPr lang="sv-SE" dirty="0" smtClean="0"/>
              <a:t>; </a:t>
            </a:r>
            <a:r>
              <a:rPr lang="sv-SE" b="1" dirty="0" err="1" smtClean="0"/>
              <a:t>idea</a:t>
            </a:r>
            <a:r>
              <a:rPr lang="sv-SE" b="1" dirty="0" smtClean="0"/>
              <a:t> </a:t>
            </a:r>
            <a:r>
              <a:rPr lang="sv-SE" i="1" dirty="0" smtClean="0"/>
              <a:t>= </a:t>
            </a:r>
            <a:r>
              <a:rPr lang="sv-SE" dirty="0" err="1" smtClean="0"/>
              <a:t>give</a:t>
            </a:r>
            <a:r>
              <a:rPr lang="sv-SE" dirty="0" smtClean="0"/>
              <a:t> feedback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sender</a:t>
            </a:r>
            <a:r>
              <a:rPr lang="sv-SE" dirty="0" smtClean="0"/>
              <a:t> and intermediate stations on the </a:t>
            </a:r>
            <a:r>
              <a:rPr lang="sv-SE" i="1" dirty="0" smtClean="0"/>
              <a:t>min. </a:t>
            </a:r>
            <a:r>
              <a:rPr lang="sv-SE" i="1" dirty="0" err="1" smtClean="0"/>
              <a:t>available</a:t>
            </a:r>
            <a:r>
              <a:rPr lang="sv-SE" i="1" dirty="0" smtClean="0"/>
              <a:t> (= max. acceptable) rate</a:t>
            </a:r>
            <a:r>
              <a:rPr lang="sv-SE" dirty="0" smtClean="0"/>
              <a:t> on the VC.</a:t>
            </a:r>
            <a:endParaRPr lang="en-US" sz="1800" dirty="0" smtClean="0"/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938A72-2E15-4A56-AD3E-0BB7E1DA575A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ATM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motivated</a:t>
            </a:r>
            <a:r>
              <a:rPr lang="sv-SE" dirty="0" smtClean="0"/>
              <a:t> MPLS (</a:t>
            </a:r>
            <a:r>
              <a:rPr lang="sv-SE" dirty="0" err="1" smtClean="0"/>
              <a:t>multiprotocol</a:t>
            </a:r>
            <a:r>
              <a:rPr lang="sv-SE" dirty="0" smtClean="0"/>
              <a:t> </a:t>
            </a:r>
            <a:r>
              <a:rPr lang="sv-SE" dirty="0" err="1" smtClean="0"/>
              <a:t>label</a:t>
            </a:r>
            <a:r>
              <a:rPr lang="sv-SE" dirty="0" smtClean="0"/>
              <a:t> </a:t>
            </a:r>
            <a:r>
              <a:rPr lang="sv-SE" dirty="0" err="1" smtClean="0"/>
              <a:t>switching</a:t>
            </a:r>
            <a:r>
              <a:rPr lang="sv-SE" dirty="0" smtClean="0"/>
              <a:t>)  </a:t>
            </a:r>
            <a:r>
              <a:rPr lang="sv-SE" dirty="0" smtClean="0"/>
              <a:t>for </a:t>
            </a:r>
            <a:r>
              <a:rPr lang="sv-SE" dirty="0" err="1" smtClean="0"/>
              <a:t>traffic</a:t>
            </a:r>
            <a:r>
              <a:rPr lang="sv-SE" dirty="0" smtClean="0"/>
              <a:t> </a:t>
            </a:r>
            <a:r>
              <a:rPr lang="sv-SE" dirty="0" err="1" smtClean="0"/>
              <a:t>engineering</a:t>
            </a:r>
            <a:r>
              <a:rPr lang="sv-SE" dirty="0" smtClean="0"/>
              <a:t> (cf extra </a:t>
            </a:r>
            <a:r>
              <a:rPr lang="sv-SE" dirty="0" err="1" smtClean="0"/>
              <a:t>notes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 smtClean="0">
                <a:solidFill>
                  <a:srgbClr val="000000"/>
                </a:solidFill>
              </a:rPr>
              <a:pPr/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Multimedia Applications, Services, Needs, …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Application Classes, </a:t>
            </a:r>
            <a:r>
              <a:rPr lang="en-US" sz="1800" dirty="0" err="1" smtClean="0"/>
              <a:t>QoS</a:t>
            </a:r>
            <a:r>
              <a:rPr lang="en-US" sz="1800" dirty="0" smtClean="0"/>
              <a:t>, challenges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Today’s representative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recovery from jitter and loss (</a:t>
            </a:r>
            <a:r>
              <a:rPr lang="en-US" sz="1800" dirty="0" err="1" smtClean="0"/>
              <a:t>eg</a:t>
            </a:r>
            <a:r>
              <a:rPr lang="en-US" sz="1800" dirty="0" smtClean="0"/>
              <a:t> IP telephony)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(Overlays) </a:t>
            </a:r>
            <a:r>
              <a:rPr lang="sv-SE" sz="1800" dirty="0"/>
              <a:t>CDN: </a:t>
            </a:r>
            <a:r>
              <a:rPr lang="sv-SE" sz="1800" dirty="0" err="1"/>
              <a:t>content</a:t>
            </a:r>
            <a:r>
              <a:rPr lang="sv-SE" sz="1800" dirty="0"/>
              <a:t> distribution </a:t>
            </a:r>
            <a:r>
              <a:rPr lang="sv-SE" sz="1800" dirty="0" err="1"/>
              <a:t>networks</a:t>
            </a:r>
            <a:endParaRPr lang="sv-SE" sz="18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Streaming protocols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Improving </a:t>
            </a:r>
            <a:r>
              <a:rPr lang="en-US" sz="2200" dirty="0" err="1" smtClean="0"/>
              <a:t>QoS</a:t>
            </a:r>
            <a:r>
              <a:rPr lang="en-US" sz="2200" dirty="0" smtClean="0"/>
              <a:t> in Networks (also related with congestion-control)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Packet scheduling and policing </a:t>
            </a:r>
          </a:p>
          <a:p>
            <a:pPr lvl="1"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Two generally different approaches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The  VC (ATM) approach (incl. material from Ch 3, 4, 5)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 </a:t>
            </a:r>
            <a:r>
              <a:rPr lang="en-US" sz="1800" dirty="0" err="1" smtClean="0"/>
              <a:t>Int-serv</a:t>
            </a:r>
            <a:r>
              <a:rPr lang="en-US" sz="1800" dirty="0" smtClean="0"/>
              <a:t> + RSVP, Diff-</a:t>
            </a:r>
            <a:r>
              <a:rPr lang="en-US" sz="1800" dirty="0" err="1" smtClean="0"/>
              <a:t>serv</a:t>
            </a:r>
            <a:endParaRPr lang="en-US" sz="1800" dirty="0" smtClean="0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08430D-1390-4BB3-B50E-97F3C9301789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7" name="Picture 3" descr="C:\Users\ptrianta.NET\AppData\Local\Microsoft\Windows\Temporary Internet Files\Content.IE5\B298K57Q\MP90044251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75" y="1133576"/>
            <a:ext cx="1869743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-489204" y="5225014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Recall:  </a:t>
            </a:r>
            <a:r>
              <a:rPr lang="en-US" sz="2800" dirty="0" smtClean="0"/>
              <a:t>Solution Approaches in IP Networks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7301"/>
            <a:ext cx="7772400" cy="2385786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2"/>
                </a:solidFill>
              </a:rPr>
              <a:t>Bag of tricks, large responsibility on applications ….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A2FFA5-F1A1-4BCD-975D-BE152E25E60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302084" name="Rectangle 4"/>
          <p:cNvSpPr>
            <a:spLocks noChangeArrowheads="1"/>
          </p:cNvSpPr>
          <p:nvPr/>
        </p:nvSpPr>
        <p:spPr bwMode="auto">
          <a:xfrm>
            <a:off x="685800" y="4049486"/>
            <a:ext cx="7772400" cy="2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eaLnBrk="0" hangingPunct="0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1800" dirty="0" smtClean="0">
                <a:latin typeface="Comic Sans MS" pitchFamily="66" charset="0"/>
              </a:rPr>
              <a:t>Is there an alternative way?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1F35A3E9-8FB8-4B47-9288-A95875948A37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5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video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26628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97472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0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6637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  <a:cs typeface="+mn-cs"/>
                </a:rPr>
                <a:t>……………………...…</a:t>
              </a:r>
            </a:p>
          </p:txBody>
        </p:sp>
        <p:sp>
          <p:nvSpPr>
            <p:cNvPr id="26638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spatial coding example: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instead of sending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 N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values of same color (all purple), send only two values: color  value (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purple)  and number of repeated values (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N)</a:t>
              </a:r>
            </a:p>
          </p:txBody>
        </p:sp>
        <p:sp>
          <p:nvSpPr>
            <p:cNvPr id="26639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  <a:cs typeface="+mn-cs"/>
                </a:rPr>
                <a:t>……………………...…</a:t>
              </a:r>
            </a:p>
          </p:txBody>
        </p:sp>
        <p:cxnSp>
          <p:nvCxnSpPr>
            <p:cNvPr id="26640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663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</a:t>
            </a:r>
          </a:p>
        </p:txBody>
      </p:sp>
      <p:sp>
        <p:nvSpPr>
          <p:cNvPr id="26633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i+1</a:t>
            </a:r>
          </a:p>
        </p:txBody>
      </p:sp>
      <p:sp>
        <p:nvSpPr>
          <p:cNvPr id="26634" name="TextBox 26"/>
          <p:cNvSpPr txBox="1">
            <a:spLocks noChangeArrowheads="1"/>
          </p:cNvSpPr>
          <p:nvPr/>
        </p:nvSpPr>
        <p:spPr bwMode="auto">
          <a:xfrm>
            <a:off x="4338638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400">
                <a:solidFill>
                  <a:srgbClr val="CC0000"/>
                </a:solidFill>
                <a:latin typeface="Arial" pitchFamily="34" charset="0"/>
              </a:rPr>
              <a:t>temporal coding example: </a:t>
            </a:r>
            <a:r>
              <a:rPr lang="en-US" sz="1400" i="0">
                <a:solidFill>
                  <a:srgbClr val="000000"/>
                </a:solidFill>
                <a:latin typeface="Arial" pitchFamily="34" charset="0"/>
              </a:rPr>
              <a:t>instead of sending complete frame at i+1, send only differences from frame i</a:t>
            </a:r>
          </a:p>
        </p:txBody>
      </p:sp>
      <p:cxnSp>
        <p:nvCxnSpPr>
          <p:cNvPr id="26635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298450" y="1228725"/>
            <a:ext cx="411480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</a:rPr>
              <a:t>CBR: (constant bit rate): </a:t>
            </a:r>
            <a:r>
              <a:rPr lang="en-US" sz="2400" dirty="0" smtClean="0">
                <a:solidFill>
                  <a:srgbClr val="000000"/>
                </a:solidFill>
              </a:rPr>
              <a:t>video encoding rate fixed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</a:rPr>
              <a:t>VBR:  (variable bit rate): </a:t>
            </a:r>
            <a:r>
              <a:rPr lang="en-US" sz="2400" dirty="0" smtClean="0">
                <a:solidFill>
                  <a:srgbClr val="000000"/>
                </a:solidFill>
              </a:rPr>
              <a:t>video encoding rate changes as amount of spatial, temporal coding changes 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</a:rPr>
              <a:t>examples: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MPEG 1 (CD-ROM) 1.5 Mbps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MPEG2 (DVD) 3-6 Mbps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MPEG4 (often used in Internet, &lt; 1 Mbps)</a:t>
            </a:r>
            <a:endParaRPr lang="en-US" dirty="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3"/>
          <p:cNvSpPr>
            <a:spLocks noGrp="1" noChangeArrowheads="1"/>
          </p:cNvSpPr>
          <p:nvPr>
            <p:ph type="title"/>
          </p:nvPr>
        </p:nvSpPr>
        <p:spPr>
          <a:xfrm>
            <a:off x="400050" y="228600"/>
            <a:ext cx="8143875" cy="1143000"/>
          </a:xfrm>
        </p:spPr>
        <p:txBody>
          <a:bodyPr/>
          <a:lstStyle/>
          <a:p>
            <a:r>
              <a:rPr lang="en-US" smtClean="0"/>
              <a:t>Intserv: QoS guarantee scenario</a:t>
            </a:r>
          </a:p>
        </p:txBody>
      </p:sp>
      <p:sp>
        <p:nvSpPr>
          <p:cNvPr id="289849" name="Rectangle 57"/>
          <p:cNvSpPr>
            <a:spLocks noGrp="1" noChangeArrowheads="1"/>
          </p:cNvSpPr>
          <p:nvPr>
            <p:ph sz="half" idx="1"/>
          </p:nvPr>
        </p:nvSpPr>
        <p:spPr>
          <a:xfrm>
            <a:off x="3657600" y="1344613"/>
            <a:ext cx="52197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Resource reservation per individual application session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call setup, signaling (RSVP</a:t>
            </a:r>
            <a:r>
              <a:rPr lang="en-US" sz="18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Maintains </a:t>
            </a:r>
            <a:r>
              <a:rPr lang="sv-SE" sz="1800" dirty="0"/>
              <a:t> </a:t>
            </a:r>
            <a:r>
              <a:rPr lang="sv-SE" sz="1800" dirty="0" err="1"/>
              <a:t>state</a:t>
            </a:r>
            <a:r>
              <a:rPr lang="sv-SE" sz="1800" dirty="0"/>
              <a:t> a la VC </a:t>
            </a:r>
            <a:r>
              <a:rPr lang="en-US" sz="1800" dirty="0" smtClean="0">
                <a:solidFill>
                  <a:srgbClr val="FF0000"/>
                </a:solidFill>
              </a:rPr>
              <a:t> (but soft state</a:t>
            </a:r>
            <a:r>
              <a:rPr lang="en-US" sz="1800" dirty="0" smtClean="0"/>
              <a:t>,)</a:t>
            </a:r>
          </a:p>
          <a:p>
            <a:pPr lvl="3">
              <a:lnSpc>
                <a:spcPct val="80000"/>
              </a:lnSpc>
            </a:pPr>
            <a:r>
              <a:rPr lang="en-US" dirty="0" smtClean="0"/>
              <a:t>responsibility at the client to renew reservations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US" sz="1800" dirty="0" smtClean="0"/>
              <a:t>traffic, </a:t>
            </a:r>
            <a:r>
              <a:rPr lang="en-US" sz="1800" dirty="0" err="1" smtClean="0"/>
              <a:t>QoS</a:t>
            </a:r>
            <a:r>
              <a:rPr lang="en-US" sz="1800" dirty="0" smtClean="0"/>
              <a:t> declaration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per-element admission </a:t>
            </a:r>
            <a:r>
              <a:rPr lang="en-US" sz="1800" dirty="0" smtClean="0"/>
              <a:t>control</a:t>
            </a:r>
            <a:endParaRPr lang="en-US" sz="1800" dirty="0" smtClean="0"/>
          </a:p>
        </p:txBody>
      </p:sp>
      <p:sp>
        <p:nvSpPr>
          <p:cNvPr id="40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A9B2C-13BE-4BAB-BCD8-34A64EDFE88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2293" name="Freeform 2"/>
          <p:cNvSpPr>
            <a:spLocks/>
          </p:cNvSpPr>
          <p:nvPr/>
        </p:nvSpPr>
        <p:spPr bwMode="auto">
          <a:xfrm>
            <a:off x="3187700" y="3295650"/>
            <a:ext cx="1798638" cy="167481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5" name="Freeform 4"/>
          <p:cNvSpPr>
            <a:spLocks/>
          </p:cNvSpPr>
          <p:nvPr/>
        </p:nvSpPr>
        <p:spPr bwMode="auto">
          <a:xfrm>
            <a:off x="746125" y="2162175"/>
            <a:ext cx="2381250" cy="1922463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6" name="Rectangle 5"/>
          <p:cNvSpPr>
            <a:spLocks noChangeArrowheads="1"/>
          </p:cNvSpPr>
          <p:nvPr/>
        </p:nvSpPr>
        <p:spPr bwMode="auto">
          <a:xfrm>
            <a:off x="1339850" y="4554538"/>
            <a:ext cx="63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sv-SE"/>
          </a:p>
        </p:txBody>
      </p:sp>
      <p:grpSp>
        <p:nvGrpSpPr>
          <p:cNvPr id="12297" name="Group 6"/>
          <p:cNvGrpSpPr>
            <a:grpSpLocks/>
          </p:cNvGrpSpPr>
          <p:nvPr/>
        </p:nvGrpSpPr>
        <p:grpSpPr bwMode="auto">
          <a:xfrm rot="-5400000">
            <a:off x="2376487" y="3482976"/>
            <a:ext cx="98425" cy="298450"/>
            <a:chOff x="3842" y="406"/>
            <a:chExt cx="51" cy="167"/>
          </a:xfrm>
        </p:grpSpPr>
        <p:sp>
          <p:nvSpPr>
            <p:cNvPr id="12687" name="Oval 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88" name="Oval 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89" name="Oval 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49475" y="3286125"/>
            <a:ext cx="63182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152650" y="3281363"/>
            <a:ext cx="3175" cy="115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2784475" y="3279775"/>
            <a:ext cx="3175" cy="100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1377950" y="2620963"/>
            <a:ext cx="757238" cy="331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V="1">
            <a:off x="1406525" y="2978150"/>
            <a:ext cx="715963" cy="26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V="1">
            <a:off x="2455863" y="3081338"/>
            <a:ext cx="1587" cy="198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5343525" y="4041775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 rot="-5400000">
            <a:off x="6157119" y="5330031"/>
            <a:ext cx="63500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 rot="-5400000">
            <a:off x="6242051" y="5327650"/>
            <a:ext cx="63500" cy="66675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 rot="-5400000">
            <a:off x="6319837" y="5332413"/>
            <a:ext cx="61913" cy="65088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-5400000">
            <a:off x="6579394" y="5212557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rot="5400000" flipH="1">
            <a:off x="5953125" y="520382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rot="16200000" flipV="1">
            <a:off x="6299994" y="486489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6297613" y="49752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 rot="5400000" flipH="1">
            <a:off x="7555706" y="512524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rot="-5400000">
            <a:off x="7909719" y="537765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 rot="-5400000">
            <a:off x="7899400" y="490855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>
            <a:off x="7472363" y="4606925"/>
            <a:ext cx="501650" cy="234950"/>
            <a:chOff x="3600" y="219"/>
            <a:chExt cx="360" cy="175"/>
          </a:xfrm>
        </p:grpSpPr>
        <p:sp>
          <p:nvSpPr>
            <p:cNvPr id="12674" name="Oval 3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75" name="Line 3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76" name="Line 3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77" name="Rectangle 3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78" name="Oval 3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79" name="Group 3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684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5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6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80" name="Group 3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681" name="Line 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2" name="Line 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3" name="Line 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2318" name="Line 43"/>
          <p:cNvSpPr>
            <a:spLocks noChangeShapeType="1"/>
          </p:cNvSpPr>
          <p:nvPr/>
        </p:nvSpPr>
        <p:spPr bwMode="auto">
          <a:xfrm flipV="1">
            <a:off x="6548438" y="4730750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Line 44"/>
          <p:cNvSpPr>
            <a:spLocks noChangeShapeType="1"/>
          </p:cNvSpPr>
          <p:nvPr/>
        </p:nvSpPr>
        <p:spPr bwMode="auto">
          <a:xfrm rot="-5400000">
            <a:off x="7446169" y="55840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Line 45"/>
          <p:cNvSpPr>
            <a:spLocks noChangeShapeType="1"/>
          </p:cNvSpPr>
          <p:nvPr/>
        </p:nvSpPr>
        <p:spPr bwMode="auto">
          <a:xfrm rot="5400000" flipH="1">
            <a:off x="6819900" y="55753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46"/>
          <p:cNvSpPr>
            <a:spLocks noChangeShapeType="1"/>
          </p:cNvSpPr>
          <p:nvPr/>
        </p:nvSpPr>
        <p:spPr bwMode="auto">
          <a:xfrm rot="16200000" flipV="1">
            <a:off x="7166769" y="52363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Line 47"/>
          <p:cNvSpPr>
            <a:spLocks noChangeShapeType="1"/>
          </p:cNvSpPr>
          <p:nvPr/>
        </p:nvSpPr>
        <p:spPr bwMode="auto">
          <a:xfrm>
            <a:off x="7164388" y="53467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3" name="Line 48"/>
          <p:cNvSpPr>
            <a:spLocks noChangeShapeType="1"/>
          </p:cNvSpPr>
          <p:nvPr/>
        </p:nvSpPr>
        <p:spPr bwMode="auto">
          <a:xfrm>
            <a:off x="3836988" y="3576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4" name="Line 49"/>
          <p:cNvSpPr>
            <a:spLocks noChangeShapeType="1"/>
          </p:cNvSpPr>
          <p:nvPr/>
        </p:nvSpPr>
        <p:spPr bwMode="auto">
          <a:xfrm flipH="1">
            <a:off x="4356100" y="3913188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5" name="Line 50"/>
          <p:cNvSpPr>
            <a:spLocks noChangeShapeType="1"/>
          </p:cNvSpPr>
          <p:nvPr/>
        </p:nvSpPr>
        <p:spPr bwMode="auto">
          <a:xfrm>
            <a:off x="3586163" y="3689350"/>
            <a:ext cx="0" cy="431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6" name="Line 51"/>
          <p:cNvSpPr>
            <a:spLocks noChangeShapeType="1"/>
          </p:cNvSpPr>
          <p:nvPr/>
        </p:nvSpPr>
        <p:spPr bwMode="auto">
          <a:xfrm>
            <a:off x="3611563" y="4337050"/>
            <a:ext cx="534987" cy="3683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7" name="Line 52"/>
          <p:cNvSpPr>
            <a:spLocks noChangeShapeType="1"/>
          </p:cNvSpPr>
          <p:nvPr/>
        </p:nvSpPr>
        <p:spPr bwMode="auto">
          <a:xfrm>
            <a:off x="4795838" y="4754563"/>
            <a:ext cx="12954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8" name="Line 53"/>
          <p:cNvSpPr>
            <a:spLocks noChangeShapeType="1"/>
          </p:cNvSpPr>
          <p:nvPr/>
        </p:nvSpPr>
        <p:spPr bwMode="auto">
          <a:xfrm flipH="1">
            <a:off x="3844925" y="3881438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9" name="Line 54"/>
          <p:cNvSpPr>
            <a:spLocks noChangeShapeType="1"/>
          </p:cNvSpPr>
          <p:nvPr/>
        </p:nvSpPr>
        <p:spPr bwMode="auto">
          <a:xfrm flipH="1">
            <a:off x="3854450" y="33210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30" name="Line 55"/>
          <p:cNvSpPr>
            <a:spLocks noChangeShapeType="1"/>
          </p:cNvSpPr>
          <p:nvPr/>
        </p:nvSpPr>
        <p:spPr bwMode="auto">
          <a:xfrm flipH="1">
            <a:off x="4572000" y="34972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31" name="Line 56"/>
          <p:cNvSpPr>
            <a:spLocks noChangeShapeType="1"/>
          </p:cNvSpPr>
          <p:nvPr/>
        </p:nvSpPr>
        <p:spPr bwMode="auto">
          <a:xfrm>
            <a:off x="2720975" y="2981325"/>
            <a:ext cx="601663" cy="563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33" name="Group 58"/>
          <p:cNvGrpSpPr>
            <a:grpSpLocks/>
          </p:cNvGrpSpPr>
          <p:nvPr/>
        </p:nvGrpSpPr>
        <p:grpSpPr bwMode="auto">
          <a:xfrm>
            <a:off x="2117725" y="2820988"/>
            <a:ext cx="639763" cy="282575"/>
            <a:chOff x="1070" y="3199"/>
            <a:chExt cx="403" cy="178"/>
          </a:xfrm>
        </p:grpSpPr>
        <p:sp>
          <p:nvSpPr>
            <p:cNvPr id="12661" name="Oval 5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62" name="Line 6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63" name="Line 6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64" name="Rectangle 6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65" name="Oval 6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66" name="Group 6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71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2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3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67" name="Group 6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4" name="Group 72"/>
          <p:cNvGrpSpPr>
            <a:grpSpLocks/>
          </p:cNvGrpSpPr>
          <p:nvPr/>
        </p:nvGrpSpPr>
        <p:grpSpPr bwMode="auto">
          <a:xfrm>
            <a:off x="3251200" y="3402013"/>
            <a:ext cx="639763" cy="282575"/>
            <a:chOff x="1070" y="3199"/>
            <a:chExt cx="403" cy="178"/>
          </a:xfrm>
        </p:grpSpPr>
        <p:sp>
          <p:nvSpPr>
            <p:cNvPr id="12648" name="Oval 73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49" name="Line 74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50" name="Line 75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51" name="Rectangle 76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52" name="Oval 77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53" name="Group 78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58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9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0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54" name="Group 82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55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6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7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5" name="Group 86"/>
          <p:cNvGrpSpPr>
            <a:grpSpLocks/>
          </p:cNvGrpSpPr>
          <p:nvPr/>
        </p:nvGrpSpPr>
        <p:grpSpPr bwMode="auto">
          <a:xfrm>
            <a:off x="3270250" y="4116388"/>
            <a:ext cx="639763" cy="282575"/>
            <a:chOff x="1070" y="3199"/>
            <a:chExt cx="403" cy="178"/>
          </a:xfrm>
        </p:grpSpPr>
        <p:sp>
          <p:nvSpPr>
            <p:cNvPr id="12635" name="Oval 87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36" name="Line 88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7" name="Line 89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38" name="Rectangle 90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39" name="Oval 91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40" name="Group 92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45" name="Line 9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6" name="Line 9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7" name="Line 9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41" name="Group 96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42" name="Line 9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3" name="Line 9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44" name="Line 9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6" name="Group 100"/>
          <p:cNvGrpSpPr>
            <a:grpSpLocks/>
          </p:cNvGrpSpPr>
          <p:nvPr/>
        </p:nvGrpSpPr>
        <p:grpSpPr bwMode="auto">
          <a:xfrm>
            <a:off x="4117975" y="4592638"/>
            <a:ext cx="639763" cy="282575"/>
            <a:chOff x="1070" y="3199"/>
            <a:chExt cx="403" cy="178"/>
          </a:xfrm>
        </p:grpSpPr>
        <p:sp>
          <p:nvSpPr>
            <p:cNvPr id="12622" name="Oval 101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23" name="Line 102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4" name="Line 103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25" name="Rectangle 104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26" name="Oval 105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27" name="Group 106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32" name="Line 10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3" name="Line 10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4" name="Line 10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28" name="Group 110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29" name="Line 1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0" name="Line 1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31" name="Line 1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7" name="Group 114"/>
          <p:cNvGrpSpPr>
            <a:grpSpLocks/>
          </p:cNvGrpSpPr>
          <p:nvPr/>
        </p:nvGrpSpPr>
        <p:grpSpPr bwMode="auto">
          <a:xfrm>
            <a:off x="5918200" y="4697413"/>
            <a:ext cx="639763" cy="282575"/>
            <a:chOff x="1070" y="3199"/>
            <a:chExt cx="403" cy="178"/>
          </a:xfrm>
        </p:grpSpPr>
        <p:sp>
          <p:nvSpPr>
            <p:cNvPr id="12609" name="Oval 115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10" name="Line 116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11" name="Line 117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12" name="Rectangle 118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13" name="Oval 119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14" name="Group 120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19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20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21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15" name="Group 124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16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17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18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8" name="Group 128"/>
          <p:cNvGrpSpPr>
            <a:grpSpLocks/>
          </p:cNvGrpSpPr>
          <p:nvPr/>
        </p:nvGrpSpPr>
        <p:grpSpPr bwMode="auto">
          <a:xfrm>
            <a:off x="6775450" y="5087938"/>
            <a:ext cx="639763" cy="282575"/>
            <a:chOff x="1070" y="3199"/>
            <a:chExt cx="403" cy="178"/>
          </a:xfrm>
        </p:grpSpPr>
        <p:sp>
          <p:nvSpPr>
            <p:cNvPr id="12596" name="Oval 129"/>
            <p:cNvSpPr>
              <a:spLocks noChangeArrowheads="1"/>
            </p:cNvSpPr>
            <p:nvPr/>
          </p:nvSpPr>
          <p:spPr bwMode="auto">
            <a:xfrm>
              <a:off x="1073" y="3278"/>
              <a:ext cx="400" cy="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97" name="Line 130"/>
            <p:cNvSpPr>
              <a:spLocks noChangeShapeType="1"/>
            </p:cNvSpPr>
            <p:nvPr/>
          </p:nvSpPr>
          <p:spPr bwMode="auto">
            <a:xfrm>
              <a:off x="10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8" name="Line 131"/>
            <p:cNvSpPr>
              <a:spLocks noChangeShapeType="1"/>
            </p:cNvSpPr>
            <p:nvPr/>
          </p:nvSpPr>
          <p:spPr bwMode="auto">
            <a:xfrm>
              <a:off x="1473" y="3270"/>
              <a:ext cx="0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99" name="Rectangle 132"/>
            <p:cNvSpPr>
              <a:spLocks noChangeArrowheads="1"/>
            </p:cNvSpPr>
            <p:nvPr/>
          </p:nvSpPr>
          <p:spPr bwMode="auto">
            <a:xfrm>
              <a:off x="1073" y="3270"/>
              <a:ext cx="397" cy="60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600" name="Oval 133"/>
            <p:cNvSpPr>
              <a:spLocks noChangeArrowheads="1"/>
            </p:cNvSpPr>
            <p:nvPr/>
          </p:nvSpPr>
          <p:spPr bwMode="auto">
            <a:xfrm>
              <a:off x="1070" y="3199"/>
              <a:ext cx="400" cy="11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601" name="Group 134"/>
            <p:cNvGrpSpPr>
              <a:grpSpLocks/>
            </p:cNvGrpSpPr>
            <p:nvPr/>
          </p:nvGrpSpPr>
          <p:grpSpPr bwMode="auto">
            <a:xfrm>
              <a:off x="1166" y="3224"/>
              <a:ext cx="198" cy="68"/>
              <a:chOff x="2848" y="848"/>
              <a:chExt cx="140" cy="98"/>
            </a:xfrm>
          </p:grpSpPr>
          <p:sp>
            <p:nvSpPr>
              <p:cNvPr id="12606" name="Line 1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7" name="Line 1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8" name="Line 1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602" name="Group 138"/>
            <p:cNvGrpSpPr>
              <a:grpSpLocks/>
            </p:cNvGrpSpPr>
            <p:nvPr/>
          </p:nvGrpSpPr>
          <p:grpSpPr bwMode="auto">
            <a:xfrm flipV="1">
              <a:off x="1166" y="3223"/>
              <a:ext cx="198" cy="68"/>
              <a:chOff x="2848" y="848"/>
              <a:chExt cx="140" cy="98"/>
            </a:xfrm>
          </p:grpSpPr>
          <p:sp>
            <p:nvSpPr>
              <p:cNvPr id="12603" name="Line 1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4" name="Line 1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05" name="Line 1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339" name="Group 142"/>
          <p:cNvGrpSpPr>
            <a:grpSpLocks/>
          </p:cNvGrpSpPr>
          <p:nvPr/>
        </p:nvGrpSpPr>
        <p:grpSpPr bwMode="auto">
          <a:xfrm>
            <a:off x="4252913" y="3629025"/>
            <a:ext cx="604837" cy="347663"/>
            <a:chOff x="3600" y="219"/>
            <a:chExt cx="360" cy="175"/>
          </a:xfrm>
        </p:grpSpPr>
        <p:sp>
          <p:nvSpPr>
            <p:cNvPr id="12583" name="Oval 1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84" name="Line 1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5" name="Line 1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6" name="Rectangle 1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87" name="Oval 1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588" name="Group 1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593" name="Line 1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4" name="Line 1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5" name="Line 1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589" name="Group 1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590" name="Line 1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1" name="Line 1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92" name="Line 1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7" name="Group 156"/>
          <p:cNvGrpSpPr>
            <a:grpSpLocks/>
          </p:cNvGrpSpPr>
          <p:nvPr/>
        </p:nvGrpSpPr>
        <p:grpSpPr bwMode="auto">
          <a:xfrm>
            <a:off x="1390650" y="2305050"/>
            <a:ext cx="5895975" cy="3190875"/>
            <a:chOff x="876" y="1452"/>
            <a:chExt cx="3714" cy="2010"/>
          </a:xfrm>
        </p:grpSpPr>
        <p:sp>
          <p:nvSpPr>
            <p:cNvPr id="12577" name="Freeform 157"/>
            <p:cNvSpPr>
              <a:spLocks/>
            </p:cNvSpPr>
            <p:nvPr/>
          </p:nvSpPr>
          <p:spPr bwMode="auto">
            <a:xfrm>
              <a:off x="876" y="1452"/>
              <a:ext cx="3714" cy="2010"/>
            </a:xfrm>
            <a:custGeom>
              <a:avLst/>
              <a:gdLst>
                <a:gd name="T0" fmla="*/ 0 w 3666"/>
                <a:gd name="T1" fmla="*/ 0 h 1884"/>
                <a:gd name="T2" fmla="*/ 430 w 3666"/>
                <a:gd name="T3" fmla="*/ 211 h 1884"/>
                <a:gd name="T4" fmla="*/ 817 w 3666"/>
                <a:gd name="T5" fmla="*/ 211 h 1884"/>
                <a:gd name="T6" fmla="*/ 1173 w 3666"/>
                <a:gd name="T7" fmla="*/ 656 h 1884"/>
                <a:gd name="T8" fmla="*/ 1479 w 3666"/>
                <a:gd name="T9" fmla="*/ 656 h 1884"/>
                <a:gd name="T10" fmla="*/ 1485 w 3666"/>
                <a:gd name="T11" fmla="*/ 1202 h 1884"/>
                <a:gd name="T12" fmla="*/ 1797 w 3666"/>
                <a:gd name="T13" fmla="*/ 1509 h 1884"/>
                <a:gd name="T14" fmla="*/ 3325 w 3666"/>
                <a:gd name="T15" fmla="*/ 1501 h 1884"/>
                <a:gd name="T16" fmla="*/ 3562 w 3666"/>
                <a:gd name="T17" fmla="*/ 1857 h 1884"/>
                <a:gd name="T18" fmla="*/ 3812 w 3666"/>
                <a:gd name="T19" fmla="*/ 1857 h 1884"/>
                <a:gd name="T20" fmla="*/ 3812 w 3666"/>
                <a:gd name="T21" fmla="*/ 2287 h 18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66"/>
                <a:gd name="T34" fmla="*/ 0 h 1884"/>
                <a:gd name="T35" fmla="*/ 3666 w 3666"/>
                <a:gd name="T36" fmla="*/ 1884 h 18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66" h="1884">
                  <a:moveTo>
                    <a:pt x="0" y="0"/>
                  </a:moveTo>
                  <a:lnTo>
                    <a:pt x="414" y="174"/>
                  </a:lnTo>
                  <a:lnTo>
                    <a:pt x="786" y="174"/>
                  </a:lnTo>
                  <a:lnTo>
                    <a:pt x="1128" y="540"/>
                  </a:lnTo>
                  <a:lnTo>
                    <a:pt x="1422" y="540"/>
                  </a:lnTo>
                  <a:lnTo>
                    <a:pt x="1428" y="990"/>
                  </a:lnTo>
                  <a:lnTo>
                    <a:pt x="1728" y="1242"/>
                  </a:lnTo>
                  <a:lnTo>
                    <a:pt x="3198" y="1236"/>
                  </a:lnTo>
                  <a:lnTo>
                    <a:pt x="3426" y="1530"/>
                  </a:lnTo>
                  <a:lnTo>
                    <a:pt x="3666" y="1530"/>
                  </a:lnTo>
                  <a:lnTo>
                    <a:pt x="3666" y="1884"/>
                  </a:lnTo>
                </a:path>
              </a:pathLst>
            </a:custGeom>
            <a:noFill/>
            <a:ln w="5715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8" name="Line 158"/>
            <p:cNvSpPr>
              <a:spLocks noChangeShapeType="1"/>
            </p:cNvSpPr>
            <p:nvPr/>
          </p:nvSpPr>
          <p:spPr bwMode="auto">
            <a:xfrm flipH="1">
              <a:off x="1524" y="1614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9" name="Line 159"/>
            <p:cNvSpPr>
              <a:spLocks noChangeShapeType="1"/>
            </p:cNvSpPr>
            <p:nvPr/>
          </p:nvSpPr>
          <p:spPr bwMode="auto">
            <a:xfrm flipH="1">
              <a:off x="2202" y="202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0" name="Line 160"/>
            <p:cNvSpPr>
              <a:spLocks noChangeShapeType="1"/>
            </p:cNvSpPr>
            <p:nvPr/>
          </p:nvSpPr>
          <p:spPr bwMode="auto">
            <a:xfrm flipH="1">
              <a:off x="2766" y="2778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1" name="Line 161"/>
            <p:cNvSpPr>
              <a:spLocks noChangeShapeType="1"/>
            </p:cNvSpPr>
            <p:nvPr/>
          </p:nvSpPr>
          <p:spPr bwMode="auto">
            <a:xfrm flipH="1">
              <a:off x="3900" y="2790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82" name="Line 162"/>
            <p:cNvSpPr>
              <a:spLocks noChangeShapeType="1"/>
            </p:cNvSpPr>
            <p:nvPr/>
          </p:nvSpPr>
          <p:spPr bwMode="auto">
            <a:xfrm flipH="1">
              <a:off x="4458" y="3072"/>
              <a:ext cx="6" cy="25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8" name="Group 163"/>
          <p:cNvGrpSpPr>
            <a:grpSpLocks/>
          </p:cNvGrpSpPr>
          <p:nvPr/>
        </p:nvGrpSpPr>
        <p:grpSpPr bwMode="auto">
          <a:xfrm>
            <a:off x="2401888" y="4624388"/>
            <a:ext cx="3284537" cy="1204912"/>
            <a:chOff x="1566" y="2913"/>
            <a:chExt cx="2016" cy="759"/>
          </a:xfrm>
        </p:grpSpPr>
        <p:sp>
          <p:nvSpPr>
            <p:cNvPr id="12570" name="Rectangle 164"/>
            <p:cNvSpPr>
              <a:spLocks noChangeArrowheads="1"/>
            </p:cNvSpPr>
            <p:nvPr/>
          </p:nvSpPr>
          <p:spPr bwMode="auto">
            <a:xfrm rot="-5401360">
              <a:off x="3004" y="2885"/>
              <a:ext cx="126" cy="18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71" name="Line 165"/>
            <p:cNvSpPr>
              <a:spLocks noChangeShapeType="1"/>
            </p:cNvSpPr>
            <p:nvPr/>
          </p:nvSpPr>
          <p:spPr bwMode="auto">
            <a:xfrm rot="-5401360">
              <a:off x="2954" y="2979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2" name="Line 166"/>
            <p:cNvSpPr>
              <a:spLocks noChangeShapeType="1"/>
            </p:cNvSpPr>
            <p:nvPr/>
          </p:nvSpPr>
          <p:spPr bwMode="auto">
            <a:xfrm rot="-5401360">
              <a:off x="2986" y="2976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3" name="Line 167"/>
            <p:cNvSpPr>
              <a:spLocks noChangeShapeType="1"/>
            </p:cNvSpPr>
            <p:nvPr/>
          </p:nvSpPr>
          <p:spPr bwMode="auto">
            <a:xfrm rot="-5401360">
              <a:off x="3022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4" name="Line 168"/>
            <p:cNvSpPr>
              <a:spLocks noChangeShapeType="1"/>
            </p:cNvSpPr>
            <p:nvPr/>
          </p:nvSpPr>
          <p:spPr bwMode="auto">
            <a:xfrm rot="-5401360">
              <a:off x="3058" y="2975"/>
              <a:ext cx="123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5" name="Line 169"/>
            <p:cNvSpPr>
              <a:spLocks noChangeShapeType="1"/>
            </p:cNvSpPr>
            <p:nvPr/>
          </p:nvSpPr>
          <p:spPr bwMode="auto">
            <a:xfrm rot="-1213478">
              <a:off x="3167" y="2947"/>
              <a:ext cx="183" cy="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76" name="Rectangle 170"/>
            <p:cNvSpPr>
              <a:spLocks noChangeArrowheads="1"/>
            </p:cNvSpPr>
            <p:nvPr/>
          </p:nvSpPr>
          <p:spPr bwMode="auto">
            <a:xfrm>
              <a:off x="1566" y="3108"/>
              <a:ext cx="201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742950" lvl="1" indent="-285750" algn="ctr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/>
                <a:buChar char="m"/>
              </a:pPr>
              <a:r>
                <a:rPr lang="en-US" sz="2000">
                  <a:latin typeface="Comic Sans MS" pitchFamily="66" charset="0"/>
                </a:rPr>
                <a:t>QoS-sensitive scheduling (e.g., WFQ)</a:t>
              </a:r>
              <a:endParaRPr lang="en-US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2342" name="Group 171"/>
          <p:cNvGrpSpPr>
            <a:grpSpLocks/>
          </p:cNvGrpSpPr>
          <p:nvPr/>
        </p:nvGrpSpPr>
        <p:grpSpPr bwMode="auto">
          <a:xfrm>
            <a:off x="604838" y="1809750"/>
            <a:ext cx="1257300" cy="415925"/>
            <a:chOff x="3621" y="3265"/>
            <a:chExt cx="1776" cy="744"/>
          </a:xfrm>
        </p:grpSpPr>
        <p:pic>
          <p:nvPicPr>
            <p:cNvPr id="12566" name="Picture 172" descr="reel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567" name="Freeform 173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568" name="Freeform 174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2569" name="Picture 175" descr="video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2290" name="Object 176"/>
          <p:cNvGraphicFramePr>
            <a:graphicFrameLocks noChangeAspect="1"/>
          </p:cNvGraphicFramePr>
          <p:nvPr/>
        </p:nvGraphicFramePr>
        <p:xfrm>
          <a:off x="1065213" y="2084388"/>
          <a:ext cx="4048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7" name="Clip" r:id="rId5" imgW="857160" imgH="1324080" progId="">
                  <p:embed/>
                </p:oleObj>
              </mc:Choice>
              <mc:Fallback>
                <p:oleObj name="Clip" r:id="rId5" imgW="857160" imgH="1324080" progId="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213" y="2084388"/>
                        <a:ext cx="404812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43" name="Group 177"/>
          <p:cNvGrpSpPr>
            <a:grpSpLocks/>
          </p:cNvGrpSpPr>
          <p:nvPr/>
        </p:nvGrpSpPr>
        <p:grpSpPr bwMode="auto">
          <a:xfrm>
            <a:off x="1939925" y="3343275"/>
            <a:ext cx="314325" cy="542925"/>
            <a:chOff x="1054" y="3290"/>
            <a:chExt cx="238" cy="366"/>
          </a:xfrm>
        </p:grpSpPr>
        <p:sp>
          <p:nvSpPr>
            <p:cNvPr id="12517" name="Freeform 1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8" name="Freeform 1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9" name="Freeform 1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0" name="Freeform 1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1" name="Freeform 1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2" name="Freeform 1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3" name="Freeform 1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4" name="Freeform 1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5" name="Freeform 1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6" name="Freeform 1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7" name="Freeform 1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8" name="Freeform 1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29" name="Freeform 1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0" name="Freeform 1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1" name="Freeform 1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2" name="Freeform 1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3" name="Freeform 1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4" name="Freeform 1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5" name="Freeform 1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6" name="Freeform 1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7" name="Freeform 1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8" name="Freeform 1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39" name="Freeform 2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0" name="Freeform 2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1" name="Freeform 2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2" name="Freeform 2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3" name="Freeform 2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4" name="Freeform 2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5" name="Freeform 2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6" name="Freeform 2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7" name="Freeform 2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8" name="Freeform 2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49" name="Freeform 2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0" name="Freeform 2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1" name="Freeform 2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2" name="Freeform 2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3" name="Freeform 2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4" name="Freeform 2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5" name="Freeform 2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6" name="Freeform 2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7" name="Freeform 2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8" name="Freeform 2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59" name="Freeform 2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0" name="Freeform 2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1" name="Freeform 2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2" name="Freeform 2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3" name="Freeform 2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4" name="Freeform 2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65" name="Freeform 2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4" name="Group 227"/>
          <p:cNvGrpSpPr>
            <a:grpSpLocks/>
          </p:cNvGrpSpPr>
          <p:nvPr/>
        </p:nvGrpSpPr>
        <p:grpSpPr bwMode="auto">
          <a:xfrm>
            <a:off x="2600325" y="3368675"/>
            <a:ext cx="314325" cy="542925"/>
            <a:chOff x="1054" y="3290"/>
            <a:chExt cx="238" cy="366"/>
          </a:xfrm>
        </p:grpSpPr>
        <p:sp>
          <p:nvSpPr>
            <p:cNvPr id="12468" name="Freeform 2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9" name="Freeform 2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0" name="Freeform 2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1" name="Freeform 2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2" name="Freeform 2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3" name="Freeform 2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4" name="Freeform 2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5" name="Freeform 2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6" name="Freeform 2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7" name="Freeform 2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8" name="Freeform 2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79" name="Freeform 2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0" name="Freeform 2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1" name="Freeform 2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2" name="Freeform 2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3" name="Freeform 2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4" name="Freeform 2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5" name="Freeform 2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6" name="Freeform 2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7" name="Freeform 2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8" name="Freeform 2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89" name="Freeform 2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0" name="Freeform 2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1" name="Freeform 2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2" name="Freeform 2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3" name="Freeform 2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4" name="Freeform 2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5" name="Freeform 2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6" name="Freeform 2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7" name="Freeform 2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8" name="Freeform 2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99" name="Freeform 2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0" name="Freeform 2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1" name="Freeform 2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2" name="Freeform 2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3" name="Freeform 2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4" name="Freeform 2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5" name="Freeform 2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6" name="Freeform 2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7" name="Freeform 2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8" name="Freeform 2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09" name="Freeform 2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0" name="Freeform 2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1" name="Freeform 2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2" name="Freeform 2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3" name="Freeform 2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4" name="Freeform 2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5" name="Freeform 2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516" name="Freeform 2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5" name="Group 277"/>
          <p:cNvGrpSpPr>
            <a:grpSpLocks/>
          </p:cNvGrpSpPr>
          <p:nvPr/>
        </p:nvGrpSpPr>
        <p:grpSpPr bwMode="auto">
          <a:xfrm>
            <a:off x="7985125" y="4600575"/>
            <a:ext cx="314325" cy="542925"/>
            <a:chOff x="1054" y="3290"/>
            <a:chExt cx="238" cy="366"/>
          </a:xfrm>
        </p:grpSpPr>
        <p:sp>
          <p:nvSpPr>
            <p:cNvPr id="12419" name="Freeform 27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0" name="Freeform 27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1" name="Freeform 28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2" name="Freeform 28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3" name="Freeform 28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4" name="Freeform 28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5" name="Freeform 28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6" name="Freeform 28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7" name="Freeform 28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8" name="Freeform 28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29" name="Freeform 28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0" name="Freeform 28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1" name="Freeform 29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2" name="Freeform 29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3" name="Freeform 29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4" name="Freeform 29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5" name="Freeform 29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6" name="Freeform 29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7" name="Freeform 29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8" name="Freeform 29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39" name="Freeform 29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0" name="Freeform 29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1" name="Freeform 30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2" name="Freeform 30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3" name="Freeform 30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4" name="Freeform 30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5" name="Freeform 30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6" name="Freeform 30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7" name="Freeform 30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8" name="Freeform 30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49" name="Freeform 30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0" name="Freeform 30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1" name="Freeform 31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2" name="Freeform 31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3" name="Freeform 31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4" name="Freeform 31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5" name="Freeform 31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6" name="Freeform 31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7" name="Freeform 31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8" name="Freeform 31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59" name="Freeform 31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0" name="Freeform 31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1" name="Freeform 32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2" name="Freeform 32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3" name="Freeform 32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4" name="Freeform 32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5" name="Freeform 32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6" name="Freeform 32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67" name="Freeform 32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6" name="Group 327"/>
          <p:cNvGrpSpPr>
            <a:grpSpLocks/>
          </p:cNvGrpSpPr>
          <p:nvPr/>
        </p:nvGrpSpPr>
        <p:grpSpPr bwMode="auto">
          <a:xfrm>
            <a:off x="7997825" y="5248275"/>
            <a:ext cx="314325" cy="542925"/>
            <a:chOff x="1054" y="3290"/>
            <a:chExt cx="238" cy="366"/>
          </a:xfrm>
        </p:grpSpPr>
        <p:sp>
          <p:nvSpPr>
            <p:cNvPr id="12370" name="Freeform 328"/>
            <p:cNvSpPr>
              <a:spLocks/>
            </p:cNvSpPr>
            <p:nvPr/>
          </p:nvSpPr>
          <p:spPr bwMode="auto">
            <a:xfrm>
              <a:off x="1172" y="3574"/>
              <a:ext cx="120" cy="82"/>
            </a:xfrm>
            <a:custGeom>
              <a:avLst/>
              <a:gdLst>
                <a:gd name="T0" fmla="*/ 0 w 720"/>
                <a:gd name="T1" fmla="*/ 2 h 490"/>
                <a:gd name="T2" fmla="*/ 0 w 720"/>
                <a:gd name="T3" fmla="*/ 2 h 490"/>
                <a:gd name="T4" fmla="*/ 0 w 720"/>
                <a:gd name="T5" fmla="*/ 2 h 490"/>
                <a:gd name="T6" fmla="*/ 0 w 720"/>
                <a:gd name="T7" fmla="*/ 2 h 490"/>
                <a:gd name="T8" fmla="*/ 0 w 720"/>
                <a:gd name="T9" fmla="*/ 2 h 490"/>
                <a:gd name="T10" fmla="*/ 1 w 720"/>
                <a:gd name="T11" fmla="*/ 2 h 490"/>
                <a:gd name="T12" fmla="*/ 1 w 720"/>
                <a:gd name="T13" fmla="*/ 2 h 490"/>
                <a:gd name="T14" fmla="*/ 1 w 720"/>
                <a:gd name="T15" fmla="*/ 2 h 490"/>
                <a:gd name="T16" fmla="*/ 1 w 720"/>
                <a:gd name="T17" fmla="*/ 2 h 490"/>
                <a:gd name="T18" fmla="*/ 2 w 720"/>
                <a:gd name="T19" fmla="*/ 2 h 490"/>
                <a:gd name="T20" fmla="*/ 2 w 720"/>
                <a:gd name="T21" fmla="*/ 2 h 490"/>
                <a:gd name="T22" fmla="*/ 3 w 720"/>
                <a:gd name="T23" fmla="*/ 2 h 490"/>
                <a:gd name="T24" fmla="*/ 3 w 720"/>
                <a:gd name="T25" fmla="*/ 1 h 490"/>
                <a:gd name="T26" fmla="*/ 3 w 720"/>
                <a:gd name="T27" fmla="*/ 1 h 490"/>
                <a:gd name="T28" fmla="*/ 3 w 720"/>
                <a:gd name="T29" fmla="*/ 1 h 490"/>
                <a:gd name="T30" fmla="*/ 3 w 720"/>
                <a:gd name="T31" fmla="*/ 1 h 490"/>
                <a:gd name="T32" fmla="*/ 3 w 720"/>
                <a:gd name="T33" fmla="*/ 1 h 490"/>
                <a:gd name="T34" fmla="*/ 3 w 720"/>
                <a:gd name="T35" fmla="*/ 1 h 490"/>
                <a:gd name="T36" fmla="*/ 3 w 720"/>
                <a:gd name="T37" fmla="*/ 1 h 490"/>
                <a:gd name="T38" fmla="*/ 3 w 720"/>
                <a:gd name="T39" fmla="*/ 1 h 490"/>
                <a:gd name="T40" fmla="*/ 3 w 720"/>
                <a:gd name="T41" fmla="*/ 1 h 490"/>
                <a:gd name="T42" fmla="*/ 3 w 720"/>
                <a:gd name="T43" fmla="*/ 1 h 490"/>
                <a:gd name="T44" fmla="*/ 3 w 720"/>
                <a:gd name="T45" fmla="*/ 1 h 490"/>
                <a:gd name="T46" fmla="*/ 2 w 720"/>
                <a:gd name="T47" fmla="*/ 0 h 490"/>
                <a:gd name="T48" fmla="*/ 2 w 720"/>
                <a:gd name="T49" fmla="*/ 0 h 490"/>
                <a:gd name="T50" fmla="*/ 2 w 720"/>
                <a:gd name="T51" fmla="*/ 0 h 490"/>
                <a:gd name="T52" fmla="*/ 2 w 720"/>
                <a:gd name="T53" fmla="*/ 0 h 490"/>
                <a:gd name="T54" fmla="*/ 2 w 720"/>
                <a:gd name="T55" fmla="*/ 0 h 490"/>
                <a:gd name="T56" fmla="*/ 2 w 720"/>
                <a:gd name="T57" fmla="*/ 0 h 490"/>
                <a:gd name="T58" fmla="*/ 2 w 720"/>
                <a:gd name="T59" fmla="*/ 0 h 490"/>
                <a:gd name="T60" fmla="*/ 2 w 720"/>
                <a:gd name="T61" fmla="*/ 0 h 490"/>
                <a:gd name="T62" fmla="*/ 2 w 720"/>
                <a:gd name="T63" fmla="*/ 0 h 490"/>
                <a:gd name="T64" fmla="*/ 2 w 720"/>
                <a:gd name="T65" fmla="*/ 0 h 490"/>
                <a:gd name="T66" fmla="*/ 2 w 720"/>
                <a:gd name="T67" fmla="*/ 0 h 490"/>
                <a:gd name="T68" fmla="*/ 2 w 720"/>
                <a:gd name="T69" fmla="*/ 0 h 490"/>
                <a:gd name="T70" fmla="*/ 1 w 720"/>
                <a:gd name="T71" fmla="*/ 1 h 490"/>
                <a:gd name="T72" fmla="*/ 1 w 720"/>
                <a:gd name="T73" fmla="*/ 1 h 490"/>
                <a:gd name="T74" fmla="*/ 1 w 720"/>
                <a:gd name="T75" fmla="*/ 1 h 490"/>
                <a:gd name="T76" fmla="*/ 1 w 720"/>
                <a:gd name="T77" fmla="*/ 1 h 490"/>
                <a:gd name="T78" fmla="*/ 0 w 720"/>
                <a:gd name="T79" fmla="*/ 1 h 490"/>
                <a:gd name="T80" fmla="*/ 0 w 720"/>
                <a:gd name="T81" fmla="*/ 1 h 490"/>
                <a:gd name="T82" fmla="*/ 0 w 720"/>
                <a:gd name="T83" fmla="*/ 1 h 490"/>
                <a:gd name="T84" fmla="*/ 0 w 720"/>
                <a:gd name="T85" fmla="*/ 1 h 490"/>
                <a:gd name="T86" fmla="*/ 0 w 720"/>
                <a:gd name="T87" fmla="*/ 2 h 4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0"/>
                <a:gd name="T133" fmla="*/ 0 h 490"/>
                <a:gd name="T134" fmla="*/ 720 w 720"/>
                <a:gd name="T135" fmla="*/ 490 h 4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0" h="490">
                  <a:moveTo>
                    <a:pt x="55" y="382"/>
                  </a:moveTo>
                  <a:lnTo>
                    <a:pt x="54" y="389"/>
                  </a:lnTo>
                  <a:lnTo>
                    <a:pt x="52" y="395"/>
                  </a:lnTo>
                  <a:lnTo>
                    <a:pt x="47" y="401"/>
                  </a:lnTo>
                  <a:lnTo>
                    <a:pt x="41" y="405"/>
                  </a:lnTo>
                  <a:lnTo>
                    <a:pt x="37" y="409"/>
                  </a:lnTo>
                  <a:lnTo>
                    <a:pt x="26" y="414"/>
                  </a:lnTo>
                  <a:lnTo>
                    <a:pt x="14" y="421"/>
                  </a:lnTo>
                  <a:lnTo>
                    <a:pt x="10" y="425"/>
                  </a:lnTo>
                  <a:lnTo>
                    <a:pt x="4" y="429"/>
                  </a:lnTo>
                  <a:lnTo>
                    <a:pt x="1" y="434"/>
                  </a:lnTo>
                  <a:lnTo>
                    <a:pt x="0" y="437"/>
                  </a:lnTo>
                  <a:lnTo>
                    <a:pt x="0" y="440"/>
                  </a:lnTo>
                  <a:lnTo>
                    <a:pt x="1" y="444"/>
                  </a:lnTo>
                  <a:lnTo>
                    <a:pt x="3" y="446"/>
                  </a:lnTo>
                  <a:lnTo>
                    <a:pt x="8" y="449"/>
                  </a:lnTo>
                  <a:lnTo>
                    <a:pt x="14" y="450"/>
                  </a:lnTo>
                  <a:lnTo>
                    <a:pt x="254" y="489"/>
                  </a:lnTo>
                  <a:lnTo>
                    <a:pt x="258" y="490"/>
                  </a:lnTo>
                  <a:lnTo>
                    <a:pt x="264" y="490"/>
                  </a:lnTo>
                  <a:lnTo>
                    <a:pt x="269" y="489"/>
                  </a:lnTo>
                  <a:lnTo>
                    <a:pt x="275" y="489"/>
                  </a:lnTo>
                  <a:lnTo>
                    <a:pt x="281" y="488"/>
                  </a:lnTo>
                  <a:lnTo>
                    <a:pt x="286" y="485"/>
                  </a:lnTo>
                  <a:lnTo>
                    <a:pt x="291" y="484"/>
                  </a:lnTo>
                  <a:lnTo>
                    <a:pt x="295" y="482"/>
                  </a:lnTo>
                  <a:lnTo>
                    <a:pt x="300" y="480"/>
                  </a:lnTo>
                  <a:lnTo>
                    <a:pt x="312" y="473"/>
                  </a:lnTo>
                  <a:lnTo>
                    <a:pt x="333" y="463"/>
                  </a:lnTo>
                  <a:lnTo>
                    <a:pt x="359" y="448"/>
                  </a:lnTo>
                  <a:lnTo>
                    <a:pt x="389" y="432"/>
                  </a:lnTo>
                  <a:lnTo>
                    <a:pt x="423" y="414"/>
                  </a:lnTo>
                  <a:lnTo>
                    <a:pt x="460" y="395"/>
                  </a:lnTo>
                  <a:lnTo>
                    <a:pt x="497" y="375"/>
                  </a:lnTo>
                  <a:lnTo>
                    <a:pt x="535" y="356"/>
                  </a:lnTo>
                  <a:lnTo>
                    <a:pt x="572" y="337"/>
                  </a:lnTo>
                  <a:lnTo>
                    <a:pt x="606" y="319"/>
                  </a:lnTo>
                  <a:lnTo>
                    <a:pt x="636" y="303"/>
                  </a:lnTo>
                  <a:lnTo>
                    <a:pt x="662" y="288"/>
                  </a:lnTo>
                  <a:lnTo>
                    <a:pt x="683" y="278"/>
                  </a:lnTo>
                  <a:lnTo>
                    <a:pt x="695" y="272"/>
                  </a:lnTo>
                  <a:lnTo>
                    <a:pt x="700" y="269"/>
                  </a:lnTo>
                  <a:lnTo>
                    <a:pt x="709" y="263"/>
                  </a:lnTo>
                  <a:lnTo>
                    <a:pt x="715" y="254"/>
                  </a:lnTo>
                  <a:lnTo>
                    <a:pt x="719" y="243"/>
                  </a:lnTo>
                  <a:lnTo>
                    <a:pt x="720" y="233"/>
                  </a:lnTo>
                  <a:lnTo>
                    <a:pt x="720" y="230"/>
                  </a:lnTo>
                  <a:lnTo>
                    <a:pt x="720" y="224"/>
                  </a:lnTo>
                  <a:lnTo>
                    <a:pt x="720" y="218"/>
                  </a:lnTo>
                  <a:lnTo>
                    <a:pt x="720" y="215"/>
                  </a:lnTo>
                  <a:lnTo>
                    <a:pt x="718" y="205"/>
                  </a:lnTo>
                  <a:lnTo>
                    <a:pt x="712" y="196"/>
                  </a:lnTo>
                  <a:lnTo>
                    <a:pt x="704" y="189"/>
                  </a:lnTo>
                  <a:lnTo>
                    <a:pt x="694" y="186"/>
                  </a:lnTo>
                  <a:lnTo>
                    <a:pt x="692" y="186"/>
                  </a:lnTo>
                  <a:lnTo>
                    <a:pt x="686" y="185"/>
                  </a:lnTo>
                  <a:lnTo>
                    <a:pt x="677" y="183"/>
                  </a:lnTo>
                  <a:lnTo>
                    <a:pt x="668" y="182"/>
                  </a:lnTo>
                  <a:lnTo>
                    <a:pt x="658" y="180"/>
                  </a:lnTo>
                  <a:lnTo>
                    <a:pt x="649" y="178"/>
                  </a:lnTo>
                  <a:lnTo>
                    <a:pt x="643" y="177"/>
                  </a:lnTo>
                  <a:lnTo>
                    <a:pt x="641" y="177"/>
                  </a:lnTo>
                  <a:lnTo>
                    <a:pt x="634" y="175"/>
                  </a:lnTo>
                  <a:lnTo>
                    <a:pt x="627" y="170"/>
                  </a:lnTo>
                  <a:lnTo>
                    <a:pt x="622" y="166"/>
                  </a:lnTo>
                  <a:lnTo>
                    <a:pt x="617" y="160"/>
                  </a:lnTo>
                  <a:lnTo>
                    <a:pt x="614" y="155"/>
                  </a:lnTo>
                  <a:lnTo>
                    <a:pt x="607" y="141"/>
                  </a:lnTo>
                  <a:lnTo>
                    <a:pt x="596" y="122"/>
                  </a:lnTo>
                  <a:lnTo>
                    <a:pt x="583" y="98"/>
                  </a:lnTo>
                  <a:lnTo>
                    <a:pt x="571" y="76"/>
                  </a:lnTo>
                  <a:lnTo>
                    <a:pt x="560" y="57"/>
                  </a:lnTo>
                  <a:lnTo>
                    <a:pt x="553" y="43"/>
                  </a:lnTo>
                  <a:lnTo>
                    <a:pt x="549" y="38"/>
                  </a:lnTo>
                  <a:lnTo>
                    <a:pt x="546" y="33"/>
                  </a:lnTo>
                  <a:lnTo>
                    <a:pt x="543" y="30"/>
                  </a:lnTo>
                  <a:lnTo>
                    <a:pt x="539" y="25"/>
                  </a:lnTo>
                  <a:lnTo>
                    <a:pt x="535" y="22"/>
                  </a:lnTo>
                  <a:lnTo>
                    <a:pt x="530" y="18"/>
                  </a:lnTo>
                  <a:lnTo>
                    <a:pt x="525" y="16"/>
                  </a:lnTo>
                  <a:lnTo>
                    <a:pt x="520" y="14"/>
                  </a:lnTo>
                  <a:lnTo>
                    <a:pt x="516" y="13"/>
                  </a:lnTo>
                  <a:lnTo>
                    <a:pt x="513" y="13"/>
                  </a:lnTo>
                  <a:lnTo>
                    <a:pt x="508" y="11"/>
                  </a:lnTo>
                  <a:lnTo>
                    <a:pt x="500" y="9"/>
                  </a:lnTo>
                  <a:lnTo>
                    <a:pt x="492" y="7"/>
                  </a:lnTo>
                  <a:lnTo>
                    <a:pt x="483" y="5"/>
                  </a:lnTo>
                  <a:lnTo>
                    <a:pt x="475" y="4"/>
                  </a:lnTo>
                  <a:lnTo>
                    <a:pt x="469" y="2"/>
                  </a:lnTo>
                  <a:lnTo>
                    <a:pt x="467" y="2"/>
                  </a:lnTo>
                  <a:lnTo>
                    <a:pt x="462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0" y="2"/>
                  </a:lnTo>
                  <a:lnTo>
                    <a:pt x="435" y="2"/>
                  </a:lnTo>
                  <a:lnTo>
                    <a:pt x="430" y="4"/>
                  </a:lnTo>
                  <a:lnTo>
                    <a:pt x="425" y="5"/>
                  </a:lnTo>
                  <a:lnTo>
                    <a:pt x="382" y="24"/>
                  </a:lnTo>
                  <a:lnTo>
                    <a:pt x="381" y="25"/>
                  </a:lnTo>
                  <a:lnTo>
                    <a:pt x="377" y="26"/>
                  </a:lnTo>
                  <a:lnTo>
                    <a:pt x="371" y="29"/>
                  </a:lnTo>
                  <a:lnTo>
                    <a:pt x="364" y="32"/>
                  </a:lnTo>
                  <a:lnTo>
                    <a:pt x="356" y="35"/>
                  </a:lnTo>
                  <a:lnTo>
                    <a:pt x="351" y="38"/>
                  </a:lnTo>
                  <a:lnTo>
                    <a:pt x="346" y="39"/>
                  </a:lnTo>
                  <a:lnTo>
                    <a:pt x="345" y="40"/>
                  </a:lnTo>
                  <a:lnTo>
                    <a:pt x="177" y="114"/>
                  </a:lnTo>
                  <a:lnTo>
                    <a:pt x="176" y="115"/>
                  </a:lnTo>
                  <a:lnTo>
                    <a:pt x="171" y="116"/>
                  </a:lnTo>
                  <a:lnTo>
                    <a:pt x="166" y="120"/>
                  </a:lnTo>
                  <a:lnTo>
                    <a:pt x="159" y="122"/>
                  </a:lnTo>
                  <a:lnTo>
                    <a:pt x="151" y="125"/>
                  </a:lnTo>
                  <a:lnTo>
                    <a:pt x="145" y="129"/>
                  </a:lnTo>
                  <a:lnTo>
                    <a:pt x="141" y="130"/>
                  </a:lnTo>
                  <a:lnTo>
                    <a:pt x="140" y="131"/>
                  </a:lnTo>
                  <a:lnTo>
                    <a:pt x="137" y="132"/>
                  </a:lnTo>
                  <a:lnTo>
                    <a:pt x="129" y="135"/>
                  </a:lnTo>
                  <a:lnTo>
                    <a:pt x="119" y="140"/>
                  </a:lnTo>
                  <a:lnTo>
                    <a:pt x="108" y="144"/>
                  </a:lnTo>
                  <a:lnTo>
                    <a:pt x="97" y="149"/>
                  </a:lnTo>
                  <a:lnTo>
                    <a:pt x="87" y="153"/>
                  </a:lnTo>
                  <a:lnTo>
                    <a:pt x="79" y="157"/>
                  </a:lnTo>
                  <a:lnTo>
                    <a:pt x="76" y="158"/>
                  </a:lnTo>
                  <a:lnTo>
                    <a:pt x="67" y="164"/>
                  </a:lnTo>
                  <a:lnTo>
                    <a:pt x="61" y="171"/>
                  </a:lnTo>
                  <a:lnTo>
                    <a:pt x="56" y="182"/>
                  </a:lnTo>
                  <a:lnTo>
                    <a:pt x="55" y="192"/>
                  </a:lnTo>
                  <a:lnTo>
                    <a:pt x="55" y="221"/>
                  </a:lnTo>
                  <a:lnTo>
                    <a:pt x="55" y="286"/>
                  </a:lnTo>
                  <a:lnTo>
                    <a:pt x="55" y="353"/>
                  </a:lnTo>
                  <a:lnTo>
                    <a:pt x="55" y="3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1" name="Freeform 329"/>
            <p:cNvSpPr>
              <a:spLocks/>
            </p:cNvSpPr>
            <p:nvPr/>
          </p:nvSpPr>
          <p:spPr bwMode="auto">
            <a:xfrm>
              <a:off x="1173" y="3575"/>
              <a:ext cx="118" cy="79"/>
            </a:xfrm>
            <a:custGeom>
              <a:avLst/>
              <a:gdLst>
                <a:gd name="T0" fmla="*/ 0 w 705"/>
                <a:gd name="T1" fmla="*/ 1 h 475"/>
                <a:gd name="T2" fmla="*/ 0 w 705"/>
                <a:gd name="T3" fmla="*/ 1 h 475"/>
                <a:gd name="T4" fmla="*/ 1 w 705"/>
                <a:gd name="T5" fmla="*/ 1 h 475"/>
                <a:gd name="T6" fmla="*/ 1 w 705"/>
                <a:gd name="T7" fmla="*/ 0 h 475"/>
                <a:gd name="T8" fmla="*/ 1 w 705"/>
                <a:gd name="T9" fmla="*/ 0 h 475"/>
                <a:gd name="T10" fmla="*/ 1 w 705"/>
                <a:gd name="T11" fmla="*/ 0 h 475"/>
                <a:gd name="T12" fmla="*/ 1 w 705"/>
                <a:gd name="T13" fmla="*/ 0 h 475"/>
                <a:gd name="T14" fmla="*/ 2 w 705"/>
                <a:gd name="T15" fmla="*/ 0 h 475"/>
                <a:gd name="T16" fmla="*/ 2 w 705"/>
                <a:gd name="T17" fmla="*/ 0 h 475"/>
                <a:gd name="T18" fmla="*/ 2 w 705"/>
                <a:gd name="T19" fmla="*/ 0 h 475"/>
                <a:gd name="T20" fmla="*/ 2 w 705"/>
                <a:gd name="T21" fmla="*/ 0 h 475"/>
                <a:gd name="T22" fmla="*/ 2 w 705"/>
                <a:gd name="T23" fmla="*/ 0 h 475"/>
                <a:gd name="T24" fmla="*/ 2 w 705"/>
                <a:gd name="T25" fmla="*/ 0 h 475"/>
                <a:gd name="T26" fmla="*/ 2 w 705"/>
                <a:gd name="T27" fmla="*/ 0 h 475"/>
                <a:gd name="T28" fmla="*/ 2 w 705"/>
                <a:gd name="T29" fmla="*/ 0 h 475"/>
                <a:gd name="T30" fmla="*/ 2 w 705"/>
                <a:gd name="T31" fmla="*/ 0 h 475"/>
                <a:gd name="T32" fmla="*/ 2 w 705"/>
                <a:gd name="T33" fmla="*/ 0 h 475"/>
                <a:gd name="T34" fmla="*/ 3 w 705"/>
                <a:gd name="T35" fmla="*/ 0 h 475"/>
                <a:gd name="T36" fmla="*/ 3 w 705"/>
                <a:gd name="T37" fmla="*/ 1 h 475"/>
                <a:gd name="T38" fmla="*/ 3 w 705"/>
                <a:gd name="T39" fmla="*/ 1 h 475"/>
                <a:gd name="T40" fmla="*/ 3 w 705"/>
                <a:gd name="T41" fmla="*/ 1 h 475"/>
                <a:gd name="T42" fmla="*/ 3 w 705"/>
                <a:gd name="T43" fmla="*/ 1 h 475"/>
                <a:gd name="T44" fmla="*/ 3 w 705"/>
                <a:gd name="T45" fmla="*/ 1 h 475"/>
                <a:gd name="T46" fmla="*/ 3 w 705"/>
                <a:gd name="T47" fmla="*/ 1 h 475"/>
                <a:gd name="T48" fmla="*/ 3 w 705"/>
                <a:gd name="T49" fmla="*/ 1 h 475"/>
                <a:gd name="T50" fmla="*/ 3 w 705"/>
                <a:gd name="T51" fmla="*/ 1 h 475"/>
                <a:gd name="T52" fmla="*/ 1 w 705"/>
                <a:gd name="T53" fmla="*/ 2 h 475"/>
                <a:gd name="T54" fmla="*/ 1 w 705"/>
                <a:gd name="T55" fmla="*/ 2 h 475"/>
                <a:gd name="T56" fmla="*/ 1 w 705"/>
                <a:gd name="T57" fmla="*/ 2 h 475"/>
                <a:gd name="T58" fmla="*/ 1 w 705"/>
                <a:gd name="T59" fmla="*/ 2 h 475"/>
                <a:gd name="T60" fmla="*/ 0 w 705"/>
                <a:gd name="T61" fmla="*/ 2 h 475"/>
                <a:gd name="T62" fmla="*/ 0 w 705"/>
                <a:gd name="T63" fmla="*/ 2 h 475"/>
                <a:gd name="T64" fmla="*/ 0 w 705"/>
                <a:gd name="T65" fmla="*/ 2 h 475"/>
                <a:gd name="T66" fmla="*/ 0 w 705"/>
                <a:gd name="T67" fmla="*/ 2 h 475"/>
                <a:gd name="T68" fmla="*/ 0 w 705"/>
                <a:gd name="T69" fmla="*/ 2 h 475"/>
                <a:gd name="T70" fmla="*/ 0 w 705"/>
                <a:gd name="T71" fmla="*/ 1 h 4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5"/>
                <a:gd name="T109" fmla="*/ 0 h 475"/>
                <a:gd name="T110" fmla="*/ 705 w 705"/>
                <a:gd name="T111" fmla="*/ 475 h 4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5" h="475">
                  <a:moveTo>
                    <a:pt x="54" y="185"/>
                  </a:moveTo>
                  <a:lnTo>
                    <a:pt x="55" y="177"/>
                  </a:lnTo>
                  <a:lnTo>
                    <a:pt x="59" y="169"/>
                  </a:lnTo>
                  <a:lnTo>
                    <a:pt x="65" y="162"/>
                  </a:lnTo>
                  <a:lnTo>
                    <a:pt x="72" y="158"/>
                  </a:lnTo>
                  <a:lnTo>
                    <a:pt x="135" y="130"/>
                  </a:lnTo>
                  <a:lnTo>
                    <a:pt x="140" y="127"/>
                  </a:lnTo>
                  <a:lnTo>
                    <a:pt x="144" y="126"/>
                  </a:lnTo>
                  <a:lnTo>
                    <a:pt x="149" y="124"/>
                  </a:lnTo>
                  <a:lnTo>
                    <a:pt x="153" y="122"/>
                  </a:lnTo>
                  <a:lnTo>
                    <a:pt x="158" y="119"/>
                  </a:lnTo>
                  <a:lnTo>
                    <a:pt x="162" y="117"/>
                  </a:lnTo>
                  <a:lnTo>
                    <a:pt x="167" y="116"/>
                  </a:lnTo>
                  <a:lnTo>
                    <a:pt x="171" y="114"/>
                  </a:lnTo>
                  <a:lnTo>
                    <a:pt x="340" y="40"/>
                  </a:lnTo>
                  <a:lnTo>
                    <a:pt x="345" y="37"/>
                  </a:lnTo>
                  <a:lnTo>
                    <a:pt x="350" y="36"/>
                  </a:lnTo>
                  <a:lnTo>
                    <a:pt x="354" y="34"/>
                  </a:lnTo>
                  <a:lnTo>
                    <a:pt x="359" y="32"/>
                  </a:lnTo>
                  <a:lnTo>
                    <a:pt x="363" y="29"/>
                  </a:lnTo>
                  <a:lnTo>
                    <a:pt x="368" y="27"/>
                  </a:lnTo>
                  <a:lnTo>
                    <a:pt x="372" y="26"/>
                  </a:lnTo>
                  <a:lnTo>
                    <a:pt x="377" y="24"/>
                  </a:lnTo>
                  <a:lnTo>
                    <a:pt x="421" y="5"/>
                  </a:lnTo>
                  <a:lnTo>
                    <a:pt x="425" y="4"/>
                  </a:lnTo>
                  <a:lnTo>
                    <a:pt x="430" y="2"/>
                  </a:lnTo>
                  <a:lnTo>
                    <a:pt x="434" y="1"/>
                  </a:lnTo>
                  <a:lnTo>
                    <a:pt x="440" y="0"/>
                  </a:lnTo>
                  <a:lnTo>
                    <a:pt x="444" y="0"/>
                  </a:lnTo>
                  <a:lnTo>
                    <a:pt x="449" y="0"/>
                  </a:lnTo>
                  <a:lnTo>
                    <a:pt x="453" y="0"/>
                  </a:lnTo>
                  <a:lnTo>
                    <a:pt x="458" y="1"/>
                  </a:lnTo>
                  <a:lnTo>
                    <a:pt x="506" y="13"/>
                  </a:lnTo>
                  <a:lnTo>
                    <a:pt x="514" y="16"/>
                  </a:lnTo>
                  <a:lnTo>
                    <a:pt x="522" y="20"/>
                  </a:lnTo>
                  <a:lnTo>
                    <a:pt x="529" y="27"/>
                  </a:lnTo>
                  <a:lnTo>
                    <a:pt x="535" y="34"/>
                  </a:lnTo>
                  <a:lnTo>
                    <a:pt x="602" y="157"/>
                  </a:lnTo>
                  <a:lnTo>
                    <a:pt x="608" y="163"/>
                  </a:lnTo>
                  <a:lnTo>
                    <a:pt x="616" y="169"/>
                  </a:lnTo>
                  <a:lnTo>
                    <a:pt x="624" y="173"/>
                  </a:lnTo>
                  <a:lnTo>
                    <a:pt x="632" y="177"/>
                  </a:lnTo>
                  <a:lnTo>
                    <a:pt x="685" y="186"/>
                  </a:lnTo>
                  <a:lnTo>
                    <a:pt x="693" y="189"/>
                  </a:lnTo>
                  <a:lnTo>
                    <a:pt x="699" y="194"/>
                  </a:lnTo>
                  <a:lnTo>
                    <a:pt x="704" y="200"/>
                  </a:lnTo>
                  <a:lnTo>
                    <a:pt x="705" y="208"/>
                  </a:lnTo>
                  <a:lnTo>
                    <a:pt x="705" y="226"/>
                  </a:lnTo>
                  <a:lnTo>
                    <a:pt x="704" y="235"/>
                  </a:lnTo>
                  <a:lnTo>
                    <a:pt x="701" y="243"/>
                  </a:lnTo>
                  <a:lnTo>
                    <a:pt x="695" y="251"/>
                  </a:lnTo>
                  <a:lnTo>
                    <a:pt x="688" y="256"/>
                  </a:lnTo>
                  <a:lnTo>
                    <a:pt x="284" y="469"/>
                  </a:lnTo>
                  <a:lnTo>
                    <a:pt x="280" y="470"/>
                  </a:lnTo>
                  <a:lnTo>
                    <a:pt x="275" y="473"/>
                  </a:lnTo>
                  <a:lnTo>
                    <a:pt x="270" y="474"/>
                  </a:lnTo>
                  <a:lnTo>
                    <a:pt x="266" y="474"/>
                  </a:lnTo>
                  <a:lnTo>
                    <a:pt x="260" y="475"/>
                  </a:lnTo>
                  <a:lnTo>
                    <a:pt x="256" y="475"/>
                  </a:lnTo>
                  <a:lnTo>
                    <a:pt x="251" y="475"/>
                  </a:lnTo>
                  <a:lnTo>
                    <a:pt x="247" y="475"/>
                  </a:lnTo>
                  <a:lnTo>
                    <a:pt x="7" y="437"/>
                  </a:lnTo>
                  <a:lnTo>
                    <a:pt x="2" y="434"/>
                  </a:lnTo>
                  <a:lnTo>
                    <a:pt x="0" y="431"/>
                  </a:lnTo>
                  <a:lnTo>
                    <a:pt x="1" y="428"/>
                  </a:lnTo>
                  <a:lnTo>
                    <a:pt x="5" y="423"/>
                  </a:lnTo>
                  <a:lnTo>
                    <a:pt x="37" y="405"/>
                  </a:lnTo>
                  <a:lnTo>
                    <a:pt x="44" y="400"/>
                  </a:lnTo>
                  <a:lnTo>
                    <a:pt x="49" y="392"/>
                  </a:lnTo>
                  <a:lnTo>
                    <a:pt x="53" y="384"/>
                  </a:lnTo>
                  <a:lnTo>
                    <a:pt x="54" y="375"/>
                  </a:lnTo>
                  <a:lnTo>
                    <a:pt x="54" y="185"/>
                  </a:lnTo>
                  <a:close/>
                </a:path>
              </a:pathLst>
            </a:custGeom>
            <a:solidFill>
              <a:srgbClr val="B5B5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2" name="Freeform 330"/>
            <p:cNvSpPr>
              <a:spLocks/>
            </p:cNvSpPr>
            <p:nvPr/>
          </p:nvSpPr>
          <p:spPr bwMode="auto">
            <a:xfrm>
              <a:off x="1173" y="3604"/>
              <a:ext cx="44" cy="50"/>
            </a:xfrm>
            <a:custGeom>
              <a:avLst/>
              <a:gdLst>
                <a:gd name="T0" fmla="*/ 0 w 265"/>
                <a:gd name="T1" fmla="*/ 0 h 305"/>
                <a:gd name="T2" fmla="*/ 0 w 265"/>
                <a:gd name="T3" fmla="*/ 0 h 305"/>
                <a:gd name="T4" fmla="*/ 0 w 265"/>
                <a:gd name="T5" fmla="*/ 0 h 305"/>
                <a:gd name="T6" fmla="*/ 0 w 265"/>
                <a:gd name="T7" fmla="*/ 0 h 305"/>
                <a:gd name="T8" fmla="*/ 0 w 265"/>
                <a:gd name="T9" fmla="*/ 0 h 305"/>
                <a:gd name="T10" fmla="*/ 0 w 265"/>
                <a:gd name="T11" fmla="*/ 0 h 305"/>
                <a:gd name="T12" fmla="*/ 1 w 265"/>
                <a:gd name="T13" fmla="*/ 0 h 305"/>
                <a:gd name="T14" fmla="*/ 1 w 265"/>
                <a:gd name="T15" fmla="*/ 0 h 305"/>
                <a:gd name="T16" fmla="*/ 1 w 265"/>
                <a:gd name="T17" fmla="*/ 0 h 305"/>
                <a:gd name="T18" fmla="*/ 1 w 265"/>
                <a:gd name="T19" fmla="*/ 0 h 305"/>
                <a:gd name="T20" fmla="*/ 1 w 265"/>
                <a:gd name="T21" fmla="*/ 1 h 305"/>
                <a:gd name="T22" fmla="*/ 1 w 265"/>
                <a:gd name="T23" fmla="*/ 1 h 305"/>
                <a:gd name="T24" fmla="*/ 1 w 265"/>
                <a:gd name="T25" fmla="*/ 1 h 305"/>
                <a:gd name="T26" fmla="*/ 1 w 265"/>
                <a:gd name="T27" fmla="*/ 1 h 305"/>
                <a:gd name="T28" fmla="*/ 1 w 265"/>
                <a:gd name="T29" fmla="*/ 1 h 305"/>
                <a:gd name="T30" fmla="*/ 1 w 265"/>
                <a:gd name="T31" fmla="*/ 1 h 305"/>
                <a:gd name="T32" fmla="*/ 1 w 265"/>
                <a:gd name="T33" fmla="*/ 1 h 305"/>
                <a:gd name="T34" fmla="*/ 1 w 265"/>
                <a:gd name="T35" fmla="*/ 1 h 305"/>
                <a:gd name="T36" fmla="*/ 1 w 265"/>
                <a:gd name="T37" fmla="*/ 1 h 305"/>
                <a:gd name="T38" fmla="*/ 1 w 265"/>
                <a:gd name="T39" fmla="*/ 1 h 305"/>
                <a:gd name="T40" fmla="*/ 1 w 265"/>
                <a:gd name="T41" fmla="*/ 1 h 305"/>
                <a:gd name="T42" fmla="*/ 1 w 265"/>
                <a:gd name="T43" fmla="*/ 1 h 305"/>
                <a:gd name="T44" fmla="*/ 1 w 265"/>
                <a:gd name="T45" fmla="*/ 1 h 305"/>
                <a:gd name="T46" fmla="*/ 1 w 265"/>
                <a:gd name="T47" fmla="*/ 1 h 305"/>
                <a:gd name="T48" fmla="*/ 1 w 265"/>
                <a:gd name="T49" fmla="*/ 1 h 305"/>
                <a:gd name="T50" fmla="*/ 0 w 265"/>
                <a:gd name="T51" fmla="*/ 1 h 305"/>
                <a:gd name="T52" fmla="*/ 0 w 265"/>
                <a:gd name="T53" fmla="*/ 1 h 305"/>
                <a:gd name="T54" fmla="*/ 0 w 265"/>
                <a:gd name="T55" fmla="*/ 1 h 305"/>
                <a:gd name="T56" fmla="*/ 0 w 265"/>
                <a:gd name="T57" fmla="*/ 1 h 305"/>
                <a:gd name="T58" fmla="*/ 0 w 265"/>
                <a:gd name="T59" fmla="*/ 1 h 305"/>
                <a:gd name="T60" fmla="*/ 0 w 265"/>
                <a:gd name="T61" fmla="*/ 1 h 305"/>
                <a:gd name="T62" fmla="*/ 0 w 265"/>
                <a:gd name="T63" fmla="*/ 1 h 305"/>
                <a:gd name="T64" fmla="*/ 0 w 265"/>
                <a:gd name="T65" fmla="*/ 1 h 305"/>
                <a:gd name="T66" fmla="*/ 0 w 265"/>
                <a:gd name="T67" fmla="*/ 1 h 305"/>
                <a:gd name="T68" fmla="*/ 0 w 265"/>
                <a:gd name="T69" fmla="*/ 1 h 305"/>
                <a:gd name="T70" fmla="*/ 0 w 265"/>
                <a:gd name="T71" fmla="*/ 0 h 3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305"/>
                <a:gd name="T110" fmla="*/ 265 w 265"/>
                <a:gd name="T111" fmla="*/ 305 h 3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305">
                  <a:moveTo>
                    <a:pt x="54" y="15"/>
                  </a:moveTo>
                  <a:lnTo>
                    <a:pt x="55" y="8"/>
                  </a:lnTo>
                  <a:lnTo>
                    <a:pt x="59" y="2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129" y="16"/>
                  </a:lnTo>
                  <a:lnTo>
                    <a:pt x="137" y="19"/>
                  </a:lnTo>
                  <a:lnTo>
                    <a:pt x="144" y="25"/>
                  </a:lnTo>
                  <a:lnTo>
                    <a:pt x="151" y="32"/>
                  </a:lnTo>
                  <a:lnTo>
                    <a:pt x="154" y="39"/>
                  </a:lnTo>
                  <a:lnTo>
                    <a:pt x="195" y="190"/>
                  </a:lnTo>
                  <a:lnTo>
                    <a:pt x="198" y="199"/>
                  </a:lnTo>
                  <a:lnTo>
                    <a:pt x="203" y="207"/>
                  </a:lnTo>
                  <a:lnTo>
                    <a:pt x="210" y="214"/>
                  </a:lnTo>
                  <a:lnTo>
                    <a:pt x="217" y="218"/>
                  </a:lnTo>
                  <a:lnTo>
                    <a:pt x="245" y="233"/>
                  </a:lnTo>
                  <a:lnTo>
                    <a:pt x="251" y="237"/>
                  </a:lnTo>
                  <a:lnTo>
                    <a:pt x="257" y="245"/>
                  </a:lnTo>
                  <a:lnTo>
                    <a:pt x="261" y="253"/>
                  </a:lnTo>
                  <a:lnTo>
                    <a:pt x="263" y="262"/>
                  </a:lnTo>
                  <a:lnTo>
                    <a:pt x="265" y="288"/>
                  </a:lnTo>
                  <a:lnTo>
                    <a:pt x="264" y="296"/>
                  </a:lnTo>
                  <a:lnTo>
                    <a:pt x="260" y="302"/>
                  </a:lnTo>
                  <a:lnTo>
                    <a:pt x="254" y="304"/>
                  </a:lnTo>
                  <a:lnTo>
                    <a:pt x="247" y="305"/>
                  </a:lnTo>
                  <a:lnTo>
                    <a:pt x="7" y="267"/>
                  </a:lnTo>
                  <a:lnTo>
                    <a:pt x="2" y="264"/>
                  </a:lnTo>
                  <a:lnTo>
                    <a:pt x="0" y="261"/>
                  </a:lnTo>
                  <a:lnTo>
                    <a:pt x="1" y="258"/>
                  </a:lnTo>
                  <a:lnTo>
                    <a:pt x="5" y="253"/>
                  </a:lnTo>
                  <a:lnTo>
                    <a:pt x="37" y="235"/>
                  </a:lnTo>
                  <a:lnTo>
                    <a:pt x="44" y="230"/>
                  </a:lnTo>
                  <a:lnTo>
                    <a:pt x="49" y="222"/>
                  </a:lnTo>
                  <a:lnTo>
                    <a:pt x="53" y="214"/>
                  </a:lnTo>
                  <a:lnTo>
                    <a:pt x="54" y="205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3" name="Freeform 331"/>
            <p:cNvSpPr>
              <a:spLocks/>
            </p:cNvSpPr>
            <p:nvPr/>
          </p:nvSpPr>
          <p:spPr bwMode="auto">
            <a:xfrm>
              <a:off x="1217" y="3608"/>
              <a:ext cx="74" cy="46"/>
            </a:xfrm>
            <a:custGeom>
              <a:avLst/>
              <a:gdLst>
                <a:gd name="T0" fmla="*/ 0 w 442"/>
                <a:gd name="T1" fmla="*/ 1 h 276"/>
                <a:gd name="T2" fmla="*/ 0 w 442"/>
                <a:gd name="T3" fmla="*/ 1 h 276"/>
                <a:gd name="T4" fmla="*/ 0 w 442"/>
                <a:gd name="T5" fmla="*/ 1 h 276"/>
                <a:gd name="T6" fmla="*/ 0 w 442"/>
                <a:gd name="T7" fmla="*/ 1 h 276"/>
                <a:gd name="T8" fmla="*/ 0 w 442"/>
                <a:gd name="T9" fmla="*/ 1 h 276"/>
                <a:gd name="T10" fmla="*/ 2 w 442"/>
                <a:gd name="T11" fmla="*/ 0 h 276"/>
                <a:gd name="T12" fmla="*/ 2 w 442"/>
                <a:gd name="T13" fmla="*/ 0 h 276"/>
                <a:gd name="T14" fmla="*/ 2 w 442"/>
                <a:gd name="T15" fmla="*/ 0 h 276"/>
                <a:gd name="T16" fmla="*/ 2 w 442"/>
                <a:gd name="T17" fmla="*/ 0 h 276"/>
                <a:gd name="T18" fmla="*/ 2 w 442"/>
                <a:gd name="T19" fmla="*/ 0 h 276"/>
                <a:gd name="T20" fmla="*/ 2 w 442"/>
                <a:gd name="T21" fmla="*/ 0 h 276"/>
                <a:gd name="T22" fmla="*/ 2 w 442"/>
                <a:gd name="T23" fmla="*/ 0 h 276"/>
                <a:gd name="T24" fmla="*/ 2 w 442"/>
                <a:gd name="T25" fmla="*/ 0 h 276"/>
                <a:gd name="T26" fmla="*/ 2 w 442"/>
                <a:gd name="T27" fmla="*/ 0 h 276"/>
                <a:gd name="T28" fmla="*/ 2 w 442"/>
                <a:gd name="T29" fmla="*/ 0 h 276"/>
                <a:gd name="T30" fmla="*/ 0 w 442"/>
                <a:gd name="T31" fmla="*/ 1 h 276"/>
                <a:gd name="T32" fmla="*/ 0 w 442"/>
                <a:gd name="T33" fmla="*/ 1 h 276"/>
                <a:gd name="T34" fmla="*/ 0 w 442"/>
                <a:gd name="T35" fmla="*/ 1 h 276"/>
                <a:gd name="T36" fmla="*/ 0 w 442"/>
                <a:gd name="T37" fmla="*/ 1 h 276"/>
                <a:gd name="T38" fmla="*/ 0 w 442"/>
                <a:gd name="T39" fmla="*/ 1 h 276"/>
                <a:gd name="T40" fmla="*/ 0 w 442"/>
                <a:gd name="T41" fmla="*/ 1 h 2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2"/>
                <a:gd name="T64" fmla="*/ 0 h 276"/>
                <a:gd name="T65" fmla="*/ 442 w 442"/>
                <a:gd name="T66" fmla="*/ 276 h 2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2" h="276">
                  <a:moveTo>
                    <a:pt x="0" y="236"/>
                  </a:moveTo>
                  <a:lnTo>
                    <a:pt x="1" y="227"/>
                  </a:lnTo>
                  <a:lnTo>
                    <a:pt x="4" y="219"/>
                  </a:lnTo>
                  <a:lnTo>
                    <a:pt x="10" y="213"/>
                  </a:lnTo>
                  <a:lnTo>
                    <a:pt x="17" y="207"/>
                  </a:lnTo>
                  <a:lnTo>
                    <a:pt x="424" y="2"/>
                  </a:lnTo>
                  <a:lnTo>
                    <a:pt x="431" y="0"/>
                  </a:lnTo>
                  <a:lnTo>
                    <a:pt x="436" y="1"/>
                  </a:lnTo>
                  <a:lnTo>
                    <a:pt x="441" y="6"/>
                  </a:lnTo>
                  <a:lnTo>
                    <a:pt x="442" y="12"/>
                  </a:lnTo>
                  <a:lnTo>
                    <a:pt x="442" y="30"/>
                  </a:lnTo>
                  <a:lnTo>
                    <a:pt x="441" y="39"/>
                  </a:lnTo>
                  <a:lnTo>
                    <a:pt x="438" y="47"/>
                  </a:lnTo>
                  <a:lnTo>
                    <a:pt x="432" y="55"/>
                  </a:lnTo>
                  <a:lnTo>
                    <a:pt x="425" y="60"/>
                  </a:lnTo>
                  <a:lnTo>
                    <a:pt x="21" y="273"/>
                  </a:lnTo>
                  <a:lnTo>
                    <a:pt x="14" y="276"/>
                  </a:lnTo>
                  <a:lnTo>
                    <a:pt x="9" y="273"/>
                  </a:lnTo>
                  <a:lnTo>
                    <a:pt x="4" y="269"/>
                  </a:lnTo>
                  <a:lnTo>
                    <a:pt x="2" y="26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4" name="Freeform 332"/>
            <p:cNvSpPr>
              <a:spLocks/>
            </p:cNvSpPr>
            <p:nvPr/>
          </p:nvSpPr>
          <p:spPr bwMode="auto">
            <a:xfrm>
              <a:off x="1233" y="3575"/>
              <a:ext cx="41" cy="38"/>
            </a:xfrm>
            <a:custGeom>
              <a:avLst/>
              <a:gdLst>
                <a:gd name="T0" fmla="*/ 1 w 244"/>
                <a:gd name="T1" fmla="*/ 1 h 227"/>
                <a:gd name="T2" fmla="*/ 1 w 244"/>
                <a:gd name="T3" fmla="*/ 1 h 227"/>
                <a:gd name="T4" fmla="*/ 1 w 244"/>
                <a:gd name="T5" fmla="*/ 1 h 227"/>
                <a:gd name="T6" fmla="*/ 1 w 244"/>
                <a:gd name="T7" fmla="*/ 1 h 227"/>
                <a:gd name="T8" fmla="*/ 1 w 244"/>
                <a:gd name="T9" fmla="*/ 1 h 227"/>
                <a:gd name="T10" fmla="*/ 1 w 244"/>
                <a:gd name="T11" fmla="*/ 1 h 227"/>
                <a:gd name="T12" fmla="*/ 1 w 244"/>
                <a:gd name="T13" fmla="*/ 1 h 227"/>
                <a:gd name="T14" fmla="*/ 1 w 244"/>
                <a:gd name="T15" fmla="*/ 1 h 227"/>
                <a:gd name="T16" fmla="*/ 1 w 244"/>
                <a:gd name="T17" fmla="*/ 1 h 227"/>
                <a:gd name="T18" fmla="*/ 0 w 244"/>
                <a:gd name="T19" fmla="*/ 1 h 227"/>
                <a:gd name="T20" fmla="*/ 0 w 244"/>
                <a:gd name="T21" fmla="*/ 1 h 227"/>
                <a:gd name="T22" fmla="*/ 0 w 244"/>
                <a:gd name="T23" fmla="*/ 1 h 227"/>
                <a:gd name="T24" fmla="*/ 0 w 244"/>
                <a:gd name="T25" fmla="*/ 1 h 227"/>
                <a:gd name="T26" fmla="*/ 0 w 244"/>
                <a:gd name="T27" fmla="*/ 1 h 227"/>
                <a:gd name="T28" fmla="*/ 0 w 244"/>
                <a:gd name="T29" fmla="*/ 0 h 227"/>
                <a:gd name="T30" fmla="*/ 0 w 244"/>
                <a:gd name="T31" fmla="*/ 0 h 227"/>
                <a:gd name="T32" fmla="*/ 0 w 244"/>
                <a:gd name="T33" fmla="*/ 0 h 227"/>
                <a:gd name="T34" fmla="*/ 0 w 244"/>
                <a:gd name="T35" fmla="*/ 0 h 227"/>
                <a:gd name="T36" fmla="*/ 0 w 244"/>
                <a:gd name="T37" fmla="*/ 0 h 227"/>
                <a:gd name="T38" fmla="*/ 0 w 244"/>
                <a:gd name="T39" fmla="*/ 0 h 227"/>
                <a:gd name="T40" fmla="*/ 0 w 244"/>
                <a:gd name="T41" fmla="*/ 0 h 227"/>
                <a:gd name="T42" fmla="*/ 0 w 244"/>
                <a:gd name="T43" fmla="*/ 0 h 227"/>
                <a:gd name="T44" fmla="*/ 0 w 244"/>
                <a:gd name="T45" fmla="*/ 0 h 227"/>
                <a:gd name="T46" fmla="*/ 0 w 244"/>
                <a:gd name="T47" fmla="*/ 0 h 227"/>
                <a:gd name="T48" fmla="*/ 0 w 244"/>
                <a:gd name="T49" fmla="*/ 0 h 227"/>
                <a:gd name="T50" fmla="*/ 1 w 244"/>
                <a:gd name="T51" fmla="*/ 0 h 227"/>
                <a:gd name="T52" fmla="*/ 1 w 244"/>
                <a:gd name="T53" fmla="*/ 0 h 227"/>
                <a:gd name="T54" fmla="*/ 1 w 244"/>
                <a:gd name="T55" fmla="*/ 0 h 227"/>
                <a:gd name="T56" fmla="*/ 1 w 244"/>
                <a:gd name="T57" fmla="*/ 0 h 227"/>
                <a:gd name="T58" fmla="*/ 1 w 244"/>
                <a:gd name="T59" fmla="*/ 0 h 227"/>
                <a:gd name="T60" fmla="*/ 1 w 244"/>
                <a:gd name="T61" fmla="*/ 0 h 227"/>
                <a:gd name="T62" fmla="*/ 1 w 244"/>
                <a:gd name="T63" fmla="*/ 0 h 227"/>
                <a:gd name="T64" fmla="*/ 1 w 244"/>
                <a:gd name="T65" fmla="*/ 0 h 227"/>
                <a:gd name="T66" fmla="*/ 1 w 244"/>
                <a:gd name="T67" fmla="*/ 1 h 227"/>
                <a:gd name="T68" fmla="*/ 1 w 244"/>
                <a:gd name="T69" fmla="*/ 1 h 227"/>
                <a:gd name="T70" fmla="*/ 1 w 244"/>
                <a:gd name="T71" fmla="*/ 1 h 227"/>
                <a:gd name="T72" fmla="*/ 1 w 244"/>
                <a:gd name="T73" fmla="*/ 1 h 227"/>
                <a:gd name="T74" fmla="*/ 1 w 244"/>
                <a:gd name="T75" fmla="*/ 1 h 227"/>
                <a:gd name="T76" fmla="*/ 1 w 244"/>
                <a:gd name="T77" fmla="*/ 1 h 2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44"/>
                <a:gd name="T118" fmla="*/ 0 h 227"/>
                <a:gd name="T119" fmla="*/ 244 w 244"/>
                <a:gd name="T120" fmla="*/ 227 h 22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44" h="227">
                  <a:moveTo>
                    <a:pt x="141" y="223"/>
                  </a:moveTo>
                  <a:lnTo>
                    <a:pt x="138" y="224"/>
                  </a:lnTo>
                  <a:lnTo>
                    <a:pt x="133" y="226"/>
                  </a:lnTo>
                  <a:lnTo>
                    <a:pt x="128" y="226"/>
                  </a:lnTo>
                  <a:lnTo>
                    <a:pt x="123" y="227"/>
                  </a:lnTo>
                  <a:lnTo>
                    <a:pt x="118" y="227"/>
                  </a:lnTo>
                  <a:lnTo>
                    <a:pt x="113" y="227"/>
                  </a:lnTo>
                  <a:lnTo>
                    <a:pt x="108" y="227"/>
                  </a:lnTo>
                  <a:lnTo>
                    <a:pt x="104" y="226"/>
                  </a:lnTo>
                  <a:lnTo>
                    <a:pt x="33" y="205"/>
                  </a:lnTo>
                  <a:lnTo>
                    <a:pt x="25" y="202"/>
                  </a:lnTo>
                  <a:lnTo>
                    <a:pt x="18" y="196"/>
                  </a:lnTo>
                  <a:lnTo>
                    <a:pt x="13" y="188"/>
                  </a:lnTo>
                  <a:lnTo>
                    <a:pt x="11" y="180"/>
                  </a:lnTo>
                  <a:lnTo>
                    <a:pt x="0" y="51"/>
                  </a:lnTo>
                  <a:lnTo>
                    <a:pt x="1" y="43"/>
                  </a:lnTo>
                  <a:lnTo>
                    <a:pt x="3" y="35"/>
                  </a:lnTo>
                  <a:lnTo>
                    <a:pt x="9" y="28"/>
                  </a:lnTo>
                  <a:lnTo>
                    <a:pt x="16" y="24"/>
                  </a:lnTo>
                  <a:lnTo>
                    <a:pt x="60" y="5"/>
                  </a:lnTo>
                  <a:lnTo>
                    <a:pt x="64" y="4"/>
                  </a:lnTo>
                  <a:lnTo>
                    <a:pt x="69" y="2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7" y="1"/>
                  </a:lnTo>
                  <a:lnTo>
                    <a:pt x="145" y="13"/>
                  </a:lnTo>
                  <a:lnTo>
                    <a:pt x="153" y="16"/>
                  </a:lnTo>
                  <a:lnTo>
                    <a:pt x="161" y="20"/>
                  </a:lnTo>
                  <a:lnTo>
                    <a:pt x="168" y="27"/>
                  </a:lnTo>
                  <a:lnTo>
                    <a:pt x="174" y="34"/>
                  </a:lnTo>
                  <a:lnTo>
                    <a:pt x="241" y="157"/>
                  </a:lnTo>
                  <a:lnTo>
                    <a:pt x="244" y="163"/>
                  </a:lnTo>
                  <a:lnTo>
                    <a:pt x="244" y="170"/>
                  </a:lnTo>
                  <a:lnTo>
                    <a:pt x="240" y="177"/>
                  </a:lnTo>
                  <a:lnTo>
                    <a:pt x="233" y="181"/>
                  </a:lnTo>
                  <a:lnTo>
                    <a:pt x="141" y="2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5" name="Freeform 333"/>
            <p:cNvSpPr>
              <a:spLocks/>
            </p:cNvSpPr>
            <p:nvPr/>
          </p:nvSpPr>
          <p:spPr bwMode="auto">
            <a:xfrm>
              <a:off x="1233" y="3581"/>
              <a:ext cx="20" cy="32"/>
            </a:xfrm>
            <a:custGeom>
              <a:avLst/>
              <a:gdLst>
                <a:gd name="T0" fmla="*/ 1 w 118"/>
                <a:gd name="T1" fmla="*/ 1 h 191"/>
                <a:gd name="T2" fmla="*/ 1 w 118"/>
                <a:gd name="T3" fmla="*/ 1 h 191"/>
                <a:gd name="T4" fmla="*/ 1 w 118"/>
                <a:gd name="T5" fmla="*/ 1 h 191"/>
                <a:gd name="T6" fmla="*/ 1 w 118"/>
                <a:gd name="T7" fmla="*/ 1 h 191"/>
                <a:gd name="T8" fmla="*/ 1 w 118"/>
                <a:gd name="T9" fmla="*/ 1 h 191"/>
                <a:gd name="T10" fmla="*/ 0 w 118"/>
                <a:gd name="T11" fmla="*/ 0 h 191"/>
                <a:gd name="T12" fmla="*/ 0 w 118"/>
                <a:gd name="T13" fmla="*/ 0 h 191"/>
                <a:gd name="T14" fmla="*/ 0 w 118"/>
                <a:gd name="T15" fmla="*/ 0 h 191"/>
                <a:gd name="T16" fmla="*/ 0 w 118"/>
                <a:gd name="T17" fmla="*/ 0 h 191"/>
                <a:gd name="T18" fmla="*/ 0 w 118"/>
                <a:gd name="T19" fmla="*/ 0 h 191"/>
                <a:gd name="T20" fmla="*/ 0 w 118"/>
                <a:gd name="T21" fmla="*/ 0 h 191"/>
                <a:gd name="T22" fmla="*/ 0 w 118"/>
                <a:gd name="T23" fmla="*/ 0 h 191"/>
                <a:gd name="T24" fmla="*/ 0 w 118"/>
                <a:gd name="T25" fmla="*/ 0 h 191"/>
                <a:gd name="T26" fmla="*/ 0 w 118"/>
                <a:gd name="T27" fmla="*/ 0 h 191"/>
                <a:gd name="T28" fmla="*/ 0 w 118"/>
                <a:gd name="T29" fmla="*/ 0 h 191"/>
                <a:gd name="T30" fmla="*/ 0 w 118"/>
                <a:gd name="T31" fmla="*/ 1 h 191"/>
                <a:gd name="T32" fmla="*/ 0 w 118"/>
                <a:gd name="T33" fmla="*/ 1 h 191"/>
                <a:gd name="T34" fmla="*/ 0 w 118"/>
                <a:gd name="T35" fmla="*/ 1 h 191"/>
                <a:gd name="T36" fmla="*/ 0 w 118"/>
                <a:gd name="T37" fmla="*/ 1 h 191"/>
                <a:gd name="T38" fmla="*/ 0 w 118"/>
                <a:gd name="T39" fmla="*/ 1 h 191"/>
                <a:gd name="T40" fmla="*/ 1 w 118"/>
                <a:gd name="T41" fmla="*/ 1 h 1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91"/>
                <a:gd name="T65" fmla="*/ 118 w 118"/>
                <a:gd name="T66" fmla="*/ 191 h 1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91">
                  <a:moveTo>
                    <a:pt x="104" y="190"/>
                  </a:moveTo>
                  <a:lnTo>
                    <a:pt x="112" y="191"/>
                  </a:lnTo>
                  <a:lnTo>
                    <a:pt x="116" y="188"/>
                  </a:lnTo>
                  <a:lnTo>
                    <a:pt x="118" y="184"/>
                  </a:lnTo>
                  <a:lnTo>
                    <a:pt x="118" y="177"/>
                  </a:lnTo>
                  <a:lnTo>
                    <a:pt x="83" y="36"/>
                  </a:lnTo>
                  <a:lnTo>
                    <a:pt x="80" y="28"/>
                  </a:lnTo>
                  <a:lnTo>
                    <a:pt x="74" y="22"/>
                  </a:lnTo>
                  <a:lnTo>
                    <a:pt x="68" y="15"/>
                  </a:lnTo>
                  <a:lnTo>
                    <a:pt x="60" y="11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8"/>
                  </a:lnTo>
                  <a:lnTo>
                    <a:pt x="0" y="15"/>
                  </a:lnTo>
                  <a:lnTo>
                    <a:pt x="11" y="144"/>
                  </a:lnTo>
                  <a:lnTo>
                    <a:pt x="13" y="152"/>
                  </a:lnTo>
                  <a:lnTo>
                    <a:pt x="18" y="160"/>
                  </a:lnTo>
                  <a:lnTo>
                    <a:pt x="25" y="166"/>
                  </a:lnTo>
                  <a:lnTo>
                    <a:pt x="33" y="169"/>
                  </a:lnTo>
                  <a:lnTo>
                    <a:pt x="104" y="190"/>
                  </a:lnTo>
                  <a:close/>
                </a:path>
              </a:pathLst>
            </a:custGeom>
            <a:solidFill>
              <a:srgbClr val="EDED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6" name="Freeform 334"/>
            <p:cNvSpPr>
              <a:spLocks/>
            </p:cNvSpPr>
            <p:nvPr/>
          </p:nvSpPr>
          <p:spPr bwMode="auto">
            <a:xfrm>
              <a:off x="1208" y="3605"/>
              <a:ext cx="81" cy="38"/>
            </a:xfrm>
            <a:custGeom>
              <a:avLst/>
              <a:gdLst>
                <a:gd name="T0" fmla="*/ 1 w 484"/>
                <a:gd name="T1" fmla="*/ 1 h 230"/>
                <a:gd name="T2" fmla="*/ 1 w 484"/>
                <a:gd name="T3" fmla="*/ 0 h 230"/>
                <a:gd name="T4" fmla="*/ 0 w 484"/>
                <a:gd name="T5" fmla="*/ 0 h 230"/>
                <a:gd name="T6" fmla="*/ 0 w 484"/>
                <a:gd name="T7" fmla="*/ 0 h 230"/>
                <a:gd name="T8" fmla="*/ 1 w 484"/>
                <a:gd name="T9" fmla="*/ 0 h 230"/>
                <a:gd name="T10" fmla="*/ 1 w 484"/>
                <a:gd name="T11" fmla="*/ 0 h 230"/>
                <a:gd name="T12" fmla="*/ 1 w 484"/>
                <a:gd name="T13" fmla="*/ 0 h 230"/>
                <a:gd name="T14" fmla="*/ 1 w 484"/>
                <a:gd name="T15" fmla="*/ 0 h 230"/>
                <a:gd name="T16" fmla="*/ 1 w 484"/>
                <a:gd name="T17" fmla="*/ 0 h 230"/>
                <a:gd name="T18" fmla="*/ 1 w 484"/>
                <a:gd name="T19" fmla="*/ 0 h 230"/>
                <a:gd name="T20" fmla="*/ 1 w 484"/>
                <a:gd name="T21" fmla="*/ 0 h 230"/>
                <a:gd name="T22" fmla="*/ 1 w 484"/>
                <a:gd name="T23" fmla="*/ 0 h 230"/>
                <a:gd name="T24" fmla="*/ 1 w 484"/>
                <a:gd name="T25" fmla="*/ 0 h 230"/>
                <a:gd name="T26" fmla="*/ 1 w 484"/>
                <a:gd name="T27" fmla="*/ 0 h 230"/>
                <a:gd name="T28" fmla="*/ 1 w 484"/>
                <a:gd name="T29" fmla="*/ 0 h 230"/>
                <a:gd name="T30" fmla="*/ 1 w 484"/>
                <a:gd name="T31" fmla="*/ 0 h 230"/>
                <a:gd name="T32" fmla="*/ 1 w 484"/>
                <a:gd name="T33" fmla="*/ 0 h 230"/>
                <a:gd name="T34" fmla="*/ 1 w 484"/>
                <a:gd name="T35" fmla="*/ 0 h 230"/>
                <a:gd name="T36" fmla="*/ 1 w 484"/>
                <a:gd name="T37" fmla="*/ 0 h 230"/>
                <a:gd name="T38" fmla="*/ 1 w 484"/>
                <a:gd name="T39" fmla="*/ 0 h 230"/>
                <a:gd name="T40" fmla="*/ 1 w 484"/>
                <a:gd name="T41" fmla="*/ 0 h 230"/>
                <a:gd name="T42" fmla="*/ 1 w 484"/>
                <a:gd name="T43" fmla="*/ 0 h 230"/>
                <a:gd name="T44" fmla="*/ 1 w 484"/>
                <a:gd name="T45" fmla="*/ 0 h 230"/>
                <a:gd name="T46" fmla="*/ 1 w 484"/>
                <a:gd name="T47" fmla="*/ 0 h 230"/>
                <a:gd name="T48" fmla="*/ 2 w 484"/>
                <a:gd name="T49" fmla="*/ 0 h 230"/>
                <a:gd name="T50" fmla="*/ 2 w 484"/>
                <a:gd name="T51" fmla="*/ 0 h 230"/>
                <a:gd name="T52" fmla="*/ 2 w 484"/>
                <a:gd name="T53" fmla="*/ 0 h 230"/>
                <a:gd name="T54" fmla="*/ 2 w 484"/>
                <a:gd name="T55" fmla="*/ 0 h 230"/>
                <a:gd name="T56" fmla="*/ 2 w 484"/>
                <a:gd name="T57" fmla="*/ 0 h 230"/>
                <a:gd name="T58" fmla="*/ 2 w 484"/>
                <a:gd name="T59" fmla="*/ 0 h 230"/>
                <a:gd name="T60" fmla="*/ 2 w 484"/>
                <a:gd name="T61" fmla="*/ 0 h 230"/>
                <a:gd name="T62" fmla="*/ 2 w 484"/>
                <a:gd name="T63" fmla="*/ 0 h 230"/>
                <a:gd name="T64" fmla="*/ 2 w 484"/>
                <a:gd name="T65" fmla="*/ 0 h 230"/>
                <a:gd name="T66" fmla="*/ 2 w 484"/>
                <a:gd name="T67" fmla="*/ 0 h 230"/>
                <a:gd name="T68" fmla="*/ 2 w 484"/>
                <a:gd name="T69" fmla="*/ 0 h 230"/>
                <a:gd name="T70" fmla="*/ 2 w 484"/>
                <a:gd name="T71" fmla="*/ 0 h 230"/>
                <a:gd name="T72" fmla="*/ 2 w 484"/>
                <a:gd name="T73" fmla="*/ 0 h 230"/>
                <a:gd name="T74" fmla="*/ 2 w 484"/>
                <a:gd name="T75" fmla="*/ 0 h 230"/>
                <a:gd name="T76" fmla="*/ 0 w 484"/>
                <a:gd name="T77" fmla="*/ 1 h 230"/>
                <a:gd name="T78" fmla="*/ 0 w 484"/>
                <a:gd name="T79" fmla="*/ 1 h 230"/>
                <a:gd name="T80" fmla="*/ 0 w 484"/>
                <a:gd name="T81" fmla="*/ 1 h 230"/>
                <a:gd name="T82" fmla="*/ 0 w 484"/>
                <a:gd name="T83" fmla="*/ 1 h 230"/>
                <a:gd name="T84" fmla="*/ 0 w 484"/>
                <a:gd name="T85" fmla="*/ 1 h 230"/>
                <a:gd name="T86" fmla="*/ 0 w 484"/>
                <a:gd name="T87" fmla="*/ 1 h 230"/>
                <a:gd name="T88" fmla="*/ 0 w 484"/>
                <a:gd name="T89" fmla="*/ 1 h 230"/>
                <a:gd name="T90" fmla="*/ 0 w 484"/>
                <a:gd name="T91" fmla="*/ 1 h 230"/>
                <a:gd name="T92" fmla="*/ 0 w 484"/>
                <a:gd name="T93" fmla="*/ 1 h 230"/>
                <a:gd name="T94" fmla="*/ 0 w 484"/>
                <a:gd name="T95" fmla="*/ 1 h 230"/>
                <a:gd name="T96" fmla="*/ 0 w 484"/>
                <a:gd name="T97" fmla="*/ 1 h 230"/>
                <a:gd name="T98" fmla="*/ 0 w 484"/>
                <a:gd name="T99" fmla="*/ 1 h 230"/>
                <a:gd name="T100" fmla="*/ 0 w 484"/>
                <a:gd name="T101" fmla="*/ 1 h 230"/>
                <a:gd name="T102" fmla="*/ 0 w 484"/>
                <a:gd name="T103" fmla="*/ 1 h 230"/>
                <a:gd name="T104" fmla="*/ 1 w 484"/>
                <a:gd name="T105" fmla="*/ 1 h 2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4"/>
                <a:gd name="T160" fmla="*/ 0 h 230"/>
                <a:gd name="T161" fmla="*/ 484 w 484"/>
                <a:gd name="T162" fmla="*/ 230 h 2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4" h="230">
                  <a:moveTo>
                    <a:pt x="118" y="132"/>
                  </a:moveTo>
                  <a:lnTo>
                    <a:pt x="88" y="82"/>
                  </a:lnTo>
                  <a:lnTo>
                    <a:pt x="85" y="75"/>
                  </a:lnTo>
                  <a:lnTo>
                    <a:pt x="85" y="67"/>
                  </a:lnTo>
                  <a:lnTo>
                    <a:pt x="89" y="60"/>
                  </a:lnTo>
                  <a:lnTo>
                    <a:pt x="95" y="56"/>
                  </a:lnTo>
                  <a:lnTo>
                    <a:pt x="146" y="32"/>
                  </a:lnTo>
                  <a:lnTo>
                    <a:pt x="151" y="31"/>
                  </a:lnTo>
                  <a:lnTo>
                    <a:pt x="155" y="30"/>
                  </a:lnTo>
                  <a:lnTo>
                    <a:pt x="160" y="29"/>
                  </a:lnTo>
                  <a:lnTo>
                    <a:pt x="164" y="28"/>
                  </a:lnTo>
                  <a:lnTo>
                    <a:pt x="170" y="28"/>
                  </a:lnTo>
                  <a:lnTo>
                    <a:pt x="175" y="28"/>
                  </a:lnTo>
                  <a:lnTo>
                    <a:pt x="179" y="28"/>
                  </a:lnTo>
                  <a:lnTo>
                    <a:pt x="184" y="29"/>
                  </a:lnTo>
                  <a:lnTo>
                    <a:pt x="255" y="50"/>
                  </a:lnTo>
                  <a:lnTo>
                    <a:pt x="259" y="51"/>
                  </a:lnTo>
                  <a:lnTo>
                    <a:pt x="264" y="51"/>
                  </a:lnTo>
                  <a:lnTo>
                    <a:pt x="269" y="51"/>
                  </a:lnTo>
                  <a:lnTo>
                    <a:pt x="274" y="51"/>
                  </a:lnTo>
                  <a:lnTo>
                    <a:pt x="279" y="50"/>
                  </a:lnTo>
                  <a:lnTo>
                    <a:pt x="284" y="50"/>
                  </a:lnTo>
                  <a:lnTo>
                    <a:pt x="289" y="48"/>
                  </a:lnTo>
                  <a:lnTo>
                    <a:pt x="292" y="47"/>
                  </a:lnTo>
                  <a:lnTo>
                    <a:pt x="384" y="5"/>
                  </a:lnTo>
                  <a:lnTo>
                    <a:pt x="389" y="4"/>
                  </a:lnTo>
                  <a:lnTo>
                    <a:pt x="394" y="2"/>
                  </a:lnTo>
                  <a:lnTo>
                    <a:pt x="398" y="1"/>
                  </a:lnTo>
                  <a:lnTo>
                    <a:pt x="404" y="1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2" y="1"/>
                  </a:lnTo>
                  <a:lnTo>
                    <a:pt x="475" y="10"/>
                  </a:lnTo>
                  <a:lnTo>
                    <a:pt x="482" y="12"/>
                  </a:lnTo>
                  <a:lnTo>
                    <a:pt x="484" y="14"/>
                  </a:lnTo>
                  <a:lnTo>
                    <a:pt x="483" y="18"/>
                  </a:lnTo>
                  <a:lnTo>
                    <a:pt x="477" y="22"/>
                  </a:lnTo>
                  <a:lnTo>
                    <a:pt x="70" y="227"/>
                  </a:lnTo>
                  <a:lnTo>
                    <a:pt x="65" y="229"/>
                  </a:lnTo>
                  <a:lnTo>
                    <a:pt x="60" y="230"/>
                  </a:lnTo>
                  <a:lnTo>
                    <a:pt x="56" y="230"/>
                  </a:lnTo>
                  <a:lnTo>
                    <a:pt x="51" y="230"/>
                  </a:lnTo>
                  <a:lnTo>
                    <a:pt x="47" y="230"/>
                  </a:lnTo>
                  <a:lnTo>
                    <a:pt x="42" y="229"/>
                  </a:lnTo>
                  <a:lnTo>
                    <a:pt x="38" y="228"/>
                  </a:lnTo>
                  <a:lnTo>
                    <a:pt x="35" y="227"/>
                  </a:lnTo>
                  <a:lnTo>
                    <a:pt x="7" y="212"/>
                  </a:lnTo>
                  <a:lnTo>
                    <a:pt x="2" y="208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7" y="194"/>
                  </a:lnTo>
                  <a:lnTo>
                    <a:pt x="118" y="132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7" name="Freeform 335"/>
            <p:cNvSpPr>
              <a:spLocks/>
            </p:cNvSpPr>
            <p:nvPr/>
          </p:nvSpPr>
          <p:spPr bwMode="auto">
            <a:xfrm>
              <a:off x="1184" y="3596"/>
              <a:ext cx="43" cy="41"/>
            </a:xfrm>
            <a:custGeom>
              <a:avLst/>
              <a:gdLst>
                <a:gd name="T0" fmla="*/ 0 w 256"/>
                <a:gd name="T1" fmla="*/ 0 h 247"/>
                <a:gd name="T2" fmla="*/ 0 w 256"/>
                <a:gd name="T3" fmla="*/ 0 h 247"/>
                <a:gd name="T4" fmla="*/ 0 w 256"/>
                <a:gd name="T5" fmla="*/ 0 h 247"/>
                <a:gd name="T6" fmla="*/ 0 w 256"/>
                <a:gd name="T7" fmla="*/ 0 h 247"/>
                <a:gd name="T8" fmla="*/ 0 w 256"/>
                <a:gd name="T9" fmla="*/ 0 h 247"/>
                <a:gd name="T10" fmla="*/ 0 w 256"/>
                <a:gd name="T11" fmla="*/ 0 h 247"/>
                <a:gd name="T12" fmla="*/ 0 w 256"/>
                <a:gd name="T13" fmla="*/ 0 h 247"/>
                <a:gd name="T14" fmla="*/ 0 w 256"/>
                <a:gd name="T15" fmla="*/ 0 h 247"/>
                <a:gd name="T16" fmla="*/ 0 w 256"/>
                <a:gd name="T17" fmla="*/ 0 h 247"/>
                <a:gd name="T18" fmla="*/ 1 w 256"/>
                <a:gd name="T19" fmla="*/ 0 h 247"/>
                <a:gd name="T20" fmla="*/ 1 w 256"/>
                <a:gd name="T21" fmla="*/ 0 h 247"/>
                <a:gd name="T22" fmla="*/ 1 w 256"/>
                <a:gd name="T23" fmla="*/ 0 h 247"/>
                <a:gd name="T24" fmla="*/ 1 w 256"/>
                <a:gd name="T25" fmla="*/ 0 h 247"/>
                <a:gd name="T26" fmla="*/ 1 w 256"/>
                <a:gd name="T27" fmla="*/ 0 h 247"/>
                <a:gd name="T28" fmla="*/ 1 w 256"/>
                <a:gd name="T29" fmla="*/ 0 h 247"/>
                <a:gd name="T30" fmla="*/ 1 w 256"/>
                <a:gd name="T31" fmla="*/ 0 h 247"/>
                <a:gd name="T32" fmla="*/ 1 w 256"/>
                <a:gd name="T33" fmla="*/ 0 h 247"/>
                <a:gd name="T34" fmla="*/ 1 w 256"/>
                <a:gd name="T35" fmla="*/ 0 h 247"/>
                <a:gd name="T36" fmla="*/ 1 w 256"/>
                <a:gd name="T37" fmla="*/ 0 h 247"/>
                <a:gd name="T38" fmla="*/ 1 w 256"/>
                <a:gd name="T39" fmla="*/ 0 h 247"/>
                <a:gd name="T40" fmla="*/ 1 w 256"/>
                <a:gd name="T41" fmla="*/ 0 h 247"/>
                <a:gd name="T42" fmla="*/ 1 w 256"/>
                <a:gd name="T43" fmla="*/ 0 h 247"/>
                <a:gd name="T44" fmla="*/ 1 w 256"/>
                <a:gd name="T45" fmla="*/ 0 h 247"/>
                <a:gd name="T46" fmla="*/ 1 w 256"/>
                <a:gd name="T47" fmla="*/ 1 h 247"/>
                <a:gd name="T48" fmla="*/ 1 w 256"/>
                <a:gd name="T49" fmla="*/ 1 h 247"/>
                <a:gd name="T50" fmla="*/ 1 w 256"/>
                <a:gd name="T51" fmla="*/ 1 h 247"/>
                <a:gd name="T52" fmla="*/ 1 w 256"/>
                <a:gd name="T53" fmla="*/ 1 h 247"/>
                <a:gd name="T54" fmla="*/ 1 w 256"/>
                <a:gd name="T55" fmla="*/ 1 h 247"/>
                <a:gd name="T56" fmla="*/ 1 w 256"/>
                <a:gd name="T57" fmla="*/ 1 h 247"/>
                <a:gd name="T58" fmla="*/ 1 w 256"/>
                <a:gd name="T59" fmla="*/ 1 h 247"/>
                <a:gd name="T60" fmla="*/ 1 w 256"/>
                <a:gd name="T61" fmla="*/ 1 h 247"/>
                <a:gd name="T62" fmla="*/ 1 w 256"/>
                <a:gd name="T63" fmla="*/ 1 h 247"/>
                <a:gd name="T64" fmla="*/ 1 w 256"/>
                <a:gd name="T65" fmla="*/ 1 h 247"/>
                <a:gd name="T66" fmla="*/ 1 w 256"/>
                <a:gd name="T67" fmla="*/ 1 h 247"/>
                <a:gd name="T68" fmla="*/ 1 w 256"/>
                <a:gd name="T69" fmla="*/ 0 h 247"/>
                <a:gd name="T70" fmla="*/ 1 w 256"/>
                <a:gd name="T71" fmla="*/ 0 h 247"/>
                <a:gd name="T72" fmla="*/ 0 w 256"/>
                <a:gd name="T73" fmla="*/ 0 h 247"/>
                <a:gd name="T74" fmla="*/ 0 w 256"/>
                <a:gd name="T75" fmla="*/ 0 h 247"/>
                <a:gd name="T76" fmla="*/ 0 w 256"/>
                <a:gd name="T77" fmla="*/ 0 h 247"/>
                <a:gd name="T78" fmla="*/ 0 w 256"/>
                <a:gd name="T79" fmla="*/ 0 h 24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6"/>
                <a:gd name="T121" fmla="*/ 0 h 247"/>
                <a:gd name="T122" fmla="*/ 256 w 256"/>
                <a:gd name="T123" fmla="*/ 247 h 24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6" h="247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2" y="26"/>
                  </a:lnTo>
                  <a:lnTo>
                    <a:pt x="171" y="33"/>
                  </a:lnTo>
                  <a:lnTo>
                    <a:pt x="178" y="40"/>
                  </a:lnTo>
                  <a:lnTo>
                    <a:pt x="184" y="46"/>
                  </a:lnTo>
                  <a:lnTo>
                    <a:pt x="213" y="98"/>
                  </a:lnTo>
                  <a:lnTo>
                    <a:pt x="218" y="106"/>
                  </a:lnTo>
                  <a:lnTo>
                    <a:pt x="223" y="115"/>
                  </a:lnTo>
                  <a:lnTo>
                    <a:pt x="229" y="124"/>
                  </a:lnTo>
                  <a:lnTo>
                    <a:pt x="234" y="132"/>
                  </a:lnTo>
                  <a:lnTo>
                    <a:pt x="254" y="166"/>
                  </a:lnTo>
                  <a:lnTo>
                    <a:pt x="256" y="172"/>
                  </a:lnTo>
                  <a:lnTo>
                    <a:pt x="256" y="180"/>
                  </a:lnTo>
                  <a:lnTo>
                    <a:pt x="253" y="187"/>
                  </a:lnTo>
                  <a:lnTo>
                    <a:pt x="247" y="193"/>
                  </a:lnTo>
                  <a:lnTo>
                    <a:pt x="153" y="244"/>
                  </a:lnTo>
                  <a:lnTo>
                    <a:pt x="146" y="247"/>
                  </a:lnTo>
                  <a:lnTo>
                    <a:pt x="139" y="245"/>
                  </a:lnTo>
                  <a:lnTo>
                    <a:pt x="134" y="241"/>
                  </a:lnTo>
                  <a:lnTo>
                    <a:pt x="131" y="234"/>
                  </a:lnTo>
                  <a:lnTo>
                    <a:pt x="90" y="83"/>
                  </a:lnTo>
                  <a:lnTo>
                    <a:pt x="87" y="76"/>
                  </a:lnTo>
                  <a:lnTo>
                    <a:pt x="80" y="69"/>
                  </a:lnTo>
                  <a:lnTo>
                    <a:pt x="73" y="63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8" name="Freeform 336"/>
            <p:cNvSpPr>
              <a:spLocks/>
            </p:cNvSpPr>
            <p:nvPr/>
          </p:nvSpPr>
          <p:spPr bwMode="auto">
            <a:xfrm>
              <a:off x="1184" y="3596"/>
              <a:ext cx="27" cy="10"/>
            </a:xfrm>
            <a:custGeom>
              <a:avLst/>
              <a:gdLst>
                <a:gd name="T0" fmla="*/ 0 w 162"/>
                <a:gd name="T1" fmla="*/ 0 h 61"/>
                <a:gd name="T2" fmla="*/ 0 w 162"/>
                <a:gd name="T3" fmla="*/ 0 h 61"/>
                <a:gd name="T4" fmla="*/ 0 w 162"/>
                <a:gd name="T5" fmla="*/ 0 h 61"/>
                <a:gd name="T6" fmla="*/ 0 w 162"/>
                <a:gd name="T7" fmla="*/ 0 h 61"/>
                <a:gd name="T8" fmla="*/ 0 w 162"/>
                <a:gd name="T9" fmla="*/ 0 h 61"/>
                <a:gd name="T10" fmla="*/ 0 w 162"/>
                <a:gd name="T11" fmla="*/ 0 h 61"/>
                <a:gd name="T12" fmla="*/ 0 w 162"/>
                <a:gd name="T13" fmla="*/ 0 h 61"/>
                <a:gd name="T14" fmla="*/ 0 w 162"/>
                <a:gd name="T15" fmla="*/ 0 h 61"/>
                <a:gd name="T16" fmla="*/ 0 w 162"/>
                <a:gd name="T17" fmla="*/ 0 h 61"/>
                <a:gd name="T18" fmla="*/ 0 w 162"/>
                <a:gd name="T19" fmla="*/ 0 h 61"/>
                <a:gd name="T20" fmla="*/ 0 w 162"/>
                <a:gd name="T21" fmla="*/ 0 h 61"/>
                <a:gd name="T22" fmla="*/ 0 w 162"/>
                <a:gd name="T23" fmla="*/ 0 h 61"/>
                <a:gd name="T24" fmla="*/ 0 w 162"/>
                <a:gd name="T25" fmla="*/ 0 h 61"/>
                <a:gd name="T26" fmla="*/ 0 w 162"/>
                <a:gd name="T27" fmla="*/ 0 h 61"/>
                <a:gd name="T28" fmla="*/ 1 w 162"/>
                <a:gd name="T29" fmla="*/ 0 h 61"/>
                <a:gd name="T30" fmla="*/ 1 w 162"/>
                <a:gd name="T31" fmla="*/ 0 h 61"/>
                <a:gd name="T32" fmla="*/ 1 w 162"/>
                <a:gd name="T33" fmla="*/ 0 h 61"/>
                <a:gd name="T34" fmla="*/ 1 w 162"/>
                <a:gd name="T35" fmla="*/ 0 h 61"/>
                <a:gd name="T36" fmla="*/ 1 w 162"/>
                <a:gd name="T37" fmla="*/ 0 h 61"/>
                <a:gd name="T38" fmla="*/ 0 w 162"/>
                <a:gd name="T39" fmla="*/ 0 h 61"/>
                <a:gd name="T40" fmla="*/ 0 w 162"/>
                <a:gd name="T41" fmla="*/ 0 h 61"/>
                <a:gd name="T42" fmla="*/ 0 w 162"/>
                <a:gd name="T43" fmla="*/ 0 h 61"/>
                <a:gd name="T44" fmla="*/ 0 w 162"/>
                <a:gd name="T45" fmla="*/ 0 h 61"/>
                <a:gd name="T46" fmla="*/ 0 w 162"/>
                <a:gd name="T47" fmla="*/ 0 h 61"/>
                <a:gd name="T48" fmla="*/ 0 w 162"/>
                <a:gd name="T49" fmla="*/ 0 h 61"/>
                <a:gd name="T50" fmla="*/ 0 w 162"/>
                <a:gd name="T51" fmla="*/ 0 h 61"/>
                <a:gd name="T52" fmla="*/ 0 w 162"/>
                <a:gd name="T53" fmla="*/ 0 h 61"/>
                <a:gd name="T54" fmla="*/ 0 w 162"/>
                <a:gd name="T55" fmla="*/ 0 h 61"/>
                <a:gd name="T56" fmla="*/ 0 w 162"/>
                <a:gd name="T57" fmla="*/ 0 h 6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2"/>
                <a:gd name="T88" fmla="*/ 0 h 61"/>
                <a:gd name="T89" fmla="*/ 162 w 162"/>
                <a:gd name="T90" fmla="*/ 61 h 6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2" h="61">
                  <a:moveTo>
                    <a:pt x="9" y="44"/>
                  </a:moveTo>
                  <a:lnTo>
                    <a:pt x="2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2"/>
                  </a:lnTo>
                  <a:lnTo>
                    <a:pt x="71" y="4"/>
                  </a:lnTo>
                  <a:lnTo>
                    <a:pt x="76" y="2"/>
                  </a:lnTo>
                  <a:lnTo>
                    <a:pt x="80" y="1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8" y="1"/>
                  </a:lnTo>
                  <a:lnTo>
                    <a:pt x="103" y="2"/>
                  </a:lnTo>
                  <a:lnTo>
                    <a:pt x="107" y="4"/>
                  </a:lnTo>
                  <a:lnTo>
                    <a:pt x="155" y="23"/>
                  </a:lnTo>
                  <a:lnTo>
                    <a:pt x="160" y="26"/>
                  </a:lnTo>
                  <a:lnTo>
                    <a:pt x="162" y="29"/>
                  </a:lnTo>
                  <a:lnTo>
                    <a:pt x="160" y="34"/>
                  </a:lnTo>
                  <a:lnTo>
                    <a:pt x="155" y="37"/>
                  </a:lnTo>
                  <a:lnTo>
                    <a:pt x="103" y="58"/>
                  </a:lnTo>
                  <a:lnTo>
                    <a:pt x="98" y="59"/>
                  </a:lnTo>
                  <a:lnTo>
                    <a:pt x="94" y="60"/>
                  </a:lnTo>
                  <a:lnTo>
                    <a:pt x="89" y="60"/>
                  </a:lnTo>
                  <a:lnTo>
                    <a:pt x="85" y="61"/>
                  </a:lnTo>
                  <a:lnTo>
                    <a:pt x="79" y="61"/>
                  </a:lnTo>
                  <a:lnTo>
                    <a:pt x="74" y="61"/>
                  </a:lnTo>
                  <a:lnTo>
                    <a:pt x="70" y="61"/>
                  </a:lnTo>
                  <a:lnTo>
                    <a:pt x="65" y="60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79" name="Freeform 337"/>
            <p:cNvSpPr>
              <a:spLocks/>
            </p:cNvSpPr>
            <p:nvPr/>
          </p:nvSpPr>
          <p:spPr bwMode="auto">
            <a:xfrm>
              <a:off x="1235" y="3575"/>
              <a:ext cx="24" cy="9"/>
            </a:xfrm>
            <a:custGeom>
              <a:avLst/>
              <a:gdLst>
                <a:gd name="T0" fmla="*/ 0 w 144"/>
                <a:gd name="T1" fmla="*/ 0 h 50"/>
                <a:gd name="T2" fmla="*/ 0 w 144"/>
                <a:gd name="T3" fmla="*/ 0 h 50"/>
                <a:gd name="T4" fmla="*/ 0 w 144"/>
                <a:gd name="T5" fmla="*/ 0 h 50"/>
                <a:gd name="T6" fmla="*/ 0 w 144"/>
                <a:gd name="T7" fmla="*/ 0 h 50"/>
                <a:gd name="T8" fmla="*/ 0 w 144"/>
                <a:gd name="T9" fmla="*/ 0 h 50"/>
                <a:gd name="T10" fmla="*/ 0 w 144"/>
                <a:gd name="T11" fmla="*/ 0 h 50"/>
                <a:gd name="T12" fmla="*/ 0 w 144"/>
                <a:gd name="T13" fmla="*/ 0 h 50"/>
                <a:gd name="T14" fmla="*/ 0 w 144"/>
                <a:gd name="T15" fmla="*/ 0 h 50"/>
                <a:gd name="T16" fmla="*/ 0 w 144"/>
                <a:gd name="T17" fmla="*/ 0 h 50"/>
                <a:gd name="T18" fmla="*/ 0 w 144"/>
                <a:gd name="T19" fmla="*/ 0 h 50"/>
                <a:gd name="T20" fmla="*/ 0 w 144"/>
                <a:gd name="T21" fmla="*/ 0 h 50"/>
                <a:gd name="T22" fmla="*/ 0 w 144"/>
                <a:gd name="T23" fmla="*/ 0 h 50"/>
                <a:gd name="T24" fmla="*/ 0 w 144"/>
                <a:gd name="T25" fmla="*/ 0 h 50"/>
                <a:gd name="T26" fmla="*/ 0 w 144"/>
                <a:gd name="T27" fmla="*/ 0 h 50"/>
                <a:gd name="T28" fmla="*/ 1 w 144"/>
                <a:gd name="T29" fmla="*/ 0 h 50"/>
                <a:gd name="T30" fmla="*/ 1 w 144"/>
                <a:gd name="T31" fmla="*/ 0 h 50"/>
                <a:gd name="T32" fmla="*/ 1 w 144"/>
                <a:gd name="T33" fmla="*/ 0 h 50"/>
                <a:gd name="T34" fmla="*/ 1 w 144"/>
                <a:gd name="T35" fmla="*/ 0 h 50"/>
                <a:gd name="T36" fmla="*/ 1 w 144"/>
                <a:gd name="T37" fmla="*/ 0 h 50"/>
                <a:gd name="T38" fmla="*/ 0 w 144"/>
                <a:gd name="T39" fmla="*/ 0 h 50"/>
                <a:gd name="T40" fmla="*/ 0 w 144"/>
                <a:gd name="T41" fmla="*/ 0 h 50"/>
                <a:gd name="T42" fmla="*/ 0 w 144"/>
                <a:gd name="T43" fmla="*/ 0 h 50"/>
                <a:gd name="T44" fmla="*/ 0 w 144"/>
                <a:gd name="T45" fmla="*/ 0 h 50"/>
                <a:gd name="T46" fmla="*/ 0 w 144"/>
                <a:gd name="T47" fmla="*/ 0 h 50"/>
                <a:gd name="T48" fmla="*/ 0 w 144"/>
                <a:gd name="T49" fmla="*/ 0 h 50"/>
                <a:gd name="T50" fmla="*/ 0 w 144"/>
                <a:gd name="T51" fmla="*/ 0 h 50"/>
                <a:gd name="T52" fmla="*/ 0 w 144"/>
                <a:gd name="T53" fmla="*/ 0 h 50"/>
                <a:gd name="T54" fmla="*/ 0 w 144"/>
                <a:gd name="T55" fmla="*/ 0 h 50"/>
                <a:gd name="T56" fmla="*/ 0 w 144"/>
                <a:gd name="T57" fmla="*/ 0 h 5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4"/>
                <a:gd name="T88" fmla="*/ 0 h 50"/>
                <a:gd name="T89" fmla="*/ 144 w 144"/>
                <a:gd name="T90" fmla="*/ 50 h 5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4" h="50">
                  <a:moveTo>
                    <a:pt x="7" y="24"/>
                  </a:moveTo>
                  <a:lnTo>
                    <a:pt x="1" y="27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8" y="36"/>
                  </a:lnTo>
                  <a:lnTo>
                    <a:pt x="51" y="47"/>
                  </a:lnTo>
                  <a:lnTo>
                    <a:pt x="55" y="49"/>
                  </a:lnTo>
                  <a:lnTo>
                    <a:pt x="60" y="50"/>
                  </a:lnTo>
                  <a:lnTo>
                    <a:pt x="64" y="50"/>
                  </a:lnTo>
                  <a:lnTo>
                    <a:pt x="70" y="50"/>
                  </a:lnTo>
                  <a:lnTo>
                    <a:pt x="74" y="49"/>
                  </a:lnTo>
                  <a:lnTo>
                    <a:pt x="79" y="47"/>
                  </a:lnTo>
                  <a:lnTo>
                    <a:pt x="83" y="46"/>
                  </a:lnTo>
                  <a:lnTo>
                    <a:pt x="88" y="45"/>
                  </a:lnTo>
                  <a:lnTo>
                    <a:pt x="136" y="25"/>
                  </a:lnTo>
                  <a:lnTo>
                    <a:pt x="142" y="22"/>
                  </a:lnTo>
                  <a:lnTo>
                    <a:pt x="144" y="18"/>
                  </a:lnTo>
                  <a:lnTo>
                    <a:pt x="142" y="15"/>
                  </a:lnTo>
                  <a:lnTo>
                    <a:pt x="136" y="1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4" y="1"/>
                  </a:lnTo>
                  <a:lnTo>
                    <a:pt x="60" y="2"/>
                  </a:lnTo>
                  <a:lnTo>
                    <a:pt x="55" y="4"/>
                  </a:lnTo>
                  <a:lnTo>
                    <a:pt x="51" y="5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F9F9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0" name="Freeform 338"/>
            <p:cNvSpPr>
              <a:spLocks/>
            </p:cNvSpPr>
            <p:nvPr/>
          </p:nvSpPr>
          <p:spPr bwMode="auto">
            <a:xfrm>
              <a:off x="1054" y="3290"/>
              <a:ext cx="224" cy="362"/>
            </a:xfrm>
            <a:custGeom>
              <a:avLst/>
              <a:gdLst>
                <a:gd name="T0" fmla="*/ 0 w 1346"/>
                <a:gd name="T1" fmla="*/ 1 h 2178"/>
                <a:gd name="T2" fmla="*/ 0 w 1346"/>
                <a:gd name="T3" fmla="*/ 1 h 2178"/>
                <a:gd name="T4" fmla="*/ 0 w 1346"/>
                <a:gd name="T5" fmla="*/ 1 h 2178"/>
                <a:gd name="T6" fmla="*/ 0 w 1346"/>
                <a:gd name="T7" fmla="*/ 2 h 2178"/>
                <a:gd name="T8" fmla="*/ 0 w 1346"/>
                <a:gd name="T9" fmla="*/ 9 h 2178"/>
                <a:gd name="T10" fmla="*/ 0 w 1346"/>
                <a:gd name="T11" fmla="*/ 9 h 2178"/>
                <a:gd name="T12" fmla="*/ 0 w 1346"/>
                <a:gd name="T13" fmla="*/ 10 h 2178"/>
                <a:gd name="T14" fmla="*/ 0 w 1346"/>
                <a:gd name="T15" fmla="*/ 10 h 2178"/>
                <a:gd name="T16" fmla="*/ 0 w 1346"/>
                <a:gd name="T17" fmla="*/ 10 h 2178"/>
                <a:gd name="T18" fmla="*/ 3 w 1346"/>
                <a:gd name="T19" fmla="*/ 10 h 2178"/>
                <a:gd name="T20" fmla="*/ 3 w 1346"/>
                <a:gd name="T21" fmla="*/ 10 h 2178"/>
                <a:gd name="T22" fmla="*/ 3 w 1346"/>
                <a:gd name="T23" fmla="*/ 10 h 2178"/>
                <a:gd name="T24" fmla="*/ 3 w 1346"/>
                <a:gd name="T25" fmla="*/ 10 h 2178"/>
                <a:gd name="T26" fmla="*/ 3 w 1346"/>
                <a:gd name="T27" fmla="*/ 10 h 2178"/>
                <a:gd name="T28" fmla="*/ 3 w 1346"/>
                <a:gd name="T29" fmla="*/ 10 h 2178"/>
                <a:gd name="T30" fmla="*/ 4 w 1346"/>
                <a:gd name="T31" fmla="*/ 10 h 2178"/>
                <a:gd name="T32" fmla="*/ 4 w 1346"/>
                <a:gd name="T33" fmla="*/ 9 h 2178"/>
                <a:gd name="T34" fmla="*/ 5 w 1346"/>
                <a:gd name="T35" fmla="*/ 9 h 2178"/>
                <a:gd name="T36" fmla="*/ 5 w 1346"/>
                <a:gd name="T37" fmla="*/ 9 h 2178"/>
                <a:gd name="T38" fmla="*/ 6 w 1346"/>
                <a:gd name="T39" fmla="*/ 9 h 2178"/>
                <a:gd name="T40" fmla="*/ 6 w 1346"/>
                <a:gd name="T41" fmla="*/ 8 h 2178"/>
                <a:gd name="T42" fmla="*/ 6 w 1346"/>
                <a:gd name="T43" fmla="*/ 8 h 2178"/>
                <a:gd name="T44" fmla="*/ 6 w 1346"/>
                <a:gd name="T45" fmla="*/ 8 h 2178"/>
                <a:gd name="T46" fmla="*/ 6 w 1346"/>
                <a:gd name="T47" fmla="*/ 8 h 2178"/>
                <a:gd name="T48" fmla="*/ 6 w 1346"/>
                <a:gd name="T49" fmla="*/ 8 h 2178"/>
                <a:gd name="T50" fmla="*/ 6 w 1346"/>
                <a:gd name="T51" fmla="*/ 1 h 2178"/>
                <a:gd name="T52" fmla="*/ 6 w 1346"/>
                <a:gd name="T53" fmla="*/ 0 h 2178"/>
                <a:gd name="T54" fmla="*/ 6 w 1346"/>
                <a:gd name="T55" fmla="*/ 0 h 2178"/>
                <a:gd name="T56" fmla="*/ 6 w 1346"/>
                <a:gd name="T57" fmla="*/ 0 h 2178"/>
                <a:gd name="T58" fmla="*/ 6 w 1346"/>
                <a:gd name="T59" fmla="*/ 0 h 2178"/>
                <a:gd name="T60" fmla="*/ 3 w 1346"/>
                <a:gd name="T61" fmla="*/ 0 h 2178"/>
                <a:gd name="T62" fmla="*/ 3 w 1346"/>
                <a:gd name="T63" fmla="*/ 0 h 2178"/>
                <a:gd name="T64" fmla="*/ 3 w 1346"/>
                <a:gd name="T65" fmla="*/ 0 h 2178"/>
                <a:gd name="T66" fmla="*/ 3 w 1346"/>
                <a:gd name="T67" fmla="*/ 0 h 2178"/>
                <a:gd name="T68" fmla="*/ 0 w 1346"/>
                <a:gd name="T69" fmla="*/ 1 h 21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46"/>
                <a:gd name="T106" fmla="*/ 0 h 2178"/>
                <a:gd name="T107" fmla="*/ 1346 w 1346"/>
                <a:gd name="T108" fmla="*/ 2178 h 21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46" h="2178">
                  <a:moveTo>
                    <a:pt x="59" y="276"/>
                  </a:moveTo>
                  <a:lnTo>
                    <a:pt x="46" y="283"/>
                  </a:lnTo>
                  <a:lnTo>
                    <a:pt x="36" y="291"/>
                  </a:lnTo>
                  <a:lnTo>
                    <a:pt x="26" y="301"/>
                  </a:lnTo>
                  <a:lnTo>
                    <a:pt x="17" y="312"/>
                  </a:lnTo>
                  <a:lnTo>
                    <a:pt x="10" y="324"/>
                  </a:lnTo>
                  <a:lnTo>
                    <a:pt x="5" y="338"/>
                  </a:lnTo>
                  <a:lnTo>
                    <a:pt x="1" y="351"/>
                  </a:lnTo>
                  <a:lnTo>
                    <a:pt x="0" y="365"/>
                  </a:lnTo>
                  <a:lnTo>
                    <a:pt x="10" y="2038"/>
                  </a:lnTo>
                  <a:lnTo>
                    <a:pt x="11" y="2052"/>
                  </a:lnTo>
                  <a:lnTo>
                    <a:pt x="16" y="2064"/>
                  </a:lnTo>
                  <a:lnTo>
                    <a:pt x="21" y="2076"/>
                  </a:lnTo>
                  <a:lnTo>
                    <a:pt x="29" y="2086"/>
                  </a:lnTo>
                  <a:lnTo>
                    <a:pt x="40" y="2095"/>
                  </a:lnTo>
                  <a:lnTo>
                    <a:pt x="50" y="2103"/>
                  </a:lnTo>
                  <a:lnTo>
                    <a:pt x="62" y="2108"/>
                  </a:lnTo>
                  <a:lnTo>
                    <a:pt x="76" y="2111"/>
                  </a:lnTo>
                  <a:lnTo>
                    <a:pt x="585" y="2176"/>
                  </a:lnTo>
                  <a:lnTo>
                    <a:pt x="598" y="2178"/>
                  </a:lnTo>
                  <a:lnTo>
                    <a:pt x="613" y="2178"/>
                  </a:lnTo>
                  <a:lnTo>
                    <a:pt x="629" y="2176"/>
                  </a:lnTo>
                  <a:lnTo>
                    <a:pt x="645" y="2174"/>
                  </a:lnTo>
                  <a:lnTo>
                    <a:pt x="659" y="2171"/>
                  </a:lnTo>
                  <a:lnTo>
                    <a:pt x="675" y="2166"/>
                  </a:lnTo>
                  <a:lnTo>
                    <a:pt x="689" y="2162"/>
                  </a:lnTo>
                  <a:lnTo>
                    <a:pt x="701" y="2156"/>
                  </a:lnTo>
                  <a:lnTo>
                    <a:pt x="708" y="2153"/>
                  </a:lnTo>
                  <a:lnTo>
                    <a:pt x="726" y="2143"/>
                  </a:lnTo>
                  <a:lnTo>
                    <a:pt x="755" y="2128"/>
                  </a:lnTo>
                  <a:lnTo>
                    <a:pt x="792" y="2108"/>
                  </a:lnTo>
                  <a:lnTo>
                    <a:pt x="836" y="2085"/>
                  </a:lnTo>
                  <a:lnTo>
                    <a:pt x="886" y="2059"/>
                  </a:lnTo>
                  <a:lnTo>
                    <a:pt x="939" y="2031"/>
                  </a:lnTo>
                  <a:lnTo>
                    <a:pt x="995" y="2003"/>
                  </a:lnTo>
                  <a:lnTo>
                    <a:pt x="1049" y="1975"/>
                  </a:lnTo>
                  <a:lnTo>
                    <a:pt x="1102" y="1947"/>
                  </a:lnTo>
                  <a:lnTo>
                    <a:pt x="1151" y="1921"/>
                  </a:lnTo>
                  <a:lnTo>
                    <a:pt x="1195" y="1897"/>
                  </a:lnTo>
                  <a:lnTo>
                    <a:pt x="1233" y="1878"/>
                  </a:lnTo>
                  <a:lnTo>
                    <a:pt x="1262" y="1864"/>
                  </a:lnTo>
                  <a:lnTo>
                    <a:pt x="1280" y="1854"/>
                  </a:lnTo>
                  <a:lnTo>
                    <a:pt x="1287" y="1850"/>
                  </a:lnTo>
                  <a:lnTo>
                    <a:pt x="1298" y="1842"/>
                  </a:lnTo>
                  <a:lnTo>
                    <a:pt x="1309" y="1833"/>
                  </a:lnTo>
                  <a:lnTo>
                    <a:pt x="1319" y="1822"/>
                  </a:lnTo>
                  <a:lnTo>
                    <a:pt x="1328" y="1810"/>
                  </a:lnTo>
                  <a:lnTo>
                    <a:pt x="1334" y="1797"/>
                  </a:lnTo>
                  <a:lnTo>
                    <a:pt x="1339" y="1784"/>
                  </a:lnTo>
                  <a:lnTo>
                    <a:pt x="1342" y="1770"/>
                  </a:lnTo>
                  <a:lnTo>
                    <a:pt x="1343" y="1757"/>
                  </a:lnTo>
                  <a:lnTo>
                    <a:pt x="1346" y="147"/>
                  </a:lnTo>
                  <a:lnTo>
                    <a:pt x="1344" y="133"/>
                  </a:lnTo>
                  <a:lnTo>
                    <a:pt x="1340" y="121"/>
                  </a:lnTo>
                  <a:lnTo>
                    <a:pt x="1334" y="108"/>
                  </a:lnTo>
                  <a:lnTo>
                    <a:pt x="1326" y="98"/>
                  </a:lnTo>
                  <a:lnTo>
                    <a:pt x="1316" y="89"/>
                  </a:lnTo>
                  <a:lnTo>
                    <a:pt x="1306" y="81"/>
                  </a:lnTo>
                  <a:lnTo>
                    <a:pt x="1294" y="76"/>
                  </a:lnTo>
                  <a:lnTo>
                    <a:pt x="1280" y="72"/>
                  </a:lnTo>
                  <a:lnTo>
                    <a:pt x="782" y="3"/>
                  </a:lnTo>
                  <a:lnTo>
                    <a:pt x="769" y="2"/>
                  </a:lnTo>
                  <a:lnTo>
                    <a:pt x="754" y="0"/>
                  </a:lnTo>
                  <a:lnTo>
                    <a:pt x="738" y="2"/>
                  </a:lnTo>
                  <a:lnTo>
                    <a:pt x="722" y="3"/>
                  </a:lnTo>
                  <a:lnTo>
                    <a:pt x="707" y="6"/>
                  </a:lnTo>
                  <a:lnTo>
                    <a:pt x="691" y="9"/>
                  </a:lnTo>
                  <a:lnTo>
                    <a:pt x="677" y="13"/>
                  </a:lnTo>
                  <a:lnTo>
                    <a:pt x="665" y="17"/>
                  </a:lnTo>
                  <a:lnTo>
                    <a:pt x="59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1" name="Freeform 339"/>
            <p:cNvSpPr>
              <a:spLocks/>
            </p:cNvSpPr>
            <p:nvPr/>
          </p:nvSpPr>
          <p:spPr bwMode="auto">
            <a:xfrm>
              <a:off x="1055" y="3291"/>
              <a:ext cx="222" cy="360"/>
            </a:xfrm>
            <a:custGeom>
              <a:avLst/>
              <a:gdLst>
                <a:gd name="T0" fmla="*/ 0 w 1332"/>
                <a:gd name="T1" fmla="*/ 1 h 2163"/>
                <a:gd name="T2" fmla="*/ 0 w 1332"/>
                <a:gd name="T3" fmla="*/ 1 h 2163"/>
                <a:gd name="T4" fmla="*/ 0 w 1332"/>
                <a:gd name="T5" fmla="*/ 1 h 2163"/>
                <a:gd name="T6" fmla="*/ 0 w 1332"/>
                <a:gd name="T7" fmla="*/ 1 h 2163"/>
                <a:gd name="T8" fmla="*/ 0 w 1332"/>
                <a:gd name="T9" fmla="*/ 1 h 2163"/>
                <a:gd name="T10" fmla="*/ 0 w 1332"/>
                <a:gd name="T11" fmla="*/ 1 h 2163"/>
                <a:gd name="T12" fmla="*/ 0 w 1332"/>
                <a:gd name="T13" fmla="*/ 1 h 2163"/>
                <a:gd name="T14" fmla="*/ 0 w 1332"/>
                <a:gd name="T15" fmla="*/ 1 h 2163"/>
                <a:gd name="T16" fmla="*/ 0 w 1332"/>
                <a:gd name="T17" fmla="*/ 2 h 2163"/>
                <a:gd name="T18" fmla="*/ 0 w 1332"/>
                <a:gd name="T19" fmla="*/ 9 h 2163"/>
                <a:gd name="T20" fmla="*/ 0 w 1332"/>
                <a:gd name="T21" fmla="*/ 9 h 2163"/>
                <a:gd name="T22" fmla="*/ 0 w 1332"/>
                <a:gd name="T23" fmla="*/ 9 h 2163"/>
                <a:gd name="T24" fmla="*/ 0 w 1332"/>
                <a:gd name="T25" fmla="*/ 9 h 2163"/>
                <a:gd name="T26" fmla="*/ 0 w 1332"/>
                <a:gd name="T27" fmla="*/ 9 h 2163"/>
                <a:gd name="T28" fmla="*/ 0 w 1332"/>
                <a:gd name="T29" fmla="*/ 10 h 2163"/>
                <a:gd name="T30" fmla="*/ 0 w 1332"/>
                <a:gd name="T31" fmla="*/ 10 h 2163"/>
                <a:gd name="T32" fmla="*/ 0 w 1332"/>
                <a:gd name="T33" fmla="*/ 10 h 2163"/>
                <a:gd name="T34" fmla="*/ 0 w 1332"/>
                <a:gd name="T35" fmla="*/ 10 h 2163"/>
                <a:gd name="T36" fmla="*/ 3 w 1332"/>
                <a:gd name="T37" fmla="*/ 10 h 2163"/>
                <a:gd name="T38" fmla="*/ 3 w 1332"/>
                <a:gd name="T39" fmla="*/ 10 h 2163"/>
                <a:gd name="T40" fmla="*/ 3 w 1332"/>
                <a:gd name="T41" fmla="*/ 10 h 2163"/>
                <a:gd name="T42" fmla="*/ 3 w 1332"/>
                <a:gd name="T43" fmla="*/ 10 h 2163"/>
                <a:gd name="T44" fmla="*/ 3 w 1332"/>
                <a:gd name="T45" fmla="*/ 10 h 2163"/>
                <a:gd name="T46" fmla="*/ 3 w 1332"/>
                <a:gd name="T47" fmla="*/ 10 h 2163"/>
                <a:gd name="T48" fmla="*/ 3 w 1332"/>
                <a:gd name="T49" fmla="*/ 10 h 2163"/>
                <a:gd name="T50" fmla="*/ 3 w 1332"/>
                <a:gd name="T51" fmla="*/ 10 h 2163"/>
                <a:gd name="T52" fmla="*/ 3 w 1332"/>
                <a:gd name="T53" fmla="*/ 10 h 2163"/>
                <a:gd name="T54" fmla="*/ 6 w 1332"/>
                <a:gd name="T55" fmla="*/ 8 h 2163"/>
                <a:gd name="T56" fmla="*/ 6 w 1332"/>
                <a:gd name="T57" fmla="*/ 8 h 2163"/>
                <a:gd name="T58" fmla="*/ 6 w 1332"/>
                <a:gd name="T59" fmla="*/ 8 h 2163"/>
                <a:gd name="T60" fmla="*/ 6 w 1332"/>
                <a:gd name="T61" fmla="*/ 8 h 2163"/>
                <a:gd name="T62" fmla="*/ 6 w 1332"/>
                <a:gd name="T63" fmla="*/ 8 h 2163"/>
                <a:gd name="T64" fmla="*/ 6 w 1332"/>
                <a:gd name="T65" fmla="*/ 8 h 2163"/>
                <a:gd name="T66" fmla="*/ 6 w 1332"/>
                <a:gd name="T67" fmla="*/ 8 h 2163"/>
                <a:gd name="T68" fmla="*/ 6 w 1332"/>
                <a:gd name="T69" fmla="*/ 8 h 2163"/>
                <a:gd name="T70" fmla="*/ 6 w 1332"/>
                <a:gd name="T71" fmla="*/ 8 h 2163"/>
                <a:gd name="T72" fmla="*/ 6 w 1332"/>
                <a:gd name="T73" fmla="*/ 1 h 2163"/>
                <a:gd name="T74" fmla="*/ 6 w 1332"/>
                <a:gd name="T75" fmla="*/ 0 h 2163"/>
                <a:gd name="T76" fmla="*/ 6 w 1332"/>
                <a:gd name="T77" fmla="*/ 0 h 2163"/>
                <a:gd name="T78" fmla="*/ 6 w 1332"/>
                <a:gd name="T79" fmla="*/ 0 h 2163"/>
                <a:gd name="T80" fmla="*/ 6 w 1332"/>
                <a:gd name="T81" fmla="*/ 0 h 2163"/>
                <a:gd name="T82" fmla="*/ 6 w 1332"/>
                <a:gd name="T83" fmla="*/ 0 h 2163"/>
                <a:gd name="T84" fmla="*/ 6 w 1332"/>
                <a:gd name="T85" fmla="*/ 0 h 2163"/>
                <a:gd name="T86" fmla="*/ 6 w 1332"/>
                <a:gd name="T87" fmla="*/ 0 h 2163"/>
                <a:gd name="T88" fmla="*/ 6 w 1332"/>
                <a:gd name="T89" fmla="*/ 0 h 2163"/>
                <a:gd name="T90" fmla="*/ 4 w 1332"/>
                <a:gd name="T91" fmla="*/ 0 h 2163"/>
                <a:gd name="T92" fmla="*/ 3 w 1332"/>
                <a:gd name="T93" fmla="*/ 0 h 2163"/>
                <a:gd name="T94" fmla="*/ 3 w 1332"/>
                <a:gd name="T95" fmla="*/ 0 h 2163"/>
                <a:gd name="T96" fmla="*/ 3 w 1332"/>
                <a:gd name="T97" fmla="*/ 0 h 2163"/>
                <a:gd name="T98" fmla="*/ 3 w 1332"/>
                <a:gd name="T99" fmla="*/ 0 h 2163"/>
                <a:gd name="T100" fmla="*/ 3 w 1332"/>
                <a:gd name="T101" fmla="*/ 0 h 2163"/>
                <a:gd name="T102" fmla="*/ 3 w 1332"/>
                <a:gd name="T103" fmla="*/ 0 h 2163"/>
                <a:gd name="T104" fmla="*/ 3 w 1332"/>
                <a:gd name="T105" fmla="*/ 0 h 2163"/>
                <a:gd name="T106" fmla="*/ 3 w 1332"/>
                <a:gd name="T107" fmla="*/ 0 h 2163"/>
                <a:gd name="T108" fmla="*/ 0 w 1332"/>
                <a:gd name="T109" fmla="*/ 1 h 21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2"/>
                <a:gd name="T166" fmla="*/ 0 h 2163"/>
                <a:gd name="T167" fmla="*/ 1332 w 1332"/>
                <a:gd name="T168" fmla="*/ 2163 h 21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2" h="2163">
                  <a:moveTo>
                    <a:pt x="55" y="274"/>
                  </a:moveTo>
                  <a:lnTo>
                    <a:pt x="44" y="279"/>
                  </a:lnTo>
                  <a:lnTo>
                    <a:pt x="34" y="288"/>
                  </a:lnTo>
                  <a:lnTo>
                    <a:pt x="25" y="297"/>
                  </a:lnTo>
                  <a:lnTo>
                    <a:pt x="16" y="307"/>
                  </a:lnTo>
                  <a:lnTo>
                    <a:pt x="9" y="320"/>
                  </a:lnTo>
                  <a:lnTo>
                    <a:pt x="4" y="331"/>
                  </a:lnTo>
                  <a:lnTo>
                    <a:pt x="1" y="343"/>
                  </a:lnTo>
                  <a:lnTo>
                    <a:pt x="0" y="356"/>
                  </a:lnTo>
                  <a:lnTo>
                    <a:pt x="10" y="2030"/>
                  </a:lnTo>
                  <a:lnTo>
                    <a:pt x="11" y="2042"/>
                  </a:lnTo>
                  <a:lnTo>
                    <a:pt x="14" y="2054"/>
                  </a:lnTo>
                  <a:lnTo>
                    <a:pt x="20" y="2065"/>
                  </a:lnTo>
                  <a:lnTo>
                    <a:pt x="28" y="2074"/>
                  </a:lnTo>
                  <a:lnTo>
                    <a:pt x="36" y="2083"/>
                  </a:lnTo>
                  <a:lnTo>
                    <a:pt x="46" y="2090"/>
                  </a:lnTo>
                  <a:lnTo>
                    <a:pt x="57" y="2094"/>
                  </a:lnTo>
                  <a:lnTo>
                    <a:pt x="69" y="2096"/>
                  </a:lnTo>
                  <a:lnTo>
                    <a:pt x="579" y="2162"/>
                  </a:lnTo>
                  <a:lnTo>
                    <a:pt x="592" y="2163"/>
                  </a:lnTo>
                  <a:lnTo>
                    <a:pt x="606" y="2163"/>
                  </a:lnTo>
                  <a:lnTo>
                    <a:pt x="621" y="2162"/>
                  </a:lnTo>
                  <a:lnTo>
                    <a:pt x="636" y="2159"/>
                  </a:lnTo>
                  <a:lnTo>
                    <a:pt x="651" y="2156"/>
                  </a:lnTo>
                  <a:lnTo>
                    <a:pt x="666" y="2152"/>
                  </a:lnTo>
                  <a:lnTo>
                    <a:pt x="679" y="2147"/>
                  </a:lnTo>
                  <a:lnTo>
                    <a:pt x="691" y="2141"/>
                  </a:lnTo>
                  <a:lnTo>
                    <a:pt x="1277" y="1835"/>
                  </a:lnTo>
                  <a:lnTo>
                    <a:pt x="1287" y="1829"/>
                  </a:lnTo>
                  <a:lnTo>
                    <a:pt x="1297" y="1821"/>
                  </a:lnTo>
                  <a:lnTo>
                    <a:pt x="1306" y="1811"/>
                  </a:lnTo>
                  <a:lnTo>
                    <a:pt x="1314" y="1798"/>
                  </a:lnTo>
                  <a:lnTo>
                    <a:pt x="1321" y="1787"/>
                  </a:lnTo>
                  <a:lnTo>
                    <a:pt x="1325" y="1774"/>
                  </a:lnTo>
                  <a:lnTo>
                    <a:pt x="1328" y="1761"/>
                  </a:lnTo>
                  <a:lnTo>
                    <a:pt x="1330" y="1749"/>
                  </a:lnTo>
                  <a:lnTo>
                    <a:pt x="1332" y="139"/>
                  </a:lnTo>
                  <a:lnTo>
                    <a:pt x="1331" y="126"/>
                  </a:lnTo>
                  <a:lnTo>
                    <a:pt x="1327" y="115"/>
                  </a:lnTo>
                  <a:lnTo>
                    <a:pt x="1322" y="104"/>
                  </a:lnTo>
                  <a:lnTo>
                    <a:pt x="1314" y="95"/>
                  </a:lnTo>
                  <a:lnTo>
                    <a:pt x="1306" y="86"/>
                  </a:lnTo>
                  <a:lnTo>
                    <a:pt x="1296" y="79"/>
                  </a:lnTo>
                  <a:lnTo>
                    <a:pt x="1284" y="75"/>
                  </a:lnTo>
                  <a:lnTo>
                    <a:pt x="1272" y="71"/>
                  </a:lnTo>
                  <a:lnTo>
                    <a:pt x="774" y="1"/>
                  </a:lnTo>
                  <a:lnTo>
                    <a:pt x="761" y="0"/>
                  </a:lnTo>
                  <a:lnTo>
                    <a:pt x="747" y="0"/>
                  </a:lnTo>
                  <a:lnTo>
                    <a:pt x="731" y="0"/>
                  </a:lnTo>
                  <a:lnTo>
                    <a:pt x="717" y="3"/>
                  </a:lnTo>
                  <a:lnTo>
                    <a:pt x="701" y="5"/>
                  </a:lnTo>
                  <a:lnTo>
                    <a:pt x="686" y="8"/>
                  </a:lnTo>
                  <a:lnTo>
                    <a:pt x="673" y="12"/>
                  </a:lnTo>
                  <a:lnTo>
                    <a:pt x="660" y="16"/>
                  </a:lnTo>
                  <a:lnTo>
                    <a:pt x="55" y="2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2" name="Freeform 340"/>
            <p:cNvSpPr>
              <a:spLocks/>
            </p:cNvSpPr>
            <p:nvPr/>
          </p:nvSpPr>
          <p:spPr bwMode="auto">
            <a:xfrm>
              <a:off x="1163" y="3311"/>
              <a:ext cx="111" cy="334"/>
            </a:xfrm>
            <a:custGeom>
              <a:avLst/>
              <a:gdLst>
                <a:gd name="T0" fmla="*/ 3 w 662"/>
                <a:gd name="T1" fmla="*/ 7 h 2007"/>
                <a:gd name="T2" fmla="*/ 3 w 662"/>
                <a:gd name="T3" fmla="*/ 7 h 2007"/>
                <a:gd name="T4" fmla="*/ 3 w 662"/>
                <a:gd name="T5" fmla="*/ 8 h 2007"/>
                <a:gd name="T6" fmla="*/ 3 w 662"/>
                <a:gd name="T7" fmla="*/ 8 h 2007"/>
                <a:gd name="T8" fmla="*/ 3 w 662"/>
                <a:gd name="T9" fmla="*/ 8 h 2007"/>
                <a:gd name="T10" fmla="*/ 3 w 662"/>
                <a:gd name="T11" fmla="*/ 8 h 2007"/>
                <a:gd name="T12" fmla="*/ 3 w 662"/>
                <a:gd name="T13" fmla="*/ 8 h 2007"/>
                <a:gd name="T14" fmla="*/ 3 w 662"/>
                <a:gd name="T15" fmla="*/ 8 h 2007"/>
                <a:gd name="T16" fmla="*/ 3 w 662"/>
                <a:gd name="T17" fmla="*/ 8 h 2007"/>
                <a:gd name="T18" fmla="*/ 0 w 662"/>
                <a:gd name="T19" fmla="*/ 9 h 2007"/>
                <a:gd name="T20" fmla="*/ 0 w 662"/>
                <a:gd name="T21" fmla="*/ 9 h 2007"/>
                <a:gd name="T22" fmla="*/ 0 w 662"/>
                <a:gd name="T23" fmla="*/ 9 h 2007"/>
                <a:gd name="T24" fmla="*/ 0 w 662"/>
                <a:gd name="T25" fmla="*/ 9 h 2007"/>
                <a:gd name="T26" fmla="*/ 0 w 662"/>
                <a:gd name="T27" fmla="*/ 9 h 2007"/>
                <a:gd name="T28" fmla="*/ 0 w 662"/>
                <a:gd name="T29" fmla="*/ 9 h 2007"/>
                <a:gd name="T30" fmla="*/ 0 w 662"/>
                <a:gd name="T31" fmla="*/ 9 h 2007"/>
                <a:gd name="T32" fmla="*/ 0 w 662"/>
                <a:gd name="T33" fmla="*/ 9 h 2007"/>
                <a:gd name="T34" fmla="*/ 0 w 662"/>
                <a:gd name="T35" fmla="*/ 9 h 2007"/>
                <a:gd name="T36" fmla="*/ 0 w 662"/>
                <a:gd name="T37" fmla="*/ 1 h 2007"/>
                <a:gd name="T38" fmla="*/ 0 w 662"/>
                <a:gd name="T39" fmla="*/ 1 h 2007"/>
                <a:gd name="T40" fmla="*/ 0 w 662"/>
                <a:gd name="T41" fmla="*/ 1 h 2007"/>
                <a:gd name="T42" fmla="*/ 0 w 662"/>
                <a:gd name="T43" fmla="*/ 1 h 2007"/>
                <a:gd name="T44" fmla="*/ 0 w 662"/>
                <a:gd name="T45" fmla="*/ 1 h 2007"/>
                <a:gd name="T46" fmla="*/ 0 w 662"/>
                <a:gd name="T47" fmla="*/ 1 h 2007"/>
                <a:gd name="T48" fmla="*/ 0 w 662"/>
                <a:gd name="T49" fmla="*/ 1 h 2007"/>
                <a:gd name="T50" fmla="*/ 0 w 662"/>
                <a:gd name="T51" fmla="*/ 1 h 2007"/>
                <a:gd name="T52" fmla="*/ 0 w 662"/>
                <a:gd name="T53" fmla="*/ 1 h 2007"/>
                <a:gd name="T54" fmla="*/ 0 w 662"/>
                <a:gd name="T55" fmla="*/ 1 h 2007"/>
                <a:gd name="T56" fmla="*/ 0 w 662"/>
                <a:gd name="T57" fmla="*/ 1 h 2007"/>
                <a:gd name="T58" fmla="*/ 1 w 662"/>
                <a:gd name="T59" fmla="*/ 1 h 2007"/>
                <a:gd name="T60" fmla="*/ 1 w 662"/>
                <a:gd name="T61" fmla="*/ 1 h 2007"/>
                <a:gd name="T62" fmla="*/ 1 w 662"/>
                <a:gd name="T63" fmla="*/ 1 h 2007"/>
                <a:gd name="T64" fmla="*/ 1 w 662"/>
                <a:gd name="T65" fmla="*/ 1 h 2007"/>
                <a:gd name="T66" fmla="*/ 1 w 662"/>
                <a:gd name="T67" fmla="*/ 1 h 2007"/>
                <a:gd name="T68" fmla="*/ 2 w 662"/>
                <a:gd name="T69" fmla="*/ 1 h 2007"/>
                <a:gd name="T70" fmla="*/ 2 w 662"/>
                <a:gd name="T71" fmla="*/ 0 h 2007"/>
                <a:gd name="T72" fmla="*/ 2 w 662"/>
                <a:gd name="T73" fmla="*/ 0 h 2007"/>
                <a:gd name="T74" fmla="*/ 2 w 662"/>
                <a:gd name="T75" fmla="*/ 0 h 2007"/>
                <a:gd name="T76" fmla="*/ 3 w 662"/>
                <a:gd name="T77" fmla="*/ 0 h 2007"/>
                <a:gd name="T78" fmla="*/ 3 w 662"/>
                <a:gd name="T79" fmla="*/ 0 h 2007"/>
                <a:gd name="T80" fmla="*/ 3 w 662"/>
                <a:gd name="T81" fmla="*/ 0 h 2007"/>
                <a:gd name="T82" fmla="*/ 3 w 662"/>
                <a:gd name="T83" fmla="*/ 0 h 2007"/>
                <a:gd name="T84" fmla="*/ 3 w 662"/>
                <a:gd name="T85" fmla="*/ 0 h 2007"/>
                <a:gd name="T86" fmla="*/ 3 w 662"/>
                <a:gd name="T87" fmla="*/ 0 h 2007"/>
                <a:gd name="T88" fmla="*/ 3 w 662"/>
                <a:gd name="T89" fmla="*/ 0 h 2007"/>
                <a:gd name="T90" fmla="*/ 3 w 662"/>
                <a:gd name="T91" fmla="*/ 0 h 2007"/>
                <a:gd name="T92" fmla="*/ 3 w 662"/>
                <a:gd name="T93" fmla="*/ 0 h 2007"/>
                <a:gd name="T94" fmla="*/ 3 w 662"/>
                <a:gd name="T95" fmla="*/ 0 h 2007"/>
                <a:gd name="T96" fmla="*/ 3 w 662"/>
                <a:gd name="T97" fmla="*/ 0 h 2007"/>
                <a:gd name="T98" fmla="*/ 3 w 662"/>
                <a:gd name="T99" fmla="*/ 0 h 2007"/>
                <a:gd name="T100" fmla="*/ 3 w 662"/>
                <a:gd name="T101" fmla="*/ 0 h 2007"/>
                <a:gd name="T102" fmla="*/ 3 w 662"/>
                <a:gd name="T103" fmla="*/ 7 h 20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2"/>
                <a:gd name="T157" fmla="*/ 0 h 2007"/>
                <a:gd name="T158" fmla="*/ 662 w 662"/>
                <a:gd name="T159" fmla="*/ 2007 h 20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2" h="2007">
                  <a:moveTo>
                    <a:pt x="661" y="1629"/>
                  </a:moveTo>
                  <a:lnTo>
                    <a:pt x="660" y="1639"/>
                  </a:lnTo>
                  <a:lnTo>
                    <a:pt x="658" y="1648"/>
                  </a:lnTo>
                  <a:lnTo>
                    <a:pt x="653" y="1658"/>
                  </a:lnTo>
                  <a:lnTo>
                    <a:pt x="649" y="1668"/>
                  </a:lnTo>
                  <a:lnTo>
                    <a:pt x="642" y="1677"/>
                  </a:lnTo>
                  <a:lnTo>
                    <a:pt x="635" y="1685"/>
                  </a:lnTo>
                  <a:lnTo>
                    <a:pt x="627" y="1692"/>
                  </a:lnTo>
                  <a:lnTo>
                    <a:pt x="619" y="1697"/>
                  </a:lnTo>
                  <a:lnTo>
                    <a:pt x="34" y="2003"/>
                  </a:lnTo>
                  <a:lnTo>
                    <a:pt x="28" y="2006"/>
                  </a:lnTo>
                  <a:lnTo>
                    <a:pt x="23" y="2007"/>
                  </a:lnTo>
                  <a:lnTo>
                    <a:pt x="20" y="2007"/>
                  </a:lnTo>
                  <a:lnTo>
                    <a:pt x="17" y="2006"/>
                  </a:lnTo>
                  <a:lnTo>
                    <a:pt x="14" y="2003"/>
                  </a:lnTo>
                  <a:lnTo>
                    <a:pt x="12" y="2000"/>
                  </a:lnTo>
                  <a:lnTo>
                    <a:pt x="11" y="1996"/>
                  </a:lnTo>
                  <a:lnTo>
                    <a:pt x="11" y="1990"/>
                  </a:lnTo>
                  <a:lnTo>
                    <a:pt x="0" y="324"/>
                  </a:lnTo>
                  <a:lnTo>
                    <a:pt x="0" y="315"/>
                  </a:lnTo>
                  <a:lnTo>
                    <a:pt x="3" y="304"/>
                  </a:lnTo>
                  <a:lnTo>
                    <a:pt x="7" y="295"/>
                  </a:lnTo>
                  <a:lnTo>
                    <a:pt x="12" y="286"/>
                  </a:lnTo>
                  <a:lnTo>
                    <a:pt x="18" y="277"/>
                  </a:lnTo>
                  <a:lnTo>
                    <a:pt x="25" y="271"/>
                  </a:lnTo>
                  <a:lnTo>
                    <a:pt x="32" y="264"/>
                  </a:lnTo>
                  <a:lnTo>
                    <a:pt x="40" y="259"/>
                  </a:lnTo>
                  <a:lnTo>
                    <a:pt x="47" y="256"/>
                  </a:lnTo>
                  <a:lnTo>
                    <a:pt x="66" y="248"/>
                  </a:lnTo>
                  <a:lnTo>
                    <a:pt x="96" y="236"/>
                  </a:lnTo>
                  <a:lnTo>
                    <a:pt x="134" y="219"/>
                  </a:lnTo>
                  <a:lnTo>
                    <a:pt x="179" y="200"/>
                  </a:lnTo>
                  <a:lnTo>
                    <a:pt x="229" y="178"/>
                  </a:lnTo>
                  <a:lnTo>
                    <a:pt x="283" y="155"/>
                  </a:lnTo>
                  <a:lnTo>
                    <a:pt x="340" y="131"/>
                  </a:lnTo>
                  <a:lnTo>
                    <a:pt x="395" y="108"/>
                  </a:lnTo>
                  <a:lnTo>
                    <a:pt x="449" y="84"/>
                  </a:lnTo>
                  <a:lnTo>
                    <a:pt x="499" y="63"/>
                  </a:lnTo>
                  <a:lnTo>
                    <a:pt x="544" y="43"/>
                  </a:lnTo>
                  <a:lnTo>
                    <a:pt x="582" y="27"/>
                  </a:lnTo>
                  <a:lnTo>
                    <a:pt x="612" y="14"/>
                  </a:lnTo>
                  <a:lnTo>
                    <a:pt x="631" y="6"/>
                  </a:lnTo>
                  <a:lnTo>
                    <a:pt x="638" y="3"/>
                  </a:lnTo>
                  <a:lnTo>
                    <a:pt x="643" y="1"/>
                  </a:lnTo>
                  <a:lnTo>
                    <a:pt x="649" y="0"/>
                  </a:lnTo>
                  <a:lnTo>
                    <a:pt x="652" y="0"/>
                  </a:lnTo>
                  <a:lnTo>
                    <a:pt x="656" y="2"/>
                  </a:lnTo>
                  <a:lnTo>
                    <a:pt x="659" y="4"/>
                  </a:lnTo>
                  <a:lnTo>
                    <a:pt x="661" y="9"/>
                  </a:lnTo>
                  <a:lnTo>
                    <a:pt x="662" y="13"/>
                  </a:lnTo>
                  <a:lnTo>
                    <a:pt x="662" y="19"/>
                  </a:lnTo>
                  <a:lnTo>
                    <a:pt x="661" y="16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3" name="Freeform 341"/>
            <p:cNvSpPr>
              <a:spLocks/>
            </p:cNvSpPr>
            <p:nvPr/>
          </p:nvSpPr>
          <p:spPr bwMode="auto">
            <a:xfrm>
              <a:off x="1068" y="3294"/>
              <a:ext cx="196" cy="56"/>
            </a:xfrm>
            <a:custGeom>
              <a:avLst/>
              <a:gdLst>
                <a:gd name="T0" fmla="*/ 3 w 1178"/>
                <a:gd name="T1" fmla="*/ 0 h 336"/>
                <a:gd name="T2" fmla="*/ 2 w 1178"/>
                <a:gd name="T3" fmla="*/ 0 h 336"/>
                <a:gd name="T4" fmla="*/ 2 w 1178"/>
                <a:gd name="T5" fmla="*/ 0 h 336"/>
                <a:gd name="T6" fmla="*/ 2 w 1178"/>
                <a:gd name="T7" fmla="*/ 0 h 336"/>
                <a:gd name="T8" fmla="*/ 1 w 1178"/>
                <a:gd name="T9" fmla="*/ 1 h 336"/>
                <a:gd name="T10" fmla="*/ 1 w 1178"/>
                <a:gd name="T11" fmla="*/ 1 h 336"/>
                <a:gd name="T12" fmla="*/ 0 w 1178"/>
                <a:gd name="T13" fmla="*/ 1 h 336"/>
                <a:gd name="T14" fmla="*/ 0 w 1178"/>
                <a:gd name="T15" fmla="*/ 1 h 336"/>
                <a:gd name="T16" fmla="*/ 0 w 1178"/>
                <a:gd name="T17" fmla="*/ 1 h 336"/>
                <a:gd name="T18" fmla="*/ 0 w 1178"/>
                <a:gd name="T19" fmla="*/ 1 h 336"/>
                <a:gd name="T20" fmla="*/ 0 w 1178"/>
                <a:gd name="T21" fmla="*/ 1 h 336"/>
                <a:gd name="T22" fmla="*/ 1 w 1178"/>
                <a:gd name="T23" fmla="*/ 1 h 336"/>
                <a:gd name="T24" fmla="*/ 1 w 1178"/>
                <a:gd name="T25" fmla="*/ 1 h 336"/>
                <a:gd name="T26" fmla="*/ 2 w 1178"/>
                <a:gd name="T27" fmla="*/ 2 h 336"/>
                <a:gd name="T28" fmla="*/ 2 w 1178"/>
                <a:gd name="T29" fmla="*/ 2 h 336"/>
                <a:gd name="T30" fmla="*/ 2 w 1178"/>
                <a:gd name="T31" fmla="*/ 2 h 336"/>
                <a:gd name="T32" fmla="*/ 2 w 1178"/>
                <a:gd name="T33" fmla="*/ 2 h 336"/>
                <a:gd name="T34" fmla="*/ 2 w 1178"/>
                <a:gd name="T35" fmla="*/ 2 h 336"/>
                <a:gd name="T36" fmla="*/ 2 w 1178"/>
                <a:gd name="T37" fmla="*/ 2 h 336"/>
                <a:gd name="T38" fmla="*/ 3 w 1178"/>
                <a:gd name="T39" fmla="*/ 2 h 336"/>
                <a:gd name="T40" fmla="*/ 3 w 1178"/>
                <a:gd name="T41" fmla="*/ 2 h 336"/>
                <a:gd name="T42" fmla="*/ 3 w 1178"/>
                <a:gd name="T43" fmla="*/ 1 h 336"/>
                <a:gd name="T44" fmla="*/ 3 w 1178"/>
                <a:gd name="T45" fmla="*/ 1 h 336"/>
                <a:gd name="T46" fmla="*/ 4 w 1178"/>
                <a:gd name="T47" fmla="*/ 1 h 336"/>
                <a:gd name="T48" fmla="*/ 4 w 1178"/>
                <a:gd name="T49" fmla="*/ 1 h 336"/>
                <a:gd name="T50" fmla="*/ 5 w 1178"/>
                <a:gd name="T51" fmla="*/ 1 h 336"/>
                <a:gd name="T52" fmla="*/ 5 w 1178"/>
                <a:gd name="T53" fmla="*/ 0 h 336"/>
                <a:gd name="T54" fmla="*/ 5 w 1178"/>
                <a:gd name="T55" fmla="*/ 0 h 336"/>
                <a:gd name="T56" fmla="*/ 3 w 1178"/>
                <a:gd name="T57" fmla="*/ 0 h 336"/>
                <a:gd name="T58" fmla="*/ 3 w 1178"/>
                <a:gd name="T59" fmla="*/ 0 h 336"/>
                <a:gd name="T60" fmla="*/ 3 w 1178"/>
                <a:gd name="T61" fmla="*/ 0 h 336"/>
                <a:gd name="T62" fmla="*/ 3 w 1178"/>
                <a:gd name="T63" fmla="*/ 0 h 336"/>
                <a:gd name="T64" fmla="*/ 3 w 1178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8"/>
                <a:gd name="T100" fmla="*/ 0 h 336"/>
                <a:gd name="T101" fmla="*/ 1178 w 1178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8" h="336">
                  <a:moveTo>
                    <a:pt x="591" y="14"/>
                  </a:moveTo>
                  <a:lnTo>
                    <a:pt x="584" y="16"/>
                  </a:lnTo>
                  <a:lnTo>
                    <a:pt x="566" y="24"/>
                  </a:lnTo>
                  <a:lnTo>
                    <a:pt x="539" y="37"/>
                  </a:lnTo>
                  <a:lnTo>
                    <a:pt x="503" y="52"/>
                  </a:lnTo>
                  <a:lnTo>
                    <a:pt x="459" y="70"/>
                  </a:lnTo>
                  <a:lnTo>
                    <a:pt x="412" y="91"/>
                  </a:lnTo>
                  <a:lnTo>
                    <a:pt x="360" y="113"/>
                  </a:lnTo>
                  <a:lnTo>
                    <a:pt x="305" y="136"/>
                  </a:lnTo>
                  <a:lnTo>
                    <a:pt x="251" y="159"/>
                  </a:lnTo>
                  <a:lnTo>
                    <a:pt x="198" y="182"/>
                  </a:lnTo>
                  <a:lnTo>
                    <a:pt x="149" y="203"/>
                  </a:lnTo>
                  <a:lnTo>
                    <a:pt x="103" y="222"/>
                  </a:lnTo>
                  <a:lnTo>
                    <a:pt x="64" y="239"/>
                  </a:lnTo>
                  <a:lnTo>
                    <a:pt x="32" y="253"/>
                  </a:lnTo>
                  <a:lnTo>
                    <a:pt x="11" y="262"/>
                  </a:lnTo>
                  <a:lnTo>
                    <a:pt x="0" y="266"/>
                  </a:lnTo>
                  <a:lnTo>
                    <a:pt x="10" y="267"/>
                  </a:lnTo>
                  <a:lnTo>
                    <a:pt x="29" y="271"/>
                  </a:lnTo>
                  <a:lnTo>
                    <a:pt x="56" y="274"/>
                  </a:lnTo>
                  <a:lnTo>
                    <a:pt x="89" y="279"/>
                  </a:lnTo>
                  <a:lnTo>
                    <a:pt x="127" y="284"/>
                  </a:lnTo>
                  <a:lnTo>
                    <a:pt x="169" y="290"/>
                  </a:lnTo>
                  <a:lnTo>
                    <a:pt x="213" y="295"/>
                  </a:lnTo>
                  <a:lnTo>
                    <a:pt x="257" y="302"/>
                  </a:lnTo>
                  <a:lnTo>
                    <a:pt x="302" y="308"/>
                  </a:lnTo>
                  <a:lnTo>
                    <a:pt x="345" y="315"/>
                  </a:lnTo>
                  <a:lnTo>
                    <a:pt x="384" y="320"/>
                  </a:lnTo>
                  <a:lnTo>
                    <a:pt x="419" y="325"/>
                  </a:lnTo>
                  <a:lnTo>
                    <a:pt x="450" y="329"/>
                  </a:lnTo>
                  <a:lnTo>
                    <a:pt x="473" y="333"/>
                  </a:lnTo>
                  <a:lnTo>
                    <a:pt x="487" y="334"/>
                  </a:lnTo>
                  <a:lnTo>
                    <a:pt x="493" y="335"/>
                  </a:lnTo>
                  <a:lnTo>
                    <a:pt x="504" y="336"/>
                  </a:lnTo>
                  <a:lnTo>
                    <a:pt x="517" y="336"/>
                  </a:lnTo>
                  <a:lnTo>
                    <a:pt x="530" y="335"/>
                  </a:lnTo>
                  <a:lnTo>
                    <a:pt x="545" y="334"/>
                  </a:lnTo>
                  <a:lnTo>
                    <a:pt x="558" y="331"/>
                  </a:lnTo>
                  <a:lnTo>
                    <a:pt x="572" y="329"/>
                  </a:lnTo>
                  <a:lnTo>
                    <a:pt x="584" y="326"/>
                  </a:lnTo>
                  <a:lnTo>
                    <a:pt x="596" y="321"/>
                  </a:lnTo>
                  <a:lnTo>
                    <a:pt x="601" y="319"/>
                  </a:lnTo>
                  <a:lnTo>
                    <a:pt x="617" y="312"/>
                  </a:lnTo>
                  <a:lnTo>
                    <a:pt x="642" y="301"/>
                  </a:lnTo>
                  <a:lnTo>
                    <a:pt x="675" y="288"/>
                  </a:lnTo>
                  <a:lnTo>
                    <a:pt x="713" y="271"/>
                  </a:lnTo>
                  <a:lnTo>
                    <a:pt x="757" y="252"/>
                  </a:lnTo>
                  <a:lnTo>
                    <a:pt x="804" y="231"/>
                  </a:lnTo>
                  <a:lnTo>
                    <a:pt x="854" y="209"/>
                  </a:lnTo>
                  <a:lnTo>
                    <a:pt x="905" y="187"/>
                  </a:lnTo>
                  <a:lnTo>
                    <a:pt x="955" y="165"/>
                  </a:lnTo>
                  <a:lnTo>
                    <a:pt x="1004" y="145"/>
                  </a:lnTo>
                  <a:lnTo>
                    <a:pt x="1049" y="124"/>
                  </a:lnTo>
                  <a:lnTo>
                    <a:pt x="1091" y="106"/>
                  </a:lnTo>
                  <a:lnTo>
                    <a:pt x="1127" y="91"/>
                  </a:lnTo>
                  <a:lnTo>
                    <a:pt x="1157" y="78"/>
                  </a:lnTo>
                  <a:lnTo>
                    <a:pt x="1178" y="69"/>
                  </a:lnTo>
                  <a:lnTo>
                    <a:pt x="694" y="1"/>
                  </a:lnTo>
                  <a:lnTo>
                    <a:pt x="682" y="0"/>
                  </a:lnTo>
                  <a:lnTo>
                    <a:pt x="670" y="0"/>
                  </a:lnTo>
                  <a:lnTo>
                    <a:pt x="657" y="0"/>
                  </a:lnTo>
                  <a:lnTo>
                    <a:pt x="642" y="2"/>
                  </a:lnTo>
                  <a:lnTo>
                    <a:pt x="628" y="4"/>
                  </a:lnTo>
                  <a:lnTo>
                    <a:pt x="615" y="6"/>
                  </a:lnTo>
                  <a:lnTo>
                    <a:pt x="602" y="10"/>
                  </a:lnTo>
                  <a:lnTo>
                    <a:pt x="591" y="1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4" name="Freeform 342"/>
            <p:cNvSpPr>
              <a:spLocks/>
            </p:cNvSpPr>
            <p:nvPr/>
          </p:nvSpPr>
          <p:spPr bwMode="auto">
            <a:xfrm>
              <a:off x="1059" y="3345"/>
              <a:ext cx="99" cy="303"/>
            </a:xfrm>
            <a:custGeom>
              <a:avLst/>
              <a:gdLst>
                <a:gd name="T0" fmla="*/ 0 w 596"/>
                <a:gd name="T1" fmla="*/ 0 h 1814"/>
                <a:gd name="T2" fmla="*/ 0 w 596"/>
                <a:gd name="T3" fmla="*/ 0 h 1814"/>
                <a:gd name="T4" fmla="*/ 0 w 596"/>
                <a:gd name="T5" fmla="*/ 0 h 1814"/>
                <a:gd name="T6" fmla="*/ 0 w 596"/>
                <a:gd name="T7" fmla="*/ 0 h 1814"/>
                <a:gd name="T8" fmla="*/ 0 w 596"/>
                <a:gd name="T9" fmla="*/ 0 h 1814"/>
                <a:gd name="T10" fmla="*/ 0 w 596"/>
                <a:gd name="T11" fmla="*/ 0 h 1814"/>
                <a:gd name="T12" fmla="*/ 0 w 596"/>
                <a:gd name="T13" fmla="*/ 0 h 1814"/>
                <a:gd name="T14" fmla="*/ 0 w 596"/>
                <a:gd name="T15" fmla="*/ 0 h 1814"/>
                <a:gd name="T16" fmla="*/ 0 w 596"/>
                <a:gd name="T17" fmla="*/ 0 h 1814"/>
                <a:gd name="T18" fmla="*/ 2 w 596"/>
                <a:gd name="T19" fmla="*/ 0 h 1814"/>
                <a:gd name="T20" fmla="*/ 2 w 596"/>
                <a:gd name="T21" fmla="*/ 0 h 1814"/>
                <a:gd name="T22" fmla="*/ 2 w 596"/>
                <a:gd name="T23" fmla="*/ 0 h 1814"/>
                <a:gd name="T24" fmla="*/ 3 w 596"/>
                <a:gd name="T25" fmla="*/ 0 h 1814"/>
                <a:gd name="T26" fmla="*/ 3 w 596"/>
                <a:gd name="T27" fmla="*/ 0 h 1814"/>
                <a:gd name="T28" fmla="*/ 3 w 596"/>
                <a:gd name="T29" fmla="*/ 1 h 1814"/>
                <a:gd name="T30" fmla="*/ 3 w 596"/>
                <a:gd name="T31" fmla="*/ 1 h 1814"/>
                <a:gd name="T32" fmla="*/ 3 w 596"/>
                <a:gd name="T33" fmla="*/ 1 h 1814"/>
                <a:gd name="T34" fmla="*/ 3 w 596"/>
                <a:gd name="T35" fmla="*/ 1 h 1814"/>
                <a:gd name="T36" fmla="*/ 3 w 596"/>
                <a:gd name="T37" fmla="*/ 8 h 1814"/>
                <a:gd name="T38" fmla="*/ 3 w 596"/>
                <a:gd name="T39" fmla="*/ 8 h 1814"/>
                <a:gd name="T40" fmla="*/ 3 w 596"/>
                <a:gd name="T41" fmla="*/ 8 h 1814"/>
                <a:gd name="T42" fmla="*/ 3 w 596"/>
                <a:gd name="T43" fmla="*/ 8 h 1814"/>
                <a:gd name="T44" fmla="*/ 3 w 596"/>
                <a:gd name="T45" fmla="*/ 8 h 1814"/>
                <a:gd name="T46" fmla="*/ 3 w 596"/>
                <a:gd name="T47" fmla="*/ 8 h 1814"/>
                <a:gd name="T48" fmla="*/ 3 w 596"/>
                <a:gd name="T49" fmla="*/ 9 h 1814"/>
                <a:gd name="T50" fmla="*/ 3 w 596"/>
                <a:gd name="T51" fmla="*/ 9 h 1814"/>
                <a:gd name="T52" fmla="*/ 2 w 596"/>
                <a:gd name="T53" fmla="*/ 9 h 1814"/>
                <a:gd name="T54" fmla="*/ 0 w 596"/>
                <a:gd name="T55" fmla="*/ 8 h 1814"/>
                <a:gd name="T56" fmla="*/ 0 w 596"/>
                <a:gd name="T57" fmla="*/ 8 h 1814"/>
                <a:gd name="T58" fmla="*/ 0 w 596"/>
                <a:gd name="T59" fmla="*/ 8 h 1814"/>
                <a:gd name="T60" fmla="*/ 0 w 596"/>
                <a:gd name="T61" fmla="*/ 8 h 1814"/>
                <a:gd name="T62" fmla="*/ 0 w 596"/>
                <a:gd name="T63" fmla="*/ 8 h 1814"/>
                <a:gd name="T64" fmla="*/ 0 w 596"/>
                <a:gd name="T65" fmla="*/ 8 h 1814"/>
                <a:gd name="T66" fmla="*/ 0 w 596"/>
                <a:gd name="T67" fmla="*/ 8 h 1814"/>
                <a:gd name="T68" fmla="*/ 0 w 596"/>
                <a:gd name="T69" fmla="*/ 8 h 1814"/>
                <a:gd name="T70" fmla="*/ 0 w 596"/>
                <a:gd name="T71" fmla="*/ 8 h 1814"/>
                <a:gd name="T72" fmla="*/ 0 w 596"/>
                <a:gd name="T73" fmla="*/ 0 h 18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814"/>
                <a:gd name="T113" fmla="*/ 596 w 596"/>
                <a:gd name="T114" fmla="*/ 1814 h 18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814">
                  <a:moveTo>
                    <a:pt x="0" y="29"/>
                  </a:moveTo>
                  <a:lnTo>
                    <a:pt x="1" y="22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543" y="69"/>
                  </a:lnTo>
                  <a:lnTo>
                    <a:pt x="551" y="72"/>
                  </a:lnTo>
                  <a:lnTo>
                    <a:pt x="559" y="75"/>
                  </a:lnTo>
                  <a:lnTo>
                    <a:pt x="566" y="79"/>
                  </a:lnTo>
                  <a:lnTo>
                    <a:pt x="571" y="86"/>
                  </a:lnTo>
                  <a:lnTo>
                    <a:pt x="577" y="93"/>
                  </a:lnTo>
                  <a:lnTo>
                    <a:pt x="580" y="100"/>
                  </a:lnTo>
                  <a:lnTo>
                    <a:pt x="583" y="109"/>
                  </a:lnTo>
                  <a:lnTo>
                    <a:pt x="584" y="117"/>
                  </a:lnTo>
                  <a:lnTo>
                    <a:pt x="596" y="1783"/>
                  </a:lnTo>
                  <a:lnTo>
                    <a:pt x="595" y="1790"/>
                  </a:lnTo>
                  <a:lnTo>
                    <a:pt x="593" y="1796"/>
                  </a:lnTo>
                  <a:lnTo>
                    <a:pt x="591" y="1802"/>
                  </a:lnTo>
                  <a:lnTo>
                    <a:pt x="586" y="1807"/>
                  </a:lnTo>
                  <a:lnTo>
                    <a:pt x="580" y="1811"/>
                  </a:lnTo>
                  <a:lnTo>
                    <a:pt x="575" y="1813"/>
                  </a:lnTo>
                  <a:lnTo>
                    <a:pt x="568" y="1814"/>
                  </a:lnTo>
                  <a:lnTo>
                    <a:pt x="561" y="1814"/>
                  </a:lnTo>
                  <a:lnTo>
                    <a:pt x="51" y="1749"/>
                  </a:lnTo>
                  <a:lnTo>
                    <a:pt x="43" y="1747"/>
                  </a:lnTo>
                  <a:lnTo>
                    <a:pt x="35" y="1744"/>
                  </a:lnTo>
                  <a:lnTo>
                    <a:pt x="28" y="1739"/>
                  </a:lnTo>
                  <a:lnTo>
                    <a:pt x="22" y="1733"/>
                  </a:lnTo>
                  <a:lnTo>
                    <a:pt x="17" y="1727"/>
                  </a:lnTo>
                  <a:lnTo>
                    <a:pt x="13" y="1719"/>
                  </a:lnTo>
                  <a:lnTo>
                    <a:pt x="10" y="1711"/>
                  </a:lnTo>
                  <a:lnTo>
                    <a:pt x="9" y="17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5" name="Freeform 343"/>
            <p:cNvSpPr>
              <a:spLocks/>
            </p:cNvSpPr>
            <p:nvPr/>
          </p:nvSpPr>
          <p:spPr bwMode="auto">
            <a:xfrm>
              <a:off x="1060" y="3358"/>
              <a:ext cx="28" cy="25"/>
            </a:xfrm>
            <a:custGeom>
              <a:avLst/>
              <a:gdLst>
                <a:gd name="T0" fmla="*/ 1 w 167"/>
                <a:gd name="T1" fmla="*/ 1 h 148"/>
                <a:gd name="T2" fmla="*/ 1 w 167"/>
                <a:gd name="T3" fmla="*/ 0 h 148"/>
                <a:gd name="T4" fmla="*/ 0 w 167"/>
                <a:gd name="T5" fmla="*/ 0 h 148"/>
                <a:gd name="T6" fmla="*/ 0 w 167"/>
                <a:gd name="T7" fmla="*/ 0 h 148"/>
                <a:gd name="T8" fmla="*/ 0 w 167"/>
                <a:gd name="T9" fmla="*/ 1 h 148"/>
                <a:gd name="T10" fmla="*/ 1 w 167"/>
                <a:gd name="T11" fmla="*/ 1 h 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7"/>
                <a:gd name="T19" fmla="*/ 0 h 148"/>
                <a:gd name="T20" fmla="*/ 167 w 167"/>
                <a:gd name="T21" fmla="*/ 148 h 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7" h="148">
                  <a:moveTo>
                    <a:pt x="167" y="148"/>
                  </a:moveTo>
                  <a:lnTo>
                    <a:pt x="165" y="24"/>
                  </a:lnTo>
                  <a:lnTo>
                    <a:pt x="5" y="0"/>
                  </a:lnTo>
                  <a:lnTo>
                    <a:pt x="1" y="10"/>
                  </a:lnTo>
                  <a:lnTo>
                    <a:pt x="0" y="126"/>
                  </a:lnTo>
                  <a:lnTo>
                    <a:pt x="16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6" name="Freeform 344"/>
            <p:cNvSpPr>
              <a:spLocks/>
            </p:cNvSpPr>
            <p:nvPr/>
          </p:nvSpPr>
          <p:spPr bwMode="auto">
            <a:xfrm>
              <a:off x="1059" y="3360"/>
              <a:ext cx="28" cy="22"/>
            </a:xfrm>
            <a:custGeom>
              <a:avLst/>
              <a:gdLst>
                <a:gd name="T0" fmla="*/ 1 w 166"/>
                <a:gd name="T1" fmla="*/ 1 h 133"/>
                <a:gd name="T2" fmla="*/ 1 w 166"/>
                <a:gd name="T3" fmla="*/ 0 h 133"/>
                <a:gd name="T4" fmla="*/ 1 w 166"/>
                <a:gd name="T5" fmla="*/ 0 h 133"/>
                <a:gd name="T6" fmla="*/ 0 w 166"/>
                <a:gd name="T7" fmla="*/ 0 h 133"/>
                <a:gd name="T8" fmla="*/ 0 w 166"/>
                <a:gd name="T9" fmla="*/ 0 h 133"/>
                <a:gd name="T10" fmla="*/ 0 w 166"/>
                <a:gd name="T11" fmla="*/ 0 h 133"/>
                <a:gd name="T12" fmla="*/ 1 w 166"/>
                <a:gd name="T13" fmla="*/ 1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133"/>
                <a:gd name="T23" fmla="*/ 166 w 166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133">
                  <a:moveTo>
                    <a:pt x="157" y="133"/>
                  </a:moveTo>
                  <a:lnTo>
                    <a:pt x="166" y="129"/>
                  </a:lnTo>
                  <a:lnTo>
                    <a:pt x="164" y="24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06"/>
                  </a:lnTo>
                  <a:lnTo>
                    <a:pt x="157" y="133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7" name="Freeform 345"/>
            <p:cNvSpPr>
              <a:spLocks/>
            </p:cNvSpPr>
            <p:nvPr/>
          </p:nvSpPr>
          <p:spPr bwMode="auto">
            <a:xfrm>
              <a:off x="1059" y="3361"/>
              <a:ext cx="26" cy="21"/>
            </a:xfrm>
            <a:custGeom>
              <a:avLst/>
              <a:gdLst>
                <a:gd name="T0" fmla="*/ 1 w 157"/>
                <a:gd name="T1" fmla="*/ 1 h 124"/>
                <a:gd name="T2" fmla="*/ 1 w 157"/>
                <a:gd name="T3" fmla="*/ 0 h 124"/>
                <a:gd name="T4" fmla="*/ 0 w 157"/>
                <a:gd name="T5" fmla="*/ 0 h 124"/>
                <a:gd name="T6" fmla="*/ 0 w 157"/>
                <a:gd name="T7" fmla="*/ 1 h 124"/>
                <a:gd name="T8" fmla="*/ 1 w 157"/>
                <a:gd name="T9" fmla="*/ 1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7"/>
                <a:gd name="T16" fmla="*/ 0 h 124"/>
                <a:gd name="T17" fmla="*/ 157 w 157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7" h="124">
                  <a:moveTo>
                    <a:pt x="157" y="124"/>
                  </a:moveTo>
                  <a:lnTo>
                    <a:pt x="155" y="24"/>
                  </a:lnTo>
                  <a:lnTo>
                    <a:pt x="0" y="0"/>
                  </a:lnTo>
                  <a:lnTo>
                    <a:pt x="0" y="104"/>
                  </a:lnTo>
                  <a:lnTo>
                    <a:pt x="157" y="1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8" name="Freeform 346"/>
            <p:cNvSpPr>
              <a:spLocks/>
            </p:cNvSpPr>
            <p:nvPr/>
          </p:nvSpPr>
          <p:spPr bwMode="auto">
            <a:xfrm>
              <a:off x="1188" y="3358"/>
              <a:ext cx="86" cy="274"/>
            </a:xfrm>
            <a:custGeom>
              <a:avLst/>
              <a:gdLst>
                <a:gd name="T0" fmla="*/ 2 w 513"/>
                <a:gd name="T1" fmla="*/ 6 h 1646"/>
                <a:gd name="T2" fmla="*/ 2 w 513"/>
                <a:gd name="T3" fmla="*/ 0 h 1646"/>
                <a:gd name="T4" fmla="*/ 2 w 513"/>
                <a:gd name="T5" fmla="*/ 0 h 1646"/>
                <a:gd name="T6" fmla="*/ 2 w 513"/>
                <a:gd name="T7" fmla="*/ 0 h 1646"/>
                <a:gd name="T8" fmla="*/ 2 w 513"/>
                <a:gd name="T9" fmla="*/ 1 h 1646"/>
                <a:gd name="T10" fmla="*/ 2 w 513"/>
                <a:gd name="T11" fmla="*/ 1 h 1646"/>
                <a:gd name="T12" fmla="*/ 1 w 513"/>
                <a:gd name="T13" fmla="*/ 1 h 1646"/>
                <a:gd name="T14" fmla="*/ 1 w 513"/>
                <a:gd name="T15" fmla="*/ 1 h 1646"/>
                <a:gd name="T16" fmla="*/ 1 w 513"/>
                <a:gd name="T17" fmla="*/ 2 h 1646"/>
                <a:gd name="T18" fmla="*/ 1 w 513"/>
                <a:gd name="T19" fmla="*/ 2 h 1646"/>
                <a:gd name="T20" fmla="*/ 1 w 513"/>
                <a:gd name="T21" fmla="*/ 2 h 1646"/>
                <a:gd name="T22" fmla="*/ 0 w 513"/>
                <a:gd name="T23" fmla="*/ 3 h 1646"/>
                <a:gd name="T24" fmla="*/ 0 w 513"/>
                <a:gd name="T25" fmla="*/ 3 h 1646"/>
                <a:gd name="T26" fmla="*/ 0 w 513"/>
                <a:gd name="T27" fmla="*/ 4 h 1646"/>
                <a:gd name="T28" fmla="*/ 0 w 513"/>
                <a:gd name="T29" fmla="*/ 4 h 1646"/>
                <a:gd name="T30" fmla="*/ 0 w 513"/>
                <a:gd name="T31" fmla="*/ 4 h 1646"/>
                <a:gd name="T32" fmla="*/ 0 w 513"/>
                <a:gd name="T33" fmla="*/ 5 h 1646"/>
                <a:gd name="T34" fmla="*/ 0 w 513"/>
                <a:gd name="T35" fmla="*/ 5 h 1646"/>
                <a:gd name="T36" fmla="*/ 0 w 513"/>
                <a:gd name="T37" fmla="*/ 6 h 1646"/>
                <a:gd name="T38" fmla="*/ 0 w 513"/>
                <a:gd name="T39" fmla="*/ 6 h 1646"/>
                <a:gd name="T40" fmla="*/ 0 w 513"/>
                <a:gd name="T41" fmla="*/ 7 h 1646"/>
                <a:gd name="T42" fmla="*/ 0 w 513"/>
                <a:gd name="T43" fmla="*/ 8 h 1646"/>
                <a:gd name="T44" fmla="*/ 2 w 513"/>
                <a:gd name="T45" fmla="*/ 6 h 1646"/>
                <a:gd name="T46" fmla="*/ 2 w 513"/>
                <a:gd name="T47" fmla="*/ 6 h 1646"/>
                <a:gd name="T48" fmla="*/ 2 w 513"/>
                <a:gd name="T49" fmla="*/ 6 h 1646"/>
                <a:gd name="T50" fmla="*/ 2 w 513"/>
                <a:gd name="T51" fmla="*/ 6 h 1646"/>
                <a:gd name="T52" fmla="*/ 2 w 513"/>
                <a:gd name="T53" fmla="*/ 6 h 1646"/>
                <a:gd name="T54" fmla="*/ 2 w 513"/>
                <a:gd name="T55" fmla="*/ 6 h 1646"/>
                <a:gd name="T56" fmla="*/ 2 w 513"/>
                <a:gd name="T57" fmla="*/ 6 h 1646"/>
                <a:gd name="T58" fmla="*/ 2 w 513"/>
                <a:gd name="T59" fmla="*/ 6 h 1646"/>
                <a:gd name="T60" fmla="*/ 2 w 513"/>
                <a:gd name="T61" fmla="*/ 6 h 16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13"/>
                <a:gd name="T94" fmla="*/ 0 h 1646"/>
                <a:gd name="T95" fmla="*/ 513 w 513"/>
                <a:gd name="T96" fmla="*/ 1646 h 164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13" h="1646">
                  <a:moveTo>
                    <a:pt x="512" y="1346"/>
                  </a:moveTo>
                  <a:lnTo>
                    <a:pt x="513" y="0"/>
                  </a:lnTo>
                  <a:lnTo>
                    <a:pt x="457" y="41"/>
                  </a:lnTo>
                  <a:lnTo>
                    <a:pt x="404" y="87"/>
                  </a:lnTo>
                  <a:lnTo>
                    <a:pt x="353" y="138"/>
                  </a:lnTo>
                  <a:lnTo>
                    <a:pt x="305" y="194"/>
                  </a:lnTo>
                  <a:lnTo>
                    <a:pt x="259" y="254"/>
                  </a:lnTo>
                  <a:lnTo>
                    <a:pt x="216" y="320"/>
                  </a:lnTo>
                  <a:lnTo>
                    <a:pt x="178" y="388"/>
                  </a:lnTo>
                  <a:lnTo>
                    <a:pt x="142" y="461"/>
                  </a:lnTo>
                  <a:lnTo>
                    <a:pt x="110" y="538"/>
                  </a:lnTo>
                  <a:lnTo>
                    <a:pt x="82" y="617"/>
                  </a:lnTo>
                  <a:lnTo>
                    <a:pt x="57" y="700"/>
                  </a:lnTo>
                  <a:lnTo>
                    <a:pt x="37" y="785"/>
                  </a:lnTo>
                  <a:lnTo>
                    <a:pt x="21" y="874"/>
                  </a:lnTo>
                  <a:lnTo>
                    <a:pt x="9" y="964"/>
                  </a:lnTo>
                  <a:lnTo>
                    <a:pt x="2" y="1058"/>
                  </a:lnTo>
                  <a:lnTo>
                    <a:pt x="0" y="1152"/>
                  </a:lnTo>
                  <a:lnTo>
                    <a:pt x="1" y="1282"/>
                  </a:lnTo>
                  <a:lnTo>
                    <a:pt x="7" y="1408"/>
                  </a:lnTo>
                  <a:lnTo>
                    <a:pt x="14" y="1529"/>
                  </a:lnTo>
                  <a:lnTo>
                    <a:pt x="27" y="1646"/>
                  </a:lnTo>
                  <a:lnTo>
                    <a:pt x="470" y="1414"/>
                  </a:lnTo>
                  <a:lnTo>
                    <a:pt x="478" y="1409"/>
                  </a:lnTo>
                  <a:lnTo>
                    <a:pt x="486" y="1402"/>
                  </a:lnTo>
                  <a:lnTo>
                    <a:pt x="493" y="1394"/>
                  </a:lnTo>
                  <a:lnTo>
                    <a:pt x="500" y="1385"/>
                  </a:lnTo>
                  <a:lnTo>
                    <a:pt x="504" y="1375"/>
                  </a:lnTo>
                  <a:lnTo>
                    <a:pt x="509" y="1365"/>
                  </a:lnTo>
                  <a:lnTo>
                    <a:pt x="511" y="1356"/>
                  </a:lnTo>
                  <a:lnTo>
                    <a:pt x="512" y="134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89" name="Freeform 347"/>
            <p:cNvSpPr>
              <a:spLocks/>
            </p:cNvSpPr>
            <p:nvPr/>
          </p:nvSpPr>
          <p:spPr bwMode="auto">
            <a:xfrm>
              <a:off x="1202" y="3559"/>
              <a:ext cx="25" cy="26"/>
            </a:xfrm>
            <a:custGeom>
              <a:avLst/>
              <a:gdLst>
                <a:gd name="T0" fmla="*/ 1 w 154"/>
                <a:gd name="T1" fmla="*/ 1 h 155"/>
                <a:gd name="T2" fmla="*/ 1 w 154"/>
                <a:gd name="T3" fmla="*/ 1 h 155"/>
                <a:gd name="T4" fmla="*/ 1 w 154"/>
                <a:gd name="T5" fmla="*/ 1 h 155"/>
                <a:gd name="T6" fmla="*/ 1 w 154"/>
                <a:gd name="T7" fmla="*/ 0 h 155"/>
                <a:gd name="T8" fmla="*/ 1 w 154"/>
                <a:gd name="T9" fmla="*/ 0 h 155"/>
                <a:gd name="T10" fmla="*/ 1 w 154"/>
                <a:gd name="T11" fmla="*/ 0 h 155"/>
                <a:gd name="T12" fmla="*/ 1 w 154"/>
                <a:gd name="T13" fmla="*/ 0 h 155"/>
                <a:gd name="T14" fmla="*/ 1 w 154"/>
                <a:gd name="T15" fmla="*/ 0 h 155"/>
                <a:gd name="T16" fmla="*/ 1 w 154"/>
                <a:gd name="T17" fmla="*/ 0 h 155"/>
                <a:gd name="T18" fmla="*/ 1 w 154"/>
                <a:gd name="T19" fmla="*/ 0 h 155"/>
                <a:gd name="T20" fmla="*/ 1 w 154"/>
                <a:gd name="T21" fmla="*/ 0 h 155"/>
                <a:gd name="T22" fmla="*/ 1 w 154"/>
                <a:gd name="T23" fmla="*/ 0 h 155"/>
                <a:gd name="T24" fmla="*/ 1 w 154"/>
                <a:gd name="T25" fmla="*/ 0 h 155"/>
                <a:gd name="T26" fmla="*/ 0 w 154"/>
                <a:gd name="T27" fmla="*/ 0 h 155"/>
                <a:gd name="T28" fmla="*/ 0 w 154"/>
                <a:gd name="T29" fmla="*/ 0 h 155"/>
                <a:gd name="T30" fmla="*/ 0 w 154"/>
                <a:gd name="T31" fmla="*/ 0 h 155"/>
                <a:gd name="T32" fmla="*/ 0 w 154"/>
                <a:gd name="T33" fmla="*/ 0 h 155"/>
                <a:gd name="T34" fmla="*/ 0 w 154"/>
                <a:gd name="T35" fmla="*/ 0 h 155"/>
                <a:gd name="T36" fmla="*/ 0 w 154"/>
                <a:gd name="T37" fmla="*/ 0 h 155"/>
                <a:gd name="T38" fmla="*/ 0 w 154"/>
                <a:gd name="T39" fmla="*/ 1 h 155"/>
                <a:gd name="T40" fmla="*/ 0 w 154"/>
                <a:gd name="T41" fmla="*/ 1 h 155"/>
                <a:gd name="T42" fmla="*/ 0 w 154"/>
                <a:gd name="T43" fmla="*/ 1 h 155"/>
                <a:gd name="T44" fmla="*/ 0 w 154"/>
                <a:gd name="T45" fmla="*/ 1 h 155"/>
                <a:gd name="T46" fmla="*/ 0 w 154"/>
                <a:gd name="T47" fmla="*/ 1 h 155"/>
                <a:gd name="T48" fmla="*/ 1 w 154"/>
                <a:gd name="T49" fmla="*/ 1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"/>
                <a:gd name="T76" fmla="*/ 0 h 155"/>
                <a:gd name="T77" fmla="*/ 154 w 154"/>
                <a:gd name="T78" fmla="*/ 155 h 15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" h="155">
                  <a:moveTo>
                    <a:pt x="134" y="104"/>
                  </a:moveTo>
                  <a:lnTo>
                    <a:pt x="141" y="99"/>
                  </a:lnTo>
                  <a:lnTo>
                    <a:pt x="148" y="92"/>
                  </a:lnTo>
                  <a:lnTo>
                    <a:pt x="152" y="85"/>
                  </a:lnTo>
                  <a:lnTo>
                    <a:pt x="154" y="76"/>
                  </a:lnTo>
                  <a:lnTo>
                    <a:pt x="152" y="25"/>
                  </a:lnTo>
                  <a:lnTo>
                    <a:pt x="152" y="17"/>
                  </a:lnTo>
                  <a:lnTo>
                    <a:pt x="151" y="10"/>
                  </a:lnTo>
                  <a:lnTo>
                    <a:pt x="150" y="5"/>
                  </a:lnTo>
                  <a:lnTo>
                    <a:pt x="149" y="1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4" y="2"/>
                  </a:lnTo>
                  <a:lnTo>
                    <a:pt x="128" y="5"/>
                  </a:lnTo>
                  <a:lnTo>
                    <a:pt x="17" y="56"/>
                  </a:lnTo>
                  <a:lnTo>
                    <a:pt x="10" y="61"/>
                  </a:lnTo>
                  <a:lnTo>
                    <a:pt x="5" y="69"/>
                  </a:lnTo>
                  <a:lnTo>
                    <a:pt x="1" y="77"/>
                  </a:lnTo>
                  <a:lnTo>
                    <a:pt x="0" y="85"/>
                  </a:lnTo>
                  <a:lnTo>
                    <a:pt x="0" y="142"/>
                  </a:lnTo>
                  <a:lnTo>
                    <a:pt x="1" y="149"/>
                  </a:lnTo>
                  <a:lnTo>
                    <a:pt x="5" y="154"/>
                  </a:lnTo>
                  <a:lnTo>
                    <a:pt x="10" y="155"/>
                  </a:lnTo>
                  <a:lnTo>
                    <a:pt x="17" y="154"/>
                  </a:lnTo>
                  <a:lnTo>
                    <a:pt x="134" y="104"/>
                  </a:lnTo>
                  <a:close/>
                </a:path>
              </a:pathLst>
            </a:custGeom>
            <a:solidFill>
              <a:srgbClr val="DDDD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0" name="Freeform 348"/>
            <p:cNvSpPr>
              <a:spLocks/>
            </p:cNvSpPr>
            <p:nvPr/>
          </p:nvSpPr>
          <p:spPr bwMode="auto">
            <a:xfrm>
              <a:off x="1200" y="3559"/>
              <a:ext cx="26" cy="24"/>
            </a:xfrm>
            <a:custGeom>
              <a:avLst/>
              <a:gdLst>
                <a:gd name="T0" fmla="*/ 1 w 153"/>
                <a:gd name="T1" fmla="*/ 0 h 144"/>
                <a:gd name="T2" fmla="*/ 1 w 153"/>
                <a:gd name="T3" fmla="*/ 0 h 144"/>
                <a:gd name="T4" fmla="*/ 1 w 153"/>
                <a:gd name="T5" fmla="*/ 0 h 144"/>
                <a:gd name="T6" fmla="*/ 1 w 153"/>
                <a:gd name="T7" fmla="*/ 0 h 144"/>
                <a:gd name="T8" fmla="*/ 1 w 153"/>
                <a:gd name="T9" fmla="*/ 0 h 144"/>
                <a:gd name="T10" fmla="*/ 1 w 153"/>
                <a:gd name="T11" fmla="*/ 0 h 144"/>
                <a:gd name="T12" fmla="*/ 1 w 153"/>
                <a:gd name="T13" fmla="*/ 0 h 144"/>
                <a:gd name="T14" fmla="*/ 1 w 153"/>
                <a:gd name="T15" fmla="*/ 0 h 144"/>
                <a:gd name="T16" fmla="*/ 1 w 153"/>
                <a:gd name="T17" fmla="*/ 0 h 144"/>
                <a:gd name="T18" fmla="*/ 1 w 153"/>
                <a:gd name="T19" fmla="*/ 0 h 144"/>
                <a:gd name="T20" fmla="*/ 0 w 153"/>
                <a:gd name="T21" fmla="*/ 0 h 144"/>
                <a:gd name="T22" fmla="*/ 0 w 153"/>
                <a:gd name="T23" fmla="*/ 0 h 144"/>
                <a:gd name="T24" fmla="*/ 0 w 153"/>
                <a:gd name="T25" fmla="*/ 0 h 144"/>
                <a:gd name="T26" fmla="*/ 0 w 153"/>
                <a:gd name="T27" fmla="*/ 0 h 144"/>
                <a:gd name="T28" fmla="*/ 0 w 153"/>
                <a:gd name="T29" fmla="*/ 0 h 144"/>
                <a:gd name="T30" fmla="*/ 0 w 153"/>
                <a:gd name="T31" fmla="*/ 1 h 144"/>
                <a:gd name="T32" fmla="*/ 0 w 153"/>
                <a:gd name="T33" fmla="*/ 1 h 144"/>
                <a:gd name="T34" fmla="*/ 0 w 153"/>
                <a:gd name="T35" fmla="*/ 1 h 144"/>
                <a:gd name="T36" fmla="*/ 0 w 153"/>
                <a:gd name="T37" fmla="*/ 1 h 144"/>
                <a:gd name="T38" fmla="*/ 0 w 153"/>
                <a:gd name="T39" fmla="*/ 1 h 144"/>
                <a:gd name="T40" fmla="*/ 1 w 153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44"/>
                <a:gd name="T65" fmla="*/ 153 w 153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44">
                  <a:moveTo>
                    <a:pt x="135" y="93"/>
                  </a:moveTo>
                  <a:lnTo>
                    <a:pt x="141" y="88"/>
                  </a:lnTo>
                  <a:lnTo>
                    <a:pt x="147" y="81"/>
                  </a:lnTo>
                  <a:lnTo>
                    <a:pt x="152" y="74"/>
                  </a:lnTo>
                  <a:lnTo>
                    <a:pt x="153" y="66"/>
                  </a:lnTo>
                  <a:lnTo>
                    <a:pt x="153" y="15"/>
                  </a:lnTo>
                  <a:lnTo>
                    <a:pt x="152" y="7"/>
                  </a:lnTo>
                  <a:lnTo>
                    <a:pt x="147" y="3"/>
                  </a:lnTo>
                  <a:lnTo>
                    <a:pt x="141" y="0"/>
                  </a:lnTo>
                  <a:lnTo>
                    <a:pt x="135" y="2"/>
                  </a:lnTo>
                  <a:lnTo>
                    <a:pt x="17" y="48"/>
                  </a:lnTo>
                  <a:lnTo>
                    <a:pt x="10" y="52"/>
                  </a:lnTo>
                  <a:lnTo>
                    <a:pt x="6" y="58"/>
                  </a:lnTo>
                  <a:lnTo>
                    <a:pt x="1" y="66"/>
                  </a:lnTo>
                  <a:lnTo>
                    <a:pt x="0" y="74"/>
                  </a:lnTo>
                  <a:lnTo>
                    <a:pt x="0" y="132"/>
                  </a:lnTo>
                  <a:lnTo>
                    <a:pt x="1" y="139"/>
                  </a:lnTo>
                  <a:lnTo>
                    <a:pt x="6" y="143"/>
                  </a:lnTo>
                  <a:lnTo>
                    <a:pt x="10" y="144"/>
                  </a:lnTo>
                  <a:lnTo>
                    <a:pt x="17" y="143"/>
                  </a:lnTo>
                  <a:lnTo>
                    <a:pt x="135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1" name="Freeform 349"/>
            <p:cNvSpPr>
              <a:spLocks/>
            </p:cNvSpPr>
            <p:nvPr/>
          </p:nvSpPr>
          <p:spPr bwMode="auto">
            <a:xfrm>
              <a:off x="1084" y="3356"/>
              <a:ext cx="74" cy="292"/>
            </a:xfrm>
            <a:custGeom>
              <a:avLst/>
              <a:gdLst>
                <a:gd name="T0" fmla="*/ 2 w 445"/>
                <a:gd name="T1" fmla="*/ 8 h 1750"/>
                <a:gd name="T2" fmla="*/ 2 w 445"/>
                <a:gd name="T3" fmla="*/ 8 h 1750"/>
                <a:gd name="T4" fmla="*/ 2 w 445"/>
                <a:gd name="T5" fmla="*/ 8 h 1750"/>
                <a:gd name="T6" fmla="*/ 2 w 445"/>
                <a:gd name="T7" fmla="*/ 8 h 1750"/>
                <a:gd name="T8" fmla="*/ 2 w 445"/>
                <a:gd name="T9" fmla="*/ 8 h 1750"/>
                <a:gd name="T10" fmla="*/ 2 w 445"/>
                <a:gd name="T11" fmla="*/ 0 h 1750"/>
                <a:gd name="T12" fmla="*/ 2 w 445"/>
                <a:gd name="T13" fmla="*/ 0 h 1750"/>
                <a:gd name="T14" fmla="*/ 2 w 445"/>
                <a:gd name="T15" fmla="*/ 0 h 1750"/>
                <a:gd name="T16" fmla="*/ 2 w 445"/>
                <a:gd name="T17" fmla="*/ 0 h 1750"/>
                <a:gd name="T18" fmla="*/ 2 w 445"/>
                <a:gd name="T19" fmla="*/ 0 h 1750"/>
                <a:gd name="T20" fmla="*/ 2 w 445"/>
                <a:gd name="T21" fmla="*/ 0 h 1750"/>
                <a:gd name="T22" fmla="*/ 2 w 445"/>
                <a:gd name="T23" fmla="*/ 0 h 1750"/>
                <a:gd name="T24" fmla="*/ 2 w 445"/>
                <a:gd name="T25" fmla="*/ 0 h 1750"/>
                <a:gd name="T26" fmla="*/ 2 w 445"/>
                <a:gd name="T27" fmla="*/ 0 h 1750"/>
                <a:gd name="T28" fmla="*/ 2 w 445"/>
                <a:gd name="T29" fmla="*/ 0 h 1750"/>
                <a:gd name="T30" fmla="*/ 2 w 445"/>
                <a:gd name="T31" fmla="*/ 0 h 1750"/>
                <a:gd name="T32" fmla="*/ 2 w 445"/>
                <a:gd name="T33" fmla="*/ 0 h 1750"/>
                <a:gd name="T34" fmla="*/ 2 w 445"/>
                <a:gd name="T35" fmla="*/ 0 h 1750"/>
                <a:gd name="T36" fmla="*/ 2 w 445"/>
                <a:gd name="T37" fmla="*/ 0 h 1750"/>
                <a:gd name="T38" fmla="*/ 2 w 445"/>
                <a:gd name="T39" fmla="*/ 0 h 1750"/>
                <a:gd name="T40" fmla="*/ 2 w 445"/>
                <a:gd name="T41" fmla="*/ 0 h 1750"/>
                <a:gd name="T42" fmla="*/ 2 w 445"/>
                <a:gd name="T43" fmla="*/ 0 h 1750"/>
                <a:gd name="T44" fmla="*/ 1 w 445"/>
                <a:gd name="T45" fmla="*/ 0 h 1750"/>
                <a:gd name="T46" fmla="*/ 1 w 445"/>
                <a:gd name="T47" fmla="*/ 0 h 1750"/>
                <a:gd name="T48" fmla="*/ 1 w 445"/>
                <a:gd name="T49" fmla="*/ 1 h 1750"/>
                <a:gd name="T50" fmla="*/ 1 w 445"/>
                <a:gd name="T51" fmla="*/ 1 h 1750"/>
                <a:gd name="T52" fmla="*/ 1 w 445"/>
                <a:gd name="T53" fmla="*/ 1 h 1750"/>
                <a:gd name="T54" fmla="*/ 1 w 445"/>
                <a:gd name="T55" fmla="*/ 1 h 1750"/>
                <a:gd name="T56" fmla="*/ 0 w 445"/>
                <a:gd name="T57" fmla="*/ 2 h 1750"/>
                <a:gd name="T58" fmla="*/ 0 w 445"/>
                <a:gd name="T59" fmla="*/ 2 h 1750"/>
                <a:gd name="T60" fmla="*/ 0 w 445"/>
                <a:gd name="T61" fmla="*/ 2 h 1750"/>
                <a:gd name="T62" fmla="*/ 0 w 445"/>
                <a:gd name="T63" fmla="*/ 3 h 1750"/>
                <a:gd name="T64" fmla="*/ 0 w 445"/>
                <a:gd name="T65" fmla="*/ 3 h 1750"/>
                <a:gd name="T66" fmla="*/ 0 w 445"/>
                <a:gd name="T67" fmla="*/ 3 h 1750"/>
                <a:gd name="T68" fmla="*/ 0 w 445"/>
                <a:gd name="T69" fmla="*/ 4 h 1750"/>
                <a:gd name="T70" fmla="*/ 0 w 445"/>
                <a:gd name="T71" fmla="*/ 4 h 1750"/>
                <a:gd name="T72" fmla="*/ 0 w 445"/>
                <a:gd name="T73" fmla="*/ 5 h 1750"/>
                <a:gd name="T74" fmla="*/ 0 w 445"/>
                <a:gd name="T75" fmla="*/ 5 h 1750"/>
                <a:gd name="T76" fmla="*/ 0 w 445"/>
                <a:gd name="T77" fmla="*/ 6 h 1750"/>
                <a:gd name="T78" fmla="*/ 0 w 445"/>
                <a:gd name="T79" fmla="*/ 7 h 1750"/>
                <a:gd name="T80" fmla="*/ 0 w 445"/>
                <a:gd name="T81" fmla="*/ 7 h 1750"/>
                <a:gd name="T82" fmla="*/ 0 w 445"/>
                <a:gd name="T83" fmla="*/ 8 h 1750"/>
                <a:gd name="T84" fmla="*/ 0 w 445"/>
                <a:gd name="T85" fmla="*/ 8 h 1750"/>
                <a:gd name="T86" fmla="*/ 0 w 445"/>
                <a:gd name="T87" fmla="*/ 8 h 1750"/>
                <a:gd name="T88" fmla="*/ 0 w 445"/>
                <a:gd name="T89" fmla="*/ 8 h 1750"/>
                <a:gd name="T90" fmla="*/ 1 w 445"/>
                <a:gd name="T91" fmla="*/ 8 h 1750"/>
                <a:gd name="T92" fmla="*/ 1 w 445"/>
                <a:gd name="T93" fmla="*/ 8 h 1750"/>
                <a:gd name="T94" fmla="*/ 1 w 445"/>
                <a:gd name="T95" fmla="*/ 8 h 1750"/>
                <a:gd name="T96" fmla="*/ 1 w 445"/>
                <a:gd name="T97" fmla="*/ 8 h 1750"/>
                <a:gd name="T98" fmla="*/ 1 w 445"/>
                <a:gd name="T99" fmla="*/ 8 h 1750"/>
                <a:gd name="T100" fmla="*/ 1 w 445"/>
                <a:gd name="T101" fmla="*/ 8 h 1750"/>
                <a:gd name="T102" fmla="*/ 1 w 445"/>
                <a:gd name="T103" fmla="*/ 8 h 1750"/>
                <a:gd name="T104" fmla="*/ 2 w 445"/>
                <a:gd name="T105" fmla="*/ 8 h 1750"/>
                <a:gd name="T106" fmla="*/ 2 w 445"/>
                <a:gd name="T107" fmla="*/ 8 h 1750"/>
                <a:gd name="T108" fmla="*/ 2 w 445"/>
                <a:gd name="T109" fmla="*/ 8 h 1750"/>
                <a:gd name="T110" fmla="*/ 2 w 445"/>
                <a:gd name="T111" fmla="*/ 8 h 1750"/>
                <a:gd name="T112" fmla="*/ 2 w 445"/>
                <a:gd name="T113" fmla="*/ 8 h 1750"/>
                <a:gd name="T114" fmla="*/ 2 w 445"/>
                <a:gd name="T115" fmla="*/ 8 h 1750"/>
                <a:gd name="T116" fmla="*/ 2 w 445"/>
                <a:gd name="T117" fmla="*/ 8 h 1750"/>
                <a:gd name="T118" fmla="*/ 2 w 445"/>
                <a:gd name="T119" fmla="*/ 8 h 1750"/>
                <a:gd name="T120" fmla="*/ 2 w 445"/>
                <a:gd name="T121" fmla="*/ 8 h 1750"/>
                <a:gd name="T122" fmla="*/ 2 w 445"/>
                <a:gd name="T123" fmla="*/ 8 h 1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5"/>
                <a:gd name="T187" fmla="*/ 0 h 1750"/>
                <a:gd name="T188" fmla="*/ 445 w 445"/>
                <a:gd name="T189" fmla="*/ 1750 h 1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5" h="1750">
                  <a:moveTo>
                    <a:pt x="435" y="1743"/>
                  </a:moveTo>
                  <a:lnTo>
                    <a:pt x="440" y="1738"/>
                  </a:lnTo>
                  <a:lnTo>
                    <a:pt x="442" y="1732"/>
                  </a:lnTo>
                  <a:lnTo>
                    <a:pt x="444" y="1726"/>
                  </a:lnTo>
                  <a:lnTo>
                    <a:pt x="445" y="1719"/>
                  </a:lnTo>
                  <a:lnTo>
                    <a:pt x="433" y="53"/>
                  </a:lnTo>
                  <a:lnTo>
                    <a:pt x="432" y="45"/>
                  </a:lnTo>
                  <a:lnTo>
                    <a:pt x="429" y="36"/>
                  </a:lnTo>
                  <a:lnTo>
                    <a:pt x="426" y="29"/>
                  </a:lnTo>
                  <a:lnTo>
                    <a:pt x="420" y="22"/>
                  </a:lnTo>
                  <a:lnTo>
                    <a:pt x="415" y="15"/>
                  </a:lnTo>
                  <a:lnTo>
                    <a:pt x="408" y="11"/>
                  </a:lnTo>
                  <a:lnTo>
                    <a:pt x="400" y="8"/>
                  </a:lnTo>
                  <a:lnTo>
                    <a:pt x="392" y="5"/>
                  </a:lnTo>
                  <a:lnTo>
                    <a:pt x="391" y="5"/>
                  </a:lnTo>
                  <a:lnTo>
                    <a:pt x="387" y="4"/>
                  </a:lnTo>
                  <a:lnTo>
                    <a:pt x="380" y="4"/>
                  </a:lnTo>
                  <a:lnTo>
                    <a:pt x="372" y="3"/>
                  </a:lnTo>
                  <a:lnTo>
                    <a:pt x="364" y="2"/>
                  </a:lnTo>
                  <a:lnTo>
                    <a:pt x="356" y="1"/>
                  </a:lnTo>
                  <a:lnTo>
                    <a:pt x="350" y="1"/>
                  </a:lnTo>
                  <a:lnTo>
                    <a:pt x="346" y="0"/>
                  </a:lnTo>
                  <a:lnTo>
                    <a:pt x="309" y="35"/>
                  </a:lnTo>
                  <a:lnTo>
                    <a:pt x="274" y="74"/>
                  </a:lnTo>
                  <a:lnTo>
                    <a:pt x="239" y="119"/>
                  </a:lnTo>
                  <a:lnTo>
                    <a:pt x="207" y="168"/>
                  </a:lnTo>
                  <a:lnTo>
                    <a:pt x="177" y="222"/>
                  </a:lnTo>
                  <a:lnTo>
                    <a:pt x="148" y="281"/>
                  </a:lnTo>
                  <a:lnTo>
                    <a:pt x="122" y="343"/>
                  </a:lnTo>
                  <a:lnTo>
                    <a:pt x="98" y="408"/>
                  </a:lnTo>
                  <a:lnTo>
                    <a:pt x="76" y="478"/>
                  </a:lnTo>
                  <a:lnTo>
                    <a:pt x="57" y="550"/>
                  </a:lnTo>
                  <a:lnTo>
                    <a:pt x="41" y="625"/>
                  </a:lnTo>
                  <a:lnTo>
                    <a:pt x="26" y="704"/>
                  </a:lnTo>
                  <a:lnTo>
                    <a:pt x="16" y="785"/>
                  </a:lnTo>
                  <a:lnTo>
                    <a:pt x="8" y="867"/>
                  </a:lnTo>
                  <a:lnTo>
                    <a:pt x="3" y="953"/>
                  </a:lnTo>
                  <a:lnTo>
                    <a:pt x="2" y="1039"/>
                  </a:lnTo>
                  <a:lnTo>
                    <a:pt x="0" y="1228"/>
                  </a:lnTo>
                  <a:lnTo>
                    <a:pt x="0" y="1403"/>
                  </a:lnTo>
                  <a:lnTo>
                    <a:pt x="4" y="1559"/>
                  </a:lnTo>
                  <a:lnTo>
                    <a:pt x="15" y="1700"/>
                  </a:lnTo>
                  <a:lnTo>
                    <a:pt x="42" y="1703"/>
                  </a:lnTo>
                  <a:lnTo>
                    <a:pt x="72" y="1708"/>
                  </a:lnTo>
                  <a:lnTo>
                    <a:pt x="103" y="1711"/>
                  </a:lnTo>
                  <a:lnTo>
                    <a:pt x="135" y="1716"/>
                  </a:lnTo>
                  <a:lnTo>
                    <a:pt x="168" y="1720"/>
                  </a:lnTo>
                  <a:lnTo>
                    <a:pt x="200" y="1723"/>
                  </a:lnTo>
                  <a:lnTo>
                    <a:pt x="233" y="1728"/>
                  </a:lnTo>
                  <a:lnTo>
                    <a:pt x="265" y="1731"/>
                  </a:lnTo>
                  <a:lnTo>
                    <a:pt x="294" y="1736"/>
                  </a:lnTo>
                  <a:lnTo>
                    <a:pt x="321" y="1739"/>
                  </a:lnTo>
                  <a:lnTo>
                    <a:pt x="346" y="1743"/>
                  </a:lnTo>
                  <a:lnTo>
                    <a:pt x="367" y="1745"/>
                  </a:lnTo>
                  <a:lnTo>
                    <a:pt x="385" y="1747"/>
                  </a:lnTo>
                  <a:lnTo>
                    <a:pt x="399" y="1749"/>
                  </a:lnTo>
                  <a:lnTo>
                    <a:pt x="407" y="1750"/>
                  </a:lnTo>
                  <a:lnTo>
                    <a:pt x="410" y="1750"/>
                  </a:lnTo>
                  <a:lnTo>
                    <a:pt x="417" y="1750"/>
                  </a:lnTo>
                  <a:lnTo>
                    <a:pt x="424" y="1749"/>
                  </a:lnTo>
                  <a:lnTo>
                    <a:pt x="429" y="1747"/>
                  </a:lnTo>
                  <a:lnTo>
                    <a:pt x="435" y="17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2" name="Freeform 350"/>
            <p:cNvSpPr>
              <a:spLocks/>
            </p:cNvSpPr>
            <p:nvPr/>
          </p:nvSpPr>
          <p:spPr bwMode="auto">
            <a:xfrm>
              <a:off x="1065" y="3609"/>
              <a:ext cx="39" cy="28"/>
            </a:xfrm>
            <a:custGeom>
              <a:avLst/>
              <a:gdLst>
                <a:gd name="T0" fmla="*/ 1 w 235"/>
                <a:gd name="T1" fmla="*/ 1 h 172"/>
                <a:gd name="T2" fmla="*/ 1 w 235"/>
                <a:gd name="T3" fmla="*/ 1 h 172"/>
                <a:gd name="T4" fmla="*/ 1 w 235"/>
                <a:gd name="T5" fmla="*/ 1 h 172"/>
                <a:gd name="T6" fmla="*/ 1 w 235"/>
                <a:gd name="T7" fmla="*/ 1 h 172"/>
                <a:gd name="T8" fmla="*/ 1 w 235"/>
                <a:gd name="T9" fmla="*/ 1 h 172"/>
                <a:gd name="T10" fmla="*/ 1 w 235"/>
                <a:gd name="T11" fmla="*/ 0 h 172"/>
                <a:gd name="T12" fmla="*/ 1 w 235"/>
                <a:gd name="T13" fmla="*/ 0 h 172"/>
                <a:gd name="T14" fmla="*/ 1 w 235"/>
                <a:gd name="T15" fmla="*/ 0 h 172"/>
                <a:gd name="T16" fmla="*/ 1 w 235"/>
                <a:gd name="T17" fmla="*/ 0 h 172"/>
                <a:gd name="T18" fmla="*/ 1 w 235"/>
                <a:gd name="T19" fmla="*/ 0 h 172"/>
                <a:gd name="T20" fmla="*/ 0 w 235"/>
                <a:gd name="T21" fmla="*/ 0 h 172"/>
                <a:gd name="T22" fmla="*/ 0 w 235"/>
                <a:gd name="T23" fmla="*/ 0 h 172"/>
                <a:gd name="T24" fmla="*/ 0 w 235"/>
                <a:gd name="T25" fmla="*/ 0 h 172"/>
                <a:gd name="T26" fmla="*/ 0 w 235"/>
                <a:gd name="T27" fmla="*/ 0 h 172"/>
                <a:gd name="T28" fmla="*/ 0 w 235"/>
                <a:gd name="T29" fmla="*/ 0 h 172"/>
                <a:gd name="T30" fmla="*/ 0 w 235"/>
                <a:gd name="T31" fmla="*/ 0 h 172"/>
                <a:gd name="T32" fmla="*/ 0 w 235"/>
                <a:gd name="T33" fmla="*/ 1 h 172"/>
                <a:gd name="T34" fmla="*/ 0 w 235"/>
                <a:gd name="T35" fmla="*/ 1 h 172"/>
                <a:gd name="T36" fmla="*/ 0 w 235"/>
                <a:gd name="T37" fmla="*/ 1 h 172"/>
                <a:gd name="T38" fmla="*/ 0 w 235"/>
                <a:gd name="T39" fmla="*/ 1 h 172"/>
                <a:gd name="T40" fmla="*/ 1 w 235"/>
                <a:gd name="T41" fmla="*/ 1 h 1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35"/>
                <a:gd name="T64" fmla="*/ 0 h 172"/>
                <a:gd name="T65" fmla="*/ 235 w 235"/>
                <a:gd name="T66" fmla="*/ 172 h 1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35" h="172">
                  <a:moveTo>
                    <a:pt x="216" y="172"/>
                  </a:moveTo>
                  <a:lnTo>
                    <a:pt x="223" y="171"/>
                  </a:lnTo>
                  <a:lnTo>
                    <a:pt x="230" y="168"/>
                  </a:lnTo>
                  <a:lnTo>
                    <a:pt x="234" y="162"/>
                  </a:lnTo>
                  <a:lnTo>
                    <a:pt x="235" y="156"/>
                  </a:lnTo>
                  <a:lnTo>
                    <a:pt x="234" y="44"/>
                  </a:lnTo>
                  <a:lnTo>
                    <a:pt x="233" y="36"/>
                  </a:lnTo>
                  <a:lnTo>
                    <a:pt x="228" y="30"/>
                  </a:lnTo>
                  <a:lnTo>
                    <a:pt x="222" y="25"/>
                  </a:lnTo>
                  <a:lnTo>
                    <a:pt x="215" y="22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26"/>
                  </a:lnTo>
                  <a:lnTo>
                    <a:pt x="3" y="134"/>
                  </a:lnTo>
                  <a:lnTo>
                    <a:pt x="7" y="141"/>
                  </a:lnTo>
                  <a:lnTo>
                    <a:pt x="14" y="147"/>
                  </a:lnTo>
                  <a:lnTo>
                    <a:pt x="22" y="149"/>
                  </a:lnTo>
                  <a:lnTo>
                    <a:pt x="216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3" name="Freeform 351"/>
            <p:cNvSpPr>
              <a:spLocks/>
            </p:cNvSpPr>
            <p:nvPr/>
          </p:nvSpPr>
          <p:spPr bwMode="auto">
            <a:xfrm>
              <a:off x="1065" y="3610"/>
              <a:ext cx="37" cy="28"/>
            </a:xfrm>
            <a:custGeom>
              <a:avLst/>
              <a:gdLst>
                <a:gd name="T0" fmla="*/ 1 w 219"/>
                <a:gd name="T1" fmla="*/ 1 h 167"/>
                <a:gd name="T2" fmla="*/ 1 w 219"/>
                <a:gd name="T3" fmla="*/ 0 h 167"/>
                <a:gd name="T4" fmla="*/ 1 w 219"/>
                <a:gd name="T5" fmla="*/ 0 h 167"/>
                <a:gd name="T6" fmla="*/ 1 w 219"/>
                <a:gd name="T7" fmla="*/ 0 h 167"/>
                <a:gd name="T8" fmla="*/ 1 w 219"/>
                <a:gd name="T9" fmla="*/ 0 h 167"/>
                <a:gd name="T10" fmla="*/ 1 w 219"/>
                <a:gd name="T11" fmla="*/ 0 h 167"/>
                <a:gd name="T12" fmla="*/ 0 w 219"/>
                <a:gd name="T13" fmla="*/ 0 h 167"/>
                <a:gd name="T14" fmla="*/ 0 w 219"/>
                <a:gd name="T15" fmla="*/ 0 h 167"/>
                <a:gd name="T16" fmla="*/ 0 w 219"/>
                <a:gd name="T17" fmla="*/ 0 h 167"/>
                <a:gd name="T18" fmla="*/ 0 w 219"/>
                <a:gd name="T19" fmla="*/ 0 h 167"/>
                <a:gd name="T20" fmla="*/ 0 w 219"/>
                <a:gd name="T21" fmla="*/ 0 h 167"/>
                <a:gd name="T22" fmla="*/ 0 w 219"/>
                <a:gd name="T23" fmla="*/ 1 h 167"/>
                <a:gd name="T24" fmla="*/ 0 w 219"/>
                <a:gd name="T25" fmla="*/ 1 h 167"/>
                <a:gd name="T26" fmla="*/ 0 w 219"/>
                <a:gd name="T27" fmla="*/ 1 h 167"/>
                <a:gd name="T28" fmla="*/ 0 w 219"/>
                <a:gd name="T29" fmla="*/ 1 h 167"/>
                <a:gd name="T30" fmla="*/ 0 w 219"/>
                <a:gd name="T31" fmla="*/ 1 h 167"/>
                <a:gd name="T32" fmla="*/ 1 w 219"/>
                <a:gd name="T33" fmla="*/ 1 h 167"/>
                <a:gd name="T34" fmla="*/ 1 w 219"/>
                <a:gd name="T35" fmla="*/ 1 h 167"/>
                <a:gd name="T36" fmla="*/ 1 w 219"/>
                <a:gd name="T37" fmla="*/ 1 h 167"/>
                <a:gd name="T38" fmla="*/ 1 w 219"/>
                <a:gd name="T39" fmla="*/ 1 h 167"/>
                <a:gd name="T40" fmla="*/ 1 w 219"/>
                <a:gd name="T41" fmla="*/ 1 h 1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9"/>
                <a:gd name="T64" fmla="*/ 0 h 167"/>
                <a:gd name="T65" fmla="*/ 219 w 219"/>
                <a:gd name="T66" fmla="*/ 167 h 1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9" h="167">
                  <a:moveTo>
                    <a:pt x="219" y="152"/>
                  </a:moveTo>
                  <a:lnTo>
                    <a:pt x="219" y="41"/>
                  </a:lnTo>
                  <a:lnTo>
                    <a:pt x="218" y="33"/>
                  </a:lnTo>
                  <a:lnTo>
                    <a:pt x="213" y="26"/>
                  </a:lnTo>
                  <a:lnTo>
                    <a:pt x="206" y="22"/>
                  </a:lnTo>
                  <a:lnTo>
                    <a:pt x="199" y="2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1" y="123"/>
                  </a:lnTo>
                  <a:lnTo>
                    <a:pt x="2" y="131"/>
                  </a:lnTo>
                  <a:lnTo>
                    <a:pt x="7" y="138"/>
                  </a:lnTo>
                  <a:lnTo>
                    <a:pt x="13" y="143"/>
                  </a:lnTo>
                  <a:lnTo>
                    <a:pt x="21" y="146"/>
                  </a:lnTo>
                  <a:lnTo>
                    <a:pt x="188" y="167"/>
                  </a:lnTo>
                  <a:lnTo>
                    <a:pt x="197" y="167"/>
                  </a:lnTo>
                  <a:lnTo>
                    <a:pt x="208" y="166"/>
                  </a:lnTo>
                  <a:lnTo>
                    <a:pt x="215" y="161"/>
                  </a:lnTo>
                  <a:lnTo>
                    <a:pt x="219" y="152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4" name="Freeform 352"/>
            <p:cNvSpPr>
              <a:spLocks/>
            </p:cNvSpPr>
            <p:nvPr/>
          </p:nvSpPr>
          <p:spPr bwMode="auto">
            <a:xfrm>
              <a:off x="1065" y="3612"/>
              <a:ext cx="35" cy="26"/>
            </a:xfrm>
            <a:custGeom>
              <a:avLst/>
              <a:gdLst>
                <a:gd name="T0" fmla="*/ 1 w 208"/>
                <a:gd name="T1" fmla="*/ 1 h 159"/>
                <a:gd name="T2" fmla="*/ 1 w 208"/>
                <a:gd name="T3" fmla="*/ 1 h 159"/>
                <a:gd name="T4" fmla="*/ 1 w 208"/>
                <a:gd name="T5" fmla="*/ 1 h 159"/>
                <a:gd name="T6" fmla="*/ 1 w 208"/>
                <a:gd name="T7" fmla="*/ 1 h 159"/>
                <a:gd name="T8" fmla="*/ 1 w 208"/>
                <a:gd name="T9" fmla="*/ 1 h 159"/>
                <a:gd name="T10" fmla="*/ 1 w 208"/>
                <a:gd name="T11" fmla="*/ 0 h 159"/>
                <a:gd name="T12" fmla="*/ 1 w 208"/>
                <a:gd name="T13" fmla="*/ 0 h 159"/>
                <a:gd name="T14" fmla="*/ 1 w 208"/>
                <a:gd name="T15" fmla="*/ 0 h 159"/>
                <a:gd name="T16" fmla="*/ 1 w 208"/>
                <a:gd name="T17" fmla="*/ 0 h 159"/>
                <a:gd name="T18" fmla="*/ 1 w 208"/>
                <a:gd name="T19" fmla="*/ 0 h 159"/>
                <a:gd name="T20" fmla="*/ 0 w 208"/>
                <a:gd name="T21" fmla="*/ 0 h 159"/>
                <a:gd name="T22" fmla="*/ 0 w 208"/>
                <a:gd name="T23" fmla="*/ 0 h 159"/>
                <a:gd name="T24" fmla="*/ 0 w 208"/>
                <a:gd name="T25" fmla="*/ 0 h 159"/>
                <a:gd name="T26" fmla="*/ 0 w 208"/>
                <a:gd name="T27" fmla="*/ 0 h 159"/>
                <a:gd name="T28" fmla="*/ 0 w 208"/>
                <a:gd name="T29" fmla="*/ 0 h 159"/>
                <a:gd name="T30" fmla="*/ 0 w 208"/>
                <a:gd name="T31" fmla="*/ 0 h 159"/>
                <a:gd name="T32" fmla="*/ 0 w 208"/>
                <a:gd name="T33" fmla="*/ 0 h 159"/>
                <a:gd name="T34" fmla="*/ 0 w 208"/>
                <a:gd name="T35" fmla="*/ 0 h 159"/>
                <a:gd name="T36" fmla="*/ 0 w 208"/>
                <a:gd name="T37" fmla="*/ 1 h 159"/>
                <a:gd name="T38" fmla="*/ 0 w 208"/>
                <a:gd name="T39" fmla="*/ 1 h 159"/>
                <a:gd name="T40" fmla="*/ 1 w 208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8"/>
                <a:gd name="T64" fmla="*/ 0 h 159"/>
                <a:gd name="T65" fmla="*/ 208 w 208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8" h="159">
                  <a:moveTo>
                    <a:pt x="188" y="159"/>
                  </a:moveTo>
                  <a:lnTo>
                    <a:pt x="196" y="158"/>
                  </a:lnTo>
                  <a:lnTo>
                    <a:pt x="203" y="154"/>
                  </a:lnTo>
                  <a:lnTo>
                    <a:pt x="206" y="149"/>
                  </a:lnTo>
                  <a:lnTo>
                    <a:pt x="208" y="142"/>
                  </a:lnTo>
                  <a:lnTo>
                    <a:pt x="208" y="42"/>
                  </a:lnTo>
                  <a:lnTo>
                    <a:pt x="206" y="34"/>
                  </a:lnTo>
                  <a:lnTo>
                    <a:pt x="202" y="27"/>
                  </a:lnTo>
                  <a:lnTo>
                    <a:pt x="195" y="22"/>
                  </a:lnTo>
                  <a:lnTo>
                    <a:pt x="187" y="19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1" y="115"/>
                  </a:lnTo>
                  <a:lnTo>
                    <a:pt x="2" y="123"/>
                  </a:lnTo>
                  <a:lnTo>
                    <a:pt x="7" y="130"/>
                  </a:lnTo>
                  <a:lnTo>
                    <a:pt x="13" y="135"/>
                  </a:lnTo>
                  <a:lnTo>
                    <a:pt x="21" y="138"/>
                  </a:lnTo>
                  <a:lnTo>
                    <a:pt x="188" y="15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5" name="Freeform 353"/>
            <p:cNvSpPr>
              <a:spLocks/>
            </p:cNvSpPr>
            <p:nvPr/>
          </p:nvSpPr>
          <p:spPr bwMode="auto">
            <a:xfrm>
              <a:off x="1130" y="3302"/>
              <a:ext cx="124" cy="349"/>
            </a:xfrm>
            <a:custGeom>
              <a:avLst/>
              <a:gdLst>
                <a:gd name="T0" fmla="*/ 0 w 746"/>
                <a:gd name="T1" fmla="*/ 1 h 2092"/>
                <a:gd name="T2" fmla="*/ 3 w 746"/>
                <a:gd name="T3" fmla="*/ 0 h 2092"/>
                <a:gd name="T4" fmla="*/ 3 w 746"/>
                <a:gd name="T5" fmla="*/ 0 h 2092"/>
                <a:gd name="T6" fmla="*/ 0 w 746"/>
                <a:gd name="T7" fmla="*/ 1 h 2092"/>
                <a:gd name="T8" fmla="*/ 0 w 746"/>
                <a:gd name="T9" fmla="*/ 2 h 2092"/>
                <a:gd name="T10" fmla="*/ 0 w 746"/>
                <a:gd name="T11" fmla="*/ 10 h 2092"/>
                <a:gd name="T12" fmla="*/ 0 w 746"/>
                <a:gd name="T13" fmla="*/ 10 h 2092"/>
                <a:gd name="T14" fmla="*/ 0 w 746"/>
                <a:gd name="T15" fmla="*/ 10 h 2092"/>
                <a:gd name="T16" fmla="*/ 0 w 746"/>
                <a:gd name="T17" fmla="*/ 10 h 2092"/>
                <a:gd name="T18" fmla="*/ 0 w 746"/>
                <a:gd name="T19" fmla="*/ 2 h 2092"/>
                <a:gd name="T20" fmla="*/ 0 w 746"/>
                <a:gd name="T21" fmla="*/ 1 h 20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2092"/>
                <a:gd name="T35" fmla="*/ 746 w 746"/>
                <a:gd name="T36" fmla="*/ 2092 h 20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2092">
                  <a:moveTo>
                    <a:pt x="106" y="290"/>
                  </a:moveTo>
                  <a:lnTo>
                    <a:pt x="746" y="0"/>
                  </a:lnTo>
                  <a:lnTo>
                    <a:pt x="662" y="1"/>
                  </a:lnTo>
                  <a:lnTo>
                    <a:pt x="22" y="274"/>
                  </a:lnTo>
                  <a:lnTo>
                    <a:pt x="0" y="311"/>
                  </a:lnTo>
                  <a:lnTo>
                    <a:pt x="0" y="2052"/>
                  </a:lnTo>
                  <a:lnTo>
                    <a:pt x="17" y="2080"/>
                  </a:lnTo>
                  <a:lnTo>
                    <a:pt x="112" y="2092"/>
                  </a:lnTo>
                  <a:lnTo>
                    <a:pt x="96" y="2071"/>
                  </a:lnTo>
                  <a:lnTo>
                    <a:pt x="85" y="323"/>
                  </a:lnTo>
                  <a:lnTo>
                    <a:pt x="106" y="2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6" name="Freeform 354"/>
            <p:cNvSpPr>
              <a:spLocks/>
            </p:cNvSpPr>
            <p:nvPr/>
          </p:nvSpPr>
          <p:spPr bwMode="auto">
            <a:xfrm>
              <a:off x="1124" y="3300"/>
              <a:ext cx="130" cy="344"/>
            </a:xfrm>
            <a:custGeom>
              <a:avLst/>
              <a:gdLst>
                <a:gd name="T0" fmla="*/ 3 w 781"/>
                <a:gd name="T1" fmla="*/ 0 h 2066"/>
                <a:gd name="T2" fmla="*/ 4 w 781"/>
                <a:gd name="T3" fmla="*/ 0 h 2066"/>
                <a:gd name="T4" fmla="*/ 3 w 781"/>
                <a:gd name="T5" fmla="*/ 0 h 2066"/>
                <a:gd name="T6" fmla="*/ 0 w 781"/>
                <a:gd name="T7" fmla="*/ 1 h 2066"/>
                <a:gd name="T8" fmla="*/ 0 w 781"/>
                <a:gd name="T9" fmla="*/ 1 h 2066"/>
                <a:gd name="T10" fmla="*/ 0 w 781"/>
                <a:gd name="T11" fmla="*/ 9 h 2066"/>
                <a:gd name="T12" fmla="*/ 0 w 781"/>
                <a:gd name="T13" fmla="*/ 9 h 2066"/>
                <a:gd name="T14" fmla="*/ 0 w 781"/>
                <a:gd name="T15" fmla="*/ 1 h 2066"/>
                <a:gd name="T16" fmla="*/ 0 w 781"/>
                <a:gd name="T17" fmla="*/ 1 h 2066"/>
                <a:gd name="T18" fmla="*/ 3 w 781"/>
                <a:gd name="T19" fmla="*/ 0 h 2066"/>
                <a:gd name="T20" fmla="*/ 3 w 781"/>
                <a:gd name="T21" fmla="*/ 0 h 20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1"/>
                <a:gd name="T34" fmla="*/ 0 h 2066"/>
                <a:gd name="T35" fmla="*/ 781 w 781"/>
                <a:gd name="T36" fmla="*/ 2066 h 20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1" h="2066">
                  <a:moveTo>
                    <a:pt x="758" y="24"/>
                  </a:moveTo>
                  <a:lnTo>
                    <a:pt x="781" y="14"/>
                  </a:lnTo>
                  <a:lnTo>
                    <a:pt x="686" y="0"/>
                  </a:lnTo>
                  <a:lnTo>
                    <a:pt x="23" y="280"/>
                  </a:lnTo>
                  <a:lnTo>
                    <a:pt x="0" y="315"/>
                  </a:lnTo>
                  <a:lnTo>
                    <a:pt x="9" y="2055"/>
                  </a:lnTo>
                  <a:lnTo>
                    <a:pt x="35" y="2066"/>
                  </a:lnTo>
                  <a:lnTo>
                    <a:pt x="35" y="325"/>
                  </a:lnTo>
                  <a:lnTo>
                    <a:pt x="57" y="288"/>
                  </a:lnTo>
                  <a:lnTo>
                    <a:pt x="697" y="15"/>
                  </a:lnTo>
                  <a:lnTo>
                    <a:pt x="758" y="2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7" name="Freeform 355"/>
            <p:cNvSpPr>
              <a:spLocks/>
            </p:cNvSpPr>
            <p:nvPr/>
          </p:nvSpPr>
          <p:spPr bwMode="auto">
            <a:xfrm>
              <a:off x="1126" y="3373"/>
              <a:ext cx="16" cy="27"/>
            </a:xfrm>
            <a:custGeom>
              <a:avLst/>
              <a:gdLst>
                <a:gd name="T0" fmla="*/ 0 w 97"/>
                <a:gd name="T1" fmla="*/ 1 h 162"/>
                <a:gd name="T2" fmla="*/ 0 w 97"/>
                <a:gd name="T3" fmla="*/ 1 h 162"/>
                <a:gd name="T4" fmla="*/ 0 w 97"/>
                <a:gd name="T5" fmla="*/ 0 h 162"/>
                <a:gd name="T6" fmla="*/ 0 w 97"/>
                <a:gd name="T7" fmla="*/ 0 h 162"/>
                <a:gd name="T8" fmla="*/ 0 w 97"/>
                <a:gd name="T9" fmla="*/ 0 h 162"/>
                <a:gd name="T10" fmla="*/ 0 w 97"/>
                <a:gd name="T11" fmla="*/ 1 h 162"/>
                <a:gd name="T12" fmla="*/ 0 w 97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2"/>
                <a:gd name="T23" fmla="*/ 97 w 97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2">
                  <a:moveTo>
                    <a:pt x="80" y="162"/>
                  </a:moveTo>
                  <a:lnTo>
                    <a:pt x="97" y="151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39"/>
                  </a:lnTo>
                  <a:lnTo>
                    <a:pt x="80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8" name="Freeform 356"/>
            <p:cNvSpPr>
              <a:spLocks/>
            </p:cNvSpPr>
            <p:nvPr/>
          </p:nvSpPr>
          <p:spPr bwMode="auto">
            <a:xfrm>
              <a:off x="1126" y="3418"/>
              <a:ext cx="16" cy="28"/>
            </a:xfrm>
            <a:custGeom>
              <a:avLst/>
              <a:gdLst>
                <a:gd name="T0" fmla="*/ 0 w 97"/>
                <a:gd name="T1" fmla="*/ 1 h 164"/>
                <a:gd name="T2" fmla="*/ 0 w 97"/>
                <a:gd name="T3" fmla="*/ 1 h 164"/>
                <a:gd name="T4" fmla="*/ 0 w 97"/>
                <a:gd name="T5" fmla="*/ 0 h 164"/>
                <a:gd name="T6" fmla="*/ 0 w 97"/>
                <a:gd name="T7" fmla="*/ 0 h 164"/>
                <a:gd name="T8" fmla="*/ 0 w 97"/>
                <a:gd name="T9" fmla="*/ 0 h 164"/>
                <a:gd name="T10" fmla="*/ 0 w 97"/>
                <a:gd name="T11" fmla="*/ 1 h 164"/>
                <a:gd name="T12" fmla="*/ 0 w 97"/>
                <a:gd name="T13" fmla="*/ 1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164"/>
                <a:gd name="T23" fmla="*/ 97 w 97"/>
                <a:gd name="T24" fmla="*/ 164 h 1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164">
                  <a:moveTo>
                    <a:pt x="80" y="164"/>
                  </a:moveTo>
                  <a:lnTo>
                    <a:pt x="97" y="152"/>
                  </a:lnTo>
                  <a:lnTo>
                    <a:pt x="96" y="12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399" name="Freeform 357"/>
            <p:cNvSpPr>
              <a:spLocks/>
            </p:cNvSpPr>
            <p:nvPr/>
          </p:nvSpPr>
          <p:spPr bwMode="auto">
            <a:xfrm>
              <a:off x="1126" y="3464"/>
              <a:ext cx="16" cy="27"/>
            </a:xfrm>
            <a:custGeom>
              <a:avLst/>
              <a:gdLst>
                <a:gd name="T0" fmla="*/ 0 w 98"/>
                <a:gd name="T1" fmla="*/ 1 h 162"/>
                <a:gd name="T2" fmla="*/ 0 w 98"/>
                <a:gd name="T3" fmla="*/ 1 h 162"/>
                <a:gd name="T4" fmla="*/ 0 w 98"/>
                <a:gd name="T5" fmla="*/ 0 h 162"/>
                <a:gd name="T6" fmla="*/ 0 w 98"/>
                <a:gd name="T7" fmla="*/ 0 h 162"/>
                <a:gd name="T8" fmla="*/ 0 w 98"/>
                <a:gd name="T9" fmla="*/ 0 h 162"/>
                <a:gd name="T10" fmla="*/ 0 w 98"/>
                <a:gd name="T11" fmla="*/ 1 h 162"/>
                <a:gd name="T12" fmla="*/ 0 w 98"/>
                <a:gd name="T13" fmla="*/ 1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162"/>
                <a:gd name="T23" fmla="*/ 98 w 98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162">
                  <a:moveTo>
                    <a:pt x="81" y="162"/>
                  </a:moveTo>
                  <a:lnTo>
                    <a:pt x="98" y="151"/>
                  </a:lnTo>
                  <a:lnTo>
                    <a:pt x="96" y="10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9" y="140"/>
                  </a:lnTo>
                  <a:lnTo>
                    <a:pt x="81" y="1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0" name="Freeform 358"/>
            <p:cNvSpPr>
              <a:spLocks/>
            </p:cNvSpPr>
            <p:nvPr/>
          </p:nvSpPr>
          <p:spPr bwMode="auto">
            <a:xfrm>
              <a:off x="1127" y="3510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1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7" y="140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1" name="Freeform 359"/>
            <p:cNvSpPr>
              <a:spLocks/>
            </p:cNvSpPr>
            <p:nvPr/>
          </p:nvSpPr>
          <p:spPr bwMode="auto">
            <a:xfrm>
              <a:off x="1127" y="3556"/>
              <a:ext cx="16" cy="27"/>
            </a:xfrm>
            <a:custGeom>
              <a:avLst/>
              <a:gdLst>
                <a:gd name="T0" fmla="*/ 0 w 96"/>
                <a:gd name="T1" fmla="*/ 1 h 163"/>
                <a:gd name="T2" fmla="*/ 1 w 96"/>
                <a:gd name="T3" fmla="*/ 1 h 163"/>
                <a:gd name="T4" fmla="*/ 1 w 96"/>
                <a:gd name="T5" fmla="*/ 0 h 163"/>
                <a:gd name="T6" fmla="*/ 0 w 96"/>
                <a:gd name="T7" fmla="*/ 0 h 163"/>
                <a:gd name="T8" fmla="*/ 0 w 96"/>
                <a:gd name="T9" fmla="*/ 0 h 163"/>
                <a:gd name="T10" fmla="*/ 0 w 96"/>
                <a:gd name="T11" fmla="*/ 1 h 163"/>
                <a:gd name="T12" fmla="*/ 0 w 96"/>
                <a:gd name="T13" fmla="*/ 1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163"/>
                <a:gd name="T23" fmla="*/ 96 w 96"/>
                <a:gd name="T24" fmla="*/ 163 h 1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163">
                  <a:moveTo>
                    <a:pt x="80" y="163"/>
                  </a:moveTo>
                  <a:lnTo>
                    <a:pt x="96" y="152"/>
                  </a:lnTo>
                  <a:lnTo>
                    <a:pt x="96" y="12"/>
                  </a:lnTo>
                  <a:lnTo>
                    <a:pt x="16" y="0"/>
                  </a:lnTo>
                  <a:lnTo>
                    <a:pt x="0" y="12"/>
                  </a:lnTo>
                  <a:lnTo>
                    <a:pt x="17" y="141"/>
                  </a:lnTo>
                  <a:lnTo>
                    <a:pt x="80" y="16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2" name="Freeform 360"/>
            <p:cNvSpPr>
              <a:spLocks/>
            </p:cNvSpPr>
            <p:nvPr/>
          </p:nvSpPr>
          <p:spPr bwMode="auto">
            <a:xfrm>
              <a:off x="1126" y="3375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3" name="Freeform 361"/>
            <p:cNvSpPr>
              <a:spLocks/>
            </p:cNvSpPr>
            <p:nvPr/>
          </p:nvSpPr>
          <p:spPr bwMode="auto">
            <a:xfrm>
              <a:off x="1126" y="3420"/>
              <a:ext cx="13" cy="26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80" y="11"/>
                  </a:lnTo>
                  <a:lnTo>
                    <a:pt x="0" y="0"/>
                  </a:lnTo>
                  <a:lnTo>
                    <a:pt x="1" y="140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4" name="Freeform 362"/>
            <p:cNvSpPr>
              <a:spLocks/>
            </p:cNvSpPr>
            <p:nvPr/>
          </p:nvSpPr>
          <p:spPr bwMode="auto">
            <a:xfrm>
              <a:off x="1126" y="3466"/>
              <a:ext cx="14" cy="25"/>
            </a:xfrm>
            <a:custGeom>
              <a:avLst/>
              <a:gdLst>
                <a:gd name="T0" fmla="*/ 0 w 81"/>
                <a:gd name="T1" fmla="*/ 1 h 151"/>
                <a:gd name="T2" fmla="*/ 0 w 81"/>
                <a:gd name="T3" fmla="*/ 0 h 151"/>
                <a:gd name="T4" fmla="*/ 0 w 81"/>
                <a:gd name="T5" fmla="*/ 0 h 151"/>
                <a:gd name="T6" fmla="*/ 0 w 81"/>
                <a:gd name="T7" fmla="*/ 1 h 151"/>
                <a:gd name="T8" fmla="*/ 0 w 81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151"/>
                <a:gd name="T17" fmla="*/ 81 w 81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151">
                  <a:moveTo>
                    <a:pt x="81" y="151"/>
                  </a:moveTo>
                  <a:lnTo>
                    <a:pt x="81" y="10"/>
                  </a:lnTo>
                  <a:lnTo>
                    <a:pt x="0" y="0"/>
                  </a:lnTo>
                  <a:lnTo>
                    <a:pt x="2" y="14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5" name="Freeform 363"/>
            <p:cNvSpPr>
              <a:spLocks/>
            </p:cNvSpPr>
            <p:nvPr/>
          </p:nvSpPr>
          <p:spPr bwMode="auto">
            <a:xfrm>
              <a:off x="1127" y="3512"/>
              <a:ext cx="13" cy="25"/>
            </a:xfrm>
            <a:custGeom>
              <a:avLst/>
              <a:gdLst>
                <a:gd name="T0" fmla="*/ 0 w 80"/>
                <a:gd name="T1" fmla="*/ 1 h 152"/>
                <a:gd name="T2" fmla="*/ 0 w 80"/>
                <a:gd name="T3" fmla="*/ 0 h 152"/>
                <a:gd name="T4" fmla="*/ 0 w 80"/>
                <a:gd name="T5" fmla="*/ 0 h 152"/>
                <a:gd name="T6" fmla="*/ 0 w 80"/>
                <a:gd name="T7" fmla="*/ 1 h 152"/>
                <a:gd name="T8" fmla="*/ 0 w 80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2"/>
                <a:gd name="T17" fmla="*/ 80 w 80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2">
                  <a:moveTo>
                    <a:pt x="80" y="152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80" y="1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6" name="Freeform 364"/>
            <p:cNvSpPr>
              <a:spLocks/>
            </p:cNvSpPr>
            <p:nvPr/>
          </p:nvSpPr>
          <p:spPr bwMode="auto">
            <a:xfrm>
              <a:off x="1127" y="3558"/>
              <a:ext cx="13" cy="25"/>
            </a:xfrm>
            <a:custGeom>
              <a:avLst/>
              <a:gdLst>
                <a:gd name="T0" fmla="*/ 0 w 80"/>
                <a:gd name="T1" fmla="*/ 1 h 151"/>
                <a:gd name="T2" fmla="*/ 0 w 80"/>
                <a:gd name="T3" fmla="*/ 0 h 151"/>
                <a:gd name="T4" fmla="*/ 0 w 80"/>
                <a:gd name="T5" fmla="*/ 0 h 151"/>
                <a:gd name="T6" fmla="*/ 0 w 80"/>
                <a:gd name="T7" fmla="*/ 1 h 151"/>
                <a:gd name="T8" fmla="*/ 0 w 80"/>
                <a:gd name="T9" fmla="*/ 1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1"/>
                <a:gd name="T17" fmla="*/ 80 w 8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1">
                  <a:moveTo>
                    <a:pt x="80" y="151"/>
                  </a:moveTo>
                  <a:lnTo>
                    <a:pt x="79" y="11"/>
                  </a:lnTo>
                  <a:lnTo>
                    <a:pt x="0" y="0"/>
                  </a:lnTo>
                  <a:lnTo>
                    <a:pt x="0" y="140"/>
                  </a:lnTo>
                  <a:lnTo>
                    <a:pt x="80" y="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7" name="Freeform 365"/>
            <p:cNvSpPr>
              <a:spLocks/>
            </p:cNvSpPr>
            <p:nvPr/>
          </p:nvSpPr>
          <p:spPr bwMode="auto">
            <a:xfrm>
              <a:off x="1127" y="3377"/>
              <a:ext cx="11" cy="19"/>
            </a:xfrm>
            <a:custGeom>
              <a:avLst/>
              <a:gdLst>
                <a:gd name="T0" fmla="*/ 0 w 65"/>
                <a:gd name="T1" fmla="*/ 0 h 117"/>
                <a:gd name="T2" fmla="*/ 0 w 65"/>
                <a:gd name="T3" fmla="*/ 0 h 117"/>
                <a:gd name="T4" fmla="*/ 0 w 65"/>
                <a:gd name="T5" fmla="*/ 0 h 117"/>
                <a:gd name="T6" fmla="*/ 0 w 65"/>
                <a:gd name="T7" fmla="*/ 0 h 117"/>
                <a:gd name="T8" fmla="*/ 0 w 65"/>
                <a:gd name="T9" fmla="*/ 0 h 117"/>
                <a:gd name="T10" fmla="*/ 0 w 65"/>
                <a:gd name="T11" fmla="*/ 0 h 117"/>
                <a:gd name="T12" fmla="*/ 0 w 65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7"/>
                <a:gd name="T23" fmla="*/ 65 w 65"/>
                <a:gd name="T24" fmla="*/ 117 h 1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7">
                  <a:moveTo>
                    <a:pt x="65" y="40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3"/>
                  </a:lnTo>
                  <a:lnTo>
                    <a:pt x="26" y="117"/>
                  </a:lnTo>
                  <a:lnTo>
                    <a:pt x="26" y="30"/>
                  </a:lnTo>
                  <a:lnTo>
                    <a:pt x="65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8" name="Freeform 366"/>
            <p:cNvSpPr>
              <a:spLocks/>
            </p:cNvSpPr>
            <p:nvPr/>
          </p:nvSpPr>
          <p:spPr bwMode="auto">
            <a:xfrm>
              <a:off x="1127" y="3423"/>
              <a:ext cx="11" cy="19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0 h 118"/>
                <a:gd name="T8" fmla="*/ 0 w 65"/>
                <a:gd name="T9" fmla="*/ 0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25" y="118"/>
                  </a:lnTo>
                  <a:lnTo>
                    <a:pt x="25" y="31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09" name="Freeform 367"/>
            <p:cNvSpPr>
              <a:spLocks/>
            </p:cNvSpPr>
            <p:nvPr/>
          </p:nvSpPr>
          <p:spPr bwMode="auto">
            <a:xfrm>
              <a:off x="1128" y="3468"/>
              <a:ext cx="10" cy="20"/>
            </a:xfrm>
            <a:custGeom>
              <a:avLst/>
              <a:gdLst>
                <a:gd name="T0" fmla="*/ 0 w 66"/>
                <a:gd name="T1" fmla="*/ 0 h 119"/>
                <a:gd name="T2" fmla="*/ 0 w 66"/>
                <a:gd name="T3" fmla="*/ 0 h 119"/>
                <a:gd name="T4" fmla="*/ 0 w 66"/>
                <a:gd name="T5" fmla="*/ 0 h 119"/>
                <a:gd name="T6" fmla="*/ 0 w 66"/>
                <a:gd name="T7" fmla="*/ 1 h 119"/>
                <a:gd name="T8" fmla="*/ 0 w 66"/>
                <a:gd name="T9" fmla="*/ 1 h 119"/>
                <a:gd name="T10" fmla="*/ 0 w 66"/>
                <a:gd name="T11" fmla="*/ 0 h 119"/>
                <a:gd name="T12" fmla="*/ 0 w 66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19"/>
                <a:gd name="T23" fmla="*/ 66 w 66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19">
                  <a:moveTo>
                    <a:pt x="66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25" y="119"/>
                  </a:lnTo>
                  <a:lnTo>
                    <a:pt x="25" y="31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0" name="Freeform 368"/>
            <p:cNvSpPr>
              <a:spLocks/>
            </p:cNvSpPr>
            <p:nvPr/>
          </p:nvSpPr>
          <p:spPr bwMode="auto">
            <a:xfrm>
              <a:off x="1128" y="3514"/>
              <a:ext cx="11" cy="20"/>
            </a:xfrm>
            <a:custGeom>
              <a:avLst/>
              <a:gdLst>
                <a:gd name="T0" fmla="*/ 0 w 65"/>
                <a:gd name="T1" fmla="*/ 0 h 119"/>
                <a:gd name="T2" fmla="*/ 0 w 65"/>
                <a:gd name="T3" fmla="*/ 0 h 119"/>
                <a:gd name="T4" fmla="*/ 0 w 65"/>
                <a:gd name="T5" fmla="*/ 0 h 119"/>
                <a:gd name="T6" fmla="*/ 0 w 65"/>
                <a:gd name="T7" fmla="*/ 1 h 119"/>
                <a:gd name="T8" fmla="*/ 0 w 65"/>
                <a:gd name="T9" fmla="*/ 1 h 119"/>
                <a:gd name="T10" fmla="*/ 0 w 65"/>
                <a:gd name="T11" fmla="*/ 0 h 119"/>
                <a:gd name="T12" fmla="*/ 0 w 65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9"/>
                <a:gd name="T23" fmla="*/ 65 w 65"/>
                <a:gd name="T24" fmla="*/ 119 h 1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9">
                  <a:moveTo>
                    <a:pt x="65" y="43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5" y="119"/>
                  </a:lnTo>
                  <a:lnTo>
                    <a:pt x="24" y="32"/>
                  </a:lnTo>
                  <a:lnTo>
                    <a:pt x="65" y="4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1" name="Freeform 369"/>
            <p:cNvSpPr>
              <a:spLocks/>
            </p:cNvSpPr>
            <p:nvPr/>
          </p:nvSpPr>
          <p:spPr bwMode="auto">
            <a:xfrm>
              <a:off x="1128" y="3560"/>
              <a:ext cx="11" cy="20"/>
            </a:xfrm>
            <a:custGeom>
              <a:avLst/>
              <a:gdLst>
                <a:gd name="T0" fmla="*/ 0 w 65"/>
                <a:gd name="T1" fmla="*/ 0 h 118"/>
                <a:gd name="T2" fmla="*/ 0 w 65"/>
                <a:gd name="T3" fmla="*/ 0 h 118"/>
                <a:gd name="T4" fmla="*/ 0 w 65"/>
                <a:gd name="T5" fmla="*/ 0 h 118"/>
                <a:gd name="T6" fmla="*/ 0 w 65"/>
                <a:gd name="T7" fmla="*/ 1 h 118"/>
                <a:gd name="T8" fmla="*/ 0 w 65"/>
                <a:gd name="T9" fmla="*/ 1 h 118"/>
                <a:gd name="T10" fmla="*/ 0 w 65"/>
                <a:gd name="T11" fmla="*/ 0 h 118"/>
                <a:gd name="T12" fmla="*/ 0 w 65"/>
                <a:gd name="T13" fmla="*/ 0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"/>
                <a:gd name="T22" fmla="*/ 0 h 118"/>
                <a:gd name="T23" fmla="*/ 65 w 65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" h="118">
                  <a:moveTo>
                    <a:pt x="65" y="42"/>
                  </a:moveTo>
                  <a:lnTo>
                    <a:pt x="65" y="9"/>
                  </a:lnTo>
                  <a:lnTo>
                    <a:pt x="0" y="0"/>
                  </a:lnTo>
                  <a:lnTo>
                    <a:pt x="1" y="115"/>
                  </a:lnTo>
                  <a:lnTo>
                    <a:pt x="26" y="118"/>
                  </a:lnTo>
                  <a:lnTo>
                    <a:pt x="26" y="32"/>
                  </a:lnTo>
                  <a:lnTo>
                    <a:pt x="65" y="4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2" name="Freeform 370"/>
            <p:cNvSpPr>
              <a:spLocks/>
            </p:cNvSpPr>
            <p:nvPr/>
          </p:nvSpPr>
          <p:spPr bwMode="auto">
            <a:xfrm>
              <a:off x="1132" y="3383"/>
              <a:ext cx="6" cy="15"/>
            </a:xfrm>
            <a:custGeom>
              <a:avLst/>
              <a:gdLst>
                <a:gd name="T0" fmla="*/ 0 w 41"/>
                <a:gd name="T1" fmla="*/ 0 h 93"/>
                <a:gd name="T2" fmla="*/ 0 w 41"/>
                <a:gd name="T3" fmla="*/ 0 h 93"/>
                <a:gd name="T4" fmla="*/ 0 w 41"/>
                <a:gd name="T5" fmla="*/ 0 h 93"/>
                <a:gd name="T6" fmla="*/ 0 w 41"/>
                <a:gd name="T7" fmla="*/ 0 h 93"/>
                <a:gd name="T8" fmla="*/ 0 w 41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3"/>
                <a:gd name="T17" fmla="*/ 41 w 41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3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3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3" name="Freeform 371"/>
            <p:cNvSpPr>
              <a:spLocks/>
            </p:cNvSpPr>
            <p:nvPr/>
          </p:nvSpPr>
          <p:spPr bwMode="auto">
            <a:xfrm>
              <a:off x="1132" y="3428"/>
              <a:ext cx="7" cy="16"/>
            </a:xfrm>
            <a:custGeom>
              <a:avLst/>
              <a:gdLst>
                <a:gd name="T0" fmla="*/ 0 w 41"/>
                <a:gd name="T1" fmla="*/ 0 h 92"/>
                <a:gd name="T2" fmla="*/ 0 w 41"/>
                <a:gd name="T3" fmla="*/ 0 h 92"/>
                <a:gd name="T4" fmla="*/ 0 w 41"/>
                <a:gd name="T5" fmla="*/ 1 h 92"/>
                <a:gd name="T6" fmla="*/ 0 w 41"/>
                <a:gd name="T7" fmla="*/ 1 h 92"/>
                <a:gd name="T8" fmla="*/ 0 w 41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92"/>
                <a:gd name="T17" fmla="*/ 41 w 41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92">
                  <a:moveTo>
                    <a:pt x="41" y="11"/>
                  </a:moveTo>
                  <a:lnTo>
                    <a:pt x="0" y="0"/>
                  </a:lnTo>
                  <a:lnTo>
                    <a:pt x="1" y="87"/>
                  </a:lnTo>
                  <a:lnTo>
                    <a:pt x="41" y="92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4" name="Freeform 372"/>
            <p:cNvSpPr>
              <a:spLocks/>
            </p:cNvSpPr>
            <p:nvPr/>
          </p:nvSpPr>
          <p:spPr bwMode="auto">
            <a:xfrm>
              <a:off x="1132" y="3474"/>
              <a:ext cx="7" cy="16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1 h 92"/>
                <a:gd name="T6" fmla="*/ 0 w 39"/>
                <a:gd name="T7" fmla="*/ 1 h 92"/>
                <a:gd name="T8" fmla="*/ 0 w 39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92"/>
                <a:gd name="T17" fmla="*/ 39 w 39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92">
                  <a:moveTo>
                    <a:pt x="39" y="10"/>
                  </a:moveTo>
                  <a:lnTo>
                    <a:pt x="0" y="0"/>
                  </a:lnTo>
                  <a:lnTo>
                    <a:pt x="0" y="86"/>
                  </a:lnTo>
                  <a:lnTo>
                    <a:pt x="39" y="92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5" name="Freeform 373"/>
            <p:cNvSpPr>
              <a:spLocks/>
            </p:cNvSpPr>
            <p:nvPr/>
          </p:nvSpPr>
          <p:spPr bwMode="auto">
            <a:xfrm>
              <a:off x="1132" y="3520"/>
              <a:ext cx="7" cy="16"/>
            </a:xfrm>
            <a:custGeom>
              <a:avLst/>
              <a:gdLst>
                <a:gd name="T0" fmla="*/ 0 w 40"/>
                <a:gd name="T1" fmla="*/ 0 h 94"/>
                <a:gd name="T2" fmla="*/ 0 w 40"/>
                <a:gd name="T3" fmla="*/ 0 h 94"/>
                <a:gd name="T4" fmla="*/ 0 w 40"/>
                <a:gd name="T5" fmla="*/ 1 h 94"/>
                <a:gd name="T6" fmla="*/ 0 w 40"/>
                <a:gd name="T7" fmla="*/ 1 h 94"/>
                <a:gd name="T8" fmla="*/ 0 w 40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4"/>
                <a:gd name="T17" fmla="*/ 40 w 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4">
                  <a:moveTo>
                    <a:pt x="39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4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6" name="Freeform 374"/>
            <p:cNvSpPr>
              <a:spLocks/>
            </p:cNvSpPr>
            <p:nvPr/>
          </p:nvSpPr>
          <p:spPr bwMode="auto">
            <a:xfrm>
              <a:off x="1133" y="3566"/>
              <a:ext cx="6" cy="16"/>
            </a:xfrm>
            <a:custGeom>
              <a:avLst/>
              <a:gdLst>
                <a:gd name="T0" fmla="*/ 0 w 40"/>
                <a:gd name="T1" fmla="*/ 0 h 93"/>
                <a:gd name="T2" fmla="*/ 0 w 40"/>
                <a:gd name="T3" fmla="*/ 0 h 93"/>
                <a:gd name="T4" fmla="*/ 0 w 40"/>
                <a:gd name="T5" fmla="*/ 1 h 93"/>
                <a:gd name="T6" fmla="*/ 0 w 40"/>
                <a:gd name="T7" fmla="*/ 1 h 93"/>
                <a:gd name="T8" fmla="*/ 0 w 40"/>
                <a:gd name="T9" fmla="*/ 0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93"/>
                <a:gd name="T17" fmla="*/ 40 w 4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93">
                  <a:moveTo>
                    <a:pt x="40" y="11"/>
                  </a:moveTo>
                  <a:lnTo>
                    <a:pt x="0" y="0"/>
                  </a:lnTo>
                  <a:lnTo>
                    <a:pt x="0" y="88"/>
                  </a:lnTo>
                  <a:lnTo>
                    <a:pt x="40" y="93"/>
                  </a:lnTo>
                  <a:lnTo>
                    <a:pt x="4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7" name="Freeform 375"/>
            <p:cNvSpPr>
              <a:spLocks/>
            </p:cNvSpPr>
            <p:nvPr/>
          </p:nvSpPr>
          <p:spPr bwMode="auto">
            <a:xfrm>
              <a:off x="1126" y="3588"/>
              <a:ext cx="19" cy="66"/>
            </a:xfrm>
            <a:custGeom>
              <a:avLst/>
              <a:gdLst>
                <a:gd name="T0" fmla="*/ 0 w 115"/>
                <a:gd name="T1" fmla="*/ 0 h 390"/>
                <a:gd name="T2" fmla="*/ 0 w 115"/>
                <a:gd name="T3" fmla="*/ 0 h 390"/>
                <a:gd name="T4" fmla="*/ 0 w 115"/>
                <a:gd name="T5" fmla="*/ 0 h 390"/>
                <a:gd name="T6" fmla="*/ 0 w 115"/>
                <a:gd name="T7" fmla="*/ 0 h 390"/>
                <a:gd name="T8" fmla="*/ 0 w 115"/>
                <a:gd name="T9" fmla="*/ 0 h 390"/>
                <a:gd name="T10" fmla="*/ 0 w 115"/>
                <a:gd name="T11" fmla="*/ 0 h 390"/>
                <a:gd name="T12" fmla="*/ 0 w 115"/>
                <a:gd name="T13" fmla="*/ 0 h 390"/>
                <a:gd name="T14" fmla="*/ 0 w 115"/>
                <a:gd name="T15" fmla="*/ 0 h 390"/>
                <a:gd name="T16" fmla="*/ 0 w 115"/>
                <a:gd name="T17" fmla="*/ 0 h 390"/>
                <a:gd name="T18" fmla="*/ 0 w 115"/>
                <a:gd name="T19" fmla="*/ 0 h 390"/>
                <a:gd name="T20" fmla="*/ 0 w 115"/>
                <a:gd name="T21" fmla="*/ 0 h 390"/>
                <a:gd name="T22" fmla="*/ 0 w 115"/>
                <a:gd name="T23" fmla="*/ 0 h 390"/>
                <a:gd name="T24" fmla="*/ 0 w 115"/>
                <a:gd name="T25" fmla="*/ 0 h 390"/>
                <a:gd name="T26" fmla="*/ 0 w 115"/>
                <a:gd name="T27" fmla="*/ 0 h 390"/>
                <a:gd name="T28" fmla="*/ 0 w 115"/>
                <a:gd name="T29" fmla="*/ 0 h 390"/>
                <a:gd name="T30" fmla="*/ 0 w 115"/>
                <a:gd name="T31" fmla="*/ 0 h 390"/>
                <a:gd name="T32" fmla="*/ 0 w 115"/>
                <a:gd name="T33" fmla="*/ 0 h 390"/>
                <a:gd name="T34" fmla="*/ 0 w 115"/>
                <a:gd name="T35" fmla="*/ 0 h 390"/>
                <a:gd name="T36" fmla="*/ 0 w 115"/>
                <a:gd name="T37" fmla="*/ 2 h 390"/>
                <a:gd name="T38" fmla="*/ 0 w 115"/>
                <a:gd name="T39" fmla="*/ 2 h 390"/>
                <a:gd name="T40" fmla="*/ 0 w 115"/>
                <a:gd name="T41" fmla="*/ 2 h 390"/>
                <a:gd name="T42" fmla="*/ 0 w 115"/>
                <a:gd name="T43" fmla="*/ 2 h 390"/>
                <a:gd name="T44" fmla="*/ 0 w 115"/>
                <a:gd name="T45" fmla="*/ 2 h 390"/>
                <a:gd name="T46" fmla="*/ 0 w 115"/>
                <a:gd name="T47" fmla="*/ 2 h 390"/>
                <a:gd name="T48" fmla="*/ 0 w 115"/>
                <a:gd name="T49" fmla="*/ 2 h 390"/>
                <a:gd name="T50" fmla="*/ 0 w 115"/>
                <a:gd name="T51" fmla="*/ 2 h 390"/>
                <a:gd name="T52" fmla="*/ 0 w 115"/>
                <a:gd name="T53" fmla="*/ 2 h 390"/>
                <a:gd name="T54" fmla="*/ 0 w 115"/>
                <a:gd name="T55" fmla="*/ 2 h 390"/>
                <a:gd name="T56" fmla="*/ 0 w 115"/>
                <a:gd name="T57" fmla="*/ 2 h 390"/>
                <a:gd name="T58" fmla="*/ 0 w 115"/>
                <a:gd name="T59" fmla="*/ 2 h 390"/>
                <a:gd name="T60" fmla="*/ 0 w 115"/>
                <a:gd name="T61" fmla="*/ 2 h 390"/>
                <a:gd name="T62" fmla="*/ 0 w 115"/>
                <a:gd name="T63" fmla="*/ 2 h 390"/>
                <a:gd name="T64" fmla="*/ 0 w 115"/>
                <a:gd name="T65" fmla="*/ 2 h 390"/>
                <a:gd name="T66" fmla="*/ 0 w 115"/>
                <a:gd name="T67" fmla="*/ 2 h 390"/>
                <a:gd name="T68" fmla="*/ 0 w 115"/>
                <a:gd name="T69" fmla="*/ 2 h 390"/>
                <a:gd name="T70" fmla="*/ 0 w 115"/>
                <a:gd name="T71" fmla="*/ 2 h 390"/>
                <a:gd name="T72" fmla="*/ 0 w 115"/>
                <a:gd name="T73" fmla="*/ 0 h 3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5"/>
                <a:gd name="T112" fmla="*/ 0 h 390"/>
                <a:gd name="T113" fmla="*/ 115 w 115"/>
                <a:gd name="T114" fmla="*/ 390 h 3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5" h="390">
                  <a:moveTo>
                    <a:pt x="114" y="28"/>
                  </a:moveTo>
                  <a:lnTo>
                    <a:pt x="113" y="20"/>
                  </a:lnTo>
                  <a:lnTo>
                    <a:pt x="109" y="13"/>
                  </a:lnTo>
                  <a:lnTo>
                    <a:pt x="102" y="9"/>
                  </a:lnTo>
                  <a:lnTo>
                    <a:pt x="94" y="6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30" y="2"/>
                  </a:lnTo>
                  <a:lnTo>
                    <a:pt x="25" y="3"/>
                  </a:lnTo>
                  <a:lnTo>
                    <a:pt x="21" y="4"/>
                  </a:lnTo>
                  <a:lnTo>
                    <a:pt x="17" y="7"/>
                  </a:lnTo>
                  <a:lnTo>
                    <a:pt x="10" y="11"/>
                  </a:lnTo>
                  <a:lnTo>
                    <a:pt x="5" y="18"/>
                  </a:lnTo>
                  <a:lnTo>
                    <a:pt x="1" y="26"/>
                  </a:lnTo>
                  <a:lnTo>
                    <a:pt x="0" y="35"/>
                  </a:lnTo>
                  <a:lnTo>
                    <a:pt x="1" y="362"/>
                  </a:lnTo>
                  <a:lnTo>
                    <a:pt x="2" y="370"/>
                  </a:lnTo>
                  <a:lnTo>
                    <a:pt x="7" y="377"/>
                  </a:lnTo>
                  <a:lnTo>
                    <a:pt x="14" y="382"/>
                  </a:lnTo>
                  <a:lnTo>
                    <a:pt x="22" y="385"/>
                  </a:lnTo>
                  <a:lnTo>
                    <a:pt x="61" y="390"/>
                  </a:lnTo>
                  <a:lnTo>
                    <a:pt x="66" y="390"/>
                  </a:lnTo>
                  <a:lnTo>
                    <a:pt x="70" y="390"/>
                  </a:lnTo>
                  <a:lnTo>
                    <a:pt x="76" y="390"/>
                  </a:lnTo>
                  <a:lnTo>
                    <a:pt x="80" y="389"/>
                  </a:lnTo>
                  <a:lnTo>
                    <a:pt x="86" y="389"/>
                  </a:lnTo>
                  <a:lnTo>
                    <a:pt x="91" y="388"/>
                  </a:lnTo>
                  <a:lnTo>
                    <a:pt x="95" y="386"/>
                  </a:lnTo>
                  <a:lnTo>
                    <a:pt x="98" y="385"/>
                  </a:lnTo>
                  <a:lnTo>
                    <a:pt x="105" y="379"/>
                  </a:lnTo>
                  <a:lnTo>
                    <a:pt x="111" y="372"/>
                  </a:lnTo>
                  <a:lnTo>
                    <a:pt x="114" y="364"/>
                  </a:lnTo>
                  <a:lnTo>
                    <a:pt x="115" y="355"/>
                  </a:lnTo>
                  <a:lnTo>
                    <a:pt x="114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2418" name="Freeform 376"/>
            <p:cNvSpPr>
              <a:spLocks/>
            </p:cNvSpPr>
            <p:nvPr/>
          </p:nvSpPr>
          <p:spPr bwMode="auto">
            <a:xfrm>
              <a:off x="1126" y="3591"/>
              <a:ext cx="13" cy="63"/>
            </a:xfrm>
            <a:custGeom>
              <a:avLst/>
              <a:gdLst>
                <a:gd name="T0" fmla="*/ 0 w 80"/>
                <a:gd name="T1" fmla="*/ 2 h 372"/>
                <a:gd name="T2" fmla="*/ 0 w 80"/>
                <a:gd name="T3" fmla="*/ 2 h 372"/>
                <a:gd name="T4" fmla="*/ 0 w 80"/>
                <a:gd name="T5" fmla="*/ 2 h 372"/>
                <a:gd name="T6" fmla="*/ 0 w 80"/>
                <a:gd name="T7" fmla="*/ 2 h 372"/>
                <a:gd name="T8" fmla="*/ 0 w 80"/>
                <a:gd name="T9" fmla="*/ 2 h 372"/>
                <a:gd name="T10" fmla="*/ 0 w 80"/>
                <a:gd name="T11" fmla="*/ 0 h 372"/>
                <a:gd name="T12" fmla="*/ 0 w 80"/>
                <a:gd name="T13" fmla="*/ 0 h 372"/>
                <a:gd name="T14" fmla="*/ 0 w 80"/>
                <a:gd name="T15" fmla="*/ 0 h 372"/>
                <a:gd name="T16" fmla="*/ 0 w 80"/>
                <a:gd name="T17" fmla="*/ 0 h 372"/>
                <a:gd name="T18" fmla="*/ 0 w 80"/>
                <a:gd name="T19" fmla="*/ 0 h 372"/>
                <a:gd name="T20" fmla="*/ 0 w 80"/>
                <a:gd name="T21" fmla="*/ 0 h 372"/>
                <a:gd name="T22" fmla="*/ 0 w 80"/>
                <a:gd name="T23" fmla="*/ 0 h 372"/>
                <a:gd name="T24" fmla="*/ 0 w 80"/>
                <a:gd name="T25" fmla="*/ 0 h 372"/>
                <a:gd name="T26" fmla="*/ 0 w 80"/>
                <a:gd name="T27" fmla="*/ 0 h 372"/>
                <a:gd name="T28" fmla="*/ 0 w 80"/>
                <a:gd name="T29" fmla="*/ 0 h 372"/>
                <a:gd name="T30" fmla="*/ 0 w 80"/>
                <a:gd name="T31" fmla="*/ 2 h 372"/>
                <a:gd name="T32" fmla="*/ 0 w 80"/>
                <a:gd name="T33" fmla="*/ 2 h 372"/>
                <a:gd name="T34" fmla="*/ 0 w 80"/>
                <a:gd name="T35" fmla="*/ 2 h 372"/>
                <a:gd name="T36" fmla="*/ 0 w 80"/>
                <a:gd name="T37" fmla="*/ 2 h 372"/>
                <a:gd name="T38" fmla="*/ 0 w 80"/>
                <a:gd name="T39" fmla="*/ 2 h 372"/>
                <a:gd name="T40" fmla="*/ 0 w 80"/>
                <a:gd name="T41" fmla="*/ 2 h 3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0"/>
                <a:gd name="T64" fmla="*/ 0 h 372"/>
                <a:gd name="T65" fmla="*/ 80 w 80"/>
                <a:gd name="T66" fmla="*/ 372 h 3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0" h="372">
                  <a:moveTo>
                    <a:pt x="61" y="372"/>
                  </a:moveTo>
                  <a:lnTo>
                    <a:pt x="69" y="371"/>
                  </a:lnTo>
                  <a:lnTo>
                    <a:pt x="76" y="369"/>
                  </a:lnTo>
                  <a:lnTo>
                    <a:pt x="79" y="363"/>
                  </a:lnTo>
                  <a:lnTo>
                    <a:pt x="80" y="355"/>
                  </a:lnTo>
                  <a:lnTo>
                    <a:pt x="79" y="28"/>
                  </a:lnTo>
                  <a:lnTo>
                    <a:pt x="78" y="20"/>
                  </a:lnTo>
                  <a:lnTo>
                    <a:pt x="74" y="13"/>
                  </a:lnTo>
                  <a:lnTo>
                    <a:pt x="67" y="8"/>
                  </a:lnTo>
                  <a:lnTo>
                    <a:pt x="59" y="6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3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344"/>
                  </a:lnTo>
                  <a:lnTo>
                    <a:pt x="2" y="352"/>
                  </a:lnTo>
                  <a:lnTo>
                    <a:pt x="7" y="359"/>
                  </a:lnTo>
                  <a:lnTo>
                    <a:pt x="14" y="364"/>
                  </a:lnTo>
                  <a:lnTo>
                    <a:pt x="22" y="367"/>
                  </a:lnTo>
                  <a:lnTo>
                    <a:pt x="61" y="37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347" name="Group 377"/>
          <p:cNvGrpSpPr>
            <a:grpSpLocks/>
          </p:cNvGrpSpPr>
          <p:nvPr/>
        </p:nvGrpSpPr>
        <p:grpSpPr bwMode="auto">
          <a:xfrm>
            <a:off x="7232650" y="5618163"/>
            <a:ext cx="590550" cy="582612"/>
            <a:chOff x="4550" y="3770"/>
            <a:chExt cx="372" cy="367"/>
          </a:xfrm>
        </p:grpSpPr>
        <p:sp>
          <p:nvSpPr>
            <p:cNvPr id="12365" name="Rectangle 378"/>
            <p:cNvSpPr>
              <a:spLocks noChangeArrowheads="1"/>
            </p:cNvSpPr>
            <p:nvPr/>
          </p:nvSpPr>
          <p:spPr bwMode="auto">
            <a:xfrm>
              <a:off x="4553" y="3774"/>
              <a:ext cx="367" cy="303"/>
            </a:xfrm>
            <a:prstGeom prst="rect">
              <a:avLst/>
            </a:prstGeom>
            <a:gradFill rotWithShape="0">
              <a:gsLst>
                <a:gs pos="0">
                  <a:srgbClr val="475E76"/>
                </a:gs>
                <a:gs pos="50000">
                  <a:srgbClr val="99CCFF"/>
                </a:gs>
                <a:gs pos="100000">
                  <a:srgbClr val="475E76"/>
                </a:gs>
              </a:gsLst>
              <a:lin ang="5400000" scaled="1"/>
            </a:gradFill>
            <a:ln w="2857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6" name="Rectangle 379"/>
            <p:cNvSpPr>
              <a:spLocks noChangeArrowheads="1"/>
            </p:cNvSpPr>
            <p:nvPr/>
          </p:nvSpPr>
          <p:spPr bwMode="auto">
            <a:xfrm>
              <a:off x="4668" y="4071"/>
              <a:ext cx="156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7" name="Rectangle 380"/>
            <p:cNvSpPr>
              <a:spLocks noChangeArrowheads="1"/>
            </p:cNvSpPr>
            <p:nvPr/>
          </p:nvSpPr>
          <p:spPr bwMode="auto">
            <a:xfrm>
              <a:off x="4553" y="3770"/>
              <a:ext cx="369" cy="31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pic>
          <p:nvPicPr>
            <p:cNvPr id="12368" name="Picture 381" descr="video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50" y="3787"/>
              <a:ext cx="363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69" name="Line 382"/>
            <p:cNvSpPr>
              <a:spLocks noChangeShapeType="1"/>
            </p:cNvSpPr>
            <p:nvPr/>
          </p:nvSpPr>
          <p:spPr bwMode="auto">
            <a:xfrm>
              <a:off x="4579" y="4136"/>
              <a:ext cx="325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48" name="Group 383"/>
          <p:cNvGrpSpPr>
            <a:grpSpLocks/>
          </p:cNvGrpSpPr>
          <p:nvPr/>
        </p:nvGrpSpPr>
        <p:grpSpPr bwMode="auto">
          <a:xfrm>
            <a:off x="1125538" y="3190875"/>
            <a:ext cx="365125" cy="403225"/>
            <a:chOff x="557" y="2482"/>
            <a:chExt cx="270" cy="262"/>
          </a:xfrm>
        </p:grpSpPr>
        <p:sp>
          <p:nvSpPr>
            <p:cNvPr id="12362" name="Rectangle 384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3" name="Rectangle 385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4" name="Line 386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49" name="Group 387"/>
          <p:cNvGrpSpPr>
            <a:grpSpLocks/>
          </p:cNvGrpSpPr>
          <p:nvPr/>
        </p:nvGrpSpPr>
        <p:grpSpPr bwMode="auto">
          <a:xfrm>
            <a:off x="5684838" y="5235575"/>
            <a:ext cx="365125" cy="403225"/>
            <a:chOff x="557" y="2482"/>
            <a:chExt cx="270" cy="262"/>
          </a:xfrm>
        </p:grpSpPr>
        <p:sp>
          <p:nvSpPr>
            <p:cNvPr id="12359" name="Rectangle 388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0" name="Rectangle 389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61" name="Line 390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50" name="Group 391"/>
          <p:cNvGrpSpPr>
            <a:grpSpLocks/>
          </p:cNvGrpSpPr>
          <p:nvPr/>
        </p:nvGrpSpPr>
        <p:grpSpPr bwMode="auto">
          <a:xfrm>
            <a:off x="6396038" y="5248275"/>
            <a:ext cx="365125" cy="403225"/>
            <a:chOff x="557" y="2482"/>
            <a:chExt cx="270" cy="262"/>
          </a:xfrm>
        </p:grpSpPr>
        <p:sp>
          <p:nvSpPr>
            <p:cNvPr id="12356" name="Rectangle 392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7" name="Rectangle 393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8" name="Line 394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2351" name="Group 395"/>
          <p:cNvGrpSpPr>
            <a:grpSpLocks/>
          </p:cNvGrpSpPr>
          <p:nvPr/>
        </p:nvGrpSpPr>
        <p:grpSpPr bwMode="auto">
          <a:xfrm>
            <a:off x="6675438" y="5616575"/>
            <a:ext cx="365125" cy="403225"/>
            <a:chOff x="557" y="2482"/>
            <a:chExt cx="270" cy="262"/>
          </a:xfrm>
        </p:grpSpPr>
        <p:sp>
          <p:nvSpPr>
            <p:cNvPr id="12353" name="Rectangle 396"/>
            <p:cNvSpPr>
              <a:spLocks noChangeArrowheads="1"/>
            </p:cNvSpPr>
            <p:nvPr/>
          </p:nvSpPr>
          <p:spPr bwMode="auto">
            <a:xfrm>
              <a:off x="628" y="2680"/>
              <a:ext cx="114" cy="47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4" name="Rectangle 397"/>
            <p:cNvSpPr>
              <a:spLocks noChangeArrowheads="1"/>
            </p:cNvSpPr>
            <p:nvPr/>
          </p:nvSpPr>
          <p:spPr bwMode="auto">
            <a:xfrm>
              <a:off x="557" y="2482"/>
              <a:ext cx="270" cy="207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rgbClr val="4D4D4D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355" name="Line 398"/>
            <p:cNvSpPr>
              <a:spLocks noChangeShapeType="1"/>
            </p:cNvSpPr>
            <p:nvPr/>
          </p:nvSpPr>
          <p:spPr bwMode="auto">
            <a:xfrm>
              <a:off x="568" y="2743"/>
              <a:ext cx="238" cy="1"/>
            </a:xfrm>
            <a:prstGeom prst="line">
              <a:avLst/>
            </a:prstGeom>
            <a:noFill/>
            <a:ln w="57150">
              <a:solidFill>
                <a:srgbClr val="5F5F5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90191" name="Text Box 399"/>
          <p:cNvSpPr txBox="1">
            <a:spLocks noChangeArrowheads="1"/>
          </p:cNvSpPr>
          <p:nvPr/>
        </p:nvSpPr>
        <p:spPr bwMode="auto">
          <a:xfrm>
            <a:off x="5173663" y="4068763"/>
            <a:ext cx="122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request/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reply</a:t>
            </a:r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9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8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98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98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98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9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98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49" grpId="0" build="p" autoUpdateAnimBg="0"/>
      <p:bldP spid="290191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15900"/>
            <a:ext cx="8585200" cy="965200"/>
          </a:xfrm>
        </p:spPr>
        <p:txBody>
          <a:bodyPr/>
          <a:lstStyle/>
          <a:p>
            <a:r>
              <a:rPr lang="en-US" smtClean="0"/>
              <a:t>RSVP: resource reservation protocol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1713"/>
            <a:ext cx="9144000" cy="5856287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RSVP</a:t>
            </a:r>
            <a:r>
              <a:rPr lang="en-US" sz="2000" dirty="0" smtClean="0"/>
              <a:t>: a leading candidate for signaling protocol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allows reservations for bandwidth in multicast trees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is receiver-oriented (the receiver of a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data flow initiates and maintains the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resource reservation for the flow). </a:t>
            </a:r>
          </a:p>
          <a:p>
            <a:pPr lvl="1">
              <a:lnSpc>
                <a:spcPct val="90000"/>
              </a:lnSpc>
            </a:pPr>
            <a:r>
              <a:rPr lang="sv-SE" dirty="0" err="1" smtClean="0"/>
              <a:t>Maintains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FF0000"/>
                </a:solidFill>
              </a:rPr>
              <a:t>soft-</a:t>
            </a:r>
            <a:r>
              <a:rPr lang="sv-SE" dirty="0" err="1" smtClean="0">
                <a:solidFill>
                  <a:srgbClr val="FF0000"/>
                </a:solidFill>
              </a:rPr>
              <a:t>state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sv-SE" sz="1800" dirty="0" smtClean="0">
                <a:solidFill>
                  <a:srgbClr val="FF0000"/>
                </a:solidFill>
              </a:rPr>
              <a:t>receivers </a:t>
            </a:r>
            <a:r>
              <a:rPr lang="sv-SE" sz="1800" dirty="0" err="1" smtClean="0">
                <a:solidFill>
                  <a:srgbClr val="FF0000"/>
                </a:solidFill>
              </a:rPr>
              <a:t>renew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interest</a:t>
            </a:r>
            <a:r>
              <a:rPr lang="sv-SE" sz="1800" dirty="0" smtClean="0">
                <a:solidFill>
                  <a:srgbClr val="FF0000"/>
                </a:solidFill>
              </a:rPr>
              <a:t> </a:t>
            </a:r>
            <a:r>
              <a:rPr lang="sv-SE" sz="1800" dirty="0" err="1" smtClean="0">
                <a:solidFill>
                  <a:srgbClr val="FF0000"/>
                </a:solidFill>
              </a:rPr>
              <a:t>regularly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does not</a:t>
            </a:r>
            <a:r>
              <a:rPr lang="en-US" sz="1800" dirty="0" smtClean="0"/>
              <a:t> specify how the network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provides the reserved bandwidth, only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allows the applications to reserve it.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is not</a:t>
            </a:r>
            <a:r>
              <a:rPr lang="en-US" sz="1800" dirty="0" smtClean="0"/>
              <a:t> a routing protocol; it depends on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an underlying routing protocol to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determine the routes for the flows; when a route changes, 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 smtClean="0"/>
              <a:t>RSVP re-reserves resources.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does not</a:t>
            </a:r>
            <a:r>
              <a:rPr lang="en-US" sz="1800" dirty="0" smtClean="0"/>
              <a:t> define the admission test, but it assumes that the  routers perform such a test and that RSVP can interact with the test</a:t>
            </a:r>
            <a:r>
              <a:rPr lang="en-US" dirty="0" smtClean="0"/>
              <a:t>.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024FD-5B46-4FE1-8A67-3E8F546E8C4B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84998" name="Picture 4" descr="6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1758950"/>
            <a:ext cx="355917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 to Internet bandwidth guarantee support: alternatively?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idx="1"/>
          </p:nvPr>
        </p:nvSpPr>
        <p:spPr>
          <a:xfrm>
            <a:off x="509588" y="1636486"/>
            <a:ext cx="7772400" cy="591661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olidFill>
                  <a:schemeClr val="accent2"/>
                </a:solidFill>
              </a:rPr>
              <a:t>Concerns with </a:t>
            </a:r>
            <a:r>
              <a:rPr lang="en-US" dirty="0" err="1" smtClean="0">
                <a:solidFill>
                  <a:schemeClr val="accent2"/>
                </a:solidFill>
              </a:rPr>
              <a:t>Intserv</a:t>
            </a:r>
            <a:r>
              <a:rPr lang="en-US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Scalability: </a:t>
            </a:r>
            <a:r>
              <a:rPr lang="en-US" dirty="0" smtClean="0"/>
              <a:t>signaling, maintaining per-flow router state  difficult with large number of flows </a:t>
            </a:r>
          </a:p>
          <a:p>
            <a:pPr>
              <a:buFont typeface="ZapfDingbats"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r>
              <a:rPr lang="en-US" dirty="0" err="1" smtClean="0">
                <a:solidFill>
                  <a:schemeClr val="accent2"/>
                </a:solidFill>
              </a:rPr>
              <a:t>Diffserv</a:t>
            </a:r>
            <a:r>
              <a:rPr lang="en-US" dirty="0" smtClean="0">
                <a:solidFill>
                  <a:schemeClr val="accent2"/>
                </a:solidFill>
              </a:rPr>
              <a:t> approach: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Don’t define service classes, provide functional components to build service classes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Network core:</a:t>
            </a:r>
            <a:r>
              <a:rPr lang="en-US" dirty="0" smtClean="0">
                <a:solidFill>
                  <a:srgbClr val="FF0000"/>
                </a:solidFill>
              </a:rPr>
              <a:t> stateless</a:t>
            </a:r>
            <a:r>
              <a:rPr lang="en-US" dirty="0" smtClean="0"/>
              <a:t>, simple</a:t>
            </a:r>
          </a:p>
          <a:p>
            <a:pPr lvl="1"/>
            <a:r>
              <a:rPr lang="en-US" dirty="0" smtClean="0"/>
              <a:t>Combine flows into </a:t>
            </a:r>
            <a:r>
              <a:rPr lang="en-US" dirty="0" smtClean="0">
                <a:solidFill>
                  <a:srgbClr val="FF0000"/>
                </a:solidFill>
              </a:rPr>
              <a:t>aggregated flows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Classification, shaping, admission </a:t>
            </a:r>
            <a:r>
              <a:rPr lang="en-US" dirty="0" smtClean="0">
                <a:solidFill>
                  <a:schemeClr val="accent2"/>
                </a:solidFill>
              </a:rPr>
              <a:t>at the network edge</a:t>
            </a:r>
          </a:p>
          <a:p>
            <a:endParaRPr lang="en-US" dirty="0" smtClean="0"/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25980-8C36-4E6F-A203-8FFBAA8AFBCF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25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mtClean="0"/>
              <a:t>Diffserv Architecture</a:t>
            </a:r>
            <a:endParaRPr lang="en-US" sz="2800" smtClean="0">
              <a:solidFill>
                <a:srgbClr val="3333FF"/>
              </a:solidFill>
            </a:endParaRP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A9D2C5-8D5C-4155-90BE-7A40A1DCC4B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246063" y="1319213"/>
            <a:ext cx="4070350" cy="1517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u="sng">
                <a:solidFill>
                  <a:schemeClr val="accent2"/>
                </a:solidFill>
                <a:latin typeface="Comic Sans MS" pitchFamily="66" charset="0"/>
              </a:rPr>
              <a:t>Edge router:</a:t>
            </a:r>
          </a:p>
          <a:p>
            <a:pPr marL="280988" indent="-280988" eaLnBrk="0" hangingPunct="0">
              <a:lnSpc>
                <a:spcPct val="6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solidFill>
                  <a:schemeClr val="accent2"/>
                </a:solidFill>
                <a:latin typeface="Comic Sans MS" pitchFamily="66" charset="0"/>
              </a:rPr>
              <a:t>per-flow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traffic management</a:t>
            </a:r>
          </a:p>
          <a:p>
            <a:pPr marL="280988" indent="-280988"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marks packets as </a:t>
            </a:r>
            <a:r>
              <a:rPr lang="en-US" sz="2000">
                <a:solidFill>
                  <a:srgbClr val="00CC00"/>
                </a:solidFill>
                <a:latin typeface="Comic Sans MS" pitchFamily="66" charset="0"/>
              </a:rPr>
              <a:t>in-profile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and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out-profile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0117" name="Text Box 3"/>
          <p:cNvSpPr txBox="1">
            <a:spLocks noChangeArrowheads="1"/>
          </p:cNvSpPr>
          <p:nvPr/>
        </p:nvSpPr>
        <p:spPr bwMode="auto">
          <a:xfrm>
            <a:off x="379413" y="3883025"/>
            <a:ext cx="4341812" cy="2524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0988" indent="-280988" eaLnBrk="0" hangingPunct="0">
              <a:spcBef>
                <a:spcPct val="50000"/>
              </a:spcBef>
            </a:pPr>
            <a:r>
              <a:rPr lang="en-US" u="sng">
                <a:solidFill>
                  <a:srgbClr val="FF0000"/>
                </a:solidFill>
                <a:latin typeface="Comic Sans MS" pitchFamily="66" charset="0"/>
              </a:rPr>
              <a:t>Core router:</a:t>
            </a:r>
          </a:p>
          <a:p>
            <a:pPr marL="280988" indent="-280988" eaLnBrk="0" hangingPunct="0"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per class</a:t>
            </a: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traffic management</a:t>
            </a:r>
          </a:p>
          <a:p>
            <a:pPr marL="280988" indent="-280988" eaLnBrk="0" hangingPunct="0"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 buffering and scheduling based on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marking </a:t>
            </a:r>
            <a:r>
              <a:rPr lang="en-US" sz="2000">
                <a:latin typeface="Comic Sans MS" pitchFamily="66" charset="0"/>
              </a:rPr>
              <a:t>at edge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000">
                <a:latin typeface="Comic Sans MS" pitchFamily="66" charset="0"/>
              </a:rPr>
              <a:t> preference given to </a:t>
            </a:r>
            <a:r>
              <a:rPr lang="en-US" sz="2000">
                <a:solidFill>
                  <a:srgbClr val="00CC00"/>
                </a:solidFill>
                <a:latin typeface="Comic Sans MS" pitchFamily="66" charset="0"/>
              </a:rPr>
              <a:t>in-profile </a:t>
            </a:r>
            <a:r>
              <a:rPr lang="en-US" sz="2000">
                <a:latin typeface="Comic Sans MS" pitchFamily="66" charset="0"/>
              </a:rPr>
              <a:t>packets</a:t>
            </a:r>
          </a:p>
          <a:p>
            <a:pPr marL="280988" indent="-280988" eaLnBrk="0" hangingPunct="0">
              <a:lnSpc>
                <a:spcPct val="70000"/>
              </a:lnSpc>
              <a:spcBef>
                <a:spcPct val="5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grpSp>
        <p:nvGrpSpPr>
          <p:cNvPr id="90118" name="Group 4"/>
          <p:cNvGrpSpPr>
            <a:grpSpLocks/>
          </p:cNvGrpSpPr>
          <p:nvPr/>
        </p:nvGrpSpPr>
        <p:grpSpPr bwMode="auto">
          <a:xfrm>
            <a:off x="4313238" y="2647950"/>
            <a:ext cx="4691062" cy="3203575"/>
            <a:chOff x="2603" y="1673"/>
            <a:chExt cx="2955" cy="2018"/>
          </a:xfrm>
        </p:grpSpPr>
        <p:sp>
          <p:nvSpPr>
            <p:cNvPr id="90200" name="Line 5"/>
            <p:cNvSpPr>
              <a:spLocks noChangeShapeType="1"/>
            </p:cNvSpPr>
            <p:nvPr/>
          </p:nvSpPr>
          <p:spPr bwMode="auto">
            <a:xfrm flipV="1">
              <a:off x="5040" y="3552"/>
              <a:ext cx="298" cy="35"/>
            </a:xfrm>
            <a:prstGeom prst="line">
              <a:avLst/>
            </a:prstGeom>
            <a:noFill/>
            <a:ln w="38100">
              <a:solidFill>
                <a:srgbClr val="8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0201" name="Group 6"/>
            <p:cNvGrpSpPr>
              <a:grpSpLocks/>
            </p:cNvGrpSpPr>
            <p:nvPr/>
          </p:nvGrpSpPr>
          <p:grpSpPr bwMode="auto">
            <a:xfrm>
              <a:off x="2603" y="1673"/>
              <a:ext cx="2607" cy="1975"/>
              <a:chOff x="2603" y="1673"/>
              <a:chExt cx="2607" cy="1975"/>
            </a:xfrm>
          </p:grpSpPr>
          <p:sp>
            <p:nvSpPr>
              <p:cNvPr id="90203" name="Freeform 7"/>
              <p:cNvSpPr>
                <a:spLocks/>
              </p:cNvSpPr>
              <p:nvPr/>
            </p:nvSpPr>
            <p:spPr bwMode="auto">
              <a:xfrm>
                <a:off x="4223" y="2803"/>
                <a:ext cx="948" cy="845"/>
              </a:xfrm>
              <a:custGeom>
                <a:avLst/>
                <a:gdLst>
                  <a:gd name="T0" fmla="*/ 2 w 2135"/>
                  <a:gd name="T1" fmla="*/ 85 h 1662"/>
                  <a:gd name="T2" fmla="*/ 9 w 2135"/>
                  <a:gd name="T3" fmla="*/ 10 h 1662"/>
                  <a:gd name="T4" fmla="*/ 58 w 2135"/>
                  <a:gd name="T5" fmla="*/ 26 h 1662"/>
                  <a:gd name="T6" fmla="*/ 106 w 2135"/>
                  <a:gd name="T7" fmla="*/ 13 h 1662"/>
                  <a:gd name="T8" fmla="*/ 175 w 2135"/>
                  <a:gd name="T9" fmla="*/ 53 h 1662"/>
                  <a:gd name="T10" fmla="*/ 176 w 2135"/>
                  <a:gd name="T11" fmla="*/ 150 h 1662"/>
                  <a:gd name="T12" fmla="*/ 139 w 2135"/>
                  <a:gd name="T13" fmla="*/ 210 h 1662"/>
                  <a:gd name="T14" fmla="*/ 71 w 2135"/>
                  <a:gd name="T15" fmla="*/ 199 h 1662"/>
                  <a:gd name="T16" fmla="*/ 44 w 2135"/>
                  <a:gd name="T17" fmla="*/ 167 h 1662"/>
                  <a:gd name="T18" fmla="*/ 16 w 2135"/>
                  <a:gd name="T19" fmla="*/ 140 h 1662"/>
                  <a:gd name="T20" fmla="*/ 2 w 2135"/>
                  <a:gd name="T21" fmla="*/ 85 h 166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35"/>
                  <a:gd name="T34" fmla="*/ 0 h 1662"/>
                  <a:gd name="T35" fmla="*/ 2135 w 2135"/>
                  <a:gd name="T36" fmla="*/ 1662 h 166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35" h="1662">
                    <a:moveTo>
                      <a:pt x="27" y="652"/>
                    </a:moveTo>
                    <a:cubicBezTo>
                      <a:pt x="14" y="487"/>
                      <a:pt x="0" y="152"/>
                      <a:pt x="105" y="76"/>
                    </a:cubicBezTo>
                    <a:cubicBezTo>
                      <a:pt x="210" y="0"/>
                      <a:pt x="473" y="192"/>
                      <a:pt x="657" y="196"/>
                    </a:cubicBezTo>
                    <a:cubicBezTo>
                      <a:pt x="841" y="200"/>
                      <a:pt x="985" y="65"/>
                      <a:pt x="1209" y="100"/>
                    </a:cubicBezTo>
                    <a:cubicBezTo>
                      <a:pt x="1433" y="135"/>
                      <a:pt x="1867" y="232"/>
                      <a:pt x="2001" y="406"/>
                    </a:cubicBezTo>
                    <a:cubicBezTo>
                      <a:pt x="2135" y="580"/>
                      <a:pt x="2083" y="945"/>
                      <a:pt x="2013" y="1144"/>
                    </a:cubicBezTo>
                    <a:cubicBezTo>
                      <a:pt x="1943" y="1343"/>
                      <a:pt x="1781" y="1538"/>
                      <a:pt x="1581" y="1600"/>
                    </a:cubicBezTo>
                    <a:cubicBezTo>
                      <a:pt x="1381" y="1662"/>
                      <a:pt x="993" y="1571"/>
                      <a:pt x="813" y="1516"/>
                    </a:cubicBezTo>
                    <a:cubicBezTo>
                      <a:pt x="633" y="1461"/>
                      <a:pt x="606" y="1345"/>
                      <a:pt x="501" y="1270"/>
                    </a:cubicBezTo>
                    <a:cubicBezTo>
                      <a:pt x="396" y="1195"/>
                      <a:pt x="262" y="1169"/>
                      <a:pt x="183" y="1066"/>
                    </a:cubicBezTo>
                    <a:cubicBezTo>
                      <a:pt x="104" y="963"/>
                      <a:pt x="25" y="819"/>
                      <a:pt x="27" y="6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04" name="Freeform 8"/>
              <p:cNvSpPr>
                <a:spLocks/>
              </p:cNvSpPr>
              <p:nvPr/>
            </p:nvSpPr>
            <p:spPr bwMode="auto">
              <a:xfrm>
                <a:off x="4254" y="1781"/>
                <a:ext cx="734" cy="986"/>
              </a:xfrm>
              <a:custGeom>
                <a:avLst/>
                <a:gdLst>
                  <a:gd name="T0" fmla="*/ 44 w 1292"/>
                  <a:gd name="T1" fmla="*/ 3 h 1255"/>
                  <a:gd name="T2" fmla="*/ 6 w 1292"/>
                  <a:gd name="T3" fmla="*/ 76 h 1255"/>
                  <a:gd name="T4" fmla="*/ 5 w 1292"/>
                  <a:gd name="T5" fmla="*/ 254 h 1255"/>
                  <a:gd name="T6" fmla="*/ 10 w 1292"/>
                  <a:gd name="T7" fmla="*/ 401 h 1255"/>
                  <a:gd name="T8" fmla="*/ 45 w 1292"/>
                  <a:gd name="T9" fmla="*/ 422 h 1255"/>
                  <a:gd name="T10" fmla="*/ 119 w 1292"/>
                  <a:gd name="T11" fmla="*/ 548 h 1255"/>
                  <a:gd name="T12" fmla="*/ 182 w 1292"/>
                  <a:gd name="T13" fmla="*/ 600 h 1255"/>
                  <a:gd name="T14" fmla="*/ 220 w 1292"/>
                  <a:gd name="T15" fmla="*/ 495 h 1255"/>
                  <a:gd name="T16" fmla="*/ 233 w 1292"/>
                  <a:gd name="T17" fmla="*/ 216 h 1255"/>
                  <a:gd name="T18" fmla="*/ 221 w 1292"/>
                  <a:gd name="T19" fmla="*/ 102 h 1255"/>
                  <a:gd name="T20" fmla="*/ 137 w 1292"/>
                  <a:gd name="T21" fmla="*/ 56 h 1255"/>
                  <a:gd name="T22" fmla="*/ 44 w 1292"/>
                  <a:gd name="T23" fmla="*/ 3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05" name="Freeform 9"/>
              <p:cNvSpPr>
                <a:spLocks/>
              </p:cNvSpPr>
              <p:nvPr/>
            </p:nvSpPr>
            <p:spPr bwMode="auto">
              <a:xfrm>
                <a:off x="3106" y="1819"/>
                <a:ext cx="979" cy="1128"/>
              </a:xfrm>
              <a:custGeom>
                <a:avLst/>
                <a:gdLst>
                  <a:gd name="T0" fmla="*/ 215 w 1340"/>
                  <a:gd name="T1" fmla="*/ 36 h 1191"/>
                  <a:gd name="T2" fmla="*/ 32 w 1340"/>
                  <a:gd name="T3" fmla="*/ 51 h 1191"/>
                  <a:gd name="T4" fmla="*/ 23 w 1340"/>
                  <a:gd name="T5" fmla="*/ 342 h 1191"/>
                  <a:gd name="T6" fmla="*/ 11 w 1340"/>
                  <a:gd name="T7" fmla="*/ 612 h 1191"/>
                  <a:gd name="T8" fmla="*/ 44 w 1340"/>
                  <a:gd name="T9" fmla="*/ 739 h 1191"/>
                  <a:gd name="T10" fmla="*/ 210 w 1340"/>
                  <a:gd name="T11" fmla="*/ 744 h 1191"/>
                  <a:gd name="T12" fmla="*/ 250 w 1340"/>
                  <a:gd name="T13" fmla="*/ 958 h 1191"/>
                  <a:gd name="T14" fmla="*/ 481 w 1340"/>
                  <a:gd name="T15" fmla="*/ 933 h 1191"/>
                  <a:gd name="T16" fmla="*/ 498 w 1340"/>
                  <a:gd name="T17" fmla="*/ 484 h 1191"/>
                  <a:gd name="T18" fmla="*/ 470 w 1340"/>
                  <a:gd name="T19" fmla="*/ 291 h 1191"/>
                  <a:gd name="T20" fmla="*/ 296 w 1340"/>
                  <a:gd name="T21" fmla="*/ 245 h 1191"/>
                  <a:gd name="T22" fmla="*/ 215 w 1340"/>
                  <a:gd name="T23" fmla="*/ 36 h 119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0"/>
                  <a:gd name="T37" fmla="*/ 0 h 1191"/>
                  <a:gd name="T38" fmla="*/ 1340 w 1340"/>
                  <a:gd name="T39" fmla="*/ 1191 h 119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0" h="1191">
                    <a:moveTo>
                      <a:pt x="550" y="42"/>
                    </a:moveTo>
                    <a:cubicBezTo>
                      <a:pt x="437" y="4"/>
                      <a:pt x="164" y="0"/>
                      <a:pt x="82" y="60"/>
                    </a:cubicBezTo>
                    <a:cubicBezTo>
                      <a:pt x="0" y="120"/>
                      <a:pt x="67" y="292"/>
                      <a:pt x="58" y="402"/>
                    </a:cubicBezTo>
                    <a:cubicBezTo>
                      <a:pt x="49" y="512"/>
                      <a:pt x="19" y="642"/>
                      <a:pt x="28" y="720"/>
                    </a:cubicBezTo>
                    <a:cubicBezTo>
                      <a:pt x="37" y="798"/>
                      <a:pt x="27" y="844"/>
                      <a:pt x="112" y="870"/>
                    </a:cubicBezTo>
                    <a:cubicBezTo>
                      <a:pt x="197" y="896"/>
                      <a:pt x="450" y="833"/>
                      <a:pt x="538" y="876"/>
                    </a:cubicBezTo>
                    <a:cubicBezTo>
                      <a:pt x="626" y="919"/>
                      <a:pt x="524" y="1091"/>
                      <a:pt x="640" y="1128"/>
                    </a:cubicBezTo>
                    <a:cubicBezTo>
                      <a:pt x="756" y="1165"/>
                      <a:pt x="1128" y="1191"/>
                      <a:pt x="1234" y="1098"/>
                    </a:cubicBezTo>
                    <a:cubicBezTo>
                      <a:pt x="1340" y="1005"/>
                      <a:pt x="1281" y="696"/>
                      <a:pt x="1276" y="570"/>
                    </a:cubicBezTo>
                    <a:cubicBezTo>
                      <a:pt x="1271" y="444"/>
                      <a:pt x="1290" y="389"/>
                      <a:pt x="1204" y="342"/>
                    </a:cubicBezTo>
                    <a:cubicBezTo>
                      <a:pt x="1118" y="295"/>
                      <a:pt x="868" y="338"/>
                      <a:pt x="760" y="288"/>
                    </a:cubicBezTo>
                    <a:cubicBezTo>
                      <a:pt x="652" y="238"/>
                      <a:pt x="663" y="80"/>
                      <a:pt x="550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90206" name="Picture 1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551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07" name="Line 11"/>
              <p:cNvSpPr>
                <a:spLocks noChangeShapeType="1"/>
              </p:cNvSpPr>
              <p:nvPr/>
            </p:nvSpPr>
            <p:spPr bwMode="auto">
              <a:xfrm>
                <a:off x="4712" y="2697"/>
                <a:ext cx="0" cy="16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08" name="Group 12"/>
              <p:cNvGrpSpPr>
                <a:grpSpLocks/>
              </p:cNvGrpSpPr>
              <p:nvPr/>
            </p:nvGrpSpPr>
            <p:grpSpPr bwMode="auto">
              <a:xfrm>
                <a:off x="3068" y="2587"/>
                <a:ext cx="217" cy="101"/>
                <a:chOff x="3600" y="219"/>
                <a:chExt cx="360" cy="175"/>
              </a:xfrm>
            </p:grpSpPr>
            <p:sp>
              <p:nvSpPr>
                <p:cNvPr id="90436" name="Oval 1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37" name="Line 1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38" name="Line 1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39" name="Rectangle 1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40" name="Oval 1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41" name="Group 1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46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7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8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42" name="Group 2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43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45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09" name="Line 26"/>
              <p:cNvSpPr>
                <a:spLocks noChangeShapeType="1"/>
              </p:cNvSpPr>
              <p:nvPr/>
            </p:nvSpPr>
            <p:spPr bwMode="auto">
              <a:xfrm flipV="1">
                <a:off x="3232" y="2386"/>
                <a:ext cx="132" cy="201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0" name="Line 27"/>
              <p:cNvSpPr>
                <a:spLocks noChangeShapeType="1"/>
              </p:cNvSpPr>
              <p:nvPr/>
            </p:nvSpPr>
            <p:spPr bwMode="auto">
              <a:xfrm flipV="1">
                <a:off x="3860" y="2184"/>
                <a:ext cx="66" cy="16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1" name="Line 28"/>
              <p:cNvSpPr>
                <a:spLocks noChangeShapeType="1"/>
              </p:cNvSpPr>
              <p:nvPr/>
            </p:nvSpPr>
            <p:spPr bwMode="auto">
              <a:xfrm>
                <a:off x="3860" y="2419"/>
                <a:ext cx="66" cy="2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12" name="Line 29"/>
              <p:cNvSpPr>
                <a:spLocks noChangeShapeType="1"/>
              </p:cNvSpPr>
              <p:nvPr/>
            </p:nvSpPr>
            <p:spPr bwMode="auto">
              <a:xfrm>
                <a:off x="3265" y="2116"/>
                <a:ext cx="99" cy="235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pic>
            <p:nvPicPr>
              <p:cNvPr id="90213" name="Picture 30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2185"/>
                <a:ext cx="231" cy="23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0214" name="Group 31"/>
              <p:cNvGrpSpPr>
                <a:grpSpLocks/>
              </p:cNvGrpSpPr>
              <p:nvPr/>
            </p:nvGrpSpPr>
            <p:grpSpPr bwMode="auto">
              <a:xfrm>
                <a:off x="4591" y="2627"/>
                <a:ext cx="216" cy="103"/>
                <a:chOff x="3600" y="219"/>
                <a:chExt cx="360" cy="175"/>
              </a:xfrm>
            </p:grpSpPr>
            <p:sp>
              <p:nvSpPr>
                <p:cNvPr id="90423" name="Oval 32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24" name="Line 33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25" name="Line 34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26" name="Rectangle 35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27" name="Oval 36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28" name="Group 37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33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29" name="Group 41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3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3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5" name="Group 45"/>
              <p:cNvGrpSpPr>
                <a:grpSpLocks/>
              </p:cNvGrpSpPr>
              <p:nvPr/>
            </p:nvGrpSpPr>
            <p:grpSpPr bwMode="auto">
              <a:xfrm>
                <a:off x="4621" y="2838"/>
                <a:ext cx="218" cy="104"/>
                <a:chOff x="3600" y="219"/>
                <a:chExt cx="360" cy="175"/>
              </a:xfrm>
            </p:grpSpPr>
            <p:sp>
              <p:nvSpPr>
                <p:cNvPr id="90410" name="Oval 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411" name="Line 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12" name="Line 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13" name="Rectangle 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14" name="Oval 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15" name="Group 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20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21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2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16" name="Group 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17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18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19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6" name="Group 59"/>
              <p:cNvGrpSpPr>
                <a:grpSpLocks/>
              </p:cNvGrpSpPr>
              <p:nvPr/>
            </p:nvGrpSpPr>
            <p:grpSpPr bwMode="auto">
              <a:xfrm>
                <a:off x="4865" y="3507"/>
                <a:ext cx="218" cy="101"/>
                <a:chOff x="3600" y="219"/>
                <a:chExt cx="360" cy="175"/>
              </a:xfrm>
            </p:grpSpPr>
            <p:sp>
              <p:nvSpPr>
                <p:cNvPr id="90397" name="Oval 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98" name="Line 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99" name="Line 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400" name="Rectangle 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401" name="Oval 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402" name="Group 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407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8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9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403" name="Group 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404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40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17" name="Line 73"/>
              <p:cNvSpPr>
                <a:spLocks noChangeShapeType="1"/>
              </p:cNvSpPr>
              <p:nvPr/>
            </p:nvSpPr>
            <p:spPr bwMode="auto">
              <a:xfrm>
                <a:off x="4040" y="2133"/>
                <a:ext cx="264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18" name="Group 74"/>
              <p:cNvGrpSpPr>
                <a:grpSpLocks/>
              </p:cNvGrpSpPr>
              <p:nvPr/>
            </p:nvGrpSpPr>
            <p:grpSpPr bwMode="auto">
              <a:xfrm>
                <a:off x="4193" y="2098"/>
                <a:ext cx="217" cy="105"/>
                <a:chOff x="3600" y="219"/>
                <a:chExt cx="360" cy="175"/>
              </a:xfrm>
            </p:grpSpPr>
            <p:sp>
              <p:nvSpPr>
                <p:cNvPr id="90384" name="Oval 7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85" name="Line 7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86" name="Line 7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87" name="Rectangle 7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88" name="Oval 7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89" name="Group 8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94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6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90" name="Group 8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91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9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19" name="Group 88"/>
              <p:cNvGrpSpPr>
                <a:grpSpLocks/>
              </p:cNvGrpSpPr>
              <p:nvPr/>
            </p:nvGrpSpPr>
            <p:grpSpPr bwMode="auto">
              <a:xfrm>
                <a:off x="3101" y="2050"/>
                <a:ext cx="217" cy="100"/>
                <a:chOff x="3600" y="219"/>
                <a:chExt cx="360" cy="175"/>
              </a:xfrm>
            </p:grpSpPr>
            <p:sp>
              <p:nvSpPr>
                <p:cNvPr id="90371" name="Oval 89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72" name="Line 90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73" name="Line 91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74" name="Rectangle 92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75" name="Oval 93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76" name="Group 94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81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77" name="Group 98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78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79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80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0" name="Group 102"/>
              <p:cNvGrpSpPr>
                <a:grpSpLocks/>
              </p:cNvGrpSpPr>
              <p:nvPr/>
            </p:nvGrpSpPr>
            <p:grpSpPr bwMode="auto">
              <a:xfrm>
                <a:off x="3893" y="2587"/>
                <a:ext cx="217" cy="103"/>
                <a:chOff x="3600" y="219"/>
                <a:chExt cx="360" cy="175"/>
              </a:xfrm>
            </p:grpSpPr>
            <p:sp>
              <p:nvSpPr>
                <p:cNvPr id="90358" name="Oval 10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59" name="Line 10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60" name="Line 10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61" name="Rectangle 10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62" name="Oval 10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63" name="Group 10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68" name="Line 1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9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70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64" name="Group 11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65" name="Line 1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6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67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1" name="Group 116"/>
              <p:cNvGrpSpPr>
                <a:grpSpLocks/>
              </p:cNvGrpSpPr>
              <p:nvPr/>
            </p:nvGrpSpPr>
            <p:grpSpPr bwMode="auto">
              <a:xfrm>
                <a:off x="3893" y="2082"/>
                <a:ext cx="217" cy="105"/>
                <a:chOff x="3600" y="219"/>
                <a:chExt cx="360" cy="175"/>
              </a:xfrm>
            </p:grpSpPr>
            <p:sp>
              <p:nvSpPr>
                <p:cNvPr id="90345" name="Oval 11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46" name="Line 11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47" name="Line 11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49" name="Oval 12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50" name="Group 12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55" name="Line 1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51" name="Group 12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52" name="Line 1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5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2" name="Group 130"/>
              <p:cNvGrpSpPr>
                <a:grpSpLocks/>
              </p:cNvGrpSpPr>
              <p:nvPr/>
            </p:nvGrpSpPr>
            <p:grpSpPr bwMode="auto">
              <a:xfrm>
                <a:off x="4896" y="2133"/>
                <a:ext cx="217" cy="104"/>
                <a:chOff x="3600" y="219"/>
                <a:chExt cx="360" cy="175"/>
              </a:xfrm>
            </p:grpSpPr>
            <p:sp>
              <p:nvSpPr>
                <p:cNvPr id="90332" name="Oval 13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33" name="Line 13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34" name="Line 13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36" name="Oval 13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37" name="Group 13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42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3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4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38" name="Group 14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39" name="Line 1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0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41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23" name="Line 144"/>
              <p:cNvSpPr>
                <a:spLocks noChangeShapeType="1"/>
              </p:cNvSpPr>
              <p:nvPr/>
            </p:nvSpPr>
            <p:spPr bwMode="auto">
              <a:xfrm>
                <a:off x="3530" y="2386"/>
                <a:ext cx="16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24" name="Group 145"/>
              <p:cNvGrpSpPr>
                <a:grpSpLocks/>
              </p:cNvGrpSpPr>
              <p:nvPr/>
            </p:nvGrpSpPr>
            <p:grpSpPr bwMode="auto">
              <a:xfrm>
                <a:off x="3332" y="2318"/>
                <a:ext cx="217" cy="104"/>
                <a:chOff x="3600" y="219"/>
                <a:chExt cx="360" cy="175"/>
              </a:xfrm>
            </p:grpSpPr>
            <p:sp>
              <p:nvSpPr>
                <p:cNvPr id="90319" name="Oval 146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20" name="Line 147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21" name="Line 148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22" name="Rectangle 149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23" name="Oval 150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24" name="Group 151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29" name="Line 1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30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31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25" name="Group 155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26" name="Line 1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27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28" name="Line 15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25" name="Group 159"/>
              <p:cNvGrpSpPr>
                <a:grpSpLocks/>
              </p:cNvGrpSpPr>
              <p:nvPr/>
            </p:nvGrpSpPr>
            <p:grpSpPr bwMode="auto">
              <a:xfrm>
                <a:off x="3662" y="2318"/>
                <a:ext cx="217" cy="104"/>
                <a:chOff x="3600" y="219"/>
                <a:chExt cx="360" cy="175"/>
              </a:xfrm>
            </p:grpSpPr>
            <p:sp>
              <p:nvSpPr>
                <p:cNvPr id="90306" name="Oval 160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307" name="Line 161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08" name="Line 162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309" name="Rectangle 163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310" name="Oval 164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311" name="Group 165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16" name="Line 1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7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8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312" name="Group 169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13" name="Line 1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4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15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pic>
            <p:nvPicPr>
              <p:cNvPr id="90226" name="Picture 173" descr="w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03" y="1673"/>
                <a:ext cx="231" cy="23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227" name="Line 174"/>
              <p:cNvSpPr>
                <a:spLocks noChangeShapeType="1"/>
              </p:cNvSpPr>
              <p:nvPr/>
            </p:nvSpPr>
            <p:spPr bwMode="auto">
              <a:xfrm flipH="1">
                <a:off x="2949" y="2112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28" name="Line 175"/>
              <p:cNvSpPr>
                <a:spLocks noChangeShapeType="1"/>
              </p:cNvSpPr>
              <p:nvPr/>
            </p:nvSpPr>
            <p:spPr bwMode="auto">
              <a:xfrm>
                <a:off x="2949" y="1819"/>
                <a:ext cx="0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29" name="Line 176"/>
              <p:cNvSpPr>
                <a:spLocks noChangeShapeType="1"/>
              </p:cNvSpPr>
              <p:nvPr/>
            </p:nvSpPr>
            <p:spPr bwMode="auto">
              <a:xfrm flipH="1">
                <a:off x="2792" y="1819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0" name="Line 177"/>
              <p:cNvSpPr>
                <a:spLocks noChangeShapeType="1"/>
              </p:cNvSpPr>
              <p:nvPr/>
            </p:nvSpPr>
            <p:spPr bwMode="auto">
              <a:xfrm>
                <a:off x="2949" y="2331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1" name="Line 178"/>
              <p:cNvSpPr>
                <a:spLocks noChangeShapeType="1"/>
              </p:cNvSpPr>
              <p:nvPr/>
            </p:nvSpPr>
            <p:spPr bwMode="auto">
              <a:xfrm flipH="1">
                <a:off x="2792" y="2331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2" name="Line 179"/>
              <p:cNvSpPr>
                <a:spLocks noChangeShapeType="1"/>
              </p:cNvSpPr>
              <p:nvPr/>
            </p:nvSpPr>
            <p:spPr bwMode="auto">
              <a:xfrm flipH="1">
                <a:off x="2949" y="2624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3" name="Line 180"/>
              <p:cNvSpPr>
                <a:spLocks noChangeShapeType="1"/>
              </p:cNvSpPr>
              <p:nvPr/>
            </p:nvSpPr>
            <p:spPr bwMode="auto">
              <a:xfrm>
                <a:off x="2949" y="2624"/>
                <a:ext cx="0" cy="11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34" name="Line 181"/>
              <p:cNvSpPr>
                <a:spLocks noChangeShapeType="1"/>
              </p:cNvSpPr>
              <p:nvPr/>
            </p:nvSpPr>
            <p:spPr bwMode="auto">
              <a:xfrm flipH="1">
                <a:off x="2792" y="2734"/>
                <a:ext cx="157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235" name="Group 182"/>
              <p:cNvGrpSpPr>
                <a:grpSpLocks/>
              </p:cNvGrpSpPr>
              <p:nvPr/>
            </p:nvGrpSpPr>
            <p:grpSpPr bwMode="auto">
              <a:xfrm>
                <a:off x="4237" y="3282"/>
                <a:ext cx="217" cy="105"/>
                <a:chOff x="3600" y="219"/>
                <a:chExt cx="360" cy="175"/>
              </a:xfrm>
            </p:grpSpPr>
            <p:sp>
              <p:nvSpPr>
                <p:cNvPr id="90293" name="Oval 183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94" name="Line 184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95" name="Line 185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96" name="Rectangle 186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97" name="Oval 187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98" name="Group 188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303" name="Line 1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4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5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99" name="Group 192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300" name="Line 19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1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302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6" name="Group 196"/>
              <p:cNvGrpSpPr>
                <a:grpSpLocks/>
              </p:cNvGrpSpPr>
              <p:nvPr/>
            </p:nvGrpSpPr>
            <p:grpSpPr bwMode="auto">
              <a:xfrm>
                <a:off x="4519" y="2112"/>
                <a:ext cx="217" cy="104"/>
                <a:chOff x="3600" y="219"/>
                <a:chExt cx="360" cy="175"/>
              </a:xfrm>
            </p:grpSpPr>
            <p:sp>
              <p:nvSpPr>
                <p:cNvPr id="90280" name="Oval 197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81" name="Line 198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82" name="Line 199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83" name="Rectangle 200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84" name="Oval 201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85" name="Group 202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90" name="Line 2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91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92" name="Line 20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86" name="Group 206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87" name="Line 2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88" name="Line 20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89" name="Line 20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7" name="Group 210"/>
              <p:cNvGrpSpPr>
                <a:grpSpLocks/>
              </p:cNvGrpSpPr>
              <p:nvPr/>
            </p:nvGrpSpPr>
            <p:grpSpPr bwMode="auto">
              <a:xfrm>
                <a:off x="4551" y="1819"/>
                <a:ext cx="217" cy="105"/>
                <a:chOff x="3600" y="219"/>
                <a:chExt cx="360" cy="175"/>
              </a:xfrm>
            </p:grpSpPr>
            <p:sp>
              <p:nvSpPr>
                <p:cNvPr id="90267" name="Oval 211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68" name="Line 212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69" name="Line 213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70" name="Rectangle 214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71" name="Oval 215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72" name="Group 216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77" name="Line 2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8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73" name="Group 220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74" name="Line 2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5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76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90238" name="Group 224"/>
              <p:cNvGrpSpPr>
                <a:grpSpLocks/>
              </p:cNvGrpSpPr>
              <p:nvPr/>
            </p:nvGrpSpPr>
            <p:grpSpPr bwMode="auto">
              <a:xfrm>
                <a:off x="4645" y="3209"/>
                <a:ext cx="217" cy="105"/>
                <a:chOff x="3600" y="219"/>
                <a:chExt cx="360" cy="175"/>
              </a:xfrm>
            </p:grpSpPr>
            <p:sp>
              <p:nvSpPr>
                <p:cNvPr id="90254" name="Oval 225"/>
                <p:cNvSpPr>
                  <a:spLocks noChangeArrowheads="1"/>
                </p:cNvSpPr>
                <p:nvPr/>
              </p:nvSpPr>
              <p:spPr bwMode="auto">
                <a:xfrm>
                  <a:off x="3603" y="297"/>
                  <a:ext cx="357" cy="97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255" name="Line 226"/>
                <p:cNvSpPr>
                  <a:spLocks noChangeShapeType="1"/>
                </p:cNvSpPr>
                <p:nvPr/>
              </p:nvSpPr>
              <p:spPr bwMode="auto">
                <a:xfrm>
                  <a:off x="3603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56" name="Line 227"/>
                <p:cNvSpPr>
                  <a:spLocks noChangeShapeType="1"/>
                </p:cNvSpPr>
                <p:nvPr/>
              </p:nvSpPr>
              <p:spPr bwMode="auto">
                <a:xfrm>
                  <a:off x="3960" y="289"/>
                  <a:ext cx="0" cy="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0257" name="Rectangle 228"/>
                <p:cNvSpPr>
                  <a:spLocks noChangeArrowheads="1"/>
                </p:cNvSpPr>
                <p:nvPr/>
              </p:nvSpPr>
              <p:spPr bwMode="auto">
                <a:xfrm>
                  <a:off x="3603" y="289"/>
                  <a:ext cx="354" cy="59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fr-FR"/>
                </a:p>
              </p:txBody>
            </p:sp>
            <p:sp>
              <p:nvSpPr>
                <p:cNvPr id="90258" name="Oval 229"/>
                <p:cNvSpPr>
                  <a:spLocks noChangeArrowheads="1"/>
                </p:cNvSpPr>
                <p:nvPr/>
              </p:nvSpPr>
              <p:spPr bwMode="auto">
                <a:xfrm>
                  <a:off x="3600" y="219"/>
                  <a:ext cx="357" cy="1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grpSp>
              <p:nvGrpSpPr>
                <p:cNvPr id="90259" name="Group 230"/>
                <p:cNvGrpSpPr>
                  <a:grpSpLocks/>
                </p:cNvGrpSpPr>
                <p:nvPr/>
              </p:nvGrpSpPr>
              <p:grpSpPr bwMode="auto">
                <a:xfrm>
                  <a:off x="3686" y="244"/>
                  <a:ext cx="177" cy="66"/>
                  <a:chOff x="2848" y="848"/>
                  <a:chExt cx="140" cy="98"/>
                </a:xfrm>
              </p:grpSpPr>
              <p:sp>
                <p:nvSpPr>
                  <p:cNvPr id="90264" name="Line 2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5" name="Line 2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6" name="Line 2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90260" name="Group 234"/>
                <p:cNvGrpSpPr>
                  <a:grpSpLocks/>
                </p:cNvGrpSpPr>
                <p:nvPr/>
              </p:nvGrpSpPr>
              <p:grpSpPr bwMode="auto">
                <a:xfrm flipV="1">
                  <a:off x="3686" y="243"/>
                  <a:ext cx="177" cy="66"/>
                  <a:chOff x="2848" y="848"/>
                  <a:chExt cx="140" cy="98"/>
                </a:xfrm>
              </p:grpSpPr>
              <p:sp>
                <p:nvSpPr>
                  <p:cNvPr id="90261" name="Line 23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2" name="Line 23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90263" name="Line 23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90239" name="Line 238"/>
              <p:cNvSpPr>
                <a:spLocks noChangeShapeType="1"/>
              </p:cNvSpPr>
              <p:nvPr/>
            </p:nvSpPr>
            <p:spPr bwMode="auto">
              <a:xfrm flipV="1">
                <a:off x="4394" y="1893"/>
                <a:ext cx="188" cy="21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0" name="Line 239"/>
              <p:cNvSpPr>
                <a:spLocks noChangeShapeType="1"/>
              </p:cNvSpPr>
              <p:nvPr/>
            </p:nvSpPr>
            <p:spPr bwMode="auto">
              <a:xfrm>
                <a:off x="4645" y="1893"/>
                <a:ext cx="0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1" name="Line 240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125" cy="0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2" name="Line 241"/>
              <p:cNvSpPr>
                <a:spLocks noChangeShapeType="1"/>
              </p:cNvSpPr>
              <p:nvPr/>
            </p:nvSpPr>
            <p:spPr bwMode="auto">
              <a:xfrm>
                <a:off x="4739" y="2149"/>
                <a:ext cx="189" cy="3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3" name="Line 242"/>
              <p:cNvSpPr>
                <a:spLocks noChangeShapeType="1"/>
              </p:cNvSpPr>
              <p:nvPr/>
            </p:nvSpPr>
            <p:spPr bwMode="auto">
              <a:xfrm>
                <a:off x="4645" y="2222"/>
                <a:ext cx="63" cy="40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4" name="Line 243"/>
              <p:cNvSpPr>
                <a:spLocks noChangeShapeType="1"/>
              </p:cNvSpPr>
              <p:nvPr/>
            </p:nvSpPr>
            <p:spPr bwMode="auto">
              <a:xfrm>
                <a:off x="4739" y="2917"/>
                <a:ext cx="0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5" name="Line 244"/>
              <p:cNvSpPr>
                <a:spLocks noChangeShapeType="1"/>
              </p:cNvSpPr>
              <p:nvPr/>
            </p:nvSpPr>
            <p:spPr bwMode="auto">
              <a:xfrm flipH="1">
                <a:off x="4456" y="3282"/>
                <a:ext cx="189" cy="37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6" name="Line 245"/>
              <p:cNvSpPr>
                <a:spLocks noChangeShapeType="1"/>
              </p:cNvSpPr>
              <p:nvPr/>
            </p:nvSpPr>
            <p:spPr bwMode="auto">
              <a:xfrm>
                <a:off x="4739" y="3282"/>
                <a:ext cx="157" cy="25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7" name="Line 246"/>
              <p:cNvSpPr>
                <a:spLocks noChangeShapeType="1"/>
              </p:cNvSpPr>
              <p:nvPr/>
            </p:nvSpPr>
            <p:spPr bwMode="auto">
              <a:xfrm>
                <a:off x="4394" y="2149"/>
                <a:ext cx="282" cy="51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8" name="Line 247"/>
              <p:cNvSpPr>
                <a:spLocks noChangeShapeType="1"/>
              </p:cNvSpPr>
              <p:nvPr/>
            </p:nvSpPr>
            <p:spPr bwMode="auto">
              <a:xfrm flipH="1">
                <a:off x="3795" y="2688"/>
                <a:ext cx="189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49" name="Line 248"/>
              <p:cNvSpPr>
                <a:spLocks noChangeShapeType="1"/>
              </p:cNvSpPr>
              <p:nvPr/>
            </p:nvSpPr>
            <p:spPr bwMode="auto">
              <a:xfrm>
                <a:off x="3999" y="2686"/>
                <a:ext cx="94" cy="329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0" name="Line 249"/>
              <p:cNvSpPr>
                <a:spLocks noChangeShapeType="1"/>
              </p:cNvSpPr>
              <p:nvPr/>
            </p:nvSpPr>
            <p:spPr bwMode="auto">
              <a:xfrm flipV="1">
                <a:off x="5116" y="1893"/>
                <a:ext cx="94" cy="292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1" name="Line 250"/>
              <p:cNvSpPr>
                <a:spLocks noChangeShapeType="1"/>
              </p:cNvSpPr>
              <p:nvPr/>
            </p:nvSpPr>
            <p:spPr bwMode="auto">
              <a:xfrm>
                <a:off x="5116" y="2185"/>
                <a:ext cx="94" cy="293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2" name="Line 251"/>
              <p:cNvSpPr>
                <a:spLocks noChangeShapeType="1"/>
              </p:cNvSpPr>
              <p:nvPr/>
            </p:nvSpPr>
            <p:spPr bwMode="auto">
              <a:xfrm flipH="1" flipV="1">
                <a:off x="442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253" name="Line 252"/>
              <p:cNvSpPr>
                <a:spLocks noChangeShapeType="1"/>
              </p:cNvSpPr>
              <p:nvPr/>
            </p:nvSpPr>
            <p:spPr bwMode="auto">
              <a:xfrm flipV="1">
                <a:off x="4645" y="1673"/>
                <a:ext cx="220" cy="146"/>
              </a:xfrm>
              <a:prstGeom prst="line">
                <a:avLst/>
              </a:prstGeom>
              <a:noFill/>
              <a:ln w="38100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pic>
          <p:nvPicPr>
            <p:cNvPr id="90202" name="Picture 253" descr="w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8" y="3456"/>
              <a:ext cx="230" cy="23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0120" name="Group 255"/>
          <p:cNvGrpSpPr>
            <a:grpSpLocks/>
          </p:cNvGrpSpPr>
          <p:nvPr/>
        </p:nvGrpSpPr>
        <p:grpSpPr bwMode="auto">
          <a:xfrm>
            <a:off x="2289175" y="1452563"/>
            <a:ext cx="501650" cy="233362"/>
            <a:chOff x="3600" y="219"/>
            <a:chExt cx="360" cy="175"/>
          </a:xfrm>
        </p:grpSpPr>
        <p:sp>
          <p:nvSpPr>
            <p:cNvPr id="90187" name="Oval 2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0188" name="Line 2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89" name="Line 2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90" name="Rectangle 2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0000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90191" name="Oval 2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92" name="Group 2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97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8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9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93" name="Group 2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94" name="Line 2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5" name="Line 2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96" name="Line 2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0121" name="Group 269"/>
          <p:cNvGrpSpPr>
            <a:grpSpLocks/>
          </p:cNvGrpSpPr>
          <p:nvPr/>
        </p:nvGrpSpPr>
        <p:grpSpPr bwMode="auto">
          <a:xfrm>
            <a:off x="2401888" y="4005263"/>
            <a:ext cx="501650" cy="233362"/>
            <a:chOff x="3600" y="219"/>
            <a:chExt cx="360" cy="175"/>
          </a:xfrm>
        </p:grpSpPr>
        <p:sp>
          <p:nvSpPr>
            <p:cNvPr id="90174" name="Oval 27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0175" name="Line 27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76" name="Line 27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77" name="Rectangle 27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FF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/>
            </a:p>
          </p:txBody>
        </p:sp>
        <p:sp>
          <p:nvSpPr>
            <p:cNvPr id="90178" name="Oval 27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79" name="Group 27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0184" name="Line 2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5" name="Line 2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6" name="Line 2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80" name="Group 27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0181" name="Line 2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2" name="Line 2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83" name="Line 2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4310" name="Group 283"/>
          <p:cNvGrpSpPr>
            <a:grpSpLocks/>
          </p:cNvGrpSpPr>
          <p:nvPr/>
        </p:nvGrpSpPr>
        <p:grpSpPr bwMode="auto">
          <a:xfrm>
            <a:off x="5819775" y="1516063"/>
            <a:ext cx="3124200" cy="2362200"/>
            <a:chOff x="3552" y="1104"/>
            <a:chExt cx="1968" cy="1488"/>
          </a:xfrm>
        </p:grpSpPr>
        <p:sp>
          <p:nvSpPr>
            <p:cNvPr id="90154" name="AutoShape 284"/>
            <p:cNvSpPr>
              <a:spLocks noChangeArrowheads="1"/>
            </p:cNvSpPr>
            <p:nvPr/>
          </p:nvSpPr>
          <p:spPr bwMode="auto">
            <a:xfrm>
              <a:off x="3552" y="1104"/>
              <a:ext cx="1968" cy="1488"/>
            </a:xfrm>
            <a:prstGeom prst="wedgeEllipseCallout">
              <a:avLst>
                <a:gd name="adj1" fmla="val -27745"/>
                <a:gd name="adj2" fmla="val 61292"/>
              </a:avLst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0155" name="Oval 285"/>
            <p:cNvSpPr>
              <a:spLocks noChangeArrowheads="1"/>
            </p:cNvSpPr>
            <p:nvPr/>
          </p:nvSpPr>
          <p:spPr bwMode="auto">
            <a:xfrm>
              <a:off x="4933" y="1834"/>
              <a:ext cx="203" cy="182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56" name="Group 286"/>
            <p:cNvGrpSpPr>
              <a:grpSpLocks/>
            </p:cNvGrpSpPr>
            <p:nvPr/>
          </p:nvGrpSpPr>
          <p:grpSpPr bwMode="auto">
            <a:xfrm>
              <a:off x="3804" y="1536"/>
              <a:ext cx="948" cy="288"/>
              <a:chOff x="4080" y="1536"/>
              <a:chExt cx="948" cy="288"/>
            </a:xfrm>
          </p:grpSpPr>
          <p:sp>
            <p:nvSpPr>
              <p:cNvPr id="90167" name="Line 287"/>
              <p:cNvSpPr>
                <a:spLocks noChangeShapeType="1"/>
              </p:cNvSpPr>
              <p:nvPr/>
            </p:nvSpPr>
            <p:spPr bwMode="auto">
              <a:xfrm>
                <a:off x="4489" y="156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8" name="Line 288"/>
              <p:cNvSpPr>
                <a:spLocks noChangeShapeType="1"/>
              </p:cNvSpPr>
              <p:nvPr/>
            </p:nvSpPr>
            <p:spPr bwMode="auto">
              <a:xfrm>
                <a:off x="5028" y="1568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9" name="Line 289"/>
              <p:cNvSpPr>
                <a:spLocks noChangeShapeType="1"/>
              </p:cNvSpPr>
              <p:nvPr/>
            </p:nvSpPr>
            <p:spPr bwMode="auto">
              <a:xfrm flipH="1">
                <a:off x="4489" y="1776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0" name="Line 290"/>
              <p:cNvSpPr>
                <a:spLocks noChangeShapeType="1"/>
              </p:cNvSpPr>
              <p:nvPr/>
            </p:nvSpPr>
            <p:spPr bwMode="auto">
              <a:xfrm flipH="1">
                <a:off x="4608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1" name="Line 291"/>
              <p:cNvSpPr>
                <a:spLocks noChangeShapeType="1"/>
              </p:cNvSpPr>
              <p:nvPr/>
            </p:nvSpPr>
            <p:spPr bwMode="auto">
              <a:xfrm flipH="1">
                <a:off x="4896" y="1584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2" name="Line 292"/>
              <p:cNvSpPr>
                <a:spLocks noChangeShapeType="1"/>
              </p:cNvSpPr>
              <p:nvPr/>
            </p:nvSpPr>
            <p:spPr bwMode="auto">
              <a:xfrm>
                <a:off x="4128" y="1536"/>
                <a:ext cx="336" cy="110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73" name="Line 293"/>
              <p:cNvSpPr>
                <a:spLocks noChangeShapeType="1"/>
              </p:cNvSpPr>
              <p:nvPr/>
            </p:nvSpPr>
            <p:spPr bwMode="auto">
              <a:xfrm flipV="1">
                <a:off x="4080" y="1724"/>
                <a:ext cx="359" cy="1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90157" name="Text Box 294"/>
            <p:cNvSpPr txBox="1">
              <a:spLocks noChangeArrowheads="1"/>
            </p:cNvSpPr>
            <p:nvPr/>
          </p:nvSpPr>
          <p:spPr bwMode="auto">
            <a:xfrm>
              <a:off x="4128" y="1160"/>
              <a:ext cx="10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scheduling</a:t>
              </a:r>
              <a:endParaRPr lang="en-US" sz="1600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grpSp>
          <p:nvGrpSpPr>
            <p:cNvPr id="90158" name="Group 295"/>
            <p:cNvGrpSpPr>
              <a:grpSpLocks/>
            </p:cNvGrpSpPr>
            <p:nvPr/>
          </p:nvGrpSpPr>
          <p:grpSpPr bwMode="auto">
            <a:xfrm>
              <a:off x="4224" y="2096"/>
              <a:ext cx="539" cy="208"/>
              <a:chOff x="4464" y="2000"/>
              <a:chExt cx="539" cy="208"/>
            </a:xfrm>
          </p:grpSpPr>
          <p:sp>
            <p:nvSpPr>
              <p:cNvPr id="90164" name="Line 296"/>
              <p:cNvSpPr>
                <a:spLocks noChangeShapeType="1"/>
              </p:cNvSpPr>
              <p:nvPr/>
            </p:nvSpPr>
            <p:spPr bwMode="auto">
              <a:xfrm>
                <a:off x="4464" y="2000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5" name="Line 297"/>
              <p:cNvSpPr>
                <a:spLocks noChangeShapeType="1"/>
              </p:cNvSpPr>
              <p:nvPr/>
            </p:nvSpPr>
            <p:spPr bwMode="auto">
              <a:xfrm>
                <a:off x="5003" y="2000"/>
                <a:ext cx="0" cy="2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66" name="Line 298"/>
              <p:cNvSpPr>
                <a:spLocks noChangeShapeType="1"/>
              </p:cNvSpPr>
              <p:nvPr/>
            </p:nvSpPr>
            <p:spPr bwMode="auto">
              <a:xfrm flipH="1">
                <a:off x="4464" y="2208"/>
                <a:ext cx="53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90159" name="Text Box 299"/>
            <p:cNvSpPr txBox="1">
              <a:spLocks noChangeArrowheads="1"/>
            </p:cNvSpPr>
            <p:nvPr/>
          </p:nvSpPr>
          <p:spPr bwMode="auto">
            <a:xfrm>
              <a:off x="4416" y="1536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0" name="Text Box 300"/>
            <p:cNvSpPr txBox="1">
              <a:spLocks noChangeArrowheads="1"/>
            </p:cNvSpPr>
            <p:nvPr/>
          </p:nvSpPr>
          <p:spPr bwMode="auto">
            <a:xfrm>
              <a:off x="4416" y="1632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1" name="Text Box 301"/>
            <p:cNvSpPr txBox="1">
              <a:spLocks noChangeArrowheads="1"/>
            </p:cNvSpPr>
            <p:nvPr/>
          </p:nvSpPr>
          <p:spPr bwMode="auto">
            <a:xfrm>
              <a:off x="4416" y="1728"/>
              <a:ext cx="188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600" b="1"/>
                <a:t>.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0162" name="Line 302"/>
            <p:cNvSpPr>
              <a:spLocks noChangeShapeType="1"/>
            </p:cNvSpPr>
            <p:nvPr/>
          </p:nvSpPr>
          <p:spPr bwMode="auto">
            <a:xfrm>
              <a:off x="5184" y="1920"/>
              <a:ext cx="24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0163" name="Line 303"/>
            <p:cNvSpPr>
              <a:spLocks noChangeShapeType="1"/>
            </p:cNvSpPr>
            <p:nvPr/>
          </p:nvSpPr>
          <p:spPr bwMode="auto">
            <a:xfrm>
              <a:off x="4752" y="1728"/>
              <a:ext cx="192" cy="14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4314" name="Group 304"/>
          <p:cNvGrpSpPr>
            <a:grpSpLocks/>
          </p:cNvGrpSpPr>
          <p:nvPr/>
        </p:nvGrpSpPr>
        <p:grpSpPr bwMode="auto">
          <a:xfrm>
            <a:off x="5210175" y="1439863"/>
            <a:ext cx="2590800" cy="2286000"/>
            <a:chOff x="3120" y="480"/>
            <a:chExt cx="1632" cy="1440"/>
          </a:xfrm>
        </p:grpSpPr>
        <p:sp>
          <p:nvSpPr>
            <p:cNvPr id="90124" name="AutoShape 305"/>
            <p:cNvSpPr>
              <a:spLocks noChangeArrowheads="1"/>
            </p:cNvSpPr>
            <p:nvPr/>
          </p:nvSpPr>
          <p:spPr bwMode="auto">
            <a:xfrm>
              <a:off x="3120" y="528"/>
              <a:ext cx="1632" cy="1392"/>
            </a:xfrm>
            <a:prstGeom prst="wedgeRoundRectCallout">
              <a:avLst>
                <a:gd name="adj1" fmla="val -44912"/>
                <a:gd name="adj2" fmla="val 69972"/>
                <a:gd name="adj3" fmla="val 16667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0125" name="Oval 306"/>
            <p:cNvSpPr>
              <a:spLocks noChangeArrowheads="1"/>
            </p:cNvSpPr>
            <p:nvPr/>
          </p:nvSpPr>
          <p:spPr bwMode="auto">
            <a:xfrm>
              <a:off x="3796" y="1466"/>
              <a:ext cx="137" cy="105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90126" name="Group 307"/>
            <p:cNvGrpSpPr>
              <a:grpSpLocks/>
            </p:cNvGrpSpPr>
            <p:nvPr/>
          </p:nvGrpSpPr>
          <p:grpSpPr bwMode="auto">
            <a:xfrm>
              <a:off x="3248" y="1519"/>
              <a:ext cx="515" cy="113"/>
              <a:chOff x="3248" y="1519"/>
              <a:chExt cx="515" cy="113"/>
            </a:xfrm>
          </p:grpSpPr>
          <p:sp>
            <p:nvSpPr>
              <p:cNvPr id="90150" name="Line 308"/>
              <p:cNvSpPr>
                <a:spLocks noChangeShapeType="1"/>
              </p:cNvSpPr>
              <p:nvPr/>
            </p:nvSpPr>
            <p:spPr bwMode="auto">
              <a:xfrm>
                <a:off x="3248" y="1519"/>
                <a:ext cx="515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90151" name="Group 309"/>
              <p:cNvGrpSpPr>
                <a:grpSpLocks/>
              </p:cNvGrpSpPr>
              <p:nvPr/>
            </p:nvGrpSpPr>
            <p:grpSpPr bwMode="auto">
              <a:xfrm>
                <a:off x="3259" y="1558"/>
                <a:ext cx="389" cy="74"/>
                <a:chOff x="3282" y="1414"/>
                <a:chExt cx="275" cy="52"/>
              </a:xfrm>
            </p:grpSpPr>
            <p:sp>
              <p:nvSpPr>
                <p:cNvPr id="90152" name="Rectangle 310"/>
                <p:cNvSpPr>
                  <a:spLocks noChangeArrowheads="1"/>
                </p:cNvSpPr>
                <p:nvPr/>
              </p:nvSpPr>
              <p:spPr bwMode="auto">
                <a:xfrm>
                  <a:off x="3282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53" name="Rectangle 311"/>
                <p:cNvSpPr>
                  <a:spLocks noChangeArrowheads="1"/>
                </p:cNvSpPr>
                <p:nvPr/>
              </p:nvSpPr>
              <p:spPr bwMode="auto">
                <a:xfrm>
                  <a:off x="3454" y="1414"/>
                  <a:ext cx="103" cy="52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</p:grpSp>
        <p:grpSp>
          <p:nvGrpSpPr>
            <p:cNvPr id="90127" name="Group 312"/>
            <p:cNvGrpSpPr>
              <a:grpSpLocks/>
            </p:cNvGrpSpPr>
            <p:nvPr/>
          </p:nvGrpSpPr>
          <p:grpSpPr bwMode="auto">
            <a:xfrm>
              <a:off x="3936" y="1571"/>
              <a:ext cx="624" cy="205"/>
              <a:chOff x="3936" y="1571"/>
              <a:chExt cx="624" cy="205"/>
            </a:xfrm>
          </p:grpSpPr>
          <p:grpSp>
            <p:nvGrpSpPr>
              <p:cNvPr id="90145" name="Group 313"/>
              <p:cNvGrpSpPr>
                <a:grpSpLocks/>
              </p:cNvGrpSpPr>
              <p:nvPr/>
            </p:nvGrpSpPr>
            <p:grpSpPr bwMode="auto">
              <a:xfrm>
                <a:off x="3936" y="1676"/>
                <a:ext cx="576" cy="100"/>
                <a:chOff x="4002" y="1676"/>
                <a:chExt cx="446" cy="52"/>
              </a:xfrm>
            </p:grpSpPr>
            <p:sp>
              <p:nvSpPr>
                <p:cNvPr id="90147" name="Rectangle 314"/>
                <p:cNvSpPr>
                  <a:spLocks noChangeArrowheads="1"/>
                </p:cNvSpPr>
                <p:nvPr/>
              </p:nvSpPr>
              <p:spPr bwMode="auto">
                <a:xfrm>
                  <a:off x="4345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8" name="Rectangle 315"/>
                <p:cNvSpPr>
                  <a:spLocks noChangeArrowheads="1"/>
                </p:cNvSpPr>
                <p:nvPr/>
              </p:nvSpPr>
              <p:spPr bwMode="auto">
                <a:xfrm>
                  <a:off x="4174" y="1676"/>
                  <a:ext cx="102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9" name="Rectangle 316"/>
                <p:cNvSpPr>
                  <a:spLocks noChangeArrowheads="1"/>
                </p:cNvSpPr>
                <p:nvPr/>
              </p:nvSpPr>
              <p:spPr bwMode="auto">
                <a:xfrm>
                  <a:off x="4002" y="1676"/>
                  <a:ext cx="103" cy="52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90146" name="Line 317"/>
              <p:cNvSpPr>
                <a:spLocks noChangeShapeType="1"/>
              </p:cNvSpPr>
              <p:nvPr/>
            </p:nvSpPr>
            <p:spPr bwMode="auto">
              <a:xfrm>
                <a:off x="4002" y="1571"/>
                <a:ext cx="558" cy="6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28" name="Group 318"/>
            <p:cNvGrpSpPr>
              <a:grpSpLocks/>
            </p:cNvGrpSpPr>
            <p:nvPr/>
          </p:nvGrpSpPr>
          <p:grpSpPr bwMode="auto">
            <a:xfrm>
              <a:off x="4002" y="1296"/>
              <a:ext cx="558" cy="223"/>
              <a:chOff x="4002" y="1296"/>
              <a:chExt cx="558" cy="223"/>
            </a:xfrm>
          </p:grpSpPr>
          <p:grpSp>
            <p:nvGrpSpPr>
              <p:cNvPr id="90141" name="Group 319"/>
              <p:cNvGrpSpPr>
                <a:grpSpLocks/>
              </p:cNvGrpSpPr>
              <p:nvPr/>
            </p:nvGrpSpPr>
            <p:grpSpPr bwMode="auto">
              <a:xfrm>
                <a:off x="4139" y="1296"/>
                <a:ext cx="421" cy="96"/>
                <a:chOff x="4139" y="1388"/>
                <a:chExt cx="275" cy="52"/>
              </a:xfrm>
            </p:grpSpPr>
            <p:sp>
              <p:nvSpPr>
                <p:cNvPr id="90143" name="Rectangle 320"/>
                <p:cNvSpPr>
                  <a:spLocks noChangeArrowheads="1"/>
                </p:cNvSpPr>
                <p:nvPr/>
              </p:nvSpPr>
              <p:spPr bwMode="auto">
                <a:xfrm>
                  <a:off x="4139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  <p:sp>
              <p:nvSpPr>
                <p:cNvPr id="90144" name="Rectangle 321"/>
                <p:cNvSpPr>
                  <a:spLocks noChangeArrowheads="1"/>
                </p:cNvSpPr>
                <p:nvPr/>
              </p:nvSpPr>
              <p:spPr bwMode="auto">
                <a:xfrm>
                  <a:off x="4311" y="1388"/>
                  <a:ext cx="103" cy="52"/>
                </a:xfrm>
                <a:prstGeom prst="rect">
                  <a:avLst/>
                </a:prstGeom>
                <a:solidFill>
                  <a:srgbClr val="33CC33"/>
                </a:solidFill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sv-SE"/>
                </a:p>
              </p:txBody>
            </p:sp>
          </p:grpSp>
          <p:sp>
            <p:nvSpPr>
              <p:cNvPr id="90142" name="Line 322"/>
              <p:cNvSpPr>
                <a:spLocks noChangeShapeType="1"/>
              </p:cNvSpPr>
              <p:nvPr/>
            </p:nvSpPr>
            <p:spPr bwMode="auto">
              <a:xfrm flipV="1">
                <a:off x="4002" y="1440"/>
                <a:ext cx="558" cy="79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90129" name="Group 323"/>
            <p:cNvGrpSpPr>
              <a:grpSpLocks/>
            </p:cNvGrpSpPr>
            <p:nvPr/>
          </p:nvGrpSpPr>
          <p:grpSpPr bwMode="auto">
            <a:xfrm>
              <a:off x="3504" y="576"/>
              <a:ext cx="464" cy="820"/>
              <a:chOff x="3504" y="576"/>
              <a:chExt cx="464" cy="820"/>
            </a:xfrm>
          </p:grpSpPr>
          <p:sp>
            <p:nvSpPr>
              <p:cNvPr id="90131" name="Line 324"/>
              <p:cNvSpPr>
                <a:spLocks noChangeShapeType="1"/>
              </p:cNvSpPr>
              <p:nvPr/>
            </p:nvSpPr>
            <p:spPr bwMode="auto">
              <a:xfrm>
                <a:off x="3763" y="1160"/>
                <a:ext cx="0" cy="2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2" name="Line 325"/>
              <p:cNvSpPr>
                <a:spLocks noChangeShapeType="1"/>
              </p:cNvSpPr>
              <p:nvPr/>
            </p:nvSpPr>
            <p:spPr bwMode="auto">
              <a:xfrm>
                <a:off x="3763" y="1396"/>
                <a:ext cx="2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3" name="Line 326"/>
              <p:cNvSpPr>
                <a:spLocks noChangeShapeType="1"/>
              </p:cNvSpPr>
              <p:nvPr/>
            </p:nvSpPr>
            <p:spPr bwMode="auto">
              <a:xfrm flipV="1">
                <a:off x="3968" y="1034"/>
                <a:ext cx="0" cy="3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4" name="Oval 327"/>
              <p:cNvSpPr>
                <a:spLocks noChangeArrowheads="1"/>
              </p:cNvSpPr>
              <p:nvPr/>
            </p:nvSpPr>
            <p:spPr bwMode="auto">
              <a:xfrm>
                <a:off x="3831" y="1134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5" name="Oval 328"/>
              <p:cNvSpPr>
                <a:spLocks noChangeArrowheads="1"/>
              </p:cNvSpPr>
              <p:nvPr/>
            </p:nvSpPr>
            <p:spPr bwMode="auto">
              <a:xfrm>
                <a:off x="3831" y="1213"/>
                <a:ext cx="69" cy="52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6" name="Oval 329"/>
              <p:cNvSpPr>
                <a:spLocks noChangeArrowheads="1"/>
              </p:cNvSpPr>
              <p:nvPr/>
            </p:nvSpPr>
            <p:spPr bwMode="auto">
              <a:xfrm>
                <a:off x="3831" y="1317"/>
                <a:ext cx="69" cy="53"/>
              </a:xfrm>
              <a:prstGeom prst="ellipse">
                <a:avLst/>
              </a:prstGeom>
              <a:solidFill>
                <a:srgbClr val="33CC3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eaLnBrk="0" hangingPunct="0"/>
                <a:endParaRPr lang="fr-FR">
                  <a:solidFill>
                    <a:srgbClr val="008000"/>
                  </a:solidFill>
                </a:endParaRPr>
              </a:p>
            </p:txBody>
          </p:sp>
          <p:sp>
            <p:nvSpPr>
              <p:cNvPr id="90137" name="Line 330"/>
              <p:cNvSpPr>
                <a:spLocks noChangeShapeType="1"/>
              </p:cNvSpPr>
              <p:nvPr/>
            </p:nvSpPr>
            <p:spPr bwMode="auto">
              <a:xfrm flipV="1">
                <a:off x="3763" y="1029"/>
                <a:ext cx="0" cy="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138" name="AutoShape 331"/>
              <p:cNvSpPr>
                <a:spLocks noChangeArrowheads="1"/>
              </p:cNvSpPr>
              <p:nvPr/>
            </p:nvSpPr>
            <p:spPr bwMode="auto">
              <a:xfrm>
                <a:off x="3796" y="846"/>
                <a:ext cx="137" cy="209"/>
              </a:xfrm>
              <a:prstGeom prst="downArrow">
                <a:avLst>
                  <a:gd name="adj1" fmla="val 50000"/>
                  <a:gd name="adj2" fmla="val 38139"/>
                </a:avLst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90139" name="Text Box 332"/>
              <p:cNvSpPr txBox="1">
                <a:spLocks noChangeArrowheads="1"/>
              </p:cNvSpPr>
              <p:nvPr/>
            </p:nvSpPr>
            <p:spPr bwMode="auto">
              <a:xfrm>
                <a:off x="3744" y="576"/>
                <a:ext cx="20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r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  <p:sp>
            <p:nvSpPr>
              <p:cNvPr id="90140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1056"/>
                <a:ext cx="23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1" i="1">
                    <a:solidFill>
                      <a:srgbClr val="33CC33"/>
                    </a:solidFill>
                    <a:latin typeface="Comic Sans MS" pitchFamily="66" charset="0"/>
                  </a:rPr>
                  <a:t>b</a:t>
                </a:r>
                <a:endParaRPr lang="en-US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90130" name="Text Box 334"/>
            <p:cNvSpPr txBox="1">
              <a:spLocks noChangeArrowheads="1"/>
            </p:cNvSpPr>
            <p:nvPr/>
          </p:nvSpPr>
          <p:spPr bwMode="auto">
            <a:xfrm>
              <a:off x="3936" y="480"/>
              <a:ext cx="816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marking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88D5F7-6041-4677-8937-39CF83B73F72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91140" name="Rectangle 2"/>
          <p:cNvSpPr>
            <a:spLocks noChangeArrowheads="1"/>
          </p:cNvSpPr>
          <p:nvPr/>
        </p:nvSpPr>
        <p:spPr bwMode="auto">
          <a:xfrm>
            <a:off x="447675" y="236538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3600" u="sng">
                <a:solidFill>
                  <a:schemeClr val="accent2"/>
                </a:solidFill>
                <a:latin typeface="Comic Sans MS" pitchFamily="66" charset="0"/>
              </a:rPr>
              <a:t>Edge-router Packet Marking</a:t>
            </a:r>
            <a:r>
              <a:rPr lang="en-US" sz="2800" u="sng">
                <a:solidFill>
                  <a:schemeClr val="accent2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1141" name="Rectangle 3"/>
          <p:cNvSpPr>
            <a:spLocks noChangeArrowheads="1"/>
          </p:cNvSpPr>
          <p:nvPr/>
        </p:nvSpPr>
        <p:spPr bwMode="auto">
          <a:xfrm>
            <a:off x="719138" y="4606925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solidFill>
                  <a:srgbClr val="0066CC"/>
                </a:solidFill>
                <a:latin typeface="Comic Sans MS" pitchFamily="66" charset="0"/>
              </a:rPr>
              <a:t>class-based marking: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packets of different classes marked differently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intra-class marking: conforming portion of flow marked differently than non-conforming one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latin typeface="Comic Sans MS" pitchFamily="66" charset="0"/>
              </a:rPr>
              <a:t>Packet is marked in the Type of Service (TOS) in IPv4, and Traffic Class in IPv6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557213" y="1095375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profile: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pre-negotiated</a:t>
            </a: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rate A, bucket size B</a:t>
            </a:r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packet marking at edge based on </a:t>
            </a:r>
            <a:r>
              <a:rPr lang="en-US" sz="2000" dirty="0">
                <a:solidFill>
                  <a:srgbClr val="3333FF"/>
                </a:solidFill>
                <a:latin typeface="Comic Sans MS" pitchFamily="66" charset="0"/>
              </a:rPr>
              <a:t>per-flow</a:t>
            </a:r>
            <a:r>
              <a:rPr lang="en-US" sz="2000" dirty="0">
                <a:solidFill>
                  <a:schemeClr val="tx2"/>
                </a:solidFill>
                <a:latin typeface="Comic Sans MS" pitchFamily="66" charset="0"/>
              </a:rPr>
              <a:t> profile</a:t>
            </a:r>
            <a:endParaRPr lang="en-US" sz="20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1143" name="Text Box 5"/>
          <p:cNvSpPr txBox="1">
            <a:spLocks noChangeArrowheads="1"/>
          </p:cNvSpPr>
          <p:nvPr/>
        </p:nvSpPr>
        <p:spPr bwMode="auto">
          <a:xfrm>
            <a:off x="603250" y="413385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Possible usage of marking:</a:t>
            </a:r>
          </a:p>
        </p:txBody>
      </p:sp>
      <p:sp>
        <p:nvSpPr>
          <p:cNvPr id="91144" name="Text Box 6"/>
          <p:cNvSpPr txBox="1">
            <a:spLocks noChangeArrowheads="1"/>
          </p:cNvSpPr>
          <p:nvPr/>
        </p:nvSpPr>
        <p:spPr bwMode="auto">
          <a:xfrm>
            <a:off x="2782888" y="357346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Comic Sans MS" pitchFamily="66" charset="0"/>
              </a:rPr>
              <a:t>User packets</a:t>
            </a:r>
            <a:endParaRPr lang="en-US" sz="200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91145" name="Group 7"/>
          <p:cNvGrpSpPr>
            <a:grpSpLocks/>
          </p:cNvGrpSpPr>
          <p:nvPr/>
        </p:nvGrpSpPr>
        <p:grpSpPr bwMode="auto">
          <a:xfrm>
            <a:off x="4527550" y="1889125"/>
            <a:ext cx="2667000" cy="2514600"/>
            <a:chOff x="2352" y="1680"/>
            <a:chExt cx="1680" cy="1584"/>
          </a:xfrm>
        </p:grpSpPr>
        <p:sp>
          <p:nvSpPr>
            <p:cNvPr id="91146" name="Rectangle 8"/>
            <p:cNvSpPr>
              <a:spLocks noChangeArrowheads="1"/>
            </p:cNvSpPr>
            <p:nvPr/>
          </p:nvSpPr>
          <p:spPr bwMode="auto">
            <a:xfrm>
              <a:off x="360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7" name="Rectangle 9"/>
            <p:cNvSpPr>
              <a:spLocks noChangeArrowheads="1"/>
            </p:cNvSpPr>
            <p:nvPr/>
          </p:nvSpPr>
          <p:spPr bwMode="auto">
            <a:xfrm>
              <a:off x="3840" y="2640"/>
              <a:ext cx="144" cy="96"/>
            </a:xfrm>
            <a:prstGeom prst="rect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8" name="Rectangle 10"/>
            <p:cNvSpPr>
              <a:spLocks noChangeArrowheads="1"/>
            </p:cNvSpPr>
            <p:nvPr/>
          </p:nvSpPr>
          <p:spPr bwMode="auto">
            <a:xfrm>
              <a:off x="388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49" name="Rectangle 11"/>
            <p:cNvSpPr>
              <a:spLocks noChangeArrowheads="1"/>
            </p:cNvSpPr>
            <p:nvPr/>
          </p:nvSpPr>
          <p:spPr bwMode="auto">
            <a:xfrm>
              <a:off x="364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0" name="Rectangle 12"/>
            <p:cNvSpPr>
              <a:spLocks noChangeArrowheads="1"/>
            </p:cNvSpPr>
            <p:nvPr/>
          </p:nvSpPr>
          <p:spPr bwMode="auto">
            <a:xfrm>
              <a:off x="3408" y="3168"/>
              <a:ext cx="144" cy="96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1" name="Line 13"/>
            <p:cNvSpPr>
              <a:spLocks noChangeShapeType="1"/>
            </p:cNvSpPr>
            <p:nvPr/>
          </p:nvSpPr>
          <p:spPr bwMode="auto">
            <a:xfrm>
              <a:off x="3072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2" name="Line 14"/>
            <p:cNvSpPr>
              <a:spLocks noChangeShapeType="1"/>
            </p:cNvSpPr>
            <p:nvPr/>
          </p:nvSpPr>
          <p:spPr bwMode="auto">
            <a:xfrm>
              <a:off x="3072" y="268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3" name="Line 15"/>
            <p:cNvSpPr>
              <a:spLocks noChangeShapeType="1"/>
            </p:cNvSpPr>
            <p:nvPr/>
          </p:nvSpPr>
          <p:spPr bwMode="auto">
            <a:xfrm flipV="1">
              <a:off x="3360" y="2256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4" name="Oval 16"/>
            <p:cNvSpPr>
              <a:spLocks noChangeArrowheads="1"/>
            </p:cNvSpPr>
            <p:nvPr/>
          </p:nvSpPr>
          <p:spPr bwMode="auto">
            <a:xfrm>
              <a:off x="3120" y="2784"/>
              <a:ext cx="192" cy="19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5" name="Line 17"/>
            <p:cNvSpPr>
              <a:spLocks noChangeShapeType="1"/>
            </p:cNvSpPr>
            <p:nvPr/>
          </p:nvSpPr>
          <p:spPr bwMode="auto">
            <a:xfrm>
              <a:off x="2352" y="2880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56" name="Rectangle 18"/>
            <p:cNvSpPr>
              <a:spLocks noChangeArrowheads="1"/>
            </p:cNvSpPr>
            <p:nvPr/>
          </p:nvSpPr>
          <p:spPr bwMode="auto">
            <a:xfrm>
              <a:off x="240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7" name="Rectangle 19"/>
            <p:cNvSpPr>
              <a:spLocks noChangeArrowheads="1"/>
            </p:cNvSpPr>
            <p:nvPr/>
          </p:nvSpPr>
          <p:spPr bwMode="auto">
            <a:xfrm>
              <a:off x="2640" y="2688"/>
              <a:ext cx="144" cy="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58" name="Oval 20"/>
            <p:cNvSpPr>
              <a:spLocks noChangeArrowheads="1"/>
            </p:cNvSpPr>
            <p:nvPr/>
          </p:nvSpPr>
          <p:spPr bwMode="auto">
            <a:xfrm>
              <a:off x="3168" y="2208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59" name="Oval 21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0" name="Oval 22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fr-FR">
                <a:solidFill>
                  <a:srgbClr val="008000"/>
                </a:solidFill>
              </a:endParaRPr>
            </a:p>
          </p:txBody>
        </p:sp>
        <p:sp>
          <p:nvSpPr>
            <p:cNvPr id="91161" name="Line 23"/>
            <p:cNvSpPr>
              <a:spLocks noChangeShapeType="1"/>
            </p:cNvSpPr>
            <p:nvPr/>
          </p:nvSpPr>
          <p:spPr bwMode="auto">
            <a:xfrm flipV="1">
              <a:off x="3072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2" name="Line 24"/>
            <p:cNvSpPr>
              <a:spLocks noChangeShapeType="1"/>
            </p:cNvSpPr>
            <p:nvPr/>
          </p:nvSpPr>
          <p:spPr bwMode="auto">
            <a:xfrm flipV="1">
              <a:off x="3360" y="2016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3" name="Text Box 25"/>
            <p:cNvSpPr txBox="1">
              <a:spLocks noChangeArrowheads="1"/>
            </p:cNvSpPr>
            <p:nvPr/>
          </p:nvSpPr>
          <p:spPr bwMode="auto">
            <a:xfrm>
              <a:off x="2352" y="1776"/>
              <a:ext cx="720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2"/>
                  </a:solidFill>
                  <a:latin typeface="Comic Sans MS" pitchFamily="66" charset="0"/>
                </a:rPr>
                <a:t>Rate A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91164" name="Line 26"/>
            <p:cNvSpPr>
              <a:spLocks noChangeShapeType="1"/>
            </p:cNvSpPr>
            <p:nvPr/>
          </p:nvSpPr>
          <p:spPr bwMode="auto">
            <a:xfrm>
              <a:off x="3408" y="2976"/>
              <a:ext cx="624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5" name="Line 27"/>
            <p:cNvSpPr>
              <a:spLocks noChangeShapeType="1"/>
            </p:cNvSpPr>
            <p:nvPr/>
          </p:nvSpPr>
          <p:spPr bwMode="auto">
            <a:xfrm flipV="1">
              <a:off x="3408" y="2784"/>
              <a:ext cx="624" cy="96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6" name="AutoShape 28"/>
            <p:cNvSpPr>
              <a:spLocks noChangeArrowheads="1"/>
            </p:cNvSpPr>
            <p:nvPr/>
          </p:nvSpPr>
          <p:spPr bwMode="auto">
            <a:xfrm>
              <a:off x="3120" y="1680"/>
              <a:ext cx="192" cy="38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1167" name="Line 29"/>
            <p:cNvSpPr>
              <a:spLocks noChangeShapeType="1"/>
            </p:cNvSpPr>
            <p:nvPr/>
          </p:nvSpPr>
          <p:spPr bwMode="auto">
            <a:xfrm>
              <a:off x="2976" y="212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1168" name="Text Box 30"/>
            <p:cNvSpPr txBox="1">
              <a:spLocks noChangeArrowheads="1"/>
            </p:cNvSpPr>
            <p:nvPr/>
          </p:nvSpPr>
          <p:spPr bwMode="auto">
            <a:xfrm>
              <a:off x="2640" y="2256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tx2"/>
                  </a:solidFill>
                  <a:latin typeface="Comic Sans MS" pitchFamily="66" charset="0"/>
                </a:rPr>
                <a:t>B</a:t>
              </a:r>
            </a:p>
          </p:txBody>
        </p:sp>
        <p:sp>
          <p:nvSpPr>
            <p:cNvPr id="91169" name="Line 31"/>
            <p:cNvSpPr>
              <a:spLocks noChangeShapeType="1"/>
            </p:cNvSpPr>
            <p:nvPr/>
          </p:nvSpPr>
          <p:spPr bwMode="auto">
            <a:xfrm>
              <a:off x="2976" y="2160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DiffServ Core Functions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Forwarding</a:t>
            </a:r>
            <a:r>
              <a:rPr lang="en-US" dirty="0" smtClean="0"/>
              <a:t>: according to “Per-Hop-Behavior” (PHB) specified for the particular packet class; PHB is strictly </a:t>
            </a:r>
            <a:r>
              <a:rPr lang="en-US" dirty="0" smtClean="0">
                <a:solidFill>
                  <a:schemeClr val="accent2"/>
                </a:solidFill>
              </a:rPr>
              <a:t>based on classification marking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PHB </a:t>
            </a:r>
            <a:r>
              <a:rPr lang="en-US" dirty="0" smtClean="0">
                <a:solidFill>
                  <a:srgbClr val="FF0000"/>
                </a:solidFill>
              </a:rPr>
              <a:t>does not</a:t>
            </a:r>
            <a:r>
              <a:rPr lang="en-US" dirty="0" smtClean="0"/>
              <a:t> specify what mechanisms to use to ensure required PHB performance behavior</a:t>
            </a:r>
          </a:p>
          <a:p>
            <a:pPr lvl="1"/>
            <a:r>
              <a:rPr lang="en-US" dirty="0" smtClean="0"/>
              <a:t>Examples: </a:t>
            </a:r>
          </a:p>
          <a:p>
            <a:pPr lvl="2"/>
            <a:r>
              <a:rPr lang="en-US" sz="1800" dirty="0" smtClean="0"/>
              <a:t>Class A gets x% of outgoing link bandwidth over time intervals of a specified length</a:t>
            </a:r>
          </a:p>
          <a:p>
            <a:pPr lvl="2"/>
            <a:r>
              <a:rPr lang="en-US" sz="1800" dirty="0" smtClean="0"/>
              <a:t>Class A packets leave before packets from class B</a:t>
            </a:r>
          </a:p>
          <a:p>
            <a:pPr lvl="2"/>
            <a:endParaRPr lang="en-US" sz="1800" dirty="0" smtClean="0"/>
          </a:p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dvantage</a:t>
            </a:r>
            <a:r>
              <a:rPr lang="en-US" dirty="0" smtClean="0"/>
              <a:t>:</a:t>
            </a:r>
          </a:p>
          <a:p>
            <a:pPr algn="ctr">
              <a:buFont typeface="ZapfDingbats"/>
              <a:buNone/>
            </a:pPr>
            <a:r>
              <a:rPr lang="en-US" dirty="0" smtClean="0"/>
              <a:t>No </a:t>
            </a:r>
            <a:r>
              <a:rPr lang="en-US" dirty="0" smtClean="0"/>
              <a:t>state info to be maintained by </a:t>
            </a:r>
            <a:r>
              <a:rPr lang="en-US" dirty="0" smtClean="0"/>
              <a:t>routers</a:t>
            </a:r>
            <a:endParaRPr lang="en-US" dirty="0" smtClean="0"/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45BC6-AB60-46AE-8023-F390967CA2AE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Summary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8059058" cy="4648200"/>
          </a:xfrm>
        </p:spPr>
        <p:txBody>
          <a:bodyPr/>
          <a:lstStyle/>
          <a:p>
            <a:r>
              <a:rPr lang="sv-SE" dirty="0" smtClean="0"/>
              <a:t>Internet </a:t>
            </a:r>
            <a:r>
              <a:rPr lang="sv-SE" dirty="0" err="1" smtClean="0"/>
              <a:t>core</a:t>
            </a:r>
            <a:r>
              <a:rPr lang="sv-SE" dirty="0" smtClean="0"/>
              <a:t> and transport </a:t>
            </a:r>
            <a:r>
              <a:rPr lang="sv-SE" dirty="0" err="1" smtClean="0"/>
              <a:t>protocols</a:t>
            </a:r>
            <a:r>
              <a:rPr lang="sv-SE" dirty="0" smtClean="0"/>
              <a:t> do not </a:t>
            </a:r>
            <a:r>
              <a:rPr lang="sv-SE" dirty="0" err="1" smtClean="0"/>
              <a:t>provide</a:t>
            </a:r>
            <a:r>
              <a:rPr lang="sv-SE" dirty="0" smtClean="0"/>
              <a:t> </a:t>
            </a:r>
            <a:r>
              <a:rPr lang="sv-SE" dirty="0" err="1" smtClean="0"/>
              <a:t>guarantees</a:t>
            </a:r>
            <a:r>
              <a:rPr lang="sv-SE" dirty="0" smtClean="0"/>
              <a:t> for multimedia streaming </a:t>
            </a:r>
            <a:r>
              <a:rPr lang="sv-SE" dirty="0" err="1" smtClean="0"/>
              <a:t>traffic</a:t>
            </a:r>
            <a:endParaRPr lang="sv-SE" dirty="0" smtClean="0"/>
          </a:p>
          <a:p>
            <a:r>
              <a:rPr lang="sv-SE" dirty="0" err="1" smtClean="0"/>
              <a:t>Applications</a:t>
            </a:r>
            <a:r>
              <a:rPr lang="sv-SE" dirty="0" smtClean="0"/>
              <a:t> </a:t>
            </a:r>
            <a:r>
              <a:rPr lang="sv-SE" dirty="0" err="1" smtClean="0"/>
              <a:t>take</a:t>
            </a:r>
            <a:r>
              <a:rPr lang="sv-SE" dirty="0" smtClean="0"/>
              <a:t> </a:t>
            </a:r>
            <a:r>
              <a:rPr lang="sv-SE" dirty="0" err="1" smtClean="0"/>
              <a:t>matters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hands</a:t>
            </a:r>
          </a:p>
          <a:p>
            <a:pPr lvl="1"/>
            <a:r>
              <a:rPr lang="sv-SE" dirty="0" smtClean="0"/>
              <a:t>Bag </a:t>
            </a:r>
            <a:r>
              <a:rPr lang="sv-SE" dirty="0" err="1" smtClean="0"/>
              <a:t>of</a:t>
            </a:r>
            <a:r>
              <a:rPr lang="sv-SE" dirty="0" smtClean="0"/>
              <a:t> tricks and </a:t>
            </a:r>
            <a:r>
              <a:rPr lang="sv-SE" dirty="0" err="1" smtClean="0"/>
              <a:t>interesting</a:t>
            </a:r>
            <a:r>
              <a:rPr lang="sv-SE" dirty="0" smtClean="0"/>
              <a:t> </a:t>
            </a:r>
            <a:r>
              <a:rPr lang="sv-SE" dirty="0" err="1" smtClean="0"/>
              <a:t>evolving</a:t>
            </a:r>
            <a:r>
              <a:rPr lang="sv-SE" dirty="0" smtClean="0"/>
              <a:t> </a:t>
            </a:r>
            <a:r>
              <a:rPr lang="sv-SE" dirty="0" err="1" smtClean="0"/>
              <a:t>methods</a:t>
            </a:r>
            <a:endParaRPr lang="sv-SE" dirty="0" smtClean="0"/>
          </a:p>
          <a:p>
            <a:r>
              <a:rPr lang="sv-SE" dirty="0" smtClean="0"/>
              <a:t>Another </a:t>
            </a:r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service at the </a:t>
            </a:r>
            <a:r>
              <a:rPr lang="sv-SE" dirty="0" err="1" smtClean="0"/>
              <a:t>core</a:t>
            </a:r>
            <a:r>
              <a:rPr lang="sv-SE" dirty="0" smtClean="0"/>
              <a:t> (VC-like) </a:t>
            </a:r>
            <a:r>
              <a:rPr lang="sv-SE" dirty="0" err="1" smtClean="0"/>
              <a:t>would</a:t>
            </a:r>
            <a:r>
              <a:rPr lang="sv-SE" dirty="0" smtClean="0"/>
              <a:t> </a:t>
            </a:r>
            <a:r>
              <a:rPr lang="sv-SE" dirty="0" err="1" smtClean="0"/>
              <a:t>imply</a:t>
            </a:r>
            <a:r>
              <a:rPr lang="sv-SE" dirty="0" smtClean="0"/>
              <a:t> a different situation</a:t>
            </a:r>
          </a:p>
          <a:p>
            <a:pPr lvl="1"/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then</a:t>
            </a:r>
            <a:r>
              <a:rPr lang="sv-SE" dirty="0" smtClean="0"/>
              <a:t> the internet </a:t>
            </a:r>
            <a:r>
              <a:rPr lang="sv-SE" dirty="0" err="1" smtClean="0"/>
              <a:t>core</a:t>
            </a:r>
            <a:r>
              <a:rPr lang="sv-SE" dirty="0" smtClean="0"/>
              <a:t> </a:t>
            </a:r>
            <a:r>
              <a:rPr lang="sv-SE" dirty="0" err="1" smtClean="0"/>
              <a:t>would</a:t>
            </a:r>
            <a:r>
              <a:rPr lang="sv-SE" dirty="0" smtClean="0"/>
              <a:t> be different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E38602A8-3B70-469C-AE9B-C0F2DFB7B061}" type="slidenum">
              <a:rPr lang="en-US" smtClean="0">
                <a:solidFill>
                  <a:srgbClr val="000000"/>
                </a:solidFill>
              </a:rPr>
              <a:pPr/>
              <a:t>56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4818" name="Picture 2" descr="D:\Users\ptrianta.NET\AppData\Local\Microsoft\Windows\Temporary Internet Files\Content.IE5\HNU1DIEU\MP90044834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3933"/>
            <a:ext cx="2206171" cy="14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14086"/>
            <a:ext cx="7772400" cy="1143000"/>
          </a:xfrm>
        </p:spPr>
        <p:txBody>
          <a:bodyPr/>
          <a:lstStyle/>
          <a:p>
            <a:r>
              <a:rPr lang="sv-SE" dirty="0" smtClean="0"/>
              <a:t>Reading list, </a:t>
            </a:r>
            <a:r>
              <a:rPr lang="sv-SE" dirty="0" err="1" smtClean="0"/>
              <a:t>review</a:t>
            </a:r>
            <a:r>
              <a:rPr lang="sv-SE" dirty="0" smtClean="0"/>
              <a:t> </a:t>
            </a:r>
            <a:r>
              <a:rPr lang="sv-SE" dirty="0" err="1" smtClean="0"/>
              <a:t>questions</a:t>
            </a:r>
            <a:r>
              <a:rPr lang="sv-SE" dirty="0" smtClean="0"/>
              <a:t>,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2790371" cy="4648200"/>
          </a:xfrm>
        </p:spPr>
        <p:txBody>
          <a:bodyPr/>
          <a:lstStyle/>
          <a:p>
            <a:r>
              <a:rPr lang="sv-SE" dirty="0" err="1" smtClean="0"/>
              <a:t>Chapter</a:t>
            </a:r>
            <a:r>
              <a:rPr lang="sv-SE" dirty="0" smtClean="0"/>
              <a:t> 7</a:t>
            </a:r>
          </a:p>
          <a:p>
            <a:r>
              <a:rPr lang="sv-SE" dirty="0" smtClean="0"/>
              <a:t>3.6.2</a:t>
            </a:r>
          </a:p>
          <a:p>
            <a:r>
              <a:rPr lang="sv-SE" dirty="0" smtClean="0"/>
              <a:t>5.5.1</a:t>
            </a:r>
          </a:p>
          <a:p>
            <a:endParaRPr lang="sv-SE" dirty="0" smtClean="0"/>
          </a:p>
          <a:p>
            <a:r>
              <a:rPr lang="sv-SE" dirty="0" smtClean="0"/>
              <a:t>R7</a:t>
            </a:r>
            <a:r>
              <a:rPr lang="sv-SE" dirty="0"/>
              <a:t>: 5, 6, 7, 8, 12,  14, 17,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4743" y="1190171"/>
            <a:ext cx="5704113" cy="5159829"/>
          </a:xfrm>
        </p:spPr>
        <p:txBody>
          <a:bodyPr/>
          <a:lstStyle/>
          <a:p>
            <a:r>
              <a:rPr lang="en-US" sz="1800" dirty="0" err="1" smtClean="0">
                <a:latin typeface="Arial Narrow" panose="020B0606020202030204" pitchFamily="34" charset="0"/>
              </a:rPr>
              <a:t>Upkar</a:t>
            </a:r>
            <a:r>
              <a:rPr lang="en-US" sz="1800" dirty="0" smtClean="0">
                <a:latin typeface="Arial Narrow" panose="020B0606020202030204" pitchFamily="34" charset="0"/>
              </a:rPr>
              <a:t> </a:t>
            </a:r>
            <a:r>
              <a:rPr lang="en-US" sz="1800" dirty="0" err="1">
                <a:latin typeface="Arial Narrow" panose="020B0606020202030204" pitchFamily="34" charset="0"/>
              </a:rPr>
              <a:t>Varshney</a:t>
            </a:r>
            <a:r>
              <a:rPr lang="en-US" sz="1800" dirty="0">
                <a:latin typeface="Arial Narrow" panose="020B0606020202030204" pitchFamily="34" charset="0"/>
              </a:rPr>
              <a:t>, Andy Snow, Matt </a:t>
            </a:r>
            <a:r>
              <a:rPr lang="en-US" sz="1800" dirty="0" err="1">
                <a:latin typeface="Arial Narrow" panose="020B0606020202030204" pitchFamily="34" charset="0"/>
              </a:rPr>
              <a:t>McGivern</a:t>
            </a:r>
            <a:r>
              <a:rPr lang="en-US" sz="1800" dirty="0">
                <a:latin typeface="Arial Narrow" panose="020B0606020202030204" pitchFamily="34" charset="0"/>
              </a:rPr>
              <a:t>, and Christi Howard. 2002. Voice over IP. </a:t>
            </a:r>
            <a:r>
              <a:rPr lang="en-US" sz="1800" dirty="0" err="1">
                <a:latin typeface="Arial Narrow" panose="020B0606020202030204" pitchFamily="34" charset="0"/>
              </a:rPr>
              <a:t>Commun</a:t>
            </a:r>
            <a:r>
              <a:rPr lang="en-US" sz="1800" dirty="0">
                <a:latin typeface="Arial Narrow" panose="020B0606020202030204" pitchFamily="34" charset="0"/>
              </a:rPr>
              <a:t>. ACM 45, 1 (January 2002), </a:t>
            </a:r>
            <a:r>
              <a:rPr lang="en-US" sz="1800" dirty="0" smtClean="0">
                <a:latin typeface="Arial Narrow" panose="020B0606020202030204" pitchFamily="34" charset="0"/>
              </a:rPr>
              <a:t>89-96. DOI=10.1145/502269.502271 </a:t>
            </a:r>
            <a:r>
              <a:rPr lang="en-US" sz="1800" dirty="0">
                <a:latin typeface="Arial Narrow" panose="020B0606020202030204" pitchFamily="34" charset="0"/>
                <a:hlinkClick r:id="rId2"/>
              </a:rPr>
              <a:t>http://</a:t>
            </a:r>
            <a:r>
              <a:rPr lang="en-US" sz="1800" dirty="0" smtClean="0">
                <a:latin typeface="Arial Narrow" panose="020B0606020202030204" pitchFamily="34" charset="0"/>
                <a:hlinkClick r:id="rId2"/>
              </a:rPr>
              <a:t>doi.acm.org/10.1145/502269.502271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r>
              <a:rPr lang="sv-SE" sz="1800" dirty="0">
                <a:latin typeface="Arial Narrow" panose="020B0606020202030204" pitchFamily="34" charset="0"/>
              </a:rPr>
              <a:t>Jussi </a:t>
            </a:r>
            <a:r>
              <a:rPr lang="sv-SE" sz="1800" dirty="0" err="1">
                <a:latin typeface="Arial Narrow" panose="020B0606020202030204" pitchFamily="34" charset="0"/>
              </a:rPr>
              <a:t>Kangasharju</a:t>
            </a:r>
            <a:r>
              <a:rPr lang="sv-SE" sz="1800" dirty="0">
                <a:latin typeface="Arial Narrow" panose="020B0606020202030204" pitchFamily="34" charset="0"/>
              </a:rPr>
              <a:t>, James Roberts, Keith W. Ross, </a:t>
            </a:r>
            <a:r>
              <a:rPr lang="sv-SE" sz="1800" dirty="0" err="1">
                <a:latin typeface="Arial Narrow" panose="020B0606020202030204" pitchFamily="34" charset="0"/>
              </a:rPr>
              <a:t>Object</a:t>
            </a:r>
            <a:r>
              <a:rPr lang="sv-SE" sz="1800" dirty="0">
                <a:latin typeface="Arial Narrow" panose="020B0606020202030204" pitchFamily="34" charset="0"/>
              </a:rPr>
              <a:t> </a:t>
            </a:r>
            <a:r>
              <a:rPr lang="sv-SE" sz="1800" dirty="0" err="1">
                <a:latin typeface="Arial Narrow" panose="020B0606020202030204" pitchFamily="34" charset="0"/>
              </a:rPr>
              <a:t>replication</a:t>
            </a:r>
            <a:r>
              <a:rPr lang="sv-SE" sz="1800" dirty="0">
                <a:latin typeface="Arial Narrow" panose="020B0606020202030204" pitchFamily="34" charset="0"/>
              </a:rPr>
              <a:t> </a:t>
            </a:r>
            <a:r>
              <a:rPr lang="sv-SE" sz="1800" dirty="0" err="1">
                <a:latin typeface="Arial Narrow" panose="020B0606020202030204" pitchFamily="34" charset="0"/>
              </a:rPr>
              <a:t>strategies</a:t>
            </a:r>
            <a:r>
              <a:rPr lang="sv-SE" sz="1800" dirty="0">
                <a:latin typeface="Arial Narrow" panose="020B0606020202030204" pitchFamily="34" charset="0"/>
              </a:rPr>
              <a:t> in </a:t>
            </a:r>
            <a:r>
              <a:rPr lang="sv-SE" sz="1800" dirty="0" err="1">
                <a:latin typeface="Arial Narrow" panose="020B0606020202030204" pitchFamily="34" charset="0"/>
              </a:rPr>
              <a:t>content</a:t>
            </a:r>
            <a:r>
              <a:rPr lang="sv-SE" sz="1800" dirty="0">
                <a:latin typeface="Arial Narrow" panose="020B0606020202030204" pitchFamily="34" charset="0"/>
              </a:rPr>
              <a:t> distribution </a:t>
            </a:r>
            <a:r>
              <a:rPr lang="sv-SE" sz="1800" dirty="0" err="1">
                <a:latin typeface="Arial Narrow" panose="020B0606020202030204" pitchFamily="34" charset="0"/>
              </a:rPr>
              <a:t>networks</a:t>
            </a:r>
            <a:r>
              <a:rPr lang="sv-SE" sz="1800" dirty="0">
                <a:latin typeface="Arial Narrow" panose="020B0606020202030204" pitchFamily="34" charset="0"/>
              </a:rPr>
              <a:t>, Computer Communications, </a:t>
            </a:r>
            <a:r>
              <a:rPr lang="sv-SE" sz="1800" dirty="0" err="1">
                <a:latin typeface="Arial Narrow" panose="020B0606020202030204" pitchFamily="34" charset="0"/>
              </a:rPr>
              <a:t>Volume</a:t>
            </a:r>
            <a:r>
              <a:rPr lang="sv-SE" sz="1800" dirty="0">
                <a:latin typeface="Arial Narrow" panose="020B0606020202030204" pitchFamily="34" charset="0"/>
              </a:rPr>
              <a:t> 25, </a:t>
            </a:r>
            <a:r>
              <a:rPr lang="sv-SE" sz="1800" dirty="0" err="1">
                <a:latin typeface="Arial Narrow" panose="020B0606020202030204" pitchFamily="34" charset="0"/>
              </a:rPr>
              <a:t>Issue</a:t>
            </a:r>
            <a:r>
              <a:rPr lang="sv-SE" sz="1800" dirty="0">
                <a:latin typeface="Arial Narrow" panose="020B0606020202030204" pitchFamily="34" charset="0"/>
              </a:rPr>
              <a:t> 4, 1 </a:t>
            </a:r>
            <a:r>
              <a:rPr lang="sv-SE" sz="1800" dirty="0" err="1">
                <a:latin typeface="Arial Narrow" panose="020B0606020202030204" pitchFamily="34" charset="0"/>
              </a:rPr>
              <a:t>March</a:t>
            </a:r>
            <a:r>
              <a:rPr lang="sv-SE" sz="1800" dirty="0">
                <a:latin typeface="Arial Narrow" panose="020B0606020202030204" pitchFamily="34" charset="0"/>
              </a:rPr>
              <a:t> 2002, Pages 376-383, ISSN 0140-3664, http://dx.doi.org/10.1016/S0140-3664(01)00409-1. (</a:t>
            </a:r>
            <a:r>
              <a:rPr lang="sv-SE" sz="1800" dirty="0">
                <a:latin typeface="Arial Narrow" panose="020B0606020202030204" pitchFamily="34" charset="0"/>
                <a:hlinkClick r:id="rId3"/>
              </a:rPr>
              <a:t>http://www.sciencedirect.com/science/</a:t>
            </a:r>
            <a:r>
              <a:rPr lang="sv-SE" sz="1800" dirty="0" err="1">
                <a:latin typeface="Arial Narrow" panose="020B0606020202030204" pitchFamily="34" charset="0"/>
                <a:hlinkClick r:id="rId3"/>
              </a:rPr>
              <a:t>article</a:t>
            </a:r>
            <a:r>
              <a:rPr lang="sv-SE" sz="1800" dirty="0">
                <a:latin typeface="Arial Narrow" panose="020B0606020202030204" pitchFamily="34" charset="0"/>
                <a:hlinkClick r:id="rId3"/>
              </a:rPr>
              <a:t>/</a:t>
            </a:r>
            <a:r>
              <a:rPr lang="sv-SE" sz="1800" dirty="0" err="1">
                <a:latin typeface="Arial Narrow" panose="020B0606020202030204" pitchFamily="34" charset="0"/>
                <a:hlinkClick r:id="rId3"/>
              </a:rPr>
              <a:t>pii</a:t>
            </a:r>
            <a:r>
              <a:rPr lang="sv-SE" sz="1800" dirty="0">
                <a:latin typeface="Arial Narrow" panose="020B0606020202030204" pitchFamily="34" charset="0"/>
                <a:hlinkClick r:id="rId3"/>
              </a:rPr>
              <a:t>/S0140366401004091</a:t>
            </a:r>
            <a:r>
              <a:rPr lang="sv-SE" sz="1800" dirty="0" smtClean="0">
                <a:latin typeface="Arial Narrow" panose="020B0606020202030204" pitchFamily="34" charset="0"/>
              </a:rPr>
              <a:t>)</a:t>
            </a:r>
          </a:p>
          <a:p>
            <a:r>
              <a:rPr lang="en-US" sz="1800" dirty="0">
                <a:latin typeface="Arial Narrow" panose="020B0606020202030204" pitchFamily="34" charset="0"/>
              </a:rPr>
              <a:t>K.L Johnson, J.F Carr, M.S Day, M.F </a:t>
            </a:r>
            <a:r>
              <a:rPr lang="en-US" sz="1800" dirty="0" err="1">
                <a:latin typeface="Arial Narrow" panose="020B0606020202030204" pitchFamily="34" charset="0"/>
              </a:rPr>
              <a:t>Kaashoek</a:t>
            </a:r>
            <a:r>
              <a:rPr lang="en-US" sz="1800" dirty="0">
                <a:latin typeface="Arial Narrow" panose="020B0606020202030204" pitchFamily="34" charset="0"/>
              </a:rPr>
              <a:t>, The measured performance of content distribution networks, Computer Communications, Volume 24, Issue 2, 1 February 2001, Pages 202-206, ISSN 0140-3664, http://dx.doi.org/10.1016/S0140-3664(00)00315-7. (</a:t>
            </a:r>
            <a:r>
              <a:rPr lang="en-US" sz="1800" dirty="0">
                <a:latin typeface="Arial Narrow" panose="020B0606020202030204" pitchFamily="34" charset="0"/>
                <a:hlinkClick r:id="rId4"/>
              </a:rPr>
              <a:t>http://www.sciencedirect.com/science/article/pii/S0140366400003157</a:t>
            </a:r>
            <a:r>
              <a:rPr lang="en-US" sz="1800" dirty="0" smtClean="0">
                <a:latin typeface="Arial Narrow" panose="020B0606020202030204" pitchFamily="34" charset="0"/>
              </a:rPr>
              <a:t>)</a:t>
            </a:r>
          </a:p>
          <a:p>
            <a:r>
              <a:rPr lang="sv-S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Eddie Kohler, Mark </a:t>
            </a:r>
            <a:r>
              <a:rPr lang="sv-SE" sz="1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Handley</a:t>
            </a:r>
            <a:r>
              <a:rPr lang="sv-S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, and Sally Floyd. 2006. Designing DCCP: </a:t>
            </a:r>
            <a:r>
              <a:rPr lang="sv-SE" sz="1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congestion</a:t>
            </a:r>
            <a:r>
              <a:rPr lang="sv-S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control</a:t>
            </a:r>
            <a:r>
              <a:rPr lang="sv-S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without</a:t>
            </a:r>
            <a:r>
              <a:rPr lang="sv-S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reliability</a:t>
            </a:r>
            <a:r>
              <a:rPr lang="sv-S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. </a:t>
            </a:r>
            <a:r>
              <a:rPr lang="sv-SE" sz="1800" i="1" dirty="0">
                <a:solidFill>
                  <a:srgbClr val="000000"/>
                </a:solidFill>
                <a:latin typeface="Arial Narrow" panose="020B0606020202030204" pitchFamily="34" charset="0"/>
              </a:rPr>
              <a:t>SIGCOMM </a:t>
            </a:r>
            <a:r>
              <a:rPr lang="sv-SE" sz="1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Comput</a:t>
            </a:r>
            <a:r>
              <a:rPr lang="sv-SE" sz="1800" i="1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sv-SE" sz="18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Commun</a:t>
            </a:r>
            <a:r>
              <a:rPr lang="sv-SE" sz="1800" i="1" dirty="0">
                <a:solidFill>
                  <a:srgbClr val="000000"/>
                </a:solidFill>
                <a:latin typeface="Arial Narrow" panose="020B0606020202030204" pitchFamily="34" charset="0"/>
              </a:rPr>
              <a:t>. Rev.</a:t>
            </a:r>
            <a:r>
              <a:rPr lang="sv-SE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 36, 4 (August 2006), 27-38. DOI=10.1145/1151659.1159918 http://doi.acm.org/10.1145/1151659.1159918</a:t>
            </a:r>
            <a:endParaRPr lang="en-US" sz="1800" dirty="0" smtClean="0">
              <a:latin typeface="Arial Narrow" panose="020B0606020202030204" pitchFamily="34" charset="0"/>
            </a:endParaRPr>
          </a:p>
          <a:p>
            <a:endParaRPr lang="sv-SE" sz="1800" dirty="0">
              <a:latin typeface="Arial Narrow" panose="020B0606020202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E38602A8-3B70-469C-AE9B-C0F2DFB7B061}" type="slidenum">
              <a:rPr lang="en-US" smtClean="0">
                <a:solidFill>
                  <a:srgbClr val="000000"/>
                </a:solidFill>
              </a:rPr>
              <a:pPr/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517071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notes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5885D-23C5-4CFC-A345-516D8DF7565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8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 smtClean="0"/>
              <a:t>The Internet: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446213"/>
            <a:ext cx="4675187" cy="4648200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sz="2400" smtClean="0"/>
              <a:t>1974: multiple unconnected nets </a:t>
            </a:r>
          </a:p>
          <a:p>
            <a:pPr marL="338138" lvl="1" indent="-223838"/>
            <a:r>
              <a:rPr lang="en-US" sz="2000" smtClean="0"/>
              <a:t>ARPAnet</a:t>
            </a:r>
          </a:p>
          <a:p>
            <a:pPr marL="338138" lvl="1" indent="-223838"/>
            <a:r>
              <a:rPr lang="en-US" sz="2000" smtClean="0"/>
              <a:t>data-over-cable networks</a:t>
            </a:r>
          </a:p>
          <a:p>
            <a:pPr marL="338138" lvl="1" indent="-223838"/>
            <a:r>
              <a:rPr lang="en-US" sz="2000" smtClean="0"/>
              <a:t>packet satellite network (Aloha)</a:t>
            </a:r>
          </a:p>
          <a:p>
            <a:pPr marL="338138" lvl="1" indent="-223838"/>
            <a:r>
              <a:rPr lang="en-US" sz="2000" smtClean="0"/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35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59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4962525" y="1446213"/>
            <a:ext cx="39465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000000"/>
                </a:solidFill>
                <a:latin typeface="Comic Sans MS" pitchFamily="66" charset="0"/>
                <a:cs typeface="+mn-cs"/>
              </a:rPr>
              <a:t>… differing in: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addressing conventions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packet formats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error recovery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routing</a:t>
            </a: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>
              <a:solidFill>
                <a:srgbClr val="000000"/>
              </a:solidFill>
              <a:latin typeface="Comic Sans MS" pitchFamily="66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8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5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0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1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2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3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64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5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6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7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258763" y="6130925"/>
            <a:ext cx="40671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V. Cerf, R. Kahn, IEEE Transactions on Communications,</a:t>
            </a: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Arial" charset="0"/>
                <a:cs typeface="Arial" charset="0"/>
              </a:rPr>
              <a:t> May,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198112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charset="0"/>
                <a:cs typeface="+mj-cs"/>
              </a:rPr>
              <a:t>Multimedia networking: 3 application types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E7397881-49F1-4724-AD4C-76213598CCBD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6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867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46742" y="1447800"/>
            <a:ext cx="7628846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s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treaming, stored</a:t>
            </a:r>
            <a:r>
              <a:rPr lang="en-US" dirty="0" smtClean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</a:rPr>
              <a:t>audio, video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</a:rPr>
              <a:t>s</a:t>
            </a:r>
            <a:r>
              <a:rPr lang="en-US" i="1" dirty="0" smtClean="0">
                <a:solidFill>
                  <a:srgbClr val="000099"/>
                </a:solidFill>
                <a:ea typeface="ＭＳ Ｐゴシック" charset="0"/>
              </a:rPr>
              <a:t>treaming: </a:t>
            </a:r>
            <a:r>
              <a:rPr lang="en-US" dirty="0" smtClean="0">
                <a:ea typeface="ＭＳ Ｐゴシック" charset="0"/>
              </a:rPr>
              <a:t>can begin </a:t>
            </a:r>
            <a:r>
              <a:rPr lang="en-US" dirty="0" err="1" smtClean="0">
                <a:ea typeface="ＭＳ Ｐゴシック" charset="0"/>
              </a:rPr>
              <a:t>playout</a:t>
            </a:r>
            <a:r>
              <a:rPr lang="en-US" dirty="0" smtClean="0">
                <a:ea typeface="ＭＳ Ｐゴシック" charset="0"/>
              </a:rPr>
              <a:t> before downloading entire file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 dirty="0" smtClean="0">
                <a:solidFill>
                  <a:srgbClr val="000099"/>
                </a:solidFill>
                <a:ea typeface="ＭＳ Ｐゴシック" charset="0"/>
              </a:rPr>
              <a:t>stored (at server): </a:t>
            </a:r>
            <a:r>
              <a:rPr lang="en-US" dirty="0" smtClean="0">
                <a:ea typeface="ＭＳ Ｐゴシック" charset="0"/>
              </a:rPr>
              <a:t>can transmit faster than audio/video will be rendered (implies storing/buffering at client)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</a:t>
            </a:r>
            <a:r>
              <a:rPr lang="en-US" dirty="0" smtClean="0">
                <a:ea typeface="ＭＳ Ｐゴシック" charset="0"/>
              </a:rPr>
              <a:t>.g., YouTube, Netflix, </a:t>
            </a:r>
            <a:r>
              <a:rPr lang="en-US" dirty="0" err="1" smtClean="0">
                <a:ea typeface="ＭＳ Ｐゴシック" charset="0"/>
              </a:rPr>
              <a:t>Hulu</a:t>
            </a: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streaming live </a:t>
            </a:r>
            <a:r>
              <a:rPr lang="en-US" dirty="0">
                <a:ea typeface="ＭＳ Ｐゴシック" charset="0"/>
              </a:rPr>
              <a:t>audio, video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e.g., live sporting </a:t>
            </a:r>
            <a:r>
              <a:rPr lang="en-US" dirty="0" smtClean="0">
                <a:ea typeface="ＭＳ Ｐゴシック" charset="0"/>
              </a:rPr>
              <a:t>event, …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conversational </a:t>
            </a:r>
            <a:r>
              <a:rPr lang="en-US" dirty="0" smtClean="0">
                <a:ea typeface="ＭＳ Ｐゴシック" charset="0"/>
              </a:rPr>
              <a:t>voice/video over IP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i</a:t>
            </a:r>
            <a:r>
              <a:rPr lang="en-US" dirty="0" smtClean="0">
                <a:ea typeface="ＭＳ Ｐゴシック" charset="0"/>
              </a:rPr>
              <a:t>nteractive nature of human-to-human conversation limits delay tolerance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</a:t>
            </a:r>
            <a:r>
              <a:rPr lang="en-US" dirty="0" smtClean="0">
                <a:ea typeface="ＭＳ Ｐゴシック" charset="0"/>
              </a:rPr>
              <a:t>.g., Skype</a:t>
            </a:r>
          </a:p>
        </p:txBody>
      </p:sp>
    </p:spTree>
    <p:extLst>
      <p:ext uri="{BB962C8B-B14F-4D97-AF65-F5344CB8AC3E}">
        <p14:creationId xmlns:p14="http://schemas.microsoft.com/office/powerpoint/2010/main" val="4879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 smtClean="0"/>
              <a:t>The 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4279900" y="1181100"/>
            <a:ext cx="396240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45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60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2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4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6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88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9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0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1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+mn-cs"/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4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0700" cy="1143000"/>
          </a:xfrm>
        </p:spPr>
        <p:txBody>
          <a:bodyPr/>
          <a:lstStyle/>
          <a:p>
            <a:r>
              <a:rPr lang="en-US" sz="3200" smtClean="0"/>
              <a:t>Cerf &amp; Kahn’s Internetwork Architecture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127635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/>
              <a:t>What is virtualized?</a:t>
            </a:r>
          </a:p>
          <a:p>
            <a:r>
              <a:rPr lang="en-US" sz="2400" dirty="0" smtClean="0"/>
              <a:t>two layers of addressing: internetwork and local network</a:t>
            </a:r>
          </a:p>
          <a:p>
            <a:r>
              <a:rPr lang="en-US" sz="2400" dirty="0" smtClean="0"/>
              <a:t>new layer (IP) makes everything homogeneous at internetwork layer</a:t>
            </a:r>
          </a:p>
          <a:p>
            <a:r>
              <a:rPr lang="en-US" sz="2400" dirty="0" smtClean="0"/>
              <a:t>underlying local network technology </a:t>
            </a:r>
          </a:p>
          <a:p>
            <a:pPr lvl="1"/>
            <a:r>
              <a:rPr lang="en-US" dirty="0" smtClean="0"/>
              <a:t>Cable, satellite, 56K telephone modem</a:t>
            </a:r>
          </a:p>
          <a:p>
            <a:pPr lvl="1"/>
            <a:r>
              <a:rPr lang="en-US" dirty="0" smtClean="0"/>
              <a:t>Ethernet, other LAN</a:t>
            </a:r>
          </a:p>
          <a:p>
            <a:pPr lvl="1"/>
            <a:r>
              <a:rPr lang="en-US" dirty="0" smtClean="0"/>
              <a:t>ATM</a:t>
            </a:r>
            <a:r>
              <a:rPr lang="en-US" dirty="0"/>
              <a:t>/</a:t>
            </a:r>
            <a:r>
              <a:rPr lang="en-US" dirty="0" smtClean="0"/>
              <a:t> MPLS (Multiprotocol Label Switching Protocol)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/>
              <a:t>   … “invisible” at internetwork layer. Looks like a link layer technology to IP</a:t>
            </a:r>
            <a:endParaRPr lang="en-US" dirty="0" smtClean="0"/>
          </a:p>
        </p:txBody>
      </p:sp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C7D1418A-7089-4377-8890-FEAC8C63DF28}" type="slidenum">
              <a:rPr lang="en-US" smtClean="0">
                <a:solidFill>
                  <a:srgbClr val="000000"/>
                </a:solidFill>
              </a:rPr>
              <a:pPr/>
              <a:t>61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7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dirty="0" smtClean="0"/>
              <a:t>e.g. IP-Over-ATM</a:t>
            </a:r>
          </a:p>
        </p:txBody>
      </p:sp>
      <p:sp>
        <p:nvSpPr>
          <p:cNvPr id="25615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077913"/>
            <a:ext cx="3397250" cy="542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“Classic” IP over </a:t>
            </a:r>
            <a:r>
              <a:rPr lang="en-US" sz="2400" dirty="0" err="1" smtClean="0">
                <a:solidFill>
                  <a:srgbClr val="FF0000"/>
                </a:solidFill>
              </a:rPr>
              <a:t>eg</a:t>
            </a:r>
            <a:r>
              <a:rPr lang="en-US" sz="2400" dirty="0" smtClean="0">
                <a:solidFill>
                  <a:srgbClr val="FF0000"/>
                </a:solidFill>
              </a:rPr>
              <a:t> Ethernet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3 “networks” (e.g., LAN segments)</a:t>
            </a:r>
          </a:p>
          <a:p>
            <a:r>
              <a:rPr lang="en-US" sz="2400" dirty="0" smtClean="0"/>
              <a:t>MAC (eg802.3) and IP addresses</a:t>
            </a:r>
          </a:p>
        </p:txBody>
      </p:sp>
      <p:sp>
        <p:nvSpPr>
          <p:cNvPr id="2561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5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AD2FF595-F310-4E5F-9512-BBFC3AB637F7}" type="slidenum">
              <a:rPr lang="en-US" smtClean="0">
                <a:solidFill>
                  <a:srgbClr val="000000"/>
                </a:solidFill>
              </a:rPr>
              <a:pPr/>
              <a:t>62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5616" name="Group 4"/>
          <p:cNvGrpSpPr>
            <a:grpSpLocks/>
          </p:cNvGrpSpPr>
          <p:nvPr/>
        </p:nvGrpSpPr>
        <p:grpSpPr bwMode="auto">
          <a:xfrm>
            <a:off x="773113" y="3152775"/>
            <a:ext cx="2479675" cy="3260725"/>
            <a:chOff x="303" y="819"/>
            <a:chExt cx="1258" cy="1513"/>
          </a:xfrm>
        </p:grpSpPr>
        <p:sp>
          <p:nvSpPr>
            <p:cNvPr id="25695" name="Freeform 5"/>
            <p:cNvSpPr>
              <a:spLocks/>
            </p:cNvSpPr>
            <p:nvPr/>
          </p:nvSpPr>
          <p:spPr bwMode="auto">
            <a:xfrm>
              <a:off x="737" y="1933"/>
              <a:ext cx="824" cy="187"/>
            </a:xfrm>
            <a:custGeom>
              <a:avLst/>
              <a:gdLst>
                <a:gd name="T0" fmla="*/ 333 w 824"/>
                <a:gd name="T1" fmla="*/ 184 h 187"/>
                <a:gd name="T2" fmla="*/ 42 w 824"/>
                <a:gd name="T3" fmla="*/ 164 h 187"/>
                <a:gd name="T4" fmla="*/ 80 w 824"/>
                <a:gd name="T5" fmla="*/ 64 h 187"/>
                <a:gd name="T6" fmla="*/ 281 w 824"/>
                <a:gd name="T7" fmla="*/ 76 h 187"/>
                <a:gd name="T8" fmla="*/ 466 w 824"/>
                <a:gd name="T9" fmla="*/ 74 h 187"/>
                <a:gd name="T10" fmla="*/ 493 w 824"/>
                <a:gd name="T11" fmla="*/ 8 h 187"/>
                <a:gd name="T12" fmla="*/ 568 w 824"/>
                <a:gd name="T13" fmla="*/ 23 h 187"/>
                <a:gd name="T14" fmla="*/ 559 w 824"/>
                <a:gd name="T15" fmla="*/ 74 h 187"/>
                <a:gd name="T16" fmla="*/ 751 w 824"/>
                <a:gd name="T17" fmla="*/ 86 h 187"/>
                <a:gd name="T18" fmla="*/ 754 w 824"/>
                <a:gd name="T19" fmla="*/ 170 h 187"/>
                <a:gd name="T20" fmla="*/ 333 w 824"/>
                <a:gd name="T21" fmla="*/ 184 h 1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187"/>
                <a:gd name="T35" fmla="*/ 824 w 824"/>
                <a:gd name="T36" fmla="*/ 187 h 1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187">
                  <a:moveTo>
                    <a:pt x="333" y="184"/>
                  </a:moveTo>
                  <a:cubicBezTo>
                    <a:pt x="189" y="187"/>
                    <a:pt x="84" y="183"/>
                    <a:pt x="42" y="164"/>
                  </a:cubicBezTo>
                  <a:cubicBezTo>
                    <a:pt x="0" y="144"/>
                    <a:pt x="40" y="79"/>
                    <a:pt x="80" y="64"/>
                  </a:cubicBezTo>
                  <a:cubicBezTo>
                    <a:pt x="119" y="50"/>
                    <a:pt x="217" y="74"/>
                    <a:pt x="281" y="76"/>
                  </a:cubicBezTo>
                  <a:cubicBezTo>
                    <a:pt x="345" y="78"/>
                    <a:pt x="431" y="85"/>
                    <a:pt x="466" y="74"/>
                  </a:cubicBezTo>
                  <a:cubicBezTo>
                    <a:pt x="501" y="63"/>
                    <a:pt x="476" y="16"/>
                    <a:pt x="493" y="8"/>
                  </a:cubicBezTo>
                  <a:cubicBezTo>
                    <a:pt x="510" y="0"/>
                    <a:pt x="557" y="12"/>
                    <a:pt x="568" y="23"/>
                  </a:cubicBezTo>
                  <a:cubicBezTo>
                    <a:pt x="579" y="34"/>
                    <a:pt x="529" y="63"/>
                    <a:pt x="559" y="74"/>
                  </a:cubicBezTo>
                  <a:cubicBezTo>
                    <a:pt x="589" y="85"/>
                    <a:pt x="719" y="70"/>
                    <a:pt x="751" y="86"/>
                  </a:cubicBezTo>
                  <a:cubicBezTo>
                    <a:pt x="783" y="102"/>
                    <a:pt x="824" y="154"/>
                    <a:pt x="754" y="170"/>
                  </a:cubicBezTo>
                  <a:cubicBezTo>
                    <a:pt x="684" y="186"/>
                    <a:pt x="421" y="181"/>
                    <a:pt x="333" y="18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6" name="Freeform 6"/>
            <p:cNvSpPr>
              <a:spLocks/>
            </p:cNvSpPr>
            <p:nvPr/>
          </p:nvSpPr>
          <p:spPr bwMode="auto">
            <a:xfrm>
              <a:off x="999" y="878"/>
              <a:ext cx="329" cy="1063"/>
            </a:xfrm>
            <a:custGeom>
              <a:avLst/>
              <a:gdLst>
                <a:gd name="T0" fmla="*/ 24 w 329"/>
                <a:gd name="T1" fmla="*/ 340 h 1063"/>
                <a:gd name="T2" fmla="*/ 48 w 329"/>
                <a:gd name="T3" fmla="*/ 49 h 1063"/>
                <a:gd name="T4" fmla="*/ 150 w 329"/>
                <a:gd name="T5" fmla="*/ 43 h 1063"/>
                <a:gd name="T6" fmla="*/ 297 w 329"/>
                <a:gd name="T7" fmla="*/ 55 h 1063"/>
                <a:gd name="T8" fmla="*/ 306 w 329"/>
                <a:gd name="T9" fmla="*/ 94 h 1063"/>
                <a:gd name="T10" fmla="*/ 156 w 329"/>
                <a:gd name="T11" fmla="*/ 124 h 1063"/>
                <a:gd name="T12" fmla="*/ 132 w 329"/>
                <a:gd name="T13" fmla="*/ 289 h 1063"/>
                <a:gd name="T14" fmla="*/ 135 w 329"/>
                <a:gd name="T15" fmla="*/ 607 h 1063"/>
                <a:gd name="T16" fmla="*/ 120 w 329"/>
                <a:gd name="T17" fmla="*/ 925 h 1063"/>
                <a:gd name="T18" fmla="*/ 186 w 329"/>
                <a:gd name="T19" fmla="*/ 964 h 1063"/>
                <a:gd name="T20" fmla="*/ 153 w 329"/>
                <a:gd name="T21" fmla="*/ 1027 h 1063"/>
                <a:gd name="T22" fmla="*/ 21 w 329"/>
                <a:gd name="T23" fmla="*/ 949 h 1063"/>
                <a:gd name="T24" fmla="*/ 24 w 329"/>
                <a:gd name="T25" fmla="*/ 340 h 10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9"/>
                <a:gd name="T40" fmla="*/ 0 h 1063"/>
                <a:gd name="T41" fmla="*/ 329 w 329"/>
                <a:gd name="T42" fmla="*/ 1063 h 106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9" h="1063">
                  <a:moveTo>
                    <a:pt x="24" y="340"/>
                  </a:moveTo>
                  <a:cubicBezTo>
                    <a:pt x="22" y="215"/>
                    <a:pt x="27" y="98"/>
                    <a:pt x="48" y="49"/>
                  </a:cubicBezTo>
                  <a:cubicBezTo>
                    <a:pt x="69" y="0"/>
                    <a:pt x="109" y="42"/>
                    <a:pt x="150" y="43"/>
                  </a:cubicBezTo>
                  <a:cubicBezTo>
                    <a:pt x="191" y="44"/>
                    <a:pt x="271" y="46"/>
                    <a:pt x="297" y="55"/>
                  </a:cubicBezTo>
                  <a:cubicBezTo>
                    <a:pt x="323" y="64"/>
                    <a:pt x="329" y="83"/>
                    <a:pt x="306" y="94"/>
                  </a:cubicBezTo>
                  <a:cubicBezTo>
                    <a:pt x="283" y="105"/>
                    <a:pt x="185" y="92"/>
                    <a:pt x="156" y="124"/>
                  </a:cubicBezTo>
                  <a:cubicBezTo>
                    <a:pt x="127" y="156"/>
                    <a:pt x="135" y="209"/>
                    <a:pt x="132" y="289"/>
                  </a:cubicBezTo>
                  <a:cubicBezTo>
                    <a:pt x="129" y="369"/>
                    <a:pt x="137" y="501"/>
                    <a:pt x="135" y="607"/>
                  </a:cubicBezTo>
                  <a:cubicBezTo>
                    <a:pt x="133" y="713"/>
                    <a:pt x="112" y="866"/>
                    <a:pt x="120" y="925"/>
                  </a:cubicBezTo>
                  <a:cubicBezTo>
                    <a:pt x="128" y="984"/>
                    <a:pt x="181" y="947"/>
                    <a:pt x="186" y="964"/>
                  </a:cubicBezTo>
                  <a:cubicBezTo>
                    <a:pt x="191" y="981"/>
                    <a:pt x="180" y="1029"/>
                    <a:pt x="153" y="1027"/>
                  </a:cubicBezTo>
                  <a:cubicBezTo>
                    <a:pt x="126" y="1025"/>
                    <a:pt x="42" y="1063"/>
                    <a:pt x="21" y="949"/>
                  </a:cubicBezTo>
                  <a:cubicBezTo>
                    <a:pt x="0" y="835"/>
                    <a:pt x="23" y="467"/>
                    <a:pt x="24" y="34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97" name="Freeform 7"/>
            <p:cNvSpPr>
              <a:spLocks/>
            </p:cNvSpPr>
            <p:nvPr/>
          </p:nvSpPr>
          <p:spPr bwMode="auto">
            <a:xfrm>
              <a:off x="562" y="1071"/>
              <a:ext cx="146" cy="867"/>
            </a:xfrm>
            <a:custGeom>
              <a:avLst/>
              <a:gdLst>
                <a:gd name="T0" fmla="*/ 2 w 146"/>
                <a:gd name="T1" fmla="*/ 333 h 867"/>
                <a:gd name="T2" fmla="*/ 26 w 146"/>
                <a:gd name="T3" fmla="*/ 42 h 867"/>
                <a:gd name="T4" fmla="*/ 125 w 146"/>
                <a:gd name="T5" fmla="*/ 81 h 867"/>
                <a:gd name="T6" fmla="*/ 143 w 146"/>
                <a:gd name="T7" fmla="*/ 393 h 867"/>
                <a:gd name="T8" fmla="*/ 140 w 146"/>
                <a:gd name="T9" fmla="*/ 603 h 867"/>
                <a:gd name="T10" fmla="*/ 110 w 146"/>
                <a:gd name="T11" fmla="*/ 786 h 867"/>
                <a:gd name="T12" fmla="*/ 38 w 146"/>
                <a:gd name="T13" fmla="*/ 792 h 867"/>
                <a:gd name="T14" fmla="*/ 2 w 146"/>
                <a:gd name="T15" fmla="*/ 333 h 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6"/>
                <a:gd name="T25" fmla="*/ 0 h 867"/>
                <a:gd name="T26" fmla="*/ 146 w 146"/>
                <a:gd name="T27" fmla="*/ 867 h 8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6" h="867">
                  <a:moveTo>
                    <a:pt x="2" y="333"/>
                  </a:moveTo>
                  <a:cubicBezTo>
                    <a:pt x="0" y="208"/>
                    <a:pt x="6" y="84"/>
                    <a:pt x="26" y="42"/>
                  </a:cubicBezTo>
                  <a:cubicBezTo>
                    <a:pt x="46" y="0"/>
                    <a:pt x="106" y="23"/>
                    <a:pt x="125" y="81"/>
                  </a:cubicBezTo>
                  <a:cubicBezTo>
                    <a:pt x="144" y="139"/>
                    <a:pt x="140" y="306"/>
                    <a:pt x="143" y="393"/>
                  </a:cubicBezTo>
                  <a:cubicBezTo>
                    <a:pt x="146" y="480"/>
                    <a:pt x="145" y="538"/>
                    <a:pt x="140" y="603"/>
                  </a:cubicBezTo>
                  <a:cubicBezTo>
                    <a:pt x="135" y="668"/>
                    <a:pt x="127" y="755"/>
                    <a:pt x="110" y="786"/>
                  </a:cubicBezTo>
                  <a:cubicBezTo>
                    <a:pt x="93" y="817"/>
                    <a:pt x="56" y="867"/>
                    <a:pt x="38" y="792"/>
                  </a:cubicBezTo>
                  <a:cubicBezTo>
                    <a:pt x="20" y="717"/>
                    <a:pt x="4" y="458"/>
                    <a:pt x="2" y="33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98" name="Group 8"/>
            <p:cNvGrpSpPr>
              <a:grpSpLocks/>
            </p:cNvGrpSpPr>
            <p:nvPr/>
          </p:nvGrpSpPr>
          <p:grpSpPr bwMode="auto">
            <a:xfrm>
              <a:off x="1157" y="1798"/>
              <a:ext cx="316" cy="147"/>
              <a:chOff x="3600" y="219"/>
              <a:chExt cx="360" cy="175"/>
            </a:xfrm>
          </p:grpSpPr>
          <p:sp>
            <p:nvSpPr>
              <p:cNvPr id="25722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3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4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25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26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27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3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3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4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28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2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0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31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303" y="975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6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" y="975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317" y="165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7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" y="165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1268" y="819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8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" y="819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0"/>
            <p:cNvGraphicFramePr>
              <a:graphicFrameLocks noChangeAspect="1"/>
            </p:cNvGraphicFramePr>
            <p:nvPr/>
          </p:nvGraphicFramePr>
          <p:xfrm>
            <a:off x="683" y="2121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09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2121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99" name="Freeform 26"/>
            <p:cNvSpPr>
              <a:spLocks/>
            </p:cNvSpPr>
            <p:nvPr/>
          </p:nvSpPr>
          <p:spPr bwMode="auto">
            <a:xfrm>
              <a:off x="561" y="1140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0" name="Line 27"/>
            <p:cNvSpPr>
              <a:spLocks noChangeShapeType="1"/>
            </p:cNvSpPr>
            <p:nvPr/>
          </p:nvSpPr>
          <p:spPr bwMode="auto">
            <a:xfrm>
              <a:off x="639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1" name="Oval 28"/>
            <p:cNvSpPr>
              <a:spLocks noChangeArrowheads="1"/>
            </p:cNvSpPr>
            <p:nvPr/>
          </p:nvSpPr>
          <p:spPr bwMode="auto">
            <a:xfrm>
              <a:off x="462" y="1308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2" name="Oval 29"/>
            <p:cNvSpPr>
              <a:spLocks noChangeArrowheads="1"/>
            </p:cNvSpPr>
            <p:nvPr/>
          </p:nvSpPr>
          <p:spPr bwMode="auto">
            <a:xfrm>
              <a:off x="462" y="1407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3" name="Oval 30"/>
            <p:cNvSpPr>
              <a:spLocks noChangeArrowheads="1"/>
            </p:cNvSpPr>
            <p:nvPr/>
          </p:nvSpPr>
          <p:spPr bwMode="auto">
            <a:xfrm>
              <a:off x="462" y="1494"/>
              <a:ext cx="47" cy="4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704" name="Group 31"/>
            <p:cNvGrpSpPr>
              <a:grpSpLocks/>
            </p:cNvGrpSpPr>
            <p:nvPr/>
          </p:nvGrpSpPr>
          <p:grpSpPr bwMode="auto">
            <a:xfrm>
              <a:off x="699" y="1311"/>
              <a:ext cx="316" cy="147"/>
              <a:chOff x="3600" y="219"/>
              <a:chExt cx="360" cy="175"/>
            </a:xfrm>
          </p:grpSpPr>
          <p:sp>
            <p:nvSpPr>
              <p:cNvPr id="25709" name="Oval 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0" name="Line 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1" name="Line 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712" name="Rectangle 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5713" name="Oval 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grpSp>
            <p:nvGrpSpPr>
              <p:cNvPr id="25714" name="Group 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19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0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21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  <p:grpSp>
            <p:nvGrpSpPr>
              <p:cNvPr id="25715" name="Group 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1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7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  <p:sp>
              <p:nvSpPr>
                <p:cNvPr id="25718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sv-SE" sz="1800">
                    <a:solidFill>
                      <a:srgbClr val="000000"/>
                    </a:solidFill>
                    <a:latin typeface="Comic Sans MS" pitchFamily="66" charset="0"/>
                    <a:cs typeface="+mn-cs"/>
                  </a:endParaRPr>
                </a:p>
              </p:txBody>
            </p:sp>
          </p:grpSp>
        </p:grpSp>
        <p:sp>
          <p:nvSpPr>
            <p:cNvPr id="25705" name="Freeform 45"/>
            <p:cNvSpPr>
              <a:spLocks/>
            </p:cNvSpPr>
            <p:nvPr/>
          </p:nvSpPr>
          <p:spPr bwMode="auto">
            <a:xfrm>
              <a:off x="1078" y="951"/>
              <a:ext cx="239" cy="918"/>
            </a:xfrm>
            <a:custGeom>
              <a:avLst/>
              <a:gdLst>
                <a:gd name="T0" fmla="*/ 239 w 239"/>
                <a:gd name="T1" fmla="*/ 3 h 918"/>
                <a:gd name="T2" fmla="*/ 0 w 239"/>
                <a:gd name="T3" fmla="*/ 0 h 918"/>
                <a:gd name="T4" fmla="*/ 0 w 239"/>
                <a:gd name="T5" fmla="*/ 918 h 918"/>
                <a:gd name="T6" fmla="*/ 78 w 239"/>
                <a:gd name="T7" fmla="*/ 918 h 9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9"/>
                <a:gd name="T13" fmla="*/ 0 h 918"/>
                <a:gd name="T14" fmla="*/ 239 w 239"/>
                <a:gd name="T15" fmla="*/ 918 h 9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9" h="918">
                  <a:moveTo>
                    <a:pt x="239" y="3"/>
                  </a:moveTo>
                  <a:lnTo>
                    <a:pt x="0" y="0"/>
                  </a:lnTo>
                  <a:lnTo>
                    <a:pt x="0" y="918"/>
                  </a:lnTo>
                  <a:lnTo>
                    <a:pt x="78" y="91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6" name="Line 46"/>
            <p:cNvSpPr>
              <a:spLocks noChangeShapeType="1"/>
            </p:cNvSpPr>
            <p:nvPr/>
          </p:nvSpPr>
          <p:spPr bwMode="auto">
            <a:xfrm flipH="1">
              <a:off x="1005" y="1389"/>
              <a:ext cx="6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aphicFrame>
          <p:nvGraphicFramePr>
            <p:cNvPr id="25611" name="Object 11"/>
            <p:cNvGraphicFramePr>
              <a:graphicFrameLocks noChangeAspect="1"/>
            </p:cNvGraphicFramePr>
            <p:nvPr/>
          </p:nvGraphicFramePr>
          <p:xfrm>
            <a:off x="1286" y="2104"/>
            <a:ext cx="266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10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6" y="2104"/>
                          <a:ext cx="266" cy="2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707" name="Freeform 48"/>
            <p:cNvSpPr>
              <a:spLocks/>
            </p:cNvSpPr>
            <p:nvPr/>
          </p:nvSpPr>
          <p:spPr bwMode="auto">
            <a:xfrm rot="-5389902">
              <a:off x="1095" y="1752"/>
              <a:ext cx="78" cy="672"/>
            </a:xfrm>
            <a:custGeom>
              <a:avLst/>
              <a:gdLst>
                <a:gd name="T0" fmla="*/ 0 w 51"/>
                <a:gd name="T1" fmla="*/ 3 h 672"/>
                <a:gd name="T2" fmla="*/ 182 w 51"/>
                <a:gd name="T3" fmla="*/ 0 h 672"/>
                <a:gd name="T4" fmla="*/ 182 w 51"/>
                <a:gd name="T5" fmla="*/ 672 h 672"/>
                <a:gd name="T6" fmla="*/ 54 w 51"/>
                <a:gd name="T7" fmla="*/ 672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672"/>
                <a:gd name="T14" fmla="*/ 51 w 51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672">
                  <a:moveTo>
                    <a:pt x="0" y="3"/>
                  </a:moveTo>
                  <a:lnTo>
                    <a:pt x="51" y="0"/>
                  </a:lnTo>
                  <a:lnTo>
                    <a:pt x="51" y="672"/>
                  </a:lnTo>
                  <a:lnTo>
                    <a:pt x="15" y="67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708" name="Line 49"/>
            <p:cNvSpPr>
              <a:spLocks noChangeShapeType="1"/>
            </p:cNvSpPr>
            <p:nvPr/>
          </p:nvSpPr>
          <p:spPr bwMode="auto">
            <a:xfrm rot="5292605">
              <a:off x="1209" y="1995"/>
              <a:ext cx="100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17" name="Rectangle 50"/>
          <p:cNvSpPr>
            <a:spLocks noChangeArrowheads="1"/>
          </p:cNvSpPr>
          <p:nvPr/>
        </p:nvSpPr>
        <p:spPr bwMode="auto">
          <a:xfrm>
            <a:off x="4587875" y="673100"/>
            <a:ext cx="3722688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IP over ATM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replace “network” (e.g., LAN segment) with ATM network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ATM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addresses (as MAC addresses), </a:t>
            </a: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IP addresses</a:t>
            </a:r>
          </a:p>
        </p:txBody>
      </p:sp>
      <p:sp>
        <p:nvSpPr>
          <p:cNvPr id="25618" name="Freeform 51"/>
          <p:cNvSpPr>
            <a:spLocks/>
          </p:cNvSpPr>
          <p:nvPr/>
        </p:nvSpPr>
        <p:spPr bwMode="auto">
          <a:xfrm>
            <a:off x="5778500" y="5537200"/>
            <a:ext cx="1624013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19" name="Freeform 52"/>
          <p:cNvSpPr>
            <a:spLocks/>
          </p:cNvSpPr>
          <p:nvPr/>
        </p:nvSpPr>
        <p:spPr bwMode="auto">
          <a:xfrm>
            <a:off x="6253163" y="3505200"/>
            <a:ext cx="1500187" cy="1806575"/>
          </a:xfrm>
          <a:custGeom>
            <a:avLst/>
            <a:gdLst>
              <a:gd name="T0" fmla="*/ 2147483647 w 945"/>
              <a:gd name="T1" fmla="*/ 2147483647 h 1138"/>
              <a:gd name="T2" fmla="*/ 2147483647 w 945"/>
              <a:gd name="T3" fmla="*/ 2147483647 h 1138"/>
              <a:gd name="T4" fmla="*/ 2147483647 w 945"/>
              <a:gd name="T5" fmla="*/ 2147483647 h 1138"/>
              <a:gd name="T6" fmla="*/ 2147483647 w 945"/>
              <a:gd name="T7" fmla="*/ 2147483647 h 1138"/>
              <a:gd name="T8" fmla="*/ 2147483647 w 945"/>
              <a:gd name="T9" fmla="*/ 2147483647 h 1138"/>
              <a:gd name="T10" fmla="*/ 2147483647 w 945"/>
              <a:gd name="T11" fmla="*/ 2147483647 h 1138"/>
              <a:gd name="T12" fmla="*/ 2147483647 w 945"/>
              <a:gd name="T13" fmla="*/ 2147483647 h 1138"/>
              <a:gd name="T14" fmla="*/ 2147483647 w 945"/>
              <a:gd name="T15" fmla="*/ 2147483647 h 1138"/>
              <a:gd name="T16" fmla="*/ 2147483647 w 945"/>
              <a:gd name="T17" fmla="*/ 2147483647 h 1138"/>
              <a:gd name="T18" fmla="*/ 2147483647 w 945"/>
              <a:gd name="T19" fmla="*/ 2147483647 h 1138"/>
              <a:gd name="T20" fmla="*/ 2147483647 w 945"/>
              <a:gd name="T21" fmla="*/ 2147483647 h 1138"/>
              <a:gd name="T22" fmla="*/ 2147483647 w 945"/>
              <a:gd name="T23" fmla="*/ 2147483647 h 1138"/>
              <a:gd name="T24" fmla="*/ 2147483647 w 945"/>
              <a:gd name="T25" fmla="*/ 2147483647 h 1138"/>
              <a:gd name="T26" fmla="*/ 2147483647 w 945"/>
              <a:gd name="T27" fmla="*/ 2147483647 h 1138"/>
              <a:gd name="T28" fmla="*/ 2147483647 w 945"/>
              <a:gd name="T29" fmla="*/ 2147483647 h 1138"/>
              <a:gd name="T30" fmla="*/ 2147483647 w 945"/>
              <a:gd name="T31" fmla="*/ 2147483647 h 1138"/>
              <a:gd name="T32" fmla="*/ 2147483647 w 945"/>
              <a:gd name="T33" fmla="*/ 2147483647 h 1138"/>
              <a:gd name="T34" fmla="*/ 2147483647 w 945"/>
              <a:gd name="T35" fmla="*/ 2147483647 h 1138"/>
              <a:gd name="T36" fmla="*/ 2147483647 w 945"/>
              <a:gd name="T37" fmla="*/ 2147483647 h 11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45"/>
              <a:gd name="T58" fmla="*/ 0 h 1138"/>
              <a:gd name="T59" fmla="*/ 945 w 945"/>
              <a:gd name="T60" fmla="*/ 1138 h 11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45" h="1138">
                <a:moveTo>
                  <a:pt x="18" y="525"/>
                </a:moveTo>
                <a:cubicBezTo>
                  <a:pt x="44" y="497"/>
                  <a:pt x="135" y="488"/>
                  <a:pt x="192" y="429"/>
                </a:cubicBezTo>
                <a:cubicBezTo>
                  <a:pt x="249" y="370"/>
                  <a:pt x="306" y="239"/>
                  <a:pt x="357" y="174"/>
                </a:cubicBezTo>
                <a:cubicBezTo>
                  <a:pt x="408" y="109"/>
                  <a:pt x="457" y="64"/>
                  <a:pt x="498" y="39"/>
                </a:cubicBezTo>
                <a:cubicBezTo>
                  <a:pt x="539" y="14"/>
                  <a:pt x="589" y="0"/>
                  <a:pt x="600" y="27"/>
                </a:cubicBezTo>
                <a:cubicBezTo>
                  <a:pt x="611" y="54"/>
                  <a:pt x="521" y="182"/>
                  <a:pt x="567" y="201"/>
                </a:cubicBezTo>
                <a:cubicBezTo>
                  <a:pt x="613" y="220"/>
                  <a:pt x="815" y="95"/>
                  <a:pt x="876" y="144"/>
                </a:cubicBezTo>
                <a:cubicBezTo>
                  <a:pt x="937" y="193"/>
                  <a:pt x="926" y="366"/>
                  <a:pt x="930" y="495"/>
                </a:cubicBezTo>
                <a:cubicBezTo>
                  <a:pt x="934" y="624"/>
                  <a:pt x="945" y="830"/>
                  <a:pt x="903" y="921"/>
                </a:cubicBezTo>
                <a:cubicBezTo>
                  <a:pt x="861" y="1012"/>
                  <a:pt x="729" y="1007"/>
                  <a:pt x="678" y="1041"/>
                </a:cubicBezTo>
                <a:cubicBezTo>
                  <a:pt x="627" y="1075"/>
                  <a:pt x="621" y="1118"/>
                  <a:pt x="594" y="1128"/>
                </a:cubicBezTo>
                <a:cubicBezTo>
                  <a:pt x="567" y="1138"/>
                  <a:pt x="522" y="1115"/>
                  <a:pt x="513" y="1101"/>
                </a:cubicBezTo>
                <a:cubicBezTo>
                  <a:pt x="504" y="1087"/>
                  <a:pt x="545" y="1055"/>
                  <a:pt x="537" y="1041"/>
                </a:cubicBezTo>
                <a:cubicBezTo>
                  <a:pt x="529" y="1027"/>
                  <a:pt x="491" y="1038"/>
                  <a:pt x="462" y="1014"/>
                </a:cubicBezTo>
                <a:cubicBezTo>
                  <a:pt x="433" y="990"/>
                  <a:pt x="383" y="944"/>
                  <a:pt x="360" y="897"/>
                </a:cubicBezTo>
                <a:cubicBezTo>
                  <a:pt x="337" y="850"/>
                  <a:pt x="341" y="776"/>
                  <a:pt x="321" y="729"/>
                </a:cubicBezTo>
                <a:cubicBezTo>
                  <a:pt x="301" y="682"/>
                  <a:pt x="284" y="633"/>
                  <a:pt x="237" y="612"/>
                </a:cubicBezTo>
                <a:cubicBezTo>
                  <a:pt x="190" y="591"/>
                  <a:pt x="72" y="614"/>
                  <a:pt x="36" y="600"/>
                </a:cubicBezTo>
                <a:cubicBezTo>
                  <a:pt x="0" y="586"/>
                  <a:pt x="3" y="549"/>
                  <a:pt x="18" y="525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0" name="Freeform 53"/>
          <p:cNvSpPr>
            <a:spLocks/>
          </p:cNvSpPr>
          <p:nvPr/>
        </p:nvSpPr>
        <p:spPr bwMode="auto">
          <a:xfrm>
            <a:off x="5434013" y="367982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1" name="Group 54"/>
          <p:cNvGrpSpPr>
            <a:grpSpLocks/>
          </p:cNvGrpSpPr>
          <p:nvPr/>
        </p:nvGrpSpPr>
        <p:grpSpPr bwMode="auto">
          <a:xfrm>
            <a:off x="6605588" y="5246688"/>
            <a:ext cx="623887" cy="317500"/>
            <a:chOff x="3600" y="219"/>
            <a:chExt cx="360" cy="175"/>
          </a:xfrm>
        </p:grpSpPr>
        <p:sp>
          <p:nvSpPr>
            <p:cNvPr id="25682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3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4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85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86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87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92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3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4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88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89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0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91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4922838" y="347345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1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347345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49825" y="494665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2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9825" y="4946650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6824663" y="31369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3" name="Clip" r:id="rId12" imgW="1305000" imgH="1085760" progId="MS_ClipArt_Gallery.2">
                  <p:embed/>
                </p:oleObj>
              </mc:Choice>
              <mc:Fallback>
                <p:oleObj name="Clip" r:id="rId12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663" y="31369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672138" y="594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4" name="Clip" r:id="rId13" imgW="1305000" imgH="1085760" progId="MS_ClipArt_Gallery.2">
                  <p:embed/>
                </p:oleObj>
              </mc:Choice>
              <mc:Fallback>
                <p:oleObj name="Clip" r:id="rId1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59436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Freeform 72"/>
          <p:cNvSpPr>
            <a:spLocks/>
          </p:cNvSpPr>
          <p:nvPr/>
        </p:nvSpPr>
        <p:spPr bwMode="auto">
          <a:xfrm>
            <a:off x="5430838" y="382905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3" name="Line 73"/>
          <p:cNvSpPr>
            <a:spLocks noChangeShapeType="1"/>
          </p:cNvSpPr>
          <p:nvPr/>
        </p:nvSpPr>
        <p:spPr bwMode="auto">
          <a:xfrm>
            <a:off x="5584825" y="436562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4" name="Oval 74"/>
          <p:cNvSpPr>
            <a:spLocks noChangeArrowheads="1"/>
          </p:cNvSpPr>
          <p:nvPr/>
        </p:nvSpPr>
        <p:spPr bwMode="auto">
          <a:xfrm>
            <a:off x="5235575" y="41910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5" name="Oval 75"/>
          <p:cNvSpPr>
            <a:spLocks noChangeArrowheads="1"/>
          </p:cNvSpPr>
          <p:nvPr/>
        </p:nvSpPr>
        <p:spPr bwMode="auto">
          <a:xfrm>
            <a:off x="5235575" y="440372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26" name="Oval 76"/>
          <p:cNvSpPr>
            <a:spLocks noChangeArrowheads="1"/>
          </p:cNvSpPr>
          <p:nvPr/>
        </p:nvSpPr>
        <p:spPr bwMode="auto">
          <a:xfrm>
            <a:off x="5235575" y="45910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27" name="Group 77"/>
          <p:cNvGrpSpPr>
            <a:grpSpLocks/>
          </p:cNvGrpSpPr>
          <p:nvPr/>
        </p:nvGrpSpPr>
        <p:grpSpPr bwMode="auto">
          <a:xfrm>
            <a:off x="5703888" y="4197350"/>
            <a:ext cx="622300" cy="315913"/>
            <a:chOff x="3600" y="219"/>
            <a:chExt cx="360" cy="175"/>
          </a:xfrm>
        </p:grpSpPr>
        <p:sp>
          <p:nvSpPr>
            <p:cNvPr id="25669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0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1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72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5673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74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5679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0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81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75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67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7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5628" name="Freeform 91"/>
          <p:cNvSpPr>
            <a:spLocks/>
          </p:cNvSpPr>
          <p:nvPr/>
        </p:nvSpPr>
        <p:spPr bwMode="auto">
          <a:xfrm>
            <a:off x="6310313" y="4205288"/>
            <a:ext cx="433387" cy="1857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6861175" y="5905500"/>
          <a:ext cx="5238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5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5905500"/>
                        <a:ext cx="523875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9" name="Freeform 93"/>
          <p:cNvSpPr>
            <a:spLocks/>
          </p:cNvSpPr>
          <p:nvPr/>
        </p:nvSpPr>
        <p:spPr bwMode="auto">
          <a:xfrm rot="-5389902">
            <a:off x="6477000" y="5210175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0" name="Line 94"/>
          <p:cNvSpPr>
            <a:spLocks noChangeShapeType="1"/>
          </p:cNvSpPr>
          <p:nvPr/>
        </p:nvSpPr>
        <p:spPr bwMode="auto">
          <a:xfrm rot="5292605">
            <a:off x="6700044" y="5671344"/>
            <a:ext cx="215900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5631" name="Group 95"/>
          <p:cNvGrpSpPr>
            <a:grpSpLocks/>
          </p:cNvGrpSpPr>
          <p:nvPr/>
        </p:nvGrpSpPr>
        <p:grpSpPr bwMode="auto">
          <a:xfrm>
            <a:off x="6738938" y="3830638"/>
            <a:ext cx="554037" cy="468312"/>
            <a:chOff x="4238" y="2709"/>
            <a:chExt cx="349" cy="295"/>
          </a:xfrm>
        </p:grpSpPr>
        <p:sp>
          <p:nvSpPr>
            <p:cNvPr id="25657" name="Rectangle 9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8" name="Rectangle 9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59" name="Group 9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66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7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8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60" name="Group 10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63" name="Line 10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4" name="Line 10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65" name="Line 10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61" name="Freeform 10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62" name="Freeform 10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5632" name="Group 108"/>
          <p:cNvGrpSpPr>
            <a:grpSpLocks/>
          </p:cNvGrpSpPr>
          <p:nvPr/>
        </p:nvGrpSpPr>
        <p:grpSpPr bwMode="auto">
          <a:xfrm>
            <a:off x="7016750" y="4643438"/>
            <a:ext cx="554038" cy="468312"/>
            <a:chOff x="4238" y="2709"/>
            <a:chExt cx="349" cy="295"/>
          </a:xfrm>
        </p:grpSpPr>
        <p:sp>
          <p:nvSpPr>
            <p:cNvPr id="25645" name="Rectangle 109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46" name="Rectangle 110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5647" name="Group 111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5654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5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6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5648" name="Group 115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565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565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5649" name="Freeform 119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5650" name="Freeform 120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5633" name="Freeform 121"/>
          <p:cNvSpPr>
            <a:spLocks/>
          </p:cNvSpPr>
          <p:nvPr/>
        </p:nvSpPr>
        <p:spPr bwMode="auto">
          <a:xfrm>
            <a:off x="7034213" y="3576638"/>
            <a:ext cx="100012" cy="2428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4" name="Freeform 122"/>
          <p:cNvSpPr>
            <a:spLocks/>
          </p:cNvSpPr>
          <p:nvPr/>
        </p:nvSpPr>
        <p:spPr bwMode="auto">
          <a:xfrm>
            <a:off x="7100888" y="5110163"/>
            <a:ext cx="123825" cy="16668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5" name="Freeform 123"/>
          <p:cNvSpPr>
            <a:spLocks/>
          </p:cNvSpPr>
          <p:nvPr/>
        </p:nvSpPr>
        <p:spPr bwMode="auto">
          <a:xfrm flipH="1">
            <a:off x="7067550" y="4305300"/>
            <a:ext cx="271463" cy="33813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6" name="Text Box 124"/>
          <p:cNvSpPr txBox="1">
            <a:spLocks noChangeArrowheads="1"/>
          </p:cNvSpPr>
          <p:nvPr/>
        </p:nvSpPr>
        <p:spPr bwMode="auto">
          <a:xfrm>
            <a:off x="7904163" y="3252788"/>
            <a:ext cx="104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ATM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network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7" name="Line 125"/>
          <p:cNvSpPr>
            <a:spLocks noChangeShapeType="1"/>
          </p:cNvSpPr>
          <p:nvPr/>
        </p:nvSpPr>
        <p:spPr bwMode="auto">
          <a:xfrm flipH="1">
            <a:off x="7577138" y="3611563"/>
            <a:ext cx="398462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8" name="Text Box 126"/>
          <p:cNvSpPr txBox="1">
            <a:spLocks noChangeArrowheads="1"/>
          </p:cNvSpPr>
          <p:nvPr/>
        </p:nvSpPr>
        <p:spPr bwMode="auto">
          <a:xfrm>
            <a:off x="266700" y="580231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39" name="Line 127"/>
          <p:cNvSpPr>
            <a:spLocks noChangeShapeType="1"/>
          </p:cNvSpPr>
          <p:nvPr/>
        </p:nvSpPr>
        <p:spPr bwMode="auto">
          <a:xfrm flipV="1">
            <a:off x="1258888" y="4927600"/>
            <a:ext cx="892175" cy="927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0" name="Line 128"/>
          <p:cNvSpPr>
            <a:spLocks noChangeShapeType="1"/>
          </p:cNvSpPr>
          <p:nvPr/>
        </p:nvSpPr>
        <p:spPr bwMode="auto">
          <a:xfrm flipV="1">
            <a:off x="1263650" y="539591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1" name="Line 129"/>
          <p:cNvSpPr>
            <a:spLocks noChangeShapeType="1"/>
          </p:cNvSpPr>
          <p:nvPr/>
        </p:nvSpPr>
        <p:spPr bwMode="auto">
          <a:xfrm flipV="1">
            <a:off x="1257300" y="573881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2" name="Text Box 130"/>
          <p:cNvSpPr txBox="1">
            <a:spLocks noChangeArrowheads="1"/>
          </p:cNvSpPr>
          <p:nvPr/>
        </p:nvSpPr>
        <p:spPr bwMode="auto">
          <a:xfrm>
            <a:off x="4371975" y="5821363"/>
            <a:ext cx="1154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Ethernet</a:t>
            </a:r>
          </a:p>
          <a:p>
            <a:pPr eaLnBrk="0" hangingPunct="0"/>
            <a:r>
              <a:rPr lang="en-US" sz="1800">
                <a:solidFill>
                  <a:srgbClr val="FF0000"/>
                </a:solidFill>
                <a:latin typeface="Comic Sans MS" pitchFamily="66" charset="0"/>
                <a:cs typeface="+mn-cs"/>
              </a:rPr>
              <a:t>LANs</a:t>
            </a:r>
            <a:endParaRPr lang="en-US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3" name="Line 131"/>
          <p:cNvSpPr>
            <a:spLocks noChangeShapeType="1"/>
          </p:cNvSpPr>
          <p:nvPr/>
        </p:nvSpPr>
        <p:spPr bwMode="auto">
          <a:xfrm flipV="1">
            <a:off x="5368925" y="5414963"/>
            <a:ext cx="141288" cy="4524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5644" name="Line 132"/>
          <p:cNvSpPr>
            <a:spLocks noChangeShapeType="1"/>
          </p:cNvSpPr>
          <p:nvPr/>
        </p:nvSpPr>
        <p:spPr bwMode="auto">
          <a:xfrm flipV="1">
            <a:off x="5362575" y="5757863"/>
            <a:ext cx="449263" cy="120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0"/>
            <a:ext cx="7772400" cy="1143000"/>
          </a:xfrm>
        </p:spPr>
        <p:txBody>
          <a:bodyPr/>
          <a:lstStyle/>
          <a:p>
            <a:r>
              <a:rPr lang="en-US" smtClean="0"/>
              <a:t>IP-Over-ATM</a:t>
            </a:r>
          </a:p>
        </p:txBody>
      </p:sp>
      <p:sp>
        <p:nvSpPr>
          <p:cNvPr id="266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66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FE6742D9-D168-4A4C-BD0A-D0438E7BCF7A}" type="slidenum">
              <a:rPr lang="en-US" smtClean="0">
                <a:solidFill>
                  <a:srgbClr val="000000"/>
                </a:solidFill>
              </a:rPr>
              <a:pPr/>
              <a:t>63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4" name="Freeform 3"/>
          <p:cNvSpPr>
            <a:spLocks/>
          </p:cNvSpPr>
          <p:nvPr/>
        </p:nvSpPr>
        <p:spPr bwMode="auto">
          <a:xfrm>
            <a:off x="4976813" y="5456238"/>
            <a:ext cx="1624012" cy="403225"/>
          </a:xfrm>
          <a:custGeom>
            <a:avLst/>
            <a:gdLst>
              <a:gd name="T0" fmla="*/ 2147483647 w 824"/>
              <a:gd name="T1" fmla="*/ 2147483647 h 187"/>
              <a:gd name="T2" fmla="*/ 2147483647 w 824"/>
              <a:gd name="T3" fmla="*/ 2147483647 h 187"/>
              <a:gd name="T4" fmla="*/ 2147483647 w 824"/>
              <a:gd name="T5" fmla="*/ 2147483647 h 187"/>
              <a:gd name="T6" fmla="*/ 2147483647 w 824"/>
              <a:gd name="T7" fmla="*/ 2147483647 h 187"/>
              <a:gd name="T8" fmla="*/ 2147483647 w 824"/>
              <a:gd name="T9" fmla="*/ 2147483647 h 187"/>
              <a:gd name="T10" fmla="*/ 2147483647 w 824"/>
              <a:gd name="T11" fmla="*/ 2147483647 h 187"/>
              <a:gd name="T12" fmla="*/ 2147483647 w 824"/>
              <a:gd name="T13" fmla="*/ 2147483647 h 187"/>
              <a:gd name="T14" fmla="*/ 2147483647 w 824"/>
              <a:gd name="T15" fmla="*/ 2147483647 h 187"/>
              <a:gd name="T16" fmla="*/ 2147483647 w 824"/>
              <a:gd name="T17" fmla="*/ 2147483647 h 187"/>
              <a:gd name="T18" fmla="*/ 2147483647 w 824"/>
              <a:gd name="T19" fmla="*/ 2147483647 h 187"/>
              <a:gd name="T20" fmla="*/ 2147483647 w 824"/>
              <a:gd name="T21" fmla="*/ 2147483647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4"/>
              <a:gd name="T34" fmla="*/ 0 h 187"/>
              <a:gd name="T35" fmla="*/ 824 w 824"/>
              <a:gd name="T36" fmla="*/ 187 h 18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4" h="187">
                <a:moveTo>
                  <a:pt x="333" y="184"/>
                </a:moveTo>
                <a:cubicBezTo>
                  <a:pt x="189" y="187"/>
                  <a:pt x="84" y="183"/>
                  <a:pt x="42" y="164"/>
                </a:cubicBezTo>
                <a:cubicBezTo>
                  <a:pt x="0" y="144"/>
                  <a:pt x="40" y="79"/>
                  <a:pt x="80" y="64"/>
                </a:cubicBezTo>
                <a:cubicBezTo>
                  <a:pt x="119" y="50"/>
                  <a:pt x="217" y="74"/>
                  <a:pt x="281" y="76"/>
                </a:cubicBezTo>
                <a:cubicBezTo>
                  <a:pt x="345" y="78"/>
                  <a:pt x="431" y="85"/>
                  <a:pt x="466" y="74"/>
                </a:cubicBezTo>
                <a:cubicBezTo>
                  <a:pt x="501" y="63"/>
                  <a:pt x="476" y="16"/>
                  <a:pt x="493" y="8"/>
                </a:cubicBezTo>
                <a:cubicBezTo>
                  <a:pt x="510" y="0"/>
                  <a:pt x="557" y="12"/>
                  <a:pt x="568" y="23"/>
                </a:cubicBezTo>
                <a:cubicBezTo>
                  <a:pt x="579" y="34"/>
                  <a:pt x="529" y="63"/>
                  <a:pt x="559" y="74"/>
                </a:cubicBezTo>
                <a:cubicBezTo>
                  <a:pt x="589" y="85"/>
                  <a:pt x="719" y="70"/>
                  <a:pt x="751" y="86"/>
                </a:cubicBezTo>
                <a:cubicBezTo>
                  <a:pt x="783" y="102"/>
                  <a:pt x="824" y="154"/>
                  <a:pt x="754" y="170"/>
                </a:cubicBezTo>
                <a:cubicBezTo>
                  <a:pt x="684" y="186"/>
                  <a:pt x="421" y="181"/>
                  <a:pt x="333" y="18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5" name="Freeform 4"/>
          <p:cNvSpPr>
            <a:spLocks/>
          </p:cNvSpPr>
          <p:nvPr/>
        </p:nvSpPr>
        <p:spPr bwMode="auto">
          <a:xfrm>
            <a:off x="3878263" y="3333750"/>
            <a:ext cx="3073400" cy="1897063"/>
          </a:xfrm>
          <a:custGeom>
            <a:avLst/>
            <a:gdLst>
              <a:gd name="T0" fmla="*/ 2147483647 w 1936"/>
              <a:gd name="T1" fmla="*/ 2147483647 h 1195"/>
              <a:gd name="T2" fmla="*/ 2147483647 w 1936"/>
              <a:gd name="T3" fmla="*/ 2147483647 h 1195"/>
              <a:gd name="T4" fmla="*/ 2147483647 w 1936"/>
              <a:gd name="T5" fmla="*/ 2147483647 h 1195"/>
              <a:gd name="T6" fmla="*/ 2147483647 w 1936"/>
              <a:gd name="T7" fmla="*/ 2147483647 h 1195"/>
              <a:gd name="T8" fmla="*/ 2147483647 w 1936"/>
              <a:gd name="T9" fmla="*/ 2147483647 h 1195"/>
              <a:gd name="T10" fmla="*/ 2147483647 w 1936"/>
              <a:gd name="T11" fmla="*/ 2147483647 h 1195"/>
              <a:gd name="T12" fmla="*/ 2147483647 w 1936"/>
              <a:gd name="T13" fmla="*/ 2147483647 h 1195"/>
              <a:gd name="T14" fmla="*/ 2147483647 w 1936"/>
              <a:gd name="T15" fmla="*/ 2147483647 h 1195"/>
              <a:gd name="T16" fmla="*/ 2147483647 w 1936"/>
              <a:gd name="T17" fmla="*/ 2147483647 h 1195"/>
              <a:gd name="T18" fmla="*/ 2147483647 w 1936"/>
              <a:gd name="T19" fmla="*/ 2147483647 h 1195"/>
              <a:gd name="T20" fmla="*/ 2147483647 w 1936"/>
              <a:gd name="T21" fmla="*/ 2147483647 h 1195"/>
              <a:gd name="T22" fmla="*/ 2147483647 w 1936"/>
              <a:gd name="T23" fmla="*/ 2147483647 h 1195"/>
              <a:gd name="T24" fmla="*/ 2147483647 w 1936"/>
              <a:gd name="T25" fmla="*/ 2147483647 h 1195"/>
              <a:gd name="T26" fmla="*/ 2147483647 w 1936"/>
              <a:gd name="T27" fmla="*/ 2147483647 h 1195"/>
              <a:gd name="T28" fmla="*/ 2147483647 w 1936"/>
              <a:gd name="T29" fmla="*/ 2147483647 h 1195"/>
              <a:gd name="T30" fmla="*/ 2147483647 w 1936"/>
              <a:gd name="T31" fmla="*/ 2147483647 h 1195"/>
              <a:gd name="T32" fmla="*/ 2147483647 w 1936"/>
              <a:gd name="T33" fmla="*/ 2147483647 h 1195"/>
              <a:gd name="T34" fmla="*/ 2147483647 w 1936"/>
              <a:gd name="T35" fmla="*/ 2147483647 h 1195"/>
              <a:gd name="T36" fmla="*/ 2147483647 w 1936"/>
              <a:gd name="T37" fmla="*/ 2147483647 h 11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6"/>
              <a:gd name="T58" fmla="*/ 0 h 1195"/>
              <a:gd name="T59" fmla="*/ 1936 w 1936"/>
              <a:gd name="T60" fmla="*/ 1195 h 11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6" h="1195">
                <a:moveTo>
                  <a:pt x="80" y="567"/>
                </a:moveTo>
                <a:cubicBezTo>
                  <a:pt x="190" y="538"/>
                  <a:pt x="972" y="542"/>
                  <a:pt x="1183" y="486"/>
                </a:cubicBezTo>
                <a:cubicBezTo>
                  <a:pt x="1394" y="430"/>
                  <a:pt x="1262" y="307"/>
                  <a:pt x="1348" y="231"/>
                </a:cubicBezTo>
                <a:cubicBezTo>
                  <a:pt x="1434" y="155"/>
                  <a:pt x="1617" y="56"/>
                  <a:pt x="1697" y="28"/>
                </a:cubicBezTo>
                <a:cubicBezTo>
                  <a:pt x="1777" y="0"/>
                  <a:pt x="1828" y="39"/>
                  <a:pt x="1830" y="65"/>
                </a:cubicBezTo>
                <a:cubicBezTo>
                  <a:pt x="1832" y="91"/>
                  <a:pt x="1706" y="160"/>
                  <a:pt x="1712" y="183"/>
                </a:cubicBezTo>
                <a:cubicBezTo>
                  <a:pt x="1718" y="206"/>
                  <a:pt x="1832" y="140"/>
                  <a:pt x="1867" y="201"/>
                </a:cubicBezTo>
                <a:cubicBezTo>
                  <a:pt x="1902" y="262"/>
                  <a:pt x="1917" y="423"/>
                  <a:pt x="1921" y="552"/>
                </a:cubicBezTo>
                <a:cubicBezTo>
                  <a:pt x="1925" y="681"/>
                  <a:pt x="1936" y="887"/>
                  <a:pt x="1894" y="978"/>
                </a:cubicBezTo>
                <a:cubicBezTo>
                  <a:pt x="1852" y="1069"/>
                  <a:pt x="1720" y="1064"/>
                  <a:pt x="1669" y="1098"/>
                </a:cubicBezTo>
                <a:cubicBezTo>
                  <a:pt x="1618" y="1132"/>
                  <a:pt x="1612" y="1175"/>
                  <a:pt x="1585" y="1185"/>
                </a:cubicBezTo>
                <a:cubicBezTo>
                  <a:pt x="1558" y="1195"/>
                  <a:pt x="1513" y="1172"/>
                  <a:pt x="1504" y="1158"/>
                </a:cubicBezTo>
                <a:cubicBezTo>
                  <a:pt x="1495" y="1144"/>
                  <a:pt x="1536" y="1112"/>
                  <a:pt x="1528" y="1098"/>
                </a:cubicBezTo>
                <a:cubicBezTo>
                  <a:pt x="1520" y="1084"/>
                  <a:pt x="1486" y="1083"/>
                  <a:pt x="1453" y="1071"/>
                </a:cubicBezTo>
                <a:cubicBezTo>
                  <a:pt x="1420" y="1059"/>
                  <a:pt x="1407" y="1023"/>
                  <a:pt x="1328" y="1025"/>
                </a:cubicBezTo>
                <a:cubicBezTo>
                  <a:pt x="1249" y="1027"/>
                  <a:pt x="1094" y="1107"/>
                  <a:pt x="980" y="1084"/>
                </a:cubicBezTo>
                <a:cubicBezTo>
                  <a:pt x="866" y="1061"/>
                  <a:pt x="789" y="956"/>
                  <a:pt x="641" y="885"/>
                </a:cubicBezTo>
                <a:cubicBezTo>
                  <a:pt x="493" y="814"/>
                  <a:pt x="188" y="709"/>
                  <a:pt x="94" y="656"/>
                </a:cubicBezTo>
                <a:cubicBezTo>
                  <a:pt x="0" y="603"/>
                  <a:pt x="83" y="586"/>
                  <a:pt x="80" y="56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6" name="Freeform 5"/>
          <p:cNvSpPr>
            <a:spLocks/>
          </p:cNvSpPr>
          <p:nvPr/>
        </p:nvSpPr>
        <p:spPr bwMode="auto">
          <a:xfrm>
            <a:off x="3084513" y="3609975"/>
            <a:ext cx="287337" cy="1868488"/>
          </a:xfrm>
          <a:custGeom>
            <a:avLst/>
            <a:gdLst>
              <a:gd name="T0" fmla="*/ 2147483647 w 146"/>
              <a:gd name="T1" fmla="*/ 2147483647 h 867"/>
              <a:gd name="T2" fmla="*/ 2147483647 w 146"/>
              <a:gd name="T3" fmla="*/ 2147483647 h 867"/>
              <a:gd name="T4" fmla="*/ 2147483647 w 146"/>
              <a:gd name="T5" fmla="*/ 2147483647 h 867"/>
              <a:gd name="T6" fmla="*/ 2147483647 w 146"/>
              <a:gd name="T7" fmla="*/ 2147483647 h 867"/>
              <a:gd name="T8" fmla="*/ 2147483647 w 146"/>
              <a:gd name="T9" fmla="*/ 2147483647 h 867"/>
              <a:gd name="T10" fmla="*/ 2147483647 w 146"/>
              <a:gd name="T11" fmla="*/ 2147483647 h 867"/>
              <a:gd name="T12" fmla="*/ 2147483647 w 146"/>
              <a:gd name="T13" fmla="*/ 2147483647 h 867"/>
              <a:gd name="T14" fmla="*/ 2147483647 w 146"/>
              <a:gd name="T15" fmla="*/ 2147483647 h 8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867"/>
              <a:gd name="T26" fmla="*/ 146 w 146"/>
              <a:gd name="T27" fmla="*/ 867 h 8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867">
                <a:moveTo>
                  <a:pt x="2" y="333"/>
                </a:moveTo>
                <a:cubicBezTo>
                  <a:pt x="0" y="208"/>
                  <a:pt x="6" y="84"/>
                  <a:pt x="26" y="42"/>
                </a:cubicBezTo>
                <a:cubicBezTo>
                  <a:pt x="46" y="0"/>
                  <a:pt x="106" y="23"/>
                  <a:pt x="125" y="81"/>
                </a:cubicBezTo>
                <a:cubicBezTo>
                  <a:pt x="144" y="139"/>
                  <a:pt x="140" y="306"/>
                  <a:pt x="143" y="393"/>
                </a:cubicBezTo>
                <a:cubicBezTo>
                  <a:pt x="146" y="480"/>
                  <a:pt x="145" y="538"/>
                  <a:pt x="140" y="603"/>
                </a:cubicBezTo>
                <a:cubicBezTo>
                  <a:pt x="135" y="668"/>
                  <a:pt x="127" y="755"/>
                  <a:pt x="110" y="786"/>
                </a:cubicBezTo>
                <a:cubicBezTo>
                  <a:pt x="93" y="817"/>
                  <a:pt x="56" y="867"/>
                  <a:pt x="38" y="792"/>
                </a:cubicBezTo>
                <a:cubicBezTo>
                  <a:pt x="20" y="717"/>
                  <a:pt x="4" y="458"/>
                  <a:pt x="2" y="33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37" name="Group 6"/>
          <p:cNvGrpSpPr>
            <a:grpSpLocks/>
          </p:cNvGrpSpPr>
          <p:nvPr/>
        </p:nvGrpSpPr>
        <p:grpSpPr bwMode="auto">
          <a:xfrm>
            <a:off x="5803900" y="5165725"/>
            <a:ext cx="623888" cy="317500"/>
            <a:chOff x="3600" y="219"/>
            <a:chExt cx="360" cy="175"/>
          </a:xfrm>
        </p:grpSpPr>
        <p:sp>
          <p:nvSpPr>
            <p:cNvPr id="26747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48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49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50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6751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5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57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8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9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5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54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5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56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600325" y="4876800"/>
          <a:ext cx="525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0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325" y="4876800"/>
                        <a:ext cx="525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445250" y="2974975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2974975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870450" y="5862638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2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5862638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8" name="Freeform 23"/>
          <p:cNvSpPr>
            <a:spLocks/>
          </p:cNvSpPr>
          <p:nvPr/>
        </p:nvSpPr>
        <p:spPr bwMode="auto">
          <a:xfrm>
            <a:off x="3081338" y="3759200"/>
            <a:ext cx="153987" cy="1447800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39" name="Line 24"/>
          <p:cNvSpPr>
            <a:spLocks noChangeShapeType="1"/>
          </p:cNvSpPr>
          <p:nvPr/>
        </p:nvSpPr>
        <p:spPr bwMode="auto">
          <a:xfrm>
            <a:off x="3235325" y="4295775"/>
            <a:ext cx="130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0" name="Oval 25"/>
          <p:cNvSpPr>
            <a:spLocks noChangeArrowheads="1"/>
          </p:cNvSpPr>
          <p:nvPr/>
        </p:nvSpPr>
        <p:spPr bwMode="auto">
          <a:xfrm>
            <a:off x="2886075" y="412115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1" name="Oval 26"/>
          <p:cNvSpPr>
            <a:spLocks noChangeArrowheads="1"/>
          </p:cNvSpPr>
          <p:nvPr/>
        </p:nvSpPr>
        <p:spPr bwMode="auto">
          <a:xfrm>
            <a:off x="2886075" y="4333875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2" name="Oval 27"/>
          <p:cNvSpPr>
            <a:spLocks noChangeArrowheads="1"/>
          </p:cNvSpPr>
          <p:nvPr/>
        </p:nvSpPr>
        <p:spPr bwMode="auto">
          <a:xfrm>
            <a:off x="2886075" y="4521200"/>
            <a:ext cx="93663" cy="101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43" name="Group 28"/>
          <p:cNvGrpSpPr>
            <a:grpSpLocks/>
          </p:cNvGrpSpPr>
          <p:nvPr/>
        </p:nvGrpSpPr>
        <p:grpSpPr bwMode="auto">
          <a:xfrm>
            <a:off x="3354388" y="4127500"/>
            <a:ext cx="622300" cy="315913"/>
            <a:chOff x="3600" y="219"/>
            <a:chExt cx="360" cy="175"/>
          </a:xfrm>
        </p:grpSpPr>
        <p:sp>
          <p:nvSpPr>
            <p:cNvPr id="26734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5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6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37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6738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39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6744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5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6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40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6741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2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43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6644" name="Freeform 42"/>
          <p:cNvSpPr>
            <a:spLocks/>
          </p:cNvSpPr>
          <p:nvPr/>
        </p:nvSpPr>
        <p:spPr bwMode="auto">
          <a:xfrm>
            <a:off x="5446713" y="4206875"/>
            <a:ext cx="495300" cy="20320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6059488" y="5824538"/>
          <a:ext cx="523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3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5824538"/>
                        <a:ext cx="523875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5" name="Freeform 44"/>
          <p:cNvSpPr>
            <a:spLocks/>
          </p:cNvSpPr>
          <p:nvPr/>
        </p:nvSpPr>
        <p:spPr bwMode="auto">
          <a:xfrm rot="-5389902">
            <a:off x="5675313" y="5129213"/>
            <a:ext cx="168275" cy="1323975"/>
          </a:xfrm>
          <a:custGeom>
            <a:avLst/>
            <a:gdLst>
              <a:gd name="T0" fmla="*/ 0 w 51"/>
              <a:gd name="T1" fmla="*/ 2147483647 h 672"/>
              <a:gd name="T2" fmla="*/ 2147483647 w 51"/>
              <a:gd name="T3" fmla="*/ 0 h 672"/>
              <a:gd name="T4" fmla="*/ 2147483647 w 51"/>
              <a:gd name="T5" fmla="*/ 2147483647 h 672"/>
              <a:gd name="T6" fmla="*/ 2147483647 w 51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72"/>
              <a:gd name="T14" fmla="*/ 51 w 51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72">
                <a:moveTo>
                  <a:pt x="0" y="3"/>
                </a:moveTo>
                <a:lnTo>
                  <a:pt x="51" y="0"/>
                </a:lnTo>
                <a:lnTo>
                  <a:pt x="51" y="672"/>
                </a:lnTo>
                <a:lnTo>
                  <a:pt x="15" y="6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46" name="Line 45"/>
          <p:cNvSpPr>
            <a:spLocks noChangeShapeType="1"/>
          </p:cNvSpPr>
          <p:nvPr/>
        </p:nvSpPr>
        <p:spPr bwMode="auto">
          <a:xfrm rot="5292605">
            <a:off x="5898357" y="5590381"/>
            <a:ext cx="215900" cy="7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47" name="Group 46"/>
          <p:cNvGrpSpPr>
            <a:grpSpLocks/>
          </p:cNvGrpSpPr>
          <p:nvPr/>
        </p:nvGrpSpPr>
        <p:grpSpPr bwMode="auto">
          <a:xfrm>
            <a:off x="5937250" y="3749675"/>
            <a:ext cx="554038" cy="468313"/>
            <a:chOff x="4238" y="2709"/>
            <a:chExt cx="349" cy="295"/>
          </a:xfrm>
        </p:grpSpPr>
        <p:sp>
          <p:nvSpPr>
            <p:cNvPr id="26722" name="Rectangle 47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23" name="Rectangle 48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24" name="Group 49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31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2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3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25" name="Group 53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28" name="Line 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9" name="Line 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30" name="Line 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26" name="Freeform 57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27" name="Freeform 58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6648" name="Group 59"/>
          <p:cNvGrpSpPr>
            <a:grpSpLocks/>
          </p:cNvGrpSpPr>
          <p:nvPr/>
        </p:nvGrpSpPr>
        <p:grpSpPr bwMode="auto">
          <a:xfrm>
            <a:off x="6215063" y="4562475"/>
            <a:ext cx="554037" cy="468313"/>
            <a:chOff x="4238" y="2709"/>
            <a:chExt cx="349" cy="295"/>
          </a:xfrm>
        </p:grpSpPr>
        <p:sp>
          <p:nvSpPr>
            <p:cNvPr id="26710" name="Rectangle 60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11" name="Rectangle 61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12" name="Group 62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19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0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21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13" name="Group 66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16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17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18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14" name="Freeform 70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15" name="Freeform 71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6649" name="Freeform 72"/>
          <p:cNvSpPr>
            <a:spLocks/>
          </p:cNvSpPr>
          <p:nvPr/>
        </p:nvSpPr>
        <p:spPr bwMode="auto">
          <a:xfrm>
            <a:off x="6232525" y="3365500"/>
            <a:ext cx="463550" cy="373063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0" name="Freeform 73"/>
          <p:cNvSpPr>
            <a:spLocks/>
          </p:cNvSpPr>
          <p:nvPr/>
        </p:nvSpPr>
        <p:spPr bwMode="auto">
          <a:xfrm>
            <a:off x="6299200" y="5029200"/>
            <a:ext cx="123825" cy="166688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1" name="Freeform 74"/>
          <p:cNvSpPr>
            <a:spLocks/>
          </p:cNvSpPr>
          <p:nvPr/>
        </p:nvSpPr>
        <p:spPr bwMode="auto">
          <a:xfrm flipH="1">
            <a:off x="6265863" y="4224338"/>
            <a:ext cx="271462" cy="338137"/>
          </a:xfrm>
          <a:custGeom>
            <a:avLst/>
            <a:gdLst>
              <a:gd name="T0" fmla="*/ 2147483647 w 273"/>
              <a:gd name="T1" fmla="*/ 0 h 117"/>
              <a:gd name="T2" fmla="*/ 0 w 273"/>
              <a:gd name="T3" fmla="*/ 2147483647 h 117"/>
              <a:gd name="T4" fmla="*/ 0 60000 65536"/>
              <a:gd name="T5" fmla="*/ 0 60000 65536"/>
              <a:gd name="T6" fmla="*/ 0 w 273"/>
              <a:gd name="T7" fmla="*/ 0 h 117"/>
              <a:gd name="T8" fmla="*/ 273 w 273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17">
                <a:moveTo>
                  <a:pt x="273" y="0"/>
                </a:moveTo>
                <a:lnTo>
                  <a:pt x="0" y="11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6652" name="Group 75"/>
          <p:cNvGrpSpPr>
            <a:grpSpLocks/>
          </p:cNvGrpSpPr>
          <p:nvPr/>
        </p:nvGrpSpPr>
        <p:grpSpPr bwMode="auto">
          <a:xfrm>
            <a:off x="4927600" y="4230688"/>
            <a:ext cx="554038" cy="468312"/>
            <a:chOff x="4238" y="2709"/>
            <a:chExt cx="349" cy="295"/>
          </a:xfrm>
        </p:grpSpPr>
        <p:sp>
          <p:nvSpPr>
            <p:cNvPr id="26698" name="Rectangle 76"/>
            <p:cNvSpPr>
              <a:spLocks noChangeArrowheads="1"/>
            </p:cNvSpPr>
            <p:nvPr/>
          </p:nvSpPr>
          <p:spPr bwMode="auto">
            <a:xfrm>
              <a:off x="4314" y="2712"/>
              <a:ext cx="273" cy="25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699" name="Rectangle 77"/>
            <p:cNvSpPr>
              <a:spLocks noChangeArrowheads="1"/>
            </p:cNvSpPr>
            <p:nvPr/>
          </p:nvSpPr>
          <p:spPr bwMode="auto">
            <a:xfrm>
              <a:off x="4239" y="2754"/>
              <a:ext cx="269" cy="25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700" name="Group 78"/>
            <p:cNvGrpSpPr>
              <a:grpSpLocks/>
            </p:cNvGrpSpPr>
            <p:nvPr/>
          </p:nvGrpSpPr>
          <p:grpSpPr bwMode="auto">
            <a:xfrm flipV="1">
              <a:off x="4281" y="2836"/>
              <a:ext cx="192" cy="75"/>
              <a:chOff x="2848" y="848"/>
              <a:chExt cx="140" cy="98"/>
            </a:xfrm>
          </p:grpSpPr>
          <p:sp>
            <p:nvSpPr>
              <p:cNvPr id="26707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8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9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6701" name="Group 82"/>
            <p:cNvGrpSpPr>
              <a:grpSpLocks/>
            </p:cNvGrpSpPr>
            <p:nvPr/>
          </p:nvGrpSpPr>
          <p:grpSpPr bwMode="auto">
            <a:xfrm>
              <a:off x="4278" y="2831"/>
              <a:ext cx="192" cy="75"/>
              <a:chOff x="2848" y="848"/>
              <a:chExt cx="140" cy="98"/>
            </a:xfrm>
          </p:grpSpPr>
          <p:sp>
            <p:nvSpPr>
              <p:cNvPr id="26704" name="Line 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5" name="Line 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706" name="Line 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702" name="Freeform 86"/>
            <p:cNvSpPr>
              <a:spLocks/>
            </p:cNvSpPr>
            <p:nvPr/>
          </p:nvSpPr>
          <p:spPr bwMode="auto">
            <a:xfrm>
              <a:off x="4238" y="2709"/>
              <a:ext cx="348" cy="44"/>
            </a:xfrm>
            <a:custGeom>
              <a:avLst/>
              <a:gdLst>
                <a:gd name="T0" fmla="*/ 0 w 348"/>
                <a:gd name="T1" fmla="*/ 44 h 44"/>
                <a:gd name="T2" fmla="*/ 76 w 348"/>
                <a:gd name="T3" fmla="*/ 0 h 44"/>
                <a:gd name="T4" fmla="*/ 348 w 348"/>
                <a:gd name="T5" fmla="*/ 0 h 44"/>
                <a:gd name="T6" fmla="*/ 276 w 348"/>
                <a:gd name="T7" fmla="*/ 44 h 44"/>
                <a:gd name="T8" fmla="*/ 0 w 348"/>
                <a:gd name="T9" fmla="*/ 44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8"/>
                <a:gd name="T16" fmla="*/ 0 h 44"/>
                <a:gd name="T17" fmla="*/ 348 w 34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8" h="44">
                  <a:moveTo>
                    <a:pt x="0" y="44"/>
                  </a:moveTo>
                  <a:lnTo>
                    <a:pt x="76" y="0"/>
                  </a:lnTo>
                  <a:lnTo>
                    <a:pt x="348" y="0"/>
                  </a:lnTo>
                  <a:lnTo>
                    <a:pt x="276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6703" name="Freeform 87"/>
            <p:cNvSpPr>
              <a:spLocks/>
            </p:cNvSpPr>
            <p:nvPr/>
          </p:nvSpPr>
          <p:spPr bwMode="auto">
            <a:xfrm>
              <a:off x="4505" y="2709"/>
              <a:ext cx="82" cy="294"/>
            </a:xfrm>
            <a:custGeom>
              <a:avLst/>
              <a:gdLst>
                <a:gd name="T0" fmla="*/ 0 w 82"/>
                <a:gd name="T1" fmla="*/ 47 h 294"/>
                <a:gd name="T2" fmla="*/ 82 w 82"/>
                <a:gd name="T3" fmla="*/ 0 h 294"/>
                <a:gd name="T4" fmla="*/ 82 w 82"/>
                <a:gd name="T5" fmla="*/ 254 h 294"/>
                <a:gd name="T6" fmla="*/ 0 w 82"/>
                <a:gd name="T7" fmla="*/ 294 h 294"/>
                <a:gd name="T8" fmla="*/ 0 w 82"/>
                <a:gd name="T9" fmla="*/ 4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294"/>
                <a:gd name="T17" fmla="*/ 82 w 82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294">
                  <a:moveTo>
                    <a:pt x="0" y="47"/>
                  </a:moveTo>
                  <a:lnTo>
                    <a:pt x="82" y="0"/>
                  </a:lnTo>
                  <a:lnTo>
                    <a:pt x="82" y="254"/>
                  </a:lnTo>
                  <a:lnTo>
                    <a:pt x="0" y="29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6653" name="Freeform 88"/>
          <p:cNvSpPr>
            <a:spLocks/>
          </p:cNvSpPr>
          <p:nvPr/>
        </p:nvSpPr>
        <p:spPr bwMode="auto">
          <a:xfrm flipV="1">
            <a:off x="5457825" y="4503738"/>
            <a:ext cx="754063" cy="323850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6654" name="Freeform 89"/>
          <p:cNvSpPr>
            <a:spLocks/>
          </p:cNvSpPr>
          <p:nvPr/>
        </p:nvSpPr>
        <p:spPr bwMode="auto">
          <a:xfrm flipV="1">
            <a:off x="3968750" y="4295775"/>
            <a:ext cx="954088" cy="147638"/>
          </a:xfrm>
          <a:custGeom>
            <a:avLst/>
            <a:gdLst>
              <a:gd name="T0" fmla="*/ 2147483647 w 1235"/>
              <a:gd name="T1" fmla="*/ 0 h 69"/>
              <a:gd name="T2" fmla="*/ 0 w 1235"/>
              <a:gd name="T3" fmla="*/ 2147483647 h 69"/>
              <a:gd name="T4" fmla="*/ 0 60000 65536"/>
              <a:gd name="T5" fmla="*/ 0 60000 65536"/>
              <a:gd name="T6" fmla="*/ 0 w 1235"/>
              <a:gd name="T7" fmla="*/ 0 h 69"/>
              <a:gd name="T8" fmla="*/ 1235 w 1235"/>
              <a:gd name="T9" fmla="*/ 69 h 6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35" h="69">
                <a:moveTo>
                  <a:pt x="1235" y="0"/>
                </a:moveTo>
                <a:lnTo>
                  <a:pt x="0" y="6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17" name="Group 90"/>
          <p:cNvGrpSpPr>
            <a:grpSpLocks/>
          </p:cNvGrpSpPr>
          <p:nvPr/>
        </p:nvGrpSpPr>
        <p:grpSpPr bwMode="auto">
          <a:xfrm>
            <a:off x="1619250" y="1203325"/>
            <a:ext cx="6781800" cy="3036888"/>
            <a:chOff x="63" y="572"/>
            <a:chExt cx="4272" cy="1913"/>
          </a:xfrm>
        </p:grpSpPr>
        <p:sp>
          <p:nvSpPr>
            <p:cNvPr id="26656" name="Freeform 91"/>
            <p:cNvSpPr>
              <a:spLocks/>
            </p:cNvSpPr>
            <p:nvPr/>
          </p:nvSpPr>
          <p:spPr bwMode="auto">
            <a:xfrm>
              <a:off x="960" y="1831"/>
              <a:ext cx="834" cy="591"/>
            </a:xfrm>
            <a:custGeom>
              <a:avLst/>
              <a:gdLst>
                <a:gd name="T0" fmla="*/ 303 w 834"/>
                <a:gd name="T1" fmla="*/ 584 h 591"/>
                <a:gd name="T2" fmla="*/ 0 w 834"/>
                <a:gd name="T3" fmla="*/ 0 h 591"/>
                <a:gd name="T4" fmla="*/ 834 w 834"/>
                <a:gd name="T5" fmla="*/ 0 h 591"/>
                <a:gd name="T6" fmla="*/ 532 w 834"/>
                <a:gd name="T7" fmla="*/ 591 h 591"/>
                <a:gd name="T8" fmla="*/ 303 w 834"/>
                <a:gd name="T9" fmla="*/ 584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4"/>
                <a:gd name="T16" fmla="*/ 0 h 591"/>
                <a:gd name="T17" fmla="*/ 834 w 834"/>
                <a:gd name="T18" fmla="*/ 591 h 5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4" h="591">
                  <a:moveTo>
                    <a:pt x="303" y="584"/>
                  </a:moveTo>
                  <a:cubicBezTo>
                    <a:pt x="236" y="185"/>
                    <a:pt x="0" y="0"/>
                    <a:pt x="0" y="0"/>
                  </a:cubicBezTo>
                  <a:lnTo>
                    <a:pt x="834" y="0"/>
                  </a:lnTo>
                  <a:cubicBezTo>
                    <a:pt x="834" y="0"/>
                    <a:pt x="569" y="215"/>
                    <a:pt x="532" y="591"/>
                  </a:cubicBezTo>
                  <a:cubicBezTo>
                    <a:pt x="532" y="591"/>
                    <a:pt x="417" y="587"/>
                    <a:pt x="303" y="58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57" name="Group 92"/>
            <p:cNvGrpSpPr>
              <a:grpSpLocks/>
            </p:cNvGrpSpPr>
            <p:nvPr/>
          </p:nvGrpSpPr>
          <p:grpSpPr bwMode="auto">
            <a:xfrm>
              <a:off x="915" y="1025"/>
              <a:ext cx="890" cy="810"/>
              <a:chOff x="4032" y="2693"/>
              <a:chExt cx="890" cy="810"/>
            </a:xfrm>
          </p:grpSpPr>
          <p:sp>
            <p:nvSpPr>
              <p:cNvPr id="26688" name="Rectangle 93"/>
              <p:cNvSpPr>
                <a:spLocks noChangeArrowheads="1"/>
              </p:cNvSpPr>
              <p:nvPr/>
            </p:nvSpPr>
            <p:spPr bwMode="auto">
              <a:xfrm>
                <a:off x="4474" y="2902"/>
                <a:ext cx="436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9" name="Rectangle 94"/>
              <p:cNvSpPr>
                <a:spLocks noChangeArrowheads="1"/>
              </p:cNvSpPr>
              <p:nvPr/>
            </p:nvSpPr>
            <p:spPr bwMode="auto">
              <a:xfrm>
                <a:off x="4077" y="2702"/>
                <a:ext cx="827" cy="79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0" name="Text Box 95"/>
              <p:cNvSpPr txBox="1">
                <a:spLocks noChangeArrowheads="1"/>
              </p:cNvSpPr>
              <p:nvPr/>
            </p:nvSpPr>
            <p:spPr bwMode="auto">
              <a:xfrm>
                <a:off x="4439" y="2869"/>
                <a:ext cx="483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AAL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91" name="Line 96"/>
              <p:cNvSpPr>
                <a:spLocks noChangeShapeType="1"/>
              </p:cNvSpPr>
              <p:nvPr/>
            </p:nvSpPr>
            <p:spPr bwMode="auto">
              <a:xfrm>
                <a:off x="4083" y="2902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2" name="Line 97"/>
              <p:cNvSpPr>
                <a:spLocks noChangeShapeType="1"/>
              </p:cNvSpPr>
              <p:nvPr/>
            </p:nvSpPr>
            <p:spPr bwMode="auto">
              <a:xfrm>
                <a:off x="4460" y="3080"/>
                <a:ext cx="449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3" name="Line 98"/>
              <p:cNvSpPr>
                <a:spLocks noChangeShapeType="1"/>
              </p:cNvSpPr>
              <p:nvPr/>
            </p:nvSpPr>
            <p:spPr bwMode="auto">
              <a:xfrm>
                <a:off x="4076" y="3273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4" name="Line 99"/>
              <p:cNvSpPr>
                <a:spLocks noChangeShapeType="1"/>
              </p:cNvSpPr>
              <p:nvPr/>
            </p:nvSpPr>
            <p:spPr bwMode="auto">
              <a:xfrm flipH="1" flipV="1">
                <a:off x="4459" y="2911"/>
                <a:ext cx="9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95" name="Text Box 100"/>
              <p:cNvSpPr txBox="1">
                <a:spLocks noChangeArrowheads="1"/>
              </p:cNvSpPr>
              <p:nvPr/>
            </p:nvSpPr>
            <p:spPr bwMode="auto">
              <a:xfrm>
                <a:off x="4032" y="324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96" name="Text Box 101"/>
              <p:cNvSpPr txBox="1">
                <a:spLocks noChangeArrowheads="1"/>
              </p:cNvSpPr>
              <p:nvPr/>
            </p:nvSpPr>
            <p:spPr bwMode="auto">
              <a:xfrm>
                <a:off x="4032" y="2966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Eth</a:t>
                </a:r>
              </a:p>
            </p:txBody>
          </p:sp>
          <p:sp>
            <p:nvSpPr>
              <p:cNvPr id="26697" name="Text Box 102"/>
              <p:cNvSpPr txBox="1">
                <a:spLocks noChangeArrowheads="1"/>
              </p:cNvSpPr>
              <p:nvPr/>
            </p:nvSpPr>
            <p:spPr bwMode="auto">
              <a:xfrm>
                <a:off x="4260" y="2693"/>
                <a:ext cx="48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</p:txBody>
          </p:sp>
        </p:grpSp>
        <p:sp>
          <p:nvSpPr>
            <p:cNvPr id="26658" name="Freeform 103"/>
            <p:cNvSpPr>
              <a:spLocks/>
            </p:cNvSpPr>
            <p:nvPr/>
          </p:nvSpPr>
          <p:spPr bwMode="auto">
            <a:xfrm>
              <a:off x="1876" y="2302"/>
              <a:ext cx="551" cy="183"/>
            </a:xfrm>
            <a:custGeom>
              <a:avLst/>
              <a:gdLst>
                <a:gd name="T0" fmla="*/ 310 w 551"/>
                <a:gd name="T1" fmla="*/ 180 h 183"/>
                <a:gd name="T2" fmla="*/ 0 w 551"/>
                <a:gd name="T3" fmla="*/ 32 h 183"/>
                <a:gd name="T4" fmla="*/ 480 w 551"/>
                <a:gd name="T5" fmla="*/ 24 h 183"/>
                <a:gd name="T6" fmla="*/ 428 w 551"/>
                <a:gd name="T7" fmla="*/ 179 h 183"/>
                <a:gd name="T8" fmla="*/ 310 w 551"/>
                <a:gd name="T9" fmla="*/ 180 h 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1"/>
                <a:gd name="T16" fmla="*/ 0 h 183"/>
                <a:gd name="T17" fmla="*/ 551 w 551"/>
                <a:gd name="T18" fmla="*/ 183 h 1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1" h="183">
                  <a:moveTo>
                    <a:pt x="310" y="180"/>
                  </a:moveTo>
                  <a:cubicBezTo>
                    <a:pt x="125" y="113"/>
                    <a:pt x="215" y="91"/>
                    <a:pt x="0" y="32"/>
                  </a:cubicBezTo>
                  <a:cubicBezTo>
                    <a:pt x="311" y="3"/>
                    <a:pt x="409" y="0"/>
                    <a:pt x="480" y="24"/>
                  </a:cubicBezTo>
                  <a:cubicBezTo>
                    <a:pt x="551" y="48"/>
                    <a:pt x="443" y="76"/>
                    <a:pt x="428" y="179"/>
                  </a:cubicBezTo>
                  <a:cubicBezTo>
                    <a:pt x="428" y="179"/>
                    <a:pt x="424" y="183"/>
                    <a:pt x="310" y="180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59" name="Group 104"/>
            <p:cNvGrpSpPr>
              <a:grpSpLocks/>
            </p:cNvGrpSpPr>
            <p:nvPr/>
          </p:nvGrpSpPr>
          <p:grpSpPr bwMode="auto">
            <a:xfrm>
              <a:off x="1875" y="1702"/>
              <a:ext cx="509" cy="639"/>
              <a:chOff x="4232" y="2566"/>
              <a:chExt cx="834" cy="639"/>
            </a:xfrm>
          </p:grpSpPr>
          <p:sp>
            <p:nvSpPr>
              <p:cNvPr id="26684" name="Rectangle 105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5" name="Rectangle 106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6" name="Text Box 107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87" name="Line 108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0" name="Freeform 109"/>
            <p:cNvSpPr>
              <a:spLocks/>
            </p:cNvSpPr>
            <p:nvPr/>
          </p:nvSpPr>
          <p:spPr bwMode="auto">
            <a:xfrm>
              <a:off x="2438" y="2009"/>
              <a:ext cx="568" cy="180"/>
            </a:xfrm>
            <a:custGeom>
              <a:avLst/>
              <a:gdLst>
                <a:gd name="T0" fmla="*/ 310 w 568"/>
                <a:gd name="T1" fmla="*/ 177 h 180"/>
                <a:gd name="T2" fmla="*/ 0 w 568"/>
                <a:gd name="T3" fmla="*/ 29 h 180"/>
                <a:gd name="T4" fmla="*/ 480 w 568"/>
                <a:gd name="T5" fmla="*/ 21 h 180"/>
                <a:gd name="T6" fmla="*/ 531 w 568"/>
                <a:gd name="T7" fmla="*/ 162 h 180"/>
                <a:gd name="T8" fmla="*/ 310 w 568"/>
                <a:gd name="T9" fmla="*/ 177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8"/>
                <a:gd name="T16" fmla="*/ 0 h 180"/>
                <a:gd name="T17" fmla="*/ 568 w 56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8" h="180">
                  <a:moveTo>
                    <a:pt x="310" y="177"/>
                  </a:moveTo>
                  <a:cubicBezTo>
                    <a:pt x="280" y="103"/>
                    <a:pt x="215" y="88"/>
                    <a:pt x="0" y="29"/>
                  </a:cubicBezTo>
                  <a:cubicBezTo>
                    <a:pt x="311" y="0"/>
                    <a:pt x="398" y="29"/>
                    <a:pt x="480" y="21"/>
                  </a:cubicBezTo>
                  <a:cubicBezTo>
                    <a:pt x="568" y="43"/>
                    <a:pt x="412" y="66"/>
                    <a:pt x="531" y="162"/>
                  </a:cubicBezTo>
                  <a:cubicBezTo>
                    <a:pt x="531" y="162"/>
                    <a:pt x="424" y="180"/>
                    <a:pt x="310" y="177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1" name="Group 110"/>
            <p:cNvGrpSpPr>
              <a:grpSpLocks/>
            </p:cNvGrpSpPr>
            <p:nvPr/>
          </p:nvGrpSpPr>
          <p:grpSpPr bwMode="auto">
            <a:xfrm>
              <a:off x="2437" y="1392"/>
              <a:ext cx="509" cy="639"/>
              <a:chOff x="4232" y="2566"/>
              <a:chExt cx="834" cy="639"/>
            </a:xfrm>
          </p:grpSpPr>
          <p:sp>
            <p:nvSpPr>
              <p:cNvPr id="26680" name="Rectangle 111"/>
              <p:cNvSpPr>
                <a:spLocks noChangeArrowheads="1"/>
              </p:cNvSpPr>
              <p:nvPr/>
            </p:nvSpPr>
            <p:spPr bwMode="auto">
              <a:xfrm>
                <a:off x="4239" y="2762"/>
                <a:ext cx="827" cy="443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1" name="Rectangle 112"/>
              <p:cNvSpPr>
                <a:spLocks noChangeArrowheads="1"/>
              </p:cNvSpPr>
              <p:nvPr/>
            </p:nvSpPr>
            <p:spPr bwMode="auto">
              <a:xfrm>
                <a:off x="4233" y="2763"/>
                <a:ext cx="827" cy="4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82" name="Text Box 113"/>
              <p:cNvSpPr txBox="1">
                <a:spLocks noChangeArrowheads="1"/>
              </p:cNvSpPr>
              <p:nvPr/>
            </p:nvSpPr>
            <p:spPr bwMode="auto">
              <a:xfrm>
                <a:off x="4271" y="2566"/>
                <a:ext cx="792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endParaRPr lang="en-US" sz="20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83" name="Line 114"/>
              <p:cNvSpPr>
                <a:spLocks noChangeShapeType="1"/>
              </p:cNvSpPr>
              <p:nvPr/>
            </p:nvSpPr>
            <p:spPr bwMode="auto">
              <a:xfrm>
                <a:off x="4232" y="2978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2" name="Freeform 115"/>
            <p:cNvSpPr>
              <a:spLocks/>
            </p:cNvSpPr>
            <p:nvPr/>
          </p:nvSpPr>
          <p:spPr bwMode="auto">
            <a:xfrm>
              <a:off x="3272" y="1735"/>
              <a:ext cx="1063" cy="192"/>
            </a:xfrm>
            <a:custGeom>
              <a:avLst/>
              <a:gdLst>
                <a:gd name="T0" fmla="*/ 0 w 1063"/>
                <a:gd name="T1" fmla="*/ 185 h 192"/>
                <a:gd name="T2" fmla="*/ 243 w 1063"/>
                <a:gd name="T3" fmla="*/ 0 h 192"/>
                <a:gd name="T4" fmla="*/ 1063 w 1063"/>
                <a:gd name="T5" fmla="*/ 15 h 192"/>
                <a:gd name="T6" fmla="*/ 229 w 1063"/>
                <a:gd name="T7" fmla="*/ 192 h 192"/>
                <a:gd name="T8" fmla="*/ 0 w 1063"/>
                <a:gd name="T9" fmla="*/ 185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"/>
                <a:gd name="T16" fmla="*/ 0 h 192"/>
                <a:gd name="T17" fmla="*/ 1063 w 1063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" h="192">
                  <a:moveTo>
                    <a:pt x="0" y="185"/>
                  </a:moveTo>
                  <a:cubicBezTo>
                    <a:pt x="398" y="45"/>
                    <a:pt x="66" y="28"/>
                    <a:pt x="243" y="0"/>
                  </a:cubicBezTo>
                  <a:lnTo>
                    <a:pt x="1063" y="15"/>
                  </a:lnTo>
                  <a:cubicBezTo>
                    <a:pt x="1061" y="47"/>
                    <a:pt x="612" y="89"/>
                    <a:pt x="229" y="192"/>
                  </a:cubicBezTo>
                  <a:cubicBezTo>
                    <a:pt x="229" y="192"/>
                    <a:pt x="132" y="178"/>
                    <a:pt x="0" y="185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3" name="Group 116"/>
            <p:cNvGrpSpPr>
              <a:grpSpLocks/>
            </p:cNvGrpSpPr>
            <p:nvPr/>
          </p:nvGrpSpPr>
          <p:grpSpPr bwMode="auto">
            <a:xfrm>
              <a:off x="3474" y="572"/>
              <a:ext cx="861" cy="1210"/>
              <a:chOff x="3917" y="1813"/>
              <a:chExt cx="861" cy="1210"/>
            </a:xfrm>
          </p:grpSpPr>
          <p:sp>
            <p:nvSpPr>
              <p:cNvPr id="26672" name="Rectangle 117"/>
              <p:cNvSpPr>
                <a:spLocks noChangeArrowheads="1"/>
              </p:cNvSpPr>
              <p:nvPr/>
            </p:nvSpPr>
            <p:spPr bwMode="auto">
              <a:xfrm>
                <a:off x="3943" y="2415"/>
                <a:ext cx="827" cy="59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3" name="Rectangle 118"/>
              <p:cNvSpPr>
                <a:spLocks noChangeArrowheads="1"/>
              </p:cNvSpPr>
              <p:nvPr/>
            </p:nvSpPr>
            <p:spPr bwMode="auto">
              <a:xfrm>
                <a:off x="3937" y="1861"/>
                <a:ext cx="827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4" name="Text Box 119"/>
              <p:cNvSpPr txBox="1">
                <a:spLocks noChangeArrowheads="1"/>
              </p:cNvSpPr>
              <p:nvPr/>
            </p:nvSpPr>
            <p:spPr bwMode="auto">
              <a:xfrm>
                <a:off x="3917" y="1813"/>
                <a:ext cx="834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app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transport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AAL</a:t>
                </a:r>
              </a:p>
              <a:p>
                <a:pPr algn="ctr" eaLnBrk="0" hangingPunct="0"/>
                <a:r>
                  <a:rPr lang="en-US" sz="2000" dirty="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ATM</a:t>
                </a:r>
              </a:p>
              <a:p>
                <a:pPr algn="ctr" eaLnBrk="0" hangingPunct="0"/>
                <a:r>
                  <a:rPr lang="en-US" sz="2000" dirty="0" err="1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  <a:endParaRPr lang="en-US" sz="2000" dirty="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5" name="Line 120"/>
              <p:cNvSpPr>
                <a:spLocks noChangeShapeType="1"/>
              </p:cNvSpPr>
              <p:nvPr/>
            </p:nvSpPr>
            <p:spPr bwMode="auto">
              <a:xfrm>
                <a:off x="3936" y="2230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6" name="Line 121"/>
              <p:cNvSpPr>
                <a:spLocks noChangeShapeType="1"/>
              </p:cNvSpPr>
              <p:nvPr/>
            </p:nvSpPr>
            <p:spPr bwMode="auto">
              <a:xfrm>
                <a:off x="3943" y="2415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7" name="Line 122"/>
              <p:cNvSpPr>
                <a:spLocks noChangeShapeType="1"/>
              </p:cNvSpPr>
              <p:nvPr/>
            </p:nvSpPr>
            <p:spPr bwMode="auto">
              <a:xfrm>
                <a:off x="3928" y="2593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8" name="Line 123"/>
              <p:cNvSpPr>
                <a:spLocks noChangeShapeType="1"/>
              </p:cNvSpPr>
              <p:nvPr/>
            </p:nvSpPr>
            <p:spPr bwMode="auto">
              <a:xfrm>
                <a:off x="3936" y="2786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9" name="Line 124"/>
              <p:cNvSpPr>
                <a:spLocks noChangeShapeType="1"/>
              </p:cNvSpPr>
              <p:nvPr/>
            </p:nvSpPr>
            <p:spPr bwMode="auto">
              <a:xfrm>
                <a:off x="3950" y="2049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6664" name="Freeform 125"/>
            <p:cNvSpPr>
              <a:spLocks/>
            </p:cNvSpPr>
            <p:nvPr/>
          </p:nvSpPr>
          <p:spPr bwMode="auto">
            <a:xfrm>
              <a:off x="74" y="1706"/>
              <a:ext cx="920" cy="409"/>
            </a:xfrm>
            <a:custGeom>
              <a:avLst/>
              <a:gdLst>
                <a:gd name="T0" fmla="*/ 635 w 920"/>
                <a:gd name="T1" fmla="*/ 406 h 409"/>
                <a:gd name="T2" fmla="*/ 0 w 920"/>
                <a:gd name="T3" fmla="*/ 58 h 409"/>
                <a:gd name="T4" fmla="*/ 797 w 920"/>
                <a:gd name="T5" fmla="*/ 52 h 409"/>
                <a:gd name="T6" fmla="*/ 738 w 920"/>
                <a:gd name="T7" fmla="*/ 251 h 409"/>
                <a:gd name="T8" fmla="*/ 635 w 920"/>
                <a:gd name="T9" fmla="*/ 406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409"/>
                <a:gd name="T17" fmla="*/ 920 w 920"/>
                <a:gd name="T18" fmla="*/ 409 h 4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409">
                  <a:moveTo>
                    <a:pt x="635" y="406"/>
                  </a:moveTo>
                  <a:cubicBezTo>
                    <a:pt x="310" y="125"/>
                    <a:pt x="0" y="58"/>
                    <a:pt x="0" y="58"/>
                  </a:cubicBezTo>
                  <a:lnTo>
                    <a:pt x="797" y="52"/>
                  </a:lnTo>
                  <a:cubicBezTo>
                    <a:pt x="920" y="84"/>
                    <a:pt x="790" y="0"/>
                    <a:pt x="738" y="251"/>
                  </a:cubicBezTo>
                  <a:cubicBezTo>
                    <a:pt x="738" y="251"/>
                    <a:pt x="749" y="409"/>
                    <a:pt x="635" y="406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6665" name="Group 126"/>
            <p:cNvGrpSpPr>
              <a:grpSpLocks/>
            </p:cNvGrpSpPr>
            <p:nvPr/>
          </p:nvGrpSpPr>
          <p:grpSpPr bwMode="auto">
            <a:xfrm>
              <a:off x="63" y="773"/>
              <a:ext cx="861" cy="1018"/>
              <a:chOff x="4035" y="1968"/>
              <a:chExt cx="861" cy="1018"/>
            </a:xfrm>
          </p:grpSpPr>
          <p:sp>
            <p:nvSpPr>
              <p:cNvPr id="26666" name="Rectangle 127"/>
              <p:cNvSpPr>
                <a:spLocks noChangeArrowheads="1"/>
              </p:cNvSpPr>
              <p:nvPr/>
            </p:nvSpPr>
            <p:spPr bwMode="auto">
              <a:xfrm>
                <a:off x="4055" y="2016"/>
                <a:ext cx="827" cy="94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67" name="Text Box 128"/>
              <p:cNvSpPr txBox="1">
                <a:spLocks noChangeArrowheads="1"/>
              </p:cNvSpPr>
              <p:nvPr/>
            </p:nvSpPr>
            <p:spPr bwMode="auto">
              <a:xfrm>
                <a:off x="4035" y="1968"/>
                <a:ext cx="834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app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IP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Eth</a:t>
                </a:r>
              </a:p>
              <a:p>
                <a:pPr algn="ctr" eaLnBrk="0" hangingPunct="0"/>
                <a:r>
                  <a:rPr lang="en-US" sz="2000">
                    <a:solidFill>
                      <a:srgbClr val="000000"/>
                    </a:solidFill>
                    <a:latin typeface="Comic Sans MS" pitchFamily="66" charset="0"/>
                    <a:cs typeface="+mn-cs"/>
                  </a:rPr>
                  <a:t>phy</a:t>
                </a:r>
              </a:p>
            </p:txBody>
          </p:sp>
          <p:sp>
            <p:nvSpPr>
              <p:cNvPr id="26668" name="Line 129"/>
              <p:cNvSpPr>
                <a:spLocks noChangeShapeType="1"/>
              </p:cNvSpPr>
              <p:nvPr/>
            </p:nvSpPr>
            <p:spPr bwMode="auto">
              <a:xfrm>
                <a:off x="4054" y="2385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69" name="Line 130"/>
              <p:cNvSpPr>
                <a:spLocks noChangeShapeType="1"/>
              </p:cNvSpPr>
              <p:nvPr/>
            </p:nvSpPr>
            <p:spPr bwMode="auto">
              <a:xfrm>
                <a:off x="4061" y="2570"/>
                <a:ext cx="834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0" name="Line 131"/>
              <p:cNvSpPr>
                <a:spLocks noChangeShapeType="1"/>
              </p:cNvSpPr>
              <p:nvPr/>
            </p:nvSpPr>
            <p:spPr bwMode="auto">
              <a:xfrm>
                <a:off x="4046" y="2748"/>
                <a:ext cx="8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6671" name="Line 132"/>
              <p:cNvSpPr>
                <a:spLocks noChangeShapeType="1"/>
              </p:cNvSpPr>
              <p:nvPr/>
            </p:nvSpPr>
            <p:spPr bwMode="auto">
              <a:xfrm>
                <a:off x="4068" y="2204"/>
                <a:ext cx="828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2573338" y="3403600"/>
          <a:ext cx="5238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04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3403600"/>
                        <a:ext cx="523875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21955" y="4843800"/>
            <a:ext cx="4378056" cy="2031325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pPr eaLnBrk="0" hangingPunct="0"/>
            <a:r>
              <a:rPr lang="sv-SE" sz="1800" dirty="0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AAL: ATM adaptation </a:t>
            </a:r>
            <a:r>
              <a:rPr lang="sv-SE" sz="1800" dirty="0" err="1" smtClean="0">
                <a:solidFill>
                  <a:srgbClr val="FF0000"/>
                </a:solidFill>
                <a:latin typeface="Comic Sans MS" pitchFamily="66" charset="0"/>
                <a:cs typeface="+mn-cs"/>
              </a:rPr>
              <a:t>layer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intended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for transport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layer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functionality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 (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with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AAL1-4 services: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cons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/var/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avail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/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undefined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bit-rate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traffic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)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but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implementations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did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not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allow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such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use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; AAL5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made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for </a:t>
            </a:r>
            <a:r>
              <a:rPr lang="sv-SE" sz="1800" dirty="0" err="1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use</a:t>
            </a:r>
            <a:r>
              <a:rPr lang="sv-SE" sz="1800" dirty="0" smtClean="0">
                <a:solidFill>
                  <a:srgbClr val="000000"/>
                </a:solidFill>
                <a:latin typeface="Comic Sans MS" pitchFamily="66" charset="0"/>
                <a:cs typeface="+mn-cs"/>
              </a:rPr>
              <a:t> under IP….</a:t>
            </a:r>
            <a:endParaRPr lang="sv-SE" sz="1800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Multiprotocol label switching (MPLS)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initial goal: speed up IP forwarding by using fixed length label (instead of IP address) to do forwarding </a:t>
            </a:r>
          </a:p>
          <a:p>
            <a:pPr lvl="1"/>
            <a:r>
              <a:rPr lang="en-US" sz="2000" dirty="0" smtClean="0"/>
              <a:t>borrowing ideas from Virtual Circuit (VC) approach (</a:t>
            </a:r>
            <a:r>
              <a:rPr lang="en-US" sz="2000" dirty="0" err="1" smtClean="0"/>
              <a:t>a’la</a:t>
            </a:r>
            <a:r>
              <a:rPr lang="en-US" sz="2000" dirty="0" smtClean="0"/>
              <a:t> ATM)</a:t>
            </a:r>
          </a:p>
          <a:p>
            <a:pPr lvl="1"/>
            <a:r>
              <a:rPr lang="en-US" sz="2000" dirty="0" smtClean="0"/>
              <a:t>but IP datagram still keeps IP address!</a:t>
            </a:r>
          </a:p>
          <a:p>
            <a:pPr lvl="1"/>
            <a:endParaRPr lang="en-US" sz="2000" dirty="0" smtClean="0"/>
          </a:p>
        </p:txBody>
      </p:sp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17943DA5-0E2A-482F-A324-BB3C3B9E41F9}" type="slidenum">
              <a:rPr lang="en-US" smtClean="0">
                <a:solidFill>
                  <a:srgbClr val="000000"/>
                </a:solidFill>
              </a:rPr>
              <a:pPr/>
              <a:t>64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8550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1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2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108553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108554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5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6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7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108558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59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108560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 sz="18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108561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108562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108563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108564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108565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6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7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8568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108569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108570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108571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681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MPLS capable routers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a.k.a</a:t>
            </a:r>
            <a:r>
              <a:rPr lang="en-US" smtClean="0">
                <a:solidFill>
                  <a:srgbClr val="FF0000"/>
                </a:solidFill>
              </a:rPr>
              <a:t>. label-switched router</a:t>
            </a:r>
          </a:p>
          <a:p>
            <a:pPr>
              <a:lnSpc>
                <a:spcPct val="90000"/>
              </a:lnSpc>
            </a:pPr>
            <a:r>
              <a:rPr lang="en-US" smtClean="0"/>
              <a:t>forwards packets to outgoing interface based only on label value (don’t inspect IP address)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MPLS forwarding table distinct from IP forwarding tables</a:t>
            </a:r>
          </a:p>
          <a:p>
            <a:pPr>
              <a:lnSpc>
                <a:spcPct val="90000"/>
              </a:lnSpc>
            </a:pPr>
            <a:r>
              <a:rPr lang="en-US" smtClean="0"/>
              <a:t>signaling protocol needed to set up forwarding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RSVP-TE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forwarding possible along paths that IP alone would not allow (e.g., source-specific routing) !!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use MPLS for traffic engineering </a:t>
            </a:r>
          </a:p>
          <a:p>
            <a:pPr>
              <a:lnSpc>
                <a:spcPct val="90000"/>
              </a:lnSpc>
            </a:pPr>
            <a:r>
              <a:rPr lang="en-US" smtClean="0"/>
              <a:t>must co-exist with IP-only routers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DBBFEBAA-4B8E-49C0-93B0-13E270AD302E}" type="slidenum">
              <a:rPr lang="en-US" smtClean="0">
                <a:solidFill>
                  <a:srgbClr val="000000"/>
                </a:solidFill>
              </a:rPr>
              <a:pPr/>
              <a:t>65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 smtClean="0">
                <a:solidFill>
                  <a:srgbClr val="000000"/>
                </a:solidFill>
              </a:rPr>
              <a:pPr/>
              <a:t>66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641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Playout Delay (1)</a:t>
            </a:r>
          </a:p>
        </p:txBody>
      </p:sp>
      <p:sp>
        <p:nvSpPr>
          <p:cNvPr id="5130" name="Rectangle 8"/>
          <p:cNvSpPr>
            <a:spLocks noGrp="1" noChangeArrowheads="1"/>
          </p:cNvSpPr>
          <p:nvPr>
            <p:ph idx="1"/>
          </p:nvPr>
        </p:nvSpPr>
        <p:spPr>
          <a:xfrm>
            <a:off x="533400" y="1093788"/>
            <a:ext cx="7772400" cy="2009775"/>
          </a:xfrm>
        </p:spPr>
        <p:txBody>
          <a:bodyPr/>
          <a:lstStyle/>
          <a:p>
            <a:r>
              <a:rPr lang="en-US" sz="2000" u="sng" smtClean="0">
                <a:solidFill>
                  <a:srgbClr val="FF0000"/>
                </a:solidFill>
              </a:rPr>
              <a:t>Goal: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n-US" sz="2000" smtClean="0"/>
              <a:t>minimize playout delay, keeping late loss rate low</a:t>
            </a:r>
            <a:endParaRPr lang="en-US" sz="2000" smtClean="0">
              <a:solidFill>
                <a:schemeClr val="accent2"/>
              </a:solidFill>
            </a:endParaRPr>
          </a:p>
          <a:p>
            <a:r>
              <a:rPr lang="en-US" sz="2000" u="sng" smtClean="0">
                <a:solidFill>
                  <a:srgbClr val="FF0000"/>
                </a:solidFill>
              </a:rPr>
              <a:t>Approach:</a:t>
            </a:r>
            <a:r>
              <a:rPr lang="en-US" sz="2000" smtClean="0">
                <a:solidFill>
                  <a:schemeClr val="accent2"/>
                </a:solidFill>
              </a:rPr>
              <a:t> </a:t>
            </a:r>
            <a:r>
              <a:rPr lang="en-US" sz="2000" smtClean="0"/>
              <a:t>adaptive playout delay adjustment:</a:t>
            </a:r>
          </a:p>
          <a:p>
            <a:pPr lvl="1"/>
            <a:r>
              <a:rPr lang="en-US" sz="1800" smtClean="0"/>
              <a:t>estimate network delay, adjust playout delay at beginning of each talk spurt. </a:t>
            </a:r>
          </a:p>
          <a:p>
            <a:pPr lvl="1"/>
            <a:r>
              <a:rPr lang="en-US" sz="1800" smtClean="0"/>
              <a:t>silent periods compressed and elongated.</a:t>
            </a:r>
          </a:p>
          <a:p>
            <a:pPr lvl="1"/>
            <a:r>
              <a:rPr lang="en-US" sz="1800" smtClean="0"/>
              <a:t>chunks still played out every 20 msec during talk spurt.</a:t>
            </a:r>
          </a:p>
        </p:txBody>
      </p:sp>
      <p:sp>
        <p:nvSpPr>
          <p:cNvPr id="51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ACFBA48A-4A8B-469A-A1B9-9F6856378185}" type="slidenum">
              <a:rPr lang="en-US">
                <a:latin typeface="+mn-lt"/>
              </a:rPr>
              <a:pPr>
                <a:defRPr/>
              </a:pPr>
              <a:t>67</a:t>
            </a:fld>
            <a:endParaRPr lang="en-US">
              <a:latin typeface="+mn-lt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316038" y="3282950"/>
          <a:ext cx="615315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2" name="Equation" r:id="rId4" imgW="3924000" imgH="1143000" progId="Equation.3">
                  <p:embed/>
                </p:oleObj>
              </mc:Choice>
              <mc:Fallback>
                <p:oleObj name="Equation" r:id="rId4" imgW="392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3282950"/>
                        <a:ext cx="6153150" cy="17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304800" y="5184775"/>
            <a:ext cx="5741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dynamic estimate of average delay at receiver: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590800" y="5638800"/>
          <a:ext cx="286861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4" name="Equation" r:id="rId8" imgW="1549080" imgH="228600" progId="Equation.3">
                  <p:embed/>
                </p:oleObj>
              </mc:Choice>
              <mc:Fallback>
                <p:oleObj name="Equation" r:id="rId8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2868613" cy="42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304800" y="6099175"/>
            <a:ext cx="5026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where </a:t>
            </a:r>
            <a:r>
              <a:rPr lang="en-US" sz="2000" i="1"/>
              <a:t>u</a:t>
            </a:r>
            <a:r>
              <a:rPr lang="en-US" sz="2000"/>
              <a:t> is a fixed constant (e.g., </a:t>
            </a:r>
            <a:r>
              <a:rPr lang="en-US" sz="2000" i="1"/>
              <a:t>u</a:t>
            </a:r>
            <a:r>
              <a:rPr lang="en-US" sz="2000"/>
              <a:t> = .01).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Adaptive playout delay (2)</a:t>
            </a:r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A9CC3A4F-4B77-48E0-BDDC-48D7398C462F}" type="slidenum">
              <a:rPr lang="en-US">
                <a:latin typeface="+mn-lt"/>
              </a:rPr>
              <a:pPr>
                <a:defRPr/>
              </a:pPr>
              <a:t>68</a:t>
            </a:fld>
            <a:endParaRPr lang="en-US">
              <a:latin typeface="+mn-lt"/>
            </a:endParaRPr>
          </a:p>
        </p:txBody>
      </p:sp>
      <p:sp>
        <p:nvSpPr>
          <p:cNvPr id="6152" name="Text Box 3"/>
          <p:cNvSpPr txBox="1">
            <a:spLocks noChangeArrowheads="1"/>
          </p:cNvSpPr>
          <p:nvPr/>
        </p:nvSpPr>
        <p:spPr bwMode="auto">
          <a:xfrm>
            <a:off x="571500" y="1271588"/>
            <a:ext cx="6765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also useful to estimate average deviation of delay, </a:t>
            </a:r>
            <a:r>
              <a:rPr lang="en-US" sz="2000" i="1"/>
              <a:t>v</a:t>
            </a:r>
            <a:r>
              <a:rPr lang="en-US" sz="2000" i="1" baseline="-25000"/>
              <a:t>i </a:t>
            </a:r>
            <a:r>
              <a:rPr lang="en-US" sz="2000"/>
              <a:t>: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803775" y="345440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6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3454400"/>
                        <a:ext cx="112713" cy="214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169988" y="1668463"/>
          <a:ext cx="35163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7" name="Equation" r:id="rId6" imgW="1803240" imgH="228600" progId="Equation.3">
                  <p:embed/>
                </p:oleObj>
              </mc:Choice>
              <mc:Fallback>
                <p:oleObj name="Equation" r:id="rId6" imgW="1803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1668463"/>
                        <a:ext cx="3516312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6"/>
          <p:cNvSpPr txBox="1">
            <a:spLocks noChangeArrowheads="1"/>
          </p:cNvSpPr>
          <p:nvPr/>
        </p:nvSpPr>
        <p:spPr bwMode="auto">
          <a:xfrm>
            <a:off x="539750" y="2343150"/>
            <a:ext cx="74739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estimates </a:t>
            </a:r>
            <a:r>
              <a:rPr lang="en-US" sz="2000" i="1"/>
              <a:t>d</a:t>
            </a:r>
            <a:r>
              <a:rPr lang="en-US" sz="2000" i="1" baseline="-25000"/>
              <a:t>i</a:t>
            </a:r>
            <a:r>
              <a:rPr lang="en-US" sz="2000"/>
              <a:t> , </a:t>
            </a:r>
            <a:r>
              <a:rPr lang="en-US" sz="2000" i="1"/>
              <a:t>v</a:t>
            </a:r>
            <a:r>
              <a:rPr lang="en-US" sz="2000" i="1" baseline="-25000"/>
              <a:t>i</a:t>
            </a:r>
            <a:r>
              <a:rPr lang="en-US" sz="2000"/>
              <a:t> calculated for every received packet </a:t>
            </a: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sz="2000"/>
              <a:t>   (but used only at start of talk spurt</a:t>
            </a:r>
            <a:endParaRPr lang="en-US" sz="2000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endParaRPr lang="en-US">
              <a:solidFill>
                <a:schemeClr val="accent2"/>
              </a:solidFill>
            </a:endParaRPr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for first packet in talk spurt, playout time is:</a:t>
            </a:r>
            <a:endParaRPr lang="en-US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1152525" y="3667125"/>
          <a:ext cx="19812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78" name="Equation" r:id="rId8" imgW="1028520" imgH="228600" progId="Equation.3">
                  <p:embed/>
                </p:oleObj>
              </mc:Choice>
              <mc:Fallback>
                <p:oleObj name="Equation" r:id="rId8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3667125"/>
                        <a:ext cx="19812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573088" y="4106863"/>
            <a:ext cx="72072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       where K is positive constant</a:t>
            </a:r>
            <a:endParaRPr lang="en-US"/>
          </a:p>
          <a:p>
            <a:pPr algn="ctr" eaLnBrk="0" hangingPunct="0"/>
            <a:endParaRPr lang="en-US"/>
          </a:p>
          <a:p>
            <a:pPr algn="ctr" eaLnBrk="0" hangingPunct="0">
              <a:buClr>
                <a:schemeClr val="accent2"/>
              </a:buClr>
              <a:buSzPct val="80000"/>
              <a:buFont typeface="Wingdings" pitchFamily="2" charset="2"/>
              <a:buChar char="q"/>
            </a:pPr>
            <a:r>
              <a:rPr lang="en-US" sz="2000"/>
              <a:t> remaining packets in talkspurt are played out periodically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847E5DC8-C892-4C12-920C-B6F1F1495C40}" type="slidenum">
              <a:rPr lang="en-US" smtClean="0">
                <a:solidFill>
                  <a:srgbClr val="000000"/>
                </a:solidFill>
              </a:rPr>
              <a:pPr/>
              <a:t>69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MM Networking Applications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59543" y="1279525"/>
            <a:ext cx="7900307" cy="4908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Fundamental characteristics:</a:t>
            </a:r>
            <a:endParaRPr lang="en-US" sz="2400" dirty="0" smtClean="0"/>
          </a:p>
          <a:p>
            <a:r>
              <a:rPr lang="en-US" sz="2400" dirty="0" smtClean="0"/>
              <a:t>typically </a:t>
            </a:r>
            <a:r>
              <a:rPr lang="en-US" sz="2400" b="1" dirty="0" smtClean="0">
                <a:solidFill>
                  <a:srgbClr val="FF0000"/>
                </a:solidFill>
              </a:rPr>
              <a:t>delay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sensitive</a:t>
            </a:r>
          </a:p>
          <a:p>
            <a:pPr lvl="1"/>
            <a:r>
              <a:rPr lang="en-US" sz="2000" dirty="0" smtClean="0"/>
              <a:t>end-to-end delay</a:t>
            </a:r>
          </a:p>
          <a:p>
            <a:pPr lvl="1"/>
            <a:r>
              <a:rPr lang="en-US" sz="2000" dirty="0" smtClean="0"/>
              <a:t>delay jitter</a:t>
            </a:r>
            <a:r>
              <a:rPr lang="en-US" sz="2000" b="1" dirty="0" smtClean="0"/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loss tolerant</a:t>
            </a:r>
            <a:r>
              <a:rPr lang="en-US" sz="2400" dirty="0" smtClean="0"/>
              <a:t>: infrequent losses cause minor glitches </a:t>
            </a:r>
          </a:p>
          <a:p>
            <a:endParaRPr lang="en-US" sz="2400" dirty="0" smtClean="0"/>
          </a:p>
          <a:p>
            <a:r>
              <a:rPr lang="en-US" sz="2400" dirty="0" smtClean="0"/>
              <a:t>antithesis with data, which are loss </a:t>
            </a:r>
            <a:r>
              <a:rPr lang="en-US" sz="2400" i="1" dirty="0" smtClean="0"/>
              <a:t>intolerant</a:t>
            </a:r>
            <a:r>
              <a:rPr lang="en-US" sz="2400" dirty="0" smtClean="0"/>
              <a:t> but delay </a:t>
            </a:r>
            <a:r>
              <a:rPr lang="en-US" sz="2400" i="1" dirty="0" smtClean="0"/>
              <a:t>tolerant</a:t>
            </a:r>
            <a:r>
              <a:rPr lang="en-US" sz="2400" dirty="0" smtClean="0"/>
              <a:t>.</a:t>
            </a:r>
            <a:endParaRPr lang="en-US" sz="2400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1905000" cy="457200"/>
          </a:xfrm>
          <a:noFill/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</a:rPr>
              <a:t>7: Multimedia Networking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817B3A67-51FB-4170-9383-A539DB6E2B2B}" type="slidenum">
              <a:rPr lang="en-US">
                <a:latin typeface="+mn-lt"/>
              </a:rPr>
              <a:pPr>
                <a:defRPr/>
              </a:pPr>
              <a:t>7</a:t>
            </a:fld>
            <a:endParaRPr lang="en-US">
              <a:latin typeface="+mn-lt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00063" y="5035550"/>
            <a:ext cx="4262437" cy="12065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0" hangingPunct="0"/>
            <a:r>
              <a:rPr lang="en-US" b="1" dirty="0"/>
              <a:t>Jitter</a:t>
            </a:r>
            <a:r>
              <a:rPr lang="en-US" dirty="0"/>
              <a:t> is the variability </a:t>
            </a:r>
          </a:p>
          <a:p>
            <a:pPr lvl="1" algn="ctr" eaLnBrk="0" hangingPunct="0"/>
            <a:r>
              <a:rPr lang="en-US" dirty="0"/>
              <a:t>of packet delays within </a:t>
            </a:r>
          </a:p>
          <a:p>
            <a:pPr lvl="1" algn="ctr" eaLnBrk="0" hangingPunct="0"/>
            <a:r>
              <a:rPr lang="en-US" dirty="0"/>
              <a:t>the same packet stream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Streaming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Audio/Video file is segmented and sent over TCP or UDP; </a:t>
            </a:r>
          </a:p>
          <a:p>
            <a:endParaRPr lang="en-US" sz="2000" smtClean="0"/>
          </a:p>
          <a:p>
            <a:r>
              <a:rPr lang="en-US" sz="2000" smtClean="0"/>
              <a:t>User interactive control provided, e.g. </a:t>
            </a:r>
            <a:r>
              <a:rPr lang="en-US" sz="2000" b="1" smtClean="0"/>
              <a:t>Real Time Streaming Protocol (RTSP)</a:t>
            </a:r>
          </a:p>
          <a:p>
            <a:endParaRPr lang="en-US" sz="2000" b="1" smtClean="0"/>
          </a:p>
          <a:p>
            <a:r>
              <a:rPr lang="en-US" sz="2000" b="1" smtClean="0"/>
              <a:t>Helper Application: </a:t>
            </a:r>
            <a:r>
              <a:rPr lang="en-US" sz="2000" smtClean="0"/>
              <a:t>displays content, (typically requested via a Web browser); e.g. RealPlayer; typical functions:</a:t>
            </a:r>
          </a:p>
          <a:p>
            <a:pPr lvl="1"/>
            <a:r>
              <a:rPr lang="en-US" sz="1800" smtClean="0"/>
              <a:t>Decompression</a:t>
            </a:r>
          </a:p>
          <a:p>
            <a:pPr lvl="1"/>
            <a:r>
              <a:rPr lang="en-US" sz="1800" smtClean="0"/>
              <a:t>Jitter removal</a:t>
            </a:r>
          </a:p>
          <a:p>
            <a:pPr lvl="1"/>
            <a:r>
              <a:rPr lang="en-US" sz="1800" smtClean="0"/>
              <a:t>Error correction: use redundant packets to be used for reconstruction of original stream</a:t>
            </a:r>
          </a:p>
          <a:p>
            <a:pPr lvl="1"/>
            <a:r>
              <a:rPr lang="en-US" sz="1800" smtClean="0"/>
              <a:t>GUI for user control</a:t>
            </a:r>
          </a:p>
          <a:p>
            <a:endParaRPr lang="en-US" sz="2000" smtClean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57F856-195D-4527-AB50-B54155DCC201}" type="slidenum">
              <a:rPr lang="en-US" smtClean="0"/>
              <a:pPr/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05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Real-Time Protocol (RTP)  &amp; RT Control Protocol (RTCP)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>
          <a:xfrm>
            <a:off x="663575" y="1092200"/>
            <a:ext cx="7772400" cy="3810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standard packet format for real-time application</a:t>
            </a:r>
          </a:p>
          <a:p>
            <a:pPr lvl="1">
              <a:lnSpc>
                <a:spcPct val="90000"/>
              </a:lnSpc>
            </a:pPr>
            <a:r>
              <a:rPr lang="en-US" sz="1800" b="1" smtClean="0"/>
              <a:t>Payload Type</a:t>
            </a:r>
            <a:r>
              <a:rPr lang="en-US" sz="1800" smtClean="0"/>
              <a:t>: 7 bits: 128 possible types of encoding; eg PCM, MPEG2 video, GSM,  etc. (sender can change in the middle of session)</a:t>
            </a:r>
          </a:p>
          <a:p>
            <a:pPr lvl="1">
              <a:lnSpc>
                <a:spcPct val="90000"/>
              </a:lnSpc>
            </a:pPr>
            <a:r>
              <a:rPr lang="en-US" sz="1800" b="1" smtClean="0"/>
              <a:t>Sequence Number</a:t>
            </a:r>
            <a:r>
              <a:rPr lang="en-US" sz="1800" smtClean="0"/>
              <a:t>: to detect packet loss</a:t>
            </a:r>
          </a:p>
          <a:p>
            <a:pPr lvl="1">
              <a:lnSpc>
                <a:spcPct val="90000"/>
              </a:lnSpc>
            </a:pPr>
            <a:r>
              <a:rPr lang="en-US" sz="1800" b="1" smtClean="0"/>
              <a:t>Timestamp</a:t>
            </a:r>
            <a:r>
              <a:rPr lang="en-US" sz="1800" smtClean="0"/>
              <a:t>: sampling instant of first byte in packet; to remove jitter introduced by the network</a:t>
            </a:r>
          </a:p>
          <a:p>
            <a:pPr lvl="1">
              <a:lnSpc>
                <a:spcPct val="90000"/>
              </a:lnSpc>
            </a:pPr>
            <a:r>
              <a:rPr lang="en-US" sz="1800" b="1" smtClean="0"/>
              <a:t>Synchronization Source identifier (SSRC)</a:t>
            </a:r>
            <a:r>
              <a:rPr lang="en-US" sz="1800" smtClean="0"/>
              <a:t>: id for the source of a stream; assigned randomly by the source</a:t>
            </a:r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 lvl="1"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endParaRPr lang="en-US" sz="200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endParaRPr lang="en-US" sz="200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Real-Time Control Protocol (RTCP):</a:t>
            </a:r>
            <a:r>
              <a:rPr lang="en-US" sz="2000" smtClean="0"/>
              <a:t> specifies </a:t>
            </a:r>
            <a:r>
              <a:rPr lang="en-US" sz="2000" smtClean="0">
                <a:solidFill>
                  <a:schemeClr val="accent2"/>
                </a:solidFill>
              </a:rPr>
              <a:t>report packets</a:t>
            </a:r>
            <a:r>
              <a:rPr lang="en-US" sz="2000" smtClean="0"/>
              <a:t> exchanged between sources and destinations, with  </a:t>
            </a:r>
            <a:r>
              <a:rPr lang="en-US" sz="2000" smtClean="0">
                <a:solidFill>
                  <a:schemeClr val="accent2"/>
                </a:solidFill>
              </a:rPr>
              <a:t>statistics </a:t>
            </a:r>
            <a:r>
              <a:rPr lang="en-US" sz="2000" smtClean="0"/>
              <a:t>(# packets sent/lost, inter-arrival jitter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Can be used to modify sender transmission rates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3140FD-1813-46CC-B5EC-C812A9AF0E75}" type="slidenum">
              <a:rPr lang="en-US" smtClean="0"/>
              <a:pPr/>
              <a:t>71</a:t>
            </a:fld>
            <a:endParaRPr lang="en-US" smtClean="0"/>
          </a:p>
        </p:txBody>
      </p:sp>
      <p:pic>
        <p:nvPicPr>
          <p:cNvPr id="50182" name="Picture 4" descr="643 rtpPa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175" y="3852863"/>
            <a:ext cx="6705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4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 smtClean="0">
                <a:solidFill>
                  <a:srgbClr val="000000"/>
                </a:solidFill>
              </a:rPr>
              <a:pPr/>
              <a:t>72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0978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SIP Service Initiation Protocol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0838" y="1339850"/>
            <a:ext cx="3992562" cy="4908550"/>
          </a:xfrm>
        </p:spPr>
        <p:txBody>
          <a:bodyPr/>
          <a:lstStyle/>
          <a:p>
            <a:endParaRPr lang="en-US" sz="1800" smtClean="0"/>
          </a:p>
          <a:p>
            <a:pPr>
              <a:buFont typeface="ZapfDingbats"/>
              <a:buNone/>
            </a:pPr>
            <a:r>
              <a:rPr lang="en-US" sz="1800" u="sng" smtClean="0">
                <a:solidFill>
                  <a:srgbClr val="FF0000"/>
                </a:solidFill>
              </a:rPr>
              <a:t>SIP long-term vision</a:t>
            </a:r>
            <a:endParaRPr lang="en-US" sz="1800" smtClean="0"/>
          </a:p>
          <a:p>
            <a:r>
              <a:rPr lang="en-US" sz="1800" smtClean="0"/>
              <a:t>All phone/video conference calls take place over the Internet</a:t>
            </a:r>
          </a:p>
          <a:p>
            <a:r>
              <a:rPr lang="en-US" sz="1800" smtClean="0"/>
              <a:t>People are identified by names or e-mail addresses, rather than by phone numbers.</a:t>
            </a:r>
          </a:p>
          <a:p>
            <a:r>
              <a:rPr lang="en-US" sz="1800" smtClean="0"/>
              <a:t>You can reach the callee, no matter where the callee roams, no matter what IP device the callee is currently using.</a:t>
            </a:r>
          </a:p>
        </p:txBody>
      </p:sp>
      <p:sp>
        <p:nvSpPr>
          <p:cNvPr id="5120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257300"/>
            <a:ext cx="4140200" cy="51689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What does it do: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Determine current IP address of callee</a:t>
            </a:r>
            <a:r>
              <a:rPr lang="en-US" sz="2000" smtClean="0"/>
              <a:t>.</a:t>
            </a:r>
          </a:p>
          <a:p>
            <a:pPr lvl="1"/>
            <a:r>
              <a:rPr lang="en-US" sz="1800" smtClean="0"/>
              <a:t>Maps mnemonic identifier to current IP address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Setting up/ending  a call</a:t>
            </a:r>
            <a:endParaRPr lang="en-US" sz="1800" smtClean="0">
              <a:solidFill>
                <a:srgbClr val="FF0000"/>
              </a:solidFill>
            </a:endParaRPr>
          </a:p>
          <a:p>
            <a:pPr lvl="1"/>
            <a:r>
              <a:rPr lang="en-US" sz="1800" smtClean="0"/>
              <a:t>Provides also mechanisms so that caller and callee can agree on media type and encoding.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Call management</a:t>
            </a:r>
            <a:endParaRPr lang="en-US" sz="1800" smtClean="0">
              <a:solidFill>
                <a:srgbClr val="FF0000"/>
              </a:solidFill>
            </a:endParaRPr>
          </a:p>
          <a:p>
            <a:pPr lvl="1"/>
            <a:r>
              <a:rPr lang="en-US" sz="1800" smtClean="0"/>
              <a:t>Add new media streams during call</a:t>
            </a:r>
          </a:p>
          <a:p>
            <a:pPr lvl="1"/>
            <a:r>
              <a:rPr lang="en-US" sz="1800" smtClean="0"/>
              <a:t>Change encoding during call</a:t>
            </a:r>
          </a:p>
          <a:p>
            <a:pPr lvl="1"/>
            <a:r>
              <a:rPr lang="en-US" sz="1800" smtClean="0"/>
              <a:t>Invite others </a:t>
            </a:r>
          </a:p>
          <a:p>
            <a:pPr lvl="1"/>
            <a:r>
              <a:rPr lang="en-US" sz="1800" smtClean="0"/>
              <a:t>Transfer and hold calls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6F9513-7F69-4132-BA33-3CFA2B6E339B}" type="slidenum">
              <a:rPr lang="en-US" smtClean="0"/>
              <a:pPr/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29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871538"/>
          </a:xfrm>
        </p:spPr>
        <p:txBody>
          <a:bodyPr/>
          <a:lstStyle/>
          <a:p>
            <a:r>
              <a:rPr lang="en-US" sz="3200" smtClean="0"/>
              <a:t>Setting up a call to known IP address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F22D4-7A45-439B-B41F-FEACFCEF7770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4949825" y="850900"/>
            <a:ext cx="41941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Alice’s SIP invite message indicates her port number &amp; IP address+encoding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Bob’s 200 OK message (could also reject, say “busy”, etc)  indicates his port number, IP address &amp; preferred encoding (GSM)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 SIP messages can be sent over TCP or UDP; here over RTP/UDP.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HTTP message syntax (but SIP maintains state)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sz="2000">
                <a:latin typeface="Comic Sans MS" pitchFamily="66" charset="0"/>
              </a:rPr>
              <a:t>Default SIP port number: 5060.</a:t>
            </a:r>
          </a:p>
          <a:p>
            <a:pPr eaLnBrk="0" hangingPunct="0">
              <a:buFontTx/>
              <a:buChar char="•"/>
            </a:pPr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-579438" y="876300"/>
          <a:ext cx="6332538" cy="555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0" name="VISIO" r:id="rId3" imgW="8253360" imgH="6551640" progId="">
                  <p:embed/>
                </p:oleObj>
              </mc:Choice>
              <mc:Fallback>
                <p:oleObj name="VISIO" r:id="rId3" imgW="8253360" imgH="6551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9438" y="876300"/>
                        <a:ext cx="6332538" cy="555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0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0"/>
            <a:ext cx="7772400" cy="871538"/>
          </a:xfrm>
        </p:spPr>
        <p:txBody>
          <a:bodyPr/>
          <a:lstStyle/>
          <a:p>
            <a:r>
              <a:rPr lang="en-US" sz="3200" smtClean="0"/>
              <a:t>Example name translation, user location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D32A26-7C87-48C0-B84D-31DC1268B71D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290513" y="711200"/>
            <a:ext cx="354965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Caller jim@umass.edu </a:t>
            </a:r>
            <a:br>
              <a:rPr lang="en-US" sz="200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places a </a:t>
            </a:r>
          </a:p>
          <a:p>
            <a:pPr marL="457200" indent="-457200" eaLnBrk="0" hangingPunct="0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call to keith@upenn.edu</a:t>
            </a:r>
            <a:r>
              <a:rPr lang="en-US" sz="2000">
                <a:latin typeface="Comic Sans MS" pitchFamily="66" charset="0"/>
              </a:rPr>
              <a:t> </a:t>
            </a:r>
            <a:br>
              <a:rPr lang="en-US" sz="2000">
                <a:latin typeface="Comic Sans MS" pitchFamily="66" charset="0"/>
              </a:rPr>
            </a:br>
            <a:endParaRPr lang="en-US" sz="2000">
              <a:latin typeface="Comic Sans MS" pitchFamily="66" charset="0"/>
            </a:endParaRPr>
          </a:p>
          <a:p>
            <a:pPr marL="457200" indent="-457200" eaLnBrk="0" hangingPunct="0">
              <a:buFontTx/>
              <a:buAutoNum type="arabicParenBoth"/>
            </a:pPr>
            <a:r>
              <a:rPr lang="en-US" sz="2000">
                <a:latin typeface="Comic Sans MS" pitchFamily="66" charset="0"/>
              </a:rPr>
              <a:t>Jim sends INVITE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to umass SIP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proxy</a:t>
            </a:r>
            <a:r>
              <a:rPr lang="en-US" sz="2000">
                <a:latin typeface="Comic Sans MS" pitchFamily="66" charset="0"/>
              </a:rPr>
              <a:t>. </a:t>
            </a:r>
          </a:p>
          <a:p>
            <a:pPr marL="457200" indent="-457200" eaLnBrk="0" hangingPunct="0"/>
            <a:r>
              <a:rPr lang="en-US" sz="2000">
                <a:latin typeface="Comic Sans MS" pitchFamily="66" charset="0"/>
              </a:rPr>
              <a:t>(2) Proxy forwards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request to upenn 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registrar</a:t>
            </a:r>
            <a:r>
              <a:rPr lang="en-US" sz="2000">
                <a:latin typeface="Comic Sans MS" pitchFamily="66" charset="0"/>
              </a:rPr>
              <a:t> server. </a:t>
            </a:r>
          </a:p>
          <a:p>
            <a:pPr marL="457200" indent="-457200" eaLnBrk="0" hangingPunct="0"/>
            <a:r>
              <a:rPr lang="en-US" sz="2000">
                <a:latin typeface="Comic Sans MS" pitchFamily="66" charset="0"/>
              </a:rPr>
              <a:t>(3) upenn server returns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redirect response,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indicating that it should </a:t>
            </a:r>
            <a:br>
              <a:rPr lang="en-US" sz="2000">
                <a:latin typeface="Comic Sans MS" pitchFamily="66" charset="0"/>
              </a:rPr>
            </a:br>
            <a:r>
              <a:rPr lang="en-US" sz="2000">
                <a:latin typeface="Comic Sans MS" pitchFamily="66" charset="0"/>
              </a:rPr>
              <a:t>try keith@eurecom.fr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69875" y="4832350"/>
            <a:ext cx="88741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latin typeface="Comic Sans MS" pitchFamily="66" charset="0"/>
              </a:rPr>
              <a:t>(4) umass proxy sends INVITE to eurecom 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registrar.</a:t>
            </a:r>
            <a:r>
              <a:rPr lang="en-US" sz="2000">
                <a:latin typeface="Comic Sans MS" pitchFamily="66" charset="0"/>
              </a:rPr>
              <a:t>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(5) eurecom registrar forwards INVITE to 197.87.54.21, which is running keith’s SIP client.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(6-8) SIP response sent back </a:t>
            </a:r>
          </a:p>
          <a:p>
            <a:pPr eaLnBrk="0" hangingPunct="0"/>
            <a:r>
              <a:rPr lang="en-US" sz="2000">
                <a:latin typeface="Comic Sans MS" pitchFamily="66" charset="0"/>
              </a:rPr>
              <a:t>(9) media sent directly between clients. </a:t>
            </a:r>
          </a:p>
          <a:p>
            <a:pPr eaLnBrk="0" hangingPunct="0"/>
            <a:r>
              <a:rPr lang="sv-SE" sz="2000">
                <a:latin typeface="Comic Sans MS" pitchFamily="66" charset="0"/>
              </a:rPr>
              <a:t>(</a:t>
            </a:r>
            <a:r>
              <a:rPr lang="sv-SE" sz="2000">
                <a:solidFill>
                  <a:srgbClr val="FF0000"/>
                </a:solidFill>
                <a:latin typeface="Comic Sans MS" pitchFamily="66" charset="0"/>
              </a:rPr>
              <a:t>follows pretty much the DNS inquiry structure</a:t>
            </a:r>
            <a:r>
              <a:rPr lang="sv-SE" sz="2000">
                <a:latin typeface="Comic Sans MS" pitchFamily="66" charset="0"/>
              </a:rPr>
              <a:t>)</a:t>
            </a:r>
            <a:endParaRPr lang="en-US" sz="2000">
              <a:latin typeface="Comic Sans MS" pitchFamily="66" charset="0"/>
            </a:endParaRP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3475038" y="833438"/>
          <a:ext cx="5926137" cy="355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" name="VISIO" r:id="rId3" imgW="6983280" imgH="4185720" progId="">
                  <p:embed/>
                </p:oleObj>
              </mc:Choice>
              <mc:Fallback>
                <p:oleObj name="VISIO" r:id="rId3" imgW="6983280" imgH="4185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833438"/>
                        <a:ext cx="5926137" cy="355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94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Token bucket + WFQ…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1"/>
          </p:nvPr>
        </p:nvSpPr>
        <p:spPr>
          <a:xfrm>
            <a:off x="620713" y="1044575"/>
            <a:ext cx="7772400" cy="22796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smtClean="0"/>
              <a:t>…can be combined to provide upper bound on packet delay in queue: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b</a:t>
            </a:r>
            <a:r>
              <a:rPr lang="en-US" sz="2000" b="1" baseline="-25000" smtClean="0"/>
              <a:t>i</a:t>
            </a:r>
            <a:r>
              <a:rPr lang="en-US" sz="2000" smtClean="0"/>
              <a:t> packets in queue, packets are serviced at a rate of at least R · w</a:t>
            </a:r>
            <a:r>
              <a:rPr lang="en-US" sz="2000" b="1" baseline="-25000" smtClean="0"/>
              <a:t>i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</a:t>
            </a:r>
            <a:r>
              <a:rPr lang="en-US" sz="2000" smtClean="0"/>
              <a:t> (wj) packets per second, then the time until the last packet is transmitted is at most</a:t>
            </a:r>
          </a:p>
          <a:p>
            <a:pPr algn="ctr">
              <a:lnSpc>
                <a:spcPct val="90000"/>
              </a:lnSpc>
              <a:buFont typeface="ZapfDingbats"/>
              <a:buNone/>
            </a:pPr>
            <a:r>
              <a:rPr lang="en-US" sz="2000" smtClean="0"/>
              <a:t>b</a:t>
            </a:r>
            <a:r>
              <a:rPr lang="en-US" sz="2000" b="1" baseline="-25000" smtClean="0"/>
              <a:t>i</a:t>
            </a:r>
            <a:r>
              <a:rPr lang="en-US" sz="2000" smtClean="0"/>
              <a:t> /(R · w</a:t>
            </a:r>
            <a:r>
              <a:rPr lang="en-US" sz="2000" b="1" baseline="-25000" smtClean="0"/>
              <a:t>i</a:t>
            </a:r>
            <a:r>
              <a:rPr lang="en-US" sz="2000" smtClean="0"/>
              <a:t>/</a:t>
            </a:r>
            <a:r>
              <a:rPr lang="en-US" sz="2000" smtClean="0">
                <a:sym typeface="Symbol" pitchFamily="18" charset="2"/>
              </a:rPr>
              <a:t></a:t>
            </a:r>
            <a:r>
              <a:rPr lang="en-US" sz="2000" smtClean="0"/>
              <a:t> (wj))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ACFBE-989A-46A3-BBCE-3FB1CB75947C}" type="slidenum">
              <a:rPr lang="en-US" smtClean="0"/>
              <a:pPr/>
              <a:t>76</a:t>
            </a:fld>
            <a:endParaRPr lang="en-US" smtClean="0"/>
          </a:p>
        </p:txBody>
      </p:sp>
      <p:pic>
        <p:nvPicPr>
          <p:cNvPr id="68614" name="Picture 4" descr="668 WFQ_and_to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8100" y="3449638"/>
            <a:ext cx="52578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23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 smtClean="0">
                <a:solidFill>
                  <a:srgbClr val="000000"/>
                </a:solidFill>
              </a:rPr>
              <a:pPr/>
              <a:t>77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6583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152400"/>
            <a:ext cx="7991475" cy="1143000"/>
          </a:xfrm>
        </p:spPr>
        <p:txBody>
          <a:bodyPr/>
          <a:lstStyle/>
          <a:p>
            <a:r>
              <a:rPr lang="en-US" sz="2800" smtClean="0"/>
              <a:t>ATM ABR congestion control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5300" y="3575050"/>
            <a:ext cx="8048625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RM (resource management) cells: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1800" smtClean="0"/>
              <a:t>interspersed with data cells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bits in RM cell set by switches (“</a:t>
            </a:r>
            <a:r>
              <a:rPr lang="en-US" sz="1800" i="1" smtClean="0"/>
              <a:t>network-assisted”</a:t>
            </a:r>
            <a:r>
              <a:rPr lang="en-US" sz="1800" smtClean="0"/>
              <a:t>) 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chemeClr val="accent2"/>
                </a:solidFill>
              </a:rPr>
              <a:t>NI bit:</a:t>
            </a:r>
            <a:r>
              <a:rPr lang="en-US" sz="1800" smtClean="0"/>
              <a:t> no increase in rate (mild congestion)</a:t>
            </a:r>
          </a:p>
          <a:p>
            <a:pPr lvl="1">
              <a:lnSpc>
                <a:spcPct val="90000"/>
              </a:lnSpc>
            </a:pPr>
            <a:r>
              <a:rPr lang="en-US" sz="1800" smtClean="0">
                <a:solidFill>
                  <a:schemeClr val="accent2"/>
                </a:solidFill>
              </a:rPr>
              <a:t>CI bit:</a:t>
            </a:r>
            <a:r>
              <a:rPr lang="en-US" sz="1800" smtClean="0"/>
              <a:t> congestion indication</a:t>
            </a:r>
            <a:r>
              <a:rPr lang="en-US" sz="1600" smtClean="0"/>
              <a:t> two-byte ER (explicit rate) field in RM cell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congested switch may lower ER value in cell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sender’ send rate thus minimum supportable rate on path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0A9C93-DB4F-422E-8E68-76A4B05C0993}" type="slidenum">
              <a:rPr lang="en-US" smtClean="0"/>
              <a:pPr/>
              <a:t>78</a:t>
            </a:fld>
            <a:endParaRPr lang="en-US" smtClean="0"/>
          </a:p>
        </p:txBody>
      </p:sp>
      <p:pic>
        <p:nvPicPr>
          <p:cNvPr id="78854" name="Picture 4" descr="congesti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16000"/>
            <a:ext cx="59436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0" y="950913"/>
            <a:ext cx="41529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ABR: available bit rate:</a:t>
            </a:r>
            <a:endParaRPr lang="en-US" sz="2000">
              <a:latin typeface="Comic Sans MS" pitchFamily="66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>
                <a:latin typeface="Comic Sans MS" pitchFamily="66" charset="0"/>
              </a:rPr>
              <a:t>“elastic service”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>
                <a:latin typeface="Comic Sans MS" pitchFamily="66" charset="0"/>
              </a:rPr>
              <a:t>if  path “underloaded”: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sender should use available bandwidth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1800">
                <a:latin typeface="Comic Sans MS" pitchFamily="66" charset="0"/>
              </a:rPr>
              <a:t>if  path congested: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ZapfDingbats"/>
              <a:buChar char="m"/>
            </a:pPr>
            <a:r>
              <a:rPr lang="en-US" sz="1800">
                <a:latin typeface="Comic Sans MS" pitchFamily="66" charset="0"/>
              </a:rPr>
              <a:t>sender throttled to minimum guaranteed rate</a:t>
            </a:r>
          </a:p>
        </p:txBody>
      </p:sp>
    </p:spTree>
    <p:extLst>
      <p:ext uri="{BB962C8B-B14F-4D97-AF65-F5344CB8AC3E}">
        <p14:creationId xmlns:p14="http://schemas.microsoft.com/office/powerpoint/2010/main" val="12396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0"/>
            <a:ext cx="8216900" cy="674688"/>
          </a:xfrm>
          <a:noFill/>
        </p:spPr>
        <p:txBody>
          <a:bodyPr lIns="92075" tIns="46038" rIns="92075" bIns="46038"/>
          <a:lstStyle/>
          <a:p>
            <a:r>
              <a:rPr lang="sv-SE" smtClean="0"/>
              <a:t>Traffic Shaping and Policing in ATM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idx="1"/>
          </p:nvPr>
        </p:nvSpPr>
        <p:spPr>
          <a:xfrm>
            <a:off x="0" y="889000"/>
            <a:ext cx="4335463" cy="2841625"/>
          </a:xfrm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/>
              <a:t>Enforce the QoS parameters: check if </a:t>
            </a:r>
            <a:r>
              <a:rPr lang="sv-SE" sz="2000" i="1" smtClean="0">
                <a:solidFill>
                  <a:schemeClr val="accent2"/>
                </a:solidFill>
              </a:rPr>
              <a:t>Peak Cell Rate</a:t>
            </a:r>
            <a:r>
              <a:rPr lang="sv-SE" sz="2000" i="1" smtClean="0"/>
              <a:t> (PCR)  </a:t>
            </a:r>
            <a:r>
              <a:rPr lang="sv-SE" sz="2000" smtClean="0"/>
              <a:t>and </a:t>
            </a:r>
            <a:r>
              <a:rPr lang="sv-SE" sz="2000" i="1" smtClean="0">
                <a:solidFill>
                  <a:schemeClr val="accent2"/>
                </a:solidFill>
              </a:rPr>
              <a:t>Cell Delay Variation</a:t>
            </a:r>
            <a:r>
              <a:rPr lang="sv-SE" sz="2000" i="1" smtClean="0"/>
              <a:t> </a:t>
            </a:r>
            <a:r>
              <a:rPr lang="sv-SE" sz="2000" smtClean="0"/>
              <a:t>(CDVT)</a:t>
            </a:r>
            <a:r>
              <a:rPr lang="sv-SE" sz="2000" i="1" smtClean="0"/>
              <a:t> </a:t>
            </a:r>
            <a:r>
              <a:rPr lang="sv-SE" sz="2000" smtClean="0"/>
              <a:t>are within the negotiated limits: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>
                <a:solidFill>
                  <a:srgbClr val="FF0000"/>
                </a:solidFill>
              </a:rPr>
              <a:t>Generic Cell Rate Algo</a:t>
            </a:r>
            <a:r>
              <a:rPr lang="sv-SE" sz="2000" b="1" smtClean="0"/>
              <a:t>: </a:t>
            </a:r>
            <a:r>
              <a:rPr lang="sv-SE" sz="2000" smtClean="0"/>
              <a:t>introduce: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>
                <a:solidFill>
                  <a:schemeClr val="accent2"/>
                </a:solidFill>
              </a:rPr>
              <a:t>expected next time</a:t>
            </a:r>
            <a:r>
              <a:rPr lang="sv-SE" sz="2000" smtClean="0"/>
              <a:t> for a successive cell, based on T = 1/PCR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>
                <a:solidFill>
                  <a:schemeClr val="accent2"/>
                </a:solidFill>
              </a:rPr>
              <a:t>border time</a:t>
            </a:r>
            <a:r>
              <a:rPr lang="sv-SE" sz="2000" smtClean="0"/>
              <a:t> L ( = CDVT)  &lt; T in which next transmission may start (but never before T-L)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sv-SE" sz="200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sv-SE" sz="2000" smtClean="0">
                <a:solidFill>
                  <a:schemeClr val="accent2"/>
                </a:solidFill>
              </a:rPr>
              <a:t>A nonconforming cell</a:t>
            </a:r>
            <a:r>
              <a:rPr lang="sv-SE" sz="2000" smtClean="0"/>
              <a:t> may be discarded, or its </a:t>
            </a:r>
            <a:r>
              <a:rPr lang="sv-SE" sz="2000" i="1" smtClean="0"/>
              <a:t>Cell Loss Priority </a:t>
            </a:r>
            <a:r>
              <a:rPr lang="sv-SE" sz="2000" smtClean="0"/>
              <a:t>bit be set, so it may be discarded in case of congestion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057EC2-BFF6-4A30-A57A-51F5491DE8A6}" type="slidenum">
              <a:rPr lang="en-US" smtClean="0"/>
              <a:pPr/>
              <a:t>79</a:t>
            </a:fld>
            <a:endParaRPr lang="en-US" smtClean="0"/>
          </a:p>
        </p:txBody>
      </p:sp>
      <p:pic>
        <p:nvPicPr>
          <p:cNvPr id="79878" name="Picture 4" descr="5-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50" y="836613"/>
            <a:ext cx="504825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28625"/>
            <a:ext cx="8120062" cy="871538"/>
          </a:xfrm>
        </p:spPr>
        <p:txBody>
          <a:bodyPr/>
          <a:lstStyle/>
          <a:p>
            <a:r>
              <a:rPr lang="en-US" dirty="0" smtClean="0"/>
              <a:t>Multimedia Over Today’s Internet</a:t>
            </a:r>
            <a:endParaRPr lang="en-US" sz="3200" dirty="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481138"/>
            <a:ext cx="7772400" cy="10890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800" smtClean="0"/>
              <a:t>“best-effort service”</a:t>
            </a:r>
            <a:endParaRPr lang="en-US" smtClean="0"/>
          </a:p>
          <a:p>
            <a:r>
              <a:rPr lang="en-US" i="1" smtClean="0">
                <a:solidFill>
                  <a:srgbClr val="FF0000"/>
                </a:solidFill>
              </a:rPr>
              <a:t>no</a:t>
            </a:r>
            <a:r>
              <a:rPr lang="en-US" smtClean="0"/>
              <a:t> guarantees on delay, loss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D9329-0198-44E3-8CC4-9A55FDF636AC}" type="slidenum">
              <a:rPr lang="en-US" smtClean="0"/>
              <a:pPr/>
              <a:t>8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4488" y="4587875"/>
            <a:ext cx="6438900" cy="1504950"/>
            <a:chOff x="1275" y="3172"/>
            <a:chExt cx="4056" cy="948"/>
          </a:xfrm>
        </p:grpSpPr>
        <p:sp>
          <p:nvSpPr>
            <p:cNvPr id="4118" name="Rectangle 5"/>
            <p:cNvSpPr>
              <a:spLocks noChangeArrowheads="1"/>
            </p:cNvSpPr>
            <p:nvPr/>
          </p:nvSpPr>
          <p:spPr bwMode="auto">
            <a:xfrm>
              <a:off x="1275" y="3172"/>
              <a:ext cx="4056" cy="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19" name="Text Box 6"/>
            <p:cNvSpPr txBox="1">
              <a:spLocks noChangeArrowheads="1"/>
            </p:cNvSpPr>
            <p:nvPr/>
          </p:nvSpPr>
          <p:spPr bwMode="auto">
            <a:xfrm>
              <a:off x="1279" y="3271"/>
              <a:ext cx="401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Comic Sans MS" pitchFamily="66" charset="0"/>
                </a:rPr>
                <a:t>Today’s Internet multimedia applications </a:t>
              </a: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use </a:t>
              </a:r>
              <a:r>
                <a:rPr lang="en-US">
                  <a:solidFill>
                    <a:srgbClr val="C00000"/>
                  </a:solidFill>
                  <a:latin typeface="Comic Sans MS" pitchFamily="66" charset="0"/>
                </a:rPr>
                <a:t>application-level</a:t>
              </a:r>
              <a:r>
                <a:rPr lang="en-US">
                  <a:latin typeface="Comic Sans MS" pitchFamily="66" charset="0"/>
                </a:rPr>
                <a:t> techniques to mitigate</a:t>
              </a:r>
            </a:p>
            <a:p>
              <a:pPr algn="ctr" eaLnBrk="0" hangingPunct="0"/>
              <a:r>
                <a:rPr lang="en-US">
                  <a:latin typeface="Comic Sans MS" pitchFamily="66" charset="0"/>
                </a:rPr>
                <a:t>(as best possible) effects of delay, loss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9764" y="2312988"/>
            <a:ext cx="6602414" cy="1951037"/>
            <a:chOff x="621" y="1535"/>
            <a:chExt cx="4159" cy="1229"/>
          </a:xfrm>
        </p:grpSpPr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621" y="1900"/>
              <a:ext cx="415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But you </a:t>
              </a: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said multimedia apps require</a:t>
              </a:r>
              <a:endParaRPr lang="en-US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Delay/jitter (</a:t>
              </a:r>
              <a:r>
                <a:rPr lang="en-US" dirty="0" err="1" smtClean="0">
                  <a:solidFill>
                    <a:schemeClr val="accent2"/>
                  </a:solidFill>
                  <a:latin typeface="Comic Sans MS" pitchFamily="66" charset="0"/>
                </a:rPr>
                <a:t>ie</a:t>
              </a: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 bandwidth) guarantees </a:t>
              </a: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to </a:t>
              </a:r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be</a:t>
              </a:r>
            </a:p>
            <a:p>
              <a:pPr algn="ctr" eaLnBrk="0" hangingPunct="0"/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effective!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107" name="Text Box 9"/>
            <p:cNvSpPr txBox="1">
              <a:spLocks noChangeArrowheads="1"/>
            </p:cNvSpPr>
            <p:nvPr/>
          </p:nvSpPr>
          <p:spPr bwMode="auto">
            <a:xfrm>
              <a:off x="3518" y="1535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3022" y="164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3844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718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4466" y="185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2258" y="1681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3428" y="2437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4243" y="241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87" y="227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1494" y="164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7" name="Text Box 19"/>
            <p:cNvSpPr txBox="1">
              <a:spLocks noChangeArrowheads="1"/>
            </p:cNvSpPr>
            <p:nvPr/>
          </p:nvSpPr>
          <p:spPr bwMode="auto">
            <a:xfrm>
              <a:off x="1849" y="237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 dirty="0">
                <a:latin typeface="Comic Sans MS" pitchFamily="66" charset="0"/>
              </a:endParaRPr>
            </a:p>
          </p:txBody>
        </p:sp>
      </p:grp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1200150" y="2544763"/>
          <a:ext cx="728663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Microsoft ClipArt Gallery" r:id="rId3" imgW="1857600" imgH="3995640" progId="">
                  <p:embed/>
                </p:oleObj>
              </mc:Choice>
              <mc:Fallback>
                <p:oleObj name="Microsoft ClipArt Gallery" r:id="rId3" imgW="1857600" imgH="3995640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544763"/>
                        <a:ext cx="728663" cy="156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61" name="Object 21"/>
          <p:cNvGraphicFramePr>
            <a:graphicFrameLocks noChangeAspect="1"/>
          </p:cNvGraphicFramePr>
          <p:nvPr/>
        </p:nvGraphicFramePr>
        <p:xfrm>
          <a:off x="666750" y="4338638"/>
          <a:ext cx="638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Microsoft ClipArt Gallery" r:id="rId5" imgW="1295640" imgH="3934080" progId="">
                  <p:embed/>
                </p:oleObj>
              </mc:Choice>
              <mc:Fallback>
                <p:oleObj name="Microsoft ClipArt Gallery" r:id="rId5" imgW="1295640" imgH="393408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4338638"/>
                        <a:ext cx="638175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215900"/>
            <a:ext cx="7989887" cy="965200"/>
          </a:xfrm>
        </p:spPr>
        <p:txBody>
          <a:bodyPr/>
          <a:lstStyle/>
          <a:p>
            <a:r>
              <a:rPr lang="sv-SE" sz="3200" smtClean="0"/>
              <a:t>ATM Adaptation (Transport) Layer: AAL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0" y="3500438"/>
            <a:ext cx="8843963" cy="2768600"/>
          </a:xfrm>
        </p:spPr>
        <p:txBody>
          <a:bodyPr/>
          <a:lstStyle/>
          <a:p>
            <a:r>
              <a:rPr lang="sv-SE" smtClean="0"/>
              <a:t>”suitability” has not been very successful</a:t>
            </a:r>
          </a:p>
          <a:p>
            <a:r>
              <a:rPr lang="sv-SE" smtClean="0"/>
              <a:t>computer science community introduced AAL5, (simple, elementary protocol),  to make the whole ATM  stack usable as switching technology for data communication under IP!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65B921-6606-4FD9-9723-B6FE745E52EC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80902" name="Rectangle 4"/>
          <p:cNvSpPr>
            <a:spLocks noChangeArrowheads="1"/>
          </p:cNvSpPr>
          <p:nvPr/>
        </p:nvSpPr>
        <p:spPr bwMode="auto">
          <a:xfrm>
            <a:off x="0" y="1052513"/>
            <a:ext cx="8966200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sv-SE" b="1">
                <a:latin typeface="Comic Sans MS" pitchFamily="66" charset="0"/>
              </a:rPr>
              <a:t>Basic idea: </a:t>
            </a:r>
            <a:r>
              <a:rPr lang="sv-SE">
                <a:latin typeface="Comic Sans MS" pitchFamily="66" charset="0"/>
              </a:rPr>
              <a:t>cell-based VCs need to be ”complemented ”to be </a:t>
            </a:r>
            <a:r>
              <a:rPr lang="sv-SE">
                <a:solidFill>
                  <a:schemeClr val="accent2"/>
                </a:solidFill>
                <a:latin typeface="Comic Sans MS" pitchFamily="66" charset="0"/>
              </a:rPr>
              <a:t>supportive for  applications</a:t>
            </a:r>
            <a:r>
              <a:rPr lang="sv-SE">
                <a:latin typeface="Comic Sans MS" pitchFamily="66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>
                <a:latin typeface="Comic Sans MS" pitchFamily="66" charset="0"/>
              </a:rPr>
              <a:t>Several ATM Adaptation Layer (AALx) protocols defined, suitable for different classes of applications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AAL1: for CBR (Constant Bit Rate) services, e.g. circuit emulation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AAL2: for VBR (Variable Bit Rate) services, e.g., MPEG video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sv-SE" sz="1800">
                <a:latin typeface="Comic Sans MS" pitchFamily="66" charset="0"/>
              </a:rPr>
              <a:t>.....</a:t>
            </a:r>
          </a:p>
        </p:txBody>
      </p:sp>
      <p:pic>
        <p:nvPicPr>
          <p:cNvPr id="80903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1875" y="5421313"/>
            <a:ext cx="5429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87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ATM:  network or link layer?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1"/>
          </p:nvPr>
        </p:nvSpPr>
        <p:spPr>
          <a:xfrm>
            <a:off x="354013" y="1185863"/>
            <a:ext cx="3822700" cy="4908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Vision:</a:t>
            </a:r>
            <a:r>
              <a:rPr lang="en-US" smtClean="0"/>
              <a:t> </a:t>
            </a:r>
            <a:r>
              <a:rPr lang="en-US" sz="2000" smtClean="0"/>
              <a:t>end-to-end transport: “ATM from desktop to desktop”</a:t>
            </a:r>
          </a:p>
          <a:p>
            <a:pPr lvl="1"/>
            <a:r>
              <a:rPr lang="en-US" smtClean="0"/>
              <a:t>ATM </a:t>
            </a:r>
            <a:r>
              <a:rPr lang="en-US" i="1" smtClean="0"/>
              <a:t>is</a:t>
            </a:r>
            <a:r>
              <a:rPr lang="en-US" smtClean="0"/>
              <a:t> a network technology</a:t>
            </a:r>
            <a:endParaRPr lang="en-US" sz="1800" smtClean="0"/>
          </a:p>
          <a:p>
            <a:pPr>
              <a:buFont typeface="ZapfDingbats"/>
              <a:buNone/>
            </a:pPr>
            <a:r>
              <a:rPr lang="en-US" u="sng" smtClean="0">
                <a:solidFill>
                  <a:srgbClr val="FF0000"/>
                </a:solidFill>
              </a:rPr>
              <a:t>Reality:</a:t>
            </a:r>
            <a:r>
              <a:rPr lang="en-US" smtClean="0"/>
              <a:t> </a:t>
            </a:r>
            <a:r>
              <a:rPr lang="en-US" sz="2000" smtClean="0"/>
              <a:t>used to connect IP backbone routers  </a:t>
            </a:r>
          </a:p>
          <a:p>
            <a:pPr lvl="1"/>
            <a:r>
              <a:rPr lang="en-US" smtClean="0"/>
              <a:t>“IP over ATM”</a:t>
            </a:r>
          </a:p>
          <a:p>
            <a:pPr lvl="1"/>
            <a:r>
              <a:rPr lang="en-US" smtClean="0"/>
              <a:t>ATM as switched link layer, connecting IP routers</a:t>
            </a:r>
            <a:endParaRPr lang="en-US" sz="1800" smtClean="0"/>
          </a:p>
          <a:p>
            <a:endParaRPr 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Multimedia+ATM;QoS, Congestion ctrl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0EF1A2-15DD-4315-9618-153945AED411}" type="slidenum">
              <a:rPr lang="en-US" smtClean="0"/>
              <a:pPr/>
              <a:t>81</a:t>
            </a:fld>
            <a:endParaRPr lang="en-US" smtClean="0"/>
          </a:p>
        </p:txBody>
      </p:sp>
      <p:pic>
        <p:nvPicPr>
          <p:cNvPr id="81926" name="Picture 4" descr="05-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525" y="1628775"/>
            <a:ext cx="4403725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81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Multmedia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7-</a:t>
            </a:r>
            <a:fld id="{817F4B71-D3AA-4B68-97C0-5BE89938E90A}" type="slidenum">
              <a:rPr lang="en-US" smtClean="0">
                <a:solidFill>
                  <a:srgbClr val="000000"/>
                </a:solidFill>
              </a:rPr>
              <a:pPr/>
              <a:t>82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1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a typeface="ＭＳ Ｐゴシック" charset="0"/>
                <a:cs typeface="+mj-cs"/>
              </a:rPr>
              <a:t>Network support for multimedia</a:t>
            </a:r>
            <a:endParaRPr lang="en-US" sz="4000" dirty="0">
              <a:ea typeface="ＭＳ Ｐゴシック" charset="0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Multmedia Networking</a:t>
            </a:r>
          </a:p>
        </p:txBody>
      </p:sp>
      <p:sp>
        <p:nvSpPr>
          <p:cNvPr id="144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5D83EFE1-DDAD-4BC9-A908-9B20C6D0243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83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4438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556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871663"/>
            <a:ext cx="856138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Solution Approaches in IP Networks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7300"/>
            <a:ext cx="7772400" cy="406944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To mitigate impact of  “best-effort” protocols: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Several apps  use </a:t>
            </a:r>
            <a:r>
              <a:rPr lang="en-US" dirty="0" smtClean="0">
                <a:solidFill>
                  <a:srgbClr val="00B050"/>
                </a:solidFill>
              </a:rPr>
              <a:t>UDP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to avoid </a:t>
            </a:r>
            <a:r>
              <a:rPr lang="en-US" dirty="0" smtClean="0"/>
              <a:t>TCP’s </a:t>
            </a:r>
            <a:r>
              <a:rPr lang="en-US" dirty="0" err="1" smtClean="0">
                <a:solidFill>
                  <a:srgbClr val="00B050"/>
                </a:solidFill>
              </a:rPr>
              <a:t>ack</a:t>
            </a:r>
            <a:r>
              <a:rPr lang="en-US" dirty="0" smtClean="0">
                <a:solidFill>
                  <a:srgbClr val="00B050"/>
                </a:solidFill>
              </a:rPr>
              <a:t>-based progress (and slow start)</a:t>
            </a:r>
            <a:r>
              <a:rPr lang="en-US" dirty="0" smtClean="0"/>
              <a:t>…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Buffer</a:t>
            </a:r>
            <a:r>
              <a:rPr lang="en-US" dirty="0" smtClean="0"/>
              <a:t> content at client and control playback to </a:t>
            </a:r>
            <a:r>
              <a:rPr lang="en-US" dirty="0" smtClean="0">
                <a:solidFill>
                  <a:srgbClr val="00B050"/>
                </a:solidFill>
              </a:rPr>
              <a:t>remedy jitter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B050"/>
                </a:solidFill>
              </a:rPr>
              <a:t>Different error control </a:t>
            </a:r>
            <a:r>
              <a:rPr lang="en-US" dirty="0" smtClean="0"/>
              <a:t>methods (</a:t>
            </a:r>
            <a:r>
              <a:rPr lang="en-US" dirty="0" smtClean="0">
                <a:solidFill>
                  <a:srgbClr val="00B050"/>
                </a:solidFill>
              </a:rPr>
              <a:t>no </a:t>
            </a:r>
            <a:r>
              <a:rPr lang="en-US" dirty="0" err="1" smtClean="0">
                <a:solidFill>
                  <a:srgbClr val="00B050"/>
                </a:solidFill>
              </a:rPr>
              <a:t>ack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sv-SE" dirty="0" err="1"/>
              <a:t>Exhaust</a:t>
            </a:r>
            <a:r>
              <a:rPr lang="sv-SE" dirty="0"/>
              <a:t> all </a:t>
            </a:r>
            <a:r>
              <a:rPr lang="sv-SE" dirty="0" err="1"/>
              <a:t>uses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>
                <a:solidFill>
                  <a:srgbClr val="00B050"/>
                </a:solidFill>
              </a:rPr>
              <a:t>caching</a:t>
            </a:r>
            <a:r>
              <a:rPr lang="sv-SE" dirty="0">
                <a:solidFill>
                  <a:srgbClr val="00B050"/>
                </a:solidFill>
              </a:rPr>
              <a:t>, </a:t>
            </a:r>
            <a:r>
              <a:rPr lang="sv-SE" dirty="0" err="1">
                <a:solidFill>
                  <a:srgbClr val="00B050"/>
                </a:solidFill>
              </a:rPr>
              <a:t>proxys</a:t>
            </a:r>
            <a:r>
              <a:rPr lang="sv-SE" dirty="0"/>
              <a:t>, </a:t>
            </a:r>
            <a:r>
              <a:rPr lang="sv-SE" dirty="0" err="1"/>
              <a:t>etc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Adapt </a:t>
            </a:r>
            <a:r>
              <a:rPr lang="en-US" dirty="0" smtClean="0">
                <a:solidFill>
                  <a:srgbClr val="00B050"/>
                </a:solidFill>
              </a:rPr>
              <a:t>compression</a:t>
            </a:r>
            <a:r>
              <a:rPr lang="en-US" dirty="0" smtClean="0"/>
              <a:t> level to available bandwidth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add </a:t>
            </a:r>
            <a:r>
              <a:rPr lang="en-US" dirty="0" smtClean="0">
                <a:solidFill>
                  <a:srgbClr val="00B050"/>
                </a:solidFill>
              </a:rPr>
              <a:t>more bandwidth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dirty="0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FBBB6-566B-46C6-A219-320E345A7DD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685800" y="4709878"/>
            <a:ext cx="7772400" cy="220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Scalability?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May need other methods…</a:t>
            </a:r>
            <a:endParaRPr lang="en-US" sz="1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build="p" autoUpdateAnimBg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42962</TotalTime>
  <Words>5393</Words>
  <Application>Microsoft Office PowerPoint</Application>
  <PresentationFormat>On-screen Show (4:3)</PresentationFormat>
  <Paragraphs>1011</Paragraphs>
  <Slides>83</Slides>
  <Notes>34</Notes>
  <HiddenSlides>1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83</vt:i4>
      </vt:variant>
    </vt:vector>
  </HeadingPairs>
  <TitlesOfParts>
    <vt:vector size="94" baseType="lpstr">
      <vt:lpstr>2_Default Design</vt:lpstr>
      <vt:lpstr>3_Default Design</vt:lpstr>
      <vt:lpstr>Default Design</vt:lpstr>
      <vt:lpstr>4_Default Design</vt:lpstr>
      <vt:lpstr>1_Default Design</vt:lpstr>
      <vt:lpstr>5_Default Design</vt:lpstr>
      <vt:lpstr>6_Default Design</vt:lpstr>
      <vt:lpstr>Clip</vt:lpstr>
      <vt:lpstr>Microsoft ClipArt Gallery</vt:lpstr>
      <vt:lpstr>Equation</vt:lpstr>
      <vt:lpstr>VISIO</vt:lpstr>
      <vt:lpstr>Chapter 7 Multimedia networking + (ch 3-5) VC networks  Congestion control </vt:lpstr>
      <vt:lpstr>PowerPoint Presentation</vt:lpstr>
      <vt:lpstr>Multimedia: audio</vt:lpstr>
      <vt:lpstr>Multimedia: video</vt:lpstr>
      <vt:lpstr>Multimedia: video</vt:lpstr>
      <vt:lpstr>Multimedia networking: 3 application types</vt:lpstr>
      <vt:lpstr>MM Networking Applications </vt:lpstr>
      <vt:lpstr>Multimedia Over Today’s Internet</vt:lpstr>
      <vt:lpstr>Solution Approaches in IP Networks</vt:lpstr>
      <vt:lpstr>Multimedia Applications, Services, Needs, …</vt:lpstr>
      <vt:lpstr>Streaming: recovery from jitter </vt:lpstr>
      <vt:lpstr>Client-side buffering, playout</vt:lpstr>
      <vt:lpstr>Client-side buffering, playout</vt:lpstr>
      <vt:lpstr>Internet Phone’s Playout Delay</vt:lpstr>
      <vt:lpstr>Recovery From Packet Loss (Forward Error Correction)</vt:lpstr>
      <vt:lpstr>Recovery From Packet Loss/FEC (cont)</vt:lpstr>
      <vt:lpstr>Multimedia Applications, Services, Needs, …</vt:lpstr>
      <vt:lpstr>Real-Time Protocol (RTP) RFC 3550</vt:lpstr>
      <vt:lpstr>Streaming multimedia: UDP</vt:lpstr>
      <vt:lpstr>Streaming multimedia: HTTP</vt:lpstr>
      <vt:lpstr>Streaming multimedia: DASH:  Dynamic, Adaptive Streaming over HTTP</vt:lpstr>
      <vt:lpstr>Multimedia Applications, Services, Needs, …</vt:lpstr>
      <vt:lpstr>Content distribution networks(CDNs)</vt:lpstr>
      <vt:lpstr>CDN: “simple” content access scenario</vt:lpstr>
      <vt:lpstr>Case study: Netflix</vt:lpstr>
      <vt:lpstr>Summary: Internet Multimedia: bag of tricks</vt:lpstr>
      <vt:lpstr>Multimedia Applications, Services, Needs, …</vt:lpstr>
      <vt:lpstr>Improving timing/bandwidth  guarantees  in Networks</vt:lpstr>
      <vt:lpstr>Principles for QoS for networking</vt:lpstr>
      <vt:lpstr>Where does this fit in?</vt:lpstr>
      <vt:lpstr>Where does this fit in?</vt:lpstr>
      <vt:lpstr>Packet Scheduling Policies: FIFO </vt:lpstr>
      <vt:lpstr>Packet Scheduling Policies: Priority queueing</vt:lpstr>
      <vt:lpstr>Scheduling Policies: Weighted Fair Queueing</vt:lpstr>
      <vt:lpstr>Policing Mechanisms</vt:lpstr>
      <vt:lpstr>Policing Mechanisms: Pure Leaky Bucket</vt:lpstr>
      <vt:lpstr>Policing Mechanisms:LeakyToken Bucket</vt:lpstr>
      <vt:lpstr>Policing Mechanisms: token bucket</vt:lpstr>
      <vt:lpstr>Policing: the effect of buckets</vt:lpstr>
      <vt:lpstr>Multimedia Applications, Services, Needs, …</vt:lpstr>
      <vt:lpstr>(Virtual Circuit example) ATM: Asynchronous Transfer Mode nets</vt:lpstr>
      <vt:lpstr>Recall: switching fabrics</vt:lpstr>
      <vt:lpstr>ATM cell (small packet)</vt:lpstr>
      <vt:lpstr>Example VC technology ATM Network service models:</vt:lpstr>
      <vt:lpstr>ATM Bit Rate Services</vt:lpstr>
      <vt:lpstr>ATM Congestion Control</vt:lpstr>
      <vt:lpstr>PowerPoint Presentation</vt:lpstr>
      <vt:lpstr>Multimedia Applications, Services, Needs, …</vt:lpstr>
      <vt:lpstr>Recall:  Solution Approaches in IP Networks</vt:lpstr>
      <vt:lpstr>Intserv: QoS guarantee scenario</vt:lpstr>
      <vt:lpstr>RSVP: resource reservation protocol</vt:lpstr>
      <vt:lpstr>Back to Internet bandwidth guarantee support: alternatively?</vt:lpstr>
      <vt:lpstr>Diffserv Architecture</vt:lpstr>
      <vt:lpstr>PowerPoint Presentation</vt:lpstr>
      <vt:lpstr>DiffServ Core Functions</vt:lpstr>
      <vt:lpstr>Summary</vt:lpstr>
      <vt:lpstr>Reading list, review questions, further study</vt:lpstr>
      <vt:lpstr>Extra slides/notes</vt:lpstr>
      <vt:lpstr>The Internet: virtualizing networks</vt:lpstr>
      <vt:lpstr>The Internet: virtualizing networks</vt:lpstr>
      <vt:lpstr>Cerf &amp; Kahn’s Internetwork Architecture</vt:lpstr>
      <vt:lpstr>e.g. IP-Over-ATM</vt:lpstr>
      <vt:lpstr>IP-Over-ATM</vt:lpstr>
      <vt:lpstr>Multiprotocol label switching (MPLS)</vt:lpstr>
      <vt:lpstr>MPLS capable routers</vt:lpstr>
      <vt:lpstr>PowerPoint Presentation</vt:lpstr>
      <vt:lpstr>Adaptive Playout Delay (1)</vt:lpstr>
      <vt:lpstr>Adaptive playout delay (2)</vt:lpstr>
      <vt:lpstr>PowerPoint Presentation</vt:lpstr>
      <vt:lpstr>Streaming</vt:lpstr>
      <vt:lpstr>Real-Time Protocol (RTP)  &amp; RT Control Protocol (RTCP)</vt:lpstr>
      <vt:lpstr>PowerPoint Presentation</vt:lpstr>
      <vt:lpstr>SIP Service Initiation Protocol</vt:lpstr>
      <vt:lpstr>Setting up a call to known IP address</vt:lpstr>
      <vt:lpstr>Example name translation, user location</vt:lpstr>
      <vt:lpstr>Token bucket + WFQ…</vt:lpstr>
      <vt:lpstr>PowerPoint Presentation</vt:lpstr>
      <vt:lpstr>ATM ABR congestion control</vt:lpstr>
      <vt:lpstr>Traffic Shaping and Policing in ATM</vt:lpstr>
      <vt:lpstr>ATM Adaptation (Transport) Layer: AAL</vt:lpstr>
      <vt:lpstr>ATM:  network or link layer?</vt:lpstr>
      <vt:lpstr>PowerPoint Presentation</vt:lpstr>
      <vt:lpstr>Network support for multimedia</vt:lpstr>
    </vt:vector>
  </TitlesOfParts>
  <Company>University of Massachusetts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DT, JFK KR, adapted MP</dc:creator>
  <cp:lastModifiedBy>Marina Papatriantafilou</cp:lastModifiedBy>
  <cp:revision>307</cp:revision>
  <cp:lastPrinted>2011-12-05T21:40:13Z</cp:lastPrinted>
  <dcterms:created xsi:type="dcterms:W3CDTF">1999-10-08T19:08:27Z</dcterms:created>
  <dcterms:modified xsi:type="dcterms:W3CDTF">2013-12-03T12:08:18Z</dcterms:modified>
</cp:coreProperties>
</file>