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57" r:id="rId4"/>
    <p:sldId id="262" r:id="rId5"/>
    <p:sldId id="263" r:id="rId6"/>
    <p:sldId id="259" r:id="rId7"/>
    <p:sldId id="261" r:id="rId8"/>
    <p:sldId id="260"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2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0B65D-E2A4-428D-8837-7136A50B29CB}" type="datetimeFigureOut">
              <a:rPr lang="sv-SE" smtClean="0"/>
              <a:t>2013-10-29</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9293D5-4692-4550-8F52-A74959CB9C43}" type="slidenum">
              <a:rPr lang="sv-SE" smtClean="0"/>
              <a:t>‹#›</a:t>
            </a:fld>
            <a:endParaRPr lang="sv-SE"/>
          </a:p>
        </p:txBody>
      </p:sp>
    </p:spTree>
    <p:extLst>
      <p:ext uri="{BB962C8B-B14F-4D97-AF65-F5344CB8AC3E}">
        <p14:creationId xmlns:p14="http://schemas.microsoft.com/office/powerpoint/2010/main" val="2052220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009293D5-4692-4550-8F52-A74959CB9C43}" type="slidenum">
              <a:rPr lang="sv-SE" smtClean="0"/>
              <a:t>7</a:t>
            </a:fld>
            <a:endParaRPr lang="sv-SE"/>
          </a:p>
        </p:txBody>
      </p:sp>
    </p:spTree>
    <p:extLst>
      <p:ext uri="{BB962C8B-B14F-4D97-AF65-F5344CB8AC3E}">
        <p14:creationId xmlns:p14="http://schemas.microsoft.com/office/powerpoint/2010/main" val="550651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47BD319-C441-4740-BDB2-35E25C52CCE7}" type="datetimeFigureOut">
              <a:rPr lang="sv-SE" smtClean="0"/>
              <a:t>2013-10-28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47BD319-C441-4740-BDB2-35E25C52CCE7}" type="datetimeFigureOut">
              <a:rPr lang="sv-SE" smtClean="0"/>
              <a:t>2013-10-28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47BD319-C441-4740-BDB2-35E25C52CCE7}" type="datetimeFigureOut">
              <a:rPr lang="sv-SE" smtClean="0"/>
              <a:t>2013-10-28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47BD319-C441-4740-BDB2-35E25C52CCE7}" type="datetimeFigureOut">
              <a:rPr lang="sv-SE" smtClean="0"/>
              <a:t>2013-10-28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47BD319-C441-4740-BDB2-35E25C52CCE7}" type="datetimeFigureOut">
              <a:rPr lang="sv-SE" smtClean="0"/>
              <a:t>2013-10-28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47BD319-C441-4740-BDB2-35E25C52CCE7}" type="datetimeFigureOut">
              <a:rPr lang="sv-SE" smtClean="0"/>
              <a:t>2013-10-28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47BD319-C441-4740-BDB2-35E25C52CCE7}" type="datetimeFigureOut">
              <a:rPr lang="sv-SE" smtClean="0"/>
              <a:t>2013-10-28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47BD319-C441-4740-BDB2-35E25C52CCE7}" type="datetimeFigureOut">
              <a:rPr lang="sv-SE" smtClean="0"/>
              <a:t>2013-10-28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47BD319-C441-4740-BDB2-35E25C52CCE7}" type="datetimeFigureOut">
              <a:rPr lang="sv-SE" smtClean="0"/>
              <a:t>2013-10-28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47BD319-C441-4740-BDB2-35E25C52CCE7}" type="datetimeFigureOut">
              <a:rPr lang="sv-SE" smtClean="0"/>
              <a:t>2013-10-28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47BD319-C441-4740-BDB2-35E25C52CCE7}" type="datetimeFigureOut">
              <a:rPr lang="sv-SE" smtClean="0"/>
              <a:t>2013-10-28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BD319-C441-4740-BDB2-35E25C52CCE7}" type="datetimeFigureOut">
              <a:rPr lang="sv-SE" smtClean="0"/>
              <a:t>2013-10-28</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F0B53-9592-4779-891F-997228E46E01}"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ps.pearsoned.com/ecs_kurose_compnetw_6/216/55463/14198700.cw/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se.chalmers.se/edu/course/EDA34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se.chalmers.se/~zhafu/" TargetMode="External"/><Relationship Id="rId7" Type="http://schemas.openxmlformats.org/officeDocument/2006/relationships/hyperlink" Target="http://www.cse.chalmers.se/~elad/" TargetMode="External"/><Relationship Id="rId2" Type="http://schemas.openxmlformats.org/officeDocument/2006/relationships/hyperlink" Target="http://www.cse.chalmers.se/~ptrianta/" TargetMode="External"/><Relationship Id="rId1" Type="http://schemas.openxmlformats.org/officeDocument/2006/relationships/slideLayout" Target="../slideLayouts/slideLayout2.xml"/><Relationship Id="rId6" Type="http://schemas.openxmlformats.org/officeDocument/2006/relationships/hyperlink" Target="#Aljosha"/><Relationship Id="rId5" Type="http://schemas.openxmlformats.org/officeDocument/2006/relationships/hyperlink" Target="#Aras"/><Relationship Id="rId4" Type="http://schemas.openxmlformats.org/officeDocument/2006/relationships/hyperlink" Target="http://www.cse.chalmers.se/~bapi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faivre@student.chalmers.se" TargetMode="External"/><Relationship Id="rId7" Type="http://schemas.openxmlformats.org/officeDocument/2006/relationships/hyperlink" Target="mailto:simonal@student.chalmers.s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kalle@student.chalmers.se" TargetMode="External"/><Relationship Id="rId5" Type="http://schemas.openxmlformats.org/officeDocument/2006/relationships/hyperlink" Target="mailto:kalmnerj@student.chalmers.se" TargetMode="External"/><Relationship Id="rId4" Type="http://schemas.openxmlformats.org/officeDocument/2006/relationships/hyperlink" Target="mailto:swann@student.chalmers.s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v-SE" dirty="0" smtClean="0"/>
              <a:t>Course Computer Communications</a:t>
            </a:r>
            <a:br>
              <a:rPr lang="sv-SE" dirty="0" smtClean="0"/>
            </a:br>
            <a:r>
              <a:rPr lang="sv-SE" dirty="0" err="1" smtClean="0"/>
              <a:t>Study</a:t>
            </a:r>
            <a:r>
              <a:rPr lang="sv-SE" dirty="0" smtClean="0"/>
              <a:t> Period 2</a:t>
            </a:r>
            <a:endParaRPr lang="sv-SE" dirty="0"/>
          </a:p>
        </p:txBody>
      </p:sp>
      <p:sp>
        <p:nvSpPr>
          <p:cNvPr id="3" name="Subtitle 2"/>
          <p:cNvSpPr>
            <a:spLocks noGrp="1"/>
          </p:cNvSpPr>
          <p:nvPr>
            <p:ph type="subTitle" idx="1"/>
          </p:nvPr>
        </p:nvSpPr>
        <p:spPr/>
        <p:txBody>
          <a:bodyPr/>
          <a:lstStyle/>
          <a:p>
            <a:r>
              <a:rPr lang="sv-SE" dirty="0" smtClean="0"/>
              <a:t>EDA343, DIT 420</a:t>
            </a:r>
            <a:endParaRPr lang="sv-SE" dirty="0"/>
          </a:p>
          <a:p>
            <a:endParaRPr lang="sv-SE" dirty="0" smtClean="0"/>
          </a:p>
          <a:p>
            <a:endParaRPr lang="sv-SE" dirty="0"/>
          </a:p>
        </p:txBody>
      </p:sp>
    </p:spTree>
    <p:extLst>
      <p:ext uri="{BB962C8B-B14F-4D97-AF65-F5344CB8AC3E}">
        <p14:creationId xmlns:p14="http://schemas.microsoft.com/office/powerpoint/2010/main" val="2500678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v-SE" smtClean="0"/>
              <a:t>Course Aims</a:t>
            </a:r>
            <a:br>
              <a:rPr lang="sv-SE" smtClean="0"/>
            </a:br>
            <a:endParaRPr lang="sv-SE" dirty="0"/>
          </a:p>
        </p:txBody>
      </p:sp>
      <p:sp>
        <p:nvSpPr>
          <p:cNvPr id="3" name="Content Placeholder 2"/>
          <p:cNvSpPr>
            <a:spLocks noGrp="1"/>
          </p:cNvSpPr>
          <p:nvPr>
            <p:ph idx="1"/>
          </p:nvPr>
        </p:nvSpPr>
        <p:spPr/>
        <p:txBody>
          <a:bodyPr>
            <a:normAutofit fontScale="62500" lnSpcReduction="20000"/>
          </a:bodyPr>
          <a:lstStyle/>
          <a:p>
            <a:r>
              <a:rPr lang="en-US" dirty="0" smtClean="0"/>
              <a:t>Study topics: data communication and computer networks</a:t>
            </a:r>
          </a:p>
          <a:p>
            <a:r>
              <a:rPr lang="en-US" dirty="0" smtClean="0"/>
              <a:t>After completion of this course, the student should be able to </a:t>
            </a:r>
          </a:p>
          <a:p>
            <a:pPr lvl="1"/>
            <a:r>
              <a:rPr lang="en-US" dirty="0" smtClean="0"/>
              <a:t>distinguish network services, related protocols and layers</a:t>
            </a:r>
          </a:p>
          <a:p>
            <a:pPr lvl="1"/>
            <a:r>
              <a:rPr lang="en-US" dirty="0"/>
              <a:t>u</a:t>
            </a:r>
            <a:r>
              <a:rPr lang="en-US" dirty="0" smtClean="0"/>
              <a:t>nderstand </a:t>
            </a:r>
            <a:r>
              <a:rPr lang="en-US" dirty="0" smtClean="0"/>
              <a:t>possibilities and constraints </a:t>
            </a:r>
            <a:r>
              <a:rPr lang="en-US" dirty="0" smtClean="0"/>
              <a:t>in the existing solutions </a:t>
            </a:r>
          </a:p>
          <a:p>
            <a:pPr lvl="1"/>
            <a:r>
              <a:rPr lang="en-US" dirty="0" smtClean="0"/>
              <a:t>build and configure a working network and have an understanding of computer configuration and routing issues in networks</a:t>
            </a:r>
          </a:p>
          <a:p>
            <a:r>
              <a:rPr lang="en-US" dirty="0" smtClean="0"/>
              <a:t>Through course assignments students will be trained in </a:t>
            </a:r>
          </a:p>
          <a:p>
            <a:pPr lvl="1"/>
            <a:r>
              <a:rPr lang="en-US" dirty="0" smtClean="0"/>
              <a:t>solving network-related problems/ implementing simple network protocols </a:t>
            </a:r>
          </a:p>
          <a:p>
            <a:pPr lvl="1"/>
            <a:r>
              <a:rPr lang="en-US" dirty="0" smtClean="0"/>
              <a:t>building up a small network from scratch</a:t>
            </a:r>
          </a:p>
          <a:p>
            <a:r>
              <a:rPr lang="en-US" dirty="0" smtClean="0"/>
              <a:t>Some advice: to be able to put things in perspective: </a:t>
            </a:r>
          </a:p>
          <a:p>
            <a:pPr lvl="1"/>
            <a:r>
              <a:rPr lang="en-US" dirty="0" smtClean="0"/>
              <a:t>come to classes; try to ask questions; </a:t>
            </a:r>
          </a:p>
          <a:p>
            <a:pPr lvl="1"/>
            <a:r>
              <a:rPr lang="en-US" dirty="0" smtClean="0"/>
              <a:t>study on-line (don't wait until last weeks); </a:t>
            </a:r>
          </a:p>
          <a:p>
            <a:pPr lvl="1"/>
            <a:r>
              <a:rPr lang="en-US" dirty="0" smtClean="0"/>
              <a:t>do the labs in time (don't wait until last weeks); </a:t>
            </a:r>
          </a:p>
          <a:p>
            <a:pPr lvl="1"/>
            <a:r>
              <a:rPr lang="en-US" dirty="0" smtClean="0"/>
              <a:t>Keep in mind: practice makes perfect: practice on exercises, questions, use the </a:t>
            </a:r>
            <a:r>
              <a:rPr lang="en-US" dirty="0" smtClean="0">
                <a:hlinkClick r:id="rId2"/>
              </a:rPr>
              <a:t>companion site</a:t>
            </a:r>
            <a:r>
              <a:rPr lang="en-US" dirty="0" smtClean="0"/>
              <a:t> of book meant for student-resources; experiment with protocols following the hints in the book. </a:t>
            </a:r>
          </a:p>
        </p:txBody>
      </p:sp>
    </p:spTree>
    <p:extLst>
      <p:ext uri="{BB962C8B-B14F-4D97-AF65-F5344CB8AC3E}">
        <p14:creationId xmlns:p14="http://schemas.microsoft.com/office/powerpoint/2010/main" val="1104346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Course </a:t>
            </a:r>
            <a:r>
              <a:rPr lang="sv-SE" dirty="0" err="1" smtClean="0"/>
              <a:t>Homepage</a:t>
            </a:r>
            <a:endParaRPr lang="sv-SE" dirty="0"/>
          </a:p>
        </p:txBody>
      </p:sp>
      <p:sp>
        <p:nvSpPr>
          <p:cNvPr id="3" name="Content Placeholder 2"/>
          <p:cNvSpPr>
            <a:spLocks noGrp="1"/>
          </p:cNvSpPr>
          <p:nvPr>
            <p:ph idx="1"/>
          </p:nvPr>
        </p:nvSpPr>
        <p:spPr>
          <a:xfrm>
            <a:off x="251520" y="1600200"/>
            <a:ext cx="8784976" cy="4525963"/>
          </a:xfrm>
        </p:spPr>
        <p:txBody>
          <a:bodyPr/>
          <a:lstStyle/>
          <a:p>
            <a:pPr marL="0" indent="0">
              <a:buNone/>
            </a:pPr>
            <a:r>
              <a:rPr lang="sv-SE" dirty="0">
                <a:hlinkClick r:id="rId2"/>
              </a:rPr>
              <a:t>http://</a:t>
            </a:r>
            <a:r>
              <a:rPr lang="sv-SE" dirty="0" smtClean="0">
                <a:hlinkClick r:id="rId2"/>
              </a:rPr>
              <a:t>www.cse.chalmers.se/edu/course/EDA343</a:t>
            </a:r>
            <a:r>
              <a:rPr lang="sv-SE" dirty="0" smtClean="0"/>
              <a:t> </a:t>
            </a:r>
          </a:p>
          <a:p>
            <a:pPr marL="0" indent="0">
              <a:buNone/>
            </a:pPr>
            <a:endParaRPr lang="sv-SE" dirty="0"/>
          </a:p>
          <a:p>
            <a:pPr marL="0" indent="0" algn="ctr">
              <a:buNone/>
            </a:pPr>
            <a:r>
              <a:rPr lang="sv-SE" dirty="0" smtClean="0"/>
              <a:t>(</a:t>
            </a:r>
            <a:r>
              <a:rPr lang="sv-SE" dirty="0" err="1" smtClean="0"/>
              <a:t>please</a:t>
            </a:r>
            <a:r>
              <a:rPr lang="sv-SE" dirty="0" smtClean="0"/>
              <a:t> </a:t>
            </a:r>
            <a:r>
              <a:rPr lang="sv-SE" dirty="0" err="1" smtClean="0"/>
              <a:t>revisit</a:t>
            </a:r>
            <a:r>
              <a:rPr lang="sv-SE" dirty="0" smtClean="0"/>
              <a:t>/</a:t>
            </a:r>
            <a:r>
              <a:rPr lang="sv-SE" dirty="0" err="1" smtClean="0"/>
              <a:t>reload</a:t>
            </a:r>
            <a:r>
              <a:rPr lang="sv-SE" dirty="0" smtClean="0"/>
              <a:t> </a:t>
            </a:r>
            <a:r>
              <a:rPr lang="sv-SE" dirty="0" err="1" smtClean="0"/>
              <a:t>frequently</a:t>
            </a:r>
            <a:r>
              <a:rPr lang="sv-SE" dirty="0" smtClean="0"/>
              <a:t>)</a:t>
            </a:r>
            <a:endParaRPr lang="sv-SE" dirty="0"/>
          </a:p>
        </p:txBody>
      </p:sp>
    </p:spTree>
    <p:extLst>
      <p:ext uri="{BB962C8B-B14F-4D97-AF65-F5344CB8AC3E}">
        <p14:creationId xmlns:p14="http://schemas.microsoft.com/office/powerpoint/2010/main" val="3013563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Course Support team</a:t>
            </a:r>
            <a:endParaRPr lang="sv-SE" dirty="0"/>
          </a:p>
        </p:txBody>
      </p:sp>
      <p:sp>
        <p:nvSpPr>
          <p:cNvPr id="3" name="Content Placeholder 2"/>
          <p:cNvSpPr>
            <a:spLocks noGrp="1"/>
          </p:cNvSpPr>
          <p:nvPr>
            <p:ph idx="1"/>
          </p:nvPr>
        </p:nvSpPr>
        <p:spPr/>
        <p:txBody>
          <a:bodyPr>
            <a:normAutofit fontScale="70000" lnSpcReduction="20000"/>
          </a:bodyPr>
          <a:lstStyle/>
          <a:p>
            <a:r>
              <a:rPr lang="sv-SE" b="1" dirty="0"/>
              <a:t>Examiner :</a:t>
            </a:r>
            <a:r>
              <a:rPr lang="sv-SE" dirty="0"/>
              <a:t> </a:t>
            </a:r>
            <a:br>
              <a:rPr lang="sv-SE" dirty="0"/>
            </a:br>
            <a:r>
              <a:rPr lang="sv-SE" dirty="0">
                <a:hlinkClick r:id="rId2"/>
              </a:rPr>
              <a:t>Marina </a:t>
            </a:r>
            <a:r>
              <a:rPr lang="sv-SE" dirty="0" err="1">
                <a:hlinkClick r:id="rId2"/>
              </a:rPr>
              <a:t>Papatriantafilou</a:t>
            </a:r>
            <a:r>
              <a:rPr lang="sv-SE" dirty="0"/>
              <a:t/>
            </a:r>
            <a:br>
              <a:rPr lang="sv-SE" dirty="0"/>
            </a:br>
            <a:r>
              <a:rPr lang="sv-SE" dirty="0"/>
              <a:t/>
            </a:r>
            <a:br>
              <a:rPr lang="sv-SE" dirty="0"/>
            </a:br>
            <a:r>
              <a:rPr lang="sv-SE" dirty="0"/>
              <a:t/>
            </a:r>
            <a:br>
              <a:rPr lang="sv-SE" dirty="0"/>
            </a:br>
            <a:endParaRPr lang="sv-SE" dirty="0"/>
          </a:p>
          <a:p>
            <a:r>
              <a:rPr lang="sv-SE" b="1" dirty="0"/>
              <a:t>Tutors </a:t>
            </a:r>
            <a:r>
              <a:rPr lang="sv-SE" b="1" dirty="0" smtClean="0"/>
              <a:t>:</a:t>
            </a:r>
            <a:r>
              <a:rPr lang="sv-SE" dirty="0"/>
              <a:t/>
            </a:r>
            <a:br>
              <a:rPr lang="sv-SE" dirty="0"/>
            </a:br>
            <a:r>
              <a:rPr lang="sv-SE" dirty="0">
                <a:hlinkClick r:id="rId3"/>
              </a:rPr>
              <a:t>Zhang Fu</a:t>
            </a:r>
            <a:r>
              <a:rPr lang="sv-SE" dirty="0"/>
              <a:t> </a:t>
            </a:r>
            <a:br>
              <a:rPr lang="sv-SE" dirty="0"/>
            </a:br>
            <a:r>
              <a:rPr lang="sv-SE" dirty="0" err="1">
                <a:hlinkClick r:id="rId4"/>
              </a:rPr>
              <a:t>Bapi</a:t>
            </a:r>
            <a:r>
              <a:rPr lang="sv-SE" dirty="0">
                <a:hlinkClick r:id="rId4"/>
              </a:rPr>
              <a:t> </a:t>
            </a:r>
            <a:r>
              <a:rPr lang="sv-SE" dirty="0" err="1">
                <a:hlinkClick r:id="rId4"/>
              </a:rPr>
              <a:t>Chatterjee</a:t>
            </a:r>
            <a:r>
              <a:rPr lang="sv-SE" dirty="0"/>
              <a:t> </a:t>
            </a:r>
            <a:br>
              <a:rPr lang="sv-SE" dirty="0"/>
            </a:br>
            <a:r>
              <a:rPr lang="sv-SE" dirty="0">
                <a:hlinkClick r:id="rId5" action="ppaction://hlinkfile"/>
              </a:rPr>
              <a:t>Aras </a:t>
            </a:r>
            <a:r>
              <a:rPr lang="sv-SE" dirty="0" err="1">
                <a:hlinkClick r:id="rId5" action="ppaction://hlinkfile"/>
              </a:rPr>
              <a:t>Atalar</a:t>
            </a:r>
            <a:r>
              <a:rPr lang="sv-SE" dirty="0"/>
              <a:t/>
            </a:r>
            <a:br>
              <a:rPr lang="sv-SE" dirty="0"/>
            </a:br>
            <a:r>
              <a:rPr lang="sv-SE" dirty="0" err="1">
                <a:hlinkClick r:id="rId6" action="ppaction://hlinkfile"/>
              </a:rPr>
              <a:t>Aljosha</a:t>
            </a:r>
            <a:r>
              <a:rPr lang="sv-SE" dirty="0">
                <a:hlinkClick r:id="rId6" action="ppaction://hlinkfile"/>
              </a:rPr>
              <a:t> </a:t>
            </a:r>
            <a:r>
              <a:rPr lang="sv-SE" dirty="0" err="1">
                <a:hlinkClick r:id="rId6" action="ppaction://hlinkfile"/>
              </a:rPr>
              <a:t>Lautenbach</a:t>
            </a:r>
            <a:r>
              <a:rPr lang="sv-SE" dirty="0"/>
              <a:t/>
            </a:r>
            <a:br>
              <a:rPr lang="sv-SE" dirty="0"/>
            </a:br>
            <a:r>
              <a:rPr lang="sv-SE" dirty="0"/>
              <a:t/>
            </a:r>
            <a:br>
              <a:rPr lang="sv-SE" dirty="0"/>
            </a:br>
            <a:r>
              <a:rPr lang="sv-SE" dirty="0"/>
              <a:t/>
            </a:r>
            <a:br>
              <a:rPr lang="sv-SE" dirty="0"/>
            </a:br>
            <a:r>
              <a:rPr lang="sv-SE" b="1" dirty="0" err="1" smtClean="0"/>
              <a:t>Guest</a:t>
            </a:r>
            <a:r>
              <a:rPr lang="sv-SE" b="1" dirty="0" smtClean="0"/>
              <a:t> </a:t>
            </a:r>
            <a:r>
              <a:rPr lang="sv-SE" b="1" dirty="0" err="1" smtClean="0"/>
              <a:t>Lecturers</a:t>
            </a:r>
            <a:r>
              <a:rPr lang="sv-SE" b="1" dirty="0" smtClean="0"/>
              <a:t> :</a:t>
            </a:r>
          </a:p>
          <a:p>
            <a:pPr marL="400050" lvl="1" indent="0">
              <a:buNone/>
            </a:pPr>
            <a:r>
              <a:rPr lang="sv-SE" dirty="0">
                <a:hlinkClick r:id="rId3"/>
              </a:rPr>
              <a:t>Zhang Fu</a:t>
            </a:r>
            <a:r>
              <a:rPr lang="sv-SE" dirty="0"/>
              <a:t/>
            </a:r>
            <a:br>
              <a:rPr lang="sv-SE" dirty="0"/>
            </a:br>
            <a:r>
              <a:rPr lang="sv-SE" dirty="0">
                <a:hlinkClick r:id="rId7"/>
              </a:rPr>
              <a:t>Elad </a:t>
            </a:r>
            <a:r>
              <a:rPr lang="sv-SE" dirty="0" err="1">
                <a:hlinkClick r:id="rId7"/>
              </a:rPr>
              <a:t>Micheal</a:t>
            </a:r>
            <a:r>
              <a:rPr lang="sv-SE" dirty="0">
                <a:hlinkClick r:id="rId7"/>
              </a:rPr>
              <a:t> Schiller</a:t>
            </a:r>
            <a:r>
              <a:rPr lang="sv-SE" dirty="0"/>
              <a:t/>
            </a:r>
            <a:br>
              <a:rPr lang="sv-SE" dirty="0"/>
            </a:br>
            <a:endParaRPr lang="sv-SE" dirty="0"/>
          </a:p>
          <a:p>
            <a:endParaRPr lang="sv-SE" dirty="0"/>
          </a:p>
        </p:txBody>
      </p:sp>
    </p:spTree>
    <p:extLst>
      <p:ext uri="{BB962C8B-B14F-4D97-AF65-F5344CB8AC3E}">
        <p14:creationId xmlns:p14="http://schemas.microsoft.com/office/powerpoint/2010/main" val="2656783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Course </a:t>
            </a:r>
            <a:r>
              <a:rPr lang="sv-SE" dirty="0" err="1" smtClean="0"/>
              <a:t>organization</a:t>
            </a:r>
            <a:r>
              <a:rPr lang="sv-SE" dirty="0" smtClean="0"/>
              <a:t> </a:t>
            </a:r>
            <a:endParaRPr lang="sv-SE" dirty="0"/>
          </a:p>
        </p:txBody>
      </p:sp>
      <p:sp>
        <p:nvSpPr>
          <p:cNvPr id="3" name="Content Placeholder 2"/>
          <p:cNvSpPr>
            <a:spLocks noGrp="1"/>
          </p:cNvSpPr>
          <p:nvPr>
            <p:ph idx="1"/>
          </p:nvPr>
        </p:nvSpPr>
        <p:spPr/>
        <p:txBody>
          <a:bodyPr/>
          <a:lstStyle/>
          <a:p>
            <a:r>
              <a:rPr lang="sv-SE" dirty="0" smtClean="0"/>
              <a:t>13 </a:t>
            </a:r>
            <a:r>
              <a:rPr lang="sv-SE" dirty="0" err="1" smtClean="0"/>
              <a:t>Lectures</a:t>
            </a:r>
            <a:r>
              <a:rPr lang="sv-SE" dirty="0" smtClean="0"/>
              <a:t>, </a:t>
            </a:r>
            <a:r>
              <a:rPr lang="sv-SE" dirty="0"/>
              <a:t>2 </a:t>
            </a:r>
            <a:r>
              <a:rPr lang="sv-SE" dirty="0" err="1" smtClean="0"/>
              <a:t>tutorials</a:t>
            </a:r>
            <a:r>
              <a:rPr lang="sv-SE" dirty="0" smtClean="0"/>
              <a:t>, 5 </a:t>
            </a:r>
            <a:r>
              <a:rPr lang="sv-SE" dirty="0" err="1" smtClean="0"/>
              <a:t>Excercises</a:t>
            </a:r>
            <a:r>
              <a:rPr lang="sv-SE" dirty="0"/>
              <a:t> </a:t>
            </a:r>
            <a:r>
              <a:rPr lang="sv-SE" dirty="0" smtClean="0"/>
              <a:t>sessions</a:t>
            </a:r>
          </a:p>
          <a:p>
            <a:pPr lvl="1"/>
            <a:r>
              <a:rPr lang="sv-SE" dirty="0" smtClean="0"/>
              <a:t>Cf ”</a:t>
            </a:r>
            <a:r>
              <a:rPr lang="sv-SE" dirty="0" err="1" smtClean="0"/>
              <a:t>Lectures</a:t>
            </a:r>
            <a:r>
              <a:rPr lang="sv-SE" dirty="0" smtClean="0"/>
              <a:t> and </a:t>
            </a:r>
            <a:r>
              <a:rPr lang="sv-SE" dirty="0" err="1" smtClean="0"/>
              <a:t>Excercises</a:t>
            </a:r>
            <a:r>
              <a:rPr lang="sv-SE" dirty="0" smtClean="0"/>
              <a:t>” @ web page</a:t>
            </a:r>
          </a:p>
          <a:p>
            <a:r>
              <a:rPr lang="sv-SE" dirty="0" smtClean="0"/>
              <a:t>3 </a:t>
            </a:r>
            <a:r>
              <a:rPr lang="sv-SE" dirty="0" err="1" smtClean="0"/>
              <a:t>lab</a:t>
            </a:r>
            <a:r>
              <a:rPr lang="sv-SE" dirty="0" smtClean="0"/>
              <a:t>/</a:t>
            </a:r>
            <a:r>
              <a:rPr lang="sv-SE" dirty="0" err="1" smtClean="0"/>
              <a:t>assignments</a:t>
            </a:r>
            <a:r>
              <a:rPr lang="sv-SE" dirty="0" smtClean="0"/>
              <a:t> </a:t>
            </a:r>
          </a:p>
          <a:p>
            <a:pPr lvl="1"/>
            <a:r>
              <a:rPr lang="sv-SE" dirty="0" smtClean="0"/>
              <a:t>Cf ”</a:t>
            </a:r>
            <a:r>
              <a:rPr lang="sv-SE" dirty="0" err="1" smtClean="0"/>
              <a:t>Assignmets</a:t>
            </a:r>
            <a:r>
              <a:rPr lang="sv-SE" dirty="0" smtClean="0"/>
              <a:t> and </a:t>
            </a:r>
            <a:r>
              <a:rPr lang="sv-SE" dirty="0" err="1" smtClean="0"/>
              <a:t>Exam</a:t>
            </a:r>
            <a:r>
              <a:rPr lang="sv-SE" dirty="0" smtClean="0"/>
              <a:t>” @ web page</a:t>
            </a:r>
          </a:p>
          <a:p>
            <a:pPr lvl="1"/>
            <a:r>
              <a:rPr lang="sv-SE" dirty="0" smtClean="0"/>
              <a:t>1. </a:t>
            </a:r>
            <a:r>
              <a:rPr lang="sv-SE" dirty="0"/>
              <a:t>(</a:t>
            </a:r>
            <a:r>
              <a:rPr lang="sv-SE" dirty="0" smtClean="0"/>
              <a:t>a) </a:t>
            </a:r>
            <a:r>
              <a:rPr lang="sv-SE" dirty="0" err="1" smtClean="0"/>
              <a:t>wireshark</a:t>
            </a:r>
            <a:r>
              <a:rPr lang="sv-SE" dirty="0" smtClean="0"/>
              <a:t> or (b)http </a:t>
            </a:r>
          </a:p>
          <a:p>
            <a:pPr lvl="1"/>
            <a:r>
              <a:rPr lang="sv-SE" dirty="0" smtClean="0"/>
              <a:t>2. </a:t>
            </a:r>
            <a:r>
              <a:rPr lang="sv-SE" dirty="0" err="1" smtClean="0"/>
              <a:t>configure</a:t>
            </a:r>
            <a:r>
              <a:rPr lang="sv-SE" dirty="0" smtClean="0"/>
              <a:t> a </a:t>
            </a:r>
            <a:r>
              <a:rPr lang="sv-SE" dirty="0" err="1" smtClean="0"/>
              <a:t>network</a:t>
            </a:r>
            <a:endParaRPr lang="sv-SE" dirty="0" smtClean="0"/>
          </a:p>
          <a:p>
            <a:pPr lvl="1"/>
            <a:r>
              <a:rPr lang="sv-SE" dirty="0" smtClean="0"/>
              <a:t>3. </a:t>
            </a:r>
            <a:r>
              <a:rPr lang="sv-SE" dirty="0" err="1" smtClean="0"/>
              <a:t>take.home-questions</a:t>
            </a:r>
            <a:r>
              <a:rPr lang="sv-SE" dirty="0" smtClean="0"/>
              <a:t>/</a:t>
            </a:r>
            <a:r>
              <a:rPr lang="sv-SE" dirty="0" err="1" smtClean="0"/>
              <a:t>overview</a:t>
            </a:r>
            <a:r>
              <a:rPr lang="sv-SE" dirty="0" smtClean="0"/>
              <a:t> </a:t>
            </a:r>
            <a:r>
              <a:rPr lang="sv-SE" dirty="0" err="1" smtClean="0"/>
              <a:t>study</a:t>
            </a:r>
            <a:endParaRPr lang="sv-SE" dirty="0" smtClean="0"/>
          </a:p>
          <a:p>
            <a:r>
              <a:rPr lang="sv-SE" dirty="0" err="1" smtClean="0"/>
              <a:t>Written</a:t>
            </a:r>
            <a:r>
              <a:rPr lang="sv-SE" dirty="0" smtClean="0"/>
              <a:t> </a:t>
            </a:r>
            <a:r>
              <a:rPr lang="sv-SE" dirty="0" err="1" smtClean="0"/>
              <a:t>exam</a:t>
            </a:r>
            <a:endParaRPr lang="sv-SE" dirty="0"/>
          </a:p>
        </p:txBody>
      </p:sp>
    </p:spTree>
    <p:extLst>
      <p:ext uri="{BB962C8B-B14F-4D97-AF65-F5344CB8AC3E}">
        <p14:creationId xmlns:p14="http://schemas.microsoft.com/office/powerpoint/2010/main" val="407422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36712"/>
          </a:xfrm>
        </p:spPr>
        <p:txBody>
          <a:bodyPr>
            <a:normAutofit/>
          </a:bodyPr>
          <a:lstStyle/>
          <a:p>
            <a:r>
              <a:rPr lang="sv-SE" sz="4000" dirty="0" err="1" smtClean="0"/>
              <a:t>TODOs</a:t>
            </a:r>
            <a:r>
              <a:rPr lang="sv-SE" sz="4000" dirty="0" smtClean="0"/>
              <a:t>, </a:t>
            </a:r>
            <a:r>
              <a:rPr lang="sv-SE" sz="4000" dirty="0" err="1" smtClean="0"/>
              <a:t>especially</a:t>
            </a:r>
            <a:r>
              <a:rPr lang="sv-SE" sz="4000" dirty="0" smtClean="0"/>
              <a:t> for </a:t>
            </a:r>
            <a:r>
              <a:rPr lang="sv-SE" sz="4000" dirty="0" err="1" smtClean="0"/>
              <a:t>Assignments</a:t>
            </a:r>
            <a:r>
              <a:rPr lang="sv-SE" sz="4000" dirty="0" smtClean="0"/>
              <a:t> </a:t>
            </a:r>
            <a:endParaRPr lang="sv-SE" sz="4000" dirty="0"/>
          </a:p>
        </p:txBody>
      </p:sp>
      <p:sp>
        <p:nvSpPr>
          <p:cNvPr id="3" name="Content Placeholder 2"/>
          <p:cNvSpPr>
            <a:spLocks noGrp="1"/>
          </p:cNvSpPr>
          <p:nvPr>
            <p:ph idx="1"/>
          </p:nvPr>
        </p:nvSpPr>
        <p:spPr>
          <a:xfrm>
            <a:off x="179512" y="620688"/>
            <a:ext cx="8712968" cy="5688632"/>
          </a:xfrm>
        </p:spPr>
        <p:txBody>
          <a:bodyPr>
            <a:noAutofit/>
          </a:bodyPr>
          <a:lstStyle/>
          <a:p>
            <a:pPr marL="514350" indent="-514350">
              <a:buFont typeface="+mj-lt"/>
              <a:buAutoNum type="arabicPeriod"/>
            </a:pPr>
            <a:r>
              <a:rPr lang="sv-SE" sz="1700" b="1" dirty="0" smtClean="0"/>
              <a:t>Register</a:t>
            </a:r>
            <a:r>
              <a:rPr lang="sv-SE" sz="1700" dirty="0" smtClean="0"/>
              <a:t> </a:t>
            </a:r>
            <a:r>
              <a:rPr lang="sv-SE" sz="1700" b="1" dirty="0" smtClean="0"/>
              <a:t>for the </a:t>
            </a:r>
            <a:r>
              <a:rPr lang="sv-SE" sz="1700" b="1" dirty="0" err="1" smtClean="0"/>
              <a:t>course</a:t>
            </a:r>
            <a:r>
              <a:rPr lang="sv-SE" sz="1700" dirty="0" smtClean="0"/>
              <a:t>: </a:t>
            </a:r>
            <a:r>
              <a:rPr lang="sv-SE" sz="1700" dirty="0" err="1" smtClean="0"/>
              <a:t>this</a:t>
            </a:r>
            <a:r>
              <a:rPr lang="sv-SE" sz="1700" dirty="0" smtClean="0"/>
              <a:t> </a:t>
            </a:r>
            <a:r>
              <a:rPr lang="sv-SE" sz="1700" dirty="0" err="1" smtClean="0"/>
              <a:t>will</a:t>
            </a:r>
            <a:r>
              <a:rPr lang="sv-SE" sz="1700" dirty="0" smtClean="0"/>
              <a:t> </a:t>
            </a:r>
            <a:r>
              <a:rPr lang="sv-SE" sz="1700" dirty="0" err="1" smtClean="0"/>
              <a:t>give</a:t>
            </a:r>
            <a:r>
              <a:rPr lang="sv-SE" sz="1700" dirty="0" smtClean="0"/>
              <a:t> </a:t>
            </a:r>
            <a:r>
              <a:rPr lang="sv-SE" sz="1700" dirty="0" err="1" smtClean="0"/>
              <a:t>you</a:t>
            </a:r>
            <a:r>
              <a:rPr lang="sv-SE" sz="1700" dirty="0" smtClean="0"/>
              <a:t> </a:t>
            </a:r>
            <a:r>
              <a:rPr lang="sv-SE" sz="1700" b="1" dirty="0" smtClean="0">
                <a:solidFill>
                  <a:srgbClr val="FF0000"/>
                </a:solidFill>
              </a:rPr>
              <a:t>access </a:t>
            </a:r>
            <a:r>
              <a:rPr lang="sv-SE" sz="1700" b="1" dirty="0" err="1" smtClean="0">
                <a:solidFill>
                  <a:srgbClr val="FF0000"/>
                </a:solidFill>
              </a:rPr>
              <a:t>to</a:t>
            </a:r>
            <a:r>
              <a:rPr lang="sv-SE" sz="1700" b="1" dirty="0" smtClean="0">
                <a:solidFill>
                  <a:srgbClr val="FF0000"/>
                </a:solidFill>
              </a:rPr>
              <a:t> pingpong</a:t>
            </a:r>
            <a:r>
              <a:rPr lang="sv-SE" sz="1700" b="1" dirty="0" smtClean="0"/>
              <a:t> </a:t>
            </a:r>
            <a:r>
              <a:rPr lang="sv-SE" sz="1700" dirty="0" smtClean="0"/>
              <a:t>as </a:t>
            </a:r>
            <a:r>
              <a:rPr lang="sv-SE" sz="1700" dirty="0" err="1" smtClean="0"/>
              <a:t>needed</a:t>
            </a:r>
            <a:endParaRPr lang="sv-SE" sz="1700" dirty="0" smtClean="0"/>
          </a:p>
          <a:p>
            <a:pPr lvl="1"/>
            <a:r>
              <a:rPr lang="sv-SE" sz="1700" dirty="0" smtClean="0"/>
              <a:t>check </a:t>
            </a:r>
            <a:r>
              <a:rPr lang="sv-SE" sz="1700" dirty="0" err="1" smtClean="0"/>
              <a:t>your</a:t>
            </a:r>
            <a:r>
              <a:rPr lang="sv-SE" sz="1700" dirty="0" smtClean="0"/>
              <a:t> </a:t>
            </a:r>
            <a:r>
              <a:rPr lang="sv-SE" sz="1700" dirty="0" err="1" smtClean="0"/>
              <a:t>ping</a:t>
            </a:r>
            <a:r>
              <a:rPr lang="sv-SE" sz="1700" dirty="0" smtClean="0"/>
              <a:t> </a:t>
            </a:r>
            <a:r>
              <a:rPr lang="sv-SE" sz="1700" dirty="0" err="1" smtClean="0"/>
              <a:t>pong</a:t>
            </a:r>
            <a:r>
              <a:rPr lang="sv-SE" sz="1700" dirty="0" smtClean="0"/>
              <a:t> </a:t>
            </a:r>
            <a:r>
              <a:rPr lang="sv-SE" sz="1700" dirty="0" err="1" smtClean="0"/>
              <a:t>accounts</a:t>
            </a:r>
            <a:r>
              <a:rPr lang="sv-SE" sz="1700" dirty="0" smtClean="0"/>
              <a:t> and </a:t>
            </a:r>
            <a:r>
              <a:rPr lang="sv-SE" sz="1700" dirty="0" err="1" smtClean="0"/>
              <a:t>if</a:t>
            </a:r>
            <a:r>
              <a:rPr lang="sv-SE" sz="1700" dirty="0" smtClean="0"/>
              <a:t> </a:t>
            </a:r>
            <a:r>
              <a:rPr lang="sv-SE" sz="1700" dirty="0" err="1" smtClean="0"/>
              <a:t>you</a:t>
            </a:r>
            <a:r>
              <a:rPr lang="sv-SE" sz="1700" dirty="0" smtClean="0"/>
              <a:t> </a:t>
            </a:r>
            <a:r>
              <a:rPr lang="sv-SE" sz="1700" dirty="0" err="1" smtClean="0"/>
              <a:t>cannot</a:t>
            </a:r>
            <a:r>
              <a:rPr lang="sv-SE" sz="1700" dirty="0" smtClean="0"/>
              <a:t> </a:t>
            </a:r>
            <a:r>
              <a:rPr lang="sv-SE" sz="1700" dirty="0" err="1" smtClean="0"/>
              <a:t>see</a:t>
            </a:r>
            <a:r>
              <a:rPr lang="sv-SE" sz="1700" dirty="0" smtClean="0"/>
              <a:t> the </a:t>
            </a:r>
            <a:r>
              <a:rPr lang="sv-SE" sz="1700" dirty="0" err="1" smtClean="0"/>
              <a:t>course</a:t>
            </a:r>
            <a:r>
              <a:rPr lang="sv-SE" sz="1700" dirty="0" smtClean="0"/>
              <a:t> </a:t>
            </a:r>
            <a:r>
              <a:rPr lang="sv-SE" sz="1700" dirty="0" err="1" smtClean="0"/>
              <a:t>contact</a:t>
            </a:r>
            <a:r>
              <a:rPr lang="sv-SE" sz="1700" dirty="0" smtClean="0"/>
              <a:t> the </a:t>
            </a:r>
            <a:r>
              <a:rPr lang="sv-SE" sz="1700" dirty="0" err="1" smtClean="0"/>
              <a:t>people</a:t>
            </a:r>
            <a:r>
              <a:rPr lang="sv-SE" sz="1700" dirty="0" smtClean="0"/>
              <a:t> </a:t>
            </a:r>
            <a:r>
              <a:rPr lang="sv-SE" sz="1700" dirty="0" err="1" smtClean="0"/>
              <a:t>responsible</a:t>
            </a:r>
            <a:r>
              <a:rPr lang="sv-SE" sz="1700" dirty="0" smtClean="0"/>
              <a:t> for th</a:t>
            </a:r>
            <a:r>
              <a:rPr lang="sv-SE" sz="1700" dirty="0" smtClean="0"/>
              <a:t>e </a:t>
            </a:r>
            <a:r>
              <a:rPr lang="sv-SE" sz="1700" dirty="0" err="1" smtClean="0"/>
              <a:t>labs</a:t>
            </a:r>
            <a:r>
              <a:rPr lang="sv-SE" sz="1700" dirty="0" smtClean="0"/>
              <a:t>, </a:t>
            </a:r>
            <a:r>
              <a:rPr lang="sv-SE" sz="1700" dirty="0" err="1" smtClean="0"/>
              <a:t>providing</a:t>
            </a:r>
            <a:r>
              <a:rPr lang="sv-SE" sz="1700" dirty="0" smtClean="0"/>
              <a:t>  </a:t>
            </a:r>
            <a:r>
              <a:rPr lang="sv-SE" sz="1700" b="1" dirty="0" err="1" smtClean="0"/>
              <a:t>name</a:t>
            </a:r>
            <a:r>
              <a:rPr lang="sv-SE" sz="1700" b="1" dirty="0" smtClean="0"/>
              <a:t>, personal </a:t>
            </a:r>
            <a:r>
              <a:rPr lang="sv-SE" sz="1700" b="1" dirty="0" err="1" smtClean="0"/>
              <a:t>number</a:t>
            </a:r>
            <a:r>
              <a:rPr lang="sv-SE" sz="1700" b="1" dirty="0" smtClean="0"/>
              <a:t>, </a:t>
            </a:r>
            <a:r>
              <a:rPr lang="sv-SE" sz="1700" b="1" dirty="0" smtClean="0"/>
              <a:t>email</a:t>
            </a:r>
          </a:p>
          <a:p>
            <a:pPr lvl="2"/>
            <a:r>
              <a:rPr lang="sv-SE" sz="1300" dirty="0" smtClean="0"/>
              <a:t>Contact </a:t>
            </a:r>
            <a:r>
              <a:rPr lang="sv-SE" sz="1300" dirty="0" err="1"/>
              <a:t>Bapi</a:t>
            </a:r>
            <a:r>
              <a:rPr lang="sv-SE" sz="1300" dirty="0"/>
              <a:t> </a:t>
            </a:r>
            <a:r>
              <a:rPr lang="sv-SE" sz="1300" dirty="0" err="1"/>
              <a:t>Chatterjee</a:t>
            </a:r>
            <a:r>
              <a:rPr lang="sv-SE" sz="1300" dirty="0"/>
              <a:t> &lt;bapic@chalmers.se&gt;; </a:t>
            </a:r>
            <a:r>
              <a:rPr lang="sv-SE" sz="1300" dirty="0" smtClean="0"/>
              <a:t>Aras </a:t>
            </a:r>
            <a:r>
              <a:rPr lang="sv-SE" sz="1300" dirty="0" err="1"/>
              <a:t>Atalar</a:t>
            </a:r>
            <a:r>
              <a:rPr lang="sv-SE" sz="1300" dirty="0"/>
              <a:t> (aras.atalar@gmail.com); </a:t>
            </a:r>
            <a:r>
              <a:rPr lang="sv-SE" sz="1300" dirty="0" err="1"/>
              <a:t>Aljoscha</a:t>
            </a:r>
            <a:r>
              <a:rPr lang="sv-SE" sz="1300" dirty="0"/>
              <a:t> </a:t>
            </a:r>
            <a:r>
              <a:rPr lang="sv-SE" sz="1300" dirty="0" err="1"/>
              <a:t>Lautenbach</a:t>
            </a:r>
            <a:r>
              <a:rPr lang="sv-SE" sz="1300" dirty="0"/>
              <a:t> &lt;aljoscha@chalmers.se&gt;</a:t>
            </a:r>
            <a:endParaRPr lang="sv-SE" sz="1300" dirty="0" smtClean="0"/>
          </a:p>
          <a:p>
            <a:pPr marL="514350" indent="-514350">
              <a:buFont typeface="+mj-lt"/>
              <a:buAutoNum type="arabicPeriod"/>
            </a:pPr>
            <a:r>
              <a:rPr lang="sv-SE" sz="1700" b="1" dirty="0" smtClean="0">
                <a:solidFill>
                  <a:srgbClr val="FF0000"/>
                </a:solidFill>
              </a:rPr>
              <a:t>Log-in </a:t>
            </a:r>
            <a:r>
              <a:rPr lang="sv-SE" sz="1700" b="1" dirty="0" err="1" smtClean="0">
                <a:solidFill>
                  <a:srgbClr val="FF0000"/>
                </a:solidFill>
              </a:rPr>
              <a:t>ping-pong</a:t>
            </a:r>
            <a:r>
              <a:rPr lang="sv-SE" sz="1700" b="1" dirty="0" smtClean="0">
                <a:solidFill>
                  <a:srgbClr val="FF0000"/>
                </a:solidFill>
              </a:rPr>
              <a:t> </a:t>
            </a:r>
            <a:r>
              <a:rPr lang="sv-SE" sz="1700" b="1" dirty="0" smtClean="0">
                <a:solidFill>
                  <a:srgbClr val="FF0000"/>
                </a:solidFill>
              </a:rPr>
              <a:t>by the</a:t>
            </a:r>
            <a:r>
              <a:rPr lang="sv-SE" sz="1700" b="1" dirty="0" smtClean="0">
                <a:solidFill>
                  <a:srgbClr val="FF0000"/>
                </a:solidFill>
              </a:rPr>
              <a:t> </a:t>
            </a:r>
            <a:r>
              <a:rPr lang="sv-SE" sz="1700" b="1" dirty="0" smtClean="0">
                <a:solidFill>
                  <a:srgbClr val="FF0000"/>
                </a:solidFill>
              </a:rPr>
              <a:t>end </a:t>
            </a:r>
            <a:r>
              <a:rPr lang="sv-SE" sz="1700" b="1" dirty="0" err="1" smtClean="0">
                <a:solidFill>
                  <a:srgbClr val="FF0000"/>
                </a:solidFill>
              </a:rPr>
              <a:t>of</a:t>
            </a:r>
            <a:r>
              <a:rPr lang="sv-SE" sz="1700" b="1" dirty="0" smtClean="0">
                <a:solidFill>
                  <a:srgbClr val="FF0000"/>
                </a:solidFill>
              </a:rPr>
              <a:t> </a:t>
            </a:r>
            <a:r>
              <a:rPr lang="sv-SE" sz="1700" b="1" dirty="0" err="1" smtClean="0">
                <a:solidFill>
                  <a:srgbClr val="FF0000"/>
                </a:solidFill>
              </a:rPr>
              <a:t>this</a:t>
            </a:r>
            <a:r>
              <a:rPr lang="sv-SE" sz="1700" b="1" dirty="0" smtClean="0">
                <a:solidFill>
                  <a:srgbClr val="FF0000"/>
                </a:solidFill>
              </a:rPr>
              <a:t> </a:t>
            </a:r>
            <a:r>
              <a:rPr lang="sv-SE" sz="1700" b="1" dirty="0" err="1" smtClean="0">
                <a:solidFill>
                  <a:srgbClr val="FF0000"/>
                </a:solidFill>
              </a:rPr>
              <a:t>week</a:t>
            </a:r>
            <a:endParaRPr lang="sv-SE" sz="1700" b="1" dirty="0" smtClean="0">
              <a:solidFill>
                <a:srgbClr val="FF0000"/>
              </a:solidFill>
            </a:endParaRPr>
          </a:p>
          <a:p>
            <a:pPr marL="971550" lvl="1" indent="-514350">
              <a:buFont typeface="+mj-lt"/>
              <a:buAutoNum type="alphaLcParenR"/>
            </a:pPr>
            <a:r>
              <a:rPr lang="sv-SE" sz="1700" b="1" dirty="0" smtClean="0"/>
              <a:t>Form teams </a:t>
            </a:r>
            <a:r>
              <a:rPr lang="sv-SE" sz="1700" b="1" dirty="0" err="1" smtClean="0"/>
              <a:t>of</a:t>
            </a:r>
            <a:r>
              <a:rPr lang="sv-SE" sz="1700" b="1" dirty="0" smtClean="0"/>
              <a:t> 2, register team/</a:t>
            </a:r>
            <a:r>
              <a:rPr lang="sv-SE" sz="1700" b="1" dirty="0" err="1" smtClean="0"/>
              <a:t>group</a:t>
            </a:r>
            <a:r>
              <a:rPr lang="sv-SE" sz="1700" b="1" dirty="0" smtClean="0"/>
              <a:t> in pingpong</a:t>
            </a:r>
          </a:p>
          <a:p>
            <a:pPr marL="971550" lvl="1" indent="-514350">
              <a:buFont typeface="+mj-lt"/>
              <a:buAutoNum type="alphaLcParenR"/>
            </a:pPr>
            <a:r>
              <a:rPr lang="sv-SE" sz="1700" b="1" dirty="0" smtClean="0"/>
              <a:t>Watch the </a:t>
            </a:r>
            <a:r>
              <a:rPr lang="sv-SE" sz="1700" b="1" dirty="0" err="1" smtClean="0"/>
              <a:t>instructions</a:t>
            </a:r>
            <a:r>
              <a:rPr lang="sv-SE" sz="1700" b="1" dirty="0" smtClean="0"/>
              <a:t> </a:t>
            </a:r>
            <a:r>
              <a:rPr lang="sv-SE" sz="1700" b="1" dirty="0" err="1" smtClean="0"/>
              <a:t>of</a:t>
            </a:r>
            <a:r>
              <a:rPr lang="sv-SE" sz="1700" b="1" dirty="0" smtClean="0"/>
              <a:t> </a:t>
            </a:r>
            <a:r>
              <a:rPr lang="sv-SE" sz="1700" b="1" dirty="0" err="1" smtClean="0"/>
              <a:t>what</a:t>
            </a:r>
            <a:r>
              <a:rPr lang="sv-SE" sz="1700" b="1" dirty="0" smtClean="0"/>
              <a:t> </a:t>
            </a:r>
            <a:r>
              <a:rPr lang="sv-SE" sz="1700" b="1" dirty="0" err="1" smtClean="0"/>
              <a:t>to</a:t>
            </a:r>
            <a:r>
              <a:rPr lang="sv-SE" sz="1700" b="1" dirty="0" smtClean="0"/>
              <a:t> do for </a:t>
            </a:r>
            <a:r>
              <a:rPr lang="sv-SE" sz="1700" b="1" dirty="0" err="1" smtClean="0"/>
              <a:t>assignments</a:t>
            </a:r>
            <a:r>
              <a:rPr lang="sv-SE" sz="1700" b="1" dirty="0" smtClean="0"/>
              <a:t> and  submission; in </a:t>
            </a:r>
            <a:r>
              <a:rPr lang="sv-SE" sz="1700" b="1" dirty="0" err="1" smtClean="0"/>
              <a:t>summary</a:t>
            </a:r>
            <a:r>
              <a:rPr lang="sv-SE" sz="1700" dirty="0" smtClean="0"/>
              <a:t>:</a:t>
            </a:r>
          </a:p>
          <a:p>
            <a:pPr marL="1428750" lvl="2" indent="-514350">
              <a:buFont typeface="+mj-lt"/>
              <a:buAutoNum type="romanLcPeriod"/>
            </a:pPr>
            <a:r>
              <a:rPr lang="sv-SE" sz="1700" b="1" dirty="0" err="1" smtClean="0"/>
              <a:t>Choose</a:t>
            </a:r>
            <a:r>
              <a:rPr lang="sv-SE" sz="1700" b="1" dirty="0" smtClean="0"/>
              <a:t> 1 </a:t>
            </a:r>
            <a:r>
              <a:rPr lang="sv-SE" sz="1700" b="1" dirty="0" err="1" smtClean="0"/>
              <a:t>out</a:t>
            </a:r>
            <a:r>
              <a:rPr lang="sv-SE" sz="1700" b="1" dirty="0" smtClean="0"/>
              <a:t> </a:t>
            </a:r>
            <a:r>
              <a:rPr lang="sv-SE" sz="1700" b="1" dirty="0" err="1" smtClean="0"/>
              <a:t>of</a:t>
            </a:r>
            <a:r>
              <a:rPr lang="sv-SE" sz="1700" b="1" dirty="0" smtClean="0"/>
              <a:t> 2 options for </a:t>
            </a:r>
            <a:r>
              <a:rPr lang="sv-SE" sz="1700" b="1" dirty="0" err="1" smtClean="0"/>
              <a:t>Assignment</a:t>
            </a:r>
            <a:r>
              <a:rPr lang="sv-SE" sz="1700" b="1" dirty="0" smtClean="0"/>
              <a:t> 1</a:t>
            </a:r>
            <a:r>
              <a:rPr lang="sv-SE" sz="1700" dirty="0" smtClean="0"/>
              <a:t>: (</a:t>
            </a:r>
            <a:r>
              <a:rPr lang="sv-SE" sz="1700" dirty="0" err="1" smtClean="0"/>
              <a:t>you</a:t>
            </a:r>
            <a:r>
              <a:rPr lang="sv-SE" sz="1700" dirty="0"/>
              <a:t> </a:t>
            </a:r>
            <a:r>
              <a:rPr lang="sv-SE" sz="1700" dirty="0" err="1" smtClean="0"/>
              <a:t>will</a:t>
            </a:r>
            <a:r>
              <a:rPr lang="sv-SE" sz="1700" dirty="0" smtClean="0"/>
              <a:t> get an email </a:t>
            </a:r>
            <a:r>
              <a:rPr lang="sv-SE" sz="1700" dirty="0" err="1" smtClean="0"/>
              <a:t>after</a:t>
            </a:r>
            <a:r>
              <a:rPr lang="sv-SE" sz="1700" dirty="0" smtClean="0"/>
              <a:t> </a:t>
            </a:r>
            <a:r>
              <a:rPr lang="sv-SE" sz="1700" dirty="0" err="1" smtClean="0"/>
              <a:t>registering</a:t>
            </a:r>
            <a:r>
              <a:rPr lang="sv-SE" sz="1700" dirty="0" smtClean="0"/>
              <a:t> in a </a:t>
            </a:r>
            <a:r>
              <a:rPr lang="sv-SE" sz="1700" dirty="0" err="1" smtClean="0"/>
              <a:t>group</a:t>
            </a:r>
            <a:r>
              <a:rPr lang="sv-SE" sz="1700" dirty="0" smtClean="0"/>
              <a:t> in pingpong)</a:t>
            </a:r>
          </a:p>
          <a:p>
            <a:pPr marL="1885950" lvl="3" indent="-514350">
              <a:buFont typeface="+mj-lt"/>
              <a:buAutoNum type="romanLcPeriod"/>
            </a:pPr>
            <a:r>
              <a:rPr lang="sv-SE" sz="1700" dirty="0" smtClean="0"/>
              <a:t>http implementation : </a:t>
            </a:r>
            <a:r>
              <a:rPr lang="sv-SE" sz="1700" dirty="0" err="1" smtClean="0"/>
              <a:t>programming</a:t>
            </a:r>
            <a:r>
              <a:rPr lang="sv-SE" sz="1700" dirty="0" smtClean="0"/>
              <a:t> at </a:t>
            </a:r>
            <a:r>
              <a:rPr lang="sv-SE" sz="1700" dirty="0" err="1" smtClean="0"/>
              <a:t>home</a:t>
            </a:r>
            <a:r>
              <a:rPr lang="sv-SE" sz="1700" dirty="0" smtClean="0"/>
              <a:t>, </a:t>
            </a:r>
            <a:r>
              <a:rPr lang="sv-SE" sz="1700" dirty="0" err="1" smtClean="0"/>
              <a:t>book</a:t>
            </a:r>
            <a:r>
              <a:rPr lang="sv-SE" sz="1700" dirty="0" smtClean="0"/>
              <a:t> </a:t>
            </a:r>
            <a:r>
              <a:rPr lang="sv-SE" sz="1700" dirty="0" err="1" smtClean="0"/>
              <a:t>time</a:t>
            </a:r>
            <a:r>
              <a:rPr lang="sv-SE" sz="1700" dirty="0" smtClean="0"/>
              <a:t>, ask and show </a:t>
            </a:r>
            <a:r>
              <a:rPr lang="sv-SE" sz="1700" dirty="0" err="1" smtClean="0"/>
              <a:t>here</a:t>
            </a:r>
            <a:r>
              <a:rPr lang="sv-SE" sz="1700" dirty="0" smtClean="0"/>
              <a:t>, </a:t>
            </a:r>
            <a:r>
              <a:rPr lang="sv-SE" sz="1700" dirty="0" err="1" smtClean="0"/>
              <a:t>submit</a:t>
            </a:r>
            <a:r>
              <a:rPr lang="sv-SE" sz="1700" dirty="0" smtClean="0"/>
              <a:t> </a:t>
            </a:r>
            <a:r>
              <a:rPr lang="sv-SE" sz="1700" dirty="0" err="1" smtClean="0"/>
              <a:t>code</a:t>
            </a:r>
            <a:r>
              <a:rPr lang="sv-SE" sz="1700" dirty="0" smtClean="0"/>
              <a:t> (</a:t>
            </a:r>
            <a:r>
              <a:rPr lang="sv-SE" sz="1700" dirty="0" err="1" smtClean="0"/>
              <a:t>times</a:t>
            </a:r>
            <a:r>
              <a:rPr lang="sv-SE" sz="1700" dirty="0" smtClean="0"/>
              <a:t> </a:t>
            </a:r>
            <a:r>
              <a:rPr lang="sv-SE" sz="1700" dirty="0" err="1" smtClean="0"/>
              <a:t>available</a:t>
            </a:r>
            <a:r>
              <a:rPr lang="sv-SE" sz="1700" dirty="0" smtClean="0"/>
              <a:t>: cf </a:t>
            </a:r>
            <a:r>
              <a:rPr lang="sv-SE" sz="1700" dirty="0" err="1" smtClean="0"/>
              <a:t>webpage</a:t>
            </a:r>
            <a:r>
              <a:rPr lang="sv-SE" sz="1700" dirty="0" smtClean="0"/>
              <a:t>)</a:t>
            </a:r>
          </a:p>
          <a:p>
            <a:pPr marL="1885950" lvl="3" indent="-514350">
              <a:buFont typeface="+mj-lt"/>
              <a:buAutoNum type="romanLcPeriod"/>
            </a:pPr>
            <a:r>
              <a:rPr lang="sv-SE" sz="1700" dirty="0" smtClean="0"/>
              <a:t> or </a:t>
            </a:r>
            <a:r>
              <a:rPr lang="sv-SE" sz="1700" dirty="0" err="1" smtClean="0"/>
              <a:t>wireshark</a:t>
            </a:r>
            <a:r>
              <a:rPr lang="sv-SE" sz="1700" dirty="0" smtClean="0"/>
              <a:t>: </a:t>
            </a:r>
            <a:r>
              <a:rPr lang="sv-SE" sz="1700" dirty="0" err="1" smtClean="0"/>
              <a:t>submit</a:t>
            </a:r>
            <a:r>
              <a:rPr lang="sv-SE" sz="1700" dirty="0" smtClean="0"/>
              <a:t> </a:t>
            </a:r>
            <a:r>
              <a:rPr lang="sv-SE" sz="1700" dirty="0" err="1" smtClean="0"/>
              <a:t>preassignment</a:t>
            </a:r>
            <a:r>
              <a:rPr lang="sv-SE" sz="1700" dirty="0" smtClean="0"/>
              <a:t>, </a:t>
            </a:r>
            <a:r>
              <a:rPr lang="sv-SE" sz="1700" dirty="0" err="1" smtClean="0"/>
              <a:t>book</a:t>
            </a:r>
            <a:r>
              <a:rPr lang="sv-SE" sz="1700" dirty="0" smtClean="0"/>
              <a:t> </a:t>
            </a:r>
            <a:r>
              <a:rPr lang="sv-SE" sz="1700" dirty="0" err="1" smtClean="0"/>
              <a:t>time</a:t>
            </a:r>
            <a:r>
              <a:rPr lang="sv-SE" sz="1700" dirty="0" smtClean="0"/>
              <a:t> , </a:t>
            </a:r>
            <a:r>
              <a:rPr lang="sv-SE" sz="1700" dirty="0" err="1" smtClean="0"/>
              <a:t>carry</a:t>
            </a:r>
            <a:r>
              <a:rPr lang="sv-SE" sz="1700" dirty="0" smtClean="0"/>
              <a:t> </a:t>
            </a:r>
            <a:r>
              <a:rPr lang="sv-SE" sz="1700" dirty="0" err="1" smtClean="0"/>
              <a:t>out</a:t>
            </a:r>
            <a:r>
              <a:rPr lang="sv-SE" sz="1700" dirty="0" smtClean="0"/>
              <a:t>  </a:t>
            </a:r>
            <a:r>
              <a:rPr lang="sv-SE" sz="1700" dirty="0" err="1" smtClean="0"/>
              <a:t>lab@Lindholmen</a:t>
            </a:r>
            <a:r>
              <a:rPr lang="sv-SE" sz="1700" dirty="0" smtClean="0"/>
              <a:t>, </a:t>
            </a:r>
            <a:r>
              <a:rPr lang="sv-SE" sz="1700" dirty="0" err="1" smtClean="0"/>
              <a:t>submit</a:t>
            </a:r>
            <a:r>
              <a:rPr lang="sv-SE" sz="1700" dirty="0" smtClean="0"/>
              <a:t> </a:t>
            </a:r>
            <a:r>
              <a:rPr lang="sv-SE" sz="1700" dirty="0" err="1" smtClean="0"/>
              <a:t>report</a:t>
            </a:r>
            <a:r>
              <a:rPr lang="sv-SE" sz="1700" dirty="0" smtClean="0"/>
              <a:t> </a:t>
            </a:r>
            <a:r>
              <a:rPr lang="sv-SE" sz="1700" dirty="0"/>
              <a:t>(</a:t>
            </a:r>
            <a:r>
              <a:rPr lang="sv-SE" sz="1700" dirty="0" err="1"/>
              <a:t>times</a:t>
            </a:r>
            <a:r>
              <a:rPr lang="sv-SE" sz="1700" dirty="0"/>
              <a:t> </a:t>
            </a:r>
            <a:r>
              <a:rPr lang="sv-SE" sz="1700" dirty="0" err="1"/>
              <a:t>available</a:t>
            </a:r>
            <a:r>
              <a:rPr lang="sv-SE" sz="1700" dirty="0"/>
              <a:t>: cf </a:t>
            </a:r>
            <a:r>
              <a:rPr lang="sv-SE" sz="1700" dirty="0" err="1"/>
              <a:t>webpage</a:t>
            </a:r>
            <a:r>
              <a:rPr lang="sv-SE" sz="1700" dirty="0"/>
              <a:t>)</a:t>
            </a:r>
            <a:endParaRPr lang="sv-SE" sz="1700" dirty="0" smtClean="0"/>
          </a:p>
          <a:p>
            <a:pPr marL="1428750" lvl="2" indent="-514350">
              <a:buFont typeface="+mj-lt"/>
              <a:buAutoNum type="romanLcPeriod"/>
            </a:pPr>
            <a:r>
              <a:rPr lang="sv-SE" sz="1700" b="1" dirty="0" smtClean="0"/>
              <a:t>Get </a:t>
            </a:r>
            <a:r>
              <a:rPr lang="sv-SE" sz="1700" b="1" dirty="0" err="1" smtClean="0"/>
              <a:t>informed</a:t>
            </a:r>
            <a:r>
              <a:rPr lang="sv-SE" sz="1700" b="1" dirty="0" smtClean="0"/>
              <a:t> for Assignment2</a:t>
            </a:r>
            <a:r>
              <a:rPr lang="sv-SE" sz="1700" dirty="0" smtClean="0"/>
              <a:t>: </a:t>
            </a:r>
            <a:r>
              <a:rPr lang="sv-SE" sz="1700" dirty="0" err="1" smtClean="0"/>
              <a:t>setting</a:t>
            </a:r>
            <a:r>
              <a:rPr lang="sv-SE" sz="1700" dirty="0" smtClean="0"/>
              <a:t> </a:t>
            </a:r>
            <a:r>
              <a:rPr lang="sv-SE" sz="1700" dirty="0" err="1" smtClean="0"/>
              <a:t>up</a:t>
            </a:r>
            <a:r>
              <a:rPr lang="sv-SE" sz="1700" dirty="0" smtClean="0"/>
              <a:t> a </a:t>
            </a:r>
            <a:r>
              <a:rPr lang="sv-SE" sz="1700" dirty="0" err="1" smtClean="0"/>
              <a:t>network</a:t>
            </a:r>
            <a:r>
              <a:rPr lang="sv-SE" sz="1700" dirty="0" smtClean="0"/>
              <a:t>: </a:t>
            </a:r>
            <a:r>
              <a:rPr lang="sv-SE" sz="1700" dirty="0" err="1"/>
              <a:t>book</a:t>
            </a:r>
            <a:r>
              <a:rPr lang="sv-SE" sz="1700" dirty="0"/>
              <a:t> </a:t>
            </a:r>
            <a:r>
              <a:rPr lang="sv-SE" sz="1700" dirty="0" err="1"/>
              <a:t>time</a:t>
            </a:r>
            <a:r>
              <a:rPr lang="sv-SE" sz="1700" dirty="0"/>
              <a:t>, </a:t>
            </a:r>
            <a:r>
              <a:rPr lang="sv-SE" sz="1700" dirty="0" err="1" smtClean="0"/>
              <a:t>submit</a:t>
            </a:r>
            <a:r>
              <a:rPr lang="sv-SE" sz="1700" dirty="0" smtClean="0"/>
              <a:t> </a:t>
            </a:r>
            <a:r>
              <a:rPr lang="sv-SE" sz="1700" dirty="0" err="1" smtClean="0"/>
              <a:t>preassignment</a:t>
            </a:r>
            <a:r>
              <a:rPr lang="sv-SE" sz="1700" dirty="0" smtClean="0"/>
              <a:t>, </a:t>
            </a:r>
            <a:r>
              <a:rPr lang="sv-SE" sz="1700" dirty="0" err="1" smtClean="0"/>
              <a:t>carry</a:t>
            </a:r>
            <a:r>
              <a:rPr lang="sv-SE" sz="1700" dirty="0" smtClean="0"/>
              <a:t> </a:t>
            </a:r>
            <a:r>
              <a:rPr lang="sv-SE" sz="1700" dirty="0" err="1" smtClean="0"/>
              <a:t>out</a:t>
            </a:r>
            <a:r>
              <a:rPr lang="sv-SE" sz="1700" dirty="0" smtClean="0"/>
              <a:t> </a:t>
            </a:r>
            <a:r>
              <a:rPr lang="sv-SE" sz="1700" dirty="0" err="1" smtClean="0"/>
              <a:t>lab@Lindholmen</a:t>
            </a:r>
            <a:r>
              <a:rPr lang="sv-SE" sz="1700" dirty="0"/>
              <a:t> (</a:t>
            </a:r>
            <a:r>
              <a:rPr lang="sv-SE" sz="1700" dirty="0" err="1"/>
              <a:t>times</a:t>
            </a:r>
            <a:r>
              <a:rPr lang="sv-SE" sz="1700" dirty="0"/>
              <a:t> </a:t>
            </a:r>
            <a:r>
              <a:rPr lang="sv-SE" sz="1700" dirty="0" err="1"/>
              <a:t>available</a:t>
            </a:r>
            <a:r>
              <a:rPr lang="sv-SE" sz="1700" dirty="0"/>
              <a:t>: cf </a:t>
            </a:r>
            <a:r>
              <a:rPr lang="sv-SE" sz="1700" dirty="0" err="1"/>
              <a:t>webpage</a:t>
            </a:r>
            <a:r>
              <a:rPr lang="sv-SE" sz="1700" dirty="0"/>
              <a:t>)</a:t>
            </a:r>
            <a:endParaRPr lang="sv-SE" sz="1700" dirty="0" smtClean="0"/>
          </a:p>
          <a:p>
            <a:pPr marL="1428750" lvl="2" indent="-514350">
              <a:buFont typeface="+mj-lt"/>
              <a:buAutoNum type="romanLcPeriod"/>
            </a:pPr>
            <a:r>
              <a:rPr lang="sv-SE" sz="1700" dirty="0" smtClean="0"/>
              <a:t>Assignment3: </a:t>
            </a:r>
            <a:r>
              <a:rPr lang="sv-SE" sz="1700" dirty="0" err="1" smtClean="0"/>
              <a:t>answer</a:t>
            </a:r>
            <a:r>
              <a:rPr lang="sv-SE" sz="1700" dirty="0" smtClean="0"/>
              <a:t> </a:t>
            </a:r>
            <a:r>
              <a:rPr lang="sv-SE" sz="1700" dirty="0" err="1" smtClean="0"/>
              <a:t>questions</a:t>
            </a:r>
            <a:r>
              <a:rPr lang="sv-SE" sz="1700" dirty="0" smtClean="0"/>
              <a:t>, </a:t>
            </a:r>
            <a:r>
              <a:rPr lang="sv-SE" sz="1700" dirty="0" err="1" smtClean="0"/>
              <a:t>submit</a:t>
            </a:r>
            <a:r>
              <a:rPr lang="sv-SE" sz="1700" dirty="0" smtClean="0"/>
              <a:t> </a:t>
            </a:r>
            <a:r>
              <a:rPr lang="sv-SE" sz="1700" dirty="0" err="1" smtClean="0"/>
              <a:t>report</a:t>
            </a:r>
          </a:p>
          <a:p>
            <a:pPr marL="971550" lvl="1" indent="-514350">
              <a:buFont typeface="+mj-lt"/>
              <a:buAutoNum type="alphaLcParenR"/>
            </a:pPr>
            <a:r>
              <a:rPr lang="sv-SE" sz="1700" b="1" dirty="0" smtClean="0"/>
              <a:t>Book </a:t>
            </a:r>
            <a:r>
              <a:rPr lang="sv-SE" sz="1700" b="1" dirty="0" err="1" smtClean="0"/>
              <a:t>lab</a:t>
            </a:r>
            <a:r>
              <a:rPr lang="sv-SE" sz="1700" b="1" dirty="0" smtClean="0"/>
              <a:t> </a:t>
            </a:r>
            <a:r>
              <a:rPr lang="sv-SE" sz="1700" b="1" dirty="0" err="1" smtClean="0"/>
              <a:t>hours</a:t>
            </a:r>
            <a:r>
              <a:rPr lang="sv-SE" sz="1700" b="1" dirty="0" smtClean="0"/>
              <a:t> </a:t>
            </a:r>
            <a:r>
              <a:rPr lang="sv-SE" sz="1700" b="1" dirty="0" err="1" smtClean="0"/>
              <a:t>where</a:t>
            </a:r>
            <a:r>
              <a:rPr lang="sv-SE" sz="1700" b="1" dirty="0" smtClean="0"/>
              <a:t> relevant</a:t>
            </a:r>
          </a:p>
          <a:p>
            <a:pPr marL="514350" indent="-514350">
              <a:buFont typeface="+mj-lt"/>
              <a:buAutoNum type="arabicPeriod"/>
            </a:pPr>
            <a:r>
              <a:rPr lang="sv-SE" sz="1700" dirty="0" smtClean="0">
                <a:solidFill>
                  <a:srgbClr val="FF0000"/>
                </a:solidFill>
              </a:rPr>
              <a:t>Make sure </a:t>
            </a:r>
            <a:r>
              <a:rPr lang="sv-SE" sz="1700" dirty="0" err="1" smtClean="0">
                <a:solidFill>
                  <a:srgbClr val="FF0000"/>
                </a:solidFill>
              </a:rPr>
              <a:t>that</a:t>
            </a:r>
            <a:r>
              <a:rPr lang="sv-SE" sz="1700" dirty="0" smtClean="0">
                <a:solidFill>
                  <a:srgbClr val="FF0000"/>
                </a:solidFill>
              </a:rPr>
              <a:t> </a:t>
            </a:r>
            <a:r>
              <a:rPr lang="sv-SE" sz="1700" dirty="0" err="1" smtClean="0">
                <a:solidFill>
                  <a:srgbClr val="FF0000"/>
                </a:solidFill>
              </a:rPr>
              <a:t>you</a:t>
            </a:r>
            <a:r>
              <a:rPr lang="sv-SE" sz="1700" dirty="0" smtClean="0">
                <a:solidFill>
                  <a:srgbClr val="FF0000"/>
                </a:solidFill>
              </a:rPr>
              <a:t> </a:t>
            </a:r>
            <a:r>
              <a:rPr lang="sv-SE" sz="1700" dirty="0" err="1" smtClean="0">
                <a:solidFill>
                  <a:srgbClr val="FF0000"/>
                </a:solidFill>
              </a:rPr>
              <a:t>notice</a:t>
            </a:r>
            <a:r>
              <a:rPr lang="sv-SE" sz="1700" dirty="0" smtClean="0">
                <a:solidFill>
                  <a:srgbClr val="FF0000"/>
                </a:solidFill>
              </a:rPr>
              <a:t> all </a:t>
            </a:r>
            <a:r>
              <a:rPr lang="sv-SE" sz="1700" dirty="0" err="1" smtClean="0">
                <a:solidFill>
                  <a:srgbClr val="FF0000"/>
                </a:solidFill>
              </a:rPr>
              <a:t>due</a:t>
            </a:r>
            <a:r>
              <a:rPr lang="sv-SE" sz="1700" dirty="0" smtClean="0">
                <a:solidFill>
                  <a:srgbClr val="FF0000"/>
                </a:solidFill>
              </a:rPr>
              <a:t> dates for </a:t>
            </a:r>
            <a:r>
              <a:rPr lang="sv-SE" sz="1700" dirty="0" err="1" smtClean="0">
                <a:solidFill>
                  <a:srgbClr val="FF0000"/>
                </a:solidFill>
              </a:rPr>
              <a:t>booking</a:t>
            </a:r>
            <a:r>
              <a:rPr lang="sv-SE" sz="1700" dirty="0" smtClean="0">
                <a:solidFill>
                  <a:srgbClr val="FF0000"/>
                </a:solidFill>
              </a:rPr>
              <a:t>, </a:t>
            </a:r>
            <a:r>
              <a:rPr lang="sv-SE" sz="1700" dirty="0" err="1" smtClean="0">
                <a:solidFill>
                  <a:srgbClr val="FF0000"/>
                </a:solidFill>
              </a:rPr>
              <a:t>delivering</a:t>
            </a:r>
            <a:r>
              <a:rPr lang="sv-SE" sz="1700" dirty="0" smtClean="0">
                <a:solidFill>
                  <a:srgbClr val="FF0000"/>
                </a:solidFill>
              </a:rPr>
              <a:t>, </a:t>
            </a:r>
            <a:r>
              <a:rPr lang="sv-SE" sz="1700" dirty="0" err="1" smtClean="0">
                <a:solidFill>
                  <a:srgbClr val="FF0000"/>
                </a:solidFill>
              </a:rPr>
              <a:t>etc</a:t>
            </a:r>
            <a:endParaRPr lang="sv-SE" sz="1700" dirty="0" smtClean="0">
              <a:solidFill>
                <a:srgbClr val="FF0000"/>
              </a:solidFill>
            </a:endParaRPr>
          </a:p>
          <a:p>
            <a:pPr marL="514350" indent="-514350">
              <a:buFont typeface="+mj-lt"/>
              <a:buAutoNum type="arabicPeriod"/>
            </a:pPr>
            <a:r>
              <a:rPr lang="sv-SE" sz="1700" dirty="0" err="1" smtClean="0">
                <a:solidFill>
                  <a:srgbClr val="FF0000"/>
                </a:solidFill>
              </a:rPr>
              <a:t>Labs</a:t>
            </a:r>
            <a:r>
              <a:rPr lang="sv-SE" sz="1700" dirty="0" smtClean="0">
                <a:solidFill>
                  <a:srgbClr val="FF0000"/>
                </a:solidFill>
              </a:rPr>
              <a:t> not ready </a:t>
            </a:r>
            <a:r>
              <a:rPr lang="sv-SE" sz="1700" dirty="0" err="1" smtClean="0">
                <a:solidFill>
                  <a:srgbClr val="FF0000"/>
                </a:solidFill>
              </a:rPr>
              <a:t>after</a:t>
            </a:r>
            <a:r>
              <a:rPr lang="sv-SE" sz="1700" dirty="0" smtClean="0">
                <a:solidFill>
                  <a:srgbClr val="FF0000"/>
                </a:solidFill>
              </a:rPr>
              <a:t> </a:t>
            </a:r>
            <a:r>
              <a:rPr lang="sv-SE" sz="1700" dirty="0" err="1" smtClean="0">
                <a:solidFill>
                  <a:srgbClr val="FF0000"/>
                </a:solidFill>
              </a:rPr>
              <a:t>reporting</a:t>
            </a:r>
            <a:r>
              <a:rPr lang="sv-SE" sz="1700" dirty="0" smtClean="0">
                <a:solidFill>
                  <a:srgbClr val="FF0000"/>
                </a:solidFill>
              </a:rPr>
              <a:t> </a:t>
            </a:r>
            <a:r>
              <a:rPr lang="sv-SE" sz="1700" dirty="0" err="1" smtClean="0">
                <a:solidFill>
                  <a:srgbClr val="FF0000"/>
                </a:solidFill>
              </a:rPr>
              <a:t>of</a:t>
            </a:r>
            <a:r>
              <a:rPr lang="sv-SE" sz="1700" dirty="0" smtClean="0">
                <a:solidFill>
                  <a:srgbClr val="FF0000"/>
                </a:solidFill>
              </a:rPr>
              <a:t> the </a:t>
            </a:r>
            <a:r>
              <a:rPr lang="sv-SE" sz="1700" dirty="0" err="1" smtClean="0">
                <a:solidFill>
                  <a:srgbClr val="FF0000"/>
                </a:solidFill>
              </a:rPr>
              <a:t>results</a:t>
            </a:r>
            <a:r>
              <a:rPr lang="sv-SE" sz="1700" dirty="0" smtClean="0">
                <a:solidFill>
                  <a:srgbClr val="FF0000"/>
                </a:solidFill>
              </a:rPr>
              <a:t> (Jan 11),  </a:t>
            </a:r>
            <a:r>
              <a:rPr lang="sv-SE" sz="1700" dirty="0" err="1" smtClean="0">
                <a:solidFill>
                  <a:srgbClr val="FF0000"/>
                </a:solidFill>
              </a:rPr>
              <a:t>will</a:t>
            </a:r>
            <a:r>
              <a:rPr lang="sv-SE" sz="1700" dirty="0" smtClean="0">
                <a:solidFill>
                  <a:srgbClr val="FF0000"/>
                </a:solidFill>
              </a:rPr>
              <a:t> </a:t>
            </a:r>
            <a:r>
              <a:rPr lang="sv-SE" sz="1700" dirty="0" err="1" smtClean="0">
                <a:solidFill>
                  <a:srgbClr val="FF0000"/>
                </a:solidFill>
              </a:rPr>
              <a:t>need</a:t>
            </a:r>
            <a:r>
              <a:rPr lang="sv-SE" sz="1700" dirty="0" smtClean="0">
                <a:solidFill>
                  <a:srgbClr val="FF0000"/>
                </a:solidFill>
              </a:rPr>
              <a:t> </a:t>
            </a:r>
            <a:r>
              <a:rPr lang="sv-SE" sz="1700" dirty="0" err="1" smtClean="0">
                <a:solidFill>
                  <a:srgbClr val="FF0000"/>
                </a:solidFill>
              </a:rPr>
              <a:t>to</a:t>
            </a:r>
            <a:r>
              <a:rPr lang="sv-SE" sz="1700" dirty="0" smtClean="0">
                <a:solidFill>
                  <a:srgbClr val="FF0000"/>
                </a:solidFill>
              </a:rPr>
              <a:t> be </a:t>
            </a:r>
            <a:r>
              <a:rPr lang="sv-SE" sz="1700" b="1" dirty="0" err="1" smtClean="0">
                <a:solidFill>
                  <a:srgbClr val="FF0000"/>
                </a:solidFill>
              </a:rPr>
              <a:t>repeated</a:t>
            </a:r>
            <a:r>
              <a:rPr lang="sv-SE" sz="1700" dirty="0" smtClean="0">
                <a:solidFill>
                  <a:srgbClr val="FF0000"/>
                </a:solidFill>
              </a:rPr>
              <a:t> </a:t>
            </a:r>
            <a:r>
              <a:rPr lang="sv-SE" sz="1700" dirty="0" smtClean="0">
                <a:solidFill>
                  <a:srgbClr val="FF0000"/>
                </a:solidFill>
              </a:rPr>
              <a:t>–</a:t>
            </a:r>
            <a:r>
              <a:rPr lang="sv-SE" sz="1700" b="1" dirty="0" smtClean="0">
                <a:solidFill>
                  <a:srgbClr val="FF0000"/>
                </a:solidFill>
              </a:rPr>
              <a:t>the </a:t>
            </a:r>
            <a:r>
              <a:rPr lang="sv-SE" sz="1700" b="1" dirty="0" err="1" smtClean="0">
                <a:solidFill>
                  <a:srgbClr val="FF0000"/>
                </a:solidFill>
              </a:rPr>
              <a:t>complete</a:t>
            </a:r>
            <a:r>
              <a:rPr lang="sv-SE" sz="1700" b="1" dirty="0" smtClean="0">
                <a:solidFill>
                  <a:srgbClr val="FF0000"/>
                </a:solidFill>
              </a:rPr>
              <a:t> set</a:t>
            </a:r>
            <a:r>
              <a:rPr lang="sv-SE" sz="1700" dirty="0" smtClean="0">
                <a:solidFill>
                  <a:srgbClr val="FF0000"/>
                </a:solidFill>
              </a:rPr>
              <a:t> </a:t>
            </a:r>
            <a:r>
              <a:rPr lang="sv-SE" sz="1700" dirty="0" smtClean="0">
                <a:solidFill>
                  <a:srgbClr val="FF0000"/>
                </a:solidFill>
              </a:rPr>
              <a:t>(</a:t>
            </a:r>
            <a:r>
              <a:rPr lang="sv-SE" sz="1700" dirty="0" err="1" smtClean="0">
                <a:solidFill>
                  <a:srgbClr val="FF0000"/>
                </a:solidFill>
              </a:rPr>
              <a:t>study</a:t>
            </a:r>
            <a:r>
              <a:rPr lang="sv-SE" sz="1700" dirty="0" smtClean="0">
                <a:solidFill>
                  <a:srgbClr val="FF0000"/>
                </a:solidFill>
              </a:rPr>
              <a:t> period 4 </a:t>
            </a:r>
            <a:r>
              <a:rPr lang="sv-SE" sz="1700" dirty="0" err="1" smtClean="0">
                <a:solidFill>
                  <a:srgbClr val="FF0000"/>
                </a:solidFill>
              </a:rPr>
              <a:t>of</a:t>
            </a:r>
            <a:r>
              <a:rPr lang="sv-SE" sz="1700" dirty="0" smtClean="0">
                <a:solidFill>
                  <a:srgbClr val="FF0000"/>
                </a:solidFill>
              </a:rPr>
              <a:t> </a:t>
            </a:r>
            <a:r>
              <a:rPr lang="sv-SE" sz="1700" dirty="0" err="1" smtClean="0">
                <a:solidFill>
                  <a:srgbClr val="FF0000"/>
                </a:solidFill>
              </a:rPr>
              <a:t>this</a:t>
            </a:r>
            <a:r>
              <a:rPr lang="sv-SE" sz="1700" dirty="0" smtClean="0">
                <a:solidFill>
                  <a:srgbClr val="FF0000"/>
                </a:solidFill>
              </a:rPr>
              <a:t> </a:t>
            </a:r>
            <a:r>
              <a:rPr lang="sv-SE" sz="1700" dirty="0" err="1" smtClean="0">
                <a:solidFill>
                  <a:srgbClr val="FF0000"/>
                </a:solidFill>
              </a:rPr>
              <a:t>academic</a:t>
            </a:r>
            <a:r>
              <a:rPr lang="sv-SE" sz="1700" dirty="0" smtClean="0">
                <a:solidFill>
                  <a:srgbClr val="FF0000"/>
                </a:solidFill>
              </a:rPr>
              <a:t> </a:t>
            </a:r>
            <a:r>
              <a:rPr lang="sv-SE" sz="1700" dirty="0" smtClean="0">
                <a:solidFill>
                  <a:srgbClr val="FF0000"/>
                </a:solidFill>
              </a:rPr>
              <a:t> </a:t>
            </a:r>
            <a:r>
              <a:rPr lang="sv-SE" sz="1700" dirty="0" smtClean="0">
                <a:solidFill>
                  <a:srgbClr val="FF0000"/>
                </a:solidFill>
              </a:rPr>
              <a:t>in Swedish, or </a:t>
            </a:r>
            <a:r>
              <a:rPr lang="sv-SE" sz="1700" dirty="0" err="1" smtClean="0">
                <a:solidFill>
                  <a:srgbClr val="FF0000"/>
                </a:solidFill>
              </a:rPr>
              <a:t>next</a:t>
            </a:r>
            <a:r>
              <a:rPr lang="sv-SE" sz="1700" dirty="0" smtClean="0">
                <a:solidFill>
                  <a:srgbClr val="FF0000"/>
                </a:solidFill>
              </a:rPr>
              <a:t> </a:t>
            </a:r>
            <a:r>
              <a:rPr lang="sv-SE" sz="1700" dirty="0" err="1" smtClean="0">
                <a:solidFill>
                  <a:srgbClr val="FF0000"/>
                </a:solidFill>
              </a:rPr>
              <a:t>academic</a:t>
            </a:r>
            <a:r>
              <a:rPr lang="sv-SE" sz="1700" dirty="0" smtClean="0">
                <a:solidFill>
                  <a:srgbClr val="FF0000"/>
                </a:solidFill>
              </a:rPr>
              <a:t> </a:t>
            </a:r>
            <a:r>
              <a:rPr lang="sv-SE" sz="1700" dirty="0" err="1" smtClean="0">
                <a:solidFill>
                  <a:srgbClr val="FF0000"/>
                </a:solidFill>
              </a:rPr>
              <a:t>year</a:t>
            </a:r>
            <a:r>
              <a:rPr lang="sv-SE" sz="1700" dirty="0" smtClean="0">
                <a:solidFill>
                  <a:srgbClr val="FF0000"/>
                </a:solidFill>
              </a:rPr>
              <a:t>)</a:t>
            </a:r>
            <a:endParaRPr lang="sv-SE" sz="1700" dirty="0">
              <a:solidFill>
                <a:srgbClr val="FF0000"/>
              </a:solidFill>
            </a:endParaRPr>
          </a:p>
        </p:txBody>
      </p:sp>
    </p:spTree>
    <p:extLst>
      <p:ext uri="{BB962C8B-B14F-4D97-AF65-F5344CB8AC3E}">
        <p14:creationId xmlns:p14="http://schemas.microsoft.com/office/powerpoint/2010/main" val="339519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Student representatives</a:t>
            </a:r>
            <a:endParaRPr lang="sv-S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9327643"/>
              </p:ext>
            </p:extLst>
          </p:nvPr>
        </p:nvGraphicFramePr>
        <p:xfrm>
          <a:off x="1403648" y="1942728"/>
          <a:ext cx="5983808" cy="838200"/>
        </p:xfrm>
        <a:graphic>
          <a:graphicData uri="http://schemas.openxmlformats.org/drawingml/2006/table">
            <a:tbl>
              <a:tblPr firstRow="1" firstCol="1" bandRow="1"/>
              <a:tblGrid>
                <a:gridCol w="1473200"/>
                <a:gridCol w="1562100"/>
                <a:gridCol w="2948508"/>
              </a:tblGrid>
              <a:tr h="161925">
                <a:tc>
                  <a:txBody>
                    <a:bodyPr/>
                    <a:lstStyle/>
                    <a:p>
                      <a:pPr>
                        <a:spcAft>
                          <a:spcPts val="0"/>
                        </a:spcAft>
                      </a:pPr>
                      <a:r>
                        <a:rPr lang="sv-SE" sz="1100" dirty="0">
                          <a:effectLst/>
                          <a:latin typeface="Calibri"/>
                          <a:ea typeface="Calibri"/>
                          <a:cs typeface="Times New Roman"/>
                        </a:rPr>
                        <a:t>FAIVRE</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a:effectLst/>
                          <a:latin typeface="Calibri"/>
                          <a:ea typeface="Calibri"/>
                          <a:cs typeface="Times New Roman"/>
                        </a:rPr>
                        <a:t>MICKAËL</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u="sng">
                          <a:solidFill>
                            <a:srgbClr val="0000FF"/>
                          </a:solidFill>
                          <a:effectLst/>
                          <a:latin typeface="Calibri"/>
                          <a:ea typeface="Calibri"/>
                          <a:cs typeface="Times New Roman"/>
                          <a:hlinkClick r:id="rId3"/>
                        </a:rPr>
                        <a:t>faivre@student.chalmers.se</a:t>
                      </a:r>
                      <a:endParaRPr lang="sv-SE" sz="1100">
                        <a:effectLst/>
                        <a:latin typeface="Calibri"/>
                        <a:ea typeface="Calibri"/>
                        <a:cs typeface="Times New Roman"/>
                      </a:endParaRP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r>
              <a:tr h="161925">
                <a:tc>
                  <a:txBody>
                    <a:bodyPr/>
                    <a:lstStyle/>
                    <a:p>
                      <a:pPr>
                        <a:spcAft>
                          <a:spcPts val="0"/>
                        </a:spcAft>
                      </a:pPr>
                      <a:r>
                        <a:rPr lang="sv-SE" sz="1100">
                          <a:effectLst/>
                          <a:latin typeface="Calibri"/>
                          <a:ea typeface="Calibri"/>
                          <a:cs typeface="Times New Roman"/>
                        </a:rPr>
                        <a:t>LEVASSEUR</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a:effectLst/>
                          <a:latin typeface="Calibri"/>
                          <a:ea typeface="Calibri"/>
                          <a:cs typeface="Times New Roman"/>
                        </a:rPr>
                        <a:t>SWANN</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u="sng">
                          <a:solidFill>
                            <a:srgbClr val="0000FF"/>
                          </a:solidFill>
                          <a:effectLst/>
                          <a:latin typeface="Calibri"/>
                          <a:ea typeface="Calibri"/>
                          <a:cs typeface="Times New Roman"/>
                          <a:hlinkClick r:id="rId4"/>
                        </a:rPr>
                        <a:t>swann@student.chalmers.se</a:t>
                      </a:r>
                      <a:endParaRPr lang="sv-SE" sz="1100">
                        <a:effectLst/>
                        <a:latin typeface="Calibri"/>
                        <a:ea typeface="Calibri"/>
                        <a:cs typeface="Times New Roman"/>
                      </a:endParaRP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r>
              <a:tr h="161925">
                <a:tc>
                  <a:txBody>
                    <a:bodyPr/>
                    <a:lstStyle/>
                    <a:p>
                      <a:pPr>
                        <a:spcAft>
                          <a:spcPts val="0"/>
                        </a:spcAft>
                      </a:pPr>
                      <a:r>
                        <a:rPr lang="sv-SE" sz="1100">
                          <a:effectLst/>
                          <a:latin typeface="Calibri"/>
                          <a:ea typeface="Calibri"/>
                          <a:cs typeface="Times New Roman"/>
                        </a:rPr>
                        <a:t>KALMNER</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a:effectLst/>
                          <a:latin typeface="Calibri"/>
                          <a:ea typeface="Calibri"/>
                          <a:cs typeface="Times New Roman"/>
                        </a:rPr>
                        <a:t>JOHAN</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u="sng">
                          <a:solidFill>
                            <a:srgbClr val="0000FF"/>
                          </a:solidFill>
                          <a:effectLst/>
                          <a:latin typeface="Calibri"/>
                          <a:ea typeface="Calibri"/>
                          <a:cs typeface="Times New Roman"/>
                          <a:hlinkClick r:id="rId5"/>
                        </a:rPr>
                        <a:t>kalmnerj@student.chalmers.se</a:t>
                      </a:r>
                      <a:endParaRPr lang="sv-SE" sz="1100">
                        <a:effectLst/>
                        <a:latin typeface="Calibri"/>
                        <a:ea typeface="Calibri"/>
                        <a:cs typeface="Times New Roman"/>
                      </a:endParaRP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r>
              <a:tr h="161925">
                <a:tc>
                  <a:txBody>
                    <a:bodyPr/>
                    <a:lstStyle/>
                    <a:p>
                      <a:pPr>
                        <a:spcAft>
                          <a:spcPts val="0"/>
                        </a:spcAft>
                      </a:pPr>
                      <a:r>
                        <a:rPr lang="sv-SE" sz="1100">
                          <a:effectLst/>
                          <a:latin typeface="Calibri"/>
                          <a:ea typeface="Calibri"/>
                          <a:cs typeface="Times New Roman"/>
                        </a:rPr>
                        <a:t>HANSSON</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a:effectLst/>
                          <a:latin typeface="Calibri"/>
                          <a:ea typeface="Calibri"/>
                          <a:cs typeface="Times New Roman"/>
                        </a:rPr>
                        <a:t>KALLE</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u="sng">
                          <a:solidFill>
                            <a:srgbClr val="0000FF"/>
                          </a:solidFill>
                          <a:effectLst/>
                          <a:latin typeface="Calibri"/>
                          <a:ea typeface="Calibri"/>
                          <a:cs typeface="Times New Roman"/>
                          <a:hlinkClick r:id="rId6"/>
                        </a:rPr>
                        <a:t>hkalle@student.chalmers.se</a:t>
                      </a:r>
                      <a:endParaRPr lang="sv-SE" sz="1100">
                        <a:effectLst/>
                        <a:latin typeface="Calibri"/>
                        <a:ea typeface="Calibri"/>
                        <a:cs typeface="Times New Roman"/>
                      </a:endParaRP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r>
              <a:tr h="161925">
                <a:tc>
                  <a:txBody>
                    <a:bodyPr/>
                    <a:lstStyle/>
                    <a:p>
                      <a:pPr>
                        <a:spcAft>
                          <a:spcPts val="0"/>
                        </a:spcAft>
                      </a:pPr>
                      <a:r>
                        <a:rPr lang="sv-SE" sz="1100" dirty="0">
                          <a:effectLst/>
                          <a:latin typeface="Calibri"/>
                          <a:ea typeface="Calibri"/>
                          <a:cs typeface="Times New Roman"/>
                        </a:rPr>
                        <a:t>ALMGREN</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a:effectLst/>
                          <a:latin typeface="Calibri"/>
                          <a:ea typeface="Calibri"/>
                          <a:cs typeface="Times New Roman"/>
                        </a:rPr>
                        <a:t>SIMON</a:t>
                      </a: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c>
                  <a:txBody>
                    <a:bodyPr/>
                    <a:lstStyle/>
                    <a:p>
                      <a:pPr>
                        <a:spcAft>
                          <a:spcPts val="0"/>
                        </a:spcAft>
                      </a:pPr>
                      <a:r>
                        <a:rPr lang="sv-SE" sz="1100" u="sng" dirty="0">
                          <a:solidFill>
                            <a:srgbClr val="0000FF"/>
                          </a:solidFill>
                          <a:effectLst/>
                          <a:latin typeface="Calibri"/>
                          <a:ea typeface="Calibri"/>
                          <a:cs typeface="Times New Roman"/>
                          <a:hlinkClick r:id="rId7"/>
                        </a:rPr>
                        <a:t>simonal@student.chalmers.se</a:t>
                      </a:r>
                      <a:endParaRPr lang="sv-SE" sz="1100" dirty="0">
                        <a:effectLst/>
                        <a:latin typeface="Calibri"/>
                        <a:ea typeface="Calibri"/>
                        <a:cs typeface="Times New Roman"/>
                      </a:endParaRPr>
                    </a:p>
                  </a:txBody>
                  <a:tcPr marL="44450" marR="44450" marT="0" marB="0" anchor="b">
                    <a:lnL w="12700" cap="flat" cmpd="sng" algn="ctr">
                      <a:solidFill>
                        <a:srgbClr val="DCDCDC"/>
                      </a:solidFill>
                      <a:prstDash val="solid"/>
                      <a:round/>
                      <a:headEnd type="none" w="med" len="med"/>
                      <a:tailEnd type="none" w="med" len="med"/>
                    </a:lnL>
                    <a:lnR w="12700" cap="flat" cmpd="sng" algn="ctr">
                      <a:solidFill>
                        <a:srgbClr val="DCDCDC"/>
                      </a:solidFill>
                      <a:prstDash val="solid"/>
                      <a:round/>
                      <a:headEnd type="none" w="med" len="med"/>
                      <a:tailEnd type="none" w="med" len="med"/>
                    </a:lnR>
                    <a:lnT w="12700" cap="flat" cmpd="sng" algn="ctr">
                      <a:solidFill>
                        <a:srgbClr val="DCDCDC"/>
                      </a:solidFill>
                      <a:prstDash val="solid"/>
                      <a:round/>
                      <a:headEnd type="none" w="med" len="med"/>
                      <a:tailEnd type="none" w="med" len="med"/>
                    </a:lnT>
                    <a:lnB w="12700" cap="flat" cmpd="sng" algn="ctr">
                      <a:solidFill>
                        <a:srgbClr val="DCDCDC"/>
                      </a:solidFill>
                      <a:prstDash val="solid"/>
                      <a:round/>
                      <a:headEnd type="none" w="med" len="med"/>
                      <a:tailEnd type="none" w="med" len="med"/>
                    </a:lnB>
                    <a:solidFill>
                      <a:srgbClr val="FFFFFF"/>
                    </a:solidFill>
                  </a:tcPr>
                </a:tc>
              </a:tr>
            </a:tbl>
          </a:graphicData>
        </a:graphic>
      </p:graphicFrame>
      <p:sp>
        <p:nvSpPr>
          <p:cNvPr id="6" name="Rectangle 1"/>
          <p:cNvSpPr>
            <a:spLocks noChangeArrowheads="1"/>
          </p:cNvSpPr>
          <p:nvPr/>
        </p:nvSpPr>
        <p:spPr bwMode="auto">
          <a:xfrm>
            <a:off x="251520" y="2999711"/>
            <a:ext cx="8568952" cy="346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Being a student representative means that you are responsible for evaluating the course together with the examiner/course responsible and the program board of the program that gives the course.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The evaluation process consists of three parts:</a:t>
            </a:r>
            <a:endParaRPr kumimoji="0" lang="sv-SE" altLang="sv-SE"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1. The student representatives and the examiner/course responsible are to have two informal meetings during the course. The first one should be in the second study week, the second one after approximately half the course. The first meeting is mostly for you to get acquainted, the second one is for the student representatives to give feedback to the teacher on the progress of the course.</a:t>
            </a:r>
            <a:endParaRPr kumimoji="0" lang="sv-SE" altLang="sv-SE"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2. After the course an evaluation questionnaire is sent out. The examiner will get an opportunity to add extra questions to the standard questionnaire.</a:t>
            </a:r>
            <a:endParaRPr kumimoji="0" lang="sv-SE" altLang="sv-SE"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3. After the course, in the middle of the next study period, there will be an evaluation meeting where the student representatives and the examiner/course responsible for the course meet the program board of the program who gives the course, discussing the course’s advantages and potential for improvement.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sv-SE"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For participating in the final evaluation meeting the student representatives get a gift certificate of 200 SEK valid at Cremona.</a:t>
            </a:r>
            <a:endParaRPr kumimoji="0" lang="en-US" altLang="sv-SE"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41338" y="1413937"/>
            <a:ext cx="8135118" cy="430887"/>
          </a:xfrm>
          <a:prstGeom prst="rect">
            <a:avLst/>
          </a:prstGeom>
        </p:spPr>
        <p:txBody>
          <a:bodyPr wrap="square">
            <a:spAutoFit/>
          </a:bodyPr>
          <a:lstStyle/>
          <a:p>
            <a:pPr lvl="0" fontAlgn="base">
              <a:spcBef>
                <a:spcPct val="0"/>
              </a:spcBef>
              <a:spcAft>
                <a:spcPct val="0"/>
              </a:spcAft>
            </a:pPr>
            <a:r>
              <a:rPr lang="en-US" altLang="sv-SE" sz="1100" dirty="0">
                <a:solidFill>
                  <a:prstClr val="black"/>
                </a:solidFill>
                <a:latin typeface="Arial" pitchFamily="34" charset="0"/>
                <a:ea typeface="Calibri" pitchFamily="34" charset="0"/>
                <a:cs typeface="Times New Roman" pitchFamily="18" charset="0"/>
              </a:rPr>
              <a:t>for the course EDA343 Computer communication the following students have been randomly selected to be student representatives:</a:t>
            </a:r>
            <a:endParaRPr lang="sv-SE" altLang="sv-SE" sz="7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2678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Questions</a:t>
            </a:r>
            <a:r>
              <a:rPr lang="sv-SE" dirty="0" smtClean="0"/>
              <a:t>?</a:t>
            </a:r>
            <a:endParaRPr lang="sv-SE" dirty="0"/>
          </a:p>
        </p:txBody>
      </p:sp>
      <p:sp>
        <p:nvSpPr>
          <p:cNvPr id="3" name="Content Placeholder 2"/>
          <p:cNvSpPr>
            <a:spLocks noGrp="1"/>
          </p:cNvSpPr>
          <p:nvPr>
            <p:ph idx="1"/>
          </p:nvPr>
        </p:nvSpPr>
        <p:spPr/>
        <p:txBody>
          <a:bodyPr/>
          <a:lstStyle/>
          <a:p>
            <a:endParaRPr lang="sv-SE"/>
          </a:p>
        </p:txBody>
      </p:sp>
      <p:pic>
        <p:nvPicPr>
          <p:cNvPr id="1027" name="Picture 3" descr="C:\Users\ptrianta.NET\AppData\Local\Microsoft\Windows\Temporary Internet Files\Content.IE5\O74OTKRW\MC9004419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2195" y="1533525"/>
            <a:ext cx="1520825" cy="17970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ptrianta.NET\AppData\Local\Microsoft\Windows\Temporary Internet Files\Content.IE5\O74OTKRW\MC90043762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730375"/>
            <a:ext cx="2478598" cy="247859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ptrianta.NET\AppData\Local\Microsoft\Windows\Temporary Internet Files\Content.IE5\T6MCOZFP\MC90028217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36476" y="4134019"/>
            <a:ext cx="818388" cy="94366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ptrianta.NET\AppData\Local\Microsoft\Windows\Temporary Internet Files\Content.IE5\T6MCOZFP\MC90038417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43854" y="4134019"/>
            <a:ext cx="1538021" cy="182605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ptrianta.NET\AppData\Local\Microsoft\Windows\Temporary Internet Files\Content.IE5\F0RX06VS\MC90037107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26734" y="1625802"/>
            <a:ext cx="1355141" cy="1803197"/>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C:\Users\ptrianta.NET\AppData\Local\Microsoft\Windows\Temporary Internet Files\Content.IE5\O74OTKRW\MM900288870[1].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472607" y="5047047"/>
            <a:ext cx="619125" cy="80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439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3839</TotalTime>
  <Words>729</Words>
  <Application>Microsoft Office PowerPoint</Application>
  <PresentationFormat>On-screen Show (4:3)</PresentationFormat>
  <Paragraphs>75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Office-tema</vt:lpstr>
      <vt:lpstr>Course Computer Communications Study Period 2</vt:lpstr>
      <vt:lpstr>Course Aims </vt:lpstr>
      <vt:lpstr>Course Homepage</vt:lpstr>
      <vt:lpstr>Course Support team</vt:lpstr>
      <vt:lpstr>Course organization </vt:lpstr>
      <vt:lpstr>TODOs, especially for Assignments </vt:lpstr>
      <vt:lpstr>Student representatives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Computer Communications Study Period 2, 2012</dc:title>
  <dc:creator>Marina Papatriantafilou</dc:creator>
  <cp:lastModifiedBy>Marina Papatriantafilou</cp:lastModifiedBy>
  <cp:revision>31</cp:revision>
  <dcterms:created xsi:type="dcterms:W3CDTF">2012-10-29T16:37:44Z</dcterms:created>
  <dcterms:modified xsi:type="dcterms:W3CDTF">2013-10-29T08:46:53Z</dcterms:modified>
</cp:coreProperties>
</file>