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</p:sldMasterIdLst>
  <p:notesMasterIdLst>
    <p:notesMasterId r:id="rId70"/>
  </p:notesMasterIdLst>
  <p:handoutMasterIdLst>
    <p:handoutMasterId r:id="rId71"/>
  </p:handoutMasterIdLst>
  <p:sldIdLst>
    <p:sldId id="517" r:id="rId10"/>
    <p:sldId id="332" r:id="rId11"/>
    <p:sldId id="608" r:id="rId12"/>
    <p:sldId id="609" r:id="rId13"/>
    <p:sldId id="610" r:id="rId14"/>
    <p:sldId id="330" r:id="rId15"/>
    <p:sldId id="612" r:id="rId16"/>
    <p:sldId id="613" r:id="rId17"/>
    <p:sldId id="614" r:id="rId18"/>
    <p:sldId id="615" r:id="rId19"/>
    <p:sldId id="477" r:id="rId20"/>
    <p:sldId id="478" r:id="rId21"/>
    <p:sldId id="629" r:id="rId22"/>
    <p:sldId id="616" r:id="rId23"/>
    <p:sldId id="617" r:id="rId24"/>
    <p:sldId id="559" r:id="rId25"/>
    <p:sldId id="481" r:id="rId26"/>
    <p:sldId id="483" r:id="rId27"/>
    <p:sldId id="484" r:id="rId28"/>
    <p:sldId id="485" r:id="rId29"/>
    <p:sldId id="486" r:id="rId30"/>
    <p:sldId id="630" r:id="rId31"/>
    <p:sldId id="281" r:id="rId32"/>
    <p:sldId id="487" r:id="rId33"/>
    <p:sldId id="309" r:id="rId34"/>
    <p:sldId id="603" r:id="rId35"/>
    <p:sldId id="351" r:id="rId36"/>
    <p:sldId id="496" r:id="rId37"/>
    <p:sldId id="497" r:id="rId38"/>
    <p:sldId id="499" r:id="rId39"/>
    <p:sldId id="527" r:id="rId40"/>
    <p:sldId id="498" r:id="rId41"/>
    <p:sldId id="526" r:id="rId42"/>
    <p:sldId id="530" r:id="rId43"/>
    <p:sldId id="604" r:id="rId44"/>
    <p:sldId id="364" r:id="rId45"/>
    <p:sldId id="618" r:id="rId46"/>
    <p:sldId id="619" r:id="rId47"/>
    <p:sldId id="620" r:id="rId48"/>
    <p:sldId id="503" r:id="rId49"/>
    <p:sldId id="451" r:id="rId50"/>
    <p:sldId id="621" r:id="rId51"/>
    <p:sldId id="377" r:id="rId52"/>
    <p:sldId id="607" r:id="rId53"/>
    <p:sldId id="595" r:id="rId54"/>
    <p:sldId id="596" r:id="rId55"/>
    <p:sldId id="597" r:id="rId56"/>
    <p:sldId id="598" r:id="rId57"/>
    <p:sldId id="599" r:id="rId58"/>
    <p:sldId id="600" r:id="rId59"/>
    <p:sldId id="606" r:id="rId60"/>
    <p:sldId id="605" r:id="rId61"/>
    <p:sldId id="628" r:id="rId62"/>
    <p:sldId id="622" r:id="rId63"/>
    <p:sldId id="623" r:id="rId64"/>
    <p:sldId id="624" r:id="rId65"/>
    <p:sldId id="625" r:id="rId66"/>
    <p:sldId id="626" r:id="rId67"/>
    <p:sldId id="627" r:id="rId68"/>
    <p:sldId id="631" r:id="rId6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FF"/>
    <a:srgbClr val="FFFF00"/>
    <a:srgbClr val="DDDDDD"/>
    <a:srgbClr val="FFCCFF"/>
    <a:srgbClr val="FF99CC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8" autoAdjust="0"/>
    <p:restoredTop sz="94757" autoAdjust="0"/>
  </p:normalViewPr>
  <p:slideViewPr>
    <p:cSldViewPr snapToGrid="0">
      <p:cViewPr>
        <p:scale>
          <a:sx n="70" d="100"/>
          <a:sy n="70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58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t" anchorCtr="0" compatLnSpc="1">
            <a:prstTxWarp prst="textNoShape">
              <a:avLst/>
            </a:prstTxWarp>
          </a:bodyPr>
          <a:lstStyle>
            <a:lvl1pPr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t" anchorCtr="0" compatLnSpc="1">
            <a:prstTxWarp prst="textNoShape">
              <a:avLst/>
            </a:prstTxWarp>
          </a:bodyPr>
          <a:lstStyle>
            <a:lvl1pPr algn="r"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1375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b" anchorCtr="0" compatLnSpc="1">
            <a:prstTxWarp prst="textNoShape">
              <a:avLst/>
            </a:prstTxWarp>
          </a:bodyPr>
          <a:lstStyle>
            <a:lvl1pPr defTabSz="96907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9731375"/>
            <a:ext cx="3070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960" tIns="48481" rIns="96960" bIns="48481" numCol="1" anchor="b" anchorCtr="0" compatLnSpc="1">
            <a:prstTxWarp prst="textNoShape">
              <a:avLst/>
            </a:prstTxWarp>
          </a:bodyPr>
          <a:lstStyle>
            <a:lvl1pPr algn="r" defTabSz="969071">
              <a:defRPr sz="1300"/>
            </a:lvl1pPr>
          </a:lstStyle>
          <a:p>
            <a:pPr>
              <a:defRPr/>
            </a:pPr>
            <a:fld id="{314C3DC4-BA8E-4E6F-8BF5-A1D0FC06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9109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F910145-469C-4DAB-9B1B-18F157A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AE96C9D-9A48-44C6-99B8-23382BEACC8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6D9DAA2-5711-4E7D-9588-01381BCA25D4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B8253BD-A4AF-4677-A2B8-39E4A71014E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F8194F7-0A4A-42DB-9D8B-CBBEDA720AF7}" type="slidenum">
              <a:rPr lang="en-US" smtClean="0"/>
              <a:pPr defTabSz="990600"/>
              <a:t>16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CDAAA1-E70B-4446-850C-CE90B28F5A9A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D9A1B52-EFB8-4559-833A-A2AD307CCB43}" type="slidenum">
              <a:rPr lang="en-US" smtClean="0"/>
              <a:pPr defTabSz="990600"/>
              <a:t>31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122D7B9A-6B83-47EB-8F94-78124F154667}" type="slidenum">
              <a:rPr lang="en-US" smtClean="0"/>
              <a:pPr defTabSz="990600"/>
              <a:t>33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11AEAED-C8C1-4523-9A5A-97B9D13A2CFC}" type="slidenum">
              <a:rPr lang="en-US" smtClean="0"/>
              <a:pPr defTabSz="990600"/>
              <a:t>34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D2ABD1-22DD-40E9-90CB-D5CD4A521432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43EA8B0-1E24-4FE6-BAD2-0DEDB7236B0B}" type="slidenum">
              <a:rPr lang="en-US" sz="1200" i="0">
                <a:solidFill>
                  <a:srgbClr val="000000"/>
                </a:solidFill>
                <a:latin typeface="Times New Roman" pitchFamily="18" charset="0"/>
              </a:rPr>
              <a:pPr/>
              <a:t>38</a:t>
            </a:fld>
            <a:endParaRPr lang="en-US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546CD21-948F-440F-8F2C-282D5598C004}" type="slidenum">
              <a:rPr lang="en-US" sz="1200" i="0">
                <a:solidFill>
                  <a:srgbClr val="000000"/>
                </a:solidFill>
                <a:latin typeface="Times New Roman" pitchFamily="18" charset="0"/>
              </a:rPr>
              <a:pPr/>
              <a:t>39</a:t>
            </a:fld>
            <a:endParaRPr lang="en-US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47F8046-6FCA-4E8C-BC83-66135276F4D4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5CBDC01-E827-4205-B016-F7CA9864C150}" type="slidenum">
              <a:rPr lang="en-US" sz="1200" i="0">
                <a:solidFill>
                  <a:srgbClr val="000000"/>
                </a:solidFill>
                <a:latin typeface="Times New Roman" pitchFamily="18" charset="0"/>
              </a:rPr>
              <a:pPr/>
              <a:t>42</a:t>
            </a:fld>
            <a:endParaRPr lang="en-US" sz="12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B3107B64-6F09-4A70-9E0F-710CFBB7D8AE}" type="slidenum">
              <a:rPr lang="en-US" smtClean="0"/>
              <a:pPr defTabSz="990600"/>
              <a:t>49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712DAE02-A152-4BE3-A67C-8EAA48E47EB2}" type="slidenum">
              <a:rPr lang="en-US" smtClean="0"/>
              <a:pPr defTabSz="990600"/>
              <a:t>50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890BF4B4-3FC9-4755-802D-2D8CC9C4DACF}" type="slidenum">
              <a:rPr lang="en-US" smtClean="0"/>
              <a:pPr defTabSz="990600"/>
              <a:t>55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905F7C5-5B3D-4E7F-A40C-25DECF0ABA83}" type="slidenum">
              <a:rPr lang="en-US" smtClean="0"/>
              <a:pPr defTabSz="990600"/>
              <a:t>56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5DBDE9D1-2269-4608-B060-745A00769B01}" type="slidenum">
              <a:rPr lang="en-US" smtClean="0"/>
              <a:pPr defTabSz="990600"/>
              <a:t>57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lIns="98289" tIns="49147" rIns="98289" bIns="4914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782230B-7139-4E8F-931F-09C753D6033B}" type="slidenum">
              <a:rPr lang="en-US" sz="1200" i="0">
                <a:latin typeface="Times New Roman" pitchFamily="18" charset="0"/>
              </a:rPr>
              <a:pPr/>
              <a:t>5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3AE01F92-4354-4C0B-96E4-0F37B393A698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A95C50F-126F-4C15-A893-6F1332B808F0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A8D1C4C-4608-4E1E-892D-4AEDFB6AA909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CDAAA1-E70B-4446-850C-CE90B28F5A9A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958D5B2-2F72-44B8-A9BC-3110FE8C2C90}" type="slidenum">
              <a:rPr lang="en-US" smtClean="0"/>
              <a:pPr defTabSz="990600"/>
              <a:t>12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ln w="12700"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8961" tIns="49482" rIns="98961" bIns="4948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CDAAA1-E70B-4446-850C-CE90B28F5A9A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1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0C1C380-0914-4714-A46E-5ACAEDB34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9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1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6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58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72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2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11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68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3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8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1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7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5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9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97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2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83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1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18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74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6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46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5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0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6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47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5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3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57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1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3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3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15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77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4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4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3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60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6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7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05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11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9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62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1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3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8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73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1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31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8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31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56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42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40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72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598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427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0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83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79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895E3D-6B38-4C3B-945A-C5CEA5711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25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2D161516-AEB1-4436-BE24-D87DE02FBB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3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ACC3D8CA-D311-46B5-BFF9-B5931494A8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3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E9F5385-E826-4F35-9175-B5538F744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6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1CBC020C-E876-43DF-8A39-BEC15D5F44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8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0A880A-B5AF-43C4-89B8-E2BCFBBDBB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77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24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DAECF74-2DA2-4CF4-877A-2F4DDBF1F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92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63CD19A2-6025-4BD2-9BD1-C9336BE7E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49D4B69-03F8-41B4-96D4-549C97275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70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5C949CF-88EA-4C72-B358-04119538A6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1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6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7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1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52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7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6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55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5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1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5-</a:t>
            </a:r>
            <a:fld id="{0C3AA613-4FB8-4B6D-BEF6-8BE247B5C6D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2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hyperlink" Target="http://www.youtube.com/watch?v=reXS_e3fTAk&amp;feature=related" TargetMode="Externa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Chapter 5: DataLink Layer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4850" y="2019300"/>
            <a:ext cx="7181850" cy="40005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3200" smtClean="0"/>
              <a:t>Course on Computer Communication and Networks,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sz="32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400" smtClean="0"/>
              <a:t>The slides are adaptation of the slides made available by the authors of the course’s main  textbook</a:t>
            </a:r>
            <a:endParaRPr lang="en-US" sz="2400" smtClean="0"/>
          </a:p>
        </p:txBody>
      </p:sp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2319818-2313-4AC6-B074-854CD94B766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766" y="4330700"/>
            <a:ext cx="27305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chemeClr val="accent2"/>
                </a:solidFill>
              </a:rPr>
              <a:t>Slides with darker background are for extra information or background/context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C0B5BA7-FA46-4C3B-87EB-5C90CAEF5ED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three broad classes:</a:t>
            </a:r>
          </a:p>
          <a:p>
            <a:r>
              <a:rPr 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sz="2000" smtClean="0"/>
              <a:t>allocate piece to node for exclusive use</a:t>
            </a:r>
            <a:endParaRPr lang="en-US" smtClean="0"/>
          </a:p>
          <a:p>
            <a:r>
              <a:rPr 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sz="2000" smtClean="0"/>
              <a:t>nodes take turns, but nodes with more to send can take longer turns</a:t>
            </a:r>
            <a:endParaRPr lang="en-US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43058" y="1880738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pPr algn="ctr"/>
            <a:r>
              <a:rPr lang="en-US" sz="3200" smtClean="0"/>
              <a:t>Channel Partitioning MAC protocols: </a:t>
            </a:r>
            <a:br>
              <a:rPr lang="en-US" sz="3200" smtClean="0"/>
            </a:br>
            <a:r>
              <a:rPr lang="en-US" sz="3200" smtClean="0"/>
              <a:t>TDMA, FDMA </a:t>
            </a:r>
            <a:endParaRPr lang="en-US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2400"/>
            <a:ext cx="42656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TDMA: time division multiple access</a:t>
            </a:r>
            <a:r>
              <a:rPr lang="en-US" sz="2400" smtClean="0"/>
              <a:t> </a:t>
            </a:r>
          </a:p>
          <a:p>
            <a:r>
              <a:rPr lang="en-US" sz="2000" smtClean="0"/>
              <a:t>access to channel in "rounds" </a:t>
            </a:r>
          </a:p>
          <a:p>
            <a:r>
              <a:rPr lang="en-US" sz="2000" smtClean="0"/>
              <a:t>each station gets </a:t>
            </a:r>
            <a:r>
              <a:rPr lang="en-US" sz="2000" smtClean="0">
                <a:solidFill>
                  <a:srgbClr val="FF0000"/>
                </a:solidFill>
              </a:rPr>
              <a:t>fixed length slot</a:t>
            </a:r>
            <a:r>
              <a:rPr lang="en-US" sz="2000" smtClean="0"/>
              <a:t> (length = pkt trans time) in each round 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unused slots go idle </a:t>
            </a:r>
          </a:p>
          <a:p>
            <a:pPr lvl="1"/>
            <a:r>
              <a:rPr lang="en-US" sz="1800" smtClean="0"/>
              <a:t>example: 6-station LAN, 1,3,4 have pkt, slots 2,5,6 idle </a:t>
            </a:r>
            <a:endParaRPr lang="en-US" smtClean="0"/>
          </a:p>
          <a:p>
            <a:endParaRPr lang="en-US" smtClean="0"/>
          </a:p>
        </p:txBody>
      </p:sp>
      <p:pic>
        <p:nvPicPr>
          <p:cNvPr id="50182" name="Picture 4" descr="IMG0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5056188"/>
            <a:ext cx="41989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4510088" y="1370013"/>
            <a:ext cx="463391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FDMA: frequency division multiple access</a:t>
            </a:r>
            <a:r>
              <a:rPr lang="en-US" sz="2400"/>
              <a:t> 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each station assigned fixed frequency band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C00000"/>
                </a:solidFill>
              </a:rPr>
              <a:t>unused transmission time in frequency bands goes idle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/>
              <a:t>example: 6-station LAN, 1,3,4 have pkt, frequency bands 2,5,6 idle</a:t>
            </a:r>
            <a:r>
              <a:rPr lang="en-US" sz="2400"/>
              <a:t> </a:t>
            </a:r>
            <a:endParaRPr lang="en-US" sz="2800"/>
          </a:p>
        </p:txBody>
      </p:sp>
      <p:grpSp>
        <p:nvGrpSpPr>
          <p:cNvPr id="2" name="Group 1"/>
          <p:cNvGrpSpPr/>
          <p:nvPr/>
        </p:nvGrpSpPr>
        <p:grpSpPr>
          <a:xfrm>
            <a:off x="4768125" y="4204086"/>
            <a:ext cx="3529012" cy="2620962"/>
            <a:chOff x="4570413" y="4237038"/>
            <a:chExt cx="3529012" cy="2620962"/>
          </a:xfrm>
        </p:grpSpPr>
        <p:sp>
          <p:nvSpPr>
            <p:cNvPr id="50184" name="Rectangle 6"/>
            <p:cNvSpPr>
              <a:spLocks noChangeArrowheads="1"/>
            </p:cNvSpPr>
            <p:nvPr/>
          </p:nvSpPr>
          <p:spPr bwMode="auto">
            <a:xfrm>
              <a:off x="5049838" y="4606925"/>
              <a:ext cx="627062" cy="22510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5" name="Line 7"/>
            <p:cNvSpPr>
              <a:spLocks noChangeShapeType="1"/>
            </p:cNvSpPr>
            <p:nvPr/>
          </p:nvSpPr>
          <p:spPr bwMode="auto">
            <a:xfrm flipV="1">
              <a:off x="5048250" y="5711825"/>
              <a:ext cx="6223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6" name="Line 8"/>
            <p:cNvSpPr>
              <a:spLocks noChangeShapeType="1"/>
            </p:cNvSpPr>
            <p:nvPr/>
          </p:nvSpPr>
          <p:spPr bwMode="auto">
            <a:xfrm flipV="1">
              <a:off x="5043488" y="6103938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 flipV="1">
              <a:off x="5048250" y="6489700"/>
              <a:ext cx="6270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 flipV="1">
              <a:off x="5043488" y="5326063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 flipV="1">
              <a:off x="5048250" y="4940300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0190" name="Group 12"/>
            <p:cNvGrpSpPr>
              <a:grpSpLocks/>
            </p:cNvGrpSpPr>
            <p:nvPr/>
          </p:nvGrpSpPr>
          <p:grpSpPr bwMode="auto">
            <a:xfrm>
              <a:off x="5768975" y="4760913"/>
              <a:ext cx="2228850" cy="119062"/>
              <a:chOff x="1884" y="2826"/>
              <a:chExt cx="1404" cy="75"/>
            </a:xfrm>
          </p:grpSpPr>
          <p:sp>
            <p:nvSpPr>
              <p:cNvPr id="50201" name="Line 13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02" name="Freeform 14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5816600" y="5283200"/>
              <a:ext cx="22288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0192" name="Group 16"/>
            <p:cNvGrpSpPr>
              <a:grpSpLocks/>
            </p:cNvGrpSpPr>
            <p:nvPr/>
          </p:nvGrpSpPr>
          <p:grpSpPr bwMode="auto">
            <a:xfrm>
              <a:off x="5816600" y="5562600"/>
              <a:ext cx="2228850" cy="119063"/>
              <a:chOff x="1884" y="2826"/>
              <a:chExt cx="1404" cy="75"/>
            </a:xfrm>
          </p:grpSpPr>
          <p:sp>
            <p:nvSpPr>
              <p:cNvPr id="50199" name="Line 17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200" name="Freeform 18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0193" name="Group 19"/>
            <p:cNvGrpSpPr>
              <a:grpSpLocks/>
            </p:cNvGrpSpPr>
            <p:nvPr/>
          </p:nvGrpSpPr>
          <p:grpSpPr bwMode="auto">
            <a:xfrm>
              <a:off x="5834063" y="5967413"/>
              <a:ext cx="2228850" cy="119062"/>
              <a:chOff x="1884" y="2826"/>
              <a:chExt cx="1404" cy="75"/>
            </a:xfrm>
          </p:grpSpPr>
          <p:sp>
            <p:nvSpPr>
              <p:cNvPr id="50197" name="Line 20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0198" name="Freeform 21"/>
              <p:cNvSpPr>
                <a:spLocks/>
              </p:cNvSpPr>
              <p:nvPr/>
            </p:nvSpPr>
            <p:spPr bwMode="auto">
              <a:xfrm>
                <a:off x="1977" y="2826"/>
                <a:ext cx="1089" cy="72"/>
              </a:xfrm>
              <a:custGeom>
                <a:avLst/>
                <a:gdLst>
                  <a:gd name="T0" fmla="*/ 0 w 1089"/>
                  <a:gd name="T1" fmla="*/ 72 h 72"/>
                  <a:gd name="T2" fmla="*/ 0 w 1089"/>
                  <a:gd name="T3" fmla="*/ 3 h 72"/>
                  <a:gd name="T4" fmla="*/ 1089 w 1089"/>
                  <a:gd name="T5" fmla="*/ 0 h 72"/>
                  <a:gd name="T6" fmla="*/ 1089 w 1089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9"/>
                  <a:gd name="T13" fmla="*/ 0 h 72"/>
                  <a:gd name="T14" fmla="*/ 1089 w 1089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0194" name="Line 22"/>
            <p:cNvSpPr>
              <a:spLocks noChangeShapeType="1"/>
            </p:cNvSpPr>
            <p:nvPr/>
          </p:nvSpPr>
          <p:spPr bwMode="auto">
            <a:xfrm>
              <a:off x="5864225" y="6492875"/>
              <a:ext cx="22288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95" name="Line 23"/>
            <p:cNvSpPr>
              <a:spLocks noChangeShapeType="1"/>
            </p:cNvSpPr>
            <p:nvPr/>
          </p:nvSpPr>
          <p:spPr bwMode="auto">
            <a:xfrm>
              <a:off x="5870575" y="6823075"/>
              <a:ext cx="222885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0196" name="Text Box 24"/>
            <p:cNvSpPr txBox="1">
              <a:spLocks noChangeArrowheads="1"/>
            </p:cNvSpPr>
            <p:nvPr/>
          </p:nvSpPr>
          <p:spPr bwMode="auto">
            <a:xfrm rot="-5400000">
              <a:off x="3443288" y="5364163"/>
              <a:ext cx="2620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frequency bands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5275"/>
            <a:ext cx="7772400" cy="1143000"/>
          </a:xfrm>
        </p:spPr>
        <p:txBody>
          <a:bodyPr lIns="92075" tIns="46038" rIns="92075" bIns="46038"/>
          <a:lstStyle/>
          <a:p>
            <a:r>
              <a:rPr lang="en-US" smtClean="0"/>
              <a:t>Channel Partitioning</a:t>
            </a:r>
            <a:r>
              <a:rPr lang="sv-SE" smtClean="0"/>
              <a:t> CDMA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271463" y="1600200"/>
            <a:ext cx="8548687" cy="477043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CDMA: Code Division Multiple Access</a:t>
            </a:r>
          </a:p>
          <a:p>
            <a:pPr>
              <a:lnSpc>
                <a:spcPct val="90000"/>
              </a:lnSpc>
            </a:pPr>
            <a:r>
              <a:rPr lang="sv-SE" sz="2000" dirty="0" smtClean="0"/>
              <a:t>allows each station to transmit over the entire frequency spectrum all the time.</a:t>
            </a:r>
          </a:p>
          <a:p>
            <a:pPr>
              <a:lnSpc>
                <a:spcPct val="90000"/>
              </a:lnSpc>
            </a:pPr>
            <a:r>
              <a:rPr lang="sv-SE" sz="2000" dirty="0" smtClean="0">
                <a:solidFill>
                  <a:srgbClr val="FF0000"/>
                </a:solidFill>
              </a:rPr>
              <a:t>simultaneous transmissions are separated using coding theory</a:t>
            </a:r>
            <a:r>
              <a:rPr lang="sv-SE" sz="20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used mostly in wireless broadcast channels (cellular, satellite, </a:t>
            </a:r>
            <a:r>
              <a:rPr lang="en-US" sz="1800" dirty="0" err="1" smtClean="0"/>
              <a:t>etc</a:t>
            </a:r>
            <a:r>
              <a:rPr lang="en-US" sz="1800" dirty="0" smtClean="0"/>
              <a:t>) – we will study it in the wireless context</a:t>
            </a:r>
          </a:p>
          <a:p>
            <a:pPr>
              <a:lnSpc>
                <a:spcPct val="90000"/>
              </a:lnSpc>
            </a:pPr>
            <a:r>
              <a:rPr lang="sv-SE" sz="2000" dirty="0" smtClean="0"/>
              <a:t>has been ”traditionally” used in the military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sv-SE" sz="20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dirty="0" smtClean="0"/>
              <a:t>Observe:</a:t>
            </a:r>
            <a:endParaRPr lang="sv-SE" sz="20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b="1" dirty="0" smtClean="0">
                <a:solidFill>
                  <a:srgbClr val="FF0000"/>
                </a:solidFill>
              </a:rPr>
              <a:t>MUX</a:t>
            </a:r>
            <a:r>
              <a:rPr lang="sv-SE" sz="2000" b="1" dirty="0" smtClean="0"/>
              <a:t> </a:t>
            </a:r>
            <a:r>
              <a:rPr lang="sv-SE" sz="2000" dirty="0" smtClean="0"/>
              <a:t>= speak person-to-person in designated space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sz="2000" b="1" dirty="0" smtClean="0">
                <a:solidFill>
                  <a:srgbClr val="FF0000"/>
                </a:solidFill>
              </a:rPr>
              <a:t>CDMA</a:t>
            </a:r>
            <a:r>
              <a:rPr lang="sv-SE" sz="2000" b="1" dirty="0" smtClean="0"/>
              <a:t> </a:t>
            </a:r>
            <a:r>
              <a:rPr lang="sv-SE" sz="2000" dirty="0" smtClean="0"/>
              <a:t>= ”shout” using different languages: the ones who know the language will get what you say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75318C0-FAC0-4D69-9A08-BBE84201F96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C0B5BA7-FA46-4C3B-87EB-5C90CAEF5ED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three broad classes: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sz="2000" dirty="0" smtClean="0"/>
              <a:t>divide channel into smaller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pieces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(time slots, frequency, code)</a:t>
            </a:r>
          </a:p>
          <a:p>
            <a:pPr lvl="1"/>
            <a:r>
              <a:rPr lang="en-US" sz="2000" dirty="0" smtClean="0"/>
              <a:t>allocate piece to node for </a:t>
            </a:r>
            <a:r>
              <a:rPr lang="en-US" sz="2000" u="sng" dirty="0" smtClean="0"/>
              <a:t>exclusive use</a:t>
            </a:r>
            <a:endParaRPr lang="en-US" u="sng" dirty="0" smtClean="0"/>
          </a:p>
          <a:p>
            <a:r>
              <a:rPr lang="en-US" i="1" dirty="0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sz="2000" dirty="0" smtClean="0"/>
              <a:t>channel not divided, allow collisions</a:t>
            </a:r>
          </a:p>
          <a:p>
            <a:pPr lvl="1"/>
            <a:r>
              <a:rPr lang="ja-JP" altLang="en-US" sz="2000" dirty="0" smtClean="0"/>
              <a:t>“</a:t>
            </a:r>
            <a:r>
              <a:rPr lang="en-US" altLang="ja-JP" sz="2000" dirty="0" smtClean="0"/>
              <a:t>recover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from collisions</a:t>
            </a:r>
            <a:endParaRPr lang="en-US" altLang="ja-JP" dirty="0" smtClean="0"/>
          </a:p>
          <a:p>
            <a:r>
              <a:rPr lang="ja-JP" altLang="en-US" i="1" dirty="0" smtClean="0">
                <a:solidFill>
                  <a:srgbClr val="CC0000"/>
                </a:solidFill>
              </a:rPr>
              <a:t>“</a:t>
            </a:r>
            <a:r>
              <a:rPr lang="en-US" altLang="ja-JP" i="1" dirty="0" smtClean="0">
                <a:solidFill>
                  <a:srgbClr val="CC0000"/>
                </a:solidFill>
              </a:rPr>
              <a:t>taking turns</a:t>
            </a:r>
            <a:r>
              <a:rPr lang="ja-JP" altLang="en-US" i="1" dirty="0" smtClean="0">
                <a:solidFill>
                  <a:srgbClr val="CC0000"/>
                </a:solidFill>
              </a:rPr>
              <a:t>”</a:t>
            </a:r>
            <a:endParaRPr lang="en-US" altLang="ja-JP" i="1" dirty="0" smtClean="0">
              <a:solidFill>
                <a:srgbClr val="CC0000"/>
              </a:solidFill>
            </a:endParaRPr>
          </a:p>
          <a:p>
            <a:pPr lvl="1"/>
            <a:r>
              <a:rPr lang="en-US" sz="2000" dirty="0" smtClean="0"/>
              <a:t>nodes take turns, but nodes with more to send can take longer turns</a:t>
            </a:r>
            <a:endParaRPr lang="en-US" dirty="0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59534" y="3248353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36060924-46AD-4C00-A38F-ED34DCE1EB3F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/>
              <a:t>when node has packet to send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transmit at full channel data rate R.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no </a:t>
            </a:r>
            <a:r>
              <a:rPr lang="en-US" i="1" dirty="0" smtClean="0"/>
              <a:t>a priori</a:t>
            </a:r>
            <a:r>
              <a:rPr lang="en-US" dirty="0" smtClean="0"/>
              <a:t> coordination among nodes</a:t>
            </a:r>
          </a:p>
          <a:p>
            <a:pPr>
              <a:lnSpc>
                <a:spcPct val="75000"/>
              </a:lnSpc>
            </a:pPr>
            <a:r>
              <a:rPr lang="en-US" dirty="0" smtClean="0">
                <a:solidFill>
                  <a:srgbClr val="CC0000"/>
                </a:solidFill>
              </a:rPr>
              <a:t>random access MAC protocol</a:t>
            </a:r>
            <a:r>
              <a:rPr lang="en-US" dirty="0" smtClean="0"/>
              <a:t> specifies: 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how to detect collisions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how to recover from collisions (e.g., via delayed retransmissions)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examples of random access MAC protocols: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slotted ALOHA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ALOHA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B0795362-8F21-42E8-B73A-42A6070A7294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Slotted </a:t>
            </a:r>
            <a:r>
              <a:rPr lang="en-US" sz="4000">
                <a:ea typeface="ＭＳ Ｐゴシック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assumptions: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all frames same size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time divided into equal size slots (time to transmit 1 frame)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nodes start to transmit only </a:t>
            </a:r>
            <a:r>
              <a:rPr lang="en-US" sz="2400" dirty="0" smtClean="0">
                <a:ea typeface="ＭＳ Ｐゴシック" charset="0"/>
                <a:cs typeface="+mn-cs"/>
              </a:rPr>
              <a:t>at slot </a:t>
            </a:r>
            <a:r>
              <a:rPr lang="en-US" sz="2400" dirty="0">
                <a:ea typeface="ＭＳ Ｐゴシック" charset="0"/>
                <a:cs typeface="+mn-cs"/>
              </a:rPr>
              <a:t>beginning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nodes are synchronized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when node obtains fresh </a:t>
            </a:r>
            <a:r>
              <a:rPr lang="en-US" sz="2400" dirty="0" smtClean="0">
                <a:ea typeface="ＭＳ Ｐゴシック" charset="0"/>
                <a:cs typeface="+mn-cs"/>
              </a:rPr>
              <a:t>frame (from upper layer protocol), it </a:t>
            </a:r>
            <a:r>
              <a:rPr lang="en-US" sz="2400" dirty="0">
                <a:ea typeface="ＭＳ Ｐゴシック" charset="0"/>
                <a:cs typeface="+mn-cs"/>
              </a:rPr>
              <a:t>transmits in next slot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 dirty="0">
                <a:ea typeface="ＭＳ Ｐゴシック" charset="0"/>
              </a:rPr>
              <a:t>if no collision: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ok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 dirty="0" smtClean="0">
                <a:ea typeface="ＭＳ Ｐゴシック" charset="0"/>
              </a:rPr>
              <a:t>if </a:t>
            </a:r>
            <a:r>
              <a:rPr lang="en-US" i="1" dirty="0">
                <a:ea typeface="ＭＳ Ｐゴシック" charset="0"/>
              </a:rPr>
              <a:t>collision:</a:t>
            </a:r>
            <a:r>
              <a:rPr lang="en-US" dirty="0">
                <a:ea typeface="ＭＳ Ｐゴシック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n-US" smtClean="0"/>
              <a:t>Slotted ALOHA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Pros</a:t>
            </a:r>
            <a:endParaRPr lang="en-US" sz="2400" smtClean="0"/>
          </a:p>
          <a:p>
            <a:r>
              <a:rPr lang="en-US" sz="2400" smtClean="0"/>
              <a:t>single active node can continuously transmit at full rate of channel</a:t>
            </a:r>
          </a:p>
          <a:p>
            <a:r>
              <a:rPr lang="en-US" sz="2400" smtClean="0"/>
              <a:t>highly decentralized: only slots in nodes need to be in sync</a:t>
            </a:r>
          </a:p>
          <a:p>
            <a:r>
              <a:rPr lang="en-US" sz="2400" smtClean="0"/>
              <a:t>simple</a:t>
            </a:r>
          </a:p>
          <a:p>
            <a:endParaRPr lang="en-US" sz="2400" smtClean="0"/>
          </a:p>
        </p:txBody>
      </p:sp>
      <p:sp>
        <p:nvSpPr>
          <p:cNvPr id="5427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collisions, wasting slots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idle slots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clock synchronization</a:t>
            </a:r>
          </a:p>
        </p:txBody>
      </p:sp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819D3ED-A4D6-4A64-A49C-A9516041F231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54279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79475"/>
          </a:xfrm>
        </p:spPr>
        <p:txBody>
          <a:bodyPr/>
          <a:lstStyle/>
          <a:p>
            <a:r>
              <a:rPr lang="en-US" smtClean="0"/>
              <a:t>Slotted Aloha efficiency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122238" y="1679584"/>
            <a:ext cx="6556375" cy="3321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Q:</a:t>
            </a:r>
            <a:r>
              <a:rPr lang="en-US" dirty="0" smtClean="0"/>
              <a:t> max fraction of 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successful transmissions?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A:</a:t>
            </a:r>
            <a:r>
              <a:rPr lang="en-US" sz="2400" dirty="0" smtClean="0"/>
              <a:t> </a:t>
            </a:r>
            <a:r>
              <a:rPr lang="en-US" sz="2600" dirty="0" smtClean="0"/>
              <a:t>Suppose N stations, each transmits in slot with probability </a:t>
            </a:r>
            <a:r>
              <a:rPr lang="en-US" sz="2600" i="1" dirty="0" smtClean="0"/>
              <a:t>p</a:t>
            </a:r>
          </a:p>
          <a:p>
            <a:pPr lvl="1"/>
            <a:r>
              <a:rPr lang="en-US" dirty="0" smtClean="0"/>
              <a:t>prob. successful transmission is: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	       </a:t>
            </a:r>
          </a:p>
          <a:p>
            <a:pPr lvl="1">
              <a:buFont typeface="ZapfDingbats" pitchFamily="82" charset="2"/>
              <a:buNone/>
            </a:pPr>
            <a:r>
              <a:rPr lang="en-US" sz="1800" dirty="0" smtClean="0"/>
              <a:t>P[specific node succeeds]</a:t>
            </a:r>
            <a:r>
              <a:rPr lang="en-US" sz="1600" dirty="0" smtClean="0"/>
              <a:t>=</a:t>
            </a:r>
            <a:r>
              <a:rPr lang="en-US" sz="1800" dirty="0" smtClean="0"/>
              <a:t> </a:t>
            </a:r>
            <a:r>
              <a:rPr lang="en-US" sz="1800" i="1" dirty="0" smtClean="0"/>
              <a:t>p (1-p)</a:t>
            </a:r>
            <a:r>
              <a:rPr lang="en-US" sz="1800" b="1" i="1" baseline="30000" dirty="0" smtClean="0"/>
              <a:t>(N-1)</a:t>
            </a:r>
            <a:endParaRPr lang="en-US" sz="1800" dirty="0" smtClean="0"/>
          </a:p>
          <a:p>
            <a:pPr lvl="1">
              <a:buFont typeface="ZapfDingbats" pitchFamily="82" charset="2"/>
              <a:buNone/>
            </a:pPr>
            <a:endParaRPr lang="en-US" sz="2000" dirty="0" smtClean="0"/>
          </a:p>
          <a:p>
            <a:pPr lvl="1">
              <a:buFont typeface="ZapfDingbats" pitchFamily="82" charset="2"/>
              <a:buNone/>
            </a:pPr>
            <a:r>
              <a:rPr lang="en-US" sz="2000" dirty="0" smtClean="0"/>
              <a:t>P[any of N nodes succeeds]</a:t>
            </a:r>
            <a:endParaRPr lang="en-US" sz="2000" i="1" dirty="0" smtClean="0"/>
          </a:p>
          <a:p>
            <a:pPr>
              <a:buFont typeface="ZapfDingbats" pitchFamily="82" charset="2"/>
              <a:buNone/>
            </a:pPr>
            <a:r>
              <a:rPr lang="en-US" sz="2000" i="1" dirty="0" smtClean="0"/>
              <a:t>            = N p (1-p)</a:t>
            </a:r>
            <a:r>
              <a:rPr lang="en-US" sz="2000" b="1" i="1" baseline="30000" dirty="0" smtClean="0"/>
              <a:t>(N-1)</a:t>
            </a:r>
          </a:p>
          <a:p>
            <a:pPr>
              <a:buFont typeface="ZapfDingbats" pitchFamily="82" charset="2"/>
              <a:buNone/>
            </a:pPr>
            <a:endParaRPr lang="en-US" sz="2000" b="1" i="1" baseline="30000" dirty="0" smtClean="0"/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C222C74-E985-4BED-8160-959C9B13543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4738688" y="969963"/>
            <a:ext cx="4144962" cy="1570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Efficiency</a:t>
            </a:r>
            <a:r>
              <a:rPr lang="en-US" sz="2400"/>
              <a:t> : long-run </a:t>
            </a:r>
            <a:br>
              <a:rPr lang="en-US" sz="2400"/>
            </a:br>
            <a:r>
              <a:rPr lang="en-US" sz="2400"/>
              <a:t>fraction of successful slots </a:t>
            </a:r>
            <a:br>
              <a:rPr lang="en-US" sz="2400"/>
            </a:br>
            <a:r>
              <a:rPr lang="en-US" sz="2400"/>
              <a:t>(many nodes, all with many frames to send)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Pure Aloha </a:t>
            </a:r>
            <a:r>
              <a:rPr lang="en-US" sz="3600" dirty="0" err="1" smtClean="0"/>
              <a:t>vs</a:t>
            </a:r>
            <a:r>
              <a:rPr lang="en-US" sz="3600" dirty="0" smtClean="0"/>
              <a:t> slotted Aloha</a:t>
            </a:r>
            <a:endParaRPr lang="en-US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1159148" y="2806859"/>
            <a:ext cx="8264525" cy="971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smtClean="0"/>
              <a:t>P(success by any of N nodes) = N p </a:t>
            </a:r>
            <a:r>
              <a:rPr lang="en-US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aseline="30000" dirty="0" smtClean="0"/>
              <a:t>2N</a:t>
            </a:r>
            <a:r>
              <a:rPr lang="en-US" baseline="16000" dirty="0" smtClean="0"/>
              <a:t> = 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 smtClean="0"/>
              <a:t>                                        i.e. N p P(no other node transmits in [p0-1,p0] .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 smtClean="0"/>
              <a:t>                                         P(no other node transmits in [p0,p0+1] </a:t>
            </a:r>
          </a:p>
          <a:p>
            <a:pPr>
              <a:buFont typeface="ZapfDingbats" pitchFamily="82" charset="2"/>
              <a:buNone/>
            </a:pPr>
            <a:r>
              <a:rPr lang="en-US" dirty="0" smtClean="0"/>
              <a:t>                                     </a:t>
            </a:r>
            <a:r>
              <a:rPr lang="en-US" baseline="16000" dirty="0" smtClean="0"/>
              <a:t>=(as n -&gt; </a:t>
            </a:r>
            <a:r>
              <a:rPr lang="en-US" baseline="16000" dirty="0" err="1" smtClean="0"/>
              <a:t>infty</a:t>
            </a:r>
            <a:r>
              <a:rPr lang="en-US" baseline="16000" dirty="0" smtClean="0"/>
              <a:t> …)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 smtClean="0"/>
              <a:t>                                                        1/(2e) = .18 </a:t>
            </a:r>
            <a:r>
              <a:rPr lang="en-US" sz="2000" dirty="0" smtClean="0"/>
              <a:t>	</a:t>
            </a:r>
            <a:endParaRPr lang="en-US" sz="2400" b="1" i="1" dirty="0" smtClean="0"/>
          </a:p>
          <a:p>
            <a:endParaRPr lang="en-US" dirty="0" smtClean="0"/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CC88510-6360-4041-B719-8E6EA543A19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 rot="-5391161">
            <a:off x="-685005" y="4466431"/>
            <a:ext cx="2976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 = throughput = “goodput” </a:t>
            </a:r>
          </a:p>
          <a:p>
            <a:r>
              <a:rPr lang="en-US" sz="1600"/>
              <a:t>     (success rate)</a:t>
            </a:r>
            <a:endParaRPr lang="en-US"/>
          </a:p>
        </p:txBody>
      </p:sp>
      <p:grpSp>
        <p:nvGrpSpPr>
          <p:cNvPr id="57351" name="Group 5"/>
          <p:cNvGrpSpPr>
            <a:grpSpLocks/>
          </p:cNvGrpSpPr>
          <p:nvPr/>
        </p:nvGrpSpPr>
        <p:grpSpPr bwMode="auto">
          <a:xfrm>
            <a:off x="1006475" y="3709988"/>
            <a:ext cx="5564188" cy="2833687"/>
            <a:chOff x="1359" y="2330"/>
            <a:chExt cx="3505" cy="1785"/>
          </a:xfrm>
        </p:grpSpPr>
        <p:sp>
          <p:nvSpPr>
            <p:cNvPr id="57355" name="Line 6"/>
            <p:cNvSpPr>
              <a:spLocks noChangeShapeType="1"/>
            </p:cNvSpPr>
            <p:nvPr/>
          </p:nvSpPr>
          <p:spPr bwMode="auto">
            <a:xfrm>
              <a:off x="1648" y="3758"/>
              <a:ext cx="26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6" name="Line 7"/>
            <p:cNvSpPr>
              <a:spLocks noChangeShapeType="1"/>
            </p:cNvSpPr>
            <p:nvPr/>
          </p:nvSpPr>
          <p:spPr bwMode="auto">
            <a:xfrm flipH="1" flipV="1">
              <a:off x="1645" y="2330"/>
              <a:ext cx="0" cy="1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7" name="Line 8"/>
            <p:cNvSpPr>
              <a:spLocks noChangeShapeType="1"/>
            </p:cNvSpPr>
            <p:nvPr/>
          </p:nvSpPr>
          <p:spPr bwMode="auto">
            <a:xfrm>
              <a:off x="2083" y="3719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8" name="Line 9"/>
            <p:cNvSpPr>
              <a:spLocks noChangeShapeType="1"/>
            </p:cNvSpPr>
            <p:nvPr/>
          </p:nvSpPr>
          <p:spPr bwMode="auto">
            <a:xfrm>
              <a:off x="2538" y="3717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59" name="Line 10"/>
            <p:cNvSpPr>
              <a:spLocks noChangeShapeType="1"/>
            </p:cNvSpPr>
            <p:nvPr/>
          </p:nvSpPr>
          <p:spPr bwMode="auto">
            <a:xfrm>
              <a:off x="2981" y="3712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3419" y="3715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4306" y="3713"/>
              <a:ext cx="0" cy="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>
              <a:off x="1602" y="254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>
              <a:off x="1598" y="2861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1603" y="316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5" name="Line 16"/>
            <p:cNvSpPr>
              <a:spLocks noChangeShapeType="1"/>
            </p:cNvSpPr>
            <p:nvPr/>
          </p:nvSpPr>
          <p:spPr bwMode="auto">
            <a:xfrm>
              <a:off x="1605" y="3453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6" name="Freeform 17"/>
            <p:cNvSpPr>
              <a:spLocks/>
            </p:cNvSpPr>
            <p:nvPr/>
          </p:nvSpPr>
          <p:spPr bwMode="auto">
            <a:xfrm>
              <a:off x="1641" y="3198"/>
              <a:ext cx="2693" cy="554"/>
            </a:xfrm>
            <a:custGeom>
              <a:avLst/>
              <a:gdLst>
                <a:gd name="T0" fmla="*/ 0 w 2693"/>
                <a:gd name="T1" fmla="*/ 554 h 554"/>
                <a:gd name="T2" fmla="*/ 145 w 2693"/>
                <a:gd name="T3" fmla="*/ 238 h 554"/>
                <a:gd name="T4" fmla="*/ 297 w 2693"/>
                <a:gd name="T5" fmla="*/ 60 h 554"/>
                <a:gd name="T6" fmla="*/ 404 w 2693"/>
                <a:gd name="T7" fmla="*/ 11 h 554"/>
                <a:gd name="T8" fmla="*/ 508 w 2693"/>
                <a:gd name="T9" fmla="*/ 7 h 554"/>
                <a:gd name="T10" fmla="*/ 673 w 2693"/>
                <a:gd name="T11" fmla="*/ 53 h 554"/>
                <a:gd name="T12" fmla="*/ 904 w 2693"/>
                <a:gd name="T13" fmla="*/ 152 h 554"/>
                <a:gd name="T14" fmla="*/ 1174 w 2693"/>
                <a:gd name="T15" fmla="*/ 271 h 554"/>
                <a:gd name="T16" fmla="*/ 1438 w 2693"/>
                <a:gd name="T17" fmla="*/ 389 h 554"/>
                <a:gd name="T18" fmla="*/ 1708 w 2693"/>
                <a:gd name="T19" fmla="*/ 475 h 554"/>
                <a:gd name="T20" fmla="*/ 1972 w 2693"/>
                <a:gd name="T21" fmla="*/ 521 h 554"/>
                <a:gd name="T22" fmla="*/ 2275 w 2693"/>
                <a:gd name="T23" fmla="*/ 528 h 554"/>
                <a:gd name="T24" fmla="*/ 2532 w 2693"/>
                <a:gd name="T25" fmla="*/ 528 h 554"/>
                <a:gd name="T26" fmla="*/ 2693 w 2693"/>
                <a:gd name="T27" fmla="*/ 527 h 5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93"/>
                <a:gd name="T43" fmla="*/ 0 h 554"/>
                <a:gd name="T44" fmla="*/ 2693 w 2693"/>
                <a:gd name="T45" fmla="*/ 554 h 5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93" h="554">
                  <a:moveTo>
                    <a:pt x="0" y="554"/>
                  </a:moveTo>
                  <a:cubicBezTo>
                    <a:pt x="48" y="437"/>
                    <a:pt x="96" y="320"/>
                    <a:pt x="145" y="238"/>
                  </a:cubicBezTo>
                  <a:cubicBezTo>
                    <a:pt x="194" y="156"/>
                    <a:pt x="254" y="98"/>
                    <a:pt x="297" y="60"/>
                  </a:cubicBezTo>
                  <a:cubicBezTo>
                    <a:pt x="340" y="22"/>
                    <a:pt x="369" y="20"/>
                    <a:pt x="404" y="11"/>
                  </a:cubicBezTo>
                  <a:cubicBezTo>
                    <a:pt x="439" y="2"/>
                    <a:pt x="463" y="0"/>
                    <a:pt x="508" y="7"/>
                  </a:cubicBezTo>
                  <a:cubicBezTo>
                    <a:pt x="553" y="14"/>
                    <a:pt x="607" y="29"/>
                    <a:pt x="673" y="53"/>
                  </a:cubicBezTo>
                  <a:cubicBezTo>
                    <a:pt x="739" y="77"/>
                    <a:pt x="821" y="116"/>
                    <a:pt x="904" y="152"/>
                  </a:cubicBezTo>
                  <a:cubicBezTo>
                    <a:pt x="987" y="188"/>
                    <a:pt x="1085" y="232"/>
                    <a:pt x="1174" y="271"/>
                  </a:cubicBezTo>
                  <a:cubicBezTo>
                    <a:pt x="1263" y="310"/>
                    <a:pt x="1349" y="355"/>
                    <a:pt x="1438" y="389"/>
                  </a:cubicBezTo>
                  <a:cubicBezTo>
                    <a:pt x="1527" y="423"/>
                    <a:pt x="1619" y="453"/>
                    <a:pt x="1708" y="475"/>
                  </a:cubicBezTo>
                  <a:cubicBezTo>
                    <a:pt x="1797" y="497"/>
                    <a:pt x="1878" y="512"/>
                    <a:pt x="1972" y="521"/>
                  </a:cubicBezTo>
                  <a:cubicBezTo>
                    <a:pt x="2066" y="530"/>
                    <a:pt x="2182" y="527"/>
                    <a:pt x="2275" y="528"/>
                  </a:cubicBezTo>
                  <a:cubicBezTo>
                    <a:pt x="2368" y="529"/>
                    <a:pt x="2462" y="528"/>
                    <a:pt x="2532" y="528"/>
                  </a:cubicBezTo>
                  <a:cubicBezTo>
                    <a:pt x="2602" y="528"/>
                    <a:pt x="2660" y="527"/>
                    <a:pt x="2693" y="52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7" name="Freeform 18"/>
            <p:cNvSpPr>
              <a:spLocks/>
            </p:cNvSpPr>
            <p:nvPr/>
          </p:nvSpPr>
          <p:spPr bwMode="auto">
            <a:xfrm>
              <a:off x="1648" y="2655"/>
              <a:ext cx="2696" cy="1104"/>
            </a:xfrm>
            <a:custGeom>
              <a:avLst/>
              <a:gdLst>
                <a:gd name="T0" fmla="*/ 0 w 2696"/>
                <a:gd name="T1" fmla="*/ 1104 h 1104"/>
                <a:gd name="T2" fmla="*/ 125 w 2696"/>
                <a:gd name="T3" fmla="*/ 702 h 1104"/>
                <a:gd name="T4" fmla="*/ 268 w 2696"/>
                <a:gd name="T5" fmla="*/ 419 h 1104"/>
                <a:gd name="T6" fmla="*/ 406 w 2696"/>
                <a:gd name="T7" fmla="*/ 239 h 1104"/>
                <a:gd name="T8" fmla="*/ 547 w 2696"/>
                <a:gd name="T9" fmla="*/ 110 h 1104"/>
                <a:gd name="T10" fmla="*/ 719 w 2696"/>
                <a:gd name="T11" fmla="*/ 22 h 1104"/>
                <a:gd name="T12" fmla="*/ 877 w 2696"/>
                <a:gd name="T13" fmla="*/ 2 h 1104"/>
                <a:gd name="T14" fmla="*/ 1027 w 2696"/>
                <a:gd name="T15" fmla="*/ 11 h 1104"/>
                <a:gd name="T16" fmla="*/ 1183 w 2696"/>
                <a:gd name="T17" fmla="*/ 59 h 1104"/>
                <a:gd name="T18" fmla="*/ 1351 w 2696"/>
                <a:gd name="T19" fmla="*/ 115 h 1104"/>
                <a:gd name="T20" fmla="*/ 1589 w 2696"/>
                <a:gd name="T21" fmla="*/ 227 h 1104"/>
                <a:gd name="T22" fmla="*/ 1833 w 2696"/>
                <a:gd name="T23" fmla="*/ 345 h 1104"/>
                <a:gd name="T24" fmla="*/ 2064 w 2696"/>
                <a:gd name="T25" fmla="*/ 464 h 1104"/>
                <a:gd name="T26" fmla="*/ 2294 w 2696"/>
                <a:gd name="T27" fmla="*/ 570 h 1104"/>
                <a:gd name="T28" fmla="*/ 2532 w 2696"/>
                <a:gd name="T29" fmla="*/ 669 h 1104"/>
                <a:gd name="T30" fmla="*/ 2696 w 2696"/>
                <a:gd name="T31" fmla="*/ 708 h 1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6"/>
                <a:gd name="T49" fmla="*/ 0 h 1104"/>
                <a:gd name="T50" fmla="*/ 2696 w 2696"/>
                <a:gd name="T51" fmla="*/ 1104 h 1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6" h="1104">
                  <a:moveTo>
                    <a:pt x="0" y="1104"/>
                  </a:moveTo>
                  <a:cubicBezTo>
                    <a:pt x="37" y="964"/>
                    <a:pt x="80" y="816"/>
                    <a:pt x="125" y="702"/>
                  </a:cubicBezTo>
                  <a:cubicBezTo>
                    <a:pt x="170" y="588"/>
                    <a:pt x="221" y="496"/>
                    <a:pt x="268" y="419"/>
                  </a:cubicBezTo>
                  <a:cubicBezTo>
                    <a:pt x="315" y="342"/>
                    <a:pt x="360" y="290"/>
                    <a:pt x="406" y="239"/>
                  </a:cubicBezTo>
                  <a:cubicBezTo>
                    <a:pt x="452" y="188"/>
                    <a:pt x="495" y="146"/>
                    <a:pt x="547" y="110"/>
                  </a:cubicBezTo>
                  <a:cubicBezTo>
                    <a:pt x="599" y="74"/>
                    <a:pt x="664" y="40"/>
                    <a:pt x="719" y="22"/>
                  </a:cubicBezTo>
                  <a:cubicBezTo>
                    <a:pt x="774" y="4"/>
                    <a:pt x="826" y="4"/>
                    <a:pt x="877" y="2"/>
                  </a:cubicBezTo>
                  <a:cubicBezTo>
                    <a:pt x="928" y="0"/>
                    <a:pt x="976" y="2"/>
                    <a:pt x="1027" y="11"/>
                  </a:cubicBezTo>
                  <a:cubicBezTo>
                    <a:pt x="1078" y="20"/>
                    <a:pt x="1129" y="42"/>
                    <a:pt x="1183" y="59"/>
                  </a:cubicBezTo>
                  <a:cubicBezTo>
                    <a:pt x="1237" y="76"/>
                    <a:pt x="1283" y="87"/>
                    <a:pt x="1351" y="115"/>
                  </a:cubicBezTo>
                  <a:cubicBezTo>
                    <a:pt x="1419" y="143"/>
                    <a:pt x="1509" y="189"/>
                    <a:pt x="1589" y="227"/>
                  </a:cubicBezTo>
                  <a:cubicBezTo>
                    <a:pt x="1669" y="265"/>
                    <a:pt x="1754" y="306"/>
                    <a:pt x="1833" y="345"/>
                  </a:cubicBezTo>
                  <a:cubicBezTo>
                    <a:pt x="1912" y="384"/>
                    <a:pt x="1987" y="427"/>
                    <a:pt x="2064" y="464"/>
                  </a:cubicBezTo>
                  <a:cubicBezTo>
                    <a:pt x="2141" y="501"/>
                    <a:pt x="2216" y="536"/>
                    <a:pt x="2294" y="570"/>
                  </a:cubicBezTo>
                  <a:cubicBezTo>
                    <a:pt x="2372" y="604"/>
                    <a:pt x="2465" y="646"/>
                    <a:pt x="2532" y="669"/>
                  </a:cubicBezTo>
                  <a:cubicBezTo>
                    <a:pt x="2599" y="692"/>
                    <a:pt x="2647" y="700"/>
                    <a:pt x="2696" y="7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8" name="Line 19"/>
            <p:cNvSpPr>
              <a:spLocks noChangeShapeType="1"/>
            </p:cNvSpPr>
            <p:nvPr/>
          </p:nvSpPr>
          <p:spPr bwMode="auto">
            <a:xfrm flipV="1">
              <a:off x="1648" y="3211"/>
              <a:ext cx="435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69" name="Line 20"/>
            <p:cNvSpPr>
              <a:spLocks noChangeShapeType="1"/>
            </p:cNvSpPr>
            <p:nvPr/>
          </p:nvSpPr>
          <p:spPr bwMode="auto">
            <a:xfrm>
              <a:off x="2073" y="3208"/>
              <a:ext cx="7" cy="5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0" name="Line 21"/>
            <p:cNvSpPr>
              <a:spLocks noChangeShapeType="1"/>
            </p:cNvSpPr>
            <p:nvPr/>
          </p:nvSpPr>
          <p:spPr bwMode="auto">
            <a:xfrm>
              <a:off x="2531" y="2690"/>
              <a:ext cx="7" cy="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1" name="Line 22"/>
            <p:cNvSpPr>
              <a:spLocks noChangeShapeType="1"/>
            </p:cNvSpPr>
            <p:nvPr/>
          </p:nvSpPr>
          <p:spPr bwMode="auto">
            <a:xfrm flipV="1">
              <a:off x="1664" y="2648"/>
              <a:ext cx="864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372" name="Text Box 23"/>
            <p:cNvSpPr txBox="1">
              <a:spLocks noChangeArrowheads="1"/>
            </p:cNvSpPr>
            <p:nvPr/>
          </p:nvSpPr>
          <p:spPr bwMode="auto">
            <a:xfrm>
              <a:off x="2136" y="3903"/>
              <a:ext cx="27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 = offered load = #frames per frame-time</a:t>
              </a:r>
              <a:endParaRPr lang="en-US"/>
            </a:p>
          </p:txBody>
        </p:sp>
        <p:sp>
          <p:nvSpPr>
            <p:cNvPr id="57373" name="Text Box 24"/>
            <p:cNvSpPr txBox="1">
              <a:spLocks noChangeArrowheads="1"/>
            </p:cNvSpPr>
            <p:nvPr/>
          </p:nvSpPr>
          <p:spPr bwMode="auto">
            <a:xfrm>
              <a:off x="1960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57374" name="Text Box 25"/>
            <p:cNvSpPr txBox="1">
              <a:spLocks noChangeArrowheads="1"/>
            </p:cNvSpPr>
            <p:nvPr/>
          </p:nvSpPr>
          <p:spPr bwMode="auto">
            <a:xfrm>
              <a:off x="2398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1.0</a:t>
              </a:r>
              <a:endParaRPr lang="en-US"/>
            </a:p>
          </p:txBody>
        </p:sp>
        <p:sp>
          <p:nvSpPr>
            <p:cNvPr id="57375" name="Text Box 26"/>
            <p:cNvSpPr txBox="1">
              <a:spLocks noChangeArrowheads="1"/>
            </p:cNvSpPr>
            <p:nvPr/>
          </p:nvSpPr>
          <p:spPr bwMode="auto">
            <a:xfrm>
              <a:off x="2845" y="376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1.5</a:t>
              </a:r>
              <a:endParaRPr lang="en-US"/>
            </a:p>
          </p:txBody>
        </p:sp>
        <p:sp>
          <p:nvSpPr>
            <p:cNvPr id="57376" name="Text Box 27"/>
            <p:cNvSpPr txBox="1">
              <a:spLocks noChangeArrowheads="1"/>
            </p:cNvSpPr>
            <p:nvPr/>
          </p:nvSpPr>
          <p:spPr bwMode="auto">
            <a:xfrm>
              <a:off x="3289" y="3774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2.0</a:t>
              </a:r>
              <a:endParaRPr lang="en-US"/>
            </a:p>
          </p:txBody>
        </p:sp>
        <p:sp>
          <p:nvSpPr>
            <p:cNvPr id="57377" name="Text Box 28"/>
            <p:cNvSpPr txBox="1">
              <a:spLocks noChangeArrowheads="1"/>
            </p:cNvSpPr>
            <p:nvPr/>
          </p:nvSpPr>
          <p:spPr bwMode="auto">
            <a:xfrm>
              <a:off x="1371" y="3352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0.1</a:t>
              </a:r>
              <a:endParaRPr lang="en-US"/>
            </a:p>
          </p:txBody>
        </p:sp>
        <p:sp>
          <p:nvSpPr>
            <p:cNvPr id="57378" name="Text Box 29"/>
            <p:cNvSpPr txBox="1">
              <a:spLocks noChangeArrowheads="1"/>
            </p:cNvSpPr>
            <p:nvPr/>
          </p:nvSpPr>
          <p:spPr bwMode="auto">
            <a:xfrm>
              <a:off x="1375" y="305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0.2</a:t>
              </a:r>
              <a:endParaRPr lang="en-US"/>
            </a:p>
          </p:txBody>
        </p:sp>
        <p:sp>
          <p:nvSpPr>
            <p:cNvPr id="57379" name="Text Box 30"/>
            <p:cNvSpPr txBox="1">
              <a:spLocks noChangeArrowheads="1"/>
            </p:cNvSpPr>
            <p:nvPr/>
          </p:nvSpPr>
          <p:spPr bwMode="auto">
            <a:xfrm>
              <a:off x="1359" y="277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0.3</a:t>
              </a:r>
              <a:endParaRPr lang="en-US"/>
            </a:p>
          </p:txBody>
        </p:sp>
        <p:sp>
          <p:nvSpPr>
            <p:cNvPr id="57380" name="Text Box 31"/>
            <p:cNvSpPr txBox="1">
              <a:spLocks noChangeArrowheads="1"/>
            </p:cNvSpPr>
            <p:nvPr/>
          </p:nvSpPr>
          <p:spPr bwMode="auto">
            <a:xfrm>
              <a:off x="1363" y="2459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0.4</a:t>
              </a:r>
              <a:endParaRPr lang="en-US"/>
            </a:p>
          </p:txBody>
        </p:sp>
        <p:sp>
          <p:nvSpPr>
            <p:cNvPr id="57381" name="Text Box 32"/>
            <p:cNvSpPr txBox="1">
              <a:spLocks noChangeArrowheads="1"/>
            </p:cNvSpPr>
            <p:nvPr/>
          </p:nvSpPr>
          <p:spPr bwMode="auto">
            <a:xfrm>
              <a:off x="3380" y="3472"/>
              <a:ext cx="7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Pure Aloha</a:t>
              </a:r>
              <a:endParaRPr lang="en-US"/>
            </a:p>
          </p:txBody>
        </p:sp>
        <p:sp>
          <p:nvSpPr>
            <p:cNvPr id="57382" name="Text Box 33"/>
            <p:cNvSpPr txBox="1">
              <a:spLocks noChangeArrowheads="1"/>
            </p:cNvSpPr>
            <p:nvPr/>
          </p:nvSpPr>
          <p:spPr bwMode="auto">
            <a:xfrm>
              <a:off x="3635" y="2935"/>
              <a:ext cx="9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Slotted Aloha</a:t>
              </a:r>
              <a:endParaRPr lang="en-US"/>
            </a:p>
          </p:txBody>
        </p:sp>
      </p:grpSp>
      <p:pic>
        <p:nvPicPr>
          <p:cNvPr id="39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813"/>
            <a:ext cx="6280150" cy="16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 smtClean="0"/>
              <a:t>CSMA: Carrier Sense Multiple Access</a:t>
            </a:r>
            <a:endParaRPr lang="en-US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51000"/>
            <a:ext cx="8296275" cy="44497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CSMA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listen before transmit: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 channel sensed </a:t>
            </a:r>
            <a:r>
              <a:rPr lang="en-US" sz="2400" smtClean="0">
                <a:solidFill>
                  <a:srgbClr val="FF0000"/>
                </a:solidFill>
              </a:rPr>
              <a:t>busy</a:t>
            </a:r>
            <a:r>
              <a:rPr lang="en-US" sz="2400" smtClean="0"/>
              <a:t>, defer transmission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back-off, random interval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If/when channel sensed </a:t>
            </a:r>
            <a:r>
              <a:rPr lang="en-US" sz="2400" smtClean="0">
                <a:solidFill>
                  <a:srgbClr val="FF0000"/>
                </a:solidFill>
              </a:rPr>
              <a:t>idle</a:t>
            </a:r>
            <a:r>
              <a:rPr lang="en-US" sz="240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p-persistent CSMA: </a:t>
            </a:r>
            <a:r>
              <a:rPr lang="en-US" smtClean="0"/>
              <a:t>transmit immediately with probability p; with probablility 1-p retry after random interval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non-persistent CSMA:</a:t>
            </a:r>
            <a:r>
              <a:rPr lang="en-US" smtClean="0"/>
              <a:t> transmit after random interval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human analogy</a:t>
            </a:r>
            <a:r>
              <a:rPr lang="en-US" sz="2400" smtClean="0"/>
              <a:t>: don’t interrupt others!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FD177C2-A54A-4787-8345-2CF6619F5FE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 smtClean="0"/>
              <a:t>Link layer: context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2275" y="990591"/>
            <a:ext cx="3995738" cy="263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Datagram transferred by different link protocols over different links: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e.g., Ethernet on first link, frame relay on </a:t>
            </a:r>
            <a:r>
              <a:rPr lang="en-US" sz="1800" dirty="0" smtClean="0"/>
              <a:t>intermediate</a:t>
            </a:r>
            <a:r>
              <a:rPr lang="en-US" sz="1600" dirty="0" smtClean="0"/>
              <a:t> links, 802.11 on last link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Each  link protocol provides different services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e.g., may or may not provide RDT over link</a:t>
            </a:r>
          </a:p>
        </p:txBody>
      </p:sp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1634BDB-55A7-4EB9-AAC9-7458B56A1CF9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2774" name="Picture 8" descr="linkin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3541713"/>
            <a:ext cx="6948488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5003886" y="906168"/>
            <a:ext cx="4032250" cy="289148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u="sng" dirty="0" smtClean="0"/>
              <a:t>transportation analogy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trip from Princeton to Lausanne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limo: Princeton to JFK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plane: JFK to Geneva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train: Geneva to Lausanne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tourist = datagram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transport segment = communication link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transportation mode = link layer protocol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travel agent = routing algorithm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 collisions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260D4FF-2B79-4345-852F-892B878C7EDA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9397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573088" y="1536700"/>
            <a:ext cx="3100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collisions </a:t>
            </a:r>
            <a:r>
              <a:rPr lang="en-US" sz="2400" i="1">
                <a:solidFill>
                  <a:schemeClr val="accent2"/>
                </a:solidFill>
              </a:rPr>
              <a:t>can</a:t>
            </a:r>
            <a:r>
              <a:rPr lang="en-US" sz="2400">
                <a:solidFill>
                  <a:schemeClr val="accent2"/>
                </a:solidFill>
              </a:rPr>
              <a:t> occur:</a:t>
            </a:r>
            <a:endParaRPr lang="en-US" sz="2400"/>
          </a:p>
          <a:p>
            <a:r>
              <a:rPr lang="en-US" sz="2000"/>
              <a:t>Due to propagation delay, two nodes may not hear each other’s transmission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587375" y="3559175"/>
            <a:ext cx="3498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collision:</a:t>
            </a:r>
            <a:endParaRPr lang="en-US" sz="2400"/>
          </a:p>
          <a:p>
            <a:r>
              <a:rPr lang="en-US" sz="2000"/>
              <a:t>entire packet transmission </a:t>
            </a:r>
          </a:p>
          <a:p>
            <a:r>
              <a:rPr lang="en-US" sz="2000"/>
              <a:t>time wasted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4759325" y="874713"/>
            <a:ext cx="411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spatial layout of nodes along ethernet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9401" name="Rectangle 7"/>
          <p:cNvSpPr>
            <a:spLocks noChangeArrowheads="1"/>
          </p:cNvSpPr>
          <p:nvPr/>
        </p:nvSpPr>
        <p:spPr bwMode="auto">
          <a:xfrm>
            <a:off x="263525" y="4852988"/>
            <a:ext cx="40370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note:</a:t>
            </a:r>
            <a:endParaRPr lang="en-US" sz="2400" dirty="0"/>
          </a:p>
          <a:p>
            <a:r>
              <a:rPr lang="en-US" sz="2000" dirty="0"/>
              <a:t>role of distance and propagation delay (d)in determining collision </a:t>
            </a:r>
          </a:p>
          <a:p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collision-detection delay</a:t>
            </a:r>
            <a:r>
              <a:rPr lang="en-US" sz="2000" dirty="0"/>
              <a:t> </a:t>
            </a:r>
            <a:r>
              <a:rPr lang="en-US" sz="2000" dirty="0" smtClean="0"/>
              <a:t>&lt;= </a:t>
            </a:r>
            <a:r>
              <a:rPr lang="en-US" sz="2000" dirty="0"/>
              <a:t>2d)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113" y="2987675"/>
            <a:ext cx="44338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CSMA/CD (Collision Detection)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246063" y="1131888"/>
            <a:ext cx="8540750" cy="49498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CSMA/CD:</a:t>
            </a:r>
            <a:r>
              <a:rPr lang="en-US" sz="2400" dirty="0" smtClean="0"/>
              <a:t> carrier sensing, deferral as in CSMA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colliding transmissions </a:t>
            </a:r>
            <a:r>
              <a:rPr lang="en-US" sz="2000" dirty="0" smtClean="0">
                <a:solidFill>
                  <a:srgbClr val="FF0000"/>
                </a:solidFill>
              </a:rPr>
              <a:t>aborted</a:t>
            </a:r>
            <a:r>
              <a:rPr lang="en-US" sz="2000" dirty="0" smtClean="0"/>
              <a:t>, reducing channel wastage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persistent or non-persistent retransmission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collision detection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easy in wired LANs: measure signal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strengths, compare transmitted,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 received signals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different in wireless LANs: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transmitter/receiver not “on”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simultaneously; collision at the </a:t>
            </a:r>
          </a:p>
          <a:p>
            <a:pPr marL="838200" lvl="1" indent="-381000"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receiver matters, not the sender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human analogy</a:t>
            </a:r>
            <a:r>
              <a:rPr lang="en-US" sz="2400" dirty="0" smtClean="0"/>
              <a:t>: the polite </a:t>
            </a:r>
          </a:p>
          <a:p>
            <a:pPr marL="457200" indent="-457200"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conversationalist 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CD1AD8D-763B-49B4-94C5-AF1A75527B0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C0B5BA7-FA46-4C3B-87EB-5C90CAEF5ED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three broad classes:</a:t>
            </a:r>
          </a:p>
          <a:p>
            <a:r>
              <a:rPr 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sz="2000" smtClean="0"/>
              <a:t>allocate piece to node for exclusive use</a:t>
            </a:r>
            <a:endParaRPr lang="en-US" smtClean="0"/>
          </a:p>
          <a:p>
            <a:r>
              <a:rPr 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sz="2000" smtClean="0"/>
              <a:t>nodes take turns, but nodes with more to send can take longer turns</a:t>
            </a:r>
            <a:endParaRPr lang="en-US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43058" y="4319915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in MAC: 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channel partitioning MAC protocols:</a:t>
            </a:r>
            <a:endParaRPr lang="en-US" dirty="0" smtClean="0"/>
          </a:p>
          <a:p>
            <a:pPr lvl="1"/>
            <a:r>
              <a:rPr lang="en-US" dirty="0" smtClean="0"/>
              <a:t>share channel efficiently and fairly at high load</a:t>
            </a:r>
          </a:p>
          <a:p>
            <a:pPr lvl="1"/>
            <a:r>
              <a:rPr lang="en-US" dirty="0" smtClean="0"/>
              <a:t>inefficient at low load: delay in channel access, bandwidth allocated even if only 1 active node! 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Random access MAC protocols</a:t>
            </a:r>
            <a:endParaRPr lang="en-US" dirty="0" smtClean="0"/>
          </a:p>
          <a:p>
            <a:pPr lvl="1"/>
            <a:r>
              <a:rPr lang="en-US" dirty="0" smtClean="0"/>
              <a:t>efficient at low load: single node can fully utilize channel</a:t>
            </a:r>
          </a:p>
          <a:p>
            <a:pPr lvl="1"/>
            <a:r>
              <a:rPr lang="en-US" dirty="0" smtClean="0"/>
              <a:t>high 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“taking turns” protocols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ZapfDingbats" pitchFamily="82" charset="2"/>
              <a:buNone/>
            </a:pPr>
            <a:r>
              <a:rPr lang="en-US" dirty="0" smtClean="0"/>
              <a:t>look for best of both worlds!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41B64D9-D31A-412D-8B5B-4AE7DC1D630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“Taking Turns” MAC protocols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F88A3AEA-DC16-4266-A833-97CF22167D2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730250" y="1176338"/>
            <a:ext cx="812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Token passing: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/>
              <a:t>control </a:t>
            </a:r>
            <a:r>
              <a:rPr lang="en-US" sz="2400" b="1" dirty="0"/>
              <a:t>token-frame </a:t>
            </a:r>
            <a:r>
              <a:rPr lang="en-US" sz="2400" dirty="0"/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/>
              <a:t>not pure broadcast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dirty="0"/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single point of failure (token</a:t>
            </a:r>
            <a:r>
              <a:rPr lang="en-US" sz="2000" dirty="0" smtClean="0"/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000" i="1" dirty="0" smtClean="0"/>
              <a:t>other: token bus, take-turns + reservation; see extra slides @ end of lecture</a:t>
            </a:r>
            <a:endParaRPr lang="en-US" sz="2000" i="1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dirty="0"/>
              <a:t> </a:t>
            </a:r>
          </a:p>
        </p:txBody>
      </p:sp>
      <p:pic>
        <p:nvPicPr>
          <p:cNvPr id="62470" name="Picture 4" descr="IMG0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5129213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Summary of MAC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with a shared media?</a:t>
            </a:r>
          </a:p>
          <a:p>
            <a:pPr lvl="1"/>
            <a:r>
              <a:rPr lang="en-US" dirty="0" smtClean="0"/>
              <a:t>Channel Partitioning, by time, frequency or code</a:t>
            </a:r>
          </a:p>
          <a:p>
            <a:pPr lvl="2"/>
            <a:r>
              <a:rPr lang="en-US" dirty="0" smtClean="0"/>
              <a:t>Time Division, Frequency Division</a:t>
            </a:r>
          </a:p>
          <a:p>
            <a:pPr lvl="1"/>
            <a:r>
              <a:rPr lang="en-US" dirty="0" smtClean="0"/>
              <a:t>Random partitioning (dynamic), </a:t>
            </a:r>
          </a:p>
          <a:p>
            <a:pPr lvl="2"/>
            <a:r>
              <a:rPr lang="en-US" dirty="0" smtClean="0"/>
              <a:t>ALOHA, S-ALOHA, CSMA, CSMA/CD</a:t>
            </a:r>
          </a:p>
          <a:p>
            <a:pPr lvl="2"/>
            <a:r>
              <a:rPr lang="en-US" dirty="0" smtClean="0"/>
              <a:t>carrier sensing: easy in some technologies (wire), hard in others (wireless)</a:t>
            </a:r>
          </a:p>
          <a:p>
            <a:pPr lvl="2"/>
            <a:r>
              <a:rPr lang="en-US" dirty="0" smtClean="0"/>
              <a:t>CSMA/CD used in Ethernet</a:t>
            </a:r>
          </a:p>
          <a:p>
            <a:pPr lvl="2"/>
            <a:r>
              <a:rPr lang="en-US" i="1" dirty="0" smtClean="0"/>
              <a:t>CSMA/CA used in 802.11 (to be studied in wireless)</a:t>
            </a:r>
          </a:p>
          <a:p>
            <a:pPr lvl="1"/>
            <a:r>
              <a:rPr lang="en-US" dirty="0" smtClean="0"/>
              <a:t>Taking Turns</a:t>
            </a:r>
          </a:p>
          <a:p>
            <a:pPr lvl="2"/>
            <a:r>
              <a:rPr lang="en-US" dirty="0" smtClean="0"/>
              <a:t>polling, token passing</a:t>
            </a:r>
          </a:p>
          <a:p>
            <a:pPr lvl="2"/>
            <a:r>
              <a:rPr lang="en-US" dirty="0" smtClean="0"/>
              <a:t>Bluetooth, FDDI, IBM Token Ring </a:t>
            </a:r>
          </a:p>
          <a:p>
            <a:pPr lvl="2">
              <a:buFontTx/>
              <a:buNone/>
            </a:pPr>
            <a:endParaRPr lang="en-US" dirty="0" smtClean="0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8B97B0E-371C-4BD1-8F89-114C7E47908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/>
              <a:t>5.4.2 Ethernet</a:t>
            </a:r>
          </a:p>
          <a:p>
            <a:r>
              <a:rPr lang="en-US" sz="2400" dirty="0"/>
              <a:t>5.4.3 Interconnection</a:t>
            </a:r>
          </a:p>
          <a:p>
            <a:r>
              <a:rPr lang="en-US" sz="2400" dirty="0"/>
              <a:t>5.4.1 Link-Layer Addressing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5.7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day in the life of a web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5.5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768897" y="2064155"/>
            <a:ext cx="760043" cy="3481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“dominant” wired LAN technology: </a:t>
            </a:r>
          </a:p>
          <a:p>
            <a:r>
              <a:rPr lang="en-US" sz="2400" dirty="0" smtClean="0"/>
              <a:t>cheap $20 for 100Mbs!</a:t>
            </a:r>
          </a:p>
          <a:p>
            <a:r>
              <a:rPr lang="en-US" sz="2400" dirty="0" smtClean="0"/>
              <a:t>first widely used LAN technology</a:t>
            </a:r>
          </a:p>
          <a:p>
            <a:r>
              <a:rPr lang="en-US" sz="2400" dirty="0" smtClean="0"/>
              <a:t>Simpler, cheaper than token LANs and ATM</a:t>
            </a:r>
          </a:p>
          <a:p>
            <a:r>
              <a:rPr lang="en-US" sz="2400" dirty="0" smtClean="0"/>
              <a:t>Kept up with speed race: 10 Mbps – 100 </a:t>
            </a:r>
            <a:r>
              <a:rPr lang="en-US" sz="2400" dirty="0" err="1" smtClean="0"/>
              <a:t>Gbps</a:t>
            </a:r>
            <a:r>
              <a:rPr lang="en-US" sz="240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C45842D-CBA3-42C3-BFE7-7C104034E707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71686" name="Picture 4" descr="551 metcalfe-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Metcalfe’s Ethernet</a:t>
            </a:r>
          </a:p>
          <a:p>
            <a:r>
              <a:rPr lang="en-US"/>
              <a:t>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Ethernet: uses CSMA/CD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474788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smtClean="0"/>
              <a:t>A</a:t>
            </a:r>
            <a:r>
              <a:rPr lang="en-US" sz="2400" smtClean="0"/>
              <a:t>: sense channel, </a:t>
            </a:r>
            <a:r>
              <a:rPr lang="en-US" sz="2400" b="1" smtClean="0"/>
              <a:t>if</a:t>
            </a:r>
            <a:r>
              <a:rPr lang="en-US" sz="2400" smtClean="0"/>
              <a:t> idle </a:t>
            </a:r>
          </a:p>
          <a:p>
            <a:pPr lvl="1">
              <a:buFont typeface="ZapfDingbats" pitchFamily="8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then</a:t>
            </a:r>
            <a:r>
              <a:rPr lang="en-US" sz="2000" smtClean="0"/>
              <a:t> {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		      transmit and monitor the channel; </a:t>
            </a:r>
          </a:p>
          <a:p>
            <a:pPr lvl="3">
              <a:buFontTx/>
              <a:buNone/>
            </a:pP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If</a:t>
            </a:r>
            <a:r>
              <a:rPr lang="en-US" sz="1800" smtClean="0">
                <a:latin typeface="Comic Sans MS" pitchFamily="66" charset="0"/>
              </a:rPr>
              <a:t> detect another transmission </a:t>
            </a:r>
          </a:p>
          <a:p>
            <a:pPr lvl="3">
              <a:buFontTx/>
              <a:buNone/>
            </a:pPr>
            <a:r>
              <a:rPr lang="en-US" sz="1800" b="1" smtClean="0">
                <a:latin typeface="Comic Sans MS" pitchFamily="66" charset="0"/>
              </a:rPr>
              <a:t>  </a:t>
            </a: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then</a:t>
            </a:r>
            <a:r>
              <a:rPr lang="en-US" sz="1800" smtClean="0">
                <a:latin typeface="Comic Sans MS" pitchFamily="66" charset="0"/>
              </a:rPr>
              <a:t> { </a:t>
            </a:r>
          </a:p>
          <a:p>
            <a:pPr lvl="3">
              <a:buFontTx/>
              <a:buNone/>
            </a:pPr>
            <a:r>
              <a:rPr lang="en-US" sz="1800" smtClean="0">
                <a:latin typeface="Comic Sans MS" pitchFamily="66" charset="0"/>
              </a:rPr>
              <a:t>       abort and send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jam signal</a:t>
            </a:r>
            <a:r>
              <a:rPr lang="en-US" sz="1800" smtClean="0">
                <a:latin typeface="Comic Sans MS" pitchFamily="66" charset="0"/>
              </a:rPr>
              <a:t>; 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update # collisions; 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delay as required by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exponential backoff</a:t>
            </a:r>
            <a:r>
              <a:rPr lang="en-US" sz="1800" smtClean="0">
                <a:latin typeface="Comic Sans MS" pitchFamily="66" charset="0"/>
              </a:rPr>
              <a:t> algorithm; </a:t>
            </a:r>
          </a:p>
          <a:p>
            <a:pPr lvl="4">
              <a:buFontTx/>
              <a:buNone/>
            </a:pPr>
            <a:r>
              <a:rPr lang="en-US" sz="1800" smtClean="0">
                <a:solidFill>
                  <a:schemeClr val="accent2"/>
                </a:solidFill>
                <a:latin typeface="Comic Sans MS" pitchFamily="66" charset="0"/>
              </a:rPr>
              <a:t>goto A</a:t>
            </a:r>
          </a:p>
          <a:p>
            <a:pPr lvl="4">
              <a:buFontTx/>
              <a:buNone/>
            </a:pPr>
            <a:r>
              <a:rPr lang="en-US" sz="1800" smtClean="0">
                <a:latin typeface="Comic Sans MS" pitchFamily="66" charset="0"/>
              </a:rPr>
              <a:t>}</a:t>
            </a:r>
          </a:p>
          <a:p>
            <a:pPr lvl="3">
              <a:buFontTx/>
              <a:buNone/>
            </a:pPr>
            <a:r>
              <a:rPr lang="en-US" sz="1800" b="1" smtClean="0">
                <a:latin typeface="Comic Sans MS" pitchFamily="66" charset="0"/>
              </a:rPr>
              <a:t> </a:t>
            </a:r>
            <a:r>
              <a:rPr lang="en-US" sz="1800" b="1" smtClean="0">
                <a:solidFill>
                  <a:schemeClr val="accent2"/>
                </a:solidFill>
                <a:latin typeface="Comic Sans MS" pitchFamily="66" charset="0"/>
              </a:rPr>
              <a:t>else</a:t>
            </a:r>
            <a:r>
              <a:rPr lang="en-US" sz="1800" smtClean="0">
                <a:latin typeface="Comic Sans MS" pitchFamily="66" charset="0"/>
              </a:rPr>
              <a:t> {done with the frame; set collisions to zero}</a:t>
            </a:r>
          </a:p>
          <a:p>
            <a:pPr lvl="2">
              <a:buFontTx/>
              <a:buNone/>
            </a:pPr>
            <a:r>
              <a:rPr lang="en-US" sz="1800" smtClean="0"/>
              <a:t>}</a:t>
            </a:r>
          </a:p>
          <a:p>
            <a:pPr lvl="1">
              <a:buFont typeface="ZapfDingbats" pitchFamily="82" charset="2"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else</a:t>
            </a:r>
            <a:r>
              <a:rPr lang="en-US" sz="2000" smtClean="0"/>
              <a:t> {wait until ongoing transmission is over and </a:t>
            </a:r>
            <a:r>
              <a:rPr lang="en-US" sz="2000" smtClean="0">
                <a:solidFill>
                  <a:schemeClr val="accent2"/>
                </a:solidFill>
              </a:rPr>
              <a:t>goto A</a:t>
            </a:r>
            <a:r>
              <a:rPr lang="en-US" sz="2000" smtClean="0"/>
              <a:t>}</a:t>
            </a:r>
            <a:endParaRPr lang="en-US" smtClean="0"/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C8A3D5-9171-4214-8580-E2BBC6208E0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Ethernet’s CSMA/CD (more)</a:t>
            </a:r>
            <a:endParaRPr lang="en-US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Jam Signal:</a:t>
            </a:r>
            <a:r>
              <a:rPr lang="en-US" sz="2400" smtClean="0"/>
              <a:t> make sure all other transmitters are aware of collision; 48 bits;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Exponential Backoff:</a:t>
            </a:r>
            <a:r>
              <a:rPr lang="en-US" sz="2400" smtClean="0"/>
              <a:t> </a:t>
            </a:r>
          </a:p>
          <a:p>
            <a:r>
              <a:rPr lang="en-US" sz="2400" i="1" smtClean="0">
                <a:solidFill>
                  <a:schemeClr val="accent2"/>
                </a:solidFill>
              </a:rPr>
              <a:t>Goal</a:t>
            </a:r>
            <a:r>
              <a:rPr lang="en-US" sz="2400" smtClean="0"/>
              <a:t>: adapt retransmission attempts to estimated current load</a:t>
            </a:r>
          </a:p>
          <a:p>
            <a:pPr lvl="1"/>
            <a:r>
              <a:rPr lang="en-US" sz="2000" smtClean="0"/>
              <a:t>heavy load: random wait will be longer</a:t>
            </a:r>
          </a:p>
          <a:p>
            <a:r>
              <a:rPr lang="en-US" sz="2400" smtClean="0"/>
              <a:t>first collision: choose K from {0,1} </a:t>
            </a:r>
          </a:p>
          <a:p>
            <a:pPr lvl="1"/>
            <a:r>
              <a:rPr lang="en-US" sz="2000" smtClean="0"/>
              <a:t>(delay is K x  frame-transmission time)</a:t>
            </a:r>
          </a:p>
          <a:p>
            <a:r>
              <a:rPr lang="en-US" sz="2400" smtClean="0"/>
              <a:t>after m (&lt;10) collisions: choose K from {0,…, 2^m}…</a:t>
            </a:r>
          </a:p>
          <a:p>
            <a:r>
              <a:rPr lang="en-US" sz="2400" smtClean="0"/>
              <a:t>after ten or more collisions, choose K from {0,1,2,3,4,…,1023}</a:t>
            </a: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C8BF327-4FC7-47BB-B4CD-B51BF9C70C3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222250" y="3676640"/>
            <a:ext cx="8561388" cy="2368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BEF60DA4-AC28-41BB-8F0F-DCC91EA7ED10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r>
              <a:rPr lang="en-US" sz="2400" dirty="0" smtClean="0"/>
              <a:t>in each and every host</a:t>
            </a:r>
          </a:p>
          <a:p>
            <a:r>
              <a:rPr lang="en-US" sz="2400" dirty="0" smtClean="0"/>
              <a:t>link layer implemented in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adapter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(aka </a:t>
            </a:r>
            <a:r>
              <a:rPr lang="en-US" altLang="ja-JP" sz="2400" i="1" dirty="0" smtClean="0">
                <a:solidFill>
                  <a:srgbClr val="CC0000"/>
                </a:solidFill>
              </a:rPr>
              <a:t>network interface card</a:t>
            </a:r>
            <a:r>
              <a:rPr lang="en-US" altLang="ja-JP" sz="2400" dirty="0" smtClean="0"/>
              <a:t> NIC) or on a chip</a:t>
            </a:r>
          </a:p>
          <a:p>
            <a:pPr lvl="1"/>
            <a:r>
              <a:rPr lang="en-US" dirty="0" smtClean="0"/>
              <a:t>Ethernet card, 802.11 card; Ethernet chipset</a:t>
            </a:r>
          </a:p>
          <a:p>
            <a:pPr lvl="1"/>
            <a:r>
              <a:rPr lang="en-US" dirty="0" smtClean="0"/>
              <a:t>implements link, physical layer</a:t>
            </a:r>
          </a:p>
          <a:p>
            <a:r>
              <a:rPr lang="en-US" sz="2400" dirty="0" smtClean="0"/>
              <a:t>attaches into host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system buses</a:t>
            </a:r>
          </a:p>
          <a:p>
            <a:r>
              <a:rPr lang="en-US" sz="2400" dirty="0" smtClean="0"/>
              <a:t>combination of hardware, software, firmware</a:t>
            </a:r>
          </a:p>
          <a:p>
            <a:pPr lvl="1"/>
            <a:endParaRPr lang="en-US" dirty="0" smtClean="0"/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host 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bus 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network adapter</a:t>
            </a:r>
          </a:p>
          <a:p>
            <a:pPr eaLnBrk="1" hangingPunct="1">
              <a:defRPr/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smtClean="0"/>
              <a:t>Ethernet (CSMA/CD) Limitation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 smtClean="0"/>
              <a:t>Recall</a:t>
            </a:r>
            <a:r>
              <a:rPr lang="sv-SE" sz="2400" dirty="0" smtClean="0"/>
              <a:t>:  </a:t>
            </a:r>
            <a:r>
              <a:rPr lang="sv-SE" sz="2400" dirty="0" err="1" smtClean="0"/>
              <a:t>collision</a:t>
            </a:r>
            <a:r>
              <a:rPr lang="sv-SE" sz="2400" dirty="0" smtClean="0"/>
              <a:t> </a:t>
            </a:r>
            <a:r>
              <a:rPr lang="sv-SE" sz="2400" dirty="0" err="1" smtClean="0"/>
              <a:t>detection</a:t>
            </a:r>
            <a:r>
              <a:rPr lang="sv-SE" sz="2400" dirty="0" smtClean="0"/>
              <a:t> interval = 2*</a:t>
            </a:r>
            <a:r>
              <a:rPr lang="sv-SE" sz="2400" dirty="0" err="1" smtClean="0"/>
              <a:t>Propagation</a:t>
            </a:r>
            <a:r>
              <a:rPr lang="sv-SE" sz="2400" dirty="0" smtClean="0"/>
              <a:t> </a:t>
            </a:r>
            <a:r>
              <a:rPr lang="sv-SE" sz="2400" dirty="0" err="1" smtClean="0"/>
              <a:t>delay</a:t>
            </a:r>
            <a:r>
              <a:rPr lang="sv-SE" sz="2400" dirty="0" smtClean="0"/>
              <a:t> </a:t>
            </a:r>
            <a:r>
              <a:rPr lang="sv-SE" sz="2400" dirty="0" err="1" smtClean="0"/>
              <a:t>along</a:t>
            </a:r>
            <a:r>
              <a:rPr lang="sv-SE" sz="2400" dirty="0" smtClean="0"/>
              <a:t> the LAN</a:t>
            </a:r>
          </a:p>
          <a:p>
            <a:r>
              <a:rPr lang="sv-SE" sz="2400" dirty="0" err="1" smtClean="0"/>
              <a:t>This</a:t>
            </a:r>
            <a:r>
              <a:rPr lang="sv-SE" sz="2400" dirty="0" smtClean="0"/>
              <a:t> </a:t>
            </a:r>
            <a:r>
              <a:rPr lang="sv-SE" sz="2400" dirty="0" err="1" smtClean="0"/>
              <a:t>implies</a:t>
            </a:r>
            <a:r>
              <a:rPr lang="sv-SE" sz="2400" dirty="0" smtClean="0"/>
              <a:t> a </a:t>
            </a:r>
            <a:r>
              <a:rPr lang="sv-SE" sz="2400" dirty="0" smtClean="0">
                <a:solidFill>
                  <a:srgbClr val="FF0000"/>
                </a:solidFill>
              </a:rPr>
              <a:t>minimum</a:t>
            </a:r>
            <a:r>
              <a:rPr lang="sv-SE" sz="2400" dirty="0" smtClean="0"/>
              <a:t> </a:t>
            </a:r>
            <a:r>
              <a:rPr lang="sv-SE" sz="2400" dirty="0" err="1" smtClean="0"/>
              <a:t>frame</a:t>
            </a:r>
            <a:r>
              <a:rPr lang="sv-SE" sz="2400" dirty="0" smtClean="0"/>
              <a:t> </a:t>
            </a:r>
            <a:r>
              <a:rPr lang="sv-SE" sz="2400" dirty="0" err="1" smtClean="0"/>
              <a:t>size</a:t>
            </a:r>
            <a:r>
              <a:rPr lang="sv-SE" sz="2400" dirty="0" smtClean="0"/>
              <a:t> and/or a </a:t>
            </a:r>
            <a:r>
              <a:rPr lang="sv-SE" sz="2400" dirty="0" smtClean="0">
                <a:solidFill>
                  <a:srgbClr val="FF0000"/>
                </a:solidFill>
              </a:rPr>
              <a:t>maximum</a:t>
            </a:r>
            <a:r>
              <a:rPr lang="sv-SE" sz="2400" dirty="0" smtClean="0"/>
              <a:t> wire </a:t>
            </a:r>
            <a:r>
              <a:rPr lang="sv-SE" sz="2400" dirty="0" err="1" smtClean="0"/>
              <a:t>length</a:t>
            </a:r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pPr algn="ctr">
              <a:buFont typeface="ZapfDingbats" pitchFamily="82" charset="2"/>
              <a:buNone/>
            </a:pPr>
            <a:r>
              <a:rPr lang="sv-SE" i="1" dirty="0" err="1" smtClean="0">
                <a:solidFill>
                  <a:srgbClr val="FF0000"/>
                </a:solidFill>
              </a:rPr>
              <a:t>Critical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factor</a:t>
            </a:r>
            <a:r>
              <a:rPr lang="sv-SE" dirty="0" smtClean="0"/>
              <a:t>:</a:t>
            </a:r>
          </a:p>
          <a:p>
            <a:pPr lvl="1" algn="ctr">
              <a:buFont typeface="ZapfDingbats" pitchFamily="82" charset="2"/>
              <a:buNone/>
            </a:pPr>
            <a:r>
              <a:rPr lang="sv-SE" sz="2000" i="1" dirty="0" smtClean="0"/>
              <a:t>a = 2 * </a:t>
            </a:r>
            <a:r>
              <a:rPr lang="sv-SE" sz="2000" i="1" dirty="0" err="1" smtClean="0"/>
              <a:t>propagation_delay</a:t>
            </a:r>
            <a:r>
              <a:rPr lang="sv-SE" sz="2000" i="1" dirty="0" smtClean="0"/>
              <a:t> / </a:t>
            </a:r>
            <a:r>
              <a:rPr lang="sv-SE" sz="2000" i="1" dirty="0" err="1" smtClean="0"/>
              <a:t>frame_transmission_delay</a:t>
            </a:r>
            <a:endParaRPr lang="sv-SE" dirty="0" smtClean="0"/>
          </a:p>
          <a:p>
            <a:pPr lvl="1">
              <a:buFont typeface="ZapfDingbats" pitchFamily="82" charset="2"/>
              <a:buNone/>
            </a:pPr>
            <a:r>
              <a:rPr lang="sv-SE" dirty="0" smtClean="0"/>
              <a:t> </a:t>
            </a:r>
          </a:p>
          <a:p>
            <a:pPr>
              <a:buFont typeface="ZapfDingbats" pitchFamily="82" charset="2"/>
              <a:buNone/>
            </a:pPr>
            <a:endParaRPr lang="sv-SE" dirty="0" smtClean="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F01960E-B6B6-4DFD-9199-E6C2585CBAD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1162050" y="3981434"/>
            <a:ext cx="6972300" cy="133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Star topology</a:t>
            </a:r>
          </a:p>
        </p:txBody>
      </p:sp>
      <p:sp>
        <p:nvSpPr>
          <p:cNvPr id="4110" name="Rectangle 6"/>
          <p:cNvSpPr>
            <a:spLocks noGrp="1" noChangeArrowheads="1"/>
          </p:cNvSpPr>
          <p:nvPr>
            <p:ph idx="1"/>
          </p:nvPr>
        </p:nvSpPr>
        <p:spPr>
          <a:xfrm>
            <a:off x="508000" y="1103313"/>
            <a:ext cx="7772400" cy="2449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bus topology popular through mid 90s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all nodes in same collision domain (can collide with each other)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today: star topology prevails </a:t>
            </a:r>
            <a:r>
              <a:rPr lang="en-US" sz="2400" smtClean="0">
                <a:solidFill>
                  <a:srgbClr val="C00000"/>
                </a:solidFill>
              </a:rPr>
              <a:t>(more bps, shorter distances)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C00000"/>
                </a:solidFill>
              </a:rPr>
              <a:t>Hub</a:t>
            </a:r>
            <a:r>
              <a:rPr lang="en-US" sz="2000" smtClean="0"/>
              <a:t> or active </a:t>
            </a:r>
            <a:r>
              <a:rPr lang="en-US" sz="2000" i="1" smtClean="0">
                <a:solidFill>
                  <a:srgbClr val="FF0000"/>
                </a:solidFill>
              </a:rPr>
              <a:t>switch</a:t>
            </a:r>
            <a:r>
              <a:rPr lang="en-US" sz="2000" smtClean="0"/>
              <a:t> in center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(more in a while)</a:t>
            </a:r>
          </a:p>
        </p:txBody>
      </p:sp>
      <p:sp>
        <p:nvSpPr>
          <p:cNvPr id="4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4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740E8F0-79F7-4B3C-92D2-92FD959AFFA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4783138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4725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switch</a:t>
            </a:r>
          </a:p>
        </p:txBody>
      </p:sp>
      <p:sp>
        <p:nvSpPr>
          <p:cNvPr id="4119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2147483647 h 63"/>
              <a:gd name="T2" fmla="*/ 2147483647 w 280"/>
              <a:gd name="T3" fmla="*/ 2147483647 h 63"/>
              <a:gd name="T4" fmla="*/ 2147483647 w 280"/>
              <a:gd name="T5" fmla="*/ 0 h 63"/>
              <a:gd name="T6" fmla="*/ 2147483647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4121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2147483647 w 148"/>
              <a:gd name="T3" fmla="*/ 0 h 74"/>
              <a:gd name="T4" fmla="*/ 2147483647 w 148"/>
              <a:gd name="T5" fmla="*/ 2147483647 h 74"/>
              <a:gd name="T6" fmla="*/ 2147483647 w 148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4122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3231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" y="298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7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2923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" y="32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7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8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79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7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835650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890963"/>
                        <a:ext cx="603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25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bus: coaxial cable</a:t>
            </a:r>
          </a:p>
        </p:txBody>
      </p:sp>
      <p:sp>
        <p:nvSpPr>
          <p:cNvPr id="4126" name="Text Box 42"/>
          <p:cNvSpPr txBox="1">
            <a:spLocks noChangeArrowheads="1"/>
          </p:cNvSpPr>
          <p:nvPr/>
        </p:nvSpPr>
        <p:spPr bwMode="auto">
          <a:xfrm>
            <a:off x="5178425" y="6022975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n-US" smtClean="0"/>
              <a:t>Ethernet Frame Structure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Sending adapter encapsulates IP datagram (or other network layer protocol packet) in </a:t>
            </a:r>
            <a:r>
              <a:rPr lang="en-US" sz="2400" dirty="0" smtClean="0">
                <a:solidFill>
                  <a:srgbClr val="FF0000"/>
                </a:solidFill>
              </a:rPr>
              <a:t>Ethernet frame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Preamble:</a:t>
            </a:r>
            <a:r>
              <a:rPr lang="en-US" sz="2000" dirty="0" smtClean="0"/>
              <a:t> 7 bytes with pattern 10101010 followed by one byte with pattern 10101011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to synchronize receiver and sender clock rates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Addresses:</a:t>
            </a:r>
            <a:r>
              <a:rPr lang="en-US" sz="2000" dirty="0" smtClean="0"/>
              <a:t> 6 bytes, frame is received by all adapters on a LAN and dropped if address does not match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Type:</a:t>
            </a:r>
            <a:r>
              <a:rPr lang="en-US" sz="2000" dirty="0" smtClean="0"/>
              <a:t> indicates the higher layer protocol, mostly IP but others may be supported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CRC:</a:t>
            </a:r>
            <a:r>
              <a:rPr lang="en-US" sz="2000" dirty="0" smtClean="0"/>
              <a:t> checked at receiver, if error is detected, the frame is simply dropped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54F8BB9-CE80-4A79-BA2C-74132720EDE2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75782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525" y="2190750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n-US" sz="2800" smtClean="0"/>
              <a:t>802.3 Ethernet Standards: Link &amp; Physical Layers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many</a:t>
            </a:r>
            <a:r>
              <a:rPr lang="en-US" smtClean="0"/>
              <a:t> different Ethernet standards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common MAC protocol and frame format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physical layer media: fiber, cable</a:t>
            </a:r>
          </a:p>
          <a:p>
            <a:pPr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057A7C1-5A3C-437D-B9EC-166DE6A754E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6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6807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27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76828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29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0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1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2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833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6808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809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6810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MAC protocol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and frame format</a:t>
            </a:r>
          </a:p>
        </p:txBody>
      </p:sp>
      <p:sp>
        <p:nvSpPr>
          <p:cNvPr id="76811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71502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latin typeface="Arial" charset="0"/>
              </a:rPr>
              <a:t>100BASE-TX</a:t>
            </a:r>
          </a:p>
        </p:txBody>
      </p:sp>
      <p:sp>
        <p:nvSpPr>
          <p:cNvPr id="76812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100BASE-T4</a:t>
            </a:r>
          </a:p>
        </p:txBody>
      </p:sp>
      <p:sp>
        <p:nvSpPr>
          <p:cNvPr id="76813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Arial" charset="0"/>
              </a:rPr>
              <a:t>100BASE-FX</a:t>
            </a:r>
          </a:p>
        </p:txBody>
      </p:sp>
      <p:sp>
        <p:nvSpPr>
          <p:cNvPr id="76814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6815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100BASE-T2</a:t>
            </a:r>
          </a:p>
        </p:txBody>
      </p:sp>
      <p:sp>
        <p:nvSpPr>
          <p:cNvPr id="76816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100BASE-SX</a:t>
            </a:r>
          </a:p>
        </p:txBody>
      </p:sp>
      <p:sp>
        <p:nvSpPr>
          <p:cNvPr id="76817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3" y="4743450"/>
            <a:ext cx="2921000" cy="1562100"/>
            <a:chOff x="3579" y="2988"/>
            <a:chExt cx="1840" cy="984"/>
          </a:xfrm>
        </p:grpSpPr>
        <p:sp>
          <p:nvSpPr>
            <p:cNvPr id="76823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4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5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fiber physical layer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689350" y="4733925"/>
            <a:ext cx="3303588" cy="1870075"/>
            <a:chOff x="2324" y="2982"/>
            <a:chExt cx="2081" cy="1178"/>
          </a:xfrm>
        </p:grpSpPr>
        <p:sp>
          <p:nvSpPr>
            <p:cNvPr id="76820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1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76822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copper (</a:t>
              </a:r>
              <a:r>
                <a:rPr lang="en-US" dirty="0" smtClean="0">
                  <a:solidFill>
                    <a:schemeClr val="accent2"/>
                  </a:solidFill>
                </a:rPr>
                <a:t>twisted</a:t>
              </a:r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pair) physical 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en-US" sz="3600" smtClean="0"/>
              <a:t>Ethernet: Unreliable, connectionless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connectionless:</a:t>
            </a:r>
            <a:r>
              <a:rPr lang="en-US" sz="2400" smtClean="0"/>
              <a:t> No handshaking between sending and receiving NICs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unreliable:</a:t>
            </a:r>
            <a:r>
              <a:rPr lang="en-US" sz="2400" smtClean="0"/>
              <a:t> receiving NIC doesn’t send acks or nacks to sending NIC</a:t>
            </a:r>
            <a:endParaRPr lang="en-US" smtClean="0"/>
          </a:p>
          <a:p>
            <a:pPr lvl="1"/>
            <a:r>
              <a:rPr lang="en-US" sz="2000" smtClean="0"/>
              <a:t>stream of datagrams passed to network layer can have gaps (missing datagrams)</a:t>
            </a:r>
          </a:p>
          <a:p>
            <a:pPr lvl="1"/>
            <a:r>
              <a:rPr lang="en-US" sz="2000" smtClean="0"/>
              <a:t>gaps will be filled if app is using TCP</a:t>
            </a:r>
          </a:p>
          <a:p>
            <a:pPr lvl="1"/>
            <a:r>
              <a:rPr lang="en-US" sz="2000" smtClean="0"/>
              <a:t>otherwise, app will see gaps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97F3413-9880-4B76-9435-F76EC33BED8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/>
              <a:t>5.4.2 Ethernet</a:t>
            </a:r>
          </a:p>
          <a:p>
            <a:r>
              <a:rPr lang="en-US" sz="2400" dirty="0"/>
              <a:t>5.4.3 Interconnection</a:t>
            </a:r>
          </a:p>
          <a:p>
            <a:r>
              <a:rPr lang="en-US" sz="2400" dirty="0"/>
              <a:t>5.4.2 Link-Layer Addressing</a:t>
            </a:r>
          </a:p>
          <a:p>
            <a:endParaRPr lang="en-US" sz="2400" dirty="0" smtClean="0"/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A day in the life of a web request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5.5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755034" y="2405494"/>
            <a:ext cx="760043" cy="348154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7772400" cy="1143000"/>
          </a:xfrm>
        </p:spPr>
        <p:txBody>
          <a:bodyPr/>
          <a:lstStyle/>
          <a:p>
            <a:r>
              <a:rPr lang="en-US" smtClean="0"/>
              <a:t>Interconnecting with hubs</a:t>
            </a:r>
          </a:p>
        </p:txBody>
      </p:sp>
      <p:sp>
        <p:nvSpPr>
          <p:cNvPr id="6158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104900"/>
            <a:ext cx="8383587" cy="27051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/>
              <a:t>Hubs are essentially physical-layer repeaters: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bits coming from one link go out all other links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at the same rate (no frame buffering)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no CSMA/CD at hub: adapters detect collisions (one large collision domain)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Extends </a:t>
            </a:r>
            <a:r>
              <a:rPr lang="en-US" sz="2000" dirty="0" smtClean="0"/>
              <a:t>distance between nodes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Can’t interconnect different standards, e.g. 10BaseT &amp; 100BaseT</a:t>
            </a:r>
          </a:p>
        </p:txBody>
      </p:sp>
      <p:sp>
        <p:nvSpPr>
          <p:cNvPr id="6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B31C0CD0-DA96-4621-8235-E37A403488B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3692525" y="5334000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082675" y="5684838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5684838"/>
                        <a:ext cx="5207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168775" y="56991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3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5699125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5097463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1835150" y="57118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11825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5794375" y="5343525"/>
            <a:ext cx="360363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1646238" y="5330825"/>
            <a:ext cx="361950" cy="746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2908300" y="5529263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6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29263"/>
                        <a:ext cx="5222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4"/>
          <p:cNvGraphicFramePr>
            <a:graphicFrameLocks noChangeAspect="1"/>
          </p:cNvGraphicFramePr>
          <p:nvPr/>
        </p:nvGraphicFramePr>
        <p:xfrm>
          <a:off x="3408363" y="6059488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6059488"/>
                        <a:ext cx="52228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5"/>
          <p:cNvGraphicFramePr>
            <a:graphicFrameLocks noChangeAspect="1"/>
          </p:cNvGraphicFramePr>
          <p:nvPr/>
        </p:nvGraphicFramePr>
        <p:xfrm>
          <a:off x="6762750" y="5494338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494338"/>
                        <a:ext cx="5222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5902325" y="5905500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5905500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581025" y="5153025"/>
          <a:ext cx="522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153025"/>
                        <a:ext cx="52228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009650" y="5335588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1450975" y="5387975"/>
            <a:ext cx="34131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930400" y="5419725"/>
            <a:ext cx="9048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3352800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3709988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057650" y="5335588"/>
            <a:ext cx="287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5516563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6089650" y="5387975"/>
            <a:ext cx="14288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6232525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H="1">
            <a:off x="1919288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>
            <a:off x="3997325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H="1" flipV="1">
            <a:off x="4176713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6174" name="Text Box 36"/>
          <p:cNvSpPr txBox="1">
            <a:spLocks noChangeArrowheads="1"/>
          </p:cNvSpPr>
          <p:nvPr/>
        </p:nvSpPr>
        <p:spPr bwMode="auto">
          <a:xfrm>
            <a:off x="2120900" y="511333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5" name="Text Box 37"/>
          <p:cNvSpPr txBox="1">
            <a:spLocks noChangeArrowheads="1"/>
          </p:cNvSpPr>
          <p:nvPr/>
        </p:nvSpPr>
        <p:spPr bwMode="auto">
          <a:xfrm>
            <a:off x="4176713" y="5122863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6" name="Text Box 38"/>
          <p:cNvSpPr txBox="1">
            <a:spLocks noChangeArrowheads="1"/>
          </p:cNvSpPr>
          <p:nvPr/>
        </p:nvSpPr>
        <p:spPr bwMode="auto">
          <a:xfrm>
            <a:off x="6265863" y="4983163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7" name="Text Box 39"/>
          <p:cNvSpPr txBox="1">
            <a:spLocks noChangeArrowheads="1"/>
          </p:cNvSpPr>
          <p:nvPr/>
        </p:nvSpPr>
        <p:spPr bwMode="auto">
          <a:xfrm>
            <a:off x="4330700" y="365125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hub</a:t>
            </a:r>
          </a:p>
        </p:txBody>
      </p:sp>
      <p:sp>
        <p:nvSpPr>
          <p:cNvPr id="6178" name="Rectangle 40"/>
          <p:cNvSpPr>
            <a:spLocks noChangeArrowheads="1"/>
          </p:cNvSpPr>
          <p:nvPr/>
        </p:nvSpPr>
        <p:spPr bwMode="auto">
          <a:xfrm>
            <a:off x="3795713" y="3944938"/>
            <a:ext cx="361950" cy="746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sv-SE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95262" y="6477515"/>
            <a:ext cx="8668652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sv-SE" sz="1600" dirty="0" smtClean="0">
                <a:hlinkClick r:id="rId13"/>
              </a:rPr>
              <a:t>http://www.youtube.com/watch?v=reXS_e3fTAk&amp;feature=related</a:t>
            </a:r>
            <a:r>
              <a:rPr lang="sv-SE" sz="1600" dirty="0" smtClean="0"/>
              <a:t> (video </a:t>
            </a:r>
            <a:r>
              <a:rPr lang="sv-SE" sz="1600" dirty="0" err="1" smtClean="0"/>
              <a:t>link</a:t>
            </a:r>
            <a:r>
              <a:rPr lang="sv-SE" sz="1600" dirty="0" smtClean="0"/>
              <a:t>) 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32D33947-696A-412A-A6D8-F9A090D9E82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Switch: </a:t>
            </a:r>
            <a:r>
              <a:rPr lang="en-US" sz="3200" i="1" dirty="0">
                <a:ea typeface="ＭＳ Ｐゴシック" charset="0"/>
                <a:cs typeface="+mj-cs"/>
              </a:rPr>
              <a:t>multiple</a:t>
            </a:r>
            <a:r>
              <a:rPr lang="en-US" sz="3200" dirty="0">
                <a:ea typeface="ＭＳ Ｐゴシック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Ethernet protocol used on </a:t>
            </a:r>
            <a:r>
              <a:rPr lang="en-US" sz="2400" i="1" dirty="0" smtClean="0"/>
              <a:t>each</a:t>
            </a:r>
            <a:r>
              <a:rPr lang="en-US" sz="2400" dirty="0" smtClean="0"/>
              <a:t> incoming link, but no collisions; full duplex</a:t>
            </a:r>
          </a:p>
          <a:p>
            <a:pPr lvl="1"/>
            <a:r>
              <a:rPr lang="en-US" dirty="0" smtClean="0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CC0000"/>
                </a:solidFill>
              </a:rPr>
              <a:t>switching: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A-to-A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and B-to-B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can transmit simultaneously, without collisions </a:t>
            </a:r>
            <a:endParaRPr lang="en-US" sz="2400" dirty="0" smtClean="0"/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ja-JP" alt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endPara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ja-JP" alt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endPara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r>
                  <a:rPr 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ja-JP" altLang="en-US" sz="1800" i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’</a:t>
                </a:r>
                <a:endPara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sv-SE" i="1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1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288" y="5026025"/>
            <a:ext cx="4572000" cy="12865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sz="2400" kern="0" dirty="0">
                <a:solidFill>
                  <a:srgbClr val="FF0000"/>
                </a:solidFill>
                <a:latin typeface="Gill Sans MT"/>
                <a:ea typeface="MS PGothic" pitchFamily="34" charset="-128"/>
              </a:rPr>
              <a:t>forwarding</a:t>
            </a:r>
            <a:r>
              <a:rPr lang="en-US" sz="2400" kern="0" dirty="0">
                <a:solidFill>
                  <a:srgbClr val="000000"/>
                </a:solidFill>
                <a:latin typeface="Gill Sans MT"/>
                <a:ea typeface="MS PGothic" pitchFamily="34" charset="-128"/>
              </a:rPr>
              <a:t>: how to know LAN segment on which to forward frame?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latin typeface="Gill Sans MT"/>
                <a:ea typeface="MS PGothic" pitchFamily="34" charset="-128"/>
              </a:rPr>
              <a:t>looks like a routing problem…</a:t>
            </a:r>
          </a:p>
        </p:txBody>
      </p:sp>
    </p:spTree>
    <p:extLst>
      <p:ext uri="{BB962C8B-B14F-4D97-AF65-F5344CB8AC3E}">
        <p14:creationId xmlns:p14="http://schemas.microsoft.com/office/powerpoint/2010/main" val="34565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sv-SE" i="1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363BFD8-C466-49C5-8DA7-0EDB331C3B0E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r>
              <a:rPr lang="en-US" sz="2400" smtClean="0"/>
              <a:t>switch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i="1" smtClean="0">
                <a:solidFill>
                  <a:srgbClr val="CC0000"/>
                </a:solidFill>
              </a:rPr>
              <a:t>learns</a:t>
            </a:r>
            <a:r>
              <a:rPr lang="en-US" sz="2400" smtClean="0">
                <a:solidFill>
                  <a:srgbClr val="CC0000"/>
                </a:solidFill>
              </a:rPr>
              <a:t> </a:t>
            </a:r>
            <a:r>
              <a:rPr lang="en-US" sz="2400" smtClean="0"/>
              <a:t>which hosts can be reached through which interfaces</a:t>
            </a:r>
          </a:p>
          <a:p>
            <a:pPr lvl="1"/>
            <a:r>
              <a:rPr lang="en-US" smtClean="0"/>
              <a:t>when frame received, switch </a:t>
            </a:r>
            <a:r>
              <a:rPr lang="ja-JP" altLang="en-US" smtClean="0"/>
              <a:t>“</a:t>
            </a:r>
            <a:r>
              <a:rPr lang="en-US" altLang="ja-JP" smtClean="0"/>
              <a:t>learns</a:t>
            </a:r>
            <a:r>
              <a:rPr lang="ja-JP" altLang="en-US" smtClean="0"/>
              <a:t>”</a:t>
            </a:r>
            <a:r>
              <a:rPr lang="en-US" altLang="ja-JP" smtClean="0"/>
              <a:t>  location of sender: incoming LAN segment</a:t>
            </a:r>
          </a:p>
          <a:p>
            <a:pPr lvl="1"/>
            <a:r>
              <a:rPr lang="en-US" smtClean="0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endParaRPr lang="en-US" sz="1600" i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9003A0B0-24DD-425B-8232-A567B1F2BAA1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when  </a:t>
            </a:r>
            <a:r>
              <a:rPr lang="en-US" dirty="0">
                <a:ea typeface="ＭＳ Ｐゴシック" charset="0"/>
                <a:cs typeface="+mn-cs"/>
              </a:rPr>
              <a:t>frame </a:t>
            </a:r>
            <a:r>
              <a:rPr lang="en-US" dirty="0" smtClean="0">
                <a:ea typeface="ＭＳ Ｐゴシック" charset="0"/>
                <a:cs typeface="+mn-cs"/>
              </a:rPr>
              <a:t>received at switch:</a:t>
            </a:r>
            <a:r>
              <a:rPr lang="en-US" dirty="0">
                <a:ea typeface="ＭＳ Ｐゴシック" charset="0"/>
                <a:cs typeface="+mn-cs"/>
              </a:rPr>
              <a:t/>
            </a:r>
            <a:br>
              <a:rPr lang="en-US" dirty="0">
                <a:ea typeface="ＭＳ Ｐゴシック" charset="0"/>
                <a:cs typeface="+mn-cs"/>
              </a:rPr>
            </a:b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1. record </a:t>
            </a:r>
            <a:r>
              <a:rPr lang="en-US" dirty="0" smtClean="0">
                <a:ea typeface="ＭＳ Ｐゴシック" charset="0"/>
              </a:rPr>
              <a:t>incoming link, MAC address of sending </a:t>
            </a:r>
            <a:r>
              <a:rPr lang="en-US" dirty="0">
                <a:ea typeface="ＭＳ Ｐゴシック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2. index switch table using MAC </a:t>
            </a:r>
            <a:r>
              <a:rPr lang="en-US" dirty="0" smtClean="0">
                <a:ea typeface="ＭＳ Ｐゴシック" charset="0"/>
              </a:rPr>
              <a:t>destination </a:t>
            </a:r>
            <a:r>
              <a:rPr lang="en-US" dirty="0">
                <a:ea typeface="ＭＳ Ｐゴシック" charset="0"/>
              </a:rPr>
              <a:t>address</a:t>
            </a:r>
            <a:endParaRPr lang="en-US" b="1" dirty="0">
              <a:solidFill>
                <a:schemeClr val="accent2"/>
              </a:solidFill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entry found for destination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ea typeface="ＭＳ Ｐゴシック" charset="0"/>
              </a:rPr>
              <a:t>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destination </a:t>
            </a:r>
            <a:r>
              <a:rPr lang="en-US" dirty="0">
                <a:ea typeface="ＭＳ Ｐゴシック" charset="0"/>
              </a:rPr>
              <a:t>on segment from which frame arrived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then</a:t>
            </a:r>
            <a:r>
              <a:rPr lang="en-US" dirty="0">
                <a:ea typeface="ＭＳ Ｐゴシック" charset="0"/>
              </a:rPr>
              <a:t> drop </a:t>
            </a:r>
            <a:r>
              <a:rPr lang="en-US" dirty="0" smtClean="0">
                <a:ea typeface="ＭＳ Ｐゴシック" charset="0"/>
              </a:rPr>
              <a:t>frame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forward </a:t>
            </a:r>
            <a:r>
              <a:rPr lang="en-US" dirty="0" smtClean="0">
                <a:ea typeface="ＭＳ Ｐゴシック" charset="0"/>
              </a:rPr>
              <a:t>frame </a:t>
            </a:r>
            <a:r>
              <a:rPr lang="en-US" dirty="0">
                <a:ea typeface="ＭＳ Ｐゴシック" charset="0"/>
              </a:rPr>
              <a:t>on interface </a:t>
            </a:r>
            <a:r>
              <a:rPr lang="en-US" dirty="0" smtClean="0">
                <a:ea typeface="ＭＳ Ｐゴシック" charset="0"/>
              </a:rPr>
              <a:t>indicated by entry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   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      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flood  /* forward on all interfaces except 				arriving interface */</a:t>
            </a:r>
            <a:endParaRPr lang="en-US" dirty="0">
              <a:ea typeface="ＭＳ Ｐゴシック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7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83737B83-1C40-4DEA-92E2-EF7382DCD519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A</a:t>
            </a:r>
            <a:r>
              <a:rPr lang="en-US" dirty="0" smtClean="0">
                <a:ea typeface="ＭＳ Ｐゴシック" charset="0"/>
                <a:cs typeface="+mj-cs"/>
              </a:rPr>
              <a:t>dapters </a:t>
            </a:r>
            <a:r>
              <a:rPr lang="en-US" dirty="0">
                <a:ea typeface="ＭＳ Ｐゴシック" charset="0"/>
                <a:cs typeface="+mj-cs"/>
              </a:rPr>
              <a:t>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sending side: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encapsulates datagram in frame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adds error checking bits, </a:t>
            </a:r>
            <a:r>
              <a:rPr lang="en-US" dirty="0" smtClean="0">
                <a:ea typeface="ＭＳ Ｐゴシック" charset="0"/>
              </a:rPr>
              <a:t>RDT, </a:t>
            </a:r>
            <a:r>
              <a:rPr lang="en-US" dirty="0">
                <a:ea typeface="ＭＳ Ｐゴシック" charset="0"/>
              </a:rPr>
              <a:t>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receiving side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looks for errors</a:t>
            </a:r>
            <a:r>
              <a:rPr lang="en-US">
                <a:ea typeface="ＭＳ Ｐゴシック" charset="0"/>
              </a:rPr>
              <a:t>, </a:t>
            </a:r>
            <a:r>
              <a:rPr lang="en-US" smtClean="0">
                <a:ea typeface="ＭＳ Ｐゴシック" charset="0"/>
              </a:rPr>
              <a:t>RDT, </a:t>
            </a:r>
            <a:r>
              <a:rPr lang="en-US" dirty="0">
                <a:ea typeface="ＭＳ Ｐゴシック" charset="0"/>
              </a:rPr>
              <a:t>flow control, </a:t>
            </a:r>
            <a:r>
              <a:rPr lang="en-US" dirty="0" err="1">
                <a:ea typeface="ＭＳ Ｐゴシック" charset="0"/>
              </a:rPr>
              <a:t>etc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extracts datagram, passes to upper layer at receiving </a:t>
            </a:r>
            <a:r>
              <a:rPr lang="en-US" dirty="0" smtClean="0">
                <a:ea typeface="ＭＳ Ｐゴシック" charset="0"/>
              </a:rPr>
              <a:t>side</a:t>
            </a:r>
            <a:endParaRPr lang="en-US" dirty="0">
              <a:ea typeface="ＭＳ Ｐゴシック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Switch Learning: example</a:t>
            </a:r>
            <a:endParaRPr lang="en-US" smtClean="0"/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4588"/>
            <a:ext cx="9144000" cy="400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Suppose C sends a frame to D and D replies with a frame to C</a:t>
            </a:r>
            <a:endParaRPr lang="en-US" sz="2400" smtClean="0">
              <a:solidFill>
                <a:srgbClr val="FF0000"/>
              </a:solidFill>
            </a:endParaRPr>
          </a:p>
          <a:p>
            <a:endParaRPr lang="en-US" sz="2400" smtClean="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9754BAD-2CB2-44E7-B3EC-955F56933959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82950" name="Picture 4" descr="IMG0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17650"/>
            <a:ext cx="50577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5"/>
          <p:cNvSpPr>
            <a:spLocks noChangeArrowheads="1"/>
          </p:cNvSpPr>
          <p:nvPr/>
        </p:nvSpPr>
        <p:spPr bwMode="auto">
          <a:xfrm>
            <a:off x="152400" y="3636963"/>
            <a:ext cx="8774113" cy="3221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 sends frame, switch has no info about D, so </a:t>
            </a:r>
            <a:r>
              <a:rPr lang="en-US" sz="2000">
                <a:solidFill>
                  <a:srgbClr val="FF0000"/>
                </a:solidFill>
              </a:rPr>
              <a:t>floods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switch </a:t>
            </a:r>
            <a:r>
              <a:rPr lang="en-US">
                <a:solidFill>
                  <a:srgbClr val="FF0000"/>
                </a:solidFill>
              </a:rPr>
              <a:t>notes that C is on port 1</a:t>
            </a:r>
            <a:r>
              <a:rPr lang="en-US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frame ignored on upper LAN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/>
              <a:t>frame received by 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 generates reply to C, sends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sees frame from 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</a:t>
            </a:r>
            <a:r>
              <a:rPr lang="en-US" sz="2000">
                <a:solidFill>
                  <a:srgbClr val="FF0000"/>
                </a:solidFill>
              </a:rPr>
              <a:t>notes that D is on interface 2</a:t>
            </a:r>
            <a:r>
              <a:rPr lang="en-US" sz="20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switch knows C on interface 1, so </a:t>
            </a:r>
            <a:r>
              <a:rPr lang="en-US" sz="2000" i="1">
                <a:solidFill>
                  <a:srgbClr val="FF0000"/>
                </a:solidFill>
              </a:rPr>
              <a:t>selectively</a:t>
            </a:r>
            <a:r>
              <a:rPr lang="en-US" sz="2000"/>
              <a:t> forwards frame out via interface 1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82952" name="Text Box 6"/>
          <p:cNvSpPr txBox="1">
            <a:spLocks noChangeArrowheads="1"/>
          </p:cNvSpPr>
          <p:nvPr/>
        </p:nvSpPr>
        <p:spPr bwMode="auto">
          <a:xfrm>
            <a:off x="3127375" y="2555875"/>
            <a:ext cx="873125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Switch: traffic isolation</a:t>
            </a:r>
          </a:p>
        </p:txBody>
      </p:sp>
      <p:sp>
        <p:nvSpPr>
          <p:cNvPr id="9233" name="Rectangle 3"/>
          <p:cNvSpPr>
            <a:spLocks noGrp="1" noChangeArrowheads="1"/>
          </p:cNvSpPr>
          <p:nvPr>
            <p:ph idx="1"/>
          </p:nvPr>
        </p:nvSpPr>
        <p:spPr>
          <a:xfrm>
            <a:off x="790575" y="1090613"/>
            <a:ext cx="7881938" cy="2351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switch installation breaks subnet into LAN segments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switch </a:t>
            </a:r>
            <a:r>
              <a:rPr lang="en-US" sz="2400" smtClean="0">
                <a:solidFill>
                  <a:srgbClr val="FF0000"/>
                </a:solidFill>
              </a:rPr>
              <a:t>filters</a:t>
            </a:r>
            <a:r>
              <a:rPr lang="en-US" sz="2400" smtClean="0"/>
              <a:t> packets: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same-LAN-segment frames not usually forwarded onto other LAN segments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segments become separate </a:t>
            </a:r>
            <a:r>
              <a:rPr lang="en-US" smtClean="0">
                <a:solidFill>
                  <a:srgbClr val="FF0000"/>
                </a:solidFill>
              </a:rPr>
              <a:t>collision  domains</a:t>
            </a:r>
            <a:endParaRPr lang="en-US" sz="2000" smtClean="0"/>
          </a:p>
        </p:txBody>
      </p:sp>
      <p:sp>
        <p:nvSpPr>
          <p:cNvPr id="9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CA2926A-53C0-4E06-93AB-6FC6A309F68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229" name="Freeform 82"/>
          <p:cNvSpPr>
            <a:spLocks/>
          </p:cNvSpPr>
          <p:nvPr/>
        </p:nvSpPr>
        <p:spPr bwMode="auto">
          <a:xfrm>
            <a:off x="4211638" y="3992563"/>
            <a:ext cx="2781300" cy="2574925"/>
          </a:xfrm>
          <a:custGeom>
            <a:avLst/>
            <a:gdLst>
              <a:gd name="T0" fmla="*/ 0 w 1752"/>
              <a:gd name="T1" fmla="*/ 0 h 1622"/>
              <a:gd name="T2" fmla="*/ 2147483647 w 1752"/>
              <a:gd name="T3" fmla="*/ 2147483647 h 1622"/>
              <a:gd name="T4" fmla="*/ 2147483647 w 1752"/>
              <a:gd name="T5" fmla="*/ 2147483647 h 1622"/>
              <a:gd name="T6" fmla="*/ 2147483647 w 1752"/>
              <a:gd name="T7" fmla="*/ 2147483647 h 1622"/>
              <a:gd name="T8" fmla="*/ 2147483647 w 1752"/>
              <a:gd name="T9" fmla="*/ 2147483647 h 1622"/>
              <a:gd name="T10" fmla="*/ 2147483647 w 1752"/>
              <a:gd name="T11" fmla="*/ 2147483647 h 1622"/>
              <a:gd name="T12" fmla="*/ 2147483647 w 1752"/>
              <a:gd name="T13" fmla="*/ 2147483647 h 1622"/>
              <a:gd name="T14" fmla="*/ 2147483647 w 1752"/>
              <a:gd name="T15" fmla="*/ 2147483647 h 1622"/>
              <a:gd name="T16" fmla="*/ 2147483647 w 1752"/>
              <a:gd name="T17" fmla="*/ 2147483647 h 1622"/>
              <a:gd name="T18" fmla="*/ 2147483647 w 1752"/>
              <a:gd name="T19" fmla="*/ 2147483647 h 1622"/>
              <a:gd name="T20" fmla="*/ 2147483647 w 1752"/>
              <a:gd name="T21" fmla="*/ 2147483647 h 1622"/>
              <a:gd name="T22" fmla="*/ 2147483647 w 1752"/>
              <a:gd name="T23" fmla="*/ 2147483647 h 1622"/>
              <a:gd name="T24" fmla="*/ 2147483647 w 1752"/>
              <a:gd name="T25" fmla="*/ 2147483647 h 1622"/>
              <a:gd name="T26" fmla="*/ 2147483647 w 1752"/>
              <a:gd name="T27" fmla="*/ 2147483647 h 1622"/>
              <a:gd name="T28" fmla="*/ 2147483647 w 1752"/>
              <a:gd name="T29" fmla="*/ 2147483647 h 1622"/>
              <a:gd name="T30" fmla="*/ 2147483647 w 1752"/>
              <a:gd name="T31" fmla="*/ 2147483647 h 1622"/>
              <a:gd name="T32" fmla="*/ 2147483647 w 1752"/>
              <a:gd name="T33" fmla="*/ 2147483647 h 1622"/>
              <a:gd name="T34" fmla="*/ 2147483647 w 1752"/>
              <a:gd name="T35" fmla="*/ 2147483647 h 1622"/>
              <a:gd name="T36" fmla="*/ 2147483647 w 1752"/>
              <a:gd name="T37" fmla="*/ 2147483647 h 1622"/>
              <a:gd name="T38" fmla="*/ 2147483647 w 1752"/>
              <a:gd name="T39" fmla="*/ 2147483647 h 1622"/>
              <a:gd name="T40" fmla="*/ 2147483647 w 1752"/>
              <a:gd name="T41" fmla="*/ 2147483647 h 1622"/>
              <a:gd name="T42" fmla="*/ 2147483647 w 1752"/>
              <a:gd name="T43" fmla="*/ 2147483647 h 1622"/>
              <a:gd name="T44" fmla="*/ 2147483647 w 1752"/>
              <a:gd name="T45" fmla="*/ 2147483647 h 1622"/>
              <a:gd name="T46" fmla="*/ 2147483647 w 1752"/>
              <a:gd name="T47" fmla="*/ 2147483647 h 1622"/>
              <a:gd name="T48" fmla="*/ 2147483647 w 1752"/>
              <a:gd name="T49" fmla="*/ 2147483647 h 1622"/>
              <a:gd name="T50" fmla="*/ 2147483647 w 1752"/>
              <a:gd name="T51" fmla="*/ 2147483647 h 1622"/>
              <a:gd name="T52" fmla="*/ 2147483647 w 1752"/>
              <a:gd name="T53" fmla="*/ 2147483647 h 1622"/>
              <a:gd name="T54" fmla="*/ 2147483647 w 1752"/>
              <a:gd name="T55" fmla="*/ 2147483647 h 1622"/>
              <a:gd name="T56" fmla="*/ 2147483647 w 1752"/>
              <a:gd name="T57" fmla="*/ 2147483647 h 1622"/>
              <a:gd name="T58" fmla="*/ 2147483647 w 1752"/>
              <a:gd name="T59" fmla="*/ 2147483647 h 1622"/>
              <a:gd name="T60" fmla="*/ 2147483647 w 1752"/>
              <a:gd name="T61" fmla="*/ 2147483647 h 1622"/>
              <a:gd name="T62" fmla="*/ 0 w 1752"/>
              <a:gd name="T63" fmla="*/ 0 h 16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52"/>
              <a:gd name="T97" fmla="*/ 0 h 1622"/>
              <a:gd name="T98" fmla="*/ 1752 w 1752"/>
              <a:gd name="T99" fmla="*/ 1622 h 16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52" h="1622">
                <a:moveTo>
                  <a:pt x="0" y="0"/>
                </a:moveTo>
                <a:cubicBezTo>
                  <a:pt x="66" y="66"/>
                  <a:pt x="98" y="149"/>
                  <a:pt x="146" y="227"/>
                </a:cubicBezTo>
                <a:cubicBezTo>
                  <a:pt x="170" y="265"/>
                  <a:pt x="202" y="295"/>
                  <a:pt x="227" y="333"/>
                </a:cubicBezTo>
                <a:cubicBezTo>
                  <a:pt x="257" y="379"/>
                  <a:pt x="287" y="424"/>
                  <a:pt x="316" y="470"/>
                </a:cubicBezTo>
                <a:cubicBezTo>
                  <a:pt x="326" y="487"/>
                  <a:pt x="349" y="519"/>
                  <a:pt x="349" y="519"/>
                </a:cubicBezTo>
                <a:cubicBezTo>
                  <a:pt x="363" y="561"/>
                  <a:pt x="385" y="601"/>
                  <a:pt x="405" y="641"/>
                </a:cubicBezTo>
                <a:cubicBezTo>
                  <a:pt x="421" y="673"/>
                  <a:pt x="419" y="687"/>
                  <a:pt x="446" y="714"/>
                </a:cubicBezTo>
                <a:cubicBezTo>
                  <a:pt x="454" y="764"/>
                  <a:pt x="469" y="813"/>
                  <a:pt x="487" y="860"/>
                </a:cubicBezTo>
                <a:cubicBezTo>
                  <a:pt x="490" y="917"/>
                  <a:pt x="489" y="974"/>
                  <a:pt x="495" y="1030"/>
                </a:cubicBezTo>
                <a:cubicBezTo>
                  <a:pt x="500" y="1075"/>
                  <a:pt x="529" y="1134"/>
                  <a:pt x="543" y="1176"/>
                </a:cubicBezTo>
                <a:cubicBezTo>
                  <a:pt x="557" y="1219"/>
                  <a:pt x="563" y="1295"/>
                  <a:pt x="592" y="1330"/>
                </a:cubicBezTo>
                <a:cubicBezTo>
                  <a:pt x="619" y="1362"/>
                  <a:pt x="626" y="1349"/>
                  <a:pt x="657" y="1371"/>
                </a:cubicBezTo>
                <a:cubicBezTo>
                  <a:pt x="666" y="1378"/>
                  <a:pt x="671" y="1389"/>
                  <a:pt x="681" y="1395"/>
                </a:cubicBezTo>
                <a:cubicBezTo>
                  <a:pt x="745" y="1435"/>
                  <a:pt x="821" y="1458"/>
                  <a:pt x="892" y="1485"/>
                </a:cubicBezTo>
                <a:cubicBezTo>
                  <a:pt x="926" y="1519"/>
                  <a:pt x="966" y="1569"/>
                  <a:pt x="1014" y="1590"/>
                </a:cubicBezTo>
                <a:cubicBezTo>
                  <a:pt x="1045" y="1604"/>
                  <a:pt x="1111" y="1622"/>
                  <a:pt x="1111" y="1622"/>
                </a:cubicBezTo>
                <a:cubicBezTo>
                  <a:pt x="1144" y="1619"/>
                  <a:pt x="1177" y="1622"/>
                  <a:pt x="1209" y="1614"/>
                </a:cubicBezTo>
                <a:cubicBezTo>
                  <a:pt x="1220" y="1611"/>
                  <a:pt x="1224" y="1596"/>
                  <a:pt x="1233" y="1590"/>
                </a:cubicBezTo>
                <a:cubicBezTo>
                  <a:pt x="1263" y="1570"/>
                  <a:pt x="1291" y="1556"/>
                  <a:pt x="1322" y="1533"/>
                </a:cubicBezTo>
                <a:cubicBezTo>
                  <a:pt x="1422" y="1458"/>
                  <a:pt x="1496" y="1368"/>
                  <a:pt x="1566" y="1266"/>
                </a:cubicBezTo>
                <a:cubicBezTo>
                  <a:pt x="1631" y="1172"/>
                  <a:pt x="1715" y="1101"/>
                  <a:pt x="1752" y="990"/>
                </a:cubicBezTo>
                <a:cubicBezTo>
                  <a:pt x="1751" y="981"/>
                  <a:pt x="1744" y="897"/>
                  <a:pt x="1736" y="876"/>
                </a:cubicBezTo>
                <a:cubicBezTo>
                  <a:pt x="1723" y="842"/>
                  <a:pt x="1698" y="814"/>
                  <a:pt x="1687" y="779"/>
                </a:cubicBezTo>
                <a:cubicBezTo>
                  <a:pt x="1675" y="742"/>
                  <a:pt x="1667" y="709"/>
                  <a:pt x="1630" y="681"/>
                </a:cubicBezTo>
                <a:cubicBezTo>
                  <a:pt x="1594" y="654"/>
                  <a:pt x="1540" y="603"/>
                  <a:pt x="1517" y="568"/>
                </a:cubicBezTo>
                <a:cubicBezTo>
                  <a:pt x="1469" y="497"/>
                  <a:pt x="1420" y="413"/>
                  <a:pt x="1347" y="365"/>
                </a:cubicBezTo>
                <a:cubicBezTo>
                  <a:pt x="1325" y="324"/>
                  <a:pt x="1289" y="268"/>
                  <a:pt x="1249" y="243"/>
                </a:cubicBezTo>
                <a:cubicBezTo>
                  <a:pt x="1223" y="227"/>
                  <a:pt x="1190" y="226"/>
                  <a:pt x="1160" y="219"/>
                </a:cubicBezTo>
                <a:cubicBezTo>
                  <a:pt x="1098" y="204"/>
                  <a:pt x="1037" y="194"/>
                  <a:pt x="973" y="187"/>
                </a:cubicBezTo>
                <a:cubicBezTo>
                  <a:pt x="851" y="141"/>
                  <a:pt x="749" y="136"/>
                  <a:pt x="616" y="130"/>
                </a:cubicBezTo>
                <a:cubicBezTo>
                  <a:pt x="516" y="97"/>
                  <a:pt x="434" y="23"/>
                  <a:pt x="324" y="16"/>
                </a:cubicBezTo>
                <a:cubicBezTo>
                  <a:pt x="216" y="9"/>
                  <a:pt x="108" y="5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0" name="Freeform 81"/>
          <p:cNvSpPr>
            <a:spLocks/>
          </p:cNvSpPr>
          <p:nvPr/>
        </p:nvSpPr>
        <p:spPr bwMode="auto">
          <a:xfrm>
            <a:off x="2998788" y="4030663"/>
            <a:ext cx="1779587" cy="2370137"/>
          </a:xfrm>
          <a:custGeom>
            <a:avLst/>
            <a:gdLst>
              <a:gd name="T0" fmla="*/ 2147483647 w 1121"/>
              <a:gd name="T1" fmla="*/ 0 h 1493"/>
              <a:gd name="T2" fmla="*/ 2147483647 w 1121"/>
              <a:gd name="T3" fmla="*/ 2147483647 h 1493"/>
              <a:gd name="T4" fmla="*/ 2147483647 w 1121"/>
              <a:gd name="T5" fmla="*/ 2147483647 h 1493"/>
              <a:gd name="T6" fmla="*/ 2147483647 w 1121"/>
              <a:gd name="T7" fmla="*/ 2147483647 h 1493"/>
              <a:gd name="T8" fmla="*/ 2147483647 w 1121"/>
              <a:gd name="T9" fmla="*/ 2147483647 h 1493"/>
              <a:gd name="T10" fmla="*/ 2147483647 w 1121"/>
              <a:gd name="T11" fmla="*/ 2147483647 h 1493"/>
              <a:gd name="T12" fmla="*/ 2147483647 w 1121"/>
              <a:gd name="T13" fmla="*/ 2147483647 h 1493"/>
              <a:gd name="T14" fmla="*/ 2147483647 w 1121"/>
              <a:gd name="T15" fmla="*/ 2147483647 h 1493"/>
              <a:gd name="T16" fmla="*/ 2147483647 w 1121"/>
              <a:gd name="T17" fmla="*/ 2147483647 h 1493"/>
              <a:gd name="T18" fmla="*/ 2147483647 w 1121"/>
              <a:gd name="T19" fmla="*/ 2147483647 h 1493"/>
              <a:gd name="T20" fmla="*/ 2147483647 w 1121"/>
              <a:gd name="T21" fmla="*/ 2147483647 h 1493"/>
              <a:gd name="T22" fmla="*/ 2147483647 w 1121"/>
              <a:gd name="T23" fmla="*/ 2147483647 h 1493"/>
              <a:gd name="T24" fmla="*/ 2147483647 w 1121"/>
              <a:gd name="T25" fmla="*/ 2147483647 h 1493"/>
              <a:gd name="T26" fmla="*/ 2147483647 w 1121"/>
              <a:gd name="T27" fmla="*/ 2147483647 h 1493"/>
              <a:gd name="T28" fmla="*/ 2147483647 w 1121"/>
              <a:gd name="T29" fmla="*/ 2147483647 h 1493"/>
              <a:gd name="T30" fmla="*/ 2147483647 w 1121"/>
              <a:gd name="T31" fmla="*/ 2147483647 h 1493"/>
              <a:gd name="T32" fmla="*/ 2147483647 w 1121"/>
              <a:gd name="T33" fmla="*/ 2147483647 h 1493"/>
              <a:gd name="T34" fmla="*/ 2147483647 w 1121"/>
              <a:gd name="T35" fmla="*/ 2147483647 h 1493"/>
              <a:gd name="T36" fmla="*/ 2147483647 w 1121"/>
              <a:gd name="T37" fmla="*/ 2147483647 h 1493"/>
              <a:gd name="T38" fmla="*/ 2147483647 w 1121"/>
              <a:gd name="T39" fmla="*/ 2147483647 h 1493"/>
              <a:gd name="T40" fmla="*/ 2147483647 w 1121"/>
              <a:gd name="T41" fmla="*/ 2147483647 h 1493"/>
              <a:gd name="T42" fmla="*/ 2147483647 w 1121"/>
              <a:gd name="T43" fmla="*/ 2147483647 h 1493"/>
              <a:gd name="T44" fmla="*/ 2147483647 w 1121"/>
              <a:gd name="T45" fmla="*/ 2147483647 h 1493"/>
              <a:gd name="T46" fmla="*/ 2147483647 w 1121"/>
              <a:gd name="T47" fmla="*/ 2147483647 h 1493"/>
              <a:gd name="T48" fmla="*/ 2147483647 w 1121"/>
              <a:gd name="T49" fmla="*/ 2147483647 h 1493"/>
              <a:gd name="T50" fmla="*/ 2147483647 w 1121"/>
              <a:gd name="T51" fmla="*/ 2147483647 h 1493"/>
              <a:gd name="T52" fmla="*/ 2147483647 w 1121"/>
              <a:gd name="T53" fmla="*/ 2147483647 h 1493"/>
              <a:gd name="T54" fmla="*/ 2147483647 w 1121"/>
              <a:gd name="T55" fmla="*/ 2147483647 h 1493"/>
              <a:gd name="T56" fmla="*/ 2147483647 w 1121"/>
              <a:gd name="T57" fmla="*/ 2147483647 h 1493"/>
              <a:gd name="T58" fmla="*/ 2147483647 w 1121"/>
              <a:gd name="T59" fmla="*/ 2147483647 h 1493"/>
              <a:gd name="T60" fmla="*/ 2147483647 w 1121"/>
              <a:gd name="T61" fmla="*/ 2147483647 h 1493"/>
              <a:gd name="T62" fmla="*/ 2147483647 w 1121"/>
              <a:gd name="T63" fmla="*/ 2147483647 h 1493"/>
              <a:gd name="T64" fmla="*/ 2147483647 w 1121"/>
              <a:gd name="T65" fmla="*/ 0 h 14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1"/>
              <a:gd name="T100" fmla="*/ 0 h 1493"/>
              <a:gd name="T101" fmla="*/ 1121 w 1121"/>
              <a:gd name="T102" fmla="*/ 1493 h 149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1" h="1493">
                <a:moveTo>
                  <a:pt x="642" y="0"/>
                </a:moveTo>
                <a:cubicBezTo>
                  <a:pt x="632" y="30"/>
                  <a:pt x="628" y="55"/>
                  <a:pt x="610" y="81"/>
                </a:cubicBezTo>
                <a:cubicBezTo>
                  <a:pt x="601" y="118"/>
                  <a:pt x="582" y="155"/>
                  <a:pt x="561" y="187"/>
                </a:cubicBezTo>
                <a:cubicBezTo>
                  <a:pt x="543" y="261"/>
                  <a:pt x="522" y="330"/>
                  <a:pt x="488" y="398"/>
                </a:cubicBezTo>
                <a:cubicBezTo>
                  <a:pt x="483" y="408"/>
                  <a:pt x="466" y="445"/>
                  <a:pt x="456" y="455"/>
                </a:cubicBezTo>
                <a:cubicBezTo>
                  <a:pt x="446" y="465"/>
                  <a:pt x="433" y="470"/>
                  <a:pt x="423" y="479"/>
                </a:cubicBezTo>
                <a:cubicBezTo>
                  <a:pt x="394" y="504"/>
                  <a:pt x="372" y="539"/>
                  <a:pt x="350" y="568"/>
                </a:cubicBezTo>
                <a:cubicBezTo>
                  <a:pt x="319" y="609"/>
                  <a:pt x="298" y="661"/>
                  <a:pt x="261" y="698"/>
                </a:cubicBezTo>
                <a:cubicBezTo>
                  <a:pt x="249" y="710"/>
                  <a:pt x="233" y="718"/>
                  <a:pt x="220" y="730"/>
                </a:cubicBezTo>
                <a:cubicBezTo>
                  <a:pt x="201" y="788"/>
                  <a:pt x="151" y="801"/>
                  <a:pt x="115" y="844"/>
                </a:cubicBezTo>
                <a:cubicBezTo>
                  <a:pt x="109" y="851"/>
                  <a:pt x="106" y="862"/>
                  <a:pt x="99" y="868"/>
                </a:cubicBezTo>
                <a:cubicBezTo>
                  <a:pt x="84" y="881"/>
                  <a:pt x="50" y="901"/>
                  <a:pt x="50" y="901"/>
                </a:cubicBezTo>
                <a:cubicBezTo>
                  <a:pt x="34" y="926"/>
                  <a:pt x="18" y="938"/>
                  <a:pt x="9" y="966"/>
                </a:cubicBezTo>
                <a:cubicBezTo>
                  <a:pt x="6" y="985"/>
                  <a:pt x="0" y="1003"/>
                  <a:pt x="1" y="1022"/>
                </a:cubicBezTo>
                <a:cubicBezTo>
                  <a:pt x="3" y="1074"/>
                  <a:pt x="6" y="1126"/>
                  <a:pt x="17" y="1177"/>
                </a:cubicBezTo>
                <a:cubicBezTo>
                  <a:pt x="20" y="1192"/>
                  <a:pt x="34" y="1203"/>
                  <a:pt x="42" y="1217"/>
                </a:cubicBezTo>
                <a:cubicBezTo>
                  <a:pt x="77" y="1279"/>
                  <a:pt x="121" y="1320"/>
                  <a:pt x="172" y="1371"/>
                </a:cubicBezTo>
                <a:cubicBezTo>
                  <a:pt x="204" y="1403"/>
                  <a:pt x="242" y="1447"/>
                  <a:pt x="285" y="1461"/>
                </a:cubicBezTo>
                <a:cubicBezTo>
                  <a:pt x="328" y="1475"/>
                  <a:pt x="372" y="1479"/>
                  <a:pt x="415" y="1493"/>
                </a:cubicBezTo>
                <a:cubicBezTo>
                  <a:pt x="528" y="1482"/>
                  <a:pt x="644" y="1479"/>
                  <a:pt x="756" y="1461"/>
                </a:cubicBezTo>
                <a:cubicBezTo>
                  <a:pt x="803" y="1444"/>
                  <a:pt x="847" y="1422"/>
                  <a:pt x="894" y="1404"/>
                </a:cubicBezTo>
                <a:cubicBezTo>
                  <a:pt x="914" y="1388"/>
                  <a:pt x="939" y="1379"/>
                  <a:pt x="959" y="1363"/>
                </a:cubicBezTo>
                <a:cubicBezTo>
                  <a:pt x="978" y="1347"/>
                  <a:pt x="988" y="1322"/>
                  <a:pt x="1007" y="1306"/>
                </a:cubicBezTo>
                <a:cubicBezTo>
                  <a:pt x="1040" y="1277"/>
                  <a:pt x="1070" y="1253"/>
                  <a:pt x="1096" y="1217"/>
                </a:cubicBezTo>
                <a:cubicBezTo>
                  <a:pt x="1107" y="1057"/>
                  <a:pt x="1115" y="899"/>
                  <a:pt x="1121" y="739"/>
                </a:cubicBezTo>
                <a:cubicBezTo>
                  <a:pt x="1112" y="665"/>
                  <a:pt x="1093" y="588"/>
                  <a:pt x="1048" y="528"/>
                </a:cubicBezTo>
                <a:cubicBezTo>
                  <a:pt x="1028" y="468"/>
                  <a:pt x="1000" y="425"/>
                  <a:pt x="967" y="373"/>
                </a:cubicBezTo>
                <a:cubicBezTo>
                  <a:pt x="922" y="303"/>
                  <a:pt x="907" y="249"/>
                  <a:pt x="845" y="187"/>
                </a:cubicBezTo>
                <a:cubicBezTo>
                  <a:pt x="842" y="179"/>
                  <a:pt x="843" y="169"/>
                  <a:pt x="837" y="163"/>
                </a:cubicBezTo>
                <a:cubicBezTo>
                  <a:pt x="831" y="157"/>
                  <a:pt x="820" y="158"/>
                  <a:pt x="813" y="154"/>
                </a:cubicBezTo>
                <a:cubicBezTo>
                  <a:pt x="798" y="145"/>
                  <a:pt x="786" y="132"/>
                  <a:pt x="772" y="122"/>
                </a:cubicBezTo>
                <a:cubicBezTo>
                  <a:pt x="750" y="90"/>
                  <a:pt x="719" y="45"/>
                  <a:pt x="683" y="33"/>
                </a:cubicBezTo>
                <a:cubicBezTo>
                  <a:pt x="652" y="12"/>
                  <a:pt x="665" y="23"/>
                  <a:pt x="642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9231" name="Freeform 80"/>
          <p:cNvSpPr>
            <a:spLocks/>
          </p:cNvSpPr>
          <p:nvPr/>
        </p:nvSpPr>
        <p:spPr bwMode="auto">
          <a:xfrm>
            <a:off x="785813" y="3789363"/>
            <a:ext cx="3128962" cy="2560637"/>
          </a:xfrm>
          <a:custGeom>
            <a:avLst/>
            <a:gdLst>
              <a:gd name="T0" fmla="*/ 2147483647 w 1971"/>
              <a:gd name="T1" fmla="*/ 2147483647 h 1613"/>
              <a:gd name="T2" fmla="*/ 2147483647 w 1971"/>
              <a:gd name="T3" fmla="*/ 2147483647 h 1613"/>
              <a:gd name="T4" fmla="*/ 2147483647 w 1971"/>
              <a:gd name="T5" fmla="*/ 2147483647 h 1613"/>
              <a:gd name="T6" fmla="*/ 2147483647 w 1971"/>
              <a:gd name="T7" fmla="*/ 2147483647 h 1613"/>
              <a:gd name="T8" fmla="*/ 2147483647 w 1971"/>
              <a:gd name="T9" fmla="*/ 2147483647 h 1613"/>
              <a:gd name="T10" fmla="*/ 2147483647 w 1971"/>
              <a:gd name="T11" fmla="*/ 2147483647 h 1613"/>
              <a:gd name="T12" fmla="*/ 2147483647 w 1971"/>
              <a:gd name="T13" fmla="*/ 2147483647 h 1613"/>
              <a:gd name="T14" fmla="*/ 2147483647 w 1971"/>
              <a:gd name="T15" fmla="*/ 2147483647 h 1613"/>
              <a:gd name="T16" fmla="*/ 2147483647 w 1971"/>
              <a:gd name="T17" fmla="*/ 2147483647 h 1613"/>
              <a:gd name="T18" fmla="*/ 2147483647 w 1971"/>
              <a:gd name="T19" fmla="*/ 2147483647 h 1613"/>
              <a:gd name="T20" fmla="*/ 2147483647 w 1971"/>
              <a:gd name="T21" fmla="*/ 2147483647 h 1613"/>
              <a:gd name="T22" fmla="*/ 2147483647 w 1971"/>
              <a:gd name="T23" fmla="*/ 2147483647 h 1613"/>
              <a:gd name="T24" fmla="*/ 2147483647 w 1971"/>
              <a:gd name="T25" fmla="*/ 2147483647 h 1613"/>
              <a:gd name="T26" fmla="*/ 2147483647 w 1971"/>
              <a:gd name="T27" fmla="*/ 2147483647 h 1613"/>
              <a:gd name="T28" fmla="*/ 2147483647 w 1971"/>
              <a:gd name="T29" fmla="*/ 2147483647 h 1613"/>
              <a:gd name="T30" fmla="*/ 2147483647 w 1971"/>
              <a:gd name="T31" fmla="*/ 2147483647 h 1613"/>
              <a:gd name="T32" fmla="*/ 2147483647 w 1971"/>
              <a:gd name="T33" fmla="*/ 2147483647 h 1613"/>
              <a:gd name="T34" fmla="*/ 2147483647 w 1971"/>
              <a:gd name="T35" fmla="*/ 2147483647 h 1613"/>
              <a:gd name="T36" fmla="*/ 2147483647 w 1971"/>
              <a:gd name="T37" fmla="*/ 2147483647 h 1613"/>
              <a:gd name="T38" fmla="*/ 2147483647 w 1971"/>
              <a:gd name="T39" fmla="*/ 2147483647 h 1613"/>
              <a:gd name="T40" fmla="*/ 0 w 1971"/>
              <a:gd name="T41" fmla="*/ 2147483647 h 1613"/>
              <a:gd name="T42" fmla="*/ 2147483647 w 1971"/>
              <a:gd name="T43" fmla="*/ 2147483647 h 1613"/>
              <a:gd name="T44" fmla="*/ 2147483647 w 1971"/>
              <a:gd name="T45" fmla="*/ 2147483647 h 1613"/>
              <a:gd name="T46" fmla="*/ 2147483647 w 1971"/>
              <a:gd name="T47" fmla="*/ 2147483647 h 1613"/>
              <a:gd name="T48" fmla="*/ 2147483647 w 1971"/>
              <a:gd name="T49" fmla="*/ 2147483647 h 1613"/>
              <a:gd name="T50" fmla="*/ 2147483647 w 1971"/>
              <a:gd name="T51" fmla="*/ 2147483647 h 1613"/>
              <a:gd name="T52" fmla="*/ 2147483647 w 1971"/>
              <a:gd name="T53" fmla="*/ 2147483647 h 1613"/>
              <a:gd name="T54" fmla="*/ 2147483647 w 1971"/>
              <a:gd name="T55" fmla="*/ 2147483647 h 1613"/>
              <a:gd name="T56" fmla="*/ 2147483647 w 1971"/>
              <a:gd name="T57" fmla="*/ 2147483647 h 1613"/>
              <a:gd name="T58" fmla="*/ 2147483647 w 1971"/>
              <a:gd name="T59" fmla="*/ 2147483647 h 1613"/>
              <a:gd name="T60" fmla="*/ 2147483647 w 1971"/>
              <a:gd name="T61" fmla="*/ 2147483647 h 1613"/>
              <a:gd name="T62" fmla="*/ 2147483647 w 1971"/>
              <a:gd name="T63" fmla="*/ 2147483647 h 1613"/>
              <a:gd name="T64" fmla="*/ 2147483647 w 1971"/>
              <a:gd name="T65" fmla="*/ 2147483647 h 1613"/>
              <a:gd name="T66" fmla="*/ 2147483647 w 1971"/>
              <a:gd name="T67" fmla="*/ 2147483647 h 1613"/>
              <a:gd name="T68" fmla="*/ 2147483647 w 1971"/>
              <a:gd name="T69" fmla="*/ 2147483647 h 1613"/>
              <a:gd name="T70" fmla="*/ 2147483647 w 1971"/>
              <a:gd name="T71" fmla="*/ 2147483647 h 1613"/>
              <a:gd name="T72" fmla="*/ 2147483647 w 1971"/>
              <a:gd name="T73" fmla="*/ 2147483647 h 1613"/>
              <a:gd name="T74" fmla="*/ 2147483647 w 1971"/>
              <a:gd name="T75" fmla="*/ 2147483647 h 1613"/>
              <a:gd name="T76" fmla="*/ 2147483647 w 1971"/>
              <a:gd name="T77" fmla="*/ 2147483647 h 1613"/>
              <a:gd name="T78" fmla="*/ 2147483647 w 1971"/>
              <a:gd name="T79" fmla="*/ 2147483647 h 1613"/>
              <a:gd name="T80" fmla="*/ 2147483647 w 1971"/>
              <a:gd name="T81" fmla="*/ 2147483647 h 1613"/>
              <a:gd name="T82" fmla="*/ 2147483647 w 1971"/>
              <a:gd name="T83" fmla="*/ 2147483647 h 1613"/>
              <a:gd name="T84" fmla="*/ 2147483647 w 1971"/>
              <a:gd name="T85" fmla="*/ 2147483647 h 1613"/>
              <a:gd name="T86" fmla="*/ 2147483647 w 1971"/>
              <a:gd name="T87" fmla="*/ 2147483647 h 1613"/>
              <a:gd name="T88" fmla="*/ 2147483647 w 1971"/>
              <a:gd name="T89" fmla="*/ 2147483647 h 1613"/>
              <a:gd name="T90" fmla="*/ 2147483647 w 1971"/>
              <a:gd name="T91" fmla="*/ 2147483647 h 16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71"/>
              <a:gd name="T139" fmla="*/ 0 h 1613"/>
              <a:gd name="T140" fmla="*/ 1971 w 1971"/>
              <a:gd name="T141" fmla="*/ 1613 h 16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71" h="1613">
                <a:moveTo>
                  <a:pt x="1947" y="71"/>
                </a:moveTo>
                <a:cubicBezTo>
                  <a:pt x="1826" y="47"/>
                  <a:pt x="1753" y="61"/>
                  <a:pt x="1614" y="71"/>
                </a:cubicBezTo>
                <a:cubicBezTo>
                  <a:pt x="1480" y="116"/>
                  <a:pt x="1622" y="71"/>
                  <a:pt x="1249" y="87"/>
                </a:cubicBezTo>
                <a:cubicBezTo>
                  <a:pt x="1195" y="89"/>
                  <a:pt x="1145" y="119"/>
                  <a:pt x="1095" y="136"/>
                </a:cubicBezTo>
                <a:cubicBezTo>
                  <a:pt x="1044" y="187"/>
                  <a:pt x="1097" y="144"/>
                  <a:pt x="982" y="168"/>
                </a:cubicBezTo>
                <a:cubicBezTo>
                  <a:pt x="970" y="170"/>
                  <a:pt x="960" y="180"/>
                  <a:pt x="949" y="185"/>
                </a:cubicBezTo>
                <a:cubicBezTo>
                  <a:pt x="933" y="191"/>
                  <a:pt x="900" y="201"/>
                  <a:pt x="900" y="201"/>
                </a:cubicBezTo>
                <a:cubicBezTo>
                  <a:pt x="880" y="215"/>
                  <a:pt x="850" y="233"/>
                  <a:pt x="835" y="250"/>
                </a:cubicBezTo>
                <a:cubicBezTo>
                  <a:pt x="822" y="264"/>
                  <a:pt x="821" y="291"/>
                  <a:pt x="803" y="298"/>
                </a:cubicBezTo>
                <a:cubicBezTo>
                  <a:pt x="765" y="312"/>
                  <a:pt x="722" y="303"/>
                  <a:pt x="681" y="306"/>
                </a:cubicBezTo>
                <a:cubicBezTo>
                  <a:pt x="654" y="316"/>
                  <a:pt x="627" y="322"/>
                  <a:pt x="600" y="331"/>
                </a:cubicBezTo>
                <a:cubicBezTo>
                  <a:pt x="572" y="350"/>
                  <a:pt x="538" y="358"/>
                  <a:pt x="511" y="379"/>
                </a:cubicBezTo>
                <a:cubicBezTo>
                  <a:pt x="500" y="387"/>
                  <a:pt x="492" y="399"/>
                  <a:pt x="479" y="404"/>
                </a:cubicBezTo>
                <a:cubicBezTo>
                  <a:pt x="456" y="413"/>
                  <a:pt x="430" y="414"/>
                  <a:pt x="406" y="420"/>
                </a:cubicBezTo>
                <a:cubicBezTo>
                  <a:pt x="389" y="424"/>
                  <a:pt x="373" y="431"/>
                  <a:pt x="357" y="436"/>
                </a:cubicBezTo>
                <a:cubicBezTo>
                  <a:pt x="349" y="439"/>
                  <a:pt x="332" y="444"/>
                  <a:pt x="332" y="444"/>
                </a:cubicBezTo>
                <a:cubicBezTo>
                  <a:pt x="262" y="519"/>
                  <a:pt x="376" y="403"/>
                  <a:pt x="292" y="469"/>
                </a:cubicBezTo>
                <a:cubicBezTo>
                  <a:pt x="251" y="501"/>
                  <a:pt x="212" y="550"/>
                  <a:pt x="178" y="590"/>
                </a:cubicBezTo>
                <a:cubicBezTo>
                  <a:pt x="143" y="632"/>
                  <a:pt x="98" y="685"/>
                  <a:pt x="73" y="736"/>
                </a:cubicBezTo>
                <a:cubicBezTo>
                  <a:pt x="54" y="776"/>
                  <a:pt x="66" y="761"/>
                  <a:pt x="40" y="785"/>
                </a:cubicBezTo>
                <a:cubicBezTo>
                  <a:pt x="25" y="831"/>
                  <a:pt x="8" y="867"/>
                  <a:pt x="0" y="915"/>
                </a:cubicBezTo>
                <a:cubicBezTo>
                  <a:pt x="3" y="996"/>
                  <a:pt x="1" y="1077"/>
                  <a:pt x="8" y="1158"/>
                </a:cubicBezTo>
                <a:cubicBezTo>
                  <a:pt x="13" y="1214"/>
                  <a:pt x="61" y="1252"/>
                  <a:pt x="97" y="1288"/>
                </a:cubicBezTo>
                <a:cubicBezTo>
                  <a:pt x="143" y="1334"/>
                  <a:pt x="107" y="1291"/>
                  <a:pt x="162" y="1369"/>
                </a:cubicBezTo>
                <a:cubicBezTo>
                  <a:pt x="179" y="1393"/>
                  <a:pt x="300" y="1455"/>
                  <a:pt x="332" y="1475"/>
                </a:cubicBezTo>
                <a:cubicBezTo>
                  <a:pt x="435" y="1540"/>
                  <a:pt x="310" y="1456"/>
                  <a:pt x="389" y="1499"/>
                </a:cubicBezTo>
                <a:cubicBezTo>
                  <a:pt x="434" y="1524"/>
                  <a:pt x="471" y="1559"/>
                  <a:pt x="519" y="1580"/>
                </a:cubicBezTo>
                <a:cubicBezTo>
                  <a:pt x="532" y="1586"/>
                  <a:pt x="546" y="1592"/>
                  <a:pt x="560" y="1596"/>
                </a:cubicBezTo>
                <a:cubicBezTo>
                  <a:pt x="587" y="1603"/>
                  <a:pt x="641" y="1613"/>
                  <a:pt x="641" y="1613"/>
                </a:cubicBezTo>
                <a:cubicBezTo>
                  <a:pt x="681" y="1610"/>
                  <a:pt x="722" y="1609"/>
                  <a:pt x="762" y="1604"/>
                </a:cubicBezTo>
                <a:cubicBezTo>
                  <a:pt x="784" y="1601"/>
                  <a:pt x="851" y="1565"/>
                  <a:pt x="852" y="1564"/>
                </a:cubicBezTo>
                <a:cubicBezTo>
                  <a:pt x="914" y="1534"/>
                  <a:pt x="982" y="1520"/>
                  <a:pt x="1046" y="1499"/>
                </a:cubicBezTo>
                <a:cubicBezTo>
                  <a:pt x="1078" y="1469"/>
                  <a:pt x="1109" y="1445"/>
                  <a:pt x="1136" y="1410"/>
                </a:cubicBezTo>
                <a:cubicBezTo>
                  <a:pt x="1172" y="1362"/>
                  <a:pt x="1190" y="1305"/>
                  <a:pt x="1225" y="1256"/>
                </a:cubicBezTo>
                <a:cubicBezTo>
                  <a:pt x="1268" y="1196"/>
                  <a:pt x="1312" y="1137"/>
                  <a:pt x="1355" y="1077"/>
                </a:cubicBezTo>
                <a:cubicBezTo>
                  <a:pt x="1380" y="1043"/>
                  <a:pt x="1398" y="1003"/>
                  <a:pt x="1428" y="972"/>
                </a:cubicBezTo>
                <a:cubicBezTo>
                  <a:pt x="1460" y="939"/>
                  <a:pt x="1473" y="901"/>
                  <a:pt x="1501" y="866"/>
                </a:cubicBezTo>
                <a:cubicBezTo>
                  <a:pt x="1513" y="851"/>
                  <a:pt x="1529" y="841"/>
                  <a:pt x="1541" y="826"/>
                </a:cubicBezTo>
                <a:cubicBezTo>
                  <a:pt x="1567" y="794"/>
                  <a:pt x="1614" y="728"/>
                  <a:pt x="1614" y="728"/>
                </a:cubicBezTo>
                <a:cubicBezTo>
                  <a:pt x="1636" y="641"/>
                  <a:pt x="1665" y="518"/>
                  <a:pt x="1728" y="452"/>
                </a:cubicBezTo>
                <a:cubicBezTo>
                  <a:pt x="1743" y="407"/>
                  <a:pt x="1768" y="356"/>
                  <a:pt x="1801" y="323"/>
                </a:cubicBezTo>
                <a:cubicBezTo>
                  <a:pt x="1813" y="273"/>
                  <a:pt x="1852" y="250"/>
                  <a:pt x="1882" y="209"/>
                </a:cubicBezTo>
                <a:cubicBezTo>
                  <a:pt x="1890" y="178"/>
                  <a:pt x="1893" y="150"/>
                  <a:pt x="1923" y="136"/>
                </a:cubicBezTo>
                <a:cubicBezTo>
                  <a:pt x="1915" y="139"/>
                  <a:pt x="1902" y="152"/>
                  <a:pt x="1898" y="144"/>
                </a:cubicBezTo>
                <a:cubicBezTo>
                  <a:pt x="1893" y="136"/>
                  <a:pt x="1910" y="129"/>
                  <a:pt x="1914" y="120"/>
                </a:cubicBezTo>
                <a:cubicBezTo>
                  <a:pt x="1923" y="103"/>
                  <a:pt x="1971" y="0"/>
                  <a:pt x="1947" y="71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9234" name="Group 78"/>
          <p:cNvGrpSpPr>
            <a:grpSpLocks/>
          </p:cNvGrpSpPr>
          <p:nvPr/>
        </p:nvGrpSpPr>
        <p:grpSpPr bwMode="auto">
          <a:xfrm>
            <a:off x="1046163" y="3727450"/>
            <a:ext cx="5835650" cy="2514600"/>
            <a:chOff x="602" y="2283"/>
            <a:chExt cx="3676" cy="1584"/>
          </a:xfrm>
        </p:grpSpPr>
        <p:sp>
          <p:nvSpPr>
            <p:cNvPr id="9239" name="Rectangle 44"/>
            <p:cNvSpPr>
              <a:spLocks noChangeArrowheads="1"/>
            </p:cNvSpPr>
            <p:nvPr/>
          </p:nvSpPr>
          <p:spPr bwMode="auto">
            <a:xfrm>
              <a:off x="2320" y="3240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graphicFrame>
          <p:nvGraphicFramePr>
            <p:cNvPr id="9218" name="Object 45"/>
            <p:cNvGraphicFramePr>
              <a:graphicFrameLocks noChangeAspect="1"/>
            </p:cNvGraphicFramePr>
            <p:nvPr/>
          </p:nvGraphicFramePr>
          <p:xfrm>
            <a:off x="879" y="3440"/>
            <a:ext cx="262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85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" y="3440"/>
                          <a:ext cx="262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46"/>
            <p:cNvGraphicFramePr>
              <a:graphicFrameLocks noChangeAspect="1"/>
            </p:cNvGraphicFramePr>
            <p:nvPr/>
          </p:nvGraphicFramePr>
          <p:xfrm>
            <a:off x="2583" y="3448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86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448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47"/>
            <p:cNvGraphicFramePr>
              <a:graphicFrameLocks noChangeAspect="1"/>
            </p:cNvGraphicFramePr>
            <p:nvPr/>
          </p:nvGraphicFramePr>
          <p:xfrm>
            <a:off x="3095" y="3419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8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5" y="3419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48"/>
            <p:cNvGraphicFramePr>
              <a:graphicFrameLocks noChangeAspect="1"/>
            </p:cNvGraphicFramePr>
            <p:nvPr/>
          </p:nvGraphicFramePr>
          <p:xfrm>
            <a:off x="1294" y="345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8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4" y="3456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0" name="Rectangle 49"/>
            <p:cNvSpPr>
              <a:spLocks noChangeArrowheads="1"/>
            </p:cNvSpPr>
            <p:nvPr/>
          </p:nvSpPr>
          <p:spPr bwMode="auto">
            <a:xfrm>
              <a:off x="3480" y="3245"/>
              <a:ext cx="182" cy="43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sp>
          <p:nvSpPr>
            <p:cNvPr id="9241" name="Rectangle 50"/>
            <p:cNvSpPr>
              <a:spLocks noChangeArrowheads="1"/>
            </p:cNvSpPr>
            <p:nvPr/>
          </p:nvSpPr>
          <p:spPr bwMode="auto">
            <a:xfrm>
              <a:off x="1190" y="3239"/>
              <a:ext cx="182" cy="4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/>
            </a:p>
          </p:txBody>
        </p:sp>
        <p:graphicFrame>
          <p:nvGraphicFramePr>
            <p:cNvPr id="9222" name="Object 51"/>
            <p:cNvGraphicFramePr>
              <a:graphicFrameLocks noChangeAspect="1"/>
            </p:cNvGraphicFramePr>
            <p:nvPr/>
          </p:nvGraphicFramePr>
          <p:xfrm>
            <a:off x="1887" y="3352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8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" y="3352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52"/>
            <p:cNvGraphicFramePr>
              <a:graphicFrameLocks noChangeAspect="1"/>
            </p:cNvGraphicFramePr>
            <p:nvPr/>
          </p:nvGraphicFramePr>
          <p:xfrm>
            <a:off x="2163" y="365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" y="3653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53"/>
            <p:cNvGraphicFramePr>
              <a:graphicFrameLocks noChangeAspect="1"/>
            </p:cNvGraphicFramePr>
            <p:nvPr/>
          </p:nvGraphicFramePr>
          <p:xfrm>
            <a:off x="4015" y="3332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1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5" y="3332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54"/>
            <p:cNvGraphicFramePr>
              <a:graphicFrameLocks noChangeAspect="1"/>
            </p:cNvGraphicFramePr>
            <p:nvPr/>
          </p:nvGraphicFramePr>
          <p:xfrm>
            <a:off x="3540" y="3565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2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3565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6" name="Object 55"/>
            <p:cNvGraphicFramePr>
              <a:graphicFrameLocks noChangeAspect="1"/>
            </p:cNvGraphicFramePr>
            <p:nvPr/>
          </p:nvGraphicFramePr>
          <p:xfrm>
            <a:off x="602" y="3138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3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" y="3138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2" name="Line 56"/>
            <p:cNvSpPr>
              <a:spLocks noChangeShapeType="1"/>
            </p:cNvSpPr>
            <p:nvPr/>
          </p:nvSpPr>
          <p:spPr bwMode="auto">
            <a:xfrm flipH="1">
              <a:off x="839" y="3241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3" name="Line 57"/>
            <p:cNvSpPr>
              <a:spLocks noChangeShapeType="1"/>
            </p:cNvSpPr>
            <p:nvPr/>
          </p:nvSpPr>
          <p:spPr bwMode="auto">
            <a:xfrm flipH="1">
              <a:off x="1083" y="3271"/>
              <a:ext cx="171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4" name="Line 58"/>
            <p:cNvSpPr>
              <a:spLocks noChangeShapeType="1"/>
            </p:cNvSpPr>
            <p:nvPr/>
          </p:nvSpPr>
          <p:spPr bwMode="auto">
            <a:xfrm>
              <a:off x="1347" y="3289"/>
              <a:ext cx="4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5" name="Line 59"/>
            <p:cNvSpPr>
              <a:spLocks noChangeShapeType="1"/>
            </p:cNvSpPr>
            <p:nvPr/>
          </p:nvSpPr>
          <p:spPr bwMode="auto">
            <a:xfrm flipH="1">
              <a:off x="2132" y="3265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6" name="Line 60"/>
            <p:cNvSpPr>
              <a:spLocks noChangeShapeType="1"/>
            </p:cNvSpPr>
            <p:nvPr/>
          </p:nvSpPr>
          <p:spPr bwMode="auto">
            <a:xfrm flipH="1">
              <a:off x="2330" y="3277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7" name="Line 61"/>
            <p:cNvSpPr>
              <a:spLocks noChangeShapeType="1"/>
            </p:cNvSpPr>
            <p:nvPr/>
          </p:nvSpPr>
          <p:spPr bwMode="auto">
            <a:xfrm>
              <a:off x="2522" y="3241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8" name="Line 62"/>
            <p:cNvSpPr>
              <a:spLocks noChangeShapeType="1"/>
            </p:cNvSpPr>
            <p:nvPr/>
          </p:nvSpPr>
          <p:spPr bwMode="auto">
            <a:xfrm flipH="1">
              <a:off x="3327" y="3289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49" name="Line 63"/>
            <p:cNvSpPr>
              <a:spLocks noChangeShapeType="1"/>
            </p:cNvSpPr>
            <p:nvPr/>
          </p:nvSpPr>
          <p:spPr bwMode="auto">
            <a:xfrm flipH="1">
              <a:off x="3644" y="3271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0" name="Line 64"/>
            <p:cNvSpPr>
              <a:spLocks noChangeShapeType="1"/>
            </p:cNvSpPr>
            <p:nvPr/>
          </p:nvSpPr>
          <p:spPr bwMode="auto">
            <a:xfrm>
              <a:off x="3722" y="3222"/>
              <a:ext cx="324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9251" name="Group 65"/>
            <p:cNvGrpSpPr>
              <a:grpSpLocks/>
            </p:cNvGrpSpPr>
            <p:nvPr/>
          </p:nvGrpSpPr>
          <p:grpSpPr bwMode="auto">
            <a:xfrm>
              <a:off x="2353" y="2317"/>
              <a:ext cx="234" cy="159"/>
              <a:chOff x="620" y="1640"/>
              <a:chExt cx="288" cy="209"/>
            </a:xfrm>
          </p:grpSpPr>
          <p:sp>
            <p:nvSpPr>
              <p:cNvPr id="9259" name="Line 66"/>
              <p:cNvSpPr>
                <a:spLocks noChangeShapeType="1"/>
              </p:cNvSpPr>
              <p:nvPr/>
            </p:nvSpPr>
            <p:spPr bwMode="auto">
              <a:xfrm>
                <a:off x="908" y="1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9260" name="Rectangle 67"/>
              <p:cNvSpPr>
                <a:spLocks noChangeArrowheads="1"/>
              </p:cNvSpPr>
              <p:nvPr/>
            </p:nvSpPr>
            <p:spPr bwMode="auto">
              <a:xfrm>
                <a:off x="620" y="1784"/>
                <a:ext cx="267" cy="65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sv-SE"/>
              </a:p>
            </p:txBody>
          </p:sp>
          <p:grpSp>
            <p:nvGrpSpPr>
              <p:cNvPr id="9261" name="Group 68"/>
              <p:cNvGrpSpPr>
                <a:grpSpLocks/>
              </p:cNvGrpSpPr>
              <p:nvPr/>
            </p:nvGrpSpPr>
            <p:grpSpPr bwMode="auto">
              <a:xfrm>
                <a:off x="764" y="1688"/>
                <a:ext cx="109" cy="91"/>
                <a:chOff x="576" y="3456"/>
                <a:chExt cx="288" cy="240"/>
              </a:xfrm>
            </p:grpSpPr>
            <p:sp>
              <p:nvSpPr>
                <p:cNvPr id="9262" name="Line 69"/>
                <p:cNvSpPr>
                  <a:spLocks noChangeShapeType="1"/>
                </p:cNvSpPr>
                <p:nvPr/>
              </p:nvSpPr>
              <p:spPr bwMode="auto">
                <a:xfrm>
                  <a:off x="624" y="3456"/>
                  <a:ext cx="19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9263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76" y="3456"/>
                  <a:ext cx="288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9252" name="Line 71"/>
            <p:cNvSpPr>
              <a:spLocks noChangeShapeType="1"/>
            </p:cNvSpPr>
            <p:nvPr/>
          </p:nvSpPr>
          <p:spPr bwMode="auto">
            <a:xfrm flipH="1">
              <a:off x="1341" y="2477"/>
              <a:ext cx="1049" cy="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3" name="Line 72"/>
            <p:cNvSpPr>
              <a:spLocks noChangeShapeType="1"/>
            </p:cNvSpPr>
            <p:nvPr/>
          </p:nvSpPr>
          <p:spPr bwMode="auto">
            <a:xfrm>
              <a:off x="2488" y="2471"/>
              <a:ext cx="0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4" name="Line 73"/>
            <p:cNvSpPr>
              <a:spLocks noChangeShapeType="1"/>
            </p:cNvSpPr>
            <p:nvPr/>
          </p:nvSpPr>
          <p:spPr bwMode="auto">
            <a:xfrm flipH="1" flipV="1">
              <a:off x="2588" y="2440"/>
              <a:ext cx="943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9255" name="Text Box 74"/>
            <p:cNvSpPr txBox="1">
              <a:spLocks noChangeArrowheads="1"/>
            </p:cNvSpPr>
            <p:nvPr/>
          </p:nvSpPr>
          <p:spPr bwMode="auto">
            <a:xfrm>
              <a:off x="1452" y="3115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6" name="Text Box 75"/>
            <p:cNvSpPr txBox="1">
              <a:spLocks noChangeArrowheads="1"/>
            </p:cNvSpPr>
            <p:nvPr/>
          </p:nvSpPr>
          <p:spPr bwMode="auto">
            <a:xfrm>
              <a:off x="2587" y="3120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7" name="Text Box 76"/>
            <p:cNvSpPr txBox="1">
              <a:spLocks noChangeArrowheads="1"/>
            </p:cNvSpPr>
            <p:nvPr/>
          </p:nvSpPr>
          <p:spPr bwMode="auto">
            <a:xfrm>
              <a:off x="3741" y="3040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hub</a:t>
              </a:r>
            </a:p>
          </p:txBody>
        </p:sp>
        <p:sp>
          <p:nvSpPr>
            <p:cNvPr id="9258" name="Text Box 77"/>
            <p:cNvSpPr txBox="1">
              <a:spLocks noChangeArrowheads="1"/>
            </p:cNvSpPr>
            <p:nvPr/>
          </p:nvSpPr>
          <p:spPr bwMode="auto">
            <a:xfrm>
              <a:off x="2672" y="2283"/>
              <a:ext cx="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switch</a:t>
              </a:r>
            </a:p>
          </p:txBody>
        </p:sp>
      </p:grpSp>
      <p:sp>
        <p:nvSpPr>
          <p:cNvPr id="9235" name="Text Box 83"/>
          <p:cNvSpPr txBox="1">
            <a:spLocks noChangeArrowheads="1"/>
          </p:cNvSpPr>
          <p:nvPr/>
        </p:nvSpPr>
        <p:spPr bwMode="auto">
          <a:xfrm>
            <a:off x="720725" y="6291263"/>
            <a:ext cx="182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domain</a:t>
            </a:r>
          </a:p>
        </p:txBody>
      </p:sp>
      <p:sp>
        <p:nvSpPr>
          <p:cNvPr id="9236" name="Text Box 84"/>
          <p:cNvSpPr txBox="1">
            <a:spLocks noChangeArrowheads="1"/>
          </p:cNvSpPr>
          <p:nvPr/>
        </p:nvSpPr>
        <p:spPr bwMode="auto">
          <a:xfrm>
            <a:off x="2779713" y="6365875"/>
            <a:ext cx="182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domain</a:t>
            </a:r>
          </a:p>
        </p:txBody>
      </p:sp>
      <p:sp>
        <p:nvSpPr>
          <p:cNvPr id="9237" name="Text Box 85"/>
          <p:cNvSpPr txBox="1">
            <a:spLocks noChangeArrowheads="1"/>
          </p:cNvSpPr>
          <p:nvPr/>
        </p:nvSpPr>
        <p:spPr bwMode="auto">
          <a:xfrm>
            <a:off x="3295650" y="635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9238" name="Text Box 86"/>
          <p:cNvSpPr txBox="1">
            <a:spLocks noChangeArrowheads="1"/>
          </p:cNvSpPr>
          <p:nvPr/>
        </p:nvSpPr>
        <p:spPr bwMode="auto">
          <a:xfrm>
            <a:off x="6500813" y="4186238"/>
            <a:ext cx="109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collision </a:t>
            </a:r>
            <a:br>
              <a:rPr lang="en-US"/>
            </a:br>
            <a:r>
              <a:rPr lang="en-US"/>
              <a:t>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ED45E4F7-826B-4F0E-A343-F1AE0FAEB7F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Switches vs. </a:t>
            </a:r>
            <a:r>
              <a:rPr lang="en-US" sz="3600" dirty="0" smtClean="0">
                <a:ea typeface="ＭＳ Ｐゴシック" charset="0"/>
                <a:cs typeface="+mj-cs"/>
              </a:rPr>
              <a:t>routers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routers: </a:t>
            </a:r>
            <a:r>
              <a:rPr lang="en-US" sz="2400" dirty="0" smtClean="0">
                <a:ea typeface="ＭＳ Ｐゴシック" charset="0"/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switches</a:t>
            </a:r>
            <a:r>
              <a:rPr lang="en-US" sz="2400" i="1" dirty="0" smtClean="0">
                <a:ea typeface="ＭＳ Ｐゴシック" charset="0"/>
                <a:cs typeface="+mn-cs"/>
              </a:rPr>
              <a:t>: </a:t>
            </a:r>
            <a:r>
              <a:rPr lang="en-US" sz="2400" dirty="0" smtClean="0">
                <a:ea typeface="ＭＳ Ｐゴシック" charset="0"/>
                <a:cs typeface="+mn-cs"/>
              </a:rPr>
              <a:t>link</a:t>
            </a:r>
            <a:r>
              <a:rPr lang="en-US" sz="2400" dirty="0">
                <a:ea typeface="ＭＳ Ｐゴシック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outers: </a:t>
            </a:r>
            <a:r>
              <a:rPr lang="en-US" sz="2400" dirty="0" smtClean="0">
                <a:ea typeface="ＭＳ Ｐゴシック" charset="0"/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witches: </a:t>
            </a:r>
            <a:r>
              <a:rPr lang="en-US" sz="2400" dirty="0" smtClean="0">
                <a:ea typeface="ＭＳ Ｐゴシック" charset="0"/>
                <a:cs typeface="+mn-cs"/>
              </a:rPr>
              <a:t>learn forwarding table using flooding, learning, MAC addresses 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24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 i="1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9235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79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79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grpSp>
          <p:nvGrpSpPr>
            <p:cNvPr id="179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9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9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comparison</a:t>
            </a:r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69811418"/>
              </p:ext>
            </p:extLst>
          </p:nvPr>
        </p:nvGraphicFramePr>
        <p:xfrm>
          <a:off x="536575" y="2406650"/>
          <a:ext cx="7764463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Document" r:id="rId3" imgW="9218646" imgH="4790538" progId="Word.Document.8">
                  <p:embed/>
                </p:oleObj>
              </mc:Choice>
              <mc:Fallback>
                <p:oleObj name="Document" r:id="rId3" imgW="9218646" imgH="479053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406650"/>
                        <a:ext cx="7764463" cy="403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6B2A68A-E3E4-446A-934A-0536239729A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V="1">
            <a:off x="317500" y="3891485"/>
            <a:ext cx="854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341313" y="4618429"/>
            <a:ext cx="859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415925" y="5434013"/>
            <a:ext cx="843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442913" y="5445125"/>
            <a:ext cx="8701087" cy="996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/>
              <a:t>5.4.2 Ethernet</a:t>
            </a:r>
          </a:p>
          <a:p>
            <a:r>
              <a:rPr lang="en-US" sz="2400" dirty="0"/>
              <a:t>5.4.3 Interconnection</a:t>
            </a:r>
          </a:p>
          <a:p>
            <a:r>
              <a:rPr lang="en-US" sz="2400" dirty="0" smtClean="0"/>
              <a:t>5.4.1 </a:t>
            </a:r>
            <a:r>
              <a:rPr lang="en-US" sz="2400" dirty="0"/>
              <a:t>Link-Layer Addressing</a:t>
            </a:r>
          </a:p>
          <a:p>
            <a:endParaRPr lang="en-US" sz="2400" dirty="0" smtClean="0"/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A day in the life of a web request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5.5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39D6C8C-41F3-4DF5-9529-89E6FEAA8229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782544" y="2821385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41388"/>
          </a:xfrm>
        </p:spPr>
        <p:txBody>
          <a:bodyPr/>
          <a:lstStyle/>
          <a:p>
            <a:r>
              <a:rPr lang="en-US" smtClean="0"/>
              <a:t>LAN Addresses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36638"/>
            <a:ext cx="8731250" cy="52117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32-bit IP address: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bg1">
                    <a:lumMod val="75000"/>
                  </a:schemeClr>
                </a:solidFill>
              </a:rPr>
              <a:t>network-layer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address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used to get datagram to destination network (recall IP network definition)</a:t>
            </a:r>
            <a:endParaRPr lang="en-U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LAN (or MAC or physical) address: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 get datagram from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one interface to another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physically-connected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interface (same network)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48 bit MAC address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(for most LANs)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burned in NIC’s  ROM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/>
              <a:t>(sometimes configurable)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41372AE-0B92-4536-B9EC-B263FD616445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9114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350" y="3338513"/>
            <a:ext cx="46926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632575" y="2657475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 address =</a:t>
            </a:r>
          </a:p>
          <a:p>
            <a:r>
              <a:rPr lang="en-US">
                <a:solidFill>
                  <a:srgbClr val="FF0000"/>
                </a:solidFill>
              </a:rPr>
              <a:t>FF-FF-FF-FF-FF-FF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Address (more)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1600200"/>
            <a:ext cx="8824912" cy="4648200"/>
          </a:xfrm>
        </p:spPr>
        <p:txBody>
          <a:bodyPr/>
          <a:lstStyle/>
          <a:p>
            <a:r>
              <a:rPr lang="en-US" sz="2400" dirty="0" smtClean="0"/>
              <a:t>MAC address allocation administered by IEEE</a:t>
            </a:r>
          </a:p>
          <a:p>
            <a:r>
              <a:rPr lang="en-US" sz="2400" dirty="0" smtClean="0"/>
              <a:t>manufacturer buys portion of MAC address space (to assure uniqueness)</a:t>
            </a: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Analogy</a:t>
            </a:r>
            <a:r>
              <a:rPr lang="en-US" sz="2400" dirty="0" smtClean="0"/>
              <a:t>: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     (a) MAC address: like People’s Names or </a:t>
            </a:r>
            <a:r>
              <a:rPr lang="en-US" sz="2400" dirty="0" err="1" smtClean="0"/>
              <a:t>PersonalNum’s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     (b) IP address: like postal address</a:t>
            </a:r>
          </a:p>
          <a:p>
            <a:r>
              <a:rPr lang="en-US" sz="2400" dirty="0" smtClean="0"/>
              <a:t> MAC flat address  =&gt; portability </a:t>
            </a:r>
          </a:p>
          <a:p>
            <a:pPr lvl="1"/>
            <a:r>
              <a:rPr lang="en-US" sz="2000" dirty="0" smtClean="0"/>
              <a:t>can move LAN card from one LAN to another</a:t>
            </a:r>
          </a:p>
          <a:p>
            <a:r>
              <a:rPr lang="en-US" sz="2400" dirty="0" smtClean="0"/>
              <a:t>IP hierarchical address NOT portable</a:t>
            </a:r>
          </a:p>
          <a:p>
            <a:pPr lvl="1"/>
            <a:r>
              <a:rPr lang="en-US" sz="2000" dirty="0" smtClean="0"/>
              <a:t> depends on network to which one attaches</a:t>
            </a:r>
          </a:p>
          <a:p>
            <a:endParaRPr lang="en-US" dirty="0" smtClean="0"/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362A07B-D966-402D-A9E5-1A76C53ADD50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220663"/>
            <a:ext cx="8105775" cy="1143000"/>
          </a:xfrm>
        </p:spPr>
        <p:txBody>
          <a:bodyPr/>
          <a:lstStyle/>
          <a:p>
            <a:r>
              <a:rPr lang="en-US" sz="3200" smtClean="0"/>
              <a:t>Recall earlier routing discussion</a:t>
            </a:r>
            <a:endParaRPr lang="en-US" smtClean="0"/>
          </a:p>
        </p:txBody>
      </p:sp>
      <p:sp>
        <p:nvSpPr>
          <p:cNvPr id="1332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3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72745B-580A-42DA-BD70-647A275A0DB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323" name="Rectangle 2"/>
          <p:cNvSpPr>
            <a:spLocks noChangeArrowheads="1"/>
          </p:cNvSpPr>
          <p:nvPr/>
        </p:nvSpPr>
        <p:spPr bwMode="auto">
          <a:xfrm>
            <a:off x="3097213" y="4826000"/>
            <a:ext cx="3402012" cy="669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3325" name="Group 4"/>
          <p:cNvGrpSpPr>
            <a:grpSpLocks/>
          </p:cNvGrpSpPr>
          <p:nvPr/>
        </p:nvGrpSpPr>
        <p:grpSpPr bwMode="auto">
          <a:xfrm>
            <a:off x="4618038" y="1460500"/>
            <a:ext cx="4192587" cy="2998788"/>
            <a:chOff x="2896" y="749"/>
            <a:chExt cx="2786" cy="1987"/>
          </a:xfrm>
        </p:grpSpPr>
        <p:sp>
          <p:nvSpPr>
            <p:cNvPr id="13352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4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5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5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4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9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3392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3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4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5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396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97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0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3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4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98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9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0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1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3361" name="Text Box 30"/>
            <p:cNvSpPr txBox="1">
              <a:spLocks noChangeArrowheads="1"/>
            </p:cNvSpPr>
            <p:nvPr/>
          </p:nvSpPr>
          <p:spPr bwMode="auto">
            <a:xfrm>
              <a:off x="3270" y="845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223.1.1.1</a:t>
              </a:r>
              <a:endParaRPr lang="en-US"/>
            </a:p>
          </p:txBody>
        </p:sp>
        <p:sp>
          <p:nvSpPr>
            <p:cNvPr id="13362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3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  <p:sp>
          <p:nvSpPr>
            <p:cNvPr id="13364" name="Text Box 33"/>
            <p:cNvSpPr txBox="1">
              <a:spLocks noChangeArrowheads="1"/>
            </p:cNvSpPr>
            <p:nvPr/>
          </p:nvSpPr>
          <p:spPr bwMode="auto">
            <a:xfrm>
              <a:off x="3200" y="1840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223.1.1.3</a:t>
              </a:r>
              <a:endParaRPr lang="en-US"/>
            </a:p>
          </p:txBody>
        </p:sp>
        <p:sp>
          <p:nvSpPr>
            <p:cNvPr id="13365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223.1.1.4</a:t>
              </a:r>
              <a:endParaRPr lang="en-US"/>
            </a:p>
          </p:txBody>
        </p:sp>
        <p:sp>
          <p:nvSpPr>
            <p:cNvPr id="13366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7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223.1.2.9</a:t>
              </a:r>
              <a:endParaRPr lang="en-US"/>
            </a:p>
          </p:txBody>
        </p:sp>
        <p:sp>
          <p:nvSpPr>
            <p:cNvPr id="13368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7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9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8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70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1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2" name="Text Box 43"/>
            <p:cNvSpPr txBox="1">
              <a:spLocks noChangeArrowheads="1"/>
            </p:cNvSpPr>
            <p:nvPr/>
          </p:nvSpPr>
          <p:spPr bwMode="auto">
            <a:xfrm>
              <a:off x="4681" y="1739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  <p:sp>
          <p:nvSpPr>
            <p:cNvPr id="13373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4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  <p:sp>
          <p:nvSpPr>
            <p:cNvPr id="13375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6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7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78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3319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7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0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79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  <p:sp>
          <p:nvSpPr>
            <p:cNvPr id="13380" name="Text Box 53"/>
            <p:cNvSpPr txBox="1">
              <a:spLocks noChangeArrowheads="1"/>
            </p:cNvSpPr>
            <p:nvPr/>
          </p:nvSpPr>
          <p:spPr bwMode="auto">
            <a:xfrm>
              <a:off x="3264" y="2180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  <p:sp>
          <p:nvSpPr>
            <p:cNvPr id="13381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82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6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  <p:grpSp>
          <p:nvGrpSpPr>
            <p:cNvPr id="13383" name="Group 56"/>
            <p:cNvGrpSpPr>
              <a:grpSpLocks/>
            </p:cNvGrpSpPr>
            <p:nvPr/>
          </p:nvGrpSpPr>
          <p:grpSpPr bwMode="auto">
            <a:xfrm>
              <a:off x="3008" y="791"/>
              <a:ext cx="246" cy="263"/>
              <a:chOff x="2822" y="1181"/>
              <a:chExt cx="246" cy="263"/>
            </a:xfrm>
          </p:grpSpPr>
          <p:sp>
            <p:nvSpPr>
              <p:cNvPr id="13390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91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4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84" name="Group 59"/>
            <p:cNvGrpSpPr>
              <a:grpSpLocks/>
            </p:cNvGrpSpPr>
            <p:nvPr/>
          </p:nvGrpSpPr>
          <p:grpSpPr bwMode="auto">
            <a:xfrm>
              <a:off x="3001" y="1571"/>
              <a:ext cx="229" cy="262"/>
              <a:chOff x="2821" y="1181"/>
              <a:chExt cx="229" cy="262"/>
            </a:xfrm>
          </p:grpSpPr>
          <p:sp>
            <p:nvSpPr>
              <p:cNvPr id="13388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89" name="Text Box 61"/>
              <p:cNvSpPr txBox="1">
                <a:spLocks noChangeArrowheads="1"/>
              </p:cNvSpPr>
              <p:nvPr/>
            </p:nvSpPr>
            <p:spPr bwMode="auto">
              <a:xfrm>
                <a:off x="2821" y="1181"/>
                <a:ext cx="22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85" name="Group 62"/>
            <p:cNvGrpSpPr>
              <a:grpSpLocks/>
            </p:cNvGrpSpPr>
            <p:nvPr/>
          </p:nvGrpSpPr>
          <p:grpSpPr bwMode="auto">
            <a:xfrm>
              <a:off x="5276" y="1798"/>
              <a:ext cx="228" cy="263"/>
              <a:chOff x="2822" y="1180"/>
              <a:chExt cx="228" cy="263"/>
            </a:xfrm>
          </p:grpSpPr>
          <p:sp>
            <p:nvSpPr>
              <p:cNvPr id="13386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87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0"/>
                <a:ext cx="22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326" name="Rectangle 65"/>
          <p:cNvSpPr>
            <a:spLocks noChangeArrowheads="1"/>
          </p:cNvSpPr>
          <p:nvPr/>
        </p:nvSpPr>
        <p:spPr bwMode="auto">
          <a:xfrm>
            <a:off x="328613" y="1373188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/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look up net. address of B, find B on same net. as 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</a:rPr>
              <a:t>link layer </a:t>
            </a:r>
            <a:r>
              <a:rPr lang="en-US" sz="2000" dirty="0" smtClean="0">
                <a:solidFill>
                  <a:srgbClr val="FF0000"/>
                </a:solidFill>
              </a:rPr>
              <a:t>sends </a:t>
            </a:r>
            <a:r>
              <a:rPr lang="en-US" sz="2000" dirty="0">
                <a:solidFill>
                  <a:srgbClr val="FF0000"/>
                </a:solidFill>
              </a:rPr>
              <a:t>datagram to B inside link-layer frame</a:t>
            </a:r>
            <a:r>
              <a:rPr lang="en-US" sz="2400" dirty="0"/>
              <a:t> </a:t>
            </a:r>
          </a:p>
        </p:txBody>
      </p:sp>
      <p:sp>
        <p:nvSpPr>
          <p:cNvPr id="13327" name="Text Box 66"/>
          <p:cNvSpPr txBox="1">
            <a:spLocks noChangeArrowheads="1"/>
          </p:cNvSpPr>
          <p:nvPr/>
        </p:nvSpPr>
        <p:spPr bwMode="auto">
          <a:xfrm>
            <a:off x="639763" y="4843463"/>
            <a:ext cx="1077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28" name="Text Box 67"/>
          <p:cNvSpPr txBox="1">
            <a:spLocks noChangeArrowheads="1"/>
          </p:cNvSpPr>
          <p:nvPr/>
        </p:nvSpPr>
        <p:spPr bwMode="auto">
          <a:xfrm>
            <a:off x="1703388" y="4843463"/>
            <a:ext cx="1055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29" name="Text Box 68"/>
          <p:cNvSpPr txBox="1">
            <a:spLocks noChangeArrowheads="1"/>
          </p:cNvSpPr>
          <p:nvPr/>
        </p:nvSpPr>
        <p:spPr bwMode="auto">
          <a:xfrm>
            <a:off x="3213100" y="4826000"/>
            <a:ext cx="81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30" name="Text Box 69"/>
          <p:cNvSpPr txBox="1">
            <a:spLocks noChangeArrowheads="1"/>
          </p:cNvSpPr>
          <p:nvPr/>
        </p:nvSpPr>
        <p:spPr bwMode="auto">
          <a:xfrm>
            <a:off x="4179888" y="483235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13331" name="Text Box 70"/>
          <p:cNvSpPr txBox="1">
            <a:spLocks noChangeArrowheads="1"/>
          </p:cNvSpPr>
          <p:nvPr/>
        </p:nvSpPr>
        <p:spPr bwMode="auto">
          <a:xfrm>
            <a:off x="5178425" y="4964113"/>
            <a:ext cx="129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IP payload</a:t>
            </a:r>
          </a:p>
        </p:txBody>
      </p:sp>
      <p:sp>
        <p:nvSpPr>
          <p:cNvPr id="13332" name="Rectangle 71"/>
          <p:cNvSpPr>
            <a:spLocks noChangeArrowheads="1"/>
          </p:cNvSpPr>
          <p:nvPr/>
        </p:nvSpPr>
        <p:spPr bwMode="auto">
          <a:xfrm>
            <a:off x="438150" y="4824413"/>
            <a:ext cx="60610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72"/>
          <p:cNvSpPr>
            <a:spLocks noChangeShapeType="1"/>
          </p:cNvSpPr>
          <p:nvPr/>
        </p:nvSpPr>
        <p:spPr bwMode="auto">
          <a:xfrm>
            <a:off x="1736725" y="4835525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4" name="Line 73"/>
          <p:cNvSpPr>
            <a:spLocks noChangeShapeType="1"/>
          </p:cNvSpPr>
          <p:nvPr/>
        </p:nvSpPr>
        <p:spPr bwMode="auto">
          <a:xfrm>
            <a:off x="2832100" y="483076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5" name="Line 74"/>
          <p:cNvSpPr>
            <a:spLocks noChangeShapeType="1"/>
          </p:cNvSpPr>
          <p:nvPr/>
        </p:nvSpPr>
        <p:spPr bwMode="auto">
          <a:xfrm>
            <a:off x="3100388" y="483711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6" name="Rectangle 75"/>
          <p:cNvSpPr>
            <a:spLocks noChangeArrowheads="1"/>
          </p:cNvSpPr>
          <p:nvPr/>
        </p:nvSpPr>
        <p:spPr bwMode="auto">
          <a:xfrm>
            <a:off x="576263" y="4773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7" name="Rectangle 76"/>
          <p:cNvSpPr>
            <a:spLocks noChangeArrowheads="1"/>
          </p:cNvSpPr>
          <p:nvPr/>
        </p:nvSpPr>
        <p:spPr bwMode="auto">
          <a:xfrm>
            <a:off x="550863" y="5408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8" name="Rectangle 77"/>
          <p:cNvSpPr>
            <a:spLocks noChangeArrowheads="1"/>
          </p:cNvSpPr>
          <p:nvPr/>
        </p:nvSpPr>
        <p:spPr bwMode="auto">
          <a:xfrm>
            <a:off x="2922588" y="4776788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9" name="Rectangle 78"/>
          <p:cNvSpPr>
            <a:spLocks noChangeArrowheads="1"/>
          </p:cNvSpPr>
          <p:nvPr/>
        </p:nvSpPr>
        <p:spPr bwMode="auto">
          <a:xfrm>
            <a:off x="2940050" y="5422900"/>
            <a:ext cx="7461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0" name="Text Box 79"/>
          <p:cNvSpPr txBox="1">
            <a:spLocks noChangeArrowheads="1"/>
          </p:cNvSpPr>
          <p:nvPr/>
        </p:nvSpPr>
        <p:spPr bwMode="auto">
          <a:xfrm>
            <a:off x="4105275" y="561975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datagram</a:t>
            </a:r>
          </a:p>
        </p:txBody>
      </p:sp>
      <p:sp>
        <p:nvSpPr>
          <p:cNvPr id="13341" name="Text Box 80"/>
          <p:cNvSpPr txBox="1">
            <a:spLocks noChangeArrowheads="1"/>
          </p:cNvSpPr>
          <p:nvPr/>
        </p:nvSpPr>
        <p:spPr bwMode="auto">
          <a:xfrm>
            <a:off x="2635250" y="5949950"/>
            <a:ext cx="83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</a:t>
            </a:r>
          </a:p>
        </p:txBody>
      </p:sp>
      <p:sp>
        <p:nvSpPr>
          <p:cNvPr id="13342" name="Line 81"/>
          <p:cNvSpPr>
            <a:spLocks noChangeShapeType="1"/>
          </p:cNvSpPr>
          <p:nvPr/>
        </p:nvSpPr>
        <p:spPr bwMode="auto">
          <a:xfrm>
            <a:off x="5264150" y="5810250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3" name="Line 82"/>
          <p:cNvSpPr>
            <a:spLocks noChangeShapeType="1"/>
          </p:cNvSpPr>
          <p:nvPr/>
        </p:nvSpPr>
        <p:spPr bwMode="auto">
          <a:xfrm flipH="1">
            <a:off x="3140075" y="5819775"/>
            <a:ext cx="98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4" name="Line 83"/>
          <p:cNvSpPr>
            <a:spLocks noChangeShapeType="1"/>
          </p:cNvSpPr>
          <p:nvPr/>
        </p:nvSpPr>
        <p:spPr bwMode="auto">
          <a:xfrm flipH="1">
            <a:off x="412750" y="6108700"/>
            <a:ext cx="223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5" name="Line 84"/>
          <p:cNvSpPr>
            <a:spLocks noChangeShapeType="1"/>
          </p:cNvSpPr>
          <p:nvPr/>
        </p:nvSpPr>
        <p:spPr bwMode="auto">
          <a:xfrm>
            <a:off x="3427413" y="6130925"/>
            <a:ext cx="302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6" name="Text Box 85"/>
          <p:cNvSpPr txBox="1">
            <a:spLocks noChangeArrowheads="1"/>
          </p:cNvSpPr>
          <p:nvPr/>
        </p:nvSpPr>
        <p:spPr bwMode="auto">
          <a:xfrm>
            <a:off x="1092200" y="3813175"/>
            <a:ext cx="166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source,</a:t>
            </a:r>
          </a:p>
          <a:p>
            <a:r>
              <a:rPr lang="en-US"/>
              <a:t>dest address</a:t>
            </a:r>
          </a:p>
        </p:txBody>
      </p:sp>
      <p:sp>
        <p:nvSpPr>
          <p:cNvPr id="13347" name="Text Box 86"/>
          <p:cNvSpPr txBox="1">
            <a:spLocks noChangeArrowheads="1"/>
          </p:cNvSpPr>
          <p:nvPr/>
        </p:nvSpPr>
        <p:spPr bwMode="auto">
          <a:xfrm>
            <a:off x="3233738" y="3840163"/>
            <a:ext cx="202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datagram source,</a:t>
            </a:r>
          </a:p>
          <a:p>
            <a:pPr algn="ctr"/>
            <a:r>
              <a:rPr lang="en-US"/>
              <a:t>dest address</a:t>
            </a:r>
          </a:p>
        </p:txBody>
      </p:sp>
      <p:sp>
        <p:nvSpPr>
          <p:cNvPr id="13348" name="Line 87"/>
          <p:cNvSpPr>
            <a:spLocks noChangeShapeType="1"/>
          </p:cNvSpPr>
          <p:nvPr/>
        </p:nvSpPr>
        <p:spPr bwMode="auto">
          <a:xfrm flipH="1">
            <a:off x="1182688" y="4448175"/>
            <a:ext cx="492125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49" name="Line 88"/>
          <p:cNvSpPr>
            <a:spLocks noChangeShapeType="1"/>
          </p:cNvSpPr>
          <p:nvPr/>
        </p:nvSpPr>
        <p:spPr bwMode="auto">
          <a:xfrm>
            <a:off x="1838325" y="4443413"/>
            <a:ext cx="439738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50" name="Line 89"/>
          <p:cNvSpPr>
            <a:spLocks noChangeShapeType="1"/>
          </p:cNvSpPr>
          <p:nvPr/>
        </p:nvSpPr>
        <p:spPr bwMode="auto">
          <a:xfrm flipH="1">
            <a:off x="3522663" y="4452938"/>
            <a:ext cx="49212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51" name="Line 90"/>
          <p:cNvSpPr>
            <a:spLocks noChangeShapeType="1"/>
          </p:cNvSpPr>
          <p:nvPr/>
        </p:nvSpPr>
        <p:spPr bwMode="auto">
          <a:xfrm>
            <a:off x="4178300" y="4448175"/>
            <a:ext cx="43973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467225" y="3632886"/>
            <a:ext cx="4577921" cy="1762898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endParaRPr lang="en-US" smtClean="0"/>
          </a:p>
        </p:txBody>
      </p:sp>
      <p:sp>
        <p:nvSpPr>
          <p:cNvPr id="93190" name="Rectangle 4"/>
          <p:cNvSpPr>
            <a:spLocks noGrp="1" noChangeArrowheads="1"/>
          </p:cNvSpPr>
          <p:nvPr>
            <p:ph idx="1"/>
          </p:nvPr>
        </p:nvSpPr>
        <p:spPr>
          <a:xfrm>
            <a:off x="3717925" y="1000125"/>
            <a:ext cx="5426075" cy="5857875"/>
          </a:xfrm>
        </p:spPr>
        <p:txBody>
          <a:bodyPr/>
          <a:lstStyle/>
          <a:p>
            <a:r>
              <a:rPr lang="en-US" sz="2400" dirty="0" smtClean="0"/>
              <a:t>Each IP node (Host, Router) on LAN has  </a:t>
            </a:r>
            <a:r>
              <a:rPr lang="en-US" sz="2400" dirty="0" smtClean="0">
                <a:solidFill>
                  <a:srgbClr val="FF0000"/>
                </a:solidFill>
              </a:rPr>
              <a:t>ARP</a:t>
            </a:r>
            <a:r>
              <a:rPr lang="en-US" sz="2400" dirty="0" smtClean="0"/>
              <a:t> table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ARP Table: IP/MAC address mappings </a:t>
            </a:r>
          </a:p>
          <a:p>
            <a:pPr lvl="2">
              <a:buFontTx/>
              <a:buNone/>
            </a:pPr>
            <a:r>
              <a:rPr lang="en-US" sz="1400" dirty="0" smtClean="0"/>
              <a:t>&lt; IP address; MAC address; TTL&gt;</a:t>
            </a:r>
          </a:p>
          <a:p>
            <a:pPr lvl="1">
              <a:buFont typeface="ZapfDingbats" pitchFamily="82" charset="2"/>
              <a:buNone/>
            </a:pPr>
            <a:r>
              <a:rPr lang="en-US" sz="1600" dirty="0" smtClean="0"/>
              <a:t>        &lt;  …………………………..   &gt;</a:t>
            </a:r>
            <a:endParaRPr lang="en-US" sz="1800" dirty="0" smtClean="0"/>
          </a:p>
          <a:p>
            <a:pPr lvl="2"/>
            <a:r>
              <a:rPr lang="en-US" sz="1800" dirty="0" smtClean="0"/>
              <a:t>TTL (Time To Live): time to cache (typically 20 min); </a:t>
            </a:r>
            <a:r>
              <a:rPr lang="en-US" sz="1800" dirty="0" smtClean="0">
                <a:solidFill>
                  <a:srgbClr val="FF0000"/>
                </a:solidFill>
              </a:rPr>
              <a:t>afterwards</a:t>
            </a:r>
            <a:r>
              <a:rPr lang="en-US" sz="1800" dirty="0" smtClean="0"/>
              <a:t>: 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broadcasts</a:t>
            </a:r>
            <a:r>
              <a:rPr lang="en-US" sz="1800" dirty="0" smtClean="0"/>
              <a:t> ARP query </a:t>
            </a:r>
            <a:r>
              <a:rPr lang="en-US" sz="1800" dirty="0" err="1" smtClean="0"/>
              <a:t>pkt</a:t>
            </a:r>
            <a:r>
              <a:rPr lang="en-US" sz="1800" dirty="0" smtClean="0"/>
              <a:t>, containing B's IP address </a:t>
            </a:r>
          </a:p>
          <a:p>
            <a:pPr lvl="1"/>
            <a:r>
              <a:rPr lang="en-US" sz="1800" dirty="0" smtClean="0"/>
              <a:t>B receives ARP packet, replies to A with its (B's) physical layer address </a:t>
            </a:r>
          </a:p>
          <a:p>
            <a:pPr lvl="1"/>
            <a:r>
              <a:rPr lang="en-US" sz="1800" dirty="0" smtClean="0"/>
              <a:t>A caches (saves) IP-to-physical address pairs until they time out</a:t>
            </a:r>
          </a:p>
          <a:p>
            <a:pPr lvl="2"/>
            <a:r>
              <a:rPr lang="en-US" sz="1800" dirty="0" smtClean="0"/>
              <a:t>soft state: information that times out (goes away) unless refreshed</a:t>
            </a:r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82688D0-F133-451A-87ED-8DCE6FAF1FE7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93188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6825"/>
            <a:ext cx="44672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191" name="Group 5"/>
          <p:cNvGrpSpPr>
            <a:grpSpLocks/>
          </p:cNvGrpSpPr>
          <p:nvPr/>
        </p:nvGrpSpPr>
        <p:grpSpPr bwMode="auto">
          <a:xfrm>
            <a:off x="200025" y="1074738"/>
            <a:ext cx="3594100" cy="1277937"/>
            <a:chOff x="297" y="3336"/>
            <a:chExt cx="2918" cy="805"/>
          </a:xfrm>
        </p:grpSpPr>
        <p:sp>
          <p:nvSpPr>
            <p:cNvPr id="93193" name="Text Box 6"/>
            <p:cNvSpPr txBox="1">
              <a:spLocks noChangeArrowheads="1"/>
            </p:cNvSpPr>
            <p:nvPr/>
          </p:nvSpPr>
          <p:spPr bwMode="auto">
            <a:xfrm>
              <a:off x="390" y="3380"/>
              <a:ext cx="28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Question: how to determine</a:t>
              </a:r>
            </a:p>
            <a:p>
              <a:r>
                <a:rPr lang="en-US" sz="2000"/>
                <a:t>MAC address of B</a:t>
              </a:r>
            </a:p>
            <a:p>
              <a:r>
                <a:rPr lang="en-US" sz="2000"/>
                <a:t>given B’s IP address?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867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938213" y="271303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Broadcast address =</a:t>
            </a:r>
          </a:p>
          <a:p>
            <a:r>
              <a:rPr lang="en-US">
                <a:solidFill>
                  <a:srgbClr val="FF0000"/>
                </a:solidFill>
              </a:rPr>
              <a:t>FF-FF-FF-FF-FF-FF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319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 smtClean="0"/>
              <a:t>Addressing: routing to another LAN</a:t>
            </a:r>
          </a:p>
        </p:txBody>
      </p:sp>
      <p:sp>
        <p:nvSpPr>
          <p:cNvPr id="14346" name="Rectangle 65"/>
          <p:cNvSpPr>
            <a:spLocks noGrp="1" noChangeArrowheads="1"/>
          </p:cNvSpPr>
          <p:nvPr>
            <p:ph idx="1"/>
          </p:nvPr>
        </p:nvSpPr>
        <p:spPr>
          <a:xfrm>
            <a:off x="533399" y="1095375"/>
            <a:ext cx="8338751" cy="464820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walkthrough: </a:t>
            </a:r>
            <a:r>
              <a:rPr lang="en-US" sz="2400" dirty="0" smtClean="0">
                <a:solidFill>
                  <a:srgbClr val="FF0000"/>
                </a:solidFill>
              </a:rPr>
              <a:t>send datagram from A to B via R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                  assume  A knows B’s IP address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/>
          </a:p>
          <a:p>
            <a:endParaRPr lang="en-US" sz="2400" dirty="0" smtClean="0"/>
          </a:p>
          <a:p>
            <a:r>
              <a:rPr lang="en-US" sz="2000" dirty="0" smtClean="0"/>
              <a:t>two ARP tables in  router R, one for each IP network (LAN)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20AD292-7D54-4EED-BDD2-75153AA4B159}" type="slidenum">
              <a:rPr lang="en-US" smtClean="0"/>
              <a:pPr/>
              <a:t>49</a:t>
            </a:fld>
            <a:endParaRPr lang="en-US" smtClean="0"/>
          </a:p>
        </p:txBody>
      </p:sp>
      <p:grpSp>
        <p:nvGrpSpPr>
          <p:cNvPr id="14345" name="Group 66"/>
          <p:cNvGrpSpPr>
            <a:grpSpLocks/>
          </p:cNvGrpSpPr>
          <p:nvPr/>
        </p:nvGrpSpPr>
        <p:grpSpPr bwMode="auto">
          <a:xfrm>
            <a:off x="798513" y="2472090"/>
            <a:ext cx="7321550" cy="2744787"/>
            <a:chOff x="449" y="1367"/>
            <a:chExt cx="4918" cy="2016"/>
          </a:xfrm>
        </p:grpSpPr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endParaRPr lang="en-US"/>
            </a:p>
          </p:txBody>
        </p:sp>
        <p:grpSp>
          <p:nvGrpSpPr>
            <p:cNvPr id="14348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14385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7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4389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0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1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3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4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4349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0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1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1A-23-F9-CD-06-9B</a:t>
              </a:r>
            </a:p>
          </p:txBody>
        </p:sp>
        <p:sp>
          <p:nvSpPr>
            <p:cNvPr id="14352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222.222.222.220</a:t>
              </a:r>
            </a:p>
          </p:txBody>
        </p:sp>
        <p:sp>
          <p:nvSpPr>
            <p:cNvPr id="14353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111.111.111.110</a:t>
              </a:r>
            </a:p>
          </p:txBody>
        </p:sp>
        <p:sp>
          <p:nvSpPr>
            <p:cNvPr id="14354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E6-E9-00-17-BB-4B</a:t>
              </a:r>
            </a:p>
          </p:txBody>
        </p:sp>
        <p:sp>
          <p:nvSpPr>
            <p:cNvPr id="14355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CC-49-DE-D0-AB-7D</a:t>
              </a:r>
            </a:p>
          </p:txBody>
        </p:sp>
        <p:sp>
          <p:nvSpPr>
            <p:cNvPr id="14356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90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916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8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111.111.111.111</a:t>
              </a:r>
            </a:p>
          </p:txBody>
        </p:sp>
        <p:grpSp>
          <p:nvGrpSpPr>
            <p:cNvPr id="14359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91" name="Clip" r:id="rId6" imgW="1305000" imgH="1085760" progId="MS_ClipArt_Gallery.2">
                      <p:embed/>
                    </p:oleObj>
                  </mc:Choice>
                  <mc:Fallback>
                    <p:oleObj name="Clip" r:id="rId6" imgW="1305000" imgH="108576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84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360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1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92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" y="1572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2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3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222.222.222.221</a:t>
              </a:r>
            </a:p>
          </p:txBody>
        </p:sp>
        <p:sp>
          <p:nvSpPr>
            <p:cNvPr id="14364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88-B2-2F-54-1A-0F</a:t>
              </a:r>
            </a:p>
          </p:txBody>
        </p:sp>
        <p:grpSp>
          <p:nvGrpSpPr>
            <p:cNvPr id="14365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14340" name="Object 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93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83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366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222.222.222.222</a:t>
              </a:r>
            </a:p>
          </p:txBody>
        </p:sp>
        <p:sp>
          <p:nvSpPr>
            <p:cNvPr id="14367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49-BD-D2-C7-56-2A</a:t>
              </a:r>
            </a:p>
          </p:txBody>
        </p:sp>
        <p:sp>
          <p:nvSpPr>
            <p:cNvPr id="14368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9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>
                <a:gd name="T0" fmla="*/ 223 w 1005"/>
                <a:gd name="T1" fmla="*/ 83 h 996"/>
                <a:gd name="T2" fmla="*/ 97 w 1005"/>
                <a:gd name="T3" fmla="*/ 227 h 996"/>
                <a:gd name="T4" fmla="*/ 13 w 1005"/>
                <a:gd name="T5" fmla="*/ 507 h 996"/>
                <a:gd name="T6" fmla="*/ 13 w 1005"/>
                <a:gd name="T7" fmla="*/ 716 h 996"/>
                <a:gd name="T8" fmla="*/ 60 w 1005"/>
                <a:gd name="T9" fmla="*/ 918 h 996"/>
                <a:gd name="T10" fmla="*/ 145 w 1005"/>
                <a:gd name="T11" fmla="*/ 990 h 996"/>
                <a:gd name="T12" fmla="*/ 285 w 1005"/>
                <a:gd name="T13" fmla="*/ 954 h 996"/>
                <a:gd name="T14" fmla="*/ 505 w 1005"/>
                <a:gd name="T15" fmla="*/ 947 h 996"/>
                <a:gd name="T16" fmla="*/ 641 w 1005"/>
                <a:gd name="T17" fmla="*/ 831 h 996"/>
                <a:gd name="T18" fmla="*/ 724 w 1005"/>
                <a:gd name="T19" fmla="*/ 543 h 996"/>
                <a:gd name="T20" fmla="*/ 672 w 1005"/>
                <a:gd name="T21" fmla="*/ 227 h 996"/>
                <a:gd name="T22" fmla="*/ 483 w 1005"/>
                <a:gd name="T23" fmla="*/ 25 h 996"/>
                <a:gd name="T24" fmla="*/ 223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0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>
                <a:gd name="T0" fmla="*/ 307 w 1005"/>
                <a:gd name="T1" fmla="*/ 83 h 996"/>
                <a:gd name="T2" fmla="*/ 134 w 1005"/>
                <a:gd name="T3" fmla="*/ 227 h 996"/>
                <a:gd name="T4" fmla="*/ 19 w 1005"/>
                <a:gd name="T5" fmla="*/ 507 h 996"/>
                <a:gd name="T6" fmla="*/ 19 w 1005"/>
                <a:gd name="T7" fmla="*/ 716 h 996"/>
                <a:gd name="T8" fmla="*/ 84 w 1005"/>
                <a:gd name="T9" fmla="*/ 918 h 996"/>
                <a:gd name="T10" fmla="*/ 199 w 1005"/>
                <a:gd name="T11" fmla="*/ 990 h 996"/>
                <a:gd name="T12" fmla="*/ 393 w 1005"/>
                <a:gd name="T13" fmla="*/ 954 h 996"/>
                <a:gd name="T14" fmla="*/ 696 w 1005"/>
                <a:gd name="T15" fmla="*/ 947 h 996"/>
                <a:gd name="T16" fmla="*/ 883 w 1005"/>
                <a:gd name="T17" fmla="*/ 831 h 996"/>
                <a:gd name="T18" fmla="*/ 998 w 1005"/>
                <a:gd name="T19" fmla="*/ 543 h 996"/>
                <a:gd name="T20" fmla="*/ 926 w 1005"/>
                <a:gd name="T21" fmla="*/ 227 h 996"/>
                <a:gd name="T22" fmla="*/ 667 w 1005"/>
                <a:gd name="T23" fmla="*/ 25 h 996"/>
                <a:gd name="T24" fmla="*/ 307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1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2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3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4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5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6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7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8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79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0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1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4382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5-</a:t>
            </a:r>
            <a:fld id="{A2A4AC11-844C-4F27-9281-BC0D2863A4EF}" type="slidenum">
              <a:rPr lang="en-US" sz="1200" i="0">
                <a:latin typeface="Arial" pitchFamily="34" charset="0"/>
              </a:rPr>
              <a:pPr/>
              <a:t>5</a:t>
            </a:fld>
            <a:endParaRPr lang="en-US" sz="1200" i="0">
              <a:latin typeface="Arial" pitchFamily="34" charset="0"/>
            </a:endParaRPr>
          </a:p>
        </p:txBody>
      </p:sp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7" y="1357313"/>
            <a:ext cx="8729663" cy="51435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400" i="1" dirty="0" smtClean="0">
                <a:solidFill>
                  <a:srgbClr val="CC0000"/>
                </a:solidFill>
              </a:rPr>
              <a:t>framing, link access:</a:t>
            </a:r>
            <a:r>
              <a:rPr lang="en-US" dirty="0" smtClean="0"/>
              <a:t> 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/>
              <a:t>encapsulate datagram into frame (header, trailer)</a:t>
            </a:r>
          </a:p>
          <a:p>
            <a:pPr lvl="2">
              <a:lnSpc>
                <a:spcPct val="75000"/>
              </a:lnSpc>
            </a:pPr>
            <a:r>
              <a:rPr lang="sv-SE" altLang="ja-JP" sz="1800" dirty="0"/>
              <a:t>Link-</a:t>
            </a:r>
            <a:r>
              <a:rPr lang="sv-SE" altLang="ja-JP" sz="1800" dirty="0" err="1"/>
              <a:t>layer</a:t>
            </a:r>
            <a:r>
              <a:rPr lang="en-US" altLang="ja-JP" sz="1800" dirty="0"/>
              <a:t> addresses in frame headers to identify source, </a:t>
            </a:r>
            <a:r>
              <a:rPr lang="en-US" altLang="ja-JP" sz="1800" dirty="0" err="1"/>
              <a:t>dest</a:t>
            </a:r>
            <a:r>
              <a:rPr lang="en-US" altLang="ja-JP" sz="1800" dirty="0"/>
              <a:t> 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+mn-lt"/>
              </a:rPr>
              <a:t>different from IP address!</a:t>
            </a:r>
          </a:p>
          <a:p>
            <a:pPr lvl="1">
              <a:lnSpc>
                <a:spcPct val="75000"/>
              </a:lnSpc>
            </a:pPr>
            <a:r>
              <a:rPr lang="en-US" sz="2000" u="sng" dirty="0" smtClean="0"/>
              <a:t>channel access</a:t>
            </a:r>
            <a:r>
              <a:rPr lang="en-US" sz="2000" dirty="0" smtClean="0"/>
              <a:t> if shared medium</a:t>
            </a:r>
          </a:p>
          <a:p>
            <a:pPr>
              <a:lnSpc>
                <a:spcPct val="75000"/>
              </a:lnSpc>
            </a:pPr>
            <a:r>
              <a:rPr lang="en-US" sz="2400" i="1" dirty="0" smtClean="0">
                <a:solidFill>
                  <a:srgbClr val="CC0000"/>
                </a:solidFill>
              </a:rPr>
              <a:t>reliable delivery between adjacent nodes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/>
              <a:t>we learned how to do this already (chapter 3)!</a:t>
            </a:r>
          </a:p>
          <a:p>
            <a:pPr lvl="2">
              <a:lnSpc>
                <a:spcPct val="75000"/>
              </a:lnSpc>
            </a:pPr>
            <a:r>
              <a:rPr lang="en-US" sz="1800" dirty="0" smtClean="0"/>
              <a:t>seldom used on low bit-error link (fiber, some twisted pair)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/>
              <a:t>wireless links: high error rates; </a:t>
            </a:r>
            <a:r>
              <a:rPr lang="en-US" sz="2000" dirty="0" smtClean="0">
                <a:solidFill>
                  <a:srgbClr val="FF0000"/>
                </a:solidFill>
              </a:rPr>
              <a:t>error detection and correction applicable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error detection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receiver d</a:t>
            </a:r>
            <a:r>
              <a:rPr lang="en-US" sz="1800" dirty="0" smtClean="0">
                <a:ea typeface="ＭＳ Ｐゴシック" charset="0"/>
              </a:rPr>
              <a:t>etect errors </a:t>
            </a:r>
            <a:r>
              <a:rPr lang="en-US" sz="1800" dirty="0">
                <a:ea typeface="ＭＳ Ｐゴシック" charset="0"/>
              </a:rPr>
              <a:t>caused by signal attenuation, noise.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error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correction: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receiver identifies </a:t>
            </a:r>
            <a:r>
              <a:rPr lang="en-US" sz="1800" i="1" dirty="0">
                <a:solidFill>
                  <a:srgbClr val="CC0000"/>
                </a:solidFill>
                <a:ea typeface="ＭＳ Ｐゴシック" charset="0"/>
              </a:rPr>
              <a:t>and corrects</a:t>
            </a:r>
            <a:r>
              <a:rPr lang="en-US" sz="1800" dirty="0">
                <a:ea typeface="ＭＳ Ｐゴシック" charset="0"/>
              </a:rPr>
              <a:t> bit error(s) without resorting to retransmission</a:t>
            </a: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flow control: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pacing between adjacent sending and receiving nodes</a:t>
            </a:r>
            <a:endParaRPr lang="en-US" sz="2000" dirty="0">
              <a:ea typeface="ＭＳ Ｐゴシック" charset="0"/>
            </a:endParaRPr>
          </a:p>
          <a:p>
            <a:pPr>
              <a:lnSpc>
                <a:spcPct val="75000"/>
              </a:lnSpc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sz="2000" dirty="0" smtClean="0"/>
              <a:t>A creates IP datagram with source A, destination B</a:t>
            </a:r>
          </a:p>
          <a:p>
            <a:pPr lvl="1"/>
            <a:r>
              <a:rPr lang="en-US" sz="1600" dirty="0" smtClean="0"/>
              <a:t>Network layer finds out I should be forwarded to R </a:t>
            </a:r>
          </a:p>
          <a:p>
            <a:r>
              <a:rPr lang="en-US" sz="2000" dirty="0" smtClean="0"/>
              <a:t>A uses ARP to get R’s MAC address for </a:t>
            </a:r>
            <a:r>
              <a:rPr lang="en-US" sz="1800" dirty="0" smtClean="0"/>
              <a:t>111.111.111.110</a:t>
            </a:r>
            <a:endParaRPr lang="en-US" sz="2000" dirty="0" smtClean="0"/>
          </a:p>
          <a:p>
            <a:r>
              <a:rPr lang="en-US" sz="2000" dirty="0" smtClean="0"/>
              <a:t>A creates link-layer frame with R's MAC address as </a:t>
            </a:r>
            <a:r>
              <a:rPr lang="en-US" sz="2000" dirty="0" err="1" smtClean="0"/>
              <a:t>dest</a:t>
            </a:r>
            <a:r>
              <a:rPr lang="en-US" sz="2000" dirty="0" smtClean="0"/>
              <a:t>, frame contains A-to-B IP datagram</a:t>
            </a:r>
          </a:p>
          <a:p>
            <a:r>
              <a:rPr lang="en-US" sz="2000" dirty="0" smtClean="0"/>
              <a:t>A’s NIC sends frame </a:t>
            </a:r>
          </a:p>
          <a:p>
            <a:r>
              <a:rPr lang="en-US" sz="2000" dirty="0" smtClean="0"/>
              <a:t>R’s NIC receives frame </a:t>
            </a:r>
          </a:p>
          <a:p>
            <a:r>
              <a:rPr lang="en-US" sz="2000" dirty="0" smtClean="0"/>
              <a:t>R removes IP datagram from Ethernet frame, sees its destined to B</a:t>
            </a:r>
          </a:p>
          <a:p>
            <a:r>
              <a:rPr lang="en-US" sz="2000" dirty="0" smtClean="0"/>
              <a:t>R uses ARP to get B’s MAC address </a:t>
            </a:r>
          </a:p>
          <a:p>
            <a:r>
              <a:rPr lang="en-US" sz="2000" dirty="0" smtClean="0"/>
              <a:t>R creates frame containing A-to-B IP datagram; sends to B</a:t>
            </a:r>
            <a:endParaRPr lang="en-US" dirty="0" smtClean="0"/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83BF11F-B8D2-40B0-AE55-DBD636A4D5FF}" type="slidenum">
              <a:rPr lang="en-US" smtClean="0"/>
              <a:pPr/>
              <a:t>50</a:t>
            </a:fld>
            <a:endParaRPr lang="en-US" smtClean="0"/>
          </a:p>
        </p:txBody>
      </p:sp>
      <p:grpSp>
        <p:nvGrpSpPr>
          <p:cNvPr id="15369" name="Group 63"/>
          <p:cNvGrpSpPr>
            <a:grpSpLocks/>
          </p:cNvGrpSpPr>
          <p:nvPr/>
        </p:nvGrpSpPr>
        <p:grpSpPr bwMode="auto">
          <a:xfrm>
            <a:off x="927100" y="3908425"/>
            <a:ext cx="6894513" cy="2546350"/>
            <a:chOff x="410" y="2462"/>
            <a:chExt cx="4518" cy="1721"/>
          </a:xfrm>
        </p:grpSpPr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R</a:t>
              </a:r>
              <a:endParaRPr lang="en-US"/>
            </a:p>
          </p:txBody>
        </p:sp>
        <p:grpSp>
          <p:nvGrpSpPr>
            <p:cNvPr id="15372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15409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0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1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12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 sz="2400">
                  <a:latin typeface="Times New Roman" pitchFamily="18" charset="0"/>
                </a:endParaRPr>
              </a:p>
            </p:txBody>
          </p:sp>
          <p:sp>
            <p:nvSpPr>
              <p:cNvPr id="15413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5414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1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2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2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5415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1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17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18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5373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75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1A-23-F9-CD-06-9B</a:t>
              </a:r>
            </a:p>
          </p:txBody>
        </p:sp>
        <p:sp>
          <p:nvSpPr>
            <p:cNvPr id="15376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222.222.222.220</a:t>
              </a:r>
            </a:p>
          </p:txBody>
        </p:sp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111.111.111.110</a:t>
              </a:r>
            </a:p>
          </p:txBody>
        </p:sp>
        <p:sp>
          <p:nvSpPr>
            <p:cNvPr id="15378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E6-E9-00-17-BB-4B</a:t>
              </a:r>
            </a:p>
          </p:txBody>
        </p:sp>
        <p:sp>
          <p:nvSpPr>
            <p:cNvPr id="15379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CC-49-DE-D0-AB-7D</a:t>
              </a:r>
            </a:p>
          </p:txBody>
        </p:sp>
        <p:sp>
          <p:nvSpPr>
            <p:cNvPr id="15380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4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3774"/>
                          <a:ext cx="283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1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2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111.111.111.111</a:t>
              </a:r>
            </a:p>
          </p:txBody>
        </p:sp>
        <p:grpSp>
          <p:nvGrpSpPr>
            <p:cNvPr id="15383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15365" name="Object 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15" name="Clip" r:id="rId6" imgW="1305000" imgH="1085760" progId="MS_ClipArt_Gallery.2">
                      <p:embed/>
                    </p:oleObj>
                  </mc:Choice>
                  <mc:Fallback>
                    <p:oleObj name="Clip" r:id="rId6" imgW="1305000" imgH="1085760" progId="MS_ClipArt_Gallery.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08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5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16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" y="2622"/>
                          <a:ext cx="28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6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7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222.222.222.221</a:t>
              </a:r>
            </a:p>
          </p:txBody>
        </p:sp>
        <p:sp>
          <p:nvSpPr>
            <p:cNvPr id="15388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88-B2-2F-54-1A-0F</a:t>
              </a:r>
            </a:p>
          </p:txBody>
        </p:sp>
        <p:grpSp>
          <p:nvGrpSpPr>
            <p:cNvPr id="15389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17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07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5390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222.222.222.222</a:t>
              </a:r>
            </a:p>
          </p:txBody>
        </p:sp>
        <p:sp>
          <p:nvSpPr>
            <p:cNvPr id="15391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49-BD-D2-C7-56-2A</a:t>
              </a:r>
            </a:p>
          </p:txBody>
        </p:sp>
        <p:sp>
          <p:nvSpPr>
            <p:cNvPr id="15392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3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>
                <a:gd name="T0" fmla="*/ 184 w 1005"/>
                <a:gd name="T1" fmla="*/ 52 h 996"/>
                <a:gd name="T2" fmla="*/ 80 w 1005"/>
                <a:gd name="T3" fmla="*/ 143 h 996"/>
                <a:gd name="T4" fmla="*/ 11 w 1005"/>
                <a:gd name="T5" fmla="*/ 320 h 996"/>
                <a:gd name="T6" fmla="*/ 11 w 1005"/>
                <a:gd name="T7" fmla="*/ 451 h 996"/>
                <a:gd name="T8" fmla="*/ 51 w 1005"/>
                <a:gd name="T9" fmla="*/ 579 h 996"/>
                <a:gd name="T10" fmla="*/ 120 w 1005"/>
                <a:gd name="T11" fmla="*/ 624 h 996"/>
                <a:gd name="T12" fmla="*/ 235 w 1005"/>
                <a:gd name="T13" fmla="*/ 601 h 996"/>
                <a:gd name="T14" fmla="*/ 417 w 1005"/>
                <a:gd name="T15" fmla="*/ 597 h 996"/>
                <a:gd name="T16" fmla="*/ 528 w 1005"/>
                <a:gd name="T17" fmla="*/ 524 h 996"/>
                <a:gd name="T18" fmla="*/ 598 w 1005"/>
                <a:gd name="T19" fmla="*/ 343 h 996"/>
                <a:gd name="T20" fmla="*/ 554 w 1005"/>
                <a:gd name="T21" fmla="*/ 143 h 996"/>
                <a:gd name="T22" fmla="*/ 399 w 1005"/>
                <a:gd name="T23" fmla="*/ 15 h 996"/>
                <a:gd name="T24" fmla="*/ 184 w 1005"/>
                <a:gd name="T25" fmla="*/ 52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4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>
                <a:gd name="T0" fmla="*/ 253 w 1005"/>
                <a:gd name="T1" fmla="*/ 52 h 996"/>
                <a:gd name="T2" fmla="*/ 111 w 1005"/>
                <a:gd name="T3" fmla="*/ 143 h 996"/>
                <a:gd name="T4" fmla="*/ 16 w 1005"/>
                <a:gd name="T5" fmla="*/ 320 h 996"/>
                <a:gd name="T6" fmla="*/ 16 w 1005"/>
                <a:gd name="T7" fmla="*/ 451 h 996"/>
                <a:gd name="T8" fmla="*/ 69 w 1005"/>
                <a:gd name="T9" fmla="*/ 579 h 996"/>
                <a:gd name="T10" fmla="*/ 164 w 1005"/>
                <a:gd name="T11" fmla="*/ 624 h 996"/>
                <a:gd name="T12" fmla="*/ 325 w 1005"/>
                <a:gd name="T13" fmla="*/ 601 h 996"/>
                <a:gd name="T14" fmla="*/ 575 w 1005"/>
                <a:gd name="T15" fmla="*/ 597 h 996"/>
                <a:gd name="T16" fmla="*/ 730 w 1005"/>
                <a:gd name="T17" fmla="*/ 524 h 996"/>
                <a:gd name="T18" fmla="*/ 824 w 1005"/>
                <a:gd name="T19" fmla="*/ 343 h 996"/>
                <a:gd name="T20" fmla="*/ 765 w 1005"/>
                <a:gd name="T21" fmla="*/ 143 h 996"/>
                <a:gd name="T22" fmla="*/ 551 w 1005"/>
                <a:gd name="T23" fmla="*/ 15 h 996"/>
                <a:gd name="T24" fmla="*/ 253 w 1005"/>
                <a:gd name="T25" fmla="*/ 52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5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6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7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8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399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0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1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2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3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4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5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5406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02496" name="Text Box 64"/>
          <p:cNvSpPr txBox="1">
            <a:spLocks noChangeArrowheads="1"/>
          </p:cNvSpPr>
          <p:nvPr/>
        </p:nvSpPr>
        <p:spPr bwMode="auto">
          <a:xfrm>
            <a:off x="5913481" y="1559513"/>
            <a:ext cx="2862263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This is a </a:t>
            </a:r>
            <a:r>
              <a:rPr lang="en-US" dirty="0">
                <a:solidFill>
                  <a:srgbClr val="FF0000"/>
                </a:solidFill>
              </a:rPr>
              <a:t>really</a:t>
            </a:r>
            <a:r>
              <a:rPr lang="en-US" dirty="0">
                <a:solidFill>
                  <a:schemeClr val="accent2"/>
                </a:solidFill>
              </a:rPr>
              <a:t> important</a:t>
            </a:r>
          </a:p>
          <a:p>
            <a:r>
              <a:rPr lang="en-US" dirty="0">
                <a:solidFill>
                  <a:schemeClr val="accent2"/>
                </a:solidFill>
              </a:rPr>
              <a:t>example – make sure you</a:t>
            </a:r>
          </a:p>
          <a:p>
            <a:r>
              <a:rPr lang="en-US" dirty="0">
                <a:solidFill>
                  <a:schemeClr val="accent2"/>
                </a:solidFill>
              </a:rPr>
              <a:t>understand!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96" grpId="0" animBg="1"/>
      <p:bldP spid="40249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/>
              <a:t>5.4.2 Ethernet</a:t>
            </a:r>
          </a:p>
          <a:p>
            <a:r>
              <a:rPr lang="en-US" sz="2400" dirty="0"/>
              <a:t>5.4.3 Interconnection</a:t>
            </a:r>
          </a:p>
          <a:p>
            <a:r>
              <a:rPr lang="en-US" sz="2400" dirty="0"/>
              <a:t>5.4.1 Link-Layer Addressing</a:t>
            </a:r>
          </a:p>
          <a:p>
            <a:endParaRPr lang="en-US" sz="2400" dirty="0" smtClean="0"/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A day in the life of a web request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5.5 Link Virtualization: ATM and MPLS)</a:t>
            </a: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39D6C8C-41F3-4DF5-9529-89E6FEAA8229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85000"/>
            </a:pPr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both link-level and end-end reliability</a:t>
            </a:r>
            <a:r>
              <a:rPr lang="en-US" dirty="0" smtClean="0"/>
              <a:t>?</a:t>
            </a:r>
            <a:endParaRPr lang="sv-SE" dirty="0" smtClean="0"/>
          </a:p>
          <a:p>
            <a:r>
              <a:rPr lang="sv-SE" sz="2400" dirty="0" smtClean="0"/>
              <a:t>Medium access </a:t>
            </a:r>
            <a:r>
              <a:rPr lang="sv-SE" sz="2400" dirty="0" err="1" smtClean="0"/>
              <a:t>methods</a:t>
            </a:r>
            <a:r>
              <a:rPr lang="sv-SE" sz="2400" dirty="0" smtClean="0"/>
              <a:t>: </a:t>
            </a:r>
            <a:r>
              <a:rPr lang="sv-SE" sz="2400" dirty="0" err="1" smtClean="0"/>
              <a:t>how</a:t>
            </a:r>
            <a:r>
              <a:rPr lang="sv-SE" sz="2400" dirty="0" smtClean="0"/>
              <a:t> </a:t>
            </a:r>
            <a:r>
              <a:rPr lang="sv-SE" sz="2400" dirty="0" err="1" smtClean="0"/>
              <a:t>they</a:t>
            </a:r>
            <a:r>
              <a:rPr lang="sv-SE" sz="2400" dirty="0" smtClean="0"/>
              <a:t> </a:t>
            </a:r>
            <a:r>
              <a:rPr lang="sv-SE" sz="2400" dirty="0" err="1" smtClean="0"/>
              <a:t>work</a:t>
            </a:r>
            <a:r>
              <a:rPr lang="sv-SE" sz="2400" dirty="0" smtClean="0"/>
              <a:t>, </a:t>
            </a:r>
            <a:r>
              <a:rPr lang="sv-SE" sz="2400" dirty="0" err="1" smtClean="0"/>
              <a:t>pros</a:t>
            </a:r>
            <a:r>
              <a:rPr lang="sv-SE" sz="2400" dirty="0" smtClean="0"/>
              <a:t> and </a:t>
            </a:r>
            <a:r>
              <a:rPr lang="sv-SE" sz="2400" dirty="0" err="1" smtClean="0"/>
              <a:t>cons</a:t>
            </a:r>
            <a:endParaRPr lang="sv-SE" sz="2400" dirty="0" smtClean="0"/>
          </a:p>
          <a:p>
            <a:pPr lvl="1"/>
            <a:r>
              <a:rPr lang="sv-SE" sz="2000" dirty="0" err="1" smtClean="0"/>
              <a:t>Partitioning</a:t>
            </a:r>
            <a:endParaRPr lang="sv-SE" sz="2000" dirty="0" smtClean="0"/>
          </a:p>
          <a:p>
            <a:pPr lvl="1"/>
            <a:r>
              <a:rPr lang="sv-SE" sz="2000" dirty="0" err="1" smtClean="0"/>
              <a:t>Random</a:t>
            </a:r>
            <a:r>
              <a:rPr lang="sv-SE" sz="2000" dirty="0" smtClean="0"/>
              <a:t> access</a:t>
            </a:r>
          </a:p>
          <a:p>
            <a:pPr lvl="1"/>
            <a:r>
              <a:rPr lang="sv-SE" sz="2000" dirty="0" smtClean="0"/>
              <a:t>Reservation</a:t>
            </a:r>
          </a:p>
          <a:p>
            <a:r>
              <a:rPr lang="sv-SE" sz="2400" dirty="0" err="1" smtClean="0"/>
              <a:t>Aloha</a:t>
            </a:r>
            <a:r>
              <a:rPr lang="sv-SE" sz="2400" dirty="0" smtClean="0"/>
              <a:t> vs CSMA/CD</a:t>
            </a:r>
          </a:p>
          <a:p>
            <a:r>
              <a:rPr lang="sv-SE" sz="2400" dirty="0" smtClean="0"/>
              <a:t>Ethernet: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, management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collisions</a:t>
            </a:r>
            <a:r>
              <a:rPr lang="sv-SE" sz="2400" dirty="0" smtClean="0"/>
              <a:t>, </a:t>
            </a:r>
            <a:r>
              <a:rPr lang="sv-SE" sz="2400" dirty="0" err="1" smtClean="0"/>
              <a:t>connections</a:t>
            </a:r>
            <a:endParaRPr lang="sv-SE" sz="2400" dirty="0" smtClean="0"/>
          </a:p>
          <a:p>
            <a:r>
              <a:rPr lang="sv-SE" sz="2400" dirty="0" err="1" smtClean="0"/>
              <a:t>Switches</a:t>
            </a:r>
            <a:r>
              <a:rPr lang="sv-SE" sz="2400" dirty="0" smtClean="0"/>
              <a:t> vs routers</a:t>
            </a:r>
          </a:p>
          <a:p>
            <a:r>
              <a:rPr lang="sv-SE" sz="2400" dirty="0" err="1" smtClean="0"/>
              <a:t>Addressing</a:t>
            </a:r>
            <a:r>
              <a:rPr lang="sv-SE" sz="2400" dirty="0" smtClean="0"/>
              <a:t> in </a:t>
            </a:r>
            <a:r>
              <a:rPr lang="sv-SE" sz="2400" dirty="0" err="1" smtClean="0"/>
              <a:t>link</a:t>
            </a:r>
            <a:r>
              <a:rPr lang="sv-SE" sz="2400" dirty="0" smtClean="0"/>
              <a:t> </a:t>
            </a:r>
            <a:r>
              <a:rPr lang="sv-SE" sz="2400" dirty="0" err="1" smtClean="0"/>
              <a:t>layer</a:t>
            </a:r>
            <a:r>
              <a:rPr lang="sv-SE" sz="2400" dirty="0" smtClean="0"/>
              <a:t> </a:t>
            </a:r>
          </a:p>
          <a:p>
            <a:pPr lvl="1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5: DataLink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5-</a:t>
            </a:r>
            <a:fld id="{3B61AFF2-67D7-4B1F-A453-9FBFA1B1CF2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topics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Data Link Layer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24E37A92-099B-434A-B42E-554777C80D8D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309688"/>
          </a:xfrm>
        </p:spPr>
        <p:txBody>
          <a:bodyPr/>
          <a:lstStyle/>
          <a:p>
            <a:r>
              <a:rPr lang="sv-SE" sz="3600" smtClean="0"/>
              <a:t>IEEE 802.4 Standard </a:t>
            </a:r>
            <a:br>
              <a:rPr lang="sv-SE" sz="3600" smtClean="0"/>
            </a:br>
            <a:r>
              <a:rPr lang="sv-SE" sz="3600" smtClean="0"/>
              <a:t>(General Motors Token Bus)</a:t>
            </a:r>
            <a:br>
              <a:rPr lang="sv-SE" sz="3600" smtClean="0"/>
            </a:br>
            <a:r>
              <a:rPr lang="sv-SE" sz="2000" smtClean="0"/>
              <a:t>(not in must-study material)</a:t>
            </a:r>
            <a:endParaRPr lang="sv-SE" sz="3600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41488"/>
            <a:ext cx="7772400" cy="450691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sz="2400" b="1" smtClean="0"/>
              <a:t>Contention systems limitation</a:t>
            </a:r>
            <a:r>
              <a:rPr lang="sv-SE" sz="2400" smtClean="0"/>
              <a:t>: worst-case delay until successful transmission is unlimited =&gt; </a:t>
            </a:r>
            <a:r>
              <a:rPr lang="sv-SE" sz="2400" smtClean="0">
                <a:solidFill>
                  <a:schemeClr val="accent2"/>
                </a:solidFill>
              </a:rPr>
              <a:t>not suitable</a:t>
            </a:r>
            <a:r>
              <a:rPr lang="sv-SE" sz="2400" smtClean="0"/>
              <a:t> </a:t>
            </a:r>
            <a:r>
              <a:rPr lang="sv-SE" sz="2400" smtClean="0">
                <a:solidFill>
                  <a:schemeClr val="accent2"/>
                </a:solidFill>
              </a:rPr>
              <a:t>for real-time traffic</a:t>
            </a:r>
          </a:p>
          <a:p>
            <a:pPr>
              <a:buFont typeface="ZapfDingbats" pitchFamily="82" charset="2"/>
              <a:buNone/>
            </a:pPr>
            <a:r>
              <a:rPr lang="sv-SE" sz="2400" b="1" smtClean="0"/>
              <a:t>Solution</a:t>
            </a:r>
            <a:r>
              <a:rPr lang="sv-SE" sz="2400" smtClean="0"/>
              <a:t>: token-passing, round robin</a:t>
            </a:r>
          </a:p>
          <a:p>
            <a:r>
              <a:rPr lang="sv-SE" sz="2400" i="1" smtClean="0"/>
              <a:t>token </a:t>
            </a:r>
            <a:r>
              <a:rPr lang="sv-SE" sz="2400" smtClean="0"/>
              <a:t>= special control frame; only  the holding station can transmit; then it passes it to another station, i.e. for token bus,  the next in the </a:t>
            </a:r>
            <a:r>
              <a:rPr lang="sv-SE" sz="2400" smtClean="0">
                <a:solidFill>
                  <a:schemeClr val="accent2"/>
                </a:solidFill>
              </a:rPr>
              <a:t>logical ring</a:t>
            </a:r>
            <a:endParaRPr lang="sv-SE" sz="2400" smtClean="0"/>
          </a:p>
          <a:p>
            <a:r>
              <a:rPr lang="sv-SE" sz="2400" smtClean="0"/>
              <a:t>4 priority classes of traffic, using timers</a:t>
            </a:r>
          </a:p>
          <a:p>
            <a:r>
              <a:rPr lang="sv-SE" sz="2400" smtClean="0"/>
              <a:t>Logical ring-maintenance: </a:t>
            </a:r>
            <a:r>
              <a:rPr lang="sv-SE" sz="2400" smtClean="0">
                <a:solidFill>
                  <a:schemeClr val="accent2"/>
                </a:solidFill>
              </a:rPr>
              <a:t>distributed strategy</a:t>
            </a:r>
          </a:p>
          <a:p>
            <a:pPr lvl="1"/>
            <a:r>
              <a:rPr lang="sv-SE" sz="2000" smtClean="0"/>
              <a:t>Robust, somehow complicated though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FFA7527-0101-4776-840B-F896F16A41A4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8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600" smtClean="0"/>
              <a:t>IEEE Standard 802.5 (Token Ring)</a:t>
            </a:r>
            <a:br>
              <a:rPr lang="sv-SE" sz="3600" smtClean="0"/>
            </a:br>
            <a:r>
              <a:rPr lang="sv-SE" sz="3600" smtClean="0"/>
              <a:t> </a:t>
            </a:r>
            <a:r>
              <a:rPr lang="sv-SE" sz="2400" smtClean="0"/>
              <a:t>(not in must-study material)</a:t>
            </a:r>
            <a:endParaRPr lang="sv-SE" sz="360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0325"/>
            <a:ext cx="8286750" cy="1887538"/>
          </a:xfrm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Motivation</a:t>
            </a:r>
            <a:r>
              <a:rPr lang="sv-SE" sz="2000" i="1" smtClean="0"/>
              <a:t>: </a:t>
            </a:r>
            <a:r>
              <a:rPr lang="sv-SE" sz="2000" smtClean="0"/>
              <a:t>instead of complicated token-bus, have a physical ring</a:t>
            </a:r>
            <a:endParaRPr lang="sv-SE" sz="2000" i="1" smtClean="0"/>
          </a:p>
          <a:p>
            <a:pPr>
              <a:buFont typeface="ZapfDingbats" pitchFamily="82" charset="2"/>
              <a:buNone/>
            </a:pPr>
            <a:r>
              <a:rPr lang="sv-SE" sz="2000" smtClean="0">
                <a:solidFill>
                  <a:srgbClr val="FF0000"/>
                </a:solidFill>
              </a:rPr>
              <a:t>Principle: </a:t>
            </a:r>
            <a:r>
              <a:rPr lang="sv-SE" sz="2000" smtClean="0"/>
              <a:t>Each bit arriving at an interface is copied into a 1-bit buffer (inspected and/or modified); then copied out to the ring again. </a:t>
            </a:r>
          </a:p>
          <a:p>
            <a:pPr lvl="1"/>
            <a:r>
              <a:rPr lang="sv-SE" sz="1800" smtClean="0"/>
              <a:t>copying step introduces a 1-bit delay at each interface.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A086C81-7703-4EA4-94C5-F7C55C923990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64518" name="Picture 4" descr="4-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089275"/>
            <a:ext cx="61150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1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Token Ring operation 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>
                <a:solidFill>
                  <a:srgbClr val="FF0000"/>
                </a:solidFill>
              </a:rPr>
              <a:t>to transmit</a:t>
            </a:r>
            <a:r>
              <a:rPr lang="sv-SE" smtClean="0"/>
              <a:t> a frame, a station is required to seize the </a:t>
            </a:r>
            <a:r>
              <a:rPr lang="sv-SE" smtClean="0">
                <a:solidFill>
                  <a:srgbClr val="FF0000"/>
                </a:solidFill>
              </a:rPr>
              <a:t>token </a:t>
            </a:r>
            <a:r>
              <a:rPr lang="sv-SE" smtClean="0"/>
              <a:t>and remove it from the ring before transmitting. </a:t>
            </a:r>
          </a:p>
          <a:p>
            <a:r>
              <a:rPr lang="sv-SE" smtClean="0"/>
              <a:t>bits that have propagated around the ring are removed from the ring by the sender (the receiver in FDDI). </a:t>
            </a:r>
          </a:p>
          <a:p>
            <a:r>
              <a:rPr lang="sv-SE" smtClean="0"/>
              <a:t>After a station has finished transmitting the last bit of its frame, it must </a:t>
            </a:r>
            <a:r>
              <a:rPr lang="sv-SE" smtClean="0">
                <a:solidFill>
                  <a:srgbClr val="FF0000"/>
                </a:solidFill>
              </a:rPr>
              <a:t>regenerate the token</a:t>
            </a:r>
            <a:r>
              <a:rPr lang="sv-SE" smtClean="0"/>
              <a:t>. 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2916A3E-01C8-47E0-BD08-090000670186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2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sv-SE" sz="3600" smtClean="0"/>
              <a:t>IEEE 802.5 Ring: Maintenance</a:t>
            </a:r>
            <a:br>
              <a:rPr lang="sv-SE" sz="3600" smtClean="0"/>
            </a:br>
            <a:r>
              <a:rPr lang="sv-SE" sz="2400" smtClean="0"/>
              <a:t> (not in must-study material)</a:t>
            </a:r>
            <a:endParaRPr lang="sv-SE" sz="360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buFont typeface="ZapfDingbats" pitchFamily="82" charset="2"/>
              <a:buNone/>
            </a:pPr>
            <a:r>
              <a:rPr lang="sv-SE" sz="2400" b="1" dirty="0" err="1" smtClean="0"/>
              <a:t>Centralised</a:t>
            </a:r>
            <a:r>
              <a:rPr lang="sv-SE" sz="2400" dirty="0" smtClean="0"/>
              <a:t>: a “monitor” station </a:t>
            </a:r>
            <a:r>
              <a:rPr lang="sv-SE" sz="2400" dirty="0" err="1" smtClean="0"/>
              <a:t>oversees</a:t>
            </a:r>
            <a:r>
              <a:rPr lang="sv-SE" sz="2400" dirty="0" smtClean="0"/>
              <a:t> the ring:</a:t>
            </a:r>
          </a:p>
          <a:p>
            <a:r>
              <a:rPr lang="sv-SE" sz="2400" dirty="0" err="1" smtClean="0"/>
              <a:t>generates</a:t>
            </a:r>
            <a:r>
              <a:rPr lang="sv-SE" sz="2400" dirty="0" smtClean="0"/>
              <a:t> token </a:t>
            </a:r>
            <a:r>
              <a:rPr lang="sv-SE" sz="2400" dirty="0" err="1" smtClean="0"/>
              <a:t>when</a:t>
            </a:r>
            <a:r>
              <a:rPr lang="sv-SE" sz="2400" dirty="0" smtClean="0"/>
              <a:t>  </a:t>
            </a:r>
            <a:r>
              <a:rPr lang="sv-SE" sz="2400" dirty="0" err="1" smtClean="0"/>
              <a:t>lost</a:t>
            </a:r>
            <a:endParaRPr lang="sv-SE" sz="2400" dirty="0" smtClean="0"/>
          </a:p>
          <a:p>
            <a:r>
              <a:rPr lang="sv-SE" sz="2400" dirty="0" err="1" smtClean="0"/>
              <a:t>cleans</a:t>
            </a:r>
            <a:r>
              <a:rPr lang="sv-SE" sz="2400" dirty="0" smtClean="0"/>
              <a:t> the ring </a:t>
            </a:r>
            <a:r>
              <a:rPr lang="sv-SE" sz="2400" dirty="0" err="1" smtClean="0"/>
              <a:t>when</a:t>
            </a:r>
            <a:r>
              <a:rPr lang="sv-SE" sz="2400" dirty="0" smtClean="0"/>
              <a:t> </a:t>
            </a:r>
            <a:r>
              <a:rPr lang="sv-SE" sz="2400" dirty="0" err="1" smtClean="0"/>
              <a:t>garbled</a:t>
            </a:r>
            <a:r>
              <a:rPr lang="sv-SE" sz="2400" dirty="0" smtClean="0"/>
              <a:t>/</a:t>
            </a:r>
            <a:r>
              <a:rPr lang="sv-SE" sz="2400" dirty="0" err="1" smtClean="0"/>
              <a:t>orphan</a:t>
            </a:r>
            <a:r>
              <a:rPr lang="sv-SE" sz="2400" dirty="0" smtClean="0"/>
              <a:t> </a:t>
            </a:r>
            <a:r>
              <a:rPr lang="sv-SE" sz="2400" dirty="0" err="1" smtClean="0"/>
              <a:t>frames</a:t>
            </a:r>
            <a:r>
              <a:rPr lang="sv-SE" sz="2400" dirty="0" smtClean="0"/>
              <a:t> </a:t>
            </a:r>
            <a:r>
              <a:rPr lang="sv-SE" sz="2400" dirty="0" err="1" smtClean="0"/>
              <a:t>appear</a:t>
            </a:r>
            <a:endParaRPr lang="sv-SE" sz="2400" dirty="0" smtClean="0"/>
          </a:p>
          <a:p>
            <a:pPr lvl="1">
              <a:buFont typeface="ZapfDingbats" pitchFamily="82" charset="2"/>
              <a:buNone/>
            </a:pPr>
            <a:endParaRPr lang="sv-SE" sz="2000" dirty="0" smtClean="0"/>
          </a:p>
          <a:p>
            <a:pPr>
              <a:buFont typeface="ZapfDingbats" pitchFamily="82" charset="2"/>
              <a:buNone/>
            </a:pPr>
            <a:r>
              <a:rPr lang="sv-SE" sz="2400" b="1" dirty="0" smtClean="0"/>
              <a:t>If</a:t>
            </a:r>
            <a:r>
              <a:rPr lang="sv-SE" sz="2400" dirty="0" smtClean="0"/>
              <a:t> the monitor goes </a:t>
            </a:r>
            <a:r>
              <a:rPr lang="sv-SE" sz="2400" dirty="0" err="1" smtClean="0"/>
              <a:t>away</a:t>
            </a:r>
            <a:r>
              <a:rPr lang="sv-SE" sz="2400" dirty="0" smtClean="0"/>
              <a:t>, a </a:t>
            </a:r>
            <a:r>
              <a:rPr lang="sv-SE" sz="2400" dirty="0" err="1" smtClean="0"/>
              <a:t>convention</a:t>
            </a:r>
            <a:r>
              <a:rPr lang="sv-SE" sz="2400" dirty="0" smtClean="0"/>
              <a:t>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 </a:t>
            </a:r>
            <a:r>
              <a:rPr lang="sv-SE" sz="2400" dirty="0" err="1" smtClean="0"/>
              <a:t>ensures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another</a:t>
            </a:r>
            <a:r>
              <a:rPr lang="sv-SE" sz="2400" dirty="0" smtClean="0"/>
              <a:t> station is </a:t>
            </a:r>
            <a:r>
              <a:rPr lang="sv-SE" sz="2400" i="1" dirty="0" err="1" smtClean="0"/>
              <a:t>elected</a:t>
            </a:r>
            <a:r>
              <a:rPr lang="sv-SE" sz="2400" dirty="0" smtClean="0"/>
              <a:t> as a monitor (</a:t>
            </a:r>
            <a:r>
              <a:rPr lang="sv-SE" sz="2400" dirty="0" err="1" smtClean="0"/>
              <a:t>e.g</a:t>
            </a:r>
            <a:r>
              <a:rPr lang="sv-SE" sz="2400" dirty="0" smtClean="0"/>
              <a:t>. the </a:t>
            </a:r>
            <a:r>
              <a:rPr lang="sv-SE" sz="2400" dirty="0" err="1" smtClean="0"/>
              <a:t>one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 </a:t>
            </a:r>
            <a:r>
              <a:rPr lang="sv-SE" sz="2400" dirty="0" err="1" smtClean="0"/>
              <a:t>highest</a:t>
            </a:r>
            <a:r>
              <a:rPr lang="sv-SE" sz="2400" dirty="0" smtClean="0"/>
              <a:t>  </a:t>
            </a:r>
            <a:r>
              <a:rPr lang="sv-SE" sz="2400" dirty="0" err="1" smtClean="0"/>
              <a:t>identity</a:t>
            </a:r>
            <a:r>
              <a:rPr lang="sv-SE" sz="2400" dirty="0" smtClean="0"/>
              <a:t>)</a:t>
            </a:r>
          </a:p>
          <a:p>
            <a:pPr>
              <a:buFont typeface="ZapfDingbats" pitchFamily="82" charset="2"/>
              <a:buNone/>
            </a:pPr>
            <a:r>
              <a:rPr lang="sv-SE" sz="2400" b="1" dirty="0" smtClean="0"/>
              <a:t>If</a:t>
            </a:r>
            <a:r>
              <a:rPr lang="sv-SE" sz="2400" dirty="0" smtClean="0"/>
              <a:t> the monitor gets ”mad”, </a:t>
            </a:r>
            <a:r>
              <a:rPr lang="sv-SE" sz="2400" dirty="0" err="1" smtClean="0"/>
              <a:t>though</a:t>
            </a:r>
            <a:r>
              <a:rPr lang="sv-SE" sz="2400" dirty="0" smtClean="0"/>
              <a:t>…..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E671151-E861-482B-A257-FA38E0DD6D3D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/>
              <a:t>IEEE 802.5 Ring: Priority Algorithm</a:t>
            </a:r>
            <a:br>
              <a:rPr lang="sv-SE" sz="3200" smtClean="0"/>
            </a:br>
            <a:r>
              <a:rPr lang="sv-SE" sz="2400" smtClean="0"/>
              <a:t> (not in must-study material)</a:t>
            </a:r>
            <a:endParaRPr lang="sv-SE" sz="320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sv-SE" dirty="0" smtClean="0"/>
              <a:t>Station S</a:t>
            </a:r>
          </a:p>
          <a:p>
            <a:pPr>
              <a:buFont typeface="ZapfDingbats" pitchFamily="82" charset="2"/>
              <a:buNone/>
            </a:pPr>
            <a:r>
              <a:rPr lang="sv-SE" b="1" dirty="0" err="1" smtClean="0"/>
              <a:t>upon</a:t>
            </a:r>
            <a:r>
              <a:rPr lang="sv-SE" b="1" dirty="0" smtClean="0"/>
              <a:t> </a:t>
            </a:r>
            <a:r>
              <a:rPr lang="sv-SE" b="1" dirty="0" err="1" smtClean="0"/>
              <a:t>arrival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frame</a:t>
            </a:r>
            <a:r>
              <a:rPr lang="sv-SE" b="1" dirty="0" smtClean="0"/>
              <a:t> f:</a:t>
            </a:r>
            <a:endParaRPr lang="sv-SE" dirty="0" smtClean="0"/>
          </a:p>
          <a:p>
            <a:pPr lvl="1">
              <a:buFont typeface="ZapfDingbats" pitchFamily="82" charset="2"/>
              <a:buNone/>
            </a:pPr>
            <a:r>
              <a:rPr lang="sv-SE" dirty="0" smtClean="0"/>
              <a:t>set prior(f) := max{prior(f), prior(S)} </a:t>
            </a:r>
          </a:p>
          <a:p>
            <a:pPr lvl="1">
              <a:buFont typeface="ZapfDingbats" pitchFamily="82" charset="2"/>
              <a:buNone/>
            </a:pPr>
            <a:r>
              <a:rPr lang="sv-SE" dirty="0" smtClean="0"/>
              <a:t>forward(f)</a:t>
            </a:r>
          </a:p>
          <a:p>
            <a:pPr>
              <a:buFont typeface="ZapfDingbats" pitchFamily="82" charset="2"/>
              <a:buNone/>
            </a:pPr>
            <a:r>
              <a:rPr lang="sv-SE" b="1" dirty="0" err="1" smtClean="0"/>
              <a:t>upon</a:t>
            </a:r>
            <a:r>
              <a:rPr lang="sv-SE" b="1" dirty="0" smtClean="0"/>
              <a:t> </a:t>
            </a:r>
            <a:r>
              <a:rPr lang="sv-SE" b="1" dirty="0" err="1" smtClean="0"/>
              <a:t>arrival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T</a:t>
            </a:r>
            <a:endParaRPr lang="sv-SE" dirty="0" smtClean="0"/>
          </a:p>
          <a:p>
            <a:pPr lvl="1">
              <a:buFont typeface="ZapfDingbats" pitchFamily="82" charset="2"/>
              <a:buNone/>
            </a:pPr>
            <a:r>
              <a:rPr lang="sv-SE" dirty="0" err="1" smtClean="0"/>
              <a:t>if</a:t>
            </a:r>
            <a:r>
              <a:rPr lang="sv-SE" dirty="0" smtClean="0"/>
              <a:t> prior(T)&gt;prior(S) </a:t>
            </a:r>
            <a:r>
              <a:rPr lang="sv-SE" dirty="0" err="1" smtClean="0"/>
              <a:t>then</a:t>
            </a:r>
            <a:r>
              <a:rPr lang="sv-SE" dirty="0" smtClean="0"/>
              <a:t> forward(T)</a:t>
            </a:r>
          </a:p>
          <a:p>
            <a:pPr lvl="1">
              <a:buFont typeface="ZapfDingbats" pitchFamily="82" charset="2"/>
              <a:buNone/>
            </a:pPr>
            <a:r>
              <a:rPr lang="sv-SE" dirty="0" err="1" smtClean="0"/>
              <a:t>else</a:t>
            </a:r>
            <a:r>
              <a:rPr lang="sv-SE" dirty="0" smtClean="0"/>
              <a:t> </a:t>
            </a:r>
            <a:r>
              <a:rPr lang="sv-SE" dirty="0" err="1" smtClean="0"/>
              <a:t>send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frame</a:t>
            </a:r>
            <a:r>
              <a:rPr lang="sv-SE" dirty="0" smtClean="0"/>
              <a:t> f </a:t>
            </a:r>
            <a:r>
              <a:rPr lang="sv-SE" dirty="0" err="1" smtClean="0"/>
              <a:t>with</a:t>
            </a:r>
            <a:r>
              <a:rPr lang="sv-SE" dirty="0" smtClean="0"/>
              <a:t> prior(f):=0</a:t>
            </a:r>
          </a:p>
          <a:p>
            <a:pPr lvl="2">
              <a:buFontTx/>
              <a:buNone/>
            </a:pPr>
            <a:r>
              <a:rPr lang="sv-SE" dirty="0" err="1" smtClean="0"/>
              <a:t>wait</a:t>
            </a:r>
            <a:r>
              <a:rPr lang="sv-SE" dirty="0" smtClean="0"/>
              <a:t> </a:t>
            </a:r>
            <a:r>
              <a:rPr lang="sv-SE" dirty="0" err="1" smtClean="0"/>
              <a:t>until</a:t>
            </a:r>
            <a:r>
              <a:rPr lang="sv-SE" dirty="0" smtClean="0"/>
              <a:t> f </a:t>
            </a:r>
            <a:r>
              <a:rPr lang="sv-SE" dirty="0" err="1" smtClean="0"/>
              <a:t>comes</a:t>
            </a:r>
            <a:r>
              <a:rPr lang="sv-SE" dirty="0" smtClean="0"/>
              <a:t> back</a:t>
            </a:r>
          </a:p>
          <a:p>
            <a:pPr lvl="2">
              <a:buFontTx/>
              <a:buNone/>
            </a:pPr>
            <a:r>
              <a:rPr lang="sv-SE" dirty="0" smtClean="0"/>
              <a:t>prior(T):=prior(f)</a:t>
            </a:r>
          </a:p>
          <a:p>
            <a:pPr lvl="2">
              <a:buFontTx/>
              <a:buNone/>
            </a:pPr>
            <a:r>
              <a:rPr lang="sv-SE" dirty="0" smtClean="0"/>
              <a:t>forward(T)</a:t>
            </a:r>
          </a:p>
          <a:p>
            <a:endParaRPr lang="sv-SE" dirty="0" smtClean="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C77B783-F474-49E4-A67E-E9D0F0F613E4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4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24" y="228600"/>
            <a:ext cx="7772400" cy="1143000"/>
          </a:xfrm>
        </p:spPr>
        <p:txBody>
          <a:bodyPr/>
          <a:lstStyle/>
          <a:p>
            <a:r>
              <a:rPr lang="en-US" smtClean="0"/>
              <a:t>Reservation-based protocols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1390650"/>
            <a:ext cx="8334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Distributed Polling – Bit-map protocol:</a:t>
            </a:r>
            <a:r>
              <a:rPr lang="en-US" sz="2400" b="1" smtClean="0"/>
              <a:t> </a:t>
            </a:r>
            <a:endParaRPr lang="en-US" sz="2400" smtClean="0"/>
          </a:p>
          <a:p>
            <a:r>
              <a:rPr lang="en-US" sz="2000" smtClean="0"/>
              <a:t>time divided into slots</a:t>
            </a:r>
          </a:p>
          <a:p>
            <a:r>
              <a:rPr lang="en-US" sz="2000" smtClean="0"/>
              <a:t>begins with N short </a:t>
            </a:r>
            <a:r>
              <a:rPr lang="en-US" sz="2000" smtClean="0">
                <a:solidFill>
                  <a:srgbClr val="FF0000"/>
                </a:solidFill>
              </a:rPr>
              <a:t>reservation slots</a:t>
            </a:r>
            <a:r>
              <a:rPr lang="en-US" sz="2000" smtClean="0"/>
              <a:t> </a:t>
            </a:r>
            <a:endParaRPr lang="en-US" sz="2400" smtClean="0"/>
          </a:p>
          <a:p>
            <a:pPr lvl="1"/>
            <a:r>
              <a:rPr lang="en-US" sz="2000" smtClean="0"/>
              <a:t>station with message to send posts reservation during </a:t>
            </a:r>
            <a:r>
              <a:rPr lang="en-US" sz="2000" smtClean="0">
                <a:solidFill>
                  <a:srgbClr val="FF0000"/>
                </a:solidFill>
              </a:rPr>
              <a:t>its</a:t>
            </a:r>
            <a:r>
              <a:rPr lang="en-US" sz="2000" smtClean="0"/>
              <a:t> slot</a:t>
            </a:r>
          </a:p>
          <a:p>
            <a:pPr lvl="1"/>
            <a:r>
              <a:rPr lang="en-US" sz="2000" smtClean="0"/>
              <a:t>reservation seen by all stations</a:t>
            </a:r>
          </a:p>
          <a:p>
            <a:pPr lvl="1"/>
            <a:r>
              <a:rPr lang="en-US" sz="2000" smtClean="0"/>
              <a:t>reservation slot time equal to channel end-end propagation delay (why?) </a:t>
            </a:r>
          </a:p>
          <a:p>
            <a:r>
              <a:rPr lang="en-US" sz="2000" smtClean="0"/>
              <a:t>after reservation slots, message transmissions ordered by known priority</a:t>
            </a:r>
            <a:r>
              <a:rPr lang="en-US" smtClean="0"/>
              <a:t> 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2F31274-D325-47A8-864A-12A742B86547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68614" name="Picture 4" descr="IMG00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4743450"/>
            <a:ext cx="55308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Layer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5.1 Introduction and services</a:t>
            </a:r>
          </a:p>
          <a:p>
            <a:r>
              <a:rPr lang="en-US" sz="2400" dirty="0" smtClean="0"/>
              <a:t>5.3 Multiple access protocols</a:t>
            </a:r>
          </a:p>
          <a:p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5.2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Error detection and correction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*grey items will be treated as complement, in subsequent lecture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LAN technology</a:t>
            </a:r>
          </a:p>
          <a:p>
            <a:r>
              <a:rPr lang="en-US" sz="2400" dirty="0"/>
              <a:t>5.4.2 Ethernet</a:t>
            </a:r>
          </a:p>
          <a:p>
            <a:r>
              <a:rPr lang="en-US" sz="2400" dirty="0"/>
              <a:t>5.4.3 Interconnection</a:t>
            </a:r>
          </a:p>
          <a:p>
            <a:r>
              <a:rPr lang="en-US" sz="2400" dirty="0"/>
              <a:t>5.4.1 Link-Layer Addressing</a:t>
            </a:r>
          </a:p>
          <a:p>
            <a:endParaRPr lang="en-US" sz="2400" dirty="0" smtClean="0"/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5.7 A day in the life of a web request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5.5 Link Virtualization: ATM and MPLS)</a:t>
            </a: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39D6C8C-41F3-4DF5-9529-89E6FEAA8229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262719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43058" y="2623714"/>
            <a:ext cx="760043" cy="34815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92150"/>
          </a:xfrm>
        </p:spPr>
        <p:txBody>
          <a:bodyPr/>
          <a:lstStyle/>
          <a:p>
            <a:pPr algn="ctr"/>
            <a:r>
              <a:rPr lang="en-US" smtClean="0"/>
              <a:t>Switches (bridges): cont.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idx="1"/>
          </p:nvPr>
        </p:nvSpPr>
        <p:spPr>
          <a:xfrm>
            <a:off x="195263" y="898525"/>
            <a:ext cx="8948737" cy="3978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Link Layer devices:</a:t>
            </a:r>
            <a:r>
              <a:rPr lang="en-US" sz="2400" dirty="0" smtClean="0"/>
              <a:t> operate on frames, examining header and </a:t>
            </a:r>
            <a:r>
              <a:rPr lang="en-US" sz="2400" dirty="0" smtClean="0">
                <a:solidFill>
                  <a:srgbClr val="FF0000"/>
                </a:solidFill>
              </a:rPr>
              <a:t>selectively forwarding</a:t>
            </a:r>
            <a:r>
              <a:rPr lang="en-US" sz="2400" dirty="0" smtClean="0"/>
              <a:t> frame based on its destination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filtering</a:t>
            </a:r>
            <a:r>
              <a:rPr lang="en-US" sz="2000" dirty="0" smtClean="0"/>
              <a:t>: same-LAN-segment frames not forwarded to other </a:t>
            </a:r>
            <a:r>
              <a:rPr lang="en-US" sz="2000" dirty="0" err="1" smtClean="0"/>
              <a:t>seg’s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Isolates collision domains: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higher total max throughput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no limit on number of nodes nor distances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Can connect different net-types (translational, …)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Transparent: no need for any change to hosts LAN adapters</a:t>
            </a:r>
          </a:p>
          <a:p>
            <a:pPr lvl="1">
              <a:lnSpc>
                <a:spcPct val="80000"/>
              </a:lnSpc>
            </a:pPr>
            <a:endParaRPr lang="en-US" sz="800" dirty="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forwarding</a:t>
            </a:r>
            <a:r>
              <a:rPr lang="en-US" sz="2400" dirty="0" smtClean="0"/>
              <a:t>: how to know LAN segment on which to forward frame?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looks like a routing problem…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03E87CF-BA56-4D32-9820-10A16C568B0E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80902" name="Picture 4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4837113"/>
            <a:ext cx="53435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099175" y="4784725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switch</a:t>
            </a:r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851275"/>
            <a:ext cx="9144000" cy="1039813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6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B7F1C22A-A6B2-4C28-ABB1-29136E04C589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access </a:t>
            </a:r>
            <a:r>
              <a:rPr lang="en-US" sz="4000" dirty="0">
                <a:ea typeface="ＭＳ Ｐゴシック" charset="0"/>
                <a:cs typeface="+mj-cs"/>
              </a:rPr>
              <a:t>links, protocols</a:t>
            </a:r>
            <a:endParaRPr lang="en-US" sz="4800" dirty="0">
              <a:ea typeface="ＭＳ Ｐゴシック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two types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links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:</a:t>
            </a:r>
          </a:p>
          <a:p>
            <a:r>
              <a:rPr lang="en-US" dirty="0" smtClean="0"/>
              <a:t>point-to-point</a:t>
            </a:r>
          </a:p>
          <a:p>
            <a:pPr lvl="1"/>
            <a:r>
              <a:rPr lang="en-US" sz="2000" dirty="0" smtClean="0"/>
              <a:t>PPP for dial-up access</a:t>
            </a:r>
          </a:p>
          <a:p>
            <a:pPr lvl="1"/>
            <a:r>
              <a:rPr lang="en-US" sz="2000" dirty="0" smtClean="0"/>
              <a:t>point-to-point link between Ethernet switch, host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broadcast (shared wire or medium), </a:t>
            </a:r>
            <a:r>
              <a:rPr lang="en-US" i="1" dirty="0" err="1" smtClean="0">
                <a:solidFill>
                  <a:srgbClr val="CC0000"/>
                </a:solidFill>
              </a:rPr>
              <a:t>eg</a:t>
            </a:r>
            <a:endParaRPr lang="en-US" i="1" dirty="0" smtClean="0">
              <a:solidFill>
                <a:srgbClr val="CC0000"/>
              </a:solidFill>
            </a:endParaRPr>
          </a:p>
          <a:p>
            <a:pPr lvl="1"/>
            <a:r>
              <a:rPr lang="en-US" sz="2000" dirty="0" smtClean="0"/>
              <a:t>old-fashioned Ethernet</a:t>
            </a:r>
          </a:p>
          <a:p>
            <a:pPr lvl="1"/>
            <a:r>
              <a:rPr lang="en-US" sz="2000" dirty="0" smtClean="0"/>
              <a:t>802.11 wireless LAN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 i="1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 i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pic>
        <p:nvPicPr>
          <p:cNvPr id="16388" name="Picture 4" descr="C:\Users\pk\AppData\Local\Microsoft\Windows\Temporary Internet Files\Content.IE5\FQWPIFP6\6192656303_a21c5f134e_z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76" y="1306513"/>
            <a:ext cx="2064603" cy="13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5C8332E2-86DB-4BC9-8834-57DAB535AC72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i.e. (Multiple access)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single shared broadcast channel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two or more simultaneous transmissions by nodes: interference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collision</a:t>
            </a:r>
            <a:r>
              <a:rPr lang="en-US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multiple access protocol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communication about channel sharing must use channel itself!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no out-of-band channel for </a:t>
            </a:r>
            <a:r>
              <a:rPr lang="en-US" sz="2000" dirty="0" smtClean="0">
                <a:ea typeface="ＭＳ Ｐゴシック" charset="0"/>
              </a:rPr>
              <a:t>coordination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5-</a:t>
            </a:r>
            <a:fld id="{0D59CC64-9366-4D57-AFA3-0A230B49BE63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desired outcome:</a:t>
            </a:r>
            <a:endParaRPr lang="en-US" i="1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ea typeface="ＭＳ Ｐゴシック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ea typeface="ＭＳ Ｐゴシック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13136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25889</TotalTime>
  <Words>4077</Words>
  <Application>Microsoft Office PowerPoint</Application>
  <PresentationFormat>On-screen Show (4:3)</PresentationFormat>
  <Paragraphs>915</Paragraphs>
  <Slides>60</Slides>
  <Notes>25</Notes>
  <HiddenSlides>1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Clip</vt:lpstr>
      <vt:lpstr>Document</vt:lpstr>
      <vt:lpstr>Chapter 5: DataLink Layer</vt:lpstr>
      <vt:lpstr>Link layer: context</vt:lpstr>
      <vt:lpstr>Where is the link layer implemented?</vt:lpstr>
      <vt:lpstr>Adapters communicating</vt:lpstr>
      <vt:lpstr>Link layer services</vt:lpstr>
      <vt:lpstr>Link Layer</vt:lpstr>
      <vt:lpstr>access links, protocols</vt:lpstr>
      <vt:lpstr>i.e. (Multiple access)</vt:lpstr>
      <vt:lpstr>An ideal multiple access protocol</vt:lpstr>
      <vt:lpstr>MAC protocols: taxonomy</vt:lpstr>
      <vt:lpstr>Channel Partitioning MAC protocols:  TDMA, FDMA </vt:lpstr>
      <vt:lpstr>Channel Partitioning CDMA</vt:lpstr>
      <vt:lpstr>MAC protocols: taxonomy</vt:lpstr>
      <vt:lpstr>Random access protocols</vt:lpstr>
      <vt:lpstr>Slotted ALOHA</vt:lpstr>
      <vt:lpstr>Slotted ALOHA</vt:lpstr>
      <vt:lpstr>Slotted Aloha efficiency</vt:lpstr>
      <vt:lpstr>Pure Aloha vs slotted Aloha</vt:lpstr>
      <vt:lpstr>CSMA: Carrier Sense Multiple Access</vt:lpstr>
      <vt:lpstr>CSMA collisions</vt:lpstr>
      <vt:lpstr>CSMA/CD (Collision Detection)</vt:lpstr>
      <vt:lpstr>MAC protocols: taxonomy</vt:lpstr>
      <vt:lpstr>Trade-off in MAC: </vt:lpstr>
      <vt:lpstr>“Taking Turns” MAC protocols</vt:lpstr>
      <vt:lpstr> Summary of MAC protocols</vt:lpstr>
      <vt:lpstr>Link Layer</vt:lpstr>
      <vt:lpstr>Ethernet</vt:lpstr>
      <vt:lpstr>Ethernet: uses CSMA/CD</vt:lpstr>
      <vt:lpstr>Ethernet’s CSMA/CD (more)</vt:lpstr>
      <vt:lpstr>Ethernet (CSMA/CD) Limitation </vt:lpstr>
      <vt:lpstr>Star topology</vt:lpstr>
      <vt:lpstr>Ethernet Frame Structure</vt:lpstr>
      <vt:lpstr>802.3 Ethernet Standards: Link &amp; Physical Layers</vt:lpstr>
      <vt:lpstr>Ethernet: Unreliable, connectionless</vt:lpstr>
      <vt:lpstr>Link Layer</vt:lpstr>
      <vt:lpstr>Interconnecting with hubs</vt:lpstr>
      <vt:lpstr>Switch: multiple simultaneous transmissions</vt:lpstr>
      <vt:lpstr>Switch: self-learning</vt:lpstr>
      <vt:lpstr>Switch: frame filtering/forwarding</vt:lpstr>
      <vt:lpstr>Switch Learning: example</vt:lpstr>
      <vt:lpstr>Switch: traffic isolation</vt:lpstr>
      <vt:lpstr>Switches vs. routers</vt:lpstr>
      <vt:lpstr>Summary comparison</vt:lpstr>
      <vt:lpstr>Link Layer</vt:lpstr>
      <vt:lpstr>LAN Addresses</vt:lpstr>
      <vt:lpstr>LAN Address (more)</vt:lpstr>
      <vt:lpstr>Recall earlier routing discussion</vt:lpstr>
      <vt:lpstr>ARP: Address Resolution Protocol</vt:lpstr>
      <vt:lpstr>Addressing: routing to another LAN</vt:lpstr>
      <vt:lpstr>PowerPoint Presentation</vt:lpstr>
      <vt:lpstr>Link Layer</vt:lpstr>
      <vt:lpstr>Review questions for this part</vt:lpstr>
      <vt:lpstr>Extra slides/topics</vt:lpstr>
      <vt:lpstr>IEEE 802.4 Standard  (General Motors Token Bus) (not in must-study material)</vt:lpstr>
      <vt:lpstr>IEEE Standard 802.5 (Token Ring)  (not in must-study material)</vt:lpstr>
      <vt:lpstr>Token Ring operation </vt:lpstr>
      <vt:lpstr>IEEE 802.5 Ring: Maintenance  (not in must-study material)</vt:lpstr>
      <vt:lpstr>IEEE 802.5 Ring: Priority Algorithm  (not in must-study material)</vt:lpstr>
      <vt:lpstr>Reservation-based protocols</vt:lpstr>
      <vt:lpstr>Switches (bridges):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Ross, adapted by M. Papatriantafilou</dc:creator>
  <cp:lastModifiedBy>pk</cp:lastModifiedBy>
  <cp:revision>356</cp:revision>
  <cp:lastPrinted>2011-11-21T21:23:10Z</cp:lastPrinted>
  <dcterms:created xsi:type="dcterms:W3CDTF">1999-10-08T19:08:27Z</dcterms:created>
  <dcterms:modified xsi:type="dcterms:W3CDTF">2015-02-11T21:51:16Z</dcterms:modified>
</cp:coreProperties>
</file>