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88"/>
  </p:notesMasterIdLst>
  <p:handoutMasterIdLst>
    <p:handoutMasterId r:id="rId89"/>
  </p:handoutMasterIdLst>
  <p:sldIdLst>
    <p:sldId id="785" r:id="rId3"/>
    <p:sldId id="258" r:id="rId4"/>
    <p:sldId id="821" r:id="rId5"/>
    <p:sldId id="828" r:id="rId6"/>
    <p:sldId id="822" r:id="rId7"/>
    <p:sldId id="524" r:id="rId8"/>
    <p:sldId id="294" r:id="rId9"/>
    <p:sldId id="637" r:id="rId10"/>
    <p:sldId id="789" r:id="rId11"/>
    <p:sldId id="542" r:id="rId12"/>
    <p:sldId id="543" r:id="rId13"/>
    <p:sldId id="297" r:id="rId14"/>
    <p:sldId id="544" r:id="rId15"/>
    <p:sldId id="691" r:id="rId16"/>
    <p:sldId id="545" r:id="rId17"/>
    <p:sldId id="299" r:id="rId18"/>
    <p:sldId id="829" r:id="rId19"/>
    <p:sldId id="530" r:id="rId20"/>
    <p:sldId id="531" r:id="rId21"/>
    <p:sldId id="533" r:id="rId22"/>
    <p:sldId id="534" r:id="rId23"/>
    <p:sldId id="535" r:id="rId24"/>
    <p:sldId id="536" r:id="rId25"/>
    <p:sldId id="790" r:id="rId26"/>
    <p:sldId id="537" r:id="rId27"/>
    <p:sldId id="538" r:id="rId28"/>
    <p:sldId id="532" r:id="rId29"/>
    <p:sldId id="679" r:id="rId30"/>
    <p:sldId id="788" r:id="rId31"/>
    <p:sldId id="817" r:id="rId32"/>
    <p:sldId id="325" r:id="rId33"/>
    <p:sldId id="642" r:id="rId34"/>
    <p:sldId id="326" r:id="rId35"/>
    <p:sldId id="327" r:id="rId36"/>
    <p:sldId id="646" r:id="rId37"/>
    <p:sldId id="328" r:id="rId38"/>
    <p:sldId id="330" r:id="rId39"/>
    <p:sldId id="809" r:id="rId40"/>
    <p:sldId id="811" r:id="rId41"/>
    <p:sldId id="810" r:id="rId42"/>
    <p:sldId id="835" r:id="rId43"/>
    <p:sldId id="331" r:id="rId44"/>
    <p:sldId id="680" r:id="rId45"/>
    <p:sldId id="681" r:id="rId46"/>
    <p:sldId id="682" r:id="rId47"/>
    <p:sldId id="687" r:id="rId48"/>
    <p:sldId id="825" r:id="rId49"/>
    <p:sldId id="826" r:id="rId50"/>
    <p:sldId id="827" r:id="rId51"/>
    <p:sldId id="391" r:id="rId52"/>
    <p:sldId id="834" r:id="rId53"/>
    <p:sldId id="335" r:id="rId54"/>
    <p:sldId id="791" r:id="rId55"/>
    <p:sldId id="792" r:id="rId56"/>
    <p:sldId id="793" r:id="rId57"/>
    <p:sldId id="794" r:id="rId58"/>
    <p:sldId id="795" r:id="rId59"/>
    <p:sldId id="813" r:id="rId60"/>
    <p:sldId id="814" r:id="rId61"/>
    <p:sldId id="830" r:id="rId62"/>
    <p:sldId id="345" r:id="rId63"/>
    <p:sldId id="694" r:id="rId64"/>
    <p:sldId id="831" r:id="rId65"/>
    <p:sldId id="399" r:id="rId66"/>
    <p:sldId id="400" r:id="rId67"/>
    <p:sldId id="401" r:id="rId68"/>
    <p:sldId id="392" r:id="rId69"/>
    <p:sldId id="456" r:id="rId70"/>
    <p:sldId id="783" r:id="rId71"/>
    <p:sldId id="832" r:id="rId72"/>
    <p:sldId id="517" r:id="rId73"/>
    <p:sldId id="518" r:id="rId74"/>
    <p:sldId id="519" r:id="rId75"/>
    <p:sldId id="836" r:id="rId76"/>
    <p:sldId id="672" r:id="rId77"/>
    <p:sldId id="833" r:id="rId78"/>
    <p:sldId id="804" r:id="rId79"/>
    <p:sldId id="796" r:id="rId80"/>
    <p:sldId id="815" r:id="rId81"/>
    <p:sldId id="797" r:id="rId82"/>
    <p:sldId id="837" r:id="rId83"/>
    <p:sldId id="798" r:id="rId84"/>
    <p:sldId id="799" r:id="rId85"/>
    <p:sldId id="800" r:id="rId86"/>
    <p:sldId id="801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  <a:srgbClr val="FFFF00"/>
    <a:srgbClr val="000099"/>
    <a:srgbClr val="DDDDDD"/>
    <a:srgbClr val="FFCCFF"/>
    <a:srgbClr val="FF0000"/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2449" autoAdjust="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DA3AB0D1-2D27-4669-9FE6-DED9A9DAF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96C84621-AB47-49D7-810D-AFB8EDC8C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3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0AF2A-F46C-4707-A148-0A764D082103}" type="slidenum">
              <a:rPr lang="sv-SE" altLang="sv-SE" sz="1300" smtClean="0"/>
              <a:pPr eaLnBrk="1" hangingPunct="1">
                <a:spcBef>
                  <a:spcPct val="0"/>
                </a:spcBef>
              </a:pPr>
              <a:t>39</a:t>
            </a:fld>
            <a:endParaRPr lang="sv-SE" altLang="sv-SE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B02E4-8878-4C4F-B8E3-25B7DF789BCF}" type="slidenum">
              <a:rPr lang="sv-SE" altLang="sv-SE" sz="1300" smtClean="0"/>
              <a:pPr eaLnBrk="1" hangingPunct="1">
                <a:spcBef>
                  <a:spcPct val="0"/>
                </a:spcBef>
              </a:pPr>
              <a:t>40</a:t>
            </a:fld>
            <a:endParaRPr lang="sv-SE" altLang="sv-SE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95AB73-B67C-4319-B056-20423A3D22D7}" type="slidenum">
              <a:rPr lang="en-US">
                <a:latin typeface="Times New Roman" pitchFamily="18" charset="0"/>
              </a:rPr>
              <a:pPr/>
              <a:t>43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CFA4B5-6949-4E11-A31B-9D7947CF2786}" type="slidenum">
              <a:rPr lang="en-US">
                <a:latin typeface="Times New Roman" pitchFamily="18" charset="0"/>
              </a:rPr>
              <a:pPr/>
              <a:t>44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BD94D4-15CC-46BA-848A-99342599DF80}" type="slidenum">
              <a:rPr lang="en-US">
                <a:latin typeface="Times New Roman" pitchFamily="18" charset="0"/>
              </a:rPr>
              <a:pPr/>
              <a:t>45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Mod TO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 – real solution is </a:t>
            </a:r>
            <a:r>
              <a:rPr lang="sv-SE" dirty="0" err="1" smtClean="0"/>
              <a:t>Teredo</a:t>
            </a:r>
            <a:r>
              <a:rPr lang="sv-SE" dirty="0" smtClean="0"/>
              <a:t> RFC 4380, </a:t>
            </a:r>
            <a:r>
              <a:rPr lang="sv-SE" dirty="0" err="1" smtClean="0"/>
              <a:t>where</a:t>
            </a:r>
            <a:r>
              <a:rPr lang="sv-SE" dirty="0" smtClean="0"/>
              <a:t> [D+E] is a </a:t>
            </a:r>
            <a:r>
              <a:rPr lang="sv-SE" dirty="0" err="1" smtClean="0"/>
              <a:t>Teredo</a:t>
            </a:r>
            <a:r>
              <a:rPr lang="sv-SE" dirty="0" smtClean="0"/>
              <a:t> server and the tunnel </a:t>
            </a:r>
            <a:r>
              <a:rPr lang="sv-SE" dirty="0" err="1" smtClean="0"/>
              <a:t>uses</a:t>
            </a:r>
            <a:r>
              <a:rPr lang="sv-SE" dirty="0" smtClean="0"/>
              <a:t> UDP port 3544. Supported by </a:t>
            </a:r>
            <a:r>
              <a:rPr lang="sv-SE" dirty="0" err="1" smtClean="0"/>
              <a:t>most</a:t>
            </a:r>
            <a:r>
              <a:rPr lang="sv-SE" dirty="0" smtClean="0"/>
              <a:t> modern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84621-AB47-49D7-810D-AFB8EDC8C45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84D24114-37E4-43AE-91E6-C8462047B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769E6AC8-2ACC-4F4F-A9CD-AE049C039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0676F01-F8B2-4057-801C-C8D85163F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1544E6D-F91C-4702-99DF-79BF78342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BCE44B5E-688D-492C-815B-B89CDCB95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0711F6B2-A4FD-4DA8-B604-3F0991B469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83D64CB5-4BCD-46FE-A0A7-017AD69CE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7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3B104EAA-D122-4B7C-9296-9F021DE22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2CA8939C-1C1A-4382-A51A-4EF12D1A2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72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E89E7050-17B0-4C0B-8151-C3BC52180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3A530904-6A94-40E9-9AFC-AE385ADC5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6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971376A-6F60-4934-813B-1607C3449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39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F7F4D401-01B1-4B45-A03F-95896514D3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8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E8517A7-922F-4B26-9594-C57F4AFAF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22275395-D758-489E-B408-E95B32F3B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7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558B5679-062D-4554-A72E-87BD0D89D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6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0AC8636-C7E0-4767-B09E-E704BCAEEF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C996F3F7-31F2-46D3-BBF5-392E4FF28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4AD717BA-F165-4A40-8841-8EC21436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D782A2E1-30B0-413C-9BE6-733E7B387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9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D56596AB-0AA8-4E37-8126-D34092066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49A301D-13C4-4482-85D4-31C03EBD2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5177DC9-D988-47DA-8997-E236996BA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97720389-1174-4937-BB70-D97E78E14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9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985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/>
              <a:t>4-</a:t>
            </a:r>
            <a:fld id="{93F6541C-98ED-443E-B22C-0884DBD8E5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4: Network Layer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4a-</a:t>
            </a:r>
            <a:fld id="{CF5CAD1E-913A-4027-A689-11AE14F00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TJIkjgyuZE&amp;list=PLE9F3F05C381ED8E8&amp;feature=plcp" TargetMode="External"/><Relationship Id="rId2" Type="http://schemas.openxmlformats.org/officeDocument/2006/relationships/hyperlink" Target="http://www.youtube.com/watch?v=RGe0qt9Wz4U&amp;feature=pl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hJO1TCQX5I&amp;feature=plcp" TargetMode="External"/><Relationship Id="rId5" Type="http://schemas.openxmlformats.org/officeDocument/2006/relationships/hyperlink" Target="http://www.youtube.com/watch?v=BmZNcjLtmwo&amp;feature=plcp" TargetMode="External"/><Relationship Id="rId4" Type="http://schemas.openxmlformats.org/officeDocument/2006/relationships/hyperlink" Target="http://www.youtube.com/watch?v=reXS_e3fTAk&amp;feature=relat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4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4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4.wmf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3568" y="123568"/>
            <a:ext cx="8909223" cy="6598509"/>
          </a:xfrm>
          <a:prstGeom prst="rect">
            <a:avLst/>
          </a:prstGeom>
          <a:ln w="127000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3a-</a:t>
            </a:r>
            <a:fld id="{E5A25CFA-C1EB-4488-B09F-D44AAAD68C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Chapter 4: Network Layer</a:t>
            </a:r>
            <a:br>
              <a:rPr lang="en-US" sz="3600" dirty="0" smtClean="0"/>
            </a:br>
            <a:r>
              <a:rPr lang="en-US" sz="3600" dirty="0" smtClean="0"/>
              <a:t>Part 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747446"/>
            <a:ext cx="7181850" cy="313346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3200" dirty="0" smtClean="0"/>
              <a:t>Course on Computer Communication and </a:t>
            </a:r>
            <a:r>
              <a:rPr lang="sv-SE" sz="3200" dirty="0" err="1" smtClean="0"/>
              <a:t>Networks</a:t>
            </a:r>
            <a:r>
              <a:rPr lang="sv-SE" sz="3200" dirty="0" smtClean="0"/>
              <a:t>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v-SE" sz="3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2400" dirty="0" smtClean="0"/>
              <a:t>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adaptation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slides</a:t>
            </a:r>
            <a:r>
              <a:rPr lang="sv-SE" sz="2400" dirty="0" smtClean="0"/>
              <a:t> </a:t>
            </a:r>
            <a:r>
              <a:rPr lang="sv-SE" sz="2400" dirty="0" err="1" smtClean="0"/>
              <a:t>made</a:t>
            </a:r>
            <a:r>
              <a:rPr lang="sv-SE" sz="2400" dirty="0" smtClean="0"/>
              <a:t> </a:t>
            </a:r>
            <a:r>
              <a:rPr lang="sv-SE" sz="2400" dirty="0" err="1" smtClean="0"/>
              <a:t>available</a:t>
            </a:r>
            <a:r>
              <a:rPr lang="sv-SE" sz="2400" dirty="0" smtClean="0"/>
              <a:t> by the </a:t>
            </a:r>
            <a:r>
              <a:rPr lang="sv-SE" sz="2400" dirty="0" err="1" smtClean="0"/>
              <a:t>authors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</a:t>
            </a:r>
            <a:r>
              <a:rPr lang="sv-SE" sz="2400" dirty="0" err="1" smtClean="0"/>
              <a:t>course’s</a:t>
            </a:r>
            <a:r>
              <a:rPr lang="sv-SE" sz="2400" dirty="0" smtClean="0"/>
              <a:t> </a:t>
            </a:r>
            <a:r>
              <a:rPr lang="sv-SE" sz="2400" dirty="0" err="1" smtClean="0"/>
              <a:t>main</a:t>
            </a:r>
            <a:r>
              <a:rPr lang="sv-SE" sz="2400" dirty="0" smtClean="0"/>
              <a:t>  </a:t>
            </a:r>
            <a:r>
              <a:rPr lang="sv-SE" sz="2400" dirty="0" err="1" smtClean="0"/>
              <a:t>textbook</a:t>
            </a:r>
            <a:endParaRPr lang="en-US" sz="2400" dirty="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51" y="4122846"/>
            <a:ext cx="2047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FC6D1E7B-A249-4B17-B773-9290AE6777DF}" type="slidenum">
              <a:rPr lang="en-US">
                <a:latin typeface="Tahoma" pitchFamily="34" charset="0"/>
              </a:rPr>
              <a:pPr/>
              <a:t>10</a:t>
            </a:fld>
            <a:endParaRPr lang="en-US">
              <a:latin typeface="Tahoma" pitchFamily="34" charset="0"/>
            </a:endParaRPr>
          </a:p>
        </p:txBody>
      </p:sp>
      <p:pic>
        <p:nvPicPr>
          <p:cNvPr id="1434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VC implementation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path</a:t>
            </a:r>
            <a:r>
              <a:rPr lang="en-US" dirty="0"/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VC numbers</a:t>
            </a:r>
            <a:r>
              <a:rPr lang="en-US" dirty="0"/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entries in forwarding tables</a:t>
            </a:r>
            <a:r>
              <a:rPr lang="en-US" dirty="0"/>
              <a:t> in routers along path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packet belonging to VC carries VC number (rather than </a:t>
            </a:r>
            <a:r>
              <a:rPr lang="en-US" dirty="0" err="1">
                <a:cs typeface="+mn-cs"/>
              </a:rPr>
              <a:t>dest</a:t>
            </a:r>
            <a:r>
              <a:rPr lang="en-US" dirty="0">
                <a:cs typeface="+mn-cs"/>
              </a:rPr>
              <a:t> address)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VC number can be changed on each link.</a:t>
            </a:r>
          </a:p>
          <a:p>
            <a:pPr marL="914400" lvl="1" indent="-457200">
              <a:buFont typeface="Wingdings" charset="0"/>
              <a:buChar char="§"/>
              <a:defRPr/>
            </a:pPr>
            <a:r>
              <a:rPr lang="en-US" dirty="0"/>
              <a:t>new VC number comes from forwarding table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33DD9D5-6F8F-4946-996F-709DE3A24C89}" type="slidenum">
              <a:rPr lang="en-US">
                <a:latin typeface="Tahoma" pitchFamily="34" charset="0"/>
              </a:rPr>
              <a:pPr/>
              <a:t>11</a:t>
            </a:fld>
            <a:endParaRPr lang="en-US">
              <a:latin typeface="Tahoma" pitchFamily="34" charset="0"/>
            </a:endParaRPr>
          </a:p>
        </p:txBody>
      </p:sp>
      <p:pic>
        <p:nvPicPr>
          <p:cNvPr id="15364" name="Picture 2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509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223838"/>
            <a:ext cx="7772400" cy="1003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>
                <a:cs typeface="+mj-cs"/>
              </a:rPr>
              <a:t>VC forwarding table</a:t>
            </a:r>
          </a:p>
        </p:txBody>
      </p:sp>
      <p:sp>
        <p:nvSpPr>
          <p:cNvPr id="15366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9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3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5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6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7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8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5379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15380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15381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</a:p>
        </p:txBody>
      </p:sp>
      <p:sp>
        <p:nvSpPr>
          <p:cNvPr id="15382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</a:t>
            </a:r>
          </a:p>
        </p:txBody>
      </p:sp>
      <p:sp>
        <p:nvSpPr>
          <p:cNvPr id="15383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3</a:t>
            </a:r>
          </a:p>
        </p:txBody>
      </p:sp>
      <p:sp>
        <p:nvSpPr>
          <p:cNvPr id="15384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15385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6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/>
              <a:t>interface</a:t>
            </a:r>
          </a:p>
          <a:p>
            <a:pPr>
              <a:lnSpc>
                <a:spcPct val="85000"/>
              </a:lnSpc>
            </a:pPr>
            <a:r>
              <a:rPr lang="en-US"/>
              <a:t>number</a:t>
            </a:r>
          </a:p>
        </p:txBody>
      </p:sp>
      <p:sp>
        <p:nvSpPr>
          <p:cNvPr id="15387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8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Incoming interface    Incoming VC #     Outgoing interface    Outgoing VC #</a:t>
            </a:r>
          </a:p>
        </p:txBody>
      </p:sp>
      <p:sp>
        <p:nvSpPr>
          <p:cNvPr id="15389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0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1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92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1                          12                               3                          22</a:t>
            </a:r>
          </a:p>
          <a:p>
            <a:r>
              <a:rPr lang="en-US"/>
              <a:t>2                          63                               1                          18 </a:t>
            </a:r>
          </a:p>
          <a:p>
            <a:r>
              <a:rPr lang="en-US"/>
              <a:t>3                           7                                2                          17</a:t>
            </a:r>
          </a:p>
          <a:p>
            <a:r>
              <a:rPr lang="en-US"/>
              <a:t>1                          97                               3                           87</a:t>
            </a:r>
          </a:p>
          <a:p>
            <a:r>
              <a:rPr lang="en-US"/>
              <a:t>…                          …                                …                            …</a:t>
            </a:r>
          </a:p>
        </p:txBody>
      </p:sp>
      <p:sp>
        <p:nvSpPr>
          <p:cNvPr id="15393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/>
          </a:p>
        </p:txBody>
      </p:sp>
      <p:sp>
        <p:nvSpPr>
          <p:cNvPr id="15394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forwarding table in</a:t>
            </a:r>
          </a:p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northwest router:</a:t>
            </a:r>
          </a:p>
        </p:txBody>
      </p:sp>
      <p:sp>
        <p:nvSpPr>
          <p:cNvPr id="15395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003199" cy="52322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VC routers maintain connection </a:t>
            </a:r>
            <a:r>
              <a:rPr lang="en-US" sz="2800" b="1" i="1" dirty="0">
                <a:solidFill>
                  <a:srgbClr val="CC0000"/>
                </a:solidFill>
                <a:latin typeface="Gill Sans MT" pitchFamily="34" charset="0"/>
              </a:rPr>
              <a:t>state</a:t>
            </a: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 information!</a:t>
            </a:r>
          </a:p>
        </p:txBody>
      </p:sp>
      <p:sp>
        <p:nvSpPr>
          <p:cNvPr id="15396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397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15437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8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98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15435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6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399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1542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30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33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1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0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1541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2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22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25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1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154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14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17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5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2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154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54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5406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09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7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AC9EA1B-E5EE-4298-AAB9-4B8CAD37C291}" type="slidenum">
              <a:rPr lang="en-US">
                <a:latin typeface="Tahoma" pitchFamily="34" charset="0"/>
              </a:rPr>
              <a:pPr/>
              <a:t>12</a:t>
            </a:fld>
            <a:endParaRPr lang="en-US">
              <a:latin typeface="Tahoma" pitchFamily="34" charset="0"/>
            </a:endParaRPr>
          </a:p>
        </p:txBody>
      </p:sp>
      <p:pic>
        <p:nvPicPr>
          <p:cNvPr id="17412" name="Picture 2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792163"/>
            <a:ext cx="772205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33350"/>
            <a:ext cx="7772400" cy="8985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ea typeface="ＭＳ Ｐゴシック" pitchFamily="34" charset="-128"/>
              </a:rPr>
              <a:t>Datagram networks </a:t>
            </a:r>
            <a:r>
              <a:rPr lang="en-US" sz="3100" dirty="0" smtClean="0">
                <a:ea typeface="ＭＳ Ｐゴシック" pitchFamily="34" charset="-128"/>
              </a:rPr>
              <a:t>(the Internet model)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>
            <a:normAutofit/>
          </a:bodyPr>
          <a:lstStyle/>
          <a:p>
            <a:r>
              <a:rPr lang="en-US" smtClean="0">
                <a:ea typeface="ＭＳ Ｐゴシック" pitchFamily="34" charset="-128"/>
              </a:rPr>
              <a:t>no call setup at network layer</a:t>
            </a:r>
          </a:p>
          <a:p>
            <a:r>
              <a:rPr lang="en-US" smtClean="0">
                <a:ea typeface="ＭＳ Ｐゴシック" pitchFamily="34" charset="-128"/>
              </a:rPr>
              <a:t>routers: no state about end-to-end connections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network-level concept of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connection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1. send datagrams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7416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17521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522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17531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2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523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5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</a:p>
          </p:txBody>
        </p:sp>
        <p:sp>
          <p:nvSpPr>
            <p:cNvPr id="17527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28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29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30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17509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0"/>
                <a:gd name="T22" fmla="*/ 0 h 1124"/>
                <a:gd name="T23" fmla="*/ 990 w 990"/>
                <a:gd name="T24" fmla="*/ 1124 h 1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0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/>
                <a:t>application</a:t>
              </a:r>
            </a:p>
            <a:p>
              <a:pPr algn="ctr"/>
              <a:r>
                <a:rPr lang="en-US" sz="2000"/>
                <a:t>transport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/>
              <a:r>
                <a:rPr lang="en-US" sz="2000"/>
                <a:t>data link</a:t>
              </a:r>
            </a:p>
            <a:p>
              <a:pPr algn="ctr"/>
              <a:r>
                <a:rPr lang="en-US" sz="2000"/>
                <a:t>physical</a:t>
              </a:r>
            </a:p>
          </p:txBody>
        </p:sp>
        <p:sp>
          <p:nvSpPr>
            <p:cNvPr id="17514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5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6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7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518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17519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0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7418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9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17482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1750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50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504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507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05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3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1749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9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96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9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97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4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1748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748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7488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7491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9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20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  <a:gd name="T6" fmla="*/ 0 w 294"/>
              <a:gd name="T7" fmla="*/ 0 h 166"/>
              <a:gd name="T8" fmla="*/ 294 w 294"/>
              <a:gd name="T9" fmla="*/ 166 h 1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  <a:gd name="T6" fmla="*/ 0 w 272"/>
              <a:gd name="T7" fmla="*/ 0 h 174"/>
              <a:gd name="T8" fmla="*/ 272 w 27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  <a:gd name="T6" fmla="*/ 0 w 352"/>
              <a:gd name="T7" fmla="*/ 0 h 148"/>
              <a:gd name="T8" fmla="*/ 352 w 352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9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174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77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80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8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0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174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9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72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0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1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1745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5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746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7461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7464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2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2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17434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7455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5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7452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6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7449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7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7446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8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7443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39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7440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2. receive datagrams</a:t>
            </a:r>
            <a:endParaRPr lang="en-US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0BAD7DFE-8611-4677-BDA8-67BF0C456208}" type="slidenum">
              <a:rPr lang="en-US">
                <a:latin typeface="Tahoma" pitchFamily="34" charset="0"/>
              </a:rPr>
              <a:pPr/>
              <a:t>13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18436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18510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18514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15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18550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1856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7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72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75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76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73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4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1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1856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6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6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6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6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65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52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18553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4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55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556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185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5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16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523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1854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4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45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8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46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7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4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1853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3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37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40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38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9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5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1852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852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8529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8532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30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1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11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18512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18513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</p:grpSp>
      <p:pic>
        <p:nvPicPr>
          <p:cNvPr id="18437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7945438" cy="86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Datagram </a:t>
            </a:r>
            <a:r>
              <a:rPr lang="en-US" sz="4000" dirty="0">
                <a:cs typeface="+mj-cs"/>
              </a:rPr>
              <a:t>forwarding  table</a:t>
            </a:r>
          </a:p>
        </p:txBody>
      </p:sp>
      <p:sp>
        <p:nvSpPr>
          <p:cNvPr id="18439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18447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IP destination address in </a:t>
            </a:r>
          </a:p>
          <a:p>
            <a:pPr eaLnBrk="1" hangingPunct="1"/>
            <a:r>
              <a:rPr 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sz="1600"/>
          </a:p>
        </p:txBody>
      </p:sp>
      <p:sp>
        <p:nvSpPr>
          <p:cNvPr id="18448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routing algorithm</a:t>
            </a:r>
          </a:p>
        </p:txBody>
      </p:sp>
      <p:sp>
        <p:nvSpPr>
          <p:cNvPr id="18450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local forwarding table</a:t>
            </a:r>
          </a:p>
        </p:txBody>
      </p:sp>
      <p:sp>
        <p:nvSpPr>
          <p:cNvPr id="18452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dest address</a:t>
            </a:r>
          </a:p>
        </p:txBody>
      </p:sp>
      <p:sp>
        <p:nvSpPr>
          <p:cNvPr id="18453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/>
              <a:t>output  link</a:t>
            </a:r>
          </a:p>
        </p:txBody>
      </p:sp>
      <p:sp>
        <p:nvSpPr>
          <p:cNvPr id="18454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1200"/>
              <a:t>address-range 1</a:t>
            </a:r>
          </a:p>
          <a:p>
            <a:pPr algn="r" eaLnBrk="1" hangingPunct="1"/>
            <a:r>
              <a:rPr lang="en-US" sz="1200"/>
              <a:t>address-range 2</a:t>
            </a:r>
          </a:p>
          <a:p>
            <a:pPr algn="r" eaLnBrk="1" hangingPunct="1"/>
            <a:r>
              <a:rPr lang="en-US" sz="1200"/>
              <a:t>address-range 3</a:t>
            </a:r>
          </a:p>
          <a:p>
            <a:pPr algn="r" eaLnBrk="1" hangingPunct="1"/>
            <a:r>
              <a:rPr lang="en-US" sz="1200"/>
              <a:t>address-range 4</a:t>
            </a:r>
          </a:p>
        </p:txBody>
      </p:sp>
      <p:sp>
        <p:nvSpPr>
          <p:cNvPr id="18456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/>
              <a:t>3</a:t>
            </a:r>
          </a:p>
          <a:p>
            <a:pPr algn="ctr" eaLnBrk="1" hangingPunct="1"/>
            <a:r>
              <a:rPr lang="en-US" sz="1200"/>
              <a:t>2</a:t>
            </a:r>
          </a:p>
          <a:p>
            <a:pPr algn="ctr" eaLnBrk="1" hangingPunct="1"/>
            <a:r>
              <a:rPr lang="en-US" sz="1200"/>
              <a:t>2</a:t>
            </a:r>
          </a:p>
          <a:p>
            <a:pPr algn="ctr" eaLnBrk="1" hangingPunct="1"/>
            <a:r>
              <a:rPr lang="en-US" sz="1200"/>
              <a:t>1</a:t>
            </a:r>
          </a:p>
        </p:txBody>
      </p:sp>
      <p:sp>
        <p:nvSpPr>
          <p:cNvPr id="18457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7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8503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8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8496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69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8489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0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8482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71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8475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8473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00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list </a:t>
              </a:r>
              <a:r>
                <a:rPr lang="en-US" i="1" dirty="0">
                  <a:solidFill>
                    <a:srgbClr val="000099"/>
                  </a:solidFill>
                  <a:latin typeface="Gill Sans MT" pitchFamily="34" charset="0"/>
                </a:rPr>
                <a:t>range</a:t>
              </a: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 of addresses</a:t>
              </a:r>
            </a:p>
            <a:p>
              <a:pPr>
                <a:lnSpc>
                  <a:spcPct val="85000"/>
                </a:lnSpc>
              </a:pPr>
              <a:r>
                <a:rPr lang="en-US" dirty="0">
                  <a:solidFill>
                    <a:srgbClr val="000099"/>
                  </a:solidFill>
                  <a:latin typeface="Gill Sans MT" pitchFamily="34" charset="0"/>
                </a:rPr>
                <a:t>(aggregate table entries)</a:t>
              </a:r>
            </a:p>
          </p:txBody>
        </p:sp>
        <p:sp>
          <p:nvSpPr>
            <p:cNvPr id="18474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75A11DE-3854-41CB-B402-9AF96CE5C11B}" type="slidenum">
              <a:rPr lang="en-US">
                <a:latin typeface="Tahoma" pitchFamily="34" charset="0"/>
              </a:rPr>
              <a:pPr/>
              <a:t>14</a:t>
            </a:fld>
            <a:endParaRPr lang="en-US">
              <a:latin typeface="Tahoma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28650" y="1392238"/>
            <a:ext cx="52355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b="1">
                <a:cs typeface="Times New Roman" pitchFamily="18" charset="0"/>
              </a:rPr>
              <a:t>Destination Address Range</a:t>
            </a:r>
          </a:p>
          <a:p>
            <a:pPr algn="just"/>
            <a:endParaRPr lang="en-US" b="1">
              <a:cs typeface="Times New Roman" pitchFamily="18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11001000 00010111 00010000 00000000</a:t>
            </a:r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through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endParaRPr lang="en-US" sz="2000">
              <a:latin typeface="Comic Sans MS" pitchFamily="66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11001000 00010111 00010111 11111111</a:t>
            </a:r>
          </a:p>
          <a:p>
            <a:pPr algn="just"/>
            <a:endParaRPr lang="en-US" b="1">
              <a:latin typeface="Courier New" pitchFamily="49" charset="0"/>
              <a:cs typeface="Times New Roman" pitchFamily="18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11001000 00010111 00011000 00000000</a:t>
            </a:r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through</a:t>
            </a:r>
            <a:endParaRPr lang="en-US" sz="2000"/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11001000 00010111 00011000 11111111  </a:t>
            </a:r>
          </a:p>
          <a:p>
            <a:pPr algn="just"/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11001000 00010111 00011001 00000000</a:t>
            </a:r>
            <a:endParaRPr lang="en-US" sz="2000" b="1">
              <a:latin typeface="Courier New" pitchFamily="49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through</a:t>
            </a:r>
            <a:endParaRPr lang="en-US" sz="2000"/>
          </a:p>
          <a:p>
            <a:pPr algn="just"/>
            <a:r>
              <a:rPr lang="en-US" b="1">
                <a:latin typeface="Courier New" pitchFamily="49" charset="0"/>
                <a:cs typeface="Times New Roman" pitchFamily="18" charset="0"/>
              </a:rPr>
              <a:t>11001000 00010111 00011111 11111111  </a:t>
            </a:r>
          </a:p>
          <a:p>
            <a:pPr algn="just"/>
            <a:endParaRPr lang="en-US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otherwise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053138" y="1430338"/>
            <a:ext cx="1555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>
                <a:cs typeface="Times New Roman" pitchFamily="18" charset="0"/>
              </a:rPr>
              <a:t>Link Interface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 u="sng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0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1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2</a:t>
            </a: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endParaRPr lang="en-US">
              <a:cs typeface="Times New Roman" pitchFamily="18" charset="0"/>
            </a:endParaRPr>
          </a:p>
          <a:p>
            <a:pPr algn="just"/>
            <a:r>
              <a:rPr lang="en-US">
                <a:cs typeface="Times New Roman" pitchFamily="18" charset="0"/>
              </a:rPr>
              <a:t>3  </a:t>
            </a:r>
            <a:endParaRPr lang="en-US" sz="2000"/>
          </a:p>
          <a:p>
            <a:pPr algn="just"/>
            <a:endParaRPr lang="en-US" b="1">
              <a:cs typeface="Times New Roman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400" dirty="0" smtClean="0">
                <a:latin typeface="Gill Sans MT" pitchFamily="34" charset="0"/>
              </a:rPr>
              <a:t> but what happens if ranges don</a:t>
            </a:r>
            <a:r>
              <a:rPr lang="ja-JP" altLang="en-US" sz="2400" dirty="0" smtClean="0">
                <a:latin typeface="Gill Sans MT" pitchFamily="34" charset="0"/>
              </a:rPr>
              <a:t>’</a:t>
            </a:r>
            <a:r>
              <a:rPr lang="en-US" altLang="ja-JP" sz="2400" dirty="0" smtClean="0">
                <a:latin typeface="Gill Sans MT" pitchFamily="34" charset="0"/>
              </a:rPr>
              <a:t>t divide up nicely? 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194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Datagram forwarding 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Network Layer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D474FB0-B2AF-411B-A409-04C518171610}" type="slidenum">
              <a:rPr lang="en-US">
                <a:latin typeface="Tahoma" pitchFamily="34" charset="0"/>
              </a:rPr>
              <a:pPr/>
              <a:t>15</a:t>
            </a:fld>
            <a:endParaRPr lang="en-US">
              <a:latin typeface="Tahoma" pitchFamily="34" charset="0"/>
            </a:endParaRPr>
          </a:p>
        </p:txBody>
      </p:sp>
      <p:pic>
        <p:nvPicPr>
          <p:cNvPr id="20484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4243773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4250123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00010*** ********* </a:t>
            </a:r>
            <a:endParaRPr 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00011000 *********</a:t>
            </a:r>
            <a:endParaRPr lang="en-US" sz="2000">
              <a:latin typeface="Courier New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latin typeface="Courier New" pitchFamily="49" charset="0"/>
                <a:cs typeface="Times New Roman" pitchFamily="18" charset="0"/>
              </a:rPr>
              <a:t>11001000 00010111 00011*** *********</a:t>
            </a:r>
            <a:endParaRPr lang="en-US" sz="200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>
                <a:cs typeface="Times New Roman" pitchFamily="18" charset="0"/>
              </a:rPr>
              <a:t>otherwise  </a:t>
            </a:r>
            <a:r>
              <a:rPr lang="en-US">
                <a:latin typeface="Times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DA: 11001000  00010111  00011000  10101010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DA: 11001000  00010111  00010110  10100001 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Gill Sans MT" pitchFamily="34" charset="0"/>
              </a:rPr>
              <a:t>which interface?</a:t>
            </a:r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latin typeface="Gill Sans MT" pitchFamily="34" charset="0"/>
              </a:rPr>
              <a:t>when looking for forwarding table entry for given destination address, use </a:t>
            </a:r>
            <a:r>
              <a:rPr lang="en-US" sz="2800" i="1" dirty="0">
                <a:solidFill>
                  <a:srgbClr val="000099"/>
                </a:solidFill>
                <a:latin typeface="Gill Sans MT" pitchFamily="34" charset="0"/>
              </a:rPr>
              <a:t>longest</a:t>
            </a:r>
            <a:r>
              <a:rPr lang="en-US" sz="2800" dirty="0">
                <a:latin typeface="Gill Sans MT" pitchFamily="34" charset="0"/>
              </a:rPr>
              <a:t> address prefix that matches destination </a:t>
            </a:r>
            <a:r>
              <a:rPr lang="en-US" sz="2800" dirty="0" smtClean="0">
                <a:latin typeface="Gill Sans MT" pitchFamily="34" charset="0"/>
              </a:rPr>
              <a:t>address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(more on this coming soon)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558799" y="1036638"/>
            <a:ext cx="38766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longest prefix matching</a:t>
            </a:r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9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0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1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2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/>
              <a:t>Link interface</a:t>
            </a:r>
          </a:p>
          <a:p>
            <a:pPr>
              <a:lnSpc>
                <a:spcPct val="150000"/>
              </a:lnSpc>
            </a:pPr>
            <a:r>
              <a:rPr lang="en-US"/>
              <a:t>0</a:t>
            </a:r>
          </a:p>
          <a:p>
            <a:pPr>
              <a:lnSpc>
                <a:spcPct val="150000"/>
              </a:lnSpc>
            </a:pPr>
            <a:r>
              <a:rPr lang="en-US"/>
              <a:t>1</a:t>
            </a:r>
          </a:p>
          <a:p>
            <a:pPr>
              <a:lnSpc>
                <a:spcPct val="150000"/>
              </a:lnSpc>
            </a:pPr>
            <a:r>
              <a:rPr lang="en-US"/>
              <a:t>2</a:t>
            </a:r>
          </a:p>
          <a:p>
            <a:pPr>
              <a:lnSpc>
                <a:spcPct val="150000"/>
              </a:lnSpc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F4553E1-54BF-48FF-B17A-7A17C5AB900F}" type="slidenum">
              <a:rPr lang="en-US">
                <a:latin typeface="Tahoma" pitchFamily="34" charset="0"/>
              </a:rPr>
              <a:pPr/>
              <a:t>16</a:t>
            </a:fld>
            <a:endParaRPr lang="en-US">
              <a:latin typeface="Tahoma" pitchFamily="34" charset="0"/>
            </a:endParaRPr>
          </a:p>
        </p:txBody>
      </p:sp>
      <p:pic>
        <p:nvPicPr>
          <p:cNvPr id="21508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493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9700"/>
            <a:ext cx="83248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Datagram or VC network: why?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489" y="1298575"/>
            <a:ext cx="4418012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Internet (datagram)</a:t>
            </a:r>
          </a:p>
          <a:p>
            <a:r>
              <a:rPr lang="en-US" sz="2400" dirty="0" smtClean="0">
                <a:ea typeface="ＭＳ Ｐゴシック" pitchFamily="34" charset="-128"/>
              </a:rPr>
              <a:t>data exchange among computers</a:t>
            </a:r>
          </a:p>
          <a:p>
            <a:pPr lvl="1"/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elastic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service, no strict timing req.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r>
              <a:rPr lang="en-US" sz="2400" dirty="0" smtClean="0">
                <a:ea typeface="ＭＳ Ｐゴシック" pitchFamily="34" charset="-128"/>
              </a:rPr>
              <a:t>many link types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different characteristics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uniform service difficult</a:t>
            </a:r>
          </a:p>
          <a:p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smart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end systems (computers)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can adapt, perform control, error recovery</a:t>
            </a:r>
          </a:p>
          <a:p>
            <a:pPr lvl="1"/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simple inside network, complexity at </a:t>
            </a:r>
            <a:r>
              <a:rPr lang="ja-JP" alt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edge</a:t>
            </a:r>
            <a:r>
              <a:rPr lang="ja-JP" alt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sz="2000" b="1" i="1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endParaRPr lang="en-US" sz="2400" b="1" i="1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412537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VC (</a:t>
            </a:r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eg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ATM: </a:t>
            </a:r>
            <a:r>
              <a:rPr lang="en-US" sz="2400" dirty="0" smtClean="0">
                <a:ea typeface="ＭＳ Ｐゴシック" pitchFamily="34" charset="-128"/>
              </a:rPr>
              <a:t>a past’s vision of the future’s </a:t>
            </a:r>
            <a:r>
              <a:rPr lang="en-US" sz="2400" dirty="0" err="1" smtClean="0">
                <a:ea typeface="ＭＳ Ｐゴシック" pitchFamily="34" charset="-128"/>
              </a:rPr>
              <a:t>ww</a:t>
            </a:r>
            <a:r>
              <a:rPr lang="en-US" sz="2400" dirty="0" smtClean="0">
                <a:ea typeface="ＭＳ Ｐゴシック" pitchFamily="34" charset="-128"/>
              </a:rPr>
              <a:t>-network)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evolved from telephony</a:t>
            </a:r>
          </a:p>
          <a:p>
            <a:pPr>
              <a:lnSpc>
                <a:spcPct val="75000"/>
              </a:lnSpc>
            </a:pPr>
            <a:r>
              <a:rPr lang="en-US" sz="2400" dirty="0" smtClean="0">
                <a:ea typeface="ＭＳ Ｐゴシック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dumb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sz="2000" dirty="0" smtClean="0">
                <a:ea typeface="ＭＳ Ｐゴシック" pitchFamily="34" charset="-128"/>
              </a:rPr>
              <a:t>telephones</a:t>
            </a:r>
          </a:p>
          <a:p>
            <a:pPr lvl="1">
              <a:lnSpc>
                <a:spcPct val="75000"/>
              </a:lnSpc>
            </a:pPr>
            <a:r>
              <a:rPr lang="en-US" sz="2000" b="1" i="1" dirty="0" smtClean="0">
                <a:solidFill>
                  <a:srgbClr val="CC0000"/>
                </a:solidFill>
                <a:ea typeface="ＭＳ Ｐゴシック" pitchFamily="34" charset="-128"/>
              </a:rPr>
              <a:t>complexity inside network</a:t>
            </a:r>
          </a:p>
        </p:txBody>
      </p:sp>
      <p:pic>
        <p:nvPicPr>
          <p:cNvPr id="10242" name="Picture 2" descr="C:\Users\pk\AppData\Local\Microsoft\Windows\Temporary Internet Files\Content.IE5\PW46Z8K7\teleph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6" y="4985851"/>
            <a:ext cx="2220006" cy="13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</a:t>
            </a:r>
            <a:r>
              <a:rPr lang="en-US" b="1" dirty="0" smtClean="0">
                <a:solidFill>
                  <a:srgbClr val="CC0000"/>
                </a:solidFill>
              </a:rPr>
              <a:t>works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3041160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873D5F28-7043-4B5A-BC5C-3F1958E8BDD9}" type="slidenum">
              <a:rPr lang="en-US">
                <a:latin typeface="Tahoma" pitchFamily="34" charset="0"/>
              </a:rPr>
              <a:pPr/>
              <a:t>18</a:t>
            </a:fld>
            <a:endParaRPr lang="en-US">
              <a:latin typeface="Tahoma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Router architecture overview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052513"/>
            <a:ext cx="8126412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two key router functions:</a:t>
            </a:r>
            <a:r>
              <a:rPr lang="en-US" sz="1800" dirty="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cs typeface="+mn-cs"/>
              </a:rPr>
              <a:t>run</a:t>
            </a:r>
            <a:r>
              <a:rPr lang="en-US" sz="2400" dirty="0">
                <a:cs typeface="+mn-cs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+mn-cs"/>
              </a:rPr>
              <a:t>routing</a:t>
            </a:r>
            <a:r>
              <a:rPr lang="en-US" sz="2400" dirty="0">
                <a:cs typeface="+mn-cs"/>
              </a:rPr>
              <a:t> algorithms/protocol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(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eg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: RIP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cs typeface="+mn-cs"/>
              </a:rPr>
              <a:t>, OSPF,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BGP; more on these next lecture)</a:t>
            </a:r>
            <a:endParaRPr lang="en-US" sz="2400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b="1" i="1" dirty="0">
                <a:solidFill>
                  <a:srgbClr val="C00000"/>
                </a:solidFill>
                <a:cs typeface="+mn-cs"/>
              </a:rPr>
              <a:t>forwarding</a:t>
            </a:r>
            <a:r>
              <a:rPr lang="en-US" sz="2400" i="1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datagrams from incoming to outgoing link</a:t>
            </a:r>
          </a:p>
        </p:txBody>
      </p:sp>
      <p:grpSp>
        <p:nvGrpSpPr>
          <p:cNvPr id="23558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23608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/>
                <a:t>fabric</a:t>
              </a:r>
            </a:p>
          </p:txBody>
        </p:sp>
      </p:grpSp>
      <p:sp>
        <p:nvSpPr>
          <p:cNvPr id="23559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/>
              <a:t>processor</a:t>
            </a:r>
          </a:p>
        </p:txBody>
      </p:sp>
      <p:sp>
        <p:nvSpPr>
          <p:cNvPr id="23561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562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23603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3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23598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4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23594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router input ports</a:t>
            </a:r>
          </a:p>
        </p:txBody>
      </p:sp>
      <p:grpSp>
        <p:nvGrpSpPr>
          <p:cNvPr id="23566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23588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90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9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7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23582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3584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3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568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23578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Text Box 58"/>
          <p:cNvSpPr txBox="1">
            <a:spLocks noChangeArrowheads="1"/>
          </p:cNvSpPr>
          <p:nvPr/>
        </p:nvSpPr>
        <p:spPr bwMode="auto">
          <a:xfrm>
            <a:off x="4664075" y="60864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router output ports</a:t>
            </a:r>
          </a:p>
        </p:txBody>
      </p:sp>
      <p:pic>
        <p:nvPicPr>
          <p:cNvPr id="23570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01688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1600"/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/>
              <a:t>routing, management</a:t>
            </a:r>
          </a:p>
          <a:p>
            <a:pPr algn="r"/>
            <a:r>
              <a:rPr lang="en-US" sz="1600"/>
              <a:t>control plane (software)</a:t>
            </a:r>
          </a:p>
        </p:txBody>
      </p:sp>
      <p:sp>
        <p:nvSpPr>
          <p:cNvPr id="23574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75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3026 w 8802811"/>
              <a:gd name="T1" fmla="*/ 0 h 2197979"/>
              <a:gd name="T2" fmla="*/ 8289661 w 8802811"/>
              <a:gd name="T3" fmla="*/ 353836 h 2197979"/>
              <a:gd name="T4" fmla="*/ 8301873 w 8802811"/>
              <a:gd name="T5" fmla="*/ 988299 h 2197979"/>
              <a:gd name="T6" fmla="*/ 8314085 w 8802811"/>
              <a:gd name="T7" fmla="*/ 1207922 h 2197979"/>
              <a:gd name="T8" fmla="*/ 8338509 w 8802811"/>
              <a:gd name="T9" fmla="*/ 1378739 h 2197979"/>
              <a:gd name="T10" fmla="*/ 8314085 w 8802811"/>
              <a:gd name="T11" fmla="*/ 1305531 h 2197979"/>
              <a:gd name="T12" fmla="*/ 8301873 w 8802811"/>
              <a:gd name="T13" fmla="*/ 1220123 h 2197979"/>
              <a:gd name="T14" fmla="*/ 8289661 w 8802811"/>
              <a:gd name="T15" fmla="*/ 1171318 h 2197979"/>
              <a:gd name="T16" fmla="*/ 8253026 w 8802811"/>
              <a:gd name="T17" fmla="*/ 988299 h 2197979"/>
              <a:gd name="T18" fmla="*/ 8240814 w 8802811"/>
              <a:gd name="T19" fmla="*/ 854086 h 2197979"/>
              <a:gd name="T20" fmla="*/ 8216386 w 8802811"/>
              <a:gd name="T21" fmla="*/ 683269 h 2197979"/>
              <a:gd name="T22" fmla="*/ 8204174 w 8802811"/>
              <a:gd name="T23" fmla="*/ 549055 h 2197979"/>
              <a:gd name="T24" fmla="*/ 8179751 w 8802811"/>
              <a:gd name="T25" fmla="*/ 549055 h 2197979"/>
              <a:gd name="T26" fmla="*/ 8179751 w 8802811"/>
              <a:gd name="T27" fmla="*/ 549055 h 2197979"/>
              <a:gd name="T28" fmla="*/ 8411782 w 8802811"/>
              <a:gd name="T29" fmla="*/ 622262 h 2197979"/>
              <a:gd name="T30" fmla="*/ 8472837 w 8802811"/>
              <a:gd name="T31" fmla="*/ 683269 h 2197979"/>
              <a:gd name="T32" fmla="*/ 8558323 w 8802811"/>
              <a:gd name="T33" fmla="*/ 793080 h 2197979"/>
              <a:gd name="T34" fmla="*/ 8582747 w 8802811"/>
              <a:gd name="T35" fmla="*/ 866287 h 2197979"/>
              <a:gd name="T36" fmla="*/ 8619387 w 8802811"/>
              <a:gd name="T37" fmla="*/ 951696 h 2197979"/>
              <a:gd name="T38" fmla="*/ 8692658 w 8802811"/>
              <a:gd name="T39" fmla="*/ 1183519 h 2197979"/>
              <a:gd name="T40" fmla="*/ 8704865 w 8802811"/>
              <a:gd name="T41" fmla="*/ 1256727 h 2197979"/>
              <a:gd name="T42" fmla="*/ 8717081 w 8802811"/>
              <a:gd name="T43" fmla="*/ 1342136 h 2197979"/>
              <a:gd name="T44" fmla="*/ 8741505 w 8802811"/>
              <a:gd name="T45" fmla="*/ 1403141 h 2197979"/>
              <a:gd name="T46" fmla="*/ 8802568 w 8802811"/>
              <a:gd name="T47" fmla="*/ 1403141 h 2197979"/>
              <a:gd name="T48" fmla="*/ 8802568 w 8802811"/>
              <a:gd name="T49" fmla="*/ 1403141 h 2197979"/>
              <a:gd name="T50" fmla="*/ 8790352 w 8802811"/>
              <a:gd name="T51" fmla="*/ 1671569 h 2197979"/>
              <a:gd name="T52" fmla="*/ 8790352 w 8802811"/>
              <a:gd name="T53" fmla="*/ 1671569 h 2197979"/>
              <a:gd name="T54" fmla="*/ 8704865 w 8802811"/>
              <a:gd name="T55" fmla="*/ 1573959 h 2197979"/>
              <a:gd name="T56" fmla="*/ 8643810 w 8802811"/>
              <a:gd name="T57" fmla="*/ 1512952 h 2197979"/>
              <a:gd name="T58" fmla="*/ 8582747 w 8802811"/>
              <a:gd name="T59" fmla="*/ 1415343 h 2197979"/>
              <a:gd name="T60" fmla="*/ 8509476 w 8802811"/>
              <a:gd name="T61" fmla="*/ 1329934 h 2197979"/>
              <a:gd name="T62" fmla="*/ 8436205 w 8802811"/>
              <a:gd name="T63" fmla="*/ 1232324 h 2197979"/>
              <a:gd name="T64" fmla="*/ 8301873 w 8802811"/>
              <a:gd name="T65" fmla="*/ 1037104 h 2197979"/>
              <a:gd name="T66" fmla="*/ 8228598 w 8802811"/>
              <a:gd name="T67" fmla="*/ 915092 h 2197979"/>
              <a:gd name="T68" fmla="*/ 8216386 w 8802811"/>
              <a:gd name="T69" fmla="*/ 878488 h 2197979"/>
              <a:gd name="T70" fmla="*/ 8191963 w 8802811"/>
              <a:gd name="T71" fmla="*/ 841884 h 2197979"/>
              <a:gd name="T72" fmla="*/ 8179751 w 8802811"/>
              <a:gd name="T73" fmla="*/ 793080 h 2197979"/>
              <a:gd name="T74" fmla="*/ 8130903 w 8802811"/>
              <a:gd name="T75" fmla="*/ 719872 h 2197979"/>
              <a:gd name="T76" fmla="*/ 8118692 w 8802811"/>
              <a:gd name="T77" fmla="*/ 707671 h 2197979"/>
              <a:gd name="T78" fmla="*/ 8216386 w 8802811"/>
              <a:gd name="T79" fmla="*/ 780878 h 2197979"/>
              <a:gd name="T80" fmla="*/ 8253026 w 8802811"/>
              <a:gd name="T81" fmla="*/ 817482 h 2197979"/>
              <a:gd name="T82" fmla="*/ 8362932 w 8802811"/>
              <a:gd name="T83" fmla="*/ 915092 h 2197979"/>
              <a:gd name="T84" fmla="*/ 8436205 w 8802811"/>
              <a:gd name="T85" fmla="*/ 1012702 h 2197979"/>
              <a:gd name="T86" fmla="*/ 8472837 w 8802811"/>
              <a:gd name="T87" fmla="*/ 1049306 h 2197979"/>
              <a:gd name="T88" fmla="*/ 8460629 w 8802811"/>
              <a:gd name="T89" fmla="*/ 1037104 h 2197979"/>
              <a:gd name="T90" fmla="*/ 632728 w 8802811"/>
              <a:gd name="T91" fmla="*/ 2159619 h 2197979"/>
              <a:gd name="T92" fmla="*/ 1524206 w 8802811"/>
              <a:gd name="T93" fmla="*/ 2196222 h 2197979"/>
              <a:gd name="T94" fmla="*/ 1035726 w 8802811"/>
              <a:gd name="T95" fmla="*/ 2159619 h 2197979"/>
              <a:gd name="T96" fmla="*/ 547245 w 8802811"/>
              <a:gd name="T97" fmla="*/ 2110813 h 2197979"/>
              <a:gd name="T98" fmla="*/ 70976 w 8802811"/>
              <a:gd name="T99" fmla="*/ 2086411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23601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675" y="2698750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i="1"/>
              <a:t>forwarding tables computed,</a:t>
            </a:r>
          </a:p>
          <a:p>
            <a:r>
              <a:rPr lang="en-US" sz="1200" i="1"/>
              <a:t>pushed to input 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DFEE078-2BA2-4D75-99D3-EC56366612A8}" type="slidenum">
              <a:rPr lang="en-US">
                <a:latin typeface="Tahoma" pitchFamily="34" charset="0"/>
              </a:rPr>
              <a:pPr/>
              <a:t>19</a:t>
            </a:fld>
            <a:endParaRPr lang="en-US">
              <a:latin typeface="Tahoma" pitchFamily="34" charset="0"/>
            </a:endParaRPr>
          </a:p>
        </p:txBody>
      </p:sp>
      <p:pic>
        <p:nvPicPr>
          <p:cNvPr id="24580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24583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6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7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(receive)</a:t>
            </a:r>
          </a:p>
        </p:txBody>
      </p:sp>
      <p:sp>
        <p:nvSpPr>
          <p:cNvPr id="24590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lookup,</a:t>
            </a:r>
          </a:p>
          <a:p>
            <a:pPr algn="ctr"/>
            <a:r>
              <a:rPr lang="en-US"/>
              <a:t>forwarding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queueing</a:t>
            </a:r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Input port functions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switching</a:t>
            </a:r>
            <a:r>
              <a:rPr lang="en-US" sz="2400" i="1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given datagram </a:t>
            </a:r>
            <a:r>
              <a:rPr lang="en-US" sz="2200" dirty="0" err="1" smtClean="0">
                <a:ea typeface="ＭＳ Ｐゴシック" pitchFamily="34" charset="-128"/>
              </a:rPr>
              <a:t>dest</a:t>
            </a:r>
            <a:r>
              <a:rPr lang="en-US" sz="2200" dirty="0" smtClean="0">
                <a:ea typeface="ＭＳ Ｐゴシック" pitchFamily="34" charset="-128"/>
              </a:rPr>
              <a:t>., lookup output port using forwarding table in input port memory </a:t>
            </a:r>
            <a:r>
              <a:rPr lang="en-US" sz="2200" i="1" dirty="0" smtClean="0">
                <a:ea typeface="ＭＳ Ｐゴシック" pitchFamily="34" charset="-128"/>
              </a:rPr>
              <a:t>(</a:t>
            </a:r>
            <a:r>
              <a:rPr lang="en-US" altLang="en-US" sz="2200" i="1" dirty="0" smtClean="0">
                <a:ea typeface="ＭＳ Ｐゴシック" pitchFamily="34" charset="-128"/>
              </a:rPr>
              <a:t>“</a:t>
            </a:r>
            <a:r>
              <a:rPr lang="en-US" sz="2200" i="1" dirty="0" smtClean="0">
                <a:ea typeface="ＭＳ Ｐゴシック" pitchFamily="34" charset="-128"/>
              </a:rPr>
              <a:t>match plus action</a:t>
            </a:r>
            <a:r>
              <a:rPr lang="en-US" altLang="en-US" sz="2200" i="1" dirty="0" smtClean="0">
                <a:ea typeface="ＭＳ Ｐゴシック" pitchFamily="34" charset="-128"/>
              </a:rPr>
              <a:t>”</a:t>
            </a:r>
            <a:r>
              <a:rPr lang="en-US" sz="2200" i="1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goal: complete input port processing at </a:t>
            </a:r>
            <a:r>
              <a:rPr lang="ja-JP" altLang="en-US" sz="2200" dirty="0" smtClean="0">
                <a:ea typeface="ＭＳ Ｐゴシック" pitchFamily="34" charset="-128"/>
              </a:rPr>
              <a:t>‘</a:t>
            </a:r>
            <a:r>
              <a:rPr lang="en-US" altLang="ja-JP" sz="2200" dirty="0" smtClean="0">
                <a:ea typeface="ＭＳ Ｐゴシック" pitchFamily="34" charset="-128"/>
              </a:rPr>
              <a:t>line speed</a:t>
            </a:r>
            <a:r>
              <a:rPr lang="ja-JP" altLang="en-US" sz="2200" dirty="0" smtClean="0">
                <a:ea typeface="ＭＳ Ｐゴシック" pitchFamily="34" charset="-128"/>
              </a:rPr>
              <a:t>’</a:t>
            </a:r>
            <a:endParaRPr lang="en-US" altLang="ja-JP" sz="2200" dirty="0" smtClean="0"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sz="2200" dirty="0" smtClean="0">
                <a:ea typeface="ＭＳ Ｐゴシック" pitchFamily="34" charset="-128"/>
              </a:rPr>
              <a:t>queuing: if datagrams arrive faster than forwarding rate into switch fabric</a:t>
            </a:r>
          </a:p>
        </p:txBody>
      </p:sp>
      <p:sp>
        <p:nvSpPr>
          <p:cNvPr id="24593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physical layer:</a:t>
            </a:r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24594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000">
                <a:solidFill>
                  <a:srgbClr val="000099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24595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6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24597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24601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3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4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5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6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7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8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9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598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9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00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5910D2B-CEDA-4477-B536-7A021C61C181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  <p:sp>
        <p:nvSpPr>
          <p:cNvPr id="5124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5743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4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5128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7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5741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2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58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5739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0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59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5737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60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5735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6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61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62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5733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572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2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8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31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2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9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0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4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571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20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23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4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21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2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5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570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1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12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15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6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13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4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6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570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0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704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707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05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6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8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56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96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9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0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97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8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9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568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8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8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91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89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567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80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83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81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2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1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566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7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72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75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3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4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2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566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6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64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67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65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6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3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565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5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56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9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57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8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4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564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4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8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51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9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0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5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563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40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643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1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6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5635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7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5633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8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5615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561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1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2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63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5616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17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79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5583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4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5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6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7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8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13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4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89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0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11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1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2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3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609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4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95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07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08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6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7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8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9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0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1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2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3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4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605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6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0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5551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2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6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81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2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7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8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79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0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9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61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577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8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62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63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75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76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64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5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6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7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8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9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0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2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573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4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81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5528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9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31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8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45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9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1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2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3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4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2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5505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06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7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508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09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0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1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2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3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4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15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522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3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4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5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6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7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16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7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8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9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0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1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3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5482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3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4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85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6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7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8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9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0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1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92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99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0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1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2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93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4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5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6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7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8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4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5480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1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85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5457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8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59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460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61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2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3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4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5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6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67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474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5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6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7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8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9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68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9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0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1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2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3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86" name="Picture 128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Network layer</a:t>
            </a:r>
          </a:p>
        </p:txBody>
      </p:sp>
      <p:sp>
        <p:nvSpPr>
          <p:cNvPr id="5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084" y="1255713"/>
            <a:ext cx="4610642" cy="51006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Consider transporting a segment from sender to receiver</a:t>
            </a:r>
          </a:p>
          <a:p>
            <a:r>
              <a:rPr lang="en-US" dirty="0" smtClean="0">
                <a:ea typeface="ＭＳ Ｐゴシック" pitchFamily="34" charset="-128"/>
              </a:rPr>
              <a:t>sending side: encapsulates segments into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datagrams</a:t>
            </a:r>
          </a:p>
          <a:p>
            <a:r>
              <a:rPr lang="en-US" dirty="0" smtClean="0">
                <a:ea typeface="ＭＳ Ｐゴシック" pitchFamily="34" charset="-128"/>
              </a:rPr>
              <a:t>receiving side: delivers segments to transport layer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network layer protocols in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every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host, router</a:t>
            </a:r>
          </a:p>
          <a:p>
            <a:r>
              <a:rPr lang="en-US" dirty="0" smtClean="0">
                <a:ea typeface="ＭＳ Ｐゴシック" pitchFamily="34" charset="-128"/>
              </a:rPr>
              <a:t>router examines header fields in all datagrams passing through it</a:t>
            </a:r>
            <a:endParaRPr lang="en-US" sz="20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5447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48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49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53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4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5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5437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8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5439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5443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5195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5416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22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23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34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4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3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3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25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C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430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6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5395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6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7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8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9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0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01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02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413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4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5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3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410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1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2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04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5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7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8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9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7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5374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5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6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7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8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9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80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1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92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3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4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2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89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0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1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83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4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5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7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8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8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5353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5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6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7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8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59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0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71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1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68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9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0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62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3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4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199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5332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38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39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50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1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2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0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47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9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41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0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5311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2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3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4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5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6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17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8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29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9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26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0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1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1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5290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1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2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3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5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96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97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308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9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0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8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305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6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7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99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0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1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2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3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4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2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5269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0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1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2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3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4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75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76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87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8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9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7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84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5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6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78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9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0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1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2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3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3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5248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54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55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66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56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63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57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0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1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2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4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5227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33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4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45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6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7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5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42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3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4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36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  <p:grpSp>
          <p:nvGrpSpPr>
            <p:cNvPr id="5205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5206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12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13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5224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4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5221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2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3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15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 sz="2400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E40C70F-7C6F-4801-BE16-4CD901C4A6C0}" type="slidenum">
              <a:rPr lang="en-US">
                <a:latin typeface="Tahoma" pitchFamily="34" charset="0"/>
              </a:rPr>
              <a:pPr/>
              <a:t>20</a:t>
            </a:fld>
            <a:endParaRPr lang="en-US">
              <a:latin typeface="Tahoma" pitchFamily="34" charset="0"/>
            </a:endParaRPr>
          </a:p>
        </p:txBody>
      </p:sp>
      <p:pic>
        <p:nvPicPr>
          <p:cNvPr id="25604" name="Picture 1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fabrics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4"/>
            <a:ext cx="7772400" cy="2866854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/>
              <a:t>often measured as multiple of input/output line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/>
              <a:t>N inputs: switching rate N times line rate </a:t>
            </a:r>
            <a:r>
              <a:rPr lang="en-US" sz="1800" dirty="0" smtClean="0"/>
              <a:t>desirable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three types of switching </a:t>
            </a:r>
            <a:r>
              <a:rPr lang="en-US" sz="2400" dirty="0" smtClean="0">
                <a:cs typeface="+mn-cs"/>
              </a:rPr>
              <a:t>fabrics:</a:t>
            </a:r>
            <a:endParaRPr lang="en-US" sz="2400" dirty="0">
              <a:cs typeface="+mn-cs"/>
            </a:endParaRPr>
          </a:p>
        </p:txBody>
      </p:sp>
      <p:grpSp>
        <p:nvGrpSpPr>
          <p:cNvPr id="25607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25735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6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7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8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9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08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25730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1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2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3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4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09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25725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6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7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8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9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0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1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25720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3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4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2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25715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3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25710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4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memory</a:t>
            </a:r>
          </a:p>
        </p:txBody>
      </p:sp>
      <p:sp>
        <p:nvSpPr>
          <p:cNvPr id="25615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memory</a:t>
            </a:r>
          </a:p>
        </p:txBody>
      </p:sp>
      <p:grpSp>
        <p:nvGrpSpPr>
          <p:cNvPr id="25616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25705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7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25700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18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25695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19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5620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25690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1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25685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2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25680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623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bus</a:t>
            </a:r>
          </a:p>
        </p:txBody>
      </p:sp>
      <p:grpSp>
        <p:nvGrpSpPr>
          <p:cNvPr id="25624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5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25670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6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25665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27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25647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25660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4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48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25655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7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8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9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49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25650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1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628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29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0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1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2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3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34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crossbar</a:t>
            </a:r>
          </a:p>
        </p:txBody>
      </p:sp>
      <p:sp>
        <p:nvSpPr>
          <p:cNvPr id="25644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5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46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A308AC2-DDD5-4AF7-8DA5-04831A9F2B52}" type="slidenum">
              <a:rPr lang="en-US">
                <a:latin typeface="Tahoma" pitchFamily="34" charset="0"/>
              </a:rPr>
              <a:pPr/>
              <a:t>21</a:t>
            </a:fld>
            <a:endParaRPr lang="en-US">
              <a:latin typeface="Tahoma" pitchFamily="34" charset="0"/>
            </a:endParaRPr>
          </a:p>
        </p:txBody>
      </p:sp>
      <p:pic>
        <p:nvPicPr>
          <p:cNvPr id="26628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via memory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4"/>
            <a:ext cx="7848600" cy="1384043"/>
          </a:xfrm>
        </p:spPr>
        <p:txBody>
          <a:bodyPr>
            <a:normAutofit fontScale="70000" lnSpcReduction="20000"/>
          </a:bodyPr>
          <a:lstStyle/>
          <a:p>
            <a:pPr marL="234950" indent="-234950"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first generation routers: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traditional computers with switching under direct control of CPU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packet copied to system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s memory</a:t>
            </a:r>
          </a:p>
          <a:p>
            <a:pPr marL="234950" indent="-234950"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 speed limited by memory bandwidth (2 bus crossings per datagram)</a:t>
            </a:r>
            <a:endParaRPr lang="en-US" sz="1800" dirty="0" smtClean="0">
              <a:ea typeface="ＭＳ Ｐゴシック" pitchFamily="34" charset="-128"/>
            </a:endParaRPr>
          </a:p>
        </p:txBody>
      </p:sp>
      <p:grpSp>
        <p:nvGrpSpPr>
          <p:cNvPr id="26631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26636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input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Ethernet)</a:t>
              </a:r>
            </a:p>
          </p:txBody>
        </p:sp>
        <p:sp>
          <p:nvSpPr>
            <p:cNvPr id="26638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memory</a:t>
              </a:r>
            </a:p>
          </p:txBody>
        </p:sp>
        <p:sp>
          <p:nvSpPr>
            <p:cNvPr id="26639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/>
                <a:t>output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port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(e.g.,</a:t>
              </a:r>
            </a:p>
            <a:p>
              <a:pPr algn="ctr">
                <a:lnSpc>
                  <a:spcPct val="90000"/>
                </a:lnSpc>
              </a:pPr>
              <a:r>
                <a:rPr lang="en-US"/>
                <a:t>Ethernet)</a:t>
              </a:r>
            </a:p>
          </p:txBody>
        </p:sp>
        <p:sp>
          <p:nvSpPr>
            <p:cNvPr id="26642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3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4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5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6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system bus</a:t>
              </a:r>
            </a:p>
          </p:txBody>
        </p:sp>
      </p:grpSp>
      <p:pic>
        <p:nvPicPr>
          <p:cNvPr id="26632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84A31B22-E2B4-4783-94BE-969B7EAB9D89}" type="slidenum">
              <a:rPr lang="en-US">
                <a:latin typeface="Tahoma" pitchFamily="34" charset="0"/>
              </a:rPr>
              <a:pPr/>
              <a:t>22</a:t>
            </a:fld>
            <a:endParaRPr lang="en-US">
              <a:latin typeface="Tahoma" pitchFamily="34" charset="0"/>
            </a:endParaRPr>
          </a:p>
        </p:txBody>
      </p:sp>
      <p:pic>
        <p:nvPicPr>
          <p:cNvPr id="27652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ea typeface="ＭＳ Ｐゴシック" pitchFamily="34" charset="-128"/>
              </a:rPr>
              <a:t>Switching via a bus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to output port memory via a shared bus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>
                <a:cs typeface="+mn-cs"/>
              </a:rPr>
              <a:t>  switching speed limited by bus bandwidth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27689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6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27684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7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27679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58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659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27674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60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27669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61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27664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62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bus</a:t>
            </a:r>
          </a:p>
        </p:txBody>
      </p:sp>
      <p:sp>
        <p:nvSpPr>
          <p:cNvPr id="27663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A32D8DC-BD3F-4019-ADA0-5CA9FC177CA0}" type="slidenum">
              <a:rPr lang="en-US">
                <a:latin typeface="Tahoma" pitchFamily="34" charset="0"/>
              </a:rPr>
              <a:pPr/>
              <a:t>23</a:t>
            </a:fld>
            <a:endParaRPr lang="en-US">
              <a:latin typeface="Tahoma" pitchFamily="34" charset="0"/>
            </a:endParaRPr>
          </a:p>
        </p:txBody>
      </p:sp>
      <p:pic>
        <p:nvPicPr>
          <p:cNvPr id="28676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overcome  bus bandwidth limitations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28679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28680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28729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0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681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28724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682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28719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8683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28701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28714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5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6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7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8702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28709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0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1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2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8703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28704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5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6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7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8684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5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6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7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8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9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/>
                <a:t>crossbar</a:t>
              </a:r>
            </a:p>
          </p:txBody>
        </p:sp>
        <p:sp>
          <p:nvSpPr>
            <p:cNvPr id="28700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4: Network Layer</a:t>
            </a: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4a-</a:t>
            </a:r>
            <a:fld id="{4408BAEF-943D-49CD-968C-4FD47498AB34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64220"/>
          </a:xfrm>
        </p:spPr>
        <p:txBody>
          <a:bodyPr/>
          <a:lstStyle/>
          <a:p>
            <a:r>
              <a:rPr lang="en-US" sz="2800" smtClean="0"/>
              <a:t>Switching Via An Interconnection Network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251" y="1049880"/>
            <a:ext cx="8118920" cy="4897272"/>
          </a:xfrm>
        </p:spPr>
        <p:txBody>
          <a:bodyPr/>
          <a:lstStyle/>
          <a:p>
            <a:r>
              <a:rPr lang="en-US" sz="2000" dirty="0" smtClean="0"/>
              <a:t>Overcome bus bandwidth limitations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Banyan networks</a:t>
            </a:r>
            <a:r>
              <a:rPr lang="en-US" sz="2000" dirty="0" smtClean="0"/>
              <a:t>, other </a:t>
            </a:r>
            <a:r>
              <a:rPr lang="en-US" sz="2000" dirty="0" smtClean="0">
                <a:solidFill>
                  <a:schemeClr val="accent2"/>
                </a:solidFill>
              </a:rPr>
              <a:t>interconnection nets</a:t>
            </a:r>
            <a:r>
              <a:rPr lang="en-US" sz="2000" dirty="0" smtClean="0"/>
              <a:t> (also used in processors-memory interconnects in multiprocessors)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Advanced design</a:t>
            </a:r>
            <a:r>
              <a:rPr lang="en-US" sz="1600" dirty="0" smtClean="0"/>
              <a:t>: fragmenting datagram into fixed length cells, switch cells through the fabric (ATM-network principle). </a:t>
            </a:r>
          </a:p>
          <a:p>
            <a:r>
              <a:rPr lang="en-US" sz="2000" dirty="0" smtClean="0"/>
              <a:t>Cisco 12000: switches at 60 </a:t>
            </a:r>
            <a:r>
              <a:rPr lang="en-US" sz="2000" dirty="0" err="1" smtClean="0"/>
              <a:t>Gbps</a:t>
            </a:r>
            <a:endParaRPr lang="en-US" sz="1600" dirty="0" smtClean="0"/>
          </a:p>
        </p:txBody>
      </p:sp>
      <p:pic>
        <p:nvPicPr>
          <p:cNvPr id="6" name="Picture 5" descr="banyan-n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110" y="3411748"/>
            <a:ext cx="7064615" cy="3342531"/>
          </a:xfrm>
          <a:prstGeom prst="rect">
            <a:avLst/>
          </a:prstGeom>
        </p:spPr>
      </p:pic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463675" y="2535238"/>
            <a:ext cx="2252663" cy="2066925"/>
            <a:chOff x="3812" y="2763"/>
            <a:chExt cx="1419" cy="130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2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37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32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crossbar</a:t>
              </a:r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DF19F22-67A2-4F8E-98E5-D458542A3CD4}" type="slidenum">
              <a:rPr lang="en-US">
                <a:latin typeface="Tahoma" pitchFamily="34" charset="0"/>
              </a:rPr>
              <a:pPr/>
              <a:t>25</a:t>
            </a:fld>
            <a:endParaRPr lang="en-US">
              <a:latin typeface="Tahoma" pitchFamily="34" charset="0"/>
            </a:endParaRPr>
          </a:p>
        </p:txBody>
      </p:sp>
      <p:pic>
        <p:nvPicPr>
          <p:cNvPr id="29700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</p:spPr>
        <p:txBody>
          <a:bodyPr>
            <a:no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1800" i="1" dirty="0">
                <a:solidFill>
                  <a:srgbClr val="CC0000"/>
                </a:solidFill>
                <a:cs typeface="+mn-cs"/>
              </a:rPr>
              <a:t>buffering</a:t>
            </a:r>
            <a:r>
              <a:rPr lang="en-US" sz="1800" dirty="0">
                <a:cs typeface="+mn-cs"/>
              </a:rPr>
              <a:t> required when datagrams arrive from fabric faster than the transmission </a:t>
            </a:r>
            <a:r>
              <a:rPr lang="en-US" sz="1800" dirty="0" smtClean="0">
                <a:cs typeface="+mn-cs"/>
              </a:rPr>
              <a:t>rate</a:t>
            </a:r>
          </a:p>
          <a:p>
            <a:pPr lvl="1">
              <a:buFont typeface="Wingdings" charset="0"/>
              <a:buChar char="v"/>
              <a:defRPr/>
            </a:pPr>
            <a:r>
              <a:rPr lang="en-US" sz="1400" i="1" dirty="0" err="1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sz="1400" i="1" dirty="0">
                <a:solidFill>
                  <a:srgbClr val="CC0000"/>
                </a:solidFill>
                <a:ea typeface="ＭＳ Ｐゴシック" pitchFamily="34" charset="-128"/>
              </a:rPr>
              <a:t> (delay) and loss due to output port buffer overflow!</a:t>
            </a:r>
            <a:endParaRPr lang="en-US" sz="1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buFont typeface="Wingdings" charset="0"/>
              <a:buChar char="v"/>
              <a:defRPr/>
            </a:pPr>
            <a:endParaRPr lang="en-US" sz="1400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1800" i="1" dirty="0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 sz="1800" dirty="0">
                <a:cs typeface="+mn-cs"/>
              </a:rPr>
              <a:t> chooses among queued datagrams for </a:t>
            </a:r>
            <a:r>
              <a:rPr lang="en-US" sz="1800" dirty="0" smtClean="0">
                <a:cs typeface="+mn-cs"/>
              </a:rPr>
              <a:t>transmission</a:t>
            </a:r>
            <a:endParaRPr lang="en-US" sz="1800" dirty="0">
              <a:solidFill>
                <a:schemeClr val="accent3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line</a:t>
            </a:r>
          </a:p>
          <a:p>
            <a:pPr algn="ctr"/>
            <a:r>
              <a:rPr lang="en-US"/>
              <a:t>termination</a:t>
            </a: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link </a:t>
            </a:r>
          </a:p>
          <a:p>
            <a:pPr algn="ctr">
              <a:lnSpc>
                <a:spcPct val="90000"/>
              </a:lnSpc>
            </a:pPr>
            <a:r>
              <a:rPr lang="en-US"/>
              <a:t>layer </a:t>
            </a:r>
          </a:p>
          <a:p>
            <a:pPr algn="ctr">
              <a:lnSpc>
                <a:spcPct val="90000"/>
              </a:lnSpc>
            </a:pPr>
            <a:r>
              <a:rPr lang="en-US"/>
              <a:t>protocol</a:t>
            </a:r>
          </a:p>
          <a:p>
            <a:pPr algn="ctr">
              <a:lnSpc>
                <a:spcPct val="90000"/>
              </a:lnSpc>
            </a:pPr>
            <a:r>
              <a:rPr lang="en-US"/>
              <a:t>(send)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switch</a:t>
            </a:r>
          </a:p>
          <a:p>
            <a:pPr algn="ctr">
              <a:lnSpc>
                <a:spcPct val="90000"/>
              </a:lnSpc>
            </a:pPr>
            <a:r>
              <a:rPr lang="en-US"/>
              <a:t>fabric</a:t>
            </a:r>
          </a:p>
        </p:txBody>
      </p:sp>
      <p:grpSp>
        <p:nvGrpSpPr>
          <p:cNvPr id="29711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29714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datagram</a:t>
              </a:r>
            </a:p>
            <a:p>
              <a:pPr algn="ctr"/>
              <a:r>
                <a:rPr lang="en-US"/>
                <a:t>buffer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queueing</a:t>
              </a:r>
            </a:p>
          </p:txBody>
        </p:sp>
        <p:grpSp>
          <p:nvGrpSpPr>
            <p:cNvPr id="29716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29717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8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19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0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1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2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3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4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25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9712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A0026DFD-F5DC-4473-B1F4-F89F758F131A}" type="slidenum">
              <a:rPr lang="en-US">
                <a:latin typeface="Tahoma" pitchFamily="34" charset="0"/>
              </a:rPr>
              <a:pPr/>
              <a:t>26</a:t>
            </a:fld>
            <a:endParaRPr lang="en-US">
              <a:latin typeface="Tahoma" pitchFamily="34" charset="0"/>
            </a:endParaRPr>
          </a:p>
        </p:txBody>
      </p:sp>
      <p:pic>
        <p:nvPicPr>
          <p:cNvPr id="30724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Output port queueing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buffering when arrival rate via switch exceeds output line speed</a:t>
            </a:r>
          </a:p>
          <a:p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(delay) and loss due to output port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30727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30728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30774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75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94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5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6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76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91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2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77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78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79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0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1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82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83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88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9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90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84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85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6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87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30751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52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0771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3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753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0768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70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54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5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6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7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8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759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0760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0765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6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61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0762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3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076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0730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6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7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/>
                <a:t>at </a:t>
              </a:r>
              <a:r>
                <a:rPr lang="en-US" i="1" dirty="0"/>
                <a:t>t,</a:t>
              </a:r>
              <a:r>
                <a:rPr lang="en-US" dirty="0"/>
                <a:t> packets </a:t>
              </a:r>
              <a:r>
                <a:rPr lang="en-US" dirty="0" smtClean="0"/>
                <a:t>move</a:t>
              </a:r>
              <a:endParaRPr lang="en-US" dirty="0"/>
            </a:p>
            <a:p>
              <a:pPr algn="ctr"/>
              <a:r>
                <a:rPr lang="en-US" dirty="0"/>
                <a:t>from input to output</a:t>
              </a:r>
              <a:endParaRPr lang="en-US" i="1" dirty="0"/>
            </a:p>
          </p:txBody>
        </p:sp>
        <p:sp>
          <p:nvSpPr>
            <p:cNvPr id="30738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one packet time later</a:t>
              </a:r>
              <a:endParaRPr lang="en-US" i="1"/>
            </a:p>
          </p:txBody>
        </p:sp>
        <p:sp>
          <p:nvSpPr>
            <p:cNvPr id="30739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0740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0741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7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8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49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C8A2C35F-1640-4B2D-A79E-6041CF14221A}" type="slidenum">
              <a:rPr lang="en-US">
                <a:latin typeface="Tahoma" pitchFamily="34" charset="0"/>
              </a:rPr>
              <a:pPr/>
              <a:t>27</a:t>
            </a:fld>
            <a:endParaRPr lang="en-US">
              <a:latin typeface="Tahoma" pitchFamily="34" charset="0"/>
            </a:endParaRPr>
          </a:p>
        </p:txBody>
      </p:sp>
      <p:pic>
        <p:nvPicPr>
          <p:cNvPr id="32772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ea typeface="ＭＳ Ｐゴシック" pitchFamily="34" charset="-128"/>
              </a:rPr>
              <a:t>Input port queuing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19455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fabric slower than input ports combined -&gt; </a:t>
            </a:r>
            <a:r>
              <a:rPr lang="en-US" sz="2400" dirty="0" err="1" smtClean="0">
                <a:ea typeface="ＭＳ Ｐゴシック" pitchFamily="34" charset="-128"/>
              </a:rPr>
              <a:t>queueing</a:t>
            </a:r>
            <a:r>
              <a:rPr lang="en-US" sz="2400" dirty="0" smtClean="0">
                <a:ea typeface="ＭＳ Ｐゴシック" pitchFamily="34" charset="-128"/>
              </a:rPr>
              <a:t> may occur at input queues </a:t>
            </a:r>
          </a:p>
          <a:p>
            <a:pPr lvl="1"/>
            <a:r>
              <a:rPr lang="en-US" i="1" dirty="0" err="1" smtClean="0">
                <a:solidFill>
                  <a:srgbClr val="CC0000"/>
                </a:solidFill>
                <a:ea typeface="ＭＳ Ｐゴシック" pitchFamily="34" charset="-128"/>
              </a:rPr>
              <a:t>queueing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delay and loss due to input buffer overflow!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Head-of-the-Line (HOL) blocking:</a:t>
            </a:r>
            <a:r>
              <a:rPr lang="en-US" sz="2400" dirty="0" smtClean="0">
                <a:ea typeface="ＭＳ Ｐゴシック" pitchFamily="34" charset="-128"/>
              </a:rPr>
              <a:t> queued datagram at front of queue prevents others in queue from moving forward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32820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21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32840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1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2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22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32837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8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9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23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4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5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6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7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28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2829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32834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5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6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2830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32831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2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33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2776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3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Gill Sans MT" pitchFamily="34" charset="0"/>
              </a:rPr>
              <a:t>output port contention:</a:t>
            </a:r>
          </a:p>
          <a:p>
            <a:pPr algn="ctr"/>
            <a:r>
              <a:rPr lang="en-US">
                <a:latin typeface="Gill Sans MT" pitchFamily="34" charset="0"/>
              </a:rPr>
              <a:t>only one red datagram can be transferred.</a:t>
            </a:r>
            <a:br>
              <a:rPr lang="en-US">
                <a:latin typeface="Gill Sans MT" pitchFamily="34" charset="0"/>
              </a:rPr>
            </a:br>
            <a:r>
              <a:rPr lang="en-US" i="1">
                <a:latin typeface="Gill Sans MT" pitchFamily="34" charset="0"/>
              </a:rPr>
              <a:t>lower red packet is blocked</a:t>
            </a:r>
          </a:p>
        </p:txBody>
      </p:sp>
      <p:sp>
        <p:nvSpPr>
          <p:cNvPr id="32784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switch</a:t>
            </a:r>
          </a:p>
          <a:p>
            <a:r>
              <a:rPr lang="en-US" sz="1600"/>
              <a:t>fabric</a:t>
            </a:r>
          </a:p>
        </p:txBody>
      </p:sp>
      <p:sp>
        <p:nvSpPr>
          <p:cNvPr id="32785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32787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32797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98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2817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8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99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2814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5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16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800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1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2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805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2806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2811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2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3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2807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2808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09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2810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2788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>
                  <a:latin typeface="Gill Sans MT" pitchFamily="34" charset="0"/>
                </a:rPr>
                <a:t>one packet time later: green packet experiences HOL blocking</a:t>
              </a:r>
              <a:endParaRPr lang="en-US" i="1">
                <a:latin typeface="Gill Sans MT" pitchFamily="34" charset="0"/>
              </a:endParaRPr>
            </a:p>
          </p:txBody>
        </p:sp>
        <p:sp>
          <p:nvSpPr>
            <p:cNvPr id="32789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switch</a:t>
              </a:r>
            </a:p>
            <a:p>
              <a:r>
                <a:rPr lang="en-US" sz="1600"/>
                <a:t>fabric</a:t>
              </a:r>
            </a:p>
          </p:txBody>
        </p:sp>
        <p:sp>
          <p:nvSpPr>
            <p:cNvPr id="32790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4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57C77262-A123-451A-85E1-2D0EE026471A}" type="slidenum">
              <a:rPr lang="en-US">
                <a:latin typeface="Tahoma" pitchFamily="34" charset="0"/>
              </a:rPr>
              <a:pPr/>
              <a:t>28</a:t>
            </a:fld>
            <a:endParaRPr lang="en-US">
              <a:latin typeface="Tahoma" pitchFamily="34" charset="0"/>
            </a:endParaRPr>
          </a:p>
        </p:txBody>
      </p:sp>
      <p:pic>
        <p:nvPicPr>
          <p:cNvPr id="31748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RFC 3439 rule of thumb: average buffering equal to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typical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RTT (say 250 </a:t>
            </a:r>
            <a:r>
              <a:rPr lang="en-US" altLang="ja-JP" dirty="0" err="1" smtClean="0">
                <a:ea typeface="ＭＳ Ｐゴシック" pitchFamily="34" charset="-128"/>
              </a:rPr>
              <a:t>msec</a:t>
            </a:r>
            <a:r>
              <a:rPr lang="en-US" altLang="ja-JP" dirty="0" smtClean="0">
                <a:ea typeface="ＭＳ Ｐゴシック" pitchFamily="34" charset="-128"/>
              </a:rPr>
              <a:t>) times link capacity C (due to Little’s law)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e.g., C = 10 </a:t>
            </a:r>
            <a:r>
              <a:rPr lang="en-US" dirty="0" err="1" smtClean="0">
                <a:ea typeface="ＭＳ Ｐゴシック" pitchFamily="34" charset="-128"/>
              </a:rPr>
              <a:t>Gpbs</a:t>
            </a:r>
            <a:r>
              <a:rPr lang="en-US" dirty="0" smtClean="0">
                <a:ea typeface="ＭＳ Ｐゴシック" pitchFamily="34" charset="-128"/>
              </a:rPr>
              <a:t> link: 2.5 </a:t>
            </a:r>
            <a:r>
              <a:rPr lang="en-US" dirty="0" err="1" smtClean="0">
                <a:ea typeface="ＭＳ Ｐゴシック" pitchFamily="34" charset="-128"/>
              </a:rPr>
              <a:t>Gbit</a:t>
            </a:r>
            <a:r>
              <a:rPr lang="en-US" dirty="0" smtClean="0">
                <a:ea typeface="ＭＳ Ｐゴシック" pitchFamily="34" charset="-128"/>
              </a:rPr>
              <a:t> buffer</a:t>
            </a:r>
          </a:p>
          <a:p>
            <a:r>
              <a:rPr lang="en-US" dirty="0" smtClean="0">
                <a:ea typeface="ＭＳ Ｐゴシック" pitchFamily="34" charset="-128"/>
              </a:rPr>
              <a:t>recent recommendation: with </a:t>
            </a:r>
            <a:r>
              <a:rPr lang="en-US" i="1" dirty="0" smtClean="0"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flows, buffering equal to </a:t>
            </a:r>
          </a:p>
        </p:txBody>
      </p:sp>
      <p:grpSp>
        <p:nvGrpSpPr>
          <p:cNvPr id="31751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31752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400"/>
                <a:t>RTT  C</a:t>
              </a:r>
            </a:p>
          </p:txBody>
        </p:sp>
        <p:sp>
          <p:nvSpPr>
            <p:cNvPr id="31753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200"/>
                <a:t>.</a:t>
              </a:r>
            </a:p>
          </p:txBody>
        </p:sp>
        <p:sp>
          <p:nvSpPr>
            <p:cNvPr id="31754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5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400"/>
                <a:t>N</a:t>
              </a:r>
            </a:p>
          </p:txBody>
        </p:sp>
        <p:sp>
          <p:nvSpPr>
            <p:cNvPr id="31756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contemporary</a:t>
            </a:r>
            <a:r>
              <a:rPr lang="sv-SE" dirty="0" smtClean="0"/>
              <a:t> routers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2971376A-6F60-4934-813B-1607C3449CD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62" y="1460035"/>
            <a:ext cx="3863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Cisco </a:t>
            </a:r>
            <a:r>
              <a:rPr lang="en-US" b="1" dirty="0"/>
              <a:t>Catalyst 3750E</a:t>
            </a:r>
          </a:p>
          <a:p>
            <a:r>
              <a:rPr lang="en-US" dirty="0" smtClean="0"/>
              <a:t>Stackable (can combine units)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Gbit</a:t>
            </a:r>
            <a:r>
              <a:rPr lang="en-US" dirty="0" smtClean="0"/>
              <a:t>/s</a:t>
            </a:r>
            <a:r>
              <a:rPr lang="en-US" dirty="0"/>
              <a:t> </a:t>
            </a:r>
            <a:r>
              <a:rPr lang="en-US" dirty="0" smtClean="0"/>
              <a:t>ports</a:t>
            </a:r>
            <a:br>
              <a:rPr lang="en-US" dirty="0" smtClean="0"/>
            </a:br>
            <a:r>
              <a:rPr lang="en-US" dirty="0" smtClean="0"/>
              <a:t>64 </a:t>
            </a:r>
            <a:r>
              <a:rPr lang="en-US" dirty="0" err="1" smtClean="0"/>
              <a:t>Gbit</a:t>
            </a:r>
            <a:r>
              <a:rPr lang="en-US" dirty="0" smtClean="0"/>
              <a:t>/s bandwidth</a:t>
            </a:r>
          </a:p>
          <a:p>
            <a:r>
              <a:rPr lang="en-US" dirty="0" smtClean="0"/>
              <a:t>13 </a:t>
            </a:r>
            <a:r>
              <a:rPr lang="en-US" dirty="0" err="1" smtClean="0"/>
              <a:t>Mpps</a:t>
            </a:r>
            <a:r>
              <a:rPr lang="en-US" dirty="0" smtClean="0"/>
              <a:t> (packets per second)</a:t>
            </a:r>
          </a:p>
          <a:p>
            <a:r>
              <a:rPr lang="en-US" dirty="0" smtClean="0"/>
              <a:t>12,000 address entries</a:t>
            </a:r>
          </a:p>
          <a:p>
            <a:endParaRPr lang="en-US" dirty="0" smtClean="0"/>
          </a:p>
          <a:p>
            <a:r>
              <a:rPr lang="sv-SE" dirty="0" smtClean="0"/>
              <a:t>Price: from 100 </a:t>
            </a:r>
            <a:r>
              <a:rPr lang="sv-SE" dirty="0" err="1" smtClean="0"/>
              <a:t>kSEK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07" y="1460035"/>
            <a:ext cx="4215200" cy="21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44780" y="4488112"/>
            <a:ext cx="5049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HP </a:t>
            </a:r>
            <a:r>
              <a:rPr lang="en-US" b="1" dirty="0" err="1"/>
              <a:t>ProCurve</a:t>
            </a:r>
            <a:r>
              <a:rPr lang="en-US" b="1" dirty="0"/>
              <a:t> 6600-24G-4XG Switch</a:t>
            </a:r>
          </a:p>
          <a:p>
            <a:r>
              <a:rPr lang="en-US" dirty="0" smtClean="0"/>
              <a:t>1 </a:t>
            </a:r>
            <a:r>
              <a:rPr lang="en-US" dirty="0" err="1"/>
              <a:t>Gbit</a:t>
            </a:r>
            <a:r>
              <a:rPr lang="en-US" dirty="0"/>
              <a:t>/s, </a:t>
            </a:r>
            <a:r>
              <a:rPr lang="en-US" dirty="0" smtClean="0"/>
              <a:t>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75 </a:t>
            </a:r>
            <a:r>
              <a:rPr lang="sv-SE" dirty="0" err="1" smtClean="0"/>
              <a:t>Mpps</a:t>
            </a:r>
            <a:r>
              <a:rPr lang="sv-SE" dirty="0" smtClean="0"/>
              <a:t> (64-byte packets)</a:t>
            </a:r>
            <a:endParaRPr lang="en-US" dirty="0"/>
          </a:p>
          <a:p>
            <a:r>
              <a:rPr lang="en-US" dirty="0" smtClean="0"/>
              <a:t>Latency</a:t>
            </a:r>
            <a:r>
              <a:rPr lang="en-US" dirty="0"/>
              <a:t>: &lt; 2.4 µs (FIFO 64-byte packets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10,000 entries</a:t>
            </a:r>
            <a:endParaRPr lang="en-US" dirty="0"/>
          </a:p>
          <a:p>
            <a:endParaRPr lang="sv-SE" dirty="0"/>
          </a:p>
          <a:p>
            <a:r>
              <a:rPr lang="sv-SE" dirty="0" smtClean="0"/>
              <a:t>Price approx. 50 </a:t>
            </a:r>
            <a:r>
              <a:rPr lang="sv-SE" dirty="0" err="1" smtClean="0"/>
              <a:t>kSEK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1" y="4645025"/>
            <a:ext cx="3695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7" y="1065434"/>
            <a:ext cx="299295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F238290-03EE-4564-9A9A-78DCC7A3A866}" type="slidenum">
              <a:rPr lang="en-US">
                <a:latin typeface="Tahoma" pitchFamily="34" charset="0"/>
              </a:rPr>
              <a:pPr/>
              <a:t>3</a:t>
            </a:fld>
            <a:endParaRPr lang="en-US">
              <a:latin typeface="Tahoma" pitchFamily="34" charset="0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The Internet network layer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host, router network layer functions:</a:t>
            </a: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sz="1600"/>
              <a:t> path selection</a:t>
            </a:r>
          </a:p>
          <a:p>
            <a:pPr>
              <a:buFontTx/>
              <a:buChar char="•"/>
            </a:pPr>
            <a:r>
              <a:rPr lang="en-US" sz="1600"/>
              <a:t> RIP, OSPF, BGP</a:t>
            </a:r>
            <a:endParaRPr lang="en-US"/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 packet handling conventions</a:t>
              </a:r>
              <a:endParaRPr lang="en-US"/>
            </a:p>
          </p:txBody>
        </p:sp>
      </p:grpSp>
      <p:sp>
        <p:nvSpPr>
          <p:cNvPr id="34832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sz="1600" dirty="0"/>
              <a:t> error reporting</a:t>
            </a:r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400" dirty="0"/>
              <a:t>router </a:t>
            </a:r>
            <a:r>
              <a:rPr lang="ja-JP" altLang="en-US" sz="1400" dirty="0"/>
              <a:t>“</a:t>
            </a:r>
            <a:r>
              <a:rPr lang="en-US" altLang="ja-JP" sz="1400" dirty="0"/>
              <a:t>signaling</a:t>
            </a:r>
            <a:r>
              <a:rPr lang="ja-JP" altLang="en-US" sz="1400" dirty="0"/>
              <a:t>”</a:t>
            </a:r>
            <a:endParaRPr lang="en-US" sz="1600" dirty="0"/>
          </a:p>
        </p:txBody>
      </p:sp>
      <p:sp>
        <p:nvSpPr>
          <p:cNvPr id="348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34838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CC0000"/>
                </a:solidFill>
              </a:rPr>
              <a:t>layer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4840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42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30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</a:t>
            </a:r>
            <a:r>
              <a:rPr lang="en-US" b="1" dirty="0" smtClean="0">
                <a:solidFill>
                  <a:srgbClr val="CC0000"/>
                </a:solidFill>
              </a:rPr>
              <a:t>works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C0000"/>
                </a:solidFill>
              </a:rPr>
              <a:t>delivery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Error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CC0000"/>
                </a:solidFill>
              </a:rPr>
              <a:t> information reporting </a:t>
            </a:r>
            <a:r>
              <a:rPr lang="en-US" dirty="0" smtClean="0"/>
              <a:t>with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C0000"/>
                </a:solidFill>
              </a:rPr>
              <a:t>ICMP</a:t>
            </a:r>
            <a:endParaRPr lang="en-US" b="1" dirty="0"/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NAT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IPv6</a:t>
            </a: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4010424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F238290-03EE-4564-9A9A-78DCC7A3A866}" type="slidenum">
              <a:rPr lang="en-US">
                <a:latin typeface="Tahoma" pitchFamily="34" charset="0"/>
              </a:rPr>
              <a:pPr/>
              <a:t>31</a:t>
            </a:fld>
            <a:endParaRPr lang="en-US">
              <a:latin typeface="Tahoma" pitchFamily="34" charset="0"/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The Internet network layer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4846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34825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routing protocols</a:t>
            </a:r>
          </a:p>
          <a:p>
            <a:pPr>
              <a:buFontTx/>
              <a:buChar char="•"/>
            </a:pPr>
            <a:r>
              <a:rPr lang="en-US" sz="1600"/>
              <a:t> path selection</a:t>
            </a:r>
          </a:p>
          <a:p>
            <a:pPr>
              <a:buFontTx/>
              <a:buChar char="•"/>
            </a:pPr>
            <a:r>
              <a:rPr lang="en-US" sz="1600"/>
              <a:t> RIP, OSPF, BGP</a:t>
            </a:r>
            <a:endParaRPr lang="en-US"/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4843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  <a:latin typeface="Gill Sans MT" pitchFamily="34" charset="0"/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 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 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 packet handling conventions</a:t>
              </a:r>
              <a:endParaRPr lang="en-US"/>
            </a:p>
          </p:txBody>
        </p:sp>
      </p:grpSp>
      <p:sp>
        <p:nvSpPr>
          <p:cNvPr id="34832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i="1" dirty="0">
                <a:solidFill>
                  <a:srgbClr val="CC0000"/>
                </a:solidFill>
                <a:latin typeface="Gill Sans MT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sz="1600" dirty="0"/>
              <a:t> error reporting</a:t>
            </a:r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400" dirty="0"/>
              <a:t>router </a:t>
            </a:r>
            <a:r>
              <a:rPr lang="ja-JP" altLang="en-US" sz="1400" dirty="0"/>
              <a:t>“</a:t>
            </a:r>
            <a:r>
              <a:rPr lang="en-US" altLang="ja-JP" sz="1400" dirty="0"/>
              <a:t>signaling</a:t>
            </a:r>
            <a:r>
              <a:rPr lang="ja-JP" altLang="en-US" sz="1400" dirty="0"/>
              <a:t>”</a:t>
            </a:r>
            <a:endParaRPr lang="en-US" sz="1600" dirty="0"/>
          </a:p>
        </p:txBody>
      </p:sp>
      <p:sp>
        <p:nvSpPr>
          <p:cNvPr id="34835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34838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>
                <a:solidFill>
                  <a:srgbClr val="CC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CC0000"/>
                </a:solidFill>
              </a:rPr>
              <a:t>layer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4840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42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77AC921-F730-40D6-8C4D-A71ABA37FFE1}" type="slidenum">
              <a:rPr lang="en-US">
                <a:latin typeface="Tahoma" pitchFamily="34" charset="0"/>
              </a:rPr>
              <a:pPr/>
              <a:t>32</a:t>
            </a:fld>
            <a:endParaRPr lang="en-US"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43818" y="4424363"/>
            <a:ext cx="3938021" cy="1865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844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  <a:noFill/>
        </p:grpSpPr>
        <p:sp>
          <p:nvSpPr>
            <p:cNvPr id="35873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875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ver</a:t>
              </a:r>
              <a:endParaRPr lang="en-US" sz="2400"/>
            </a:p>
          </p:txBody>
        </p:sp>
        <p:sp>
          <p:nvSpPr>
            <p:cNvPr id="35876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length</a:t>
              </a:r>
            </a:p>
          </p:txBody>
        </p:sp>
        <p:sp>
          <p:nvSpPr>
            <p:cNvPr id="35877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9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32 bits</a:t>
              </a:r>
              <a:endParaRPr lang="en-US" sz="2400"/>
            </a:p>
          </p:txBody>
        </p:sp>
        <p:sp>
          <p:nvSpPr>
            <p:cNvPr id="35880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1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/>
                <a:t>16-bit identifier</a:t>
              </a:r>
              <a:endParaRPr lang="en-US" sz="2000" dirty="0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460" y="1589"/>
              <a:ext cx="811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header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checksum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2006" y="1571"/>
              <a:ext cx="553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time to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live</a:t>
              </a:r>
            </a:p>
          </p:txBody>
        </p:sp>
        <p:sp>
          <p:nvSpPr>
            <p:cNvPr id="35888" name="Text Box 19"/>
            <p:cNvSpPr txBox="1">
              <a:spLocks noChangeArrowheads="1"/>
            </p:cNvSpPr>
            <p:nvPr/>
          </p:nvSpPr>
          <p:spPr bwMode="auto">
            <a:xfrm>
              <a:off x="2363" y="1924"/>
              <a:ext cx="1681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source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889" name="Text Box 31"/>
            <p:cNvSpPr txBox="1">
              <a:spLocks noChangeArrowheads="1"/>
            </p:cNvSpPr>
            <p:nvPr/>
          </p:nvSpPr>
          <p:spPr bwMode="auto">
            <a:xfrm>
              <a:off x="2220" y="947"/>
              <a:ext cx="48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head</a:t>
              </a:r>
              <a:r>
                <a:rPr lang="en-US" dirty="0" smtClean="0"/>
                <a:t>.</a:t>
              </a:r>
              <a:br>
                <a:rPr lang="en-US" dirty="0" smtClean="0"/>
              </a:br>
              <a:r>
                <a:rPr lang="en-US" dirty="0" err="1" smtClean="0"/>
                <a:t>len</a:t>
              </a:r>
              <a:endParaRPr lang="en-US" sz="2400" dirty="0"/>
            </a:p>
          </p:txBody>
        </p:sp>
        <p:sp>
          <p:nvSpPr>
            <p:cNvPr id="35890" name="Text Box 32"/>
            <p:cNvSpPr txBox="1">
              <a:spLocks noChangeArrowheads="1"/>
            </p:cNvSpPr>
            <p:nvPr/>
          </p:nvSpPr>
          <p:spPr bwMode="auto">
            <a:xfrm>
              <a:off x="2644" y="941"/>
              <a:ext cx="57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type of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service</a:t>
              </a:r>
              <a:endParaRPr lang="en-US" sz="2400" dirty="0"/>
            </a:p>
          </p:txBody>
        </p:sp>
        <p:sp>
          <p:nvSpPr>
            <p:cNvPr id="35891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3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4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 err="1"/>
                <a:t>flgs</a:t>
              </a:r>
              <a:endParaRPr lang="en-US" sz="2000" dirty="0"/>
            </a:p>
          </p:txBody>
        </p:sp>
        <p:sp>
          <p:nvSpPr>
            <p:cNvPr id="35895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Text Box 40"/>
            <p:cNvSpPr txBox="1">
              <a:spLocks noChangeArrowheads="1"/>
            </p:cNvSpPr>
            <p:nvPr/>
          </p:nvSpPr>
          <p:spPr bwMode="auto">
            <a:xfrm>
              <a:off x="3531" y="1270"/>
              <a:ext cx="90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fragment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offset</a:t>
              </a:r>
              <a:endParaRPr lang="en-US" sz="2000" dirty="0"/>
            </a:p>
          </p:txBody>
        </p:sp>
        <p:sp>
          <p:nvSpPr>
            <p:cNvPr id="35897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Text Box 46"/>
            <p:cNvSpPr txBox="1">
              <a:spLocks noChangeArrowheads="1"/>
            </p:cNvSpPr>
            <p:nvPr/>
          </p:nvSpPr>
          <p:spPr bwMode="auto">
            <a:xfrm>
              <a:off x="2666" y="1565"/>
              <a:ext cx="488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dirty="0"/>
                <a:t>upper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/>
                <a:t> layer</a:t>
              </a:r>
            </a:p>
          </p:txBody>
        </p:sp>
        <p:sp>
          <p:nvSpPr>
            <p:cNvPr id="35901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Text Box 49"/>
            <p:cNvSpPr txBox="1">
              <a:spLocks noChangeArrowheads="1"/>
            </p:cNvSpPr>
            <p:nvPr/>
          </p:nvSpPr>
          <p:spPr bwMode="auto">
            <a:xfrm>
              <a:off x="2254" y="2235"/>
              <a:ext cx="1947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dirty="0">
                  <a:solidFill>
                    <a:srgbClr val="CC0000"/>
                  </a:solidFill>
                </a:rPr>
                <a:t>32 bit destination IP address</a:t>
              </a:r>
              <a:endParaRPr lang="en-US" sz="2400" dirty="0">
                <a:solidFill>
                  <a:srgbClr val="CC0000"/>
                </a:solidFill>
              </a:endParaRPr>
            </a:p>
          </p:txBody>
        </p:sp>
        <p:sp>
          <p:nvSpPr>
            <p:cNvPr id="35903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options (if any)</a:t>
              </a:r>
              <a:endParaRPr lang="en-US" sz="2400"/>
            </a:p>
          </p:txBody>
        </p:sp>
        <p:sp>
          <p:nvSpPr>
            <p:cNvPr id="35882" name="Text Box 13"/>
            <p:cNvSpPr txBox="1">
              <a:spLocks noChangeArrowheads="1"/>
            </p:cNvSpPr>
            <p:nvPr/>
          </p:nvSpPr>
          <p:spPr bwMode="auto">
            <a:xfrm>
              <a:off x="2606" y="2837"/>
              <a:ext cx="1351" cy="8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 dirty="0"/>
                <a:t>data </a:t>
              </a:r>
            </a:p>
            <a:p>
              <a:pPr algn="ctr"/>
              <a:r>
                <a:rPr lang="en-US" sz="2000" dirty="0"/>
                <a:t>(variable length,</a:t>
              </a:r>
            </a:p>
            <a:p>
              <a:pPr algn="ctr"/>
              <a:r>
                <a:rPr lang="en-US" sz="2000" dirty="0"/>
                <a:t>typically a TCP </a:t>
              </a:r>
            </a:p>
            <a:p>
              <a:pPr algn="ctr"/>
              <a:r>
                <a:rPr lang="en-US" sz="2000" dirty="0"/>
                <a:t>or UDP segment)</a:t>
              </a:r>
              <a:endParaRPr lang="en-US" sz="2400" dirty="0"/>
            </a:p>
          </p:txBody>
        </p:sp>
      </p:grp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IPv4 datagram format</a:t>
            </a: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35871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IP protocol version</a:t>
              </a:r>
            </a:p>
            <a:p>
              <a:pPr algn="r"/>
              <a:r>
                <a:rPr lang="en-US"/>
                <a:t>number</a:t>
              </a:r>
              <a:endParaRPr lang="en-US" sz="1000"/>
            </a:p>
          </p:txBody>
        </p:sp>
        <p:sp>
          <p:nvSpPr>
            <p:cNvPr id="35872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35869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header length</a:t>
              </a:r>
            </a:p>
            <a:p>
              <a:pPr algn="r"/>
              <a:r>
                <a:rPr lang="en-US"/>
                <a:t> (bytes)</a:t>
              </a:r>
              <a:endParaRPr lang="en-US" sz="1000"/>
            </a:p>
          </p:txBody>
        </p:sp>
        <p:sp>
          <p:nvSpPr>
            <p:cNvPr id="35870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upper layer protocol</a:t>
              </a:r>
            </a:p>
            <a:p>
              <a:pPr algn="r"/>
              <a:r>
                <a:rPr lang="en-US"/>
                <a:t>to deliver payload to</a:t>
              </a: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35865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total datagram</a:t>
              </a:r>
            </a:p>
            <a:p>
              <a:r>
                <a:rPr lang="en-US"/>
                <a:t>length (bytes)</a:t>
              </a:r>
            </a:p>
          </p:txBody>
        </p:sp>
        <p:sp>
          <p:nvSpPr>
            <p:cNvPr id="35866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00077" y="1760538"/>
            <a:ext cx="3722689" cy="568325"/>
            <a:chOff x="378" y="1109"/>
            <a:chExt cx="2345" cy="358"/>
          </a:xfrm>
        </p:grpSpPr>
        <p:sp>
          <p:nvSpPr>
            <p:cNvPr id="35863" name="Text Box 35"/>
            <p:cNvSpPr txBox="1">
              <a:spLocks noChangeArrowheads="1"/>
            </p:cNvSpPr>
            <p:nvPr/>
          </p:nvSpPr>
          <p:spPr bwMode="auto">
            <a:xfrm>
              <a:off x="378" y="1234"/>
              <a:ext cx="1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ja-JP" altLang="en-US" dirty="0"/>
                <a:t>“</a:t>
              </a:r>
              <a:r>
                <a:rPr lang="en-US" altLang="ja-JP" dirty="0"/>
                <a:t>type</a:t>
              </a:r>
              <a:r>
                <a:rPr lang="ja-JP" altLang="en-US" dirty="0"/>
                <a:t>”</a:t>
              </a:r>
              <a:r>
                <a:rPr lang="en-US" altLang="ja-JP" dirty="0"/>
                <a:t> of </a:t>
              </a:r>
              <a:r>
                <a:rPr lang="en-US" altLang="ja-JP" dirty="0" smtClean="0"/>
                <a:t>data (</a:t>
              </a:r>
              <a:r>
                <a:rPr lang="en-US" altLang="ja-JP" dirty="0" err="1" smtClean="0"/>
                <a:t>prio</a:t>
              </a:r>
              <a:r>
                <a:rPr lang="en-US" altLang="ja-JP" dirty="0" smtClean="0"/>
                <a:t>) </a:t>
              </a:r>
              <a:endParaRPr lang="en-US" sz="1000" dirty="0"/>
            </a:p>
          </p:txBody>
        </p:sp>
        <p:sp>
          <p:nvSpPr>
            <p:cNvPr id="35864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35859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for</a:t>
              </a:r>
            </a:p>
            <a:p>
              <a:r>
                <a:rPr lang="en-US"/>
                <a:t>fragmentation/</a:t>
              </a:r>
            </a:p>
            <a:p>
              <a:r>
                <a:rPr lang="en-US"/>
                <a:t>reassembly</a:t>
              </a:r>
            </a:p>
          </p:txBody>
        </p:sp>
        <p:sp>
          <p:nvSpPr>
            <p:cNvPr id="35860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35857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/>
                <a:t>max number</a:t>
              </a:r>
            </a:p>
            <a:p>
              <a:pPr algn="r"/>
              <a:r>
                <a:rPr lang="en-US"/>
                <a:t>remaining hops</a:t>
              </a:r>
            </a:p>
            <a:p>
              <a:pPr algn="r"/>
              <a:r>
                <a:rPr lang="en-US"/>
                <a:t>(decremented at </a:t>
              </a:r>
            </a:p>
            <a:p>
              <a:pPr algn="r"/>
              <a:r>
                <a:rPr lang="en-US"/>
                <a:t>each router)</a:t>
              </a:r>
            </a:p>
          </p:txBody>
        </p:sp>
        <p:sp>
          <p:nvSpPr>
            <p:cNvPr id="35858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35855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dirty="0"/>
                <a:t>e.g. timestamp,</a:t>
              </a:r>
            </a:p>
            <a:p>
              <a:r>
                <a:rPr lang="en-US" dirty="0"/>
                <a:t>record route</a:t>
              </a:r>
            </a:p>
            <a:p>
              <a:r>
                <a:rPr lang="en-US" dirty="0"/>
                <a:t>taken, </a:t>
              </a:r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specify</a:t>
              </a:r>
            </a:p>
            <a:p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list of routers </a:t>
              </a:r>
            </a:p>
            <a:p>
              <a:r>
                <a: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to visit.</a:t>
              </a:r>
            </a:p>
          </p:txBody>
        </p:sp>
        <p:sp>
          <p:nvSpPr>
            <p:cNvPr id="35856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000" i="1">
                <a:solidFill>
                  <a:srgbClr val="CC0000"/>
                </a:solidFill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/>
              <a:t>= 40 bytes + app layer overhead</a:t>
            </a:r>
          </a:p>
        </p:txBody>
      </p:sp>
      <p:pic>
        <p:nvPicPr>
          <p:cNvPr id="65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74597"/>
            <a:ext cx="43910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Network Layer</a:t>
            </a:r>
          </a:p>
        </p:txBody>
      </p:sp>
      <p:sp>
        <p:nvSpPr>
          <p:cNvPr id="399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BBB232E-FC55-448A-8C08-2D8F7D06C889}" type="slidenum">
              <a:rPr lang="en-US">
                <a:latin typeface="Tahoma" pitchFamily="34" charset="0"/>
              </a:rPr>
              <a:pPr/>
              <a:t>33</a:t>
            </a:fld>
            <a:endParaRPr lang="en-US">
              <a:latin typeface="Tahoma" pitchFamily="34" charset="0"/>
            </a:endParaRPr>
          </a:p>
        </p:txBody>
      </p:sp>
      <p:sp>
        <p:nvSpPr>
          <p:cNvPr id="399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IP addressing: introduction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 address:</a:t>
            </a:r>
            <a:r>
              <a:rPr lang="en-US" sz="2400" dirty="0" smtClean="0">
                <a:ea typeface="ＭＳ Ｐゴシック" pitchFamily="34" charset="-128"/>
              </a:rPr>
              <a:t> 32-bit identifier for host, router </a:t>
            </a:r>
            <a:r>
              <a:rPr lang="en-US" sz="2400" i="1" dirty="0" smtClean="0">
                <a:ea typeface="ＭＳ Ｐゴシック" pitchFamily="34" charset="-128"/>
              </a:rPr>
              <a:t>interface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</a:p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interface:</a:t>
            </a:r>
            <a:r>
              <a:rPr lang="en-US" sz="2400" dirty="0" smtClean="0">
                <a:ea typeface="ＭＳ Ｐゴシック" pitchFamily="34" charset="-128"/>
              </a:rPr>
              <a:t> connection between host/router and physical link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router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s typically have multiple interfaces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host typically has one or two interfaces (e.g., wired Ethernet and wireless 802.11)</a:t>
            </a:r>
          </a:p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IP addresses associated with each interface</a:t>
            </a:r>
          </a:p>
        </p:txBody>
      </p:sp>
      <p:sp>
        <p:nvSpPr>
          <p:cNvPr id="39945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223.1.1.1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39946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40007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08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223.1.1.2</a:t>
              </a:r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39947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223.1.1.3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48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223.1.1.4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49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223.1.2.9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1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223.1.2.2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4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223.1.2.1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5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223.1.3.2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39959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223.1.3.1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39960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40005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06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223.1.3.27</a:t>
              </a:r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3996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 = 11011111 00000001 00000001 00000001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2" name="Freeform 61"/>
          <p:cNvSpPr>
            <a:spLocks/>
          </p:cNvSpPr>
          <p:nvPr/>
        </p:nvSpPr>
        <p:spPr bwMode="auto">
          <a:xfrm>
            <a:off x="5129598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Freeform 62"/>
          <p:cNvSpPr>
            <a:spLocks/>
          </p:cNvSpPr>
          <p:nvPr/>
        </p:nvSpPr>
        <p:spPr bwMode="auto">
          <a:xfrm>
            <a:off x="6066909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Freeform 63"/>
          <p:cNvSpPr>
            <a:spLocks/>
          </p:cNvSpPr>
          <p:nvPr/>
        </p:nvSpPr>
        <p:spPr bwMode="auto">
          <a:xfrm>
            <a:off x="7023871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Freeform 64"/>
          <p:cNvSpPr>
            <a:spLocks/>
          </p:cNvSpPr>
          <p:nvPr/>
        </p:nvSpPr>
        <p:spPr bwMode="auto">
          <a:xfrm>
            <a:off x="7956119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996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39970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40003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4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1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40001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2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2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39999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00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3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39997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8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4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39995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6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5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39993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4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6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3999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9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77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3998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98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9986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9989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7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78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9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19701" y="6164263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Dotted Decimal Notation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auto">
          <a:xfrm flipH="1">
            <a:off x="3902075" y="5702300"/>
            <a:ext cx="550862" cy="461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F136BE6-0F97-4D18-8CE2-6CA2AD41EF78}" type="slidenum">
              <a:rPr lang="en-US">
                <a:latin typeface="Tahoma" pitchFamily="34" charset="0"/>
              </a:rPr>
              <a:pPr/>
              <a:t>34</a:t>
            </a:fld>
            <a:endParaRPr lang="en-US">
              <a:latin typeface="Tahoma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>
            <a:normAutofit lnSpcReduction="10000"/>
          </a:bodyPr>
          <a:lstStyle/>
          <a:p>
            <a:pPr marL="234950" indent="-234950"/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IP address: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subnet part - high order bits (variable number)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host part - low order bits </a:t>
            </a:r>
          </a:p>
          <a:p>
            <a:pPr marL="234950" indent="-234950"/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what</a:t>
            </a:r>
            <a:r>
              <a:rPr lang="ja-JP" alt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i="1" dirty="0" smtClean="0">
                <a:solidFill>
                  <a:srgbClr val="000099"/>
                </a:solidFill>
                <a:ea typeface="ＭＳ Ｐゴシック" pitchFamily="34" charset="-128"/>
              </a:rPr>
              <a:t>s a subnet ?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dirty="0" smtClean="0">
                <a:ea typeface="ＭＳ Ｐゴシック" pitchFamily="34" charset="-128"/>
              </a:rPr>
              <a:t>can physically reach each other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without intervening router</a:t>
            </a:r>
          </a:p>
        </p:txBody>
      </p:sp>
      <p:sp>
        <p:nvSpPr>
          <p:cNvPr id="41990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/>
              <a:t>network consisting of 3 subnets</a:t>
            </a:r>
          </a:p>
        </p:txBody>
      </p:sp>
      <p:pic>
        <p:nvPicPr>
          <p:cNvPr id="41991" name="Picture 5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43"/>
          <p:cNvSpPr>
            <a:spLocks noChangeShapeType="1"/>
          </p:cNvSpPr>
          <p:nvPr/>
        </p:nvSpPr>
        <p:spPr bwMode="auto">
          <a:xfrm>
            <a:off x="5041214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46"/>
          <p:cNvSpPr>
            <a:spLocks noChangeShapeType="1"/>
          </p:cNvSpPr>
          <p:nvPr/>
        </p:nvSpPr>
        <p:spPr bwMode="auto">
          <a:xfrm>
            <a:off x="498483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1" name="Text Box 149"/>
          <p:cNvSpPr txBox="1">
            <a:spLocks noChangeArrowheads="1"/>
          </p:cNvSpPr>
          <p:nvPr/>
        </p:nvSpPr>
        <p:spPr bwMode="auto">
          <a:xfrm>
            <a:off x="4926829" y="2770267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223.1.1.3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002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3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223.1.2.9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05" name="Line 154"/>
          <p:cNvSpPr>
            <a:spLocks noChangeShapeType="1"/>
          </p:cNvSpPr>
          <p:nvPr/>
        </p:nvSpPr>
        <p:spPr bwMode="auto">
          <a:xfrm>
            <a:off x="7878763" y="193683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11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223.1.3.1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42012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42051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2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3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42049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50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4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42047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8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5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42045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6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6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42043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4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7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42041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2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8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42039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0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019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420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20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2034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2037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35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0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42029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42030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1" name="Rectangle 195"/>
          <p:cNvSpPr>
            <a:spLocks noChangeArrowheads="1"/>
          </p:cNvSpPr>
          <p:nvPr/>
        </p:nvSpPr>
        <p:spPr bwMode="auto">
          <a:xfrm>
            <a:off x="5114324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/>
              <a:t>223.1.1.2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023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223.1.3.27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27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28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223.1.2.1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488592B-B852-4D12-BCD5-CDE9D269685F}" type="slidenum">
              <a:rPr lang="en-US">
                <a:latin typeface="Tahoma" pitchFamily="34" charset="0"/>
              </a:rPr>
              <a:pPr/>
              <a:t>35</a:t>
            </a:fld>
            <a:endParaRPr lang="en-US">
              <a:latin typeface="Tahoma" pitchFamily="34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03331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each isolated network is called a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27981" y="5659012"/>
            <a:ext cx="7266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subnet mask</a:t>
            </a:r>
            <a:r>
              <a:rPr lang="en-US" sz="2400" dirty="0"/>
              <a:t>: </a:t>
            </a:r>
            <a:r>
              <a:rPr lang="en-US" sz="2400" dirty="0" err="1" smtClean="0"/>
              <a:t>eg</a:t>
            </a:r>
            <a:r>
              <a:rPr lang="en-US" sz="2400" dirty="0" smtClean="0"/>
              <a:t> /24</a:t>
            </a:r>
            <a:endParaRPr lang="en-US" sz="2400" dirty="0"/>
          </a:p>
          <a:p>
            <a:r>
              <a:rPr lang="en-US" sz="2400" dirty="0" smtClean="0"/>
              <a:t>defines how to find the subnet part of the address …</a:t>
            </a:r>
            <a:endParaRPr lang="en-US" sz="2400" dirty="0"/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43016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7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3021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3022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3023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3024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223.1.1.1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2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223.1.1.3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3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223.1.1.4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4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223.1.2.9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35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40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223.1.3.1</a:t>
              </a:r>
              <a:endParaRPr lang="en-US">
                <a:latin typeface="Comic Sans MS" pitchFamily="66" charset="0"/>
              </a:endParaRPr>
            </a:p>
          </p:txBody>
        </p:sp>
        <p:grpSp>
          <p:nvGrpSpPr>
            <p:cNvPr id="43041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43080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81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2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43078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9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3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43076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7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4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43074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5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5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43072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3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6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43070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71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7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43068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69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48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4306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06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43063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43066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7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64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5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9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3058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3059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50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223.1.1.2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2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223.1.3.27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6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3057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223.1.2.1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895947CF-E1A7-4BF1-A114-58C8F7FC7590}" type="slidenum">
              <a:rPr lang="en-US">
                <a:latin typeface="Tahoma" pitchFamily="34" charset="0"/>
              </a:rPr>
              <a:pPr/>
              <a:t>36</a:t>
            </a:fld>
            <a:endParaRPr lang="en-US">
              <a:latin typeface="Tahoma" pitchFamily="34" charset="0"/>
            </a:endParaRPr>
          </a:p>
        </p:txBody>
      </p:sp>
      <p:sp>
        <p:nvSpPr>
          <p:cNvPr id="44036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223.1.1.4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48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53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54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223.1.2.6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56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61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62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223.1.3.27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64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223.1.1.2</a:t>
            </a:r>
            <a:endParaRPr lang="en-US" sz="1600">
              <a:latin typeface="Comic Sans MS" pitchFamily="66" charset="0"/>
            </a:endParaRPr>
          </a:p>
        </p:txBody>
      </p:sp>
      <p:sp>
        <p:nvSpPr>
          <p:cNvPr id="44066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/>
              <a:t>223.1.7.2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070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223.1.7.1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1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40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/>
              <a:t>223.1.8.2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072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223.1.8.1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3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223.1.9.1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4074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223.1.9.2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44076" name="Picture 9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7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4411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120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4123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21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8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441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112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4115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13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9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441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41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4104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4107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05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44099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1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44097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8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2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44095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6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3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44093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4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4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44091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2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5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44089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90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86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44087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8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343344C-7ADF-43E7-9969-199E7A1DCF32}" type="slidenum">
              <a:rPr lang="en-US">
                <a:latin typeface="Tahoma" pitchFamily="34" charset="0"/>
              </a:rPr>
              <a:pPr/>
              <a:t>37</a:t>
            </a:fld>
            <a:endParaRPr lang="en-US">
              <a:latin typeface="Tahoma" pitchFamily="34" charset="0"/>
            </a:endParaRPr>
          </a:p>
        </p:txBody>
      </p:sp>
      <p:pic>
        <p:nvPicPr>
          <p:cNvPr id="45060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rgbClr val="000099"/>
                </a:solidFill>
              </a:rPr>
              <a:t>11001000  00010111  0001000</a:t>
            </a:r>
            <a:r>
              <a:rPr lang="en-US" sz="2400"/>
              <a:t>0  00000000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/>
              <a:t>200.23.16.0/23</a:t>
            </a:r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488592B-B852-4D12-BCD5-CDE9D269685F}" type="slidenum">
              <a:rPr lang="en-US">
                <a:latin typeface="Tahoma" pitchFamily="34" charset="0"/>
              </a:rPr>
              <a:pPr/>
              <a:t>38</a:t>
            </a:fld>
            <a:endParaRPr lang="en-US">
              <a:latin typeface="Tahoma" pitchFamily="34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3014" name="Text Box 61"/>
          <p:cNvSpPr txBox="1">
            <a:spLocks noChangeArrowheads="1"/>
          </p:cNvSpPr>
          <p:nvPr/>
        </p:nvSpPr>
        <p:spPr bwMode="auto">
          <a:xfrm>
            <a:off x="167268" y="1198523"/>
            <a:ext cx="8601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400" dirty="0" smtClean="0"/>
              <a:t>Example subnet: 192.168.5.0/</a:t>
            </a:r>
            <a:r>
              <a:rPr lang="en-US" sz="2400" dirty="0" smtClean="0">
                <a:solidFill>
                  <a:srgbClr val="00B050"/>
                </a:solidFill>
              </a:rPr>
              <a:t>24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763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Subnets, masks, calculations </a:t>
            </a:r>
            <a:endParaRPr lang="en-US" dirty="0">
              <a:cs typeface="+mj-cs"/>
            </a:endParaRPr>
          </a:p>
        </p:txBody>
      </p:sp>
      <p:pic>
        <p:nvPicPr>
          <p:cNvPr id="43016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6552406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47885"/>
              </p:ext>
            </p:extLst>
          </p:nvPr>
        </p:nvGraphicFramePr>
        <p:xfrm>
          <a:off x="477644" y="2003107"/>
          <a:ext cx="7772400" cy="4053840"/>
        </p:xfrm>
        <a:graphic>
          <a:graphicData uri="http://schemas.openxmlformats.org/drawingml/2006/table">
            <a:tbl>
              <a:tblPr/>
              <a:tblGrid>
                <a:gridCol w="1741449"/>
                <a:gridCol w="4215161"/>
                <a:gridCol w="181579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sv-SE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effectLst/>
                        </a:rPr>
                        <a:t>Binary form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effectLst/>
                        </a:rPr>
                        <a:t>Dot-decimal notation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IP address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192.168.5.130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 smtClean="0">
                          <a:solidFill>
                            <a:srgbClr val="C00000"/>
                          </a:solidFill>
                          <a:effectLst/>
                        </a:rPr>
                        <a:t>Subnet</a:t>
                      </a:r>
                      <a:r>
                        <a:rPr lang="sv-SE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 smtClean="0">
                        <a:effectLst/>
                      </a:endParaRPr>
                    </a:p>
                    <a:p>
                      <a:r>
                        <a:rPr lang="sv-SE" sz="1800" dirty="0" smtClean="0">
                          <a:effectLst/>
                        </a:rPr>
                        <a:t>11111111.11111111.11111111.00000000</a:t>
                      </a:r>
                    </a:p>
                    <a:p>
                      <a:pPr algn="l"/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--------24 </a:t>
                      </a:r>
                      <a:r>
                        <a:rPr lang="sv-SE" sz="1800" dirty="0" err="1" smtClean="0">
                          <a:solidFill>
                            <a:srgbClr val="00B050"/>
                          </a:solidFill>
                          <a:effectLst/>
                        </a:rPr>
                        <a:t>first</a:t>
                      </a:r>
                      <a:r>
                        <a:rPr lang="sv-SE" sz="1800" dirty="0" smtClean="0">
                          <a:solidFill>
                            <a:srgbClr val="00B050"/>
                          </a:solidFill>
                          <a:effectLst/>
                        </a:rPr>
                        <a:t> bits set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sv-SE" sz="1800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to</a:t>
                      </a:r>
                      <a:r>
                        <a:rPr lang="sv-SE" sz="1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1------</a:t>
                      </a:r>
                      <a:endParaRPr lang="sv-SE" sz="18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255.255.255.0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Network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prefix:</a:t>
                      </a:r>
                    </a:p>
                    <a:p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bitwise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AND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of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i="1" dirty="0" err="1" smtClean="0">
                          <a:solidFill>
                            <a:srgbClr val="C00000"/>
                          </a:solidFill>
                          <a:effectLst/>
                        </a:rPr>
                        <a:t>address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,</a:t>
                      </a:r>
                      <a:r>
                        <a:rPr lang="sv-SE" i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mask</a:t>
                      </a:r>
                      <a:r>
                        <a:rPr lang="sv-SE" i="1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sv-SE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11000000.10101000.00000101.00000000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192.168.5.0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v-SE" dirty="0" err="1">
                          <a:effectLst/>
                        </a:rPr>
                        <a:t>Host</a:t>
                      </a:r>
                      <a:r>
                        <a:rPr lang="sv-SE" dirty="0">
                          <a:effectLst/>
                        </a:rPr>
                        <a:t> </a:t>
                      </a:r>
                      <a:r>
                        <a:rPr lang="sv-SE" dirty="0" smtClean="0">
                          <a:effectLst/>
                        </a:rPr>
                        <a:t>part</a:t>
                      </a:r>
                    </a:p>
                    <a:p>
                      <a:r>
                        <a:rPr lang="sv-SE" sz="1400" dirty="0" smtClean="0">
                          <a:effectLst/>
                        </a:rPr>
                        <a:t>(</a:t>
                      </a:r>
                      <a:r>
                        <a:rPr lang="sv-SE" sz="1400" dirty="0" err="1" smtClean="0">
                          <a:effectLst/>
                        </a:rPr>
                        <a:t>similar</a:t>
                      </a:r>
                      <a:r>
                        <a:rPr lang="sv-SE" sz="1400" baseline="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calculation</a:t>
                      </a:r>
                      <a:r>
                        <a:rPr lang="sv-SE" sz="1400" dirty="0" smtClean="0">
                          <a:effectLst/>
                        </a:rPr>
                        <a:t>,  </a:t>
                      </a:r>
                      <a:r>
                        <a:rPr lang="sv-SE" sz="1400" dirty="0" err="1" smtClean="0">
                          <a:effectLst/>
                        </a:rPr>
                        <a:t>with</a:t>
                      </a:r>
                      <a:r>
                        <a:rPr lang="sv-SE" sz="1400" dirty="0" smtClean="0">
                          <a:effectLst/>
                        </a:rPr>
                        <a:t> </a:t>
                      </a:r>
                      <a:r>
                        <a:rPr lang="sv-SE" sz="1400" dirty="0" err="1" smtClean="0">
                          <a:effectLst/>
                        </a:rPr>
                        <a:t>eg</a:t>
                      </a:r>
                      <a:r>
                        <a:rPr lang="sv-SE" sz="1400" dirty="0" smtClean="0">
                          <a:effectLst/>
                        </a:rPr>
                        <a:t> a ”mask”  </a:t>
                      </a:r>
                      <a:r>
                        <a:rPr lang="sv-SE" sz="1400" dirty="0" err="1" smtClean="0">
                          <a:effectLst/>
                        </a:rPr>
                        <a:t>where</a:t>
                      </a:r>
                      <a:r>
                        <a:rPr lang="sv-SE" sz="1400" dirty="0" smtClean="0">
                          <a:effectLst/>
                        </a:rPr>
                        <a:t> the </a:t>
                      </a:r>
                      <a:r>
                        <a:rPr lang="sv-SE" sz="1400" dirty="0" smtClean="0">
                          <a:solidFill>
                            <a:srgbClr val="00B050"/>
                          </a:solidFill>
                          <a:effectLst/>
                        </a:rPr>
                        <a:t>32 – 24 </a:t>
                      </a:r>
                      <a:r>
                        <a:rPr lang="sv-SE" sz="1400" dirty="0" smtClean="0">
                          <a:effectLst/>
                        </a:rPr>
                        <a:t>last bits set </a:t>
                      </a:r>
                      <a:r>
                        <a:rPr lang="sv-SE" sz="1400" dirty="0" err="1" smtClean="0">
                          <a:effectLst/>
                        </a:rPr>
                        <a:t>to</a:t>
                      </a:r>
                      <a:r>
                        <a:rPr lang="sv-SE" sz="1400" dirty="0" smtClean="0">
                          <a:effectLst/>
                        </a:rPr>
                        <a:t> 1)</a:t>
                      </a:r>
                      <a:endParaRPr lang="sv-SE" sz="14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effectLst/>
                        </a:rPr>
                        <a:t>00000000.00000000.00000000.10000010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</a:rPr>
                        <a:t>0.0.0.130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cxnSp>
        <p:nvCxnSpPr>
          <p:cNvPr id="11" name="Elbow Connector 10"/>
          <p:cNvCxnSpPr/>
          <p:nvPr/>
        </p:nvCxnSpPr>
        <p:spPr bwMode="auto">
          <a:xfrm flipV="1">
            <a:off x="2308302" y="3328987"/>
            <a:ext cx="2921620" cy="217101"/>
          </a:xfrm>
          <a:prstGeom prst="bentConnector3">
            <a:avLst>
              <a:gd name="adj1" fmla="val -763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>
            <a:off x="5229922" y="3328987"/>
            <a:ext cx="992458" cy="217101"/>
          </a:xfrm>
          <a:prstGeom prst="bentConnector3">
            <a:avLst>
              <a:gd name="adj1" fmla="val 562"/>
            </a:avLst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0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0" y="6578600"/>
            <a:ext cx="762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schemeClr val="bg1"/>
                </a:solidFill>
                <a:latin typeface="Arial" pitchFamily="34" charset="0"/>
              </a:rPr>
              <a:t> </a:t>
            </a:r>
            <a:fld id="{4113F297-6E08-4765-B254-3C717023C043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39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title"/>
          </p:nvPr>
        </p:nvSpPr>
        <p:spPr>
          <a:xfrm>
            <a:off x="501806" y="429323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Classless </a:t>
            </a:r>
            <a:r>
              <a:rPr lang="sv-SE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v-SE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0" y="1113264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ISP has an address block 122.211.0.0/16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customer needs max. 6 host addresses,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ISP </a:t>
            </a:r>
            <a:r>
              <a:rPr lang="sv-SE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v-SE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sv-SE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allocate</a:t>
            </a: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122.211.</a:t>
            </a:r>
            <a:r>
              <a:rPr lang="sv-SE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176.208</a:t>
            </a:r>
            <a:r>
              <a:rPr lang="sv-SE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</a:t>
            </a:r>
          </a:p>
          <a:p>
            <a:pPr marL="1600200" lvl="3" indent="-2286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bits </a:t>
            </a:r>
            <a:r>
              <a:rPr lang="sv-SE" sz="2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enough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</a:t>
            </a:r>
            <a:r>
              <a:rPr lang="sv-SE" sz="2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host</a:t>
            </a:r>
            <a:r>
              <a:rPr lang="sv-SE" sz="2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</a:t>
            </a:r>
            <a:endParaRPr lang="sv-SE" sz="26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  <a:defRPr/>
            </a:pPr>
            <a:r>
              <a:rPr lang="sv-SE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subnet mask 255.255.</a:t>
            </a:r>
            <a:r>
              <a:rPr lang="sv-SE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255.248</a:t>
            </a:r>
            <a:endParaRPr kumimoji="1" lang="sv-SE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97321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01320"/>
              </p:ext>
            </p:extLst>
          </p:nvPr>
        </p:nvGraphicFramePr>
        <p:xfrm>
          <a:off x="838200" y="3505200"/>
          <a:ext cx="6934200" cy="3003550"/>
        </p:xfrm>
        <a:graphic>
          <a:graphicData uri="http://schemas.openxmlformats.org/drawingml/2006/table">
            <a:tbl>
              <a:tblPr/>
              <a:tblGrid>
                <a:gridCol w="1600200"/>
                <a:gridCol w="2438400"/>
                <a:gridCol w="2895600"/>
              </a:tblGrid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Dotted Decimal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Last 8 bits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Network</a:t>
                      </a:r>
                      <a:endParaRPr kumimoji="0" lang="sv-SE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208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000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1st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209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001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………….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…………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6th address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214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Broadcast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122.211.176.</a:t>
                      </a: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11010</a:t>
                      </a:r>
                      <a:r>
                        <a:rPr kumimoji="0" lang="sv-SE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7" name="Rectangle 5"/>
          <p:cNvSpPr>
            <a:spLocks noChangeArrowheads="1"/>
          </p:cNvSpPr>
          <p:nvPr/>
        </p:nvSpPr>
        <p:spPr bwMode="auto">
          <a:xfrm>
            <a:off x="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 dirty="0">
                <a:solidFill>
                  <a:schemeClr val="bg2"/>
                </a:solidFill>
                <a:latin typeface="Arial" pitchFamily="34" charset="0"/>
              </a:rPr>
              <a:t>2013 Ali Salehson, Chalmers, CSE </a:t>
            </a:r>
            <a:r>
              <a:rPr lang="sv-SE" altLang="sv-SE" sz="800" dirty="0" err="1">
                <a:solidFill>
                  <a:schemeClr val="bg2"/>
                </a:solidFill>
                <a:latin typeface="Arial" pitchFamily="34" charset="0"/>
              </a:rPr>
              <a:t>Networks</a:t>
            </a:r>
            <a:r>
              <a:rPr lang="sv-SE" altLang="sv-SE" sz="800" dirty="0">
                <a:solidFill>
                  <a:schemeClr val="bg2"/>
                </a:solidFill>
                <a:latin typeface="Arial" pitchFamily="34" charset="0"/>
              </a:rPr>
              <a:t> and Systems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87122" y="4003288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87122" y="4534829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87122" y="5516136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75971" y="6084849"/>
            <a:ext cx="512956" cy="267629"/>
          </a:xfrm>
          <a:prstGeom prst="rect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5942" y="497953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Reserved</a:t>
            </a:r>
            <a:endParaRPr lang="sv-SE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H="1" flipV="1">
            <a:off x="6748268" y="4270913"/>
            <a:ext cx="1481331" cy="70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 flipH="1">
            <a:off x="6748270" y="5348871"/>
            <a:ext cx="1481329" cy="86979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services: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forwarding</a:t>
            </a:r>
            <a:r>
              <a:rPr lang="en-US" dirty="0"/>
              <a:t> versus </a:t>
            </a:r>
            <a:r>
              <a:rPr lang="en-US" b="1" dirty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network </a:t>
            </a:r>
            <a:r>
              <a:rPr lang="en-US" dirty="0"/>
              <a:t>layer </a:t>
            </a:r>
            <a:r>
              <a:rPr lang="en-US" b="1" dirty="0">
                <a:solidFill>
                  <a:srgbClr val="CC0000"/>
                </a:solidFill>
              </a:rPr>
              <a:t>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how </a:t>
            </a:r>
            <a:r>
              <a:rPr lang="en-US" dirty="0"/>
              <a:t>a </a:t>
            </a:r>
            <a:r>
              <a:rPr lang="en-US" b="1" dirty="0">
                <a:solidFill>
                  <a:srgbClr val="CC0000"/>
                </a:solidFill>
              </a:rPr>
              <a:t>router </a:t>
            </a:r>
            <a:r>
              <a:rPr lang="en-US" b="1" dirty="0" smtClean="0">
                <a:solidFill>
                  <a:srgbClr val="CC0000"/>
                </a:solidFill>
              </a:rPr>
              <a:t>works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2401080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382000" y="6578600"/>
            <a:ext cx="762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v-SE" altLang="sv-SE" sz="1200" b="1">
                <a:solidFill>
                  <a:schemeClr val="bg1"/>
                </a:solidFill>
                <a:latin typeface="Arial" pitchFamily="34" charset="0"/>
              </a:rPr>
              <a:t> </a:t>
            </a:r>
            <a:fld id="{EFA5FB72-D168-4686-ADA7-96E7B0280A1E}" type="slidenum">
              <a:rPr lang="sv-SE" altLang="sv-SE" sz="1200" b="1">
                <a:solidFill>
                  <a:srgbClr val="000066"/>
                </a:solidFill>
                <a:latin typeface="Arial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40</a:t>
            </a:fld>
            <a:endParaRPr lang="sv-SE" altLang="sv-SE" sz="12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685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400" b="1">
              <a:solidFill>
                <a:srgbClr val="000066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sv-SE" altLang="sv-SE" sz="4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title"/>
          </p:nvPr>
        </p:nvSpPr>
        <p:spPr>
          <a:xfrm>
            <a:off x="780585" y="446049"/>
            <a:ext cx="7696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CIDR </a:t>
            </a:r>
            <a:r>
              <a:rPr lang="sv-SE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Address</a:t>
            </a:r>
            <a:r>
              <a:rPr lang="sv-SE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Mask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89208" y="144780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1800" u="sng" dirty="0">
                <a:solidFill>
                  <a:schemeClr val="tx2"/>
                </a:solidFill>
              </a:rPr>
              <a:t>CIDR Notation</a:t>
            </a:r>
            <a:r>
              <a:rPr lang="sv-SE" altLang="sv-SE" sz="1800" dirty="0">
                <a:solidFill>
                  <a:schemeClr val="tx2"/>
                </a:solidFill>
              </a:rPr>
              <a:t>	</a:t>
            </a:r>
            <a:r>
              <a:rPr lang="sv-SE" altLang="sv-SE" sz="1800" u="sng" dirty="0" err="1">
                <a:solidFill>
                  <a:schemeClr val="tx2"/>
                </a:solidFill>
              </a:rPr>
              <a:t>Dotted</a:t>
            </a:r>
            <a:r>
              <a:rPr lang="sv-SE" altLang="sv-SE" sz="1800" u="sng" dirty="0">
                <a:solidFill>
                  <a:schemeClr val="tx2"/>
                </a:solidFill>
              </a:rPr>
              <a:t> Decimal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 		              128.0.0.0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/2 		              192.0.0.0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/3 		              224.0.0.0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/4 		              240.0.0.0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/5 		              248.0.0.0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/6 		              252.0.0.0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/7 		              254.0.0.0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/8 		              255.0.0.0</a:t>
            </a: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/9 		              255.128.0.0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/10 	              255.192.0.0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/11 	              255.224.0.0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/12 	              255.240.0.0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/13 	              255.248.0.0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/14 	              255.252.0.0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/15 	              255.254.0.0 	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/16 	              255.255.0.0</a:t>
            </a:r>
            <a:r>
              <a:rPr lang="sv-SE" altLang="sv-SE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endParaRPr kumimoji="1" lang="sv-SE" altLang="sv-SE" sz="2000" dirty="0">
              <a:latin typeface="Tahoma" pitchFamily="34" charset="0"/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291359" y="1447800"/>
            <a:ext cx="419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1800" u="sng" dirty="0"/>
              <a:t>CIDR Notation</a:t>
            </a:r>
            <a:r>
              <a:rPr lang="sv-SE" altLang="sv-SE" sz="1800" dirty="0"/>
              <a:t>	</a:t>
            </a:r>
            <a:r>
              <a:rPr lang="sv-SE" altLang="sv-SE" sz="1800" u="sng" dirty="0" err="1"/>
              <a:t>Dotted</a:t>
            </a:r>
            <a:r>
              <a:rPr lang="sv-SE" altLang="sv-SE" sz="1800" u="sng" dirty="0"/>
              <a:t> Decimal</a:t>
            </a:r>
            <a:endParaRPr lang="sv-SE" altLang="sv-SE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/17 		255.255.128.0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/18 		255.255.192.0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/19 		255.255.224.0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/20 		255.255.240.0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/21 		255.255.248.0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/22 		255.255.252.0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/23 		255.255.254.0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/24 		255.255.255.0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/25 		255.255.255.128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/26		255.255.255.192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/27		255.255.255.224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/28		255.255.255.240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/29		255.255.255.248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/30		255.255.255.252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latin typeface="Arial" pitchFamily="34" charset="0"/>
              </a:rPr>
              <a:t>/31		255.255.255.254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itchFamily="34" charset="0"/>
              </a:rPr>
              <a:t>/32		255.255.255.255</a:t>
            </a:r>
            <a:r>
              <a:rPr lang="sv-SE" altLang="sv-SE" sz="2000" dirty="0">
                <a:latin typeface="Arial" pitchFamily="34" charset="0"/>
              </a:rPr>
              <a:t> </a:t>
            </a:r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0" y="6638925"/>
            <a:ext cx="31242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800">
                <a:solidFill>
                  <a:schemeClr val="bg2"/>
                </a:solidFill>
                <a:latin typeface="Arial" pitchFamily="34" charset="0"/>
              </a:rPr>
              <a:t>2013 Ali Salehson, Chalmers, CSE Networks and Systems</a:t>
            </a:r>
          </a:p>
        </p:txBody>
      </p:sp>
    </p:spTree>
    <p:extLst>
      <p:ext uri="{BB962C8B-B14F-4D97-AF65-F5344CB8AC3E}">
        <p14:creationId xmlns:p14="http://schemas.microsoft.com/office/powerpoint/2010/main" val="10280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IP Addresses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Localhost and local loopback</a:t>
            </a:r>
          </a:p>
          <a:p>
            <a:pPr lvl="1"/>
            <a:r>
              <a:rPr lang="en-US" dirty="0" smtClean="0"/>
              <a:t>127.0.0.1 of the reserved 127.</a:t>
            </a:r>
            <a:r>
              <a:rPr lang="en-US" dirty="0" smtClean="0">
                <a:solidFill>
                  <a:srgbClr val="CC0000"/>
                </a:solidFill>
              </a:rPr>
              <a:t>0.0.0</a:t>
            </a:r>
            <a:r>
              <a:rPr lang="en-US" dirty="0" smtClean="0"/>
              <a:t>	(127.0.0.0/8)</a:t>
            </a:r>
          </a:p>
          <a:p>
            <a:r>
              <a:rPr lang="en-US" dirty="0" smtClean="0"/>
              <a:t>Private IP-addresses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10</a:t>
            </a:r>
            <a:r>
              <a:rPr lang="en-US" dirty="0" smtClean="0"/>
              <a:t>.0.0.0 – </a:t>
            </a:r>
            <a:r>
              <a:rPr lang="en-US" dirty="0" smtClean="0">
                <a:solidFill>
                  <a:srgbClr val="CC0000"/>
                </a:solidFill>
              </a:rPr>
              <a:t>10</a:t>
            </a:r>
            <a:r>
              <a:rPr lang="en-US" dirty="0" smtClean="0"/>
              <a:t>.255.255.255		(10.0.0.0/8)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172.16</a:t>
            </a:r>
            <a:r>
              <a:rPr lang="en-US" dirty="0" smtClean="0"/>
              <a:t>.0.0 – </a:t>
            </a:r>
            <a:r>
              <a:rPr lang="en-US" dirty="0" smtClean="0">
                <a:solidFill>
                  <a:srgbClr val="CC0000"/>
                </a:solidFill>
              </a:rPr>
              <a:t>172.31</a:t>
            </a:r>
            <a:r>
              <a:rPr lang="en-US" dirty="0" smtClean="0"/>
              <a:t>.255.255		(172.16.0.0/12)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192.168</a:t>
            </a:r>
            <a:r>
              <a:rPr lang="en-US" dirty="0" smtClean="0"/>
              <a:t>.0.0 – </a:t>
            </a:r>
            <a:r>
              <a:rPr lang="en-US" dirty="0" smtClean="0">
                <a:solidFill>
                  <a:srgbClr val="CC0000"/>
                </a:solidFill>
              </a:rPr>
              <a:t>192.168</a:t>
            </a:r>
            <a:r>
              <a:rPr lang="en-US" dirty="0" smtClean="0"/>
              <a:t>.255.255		(192.168.0.0/16)</a:t>
            </a:r>
          </a:p>
          <a:p>
            <a:r>
              <a:rPr lang="en-US" dirty="0" smtClean="0"/>
              <a:t>Link-local Addresses (stateless </a:t>
            </a:r>
            <a:r>
              <a:rPr lang="en-US" dirty="0" err="1" smtClean="0"/>
              <a:t>autoconfig</a:t>
            </a:r>
            <a:r>
              <a:rPr lang="en-US" dirty="0" smtClean="0"/>
              <a:t>)</a:t>
            </a:r>
            <a:endParaRPr lang="sv-SE" dirty="0" smtClean="0"/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169.254</a:t>
            </a:r>
            <a:r>
              <a:rPr lang="en-US" dirty="0" smtClean="0"/>
              <a:t>.0.0 – </a:t>
            </a:r>
            <a:r>
              <a:rPr lang="en-US" dirty="0" smtClean="0">
                <a:solidFill>
                  <a:srgbClr val="CC0000"/>
                </a:solidFill>
              </a:rPr>
              <a:t>169.254</a:t>
            </a:r>
            <a:r>
              <a:rPr lang="en-US" dirty="0" smtClean="0"/>
              <a:t>.255.255		(169.254.0.0/16)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D56596AB-0AA8-4E37-8126-D3409206650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9" y="1050354"/>
            <a:ext cx="470503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025FB868-44DA-4A71-83F8-299A6D92B2F2}" type="slidenum">
              <a:rPr lang="en-US">
                <a:latin typeface="Tahoma" pitchFamily="34" charset="0"/>
              </a:rPr>
              <a:pPr/>
              <a:t>42</a:t>
            </a:fld>
            <a:endParaRPr lang="en-US">
              <a:latin typeface="Tahoma" pitchFamily="34" charset="0"/>
            </a:endParaRPr>
          </a:p>
        </p:txBody>
      </p:sp>
      <p:pic>
        <p:nvPicPr>
          <p:cNvPr id="4608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IP addresses: how to get one?</a:t>
            </a:r>
            <a:endParaRPr lang="en-US" sz="4800" smtClean="0">
              <a:ea typeface="ＭＳ Ｐゴシック" pitchFamily="34" charset="-128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4"/>
            <a:ext cx="8034338" cy="48679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dirty="0" smtClean="0">
                <a:ea typeface="ＭＳ Ｐゴシック" pitchFamily="34" charset="-128"/>
              </a:rPr>
              <a:t> How does a </a:t>
            </a:r>
            <a:r>
              <a:rPr lang="en-US" sz="2400" i="1" dirty="0" smtClean="0">
                <a:ea typeface="ＭＳ Ｐゴシック" pitchFamily="34" charset="-128"/>
              </a:rPr>
              <a:t>host</a:t>
            </a:r>
            <a:r>
              <a:rPr lang="en-US" sz="2400" dirty="0" smtClean="0">
                <a:ea typeface="ＭＳ Ｐゴシック" pitchFamily="34" charset="-128"/>
              </a:rPr>
              <a:t> get IP address?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C00000"/>
                </a:solidFill>
                <a:ea typeface="ＭＳ Ｐゴシック" pitchFamily="34" charset="-128"/>
              </a:rPr>
              <a:t>Hard-coded</a:t>
            </a:r>
            <a:r>
              <a:rPr lang="en-US" sz="2400" dirty="0" smtClean="0">
                <a:ea typeface="ＭＳ Ｐゴシック" pitchFamily="34" charset="-128"/>
              </a:rPr>
              <a:t> by system admin in a file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ea typeface="ＭＳ Ｐゴシック" pitchFamily="34" charset="-128"/>
              </a:rPr>
              <a:t>Windows: control-panel-&gt;network-&gt;configuration-&gt;</a:t>
            </a:r>
            <a:r>
              <a:rPr lang="en-US" sz="1800" dirty="0" err="1" smtClean="0">
                <a:ea typeface="ＭＳ Ｐゴシック" pitchFamily="34" charset="-128"/>
              </a:rPr>
              <a:t>tcp</a:t>
            </a:r>
            <a:r>
              <a:rPr lang="en-US" sz="1800" dirty="0" smtClean="0">
                <a:ea typeface="ＭＳ Ｐゴシック" pitchFamily="34" charset="-128"/>
              </a:rPr>
              <a:t>/</a:t>
            </a:r>
            <a:r>
              <a:rPr lang="en-US" sz="1800" dirty="0" err="1" smtClean="0">
                <a:ea typeface="ＭＳ Ｐゴシック" pitchFamily="34" charset="-128"/>
              </a:rPr>
              <a:t>ip</a:t>
            </a:r>
            <a:r>
              <a:rPr lang="en-US" sz="1800" dirty="0" smtClean="0">
                <a:ea typeface="ＭＳ Ｐゴシック" pitchFamily="34" charset="-128"/>
              </a:rPr>
              <a:t>-&gt;properties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ea typeface="ＭＳ Ｐゴシック" pitchFamily="34" charset="-128"/>
              </a:rPr>
              <a:t>UNIX: /</a:t>
            </a:r>
            <a:r>
              <a:rPr lang="en-US" sz="1800" dirty="0" err="1" smtClean="0">
                <a:ea typeface="ＭＳ Ｐゴシック" pitchFamily="34" charset="-128"/>
              </a:rPr>
              <a:t>etc</a:t>
            </a:r>
            <a:r>
              <a:rPr lang="en-US" sz="1800" dirty="0" smtClean="0">
                <a:ea typeface="ＭＳ Ｐゴシック" pitchFamily="34" charset="-128"/>
              </a:rPr>
              <a:t>/</a:t>
            </a:r>
            <a:r>
              <a:rPr lang="en-US" sz="1800" dirty="0" err="1" smtClean="0">
                <a:ea typeface="ＭＳ Ｐゴシック" pitchFamily="34" charset="-128"/>
              </a:rPr>
              <a:t>rc.config</a:t>
            </a: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DHCP: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D</a:t>
            </a:r>
            <a:r>
              <a:rPr lang="en-US" sz="2400" dirty="0" smtClean="0">
                <a:ea typeface="ＭＳ Ｐゴシック" pitchFamily="34" charset="-128"/>
              </a:rPr>
              <a:t>ynamic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H</a:t>
            </a:r>
            <a:r>
              <a:rPr lang="en-US" sz="2400" dirty="0" smtClean="0">
                <a:ea typeface="ＭＳ Ｐゴシック" pitchFamily="34" charset="-128"/>
              </a:rPr>
              <a:t>ost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C</a:t>
            </a:r>
            <a:r>
              <a:rPr lang="en-US" sz="2400" dirty="0" smtClean="0">
                <a:ea typeface="ＭＳ Ｐゴシック" pitchFamily="34" charset="-128"/>
              </a:rPr>
              <a:t>onfiguration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P</a:t>
            </a:r>
            <a:r>
              <a:rPr lang="en-US" sz="2400" dirty="0" smtClean="0">
                <a:ea typeface="ＭＳ Ｐゴシック" pitchFamily="34" charset="-128"/>
              </a:rPr>
              <a:t>rotocol: dynamically get address from as server</a:t>
            </a:r>
          </a:p>
          <a:p>
            <a:pPr lvl="1">
              <a:lnSpc>
                <a:spcPct val="120000"/>
              </a:lnSpc>
            </a:pP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plug-and-play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sv-SE" altLang="ja-JP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</a:pPr>
            <a:r>
              <a:rPr lang="sv-SE" altLang="ja-JP" sz="2400" dirty="0" smtClean="0">
                <a:ea typeface="ＭＳ Ｐゴシック" pitchFamily="34" charset="-128"/>
              </a:rPr>
              <a:t>Display </a:t>
            </a:r>
            <a:r>
              <a:rPr lang="sv-SE" altLang="ja-JP" sz="2400" dirty="0" err="1" smtClean="0">
                <a:ea typeface="ＭＳ Ｐゴシック" pitchFamily="34" charset="-128"/>
              </a:rPr>
              <a:t>address</a:t>
            </a:r>
            <a:r>
              <a:rPr lang="sv-SE" altLang="ja-JP" sz="2400" dirty="0" smtClean="0">
                <a:ea typeface="ＭＳ Ｐゴシック" pitchFamily="34" charset="-128"/>
              </a:rPr>
              <a:t> information:</a:t>
            </a:r>
            <a:endParaRPr lang="sv-SE" altLang="ja-JP" sz="2400" dirty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sv-SE" altLang="ja-JP" sz="1800" dirty="0" smtClean="0">
                <a:ea typeface="ＭＳ Ｐゴシック" pitchFamily="34" charset="-128"/>
              </a:rPr>
              <a:t>Windows:   </a:t>
            </a:r>
            <a:r>
              <a:rPr lang="sv-SE" altLang="ja-JP" sz="1800" dirty="0" smtClean="0">
                <a:solidFill>
                  <a:srgbClr val="000099"/>
                </a:solidFill>
                <a:ea typeface="ＭＳ Ｐゴシック" pitchFamily="34" charset="-128"/>
              </a:rPr>
              <a:t>ipconfig /all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Linux: </a:t>
            </a:r>
            <a:r>
              <a:rPr lang="en-US" altLang="ja-JP" sz="1800" dirty="0" err="1" smtClean="0">
                <a:solidFill>
                  <a:srgbClr val="000099"/>
                </a:solidFill>
                <a:ea typeface="ＭＳ Ｐゴシック" pitchFamily="34" charset="-128"/>
              </a:rPr>
              <a:t>ip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err="1" smtClean="0">
                <a:solidFill>
                  <a:srgbClr val="000099"/>
                </a:solidFill>
                <a:ea typeface="ＭＳ Ｐゴシック" pitchFamily="34" charset="-128"/>
              </a:rPr>
              <a:t>addr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pitchFamily="34" charset="-128"/>
              </a:rPr>
              <a:t> list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530E0B8F-7977-44D2-87E1-B8F60313A820}" type="slidenum">
              <a:rPr lang="en-US">
                <a:latin typeface="Tahoma" pitchFamily="34" charset="0"/>
              </a:rPr>
              <a:pPr/>
              <a:t>43</a:t>
            </a:fld>
            <a:endParaRPr lang="en-US">
              <a:latin typeface="Tahoma" pitchFamily="34" charset="0"/>
            </a:endParaRPr>
          </a:p>
        </p:txBody>
      </p:sp>
      <p:pic>
        <p:nvPicPr>
          <p:cNvPr id="47108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499"/>
            <a:ext cx="8632825" cy="436845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goal:</a:t>
            </a:r>
            <a:r>
              <a:rPr lang="en-US" sz="2400" dirty="0" smtClean="0">
                <a:ea typeface="ＭＳ Ｐゴシック" pitchFamily="34" charset="-128"/>
              </a:rPr>
              <a:t> allow host to </a:t>
            </a:r>
            <a:r>
              <a:rPr lang="en-US" sz="2400" i="1" dirty="0" smtClean="0">
                <a:ea typeface="ＭＳ Ｐゴシック" pitchFamily="34" charset="-128"/>
              </a:rPr>
              <a:t>dynamically </a:t>
            </a:r>
            <a:r>
              <a:rPr lang="en-US" sz="2400" dirty="0" smtClean="0">
                <a:ea typeface="ＭＳ Ｐゴシック" pitchFamily="34" charset="-128"/>
              </a:rPr>
              <a:t>obtain its IP address from network server when it joins network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can renew its lease on address in use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allows reuse of addresses (only hold address while connected/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on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support for mobile users who want to join network (more shortly)</a:t>
            </a:r>
          </a:p>
          <a:p>
            <a:pPr lvl="1">
              <a:lnSpc>
                <a:spcPct val="12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DHCP overview: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host broadcasts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discover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r>
              <a:rPr lang="en-US" altLang="ja-JP" dirty="0" smtClean="0">
                <a:ea typeface="ＭＳ Ｐゴシック" pitchFamily="34" charset="-128"/>
              </a:rPr>
              <a:t> [optional]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DHCP server responds with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offer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r>
              <a:rPr lang="en-US" altLang="ja-JP" dirty="0" smtClean="0">
                <a:ea typeface="ＭＳ Ｐゴシック" pitchFamily="34" charset="-128"/>
              </a:rPr>
              <a:t> [optional]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host requests IP address: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request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DHCP server sends address: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DHCP </a:t>
            </a:r>
            <a:r>
              <a:rPr lang="en-US" altLang="ja-JP" dirty="0" err="1" smtClean="0">
                <a:solidFill>
                  <a:srgbClr val="CC0000"/>
                </a:solidFill>
                <a:ea typeface="ＭＳ Ｐゴシック" pitchFamily="34" charset="-128"/>
              </a:rPr>
              <a:t>ack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msg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84DAA07-CC6B-4B95-9DDB-0A97C228CA1E}" type="slidenum">
              <a:rPr lang="en-US">
                <a:latin typeface="Tahoma" pitchFamily="34" charset="0"/>
              </a:rPr>
              <a:pPr/>
              <a:t>44</a:t>
            </a:fld>
            <a:endParaRPr lang="en-US">
              <a:latin typeface="Tahoma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813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223.1.1.0/24</a:t>
            </a:r>
          </a:p>
        </p:txBody>
      </p:sp>
      <p:sp>
        <p:nvSpPr>
          <p:cNvPr id="4813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223.1.2.0/24</a:t>
            </a:r>
          </a:p>
        </p:txBody>
      </p:sp>
      <p:sp>
        <p:nvSpPr>
          <p:cNvPr id="4813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b="1" i="1"/>
              <a:t>223.1.3.0/24</a:t>
            </a:r>
          </a:p>
        </p:txBody>
      </p:sp>
      <p:sp>
        <p:nvSpPr>
          <p:cNvPr id="4813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223.1.1.1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223.1.1.3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223.1.1.4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4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223.1.2.9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5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5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223.1.3.1</a:t>
            </a:r>
            <a:endParaRPr lang="en-US" sz="1400">
              <a:latin typeface="Comic Sans MS" pitchFamily="66" charset="0"/>
            </a:endParaRPr>
          </a:p>
        </p:txBody>
      </p:sp>
      <p:grpSp>
        <p:nvGrpSpPr>
          <p:cNvPr id="4815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48256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7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5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48254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5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48252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3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48250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51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48248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9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48246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7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48244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45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16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482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82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48239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8242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3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41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6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223.1.1.2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6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6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817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223.1.3.27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223.1.2.2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223.1.2.1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4817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817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/>
              <a:t>arriving </a:t>
            </a: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client</a:t>
            </a:r>
            <a:r>
              <a:rPr 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sz="2000" i="1"/>
              <a:t>network</a:t>
            </a:r>
          </a:p>
        </p:txBody>
      </p:sp>
      <p:grpSp>
        <p:nvGrpSpPr>
          <p:cNvPr id="4817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48204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06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08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09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8234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5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0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11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8232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3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2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13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48214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8230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31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5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216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8228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48229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48217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18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19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0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1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22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3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4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5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8226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8227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4817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48180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48182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3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8184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85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6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7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8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9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0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191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48198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99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0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1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2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03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192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3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4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5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6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7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81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17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817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ADBF965-E19F-455B-8DEE-4E904A539050}" type="slidenum">
              <a:rPr lang="en-US">
                <a:latin typeface="Tahoma" pitchFamily="34" charset="0"/>
              </a:rPr>
              <a:pPr/>
              <a:t>45</a:t>
            </a:fld>
            <a:endParaRPr lang="en-US">
              <a:latin typeface="Tahoma" pitchFamily="34" charset="0"/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 client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1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49229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b="1"/>
                <a:t>DHCP discover</a:t>
              </a: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49230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 dirty="0" err="1"/>
                <a:t>src</a:t>
              </a:r>
              <a:r>
                <a:rPr lang="en-US" sz="1200" dirty="0"/>
                <a:t> : 0.0.0.0, 68     </a:t>
              </a:r>
            </a:p>
            <a:p>
              <a:r>
                <a:rPr lang="en-US" sz="1200" dirty="0" err="1"/>
                <a:t>dest</a:t>
              </a:r>
              <a:r>
                <a:rPr lang="en-US" sz="1200" dirty="0"/>
                <a:t>.: 255.255.255.255,67</a:t>
              </a:r>
            </a:p>
            <a:p>
              <a:r>
                <a:rPr lang="en-US" sz="1200" dirty="0" err="1"/>
                <a:t>yiaddr</a:t>
              </a:r>
              <a:r>
                <a:rPr lang="en-US" sz="1200" dirty="0"/>
                <a:t>:    </a:t>
              </a:r>
              <a:r>
                <a:rPr lang="en-US" sz="1200" dirty="0" smtClean="0"/>
                <a:t>0.0.0.0  </a:t>
              </a:r>
              <a:r>
                <a:rPr lang="en-US" sz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(your IP </a:t>
              </a:r>
              <a:r>
                <a:rPr lang="en-US" sz="12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addr</a:t>
              </a:r>
              <a:r>
                <a:rPr lang="en-US" sz="1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  <a:endPara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r>
                <a:rPr lang="en-US" sz="1200" dirty="0"/>
                <a:t>transaction ID: 654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49162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offer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4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654</a:t>
            </a:r>
          </a:p>
          <a:p>
            <a:r>
              <a:rPr lang="en-US" sz="1200"/>
              <a:t>lifetime: 3600 secs</a:t>
            </a:r>
            <a:endParaRPr lang="en-US" sz="800">
              <a:latin typeface="Comic Sans MS" pitchFamily="66" charset="0"/>
            </a:endParaRPr>
          </a:p>
        </p:txBody>
      </p:sp>
      <p:sp>
        <p:nvSpPr>
          <p:cNvPr id="49165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request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7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 0.0.0.0, 68     </a:t>
            </a:r>
          </a:p>
          <a:p>
            <a:r>
              <a:rPr lang="en-US" sz="1200"/>
              <a:t>dest::  255.255.255.255, 67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68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/>
              <a:t>DHCP ACK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9170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 sz="1000">
              <a:latin typeface="Comic Sans MS" pitchFamily="66" charset="0"/>
            </a:endParaRPr>
          </a:p>
        </p:txBody>
      </p:sp>
      <p:grpSp>
        <p:nvGrpSpPr>
          <p:cNvPr id="49171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49207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8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9209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0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4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16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49223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8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17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8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9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72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49175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0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205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6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1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2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203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4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3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185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201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2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6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87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199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0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88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9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2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9197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49174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6800" y="4101586"/>
            <a:ext cx="225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Q:Why a </a:t>
            </a:r>
            <a:r>
              <a:rPr lang="sv-SE" dirty="0" err="1" smtClean="0"/>
              <a:t>request</a:t>
            </a:r>
            <a:r>
              <a:rPr lang="sv-SE" dirty="0" smtClean="0"/>
              <a:t> </a:t>
            </a:r>
            <a:r>
              <a:rPr lang="sv-SE" dirty="0" err="1" smtClean="0"/>
              <a:t>msg</a:t>
            </a:r>
            <a:r>
              <a:rPr lang="sv-SE" dirty="0" smtClean="0"/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64462" y="4827542"/>
            <a:ext cx="2255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Several</a:t>
            </a:r>
            <a:r>
              <a:rPr lang="sv-SE" dirty="0" smtClean="0"/>
              <a:t> DHCP servers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answer</a:t>
            </a:r>
            <a:r>
              <a:rPr lang="sv-SE" dirty="0" smtClean="0"/>
              <a:t> and offer </a:t>
            </a:r>
            <a:r>
              <a:rPr lang="sv-SE" dirty="0" err="1" smtClean="0"/>
              <a:t>addresses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145E9EFE-D3E2-4BBB-A1D2-0A51A6A50ADC}" type="slidenum">
              <a:rPr lang="en-US">
                <a:latin typeface="Tahoma" pitchFamily="34" charset="0"/>
              </a:rPr>
              <a:pPr/>
              <a:t>46</a:t>
            </a:fld>
            <a:endParaRPr lang="en-US">
              <a:latin typeface="Tahoma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j-cs"/>
              </a:rPr>
              <a:t>DHCP: more than </a:t>
            </a:r>
            <a:r>
              <a:rPr lang="en-US" dirty="0" smtClean="0">
                <a:cs typeface="+mj-cs"/>
              </a:rPr>
              <a:t>an IP address</a:t>
            </a:r>
            <a:endParaRPr lang="en-US" dirty="0">
              <a:cs typeface="+mj-cs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DHCP can return more than just allocated IP address on subnet</a:t>
            </a:r>
            <a:r>
              <a:rPr lang="en-US" dirty="0" smtClean="0">
                <a:cs typeface="+mn-cs"/>
              </a:rPr>
              <a:t>:</a:t>
            </a:r>
            <a:endParaRPr lang="en-US" dirty="0"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 smtClean="0"/>
          </a:p>
          <a:p>
            <a:pPr lvl="1">
              <a:buFont typeface="Wingdings" charset="0"/>
              <a:buChar char="§"/>
              <a:defRPr/>
            </a:pPr>
            <a:r>
              <a:rPr lang="en-US" dirty="0" smtClean="0"/>
              <a:t>address </a:t>
            </a:r>
            <a:r>
              <a:rPr lang="en-US" dirty="0"/>
              <a:t>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network mask (indicating network versus host portion of address)</a:t>
            </a:r>
          </a:p>
        </p:txBody>
      </p:sp>
      <p:pic>
        <p:nvPicPr>
          <p:cNvPr id="50182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44544F52-8A77-4A9F-9FEE-0CAFE2221F42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47</a:t>
            </a:fld>
            <a:endParaRPr lang="en-US" altLang="sv-SE" sz="1200" smtClean="0">
              <a:latin typeface="Tahoma" pitchFamily="34" charset="0"/>
            </a:endParaRP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cs typeface="+mn-cs"/>
              </a:rPr>
              <a:t>connecting laptop needs its IP address, addr of first-hop router, addr of DNS server: use DHCP</a:t>
            </a:r>
          </a:p>
        </p:txBody>
      </p:sp>
      <p:sp>
        <p:nvSpPr>
          <p:cNvPr id="51205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6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07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08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1209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9162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DHCP request encapsulated in UDP, encapsulated in IP, encapsulated in 802.1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82111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frame broadcast (dest: </a:t>
            </a:r>
            <a:r>
              <a:rPr lang="en-US" sz="1600">
                <a:latin typeface="Gill Sans MT" charset="0"/>
                <a:ea typeface="ＭＳ Ｐゴシック" charset="0"/>
              </a:rPr>
              <a:t>FFFFFFFFFFFF</a:t>
            </a:r>
            <a:r>
              <a:rPr lang="en-US" sz="2200">
                <a:latin typeface="Gill Sans MT" charset="0"/>
                <a:ea typeface="ＭＳ Ｐゴシック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demuxed to IP demuxed, UDP demuxed to DHCP </a:t>
            </a:r>
          </a:p>
        </p:txBody>
      </p:sp>
      <p:sp>
        <p:nvSpPr>
          <p:cNvPr id="4916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168.1.1.1</a:t>
            </a:r>
          </a:p>
          <a:p>
            <a:pPr>
              <a:defRPr/>
            </a:pPr>
            <a:endParaRPr lang="en-US" sz="1400" smtClean="0"/>
          </a:p>
        </p:txBody>
      </p:sp>
      <p:grpSp>
        <p:nvGrpSpPr>
          <p:cNvPr id="51215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4934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393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94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339 h 63"/>
                <a:gd name="T2" fmla="*/ 2338 w 280"/>
                <a:gd name="T3" fmla="*/ 329 h 63"/>
                <a:gd name="T4" fmla="*/ 13798 w 280"/>
                <a:gd name="T5" fmla="*/ 0 h 63"/>
                <a:gd name="T6" fmla="*/ 1761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395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51216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5138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38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38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386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389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90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933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17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51351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30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353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54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30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56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33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0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58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33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1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61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32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1362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363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32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5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2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365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66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31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368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932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2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18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51329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0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51331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2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33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34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35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36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37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1338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1345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46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47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48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49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1350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1339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0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1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2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3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1344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51321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1322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927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7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8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4927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7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51287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51289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1314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6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6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290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1308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6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51309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6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51291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5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5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292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1293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129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1300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5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1301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5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25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5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24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24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51274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1278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1281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3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51282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3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923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3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22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51266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1267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922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2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51231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1236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1261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1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237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1255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51256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0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51238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1239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1240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124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124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0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1248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0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19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19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19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18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233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918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18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4918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18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51227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</p:spTree>
    <p:extLst>
      <p:ext uri="{BB962C8B-B14F-4D97-AF65-F5344CB8AC3E}">
        <p14:creationId xmlns:p14="http://schemas.microsoft.com/office/powerpoint/2010/main" val="23430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CCF347C1-99D3-4490-B18A-83152998B560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48</a:t>
            </a:fld>
            <a:endParaRPr lang="en-US" altLang="sv-SE" sz="1200" smtClean="0">
              <a:latin typeface="Tahoma" pitchFamily="34" charset="0"/>
            </a:endParaRPr>
          </a:p>
        </p:txBody>
      </p:sp>
      <p:pic>
        <p:nvPicPr>
          <p:cNvPr id="52228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sv-SE" sz="2200" smtClean="0">
                <a:ea typeface="ＭＳ Ｐゴシック" pitchFamily="34" charset="-128"/>
              </a:rPr>
              <a:t>DCP server formulates DHCP ACK containing client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IP address, IP address of first-hop router for client, name &amp; IP address of DNS server</a:t>
            </a:r>
          </a:p>
          <a:p>
            <a:pPr>
              <a:defRPr/>
            </a:pPr>
            <a:endParaRPr lang="en-US" altLang="sv-SE" sz="1800" smtClean="0">
              <a:ea typeface="ＭＳ Ｐゴシック" pitchFamily="34" charset="-128"/>
            </a:endParaRPr>
          </a:p>
        </p:txBody>
      </p:sp>
      <p:sp>
        <p:nvSpPr>
          <p:cNvPr id="52230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2231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2232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2233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2234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grpSp>
        <p:nvGrpSpPr>
          <p:cNvPr id="52237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52393" name="Picture 154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94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pic>
          <p:nvPicPr>
            <p:cNvPr id="52395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96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397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398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399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0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1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2402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52409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10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11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12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13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414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2403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4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5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6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7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408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0190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grpSp>
        <p:nvGrpSpPr>
          <p:cNvPr id="52239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523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3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23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2388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2391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2392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0341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42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2240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52353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0306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355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356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0309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358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335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6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1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360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333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4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3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14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363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0331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2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64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2365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329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5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0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8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367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368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0321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370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0323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4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5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6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327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8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2241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2242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50300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01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350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2351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339 h 63"/>
                <a:gd name="T2" fmla="*/ 2338 w 280"/>
                <a:gd name="T3" fmla="*/ 329 h 63"/>
                <a:gd name="T4" fmla="*/ 13798 w 280"/>
                <a:gd name="T5" fmla="*/ 0 h 63"/>
                <a:gd name="T6" fmla="*/ 1761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2352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52316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52318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2343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96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97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2319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2337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52338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9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52320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7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88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2321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2322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2326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232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5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6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2330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83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4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7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8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75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7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69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52303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52307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52310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52311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6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50260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61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256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7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8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52295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2296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9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0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51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2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3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4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50245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46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5228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2286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39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0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41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2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3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4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52250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52255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52280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33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2256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52274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52275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2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2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52257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25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2258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52259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52263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52266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2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3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52267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0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1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1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1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12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4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03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52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05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06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dirty="0">
                <a:latin typeface="Gill Sans MT" charset="0"/>
                <a:ea typeface="ＭＳ Ｐゴシック" charset="0"/>
              </a:rPr>
              <a:t>client now knows its IP address, name and IP address of </a:t>
            </a:r>
            <a:r>
              <a:rPr lang="en-US" sz="2200" dirty="0" smtClean="0">
                <a:latin typeface="Gill Sans MT" charset="0"/>
                <a:ea typeface="ＭＳ Ｐゴシック" charset="0"/>
              </a:rPr>
              <a:t>DNS </a:t>
            </a:r>
            <a:r>
              <a:rPr lang="en-US" sz="2200" dirty="0">
                <a:latin typeface="Gill Sans MT" charset="0"/>
                <a:ea typeface="ＭＳ Ｐゴシック" charset="0"/>
              </a:rPr>
              <a:t>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EE0C10F4-559C-48A7-9CA0-D31528304049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49</a:t>
            </a:fld>
            <a:endParaRPr lang="en-US" altLang="sv-SE" sz="1200" smtClean="0">
              <a:latin typeface="Tahoma" pitchFamily="34" charset="0"/>
            </a:endParaRPr>
          </a:p>
        </p:txBody>
      </p:sp>
      <p:pic>
        <p:nvPicPr>
          <p:cNvPr id="53252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smtClean="0"/>
              <a:t>Message type: </a:t>
            </a:r>
            <a:r>
              <a:rPr lang="en-US" sz="1200" b="1" smtClean="0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Hardware address length: 6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Hops: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Seconds elapsed: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Bootp flags: 0x0000 (Unicast)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Your (client)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Relay agent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Server host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Boot file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Magic cookie: (OK)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  <a:defRPr/>
            </a:pPr>
            <a:endParaRPr lang="en-US" sz="1000" smtClean="0"/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Message type: </a:t>
            </a:r>
            <a:r>
              <a:rPr lang="en-US" altLang="sv-SE" sz="1200" b="1" u="sng" smtClean="0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Hardware address length: 6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Hops: 0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b="1" smtClean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Seconds elapsed: 0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Bootp flags: 0x0000 (Unicast)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Client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Your (client)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Next server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Relay agent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b="1" smtClean="0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Server host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Boot file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Magic cookie: (OK)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Option: (t=53,l=1) </a:t>
            </a:r>
            <a:r>
              <a:rPr lang="en-US" altLang="sv-SE" sz="1200" b="1" smtClean="0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Option: (61) Client identifier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Length: 7; Value: 010016D323688A; 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Option: (t=50,l=4) Requested IP Address = 192.168.1.101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Option: (t=12,l=5) Host Name = "nomad"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b="1" smtClean="0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Length: 11; Value: 010F03062C2E2F1F21F92B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</a:t>
            </a:r>
            <a:r>
              <a:rPr lang="en-US" altLang="sv-SE" sz="1200" b="1" smtClean="0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b="1" smtClean="0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44 = NetBIOS over TCP/IP Name Server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1200" smtClean="0"/>
              <a:t>     ……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252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699AD5B1-2B6D-4AD3-AE7B-510D265F7C05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5</a:t>
            </a:fld>
            <a:endParaRPr lang="en-US" altLang="sv-SE" sz="1200" smtClean="0">
              <a:latin typeface="Tahoma" pitchFamily="34" charset="0"/>
            </a:endParaRPr>
          </a:p>
        </p:txBody>
      </p:sp>
      <p:pic>
        <p:nvPicPr>
          <p:cNvPr id="6148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/>
          <a:lstStyle/>
          <a:p>
            <a:pPr>
              <a:defRPr/>
            </a:pPr>
            <a:r>
              <a:rPr lang="en-US" altLang="sv-SE" i="1" dirty="0" smtClean="0">
                <a:solidFill>
                  <a:srgbClr val="000099"/>
                </a:solidFill>
                <a:ea typeface="ＭＳ Ｐゴシック" pitchFamily="34" charset="-128"/>
              </a:rPr>
              <a:t>forwarding:</a:t>
            </a:r>
            <a:r>
              <a:rPr lang="en-US" altLang="sv-SE" dirty="0" smtClean="0">
                <a:ea typeface="ＭＳ Ｐゴシック" pitchFamily="34" charset="-128"/>
              </a:rPr>
              <a:t> move packets from router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input to appropriate router output</a:t>
            </a:r>
          </a:p>
          <a:p>
            <a:pPr>
              <a:spcBef>
                <a:spcPct val="70000"/>
              </a:spcBef>
              <a:defRPr/>
            </a:pPr>
            <a:r>
              <a:rPr lang="en-US" altLang="sv-SE" i="1" dirty="0" smtClean="0">
                <a:solidFill>
                  <a:srgbClr val="000099"/>
                </a:solidFill>
                <a:ea typeface="ＭＳ Ｐゴシック" pitchFamily="34" charset="-128"/>
              </a:rPr>
              <a:t>routing:</a:t>
            </a:r>
            <a:r>
              <a:rPr lang="en-US" altLang="sv-SE" dirty="0" smtClean="0">
                <a:ea typeface="ＭＳ Ｐゴシック" pitchFamily="34" charset="-128"/>
              </a:rPr>
              <a:t> determine route taken by packets from source to </a:t>
            </a:r>
            <a:r>
              <a:rPr lang="en-US" altLang="sv-SE" dirty="0" err="1" smtClean="0">
                <a:ea typeface="ＭＳ Ｐゴシック" pitchFamily="34" charset="-128"/>
              </a:rPr>
              <a:t>dest</a:t>
            </a:r>
            <a:r>
              <a:rPr lang="en-US" altLang="sv-SE" dirty="0" smtClean="0">
                <a:ea typeface="ＭＳ Ｐゴシック" pitchFamily="34" charset="-128"/>
              </a:rPr>
              <a:t>. </a:t>
            </a:r>
          </a:p>
          <a:p>
            <a:pPr lvl="1">
              <a:spcBef>
                <a:spcPct val="70000"/>
              </a:spcBef>
              <a:defRPr/>
            </a:pPr>
            <a:r>
              <a:rPr lang="en-US" altLang="sv-SE" i="1" dirty="0" smtClean="0">
                <a:ea typeface="ＭＳ Ｐゴシック" pitchFamily="34" charset="-128"/>
              </a:rPr>
              <a:t>routing algorithms</a:t>
            </a:r>
            <a:endParaRPr lang="en-US" altLang="sv-SE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sv-SE" dirty="0" smtClean="0">
              <a:ea typeface="ＭＳ Ｐゴシック" pitchFamily="34" charset="-128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analogy: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routing:</a:t>
            </a:r>
            <a:r>
              <a:rPr lang="en-US" sz="2800">
                <a:latin typeface="Gill Sans MT" charset="0"/>
                <a:ea typeface="ＭＳ Ｐゴシック" charset="0"/>
              </a:rPr>
              <a:t> process of planning trip from source to dest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forwarding</a:t>
            </a:r>
            <a:r>
              <a:rPr lang="en-US" sz="2800" i="1">
                <a:solidFill>
                  <a:schemeClr val="accent2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>
                <a:latin typeface="Gill Sans MT" charset="0"/>
                <a:ea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156886" y="3514725"/>
            <a:ext cx="389237" cy="207876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latin typeface="Tahoma" pitchFamily="34" charset="0"/>
              </a:rPr>
              <a:t>Network Layer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545FD09-432B-4280-8009-9190897B3E7E}" type="slidenum">
              <a:rPr lang="en-US">
                <a:latin typeface="Tahoma" pitchFamily="34" charset="0"/>
              </a:rPr>
              <a:pPr/>
              <a:t>50</a:t>
            </a:fld>
            <a:endParaRPr lang="en-US">
              <a:latin typeface="Tahoma" pitchFamily="34" charset="0"/>
            </a:endParaRPr>
          </a:p>
        </p:txBody>
      </p:sp>
      <p:pic>
        <p:nvPicPr>
          <p:cNvPr id="5427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IP addresses: how to get one?</a:t>
            </a:r>
            <a:endParaRPr lang="en-US" sz="4800" smtClean="0">
              <a:ea typeface="ＭＳ Ｐゴシック" pitchFamily="34" charset="-128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dirty="0" smtClean="0">
                <a:ea typeface="ＭＳ Ｐゴシック" pitchFamily="34" charset="-128"/>
              </a:rPr>
              <a:t> how does an </a:t>
            </a:r>
            <a:r>
              <a:rPr lang="en-US" dirty="0" err="1" smtClean="0">
                <a:ea typeface="ＭＳ Ｐゴシック" pitchFamily="34" charset="-128"/>
              </a:rPr>
              <a:t>organisation</a:t>
            </a:r>
            <a:r>
              <a:rPr lang="en-US" dirty="0" smtClean="0">
                <a:ea typeface="ＭＳ Ｐゴシック" pitchFamily="34" charset="-128"/>
              </a:rPr>
              <a:t> get a network of IP addresses?</a:t>
            </a: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dirty="0" smtClean="0">
                <a:ea typeface="ＭＳ Ｐゴシック" pitchFamily="34" charset="-128"/>
              </a:rPr>
              <a:t> gets allocated as a portion (</a:t>
            </a:r>
            <a:r>
              <a:rPr lang="en-US" i="1" dirty="0" smtClean="0">
                <a:ea typeface="ＭＳ Ｐゴシック" pitchFamily="34" charset="-128"/>
              </a:rPr>
              <a:t>subnet</a:t>
            </a:r>
            <a:r>
              <a:rPr lang="en-US" dirty="0" smtClean="0">
                <a:ea typeface="ＭＳ Ｐゴシック" pitchFamily="34" charset="-128"/>
              </a:rPr>
              <a:t>) of its ISP’s</a:t>
            </a:r>
            <a:r>
              <a:rPr lang="en-US" altLang="ja-JP" dirty="0" smtClean="0">
                <a:ea typeface="ＭＳ Ｐゴシック" pitchFamily="34" charset="-128"/>
              </a:rPr>
              <a:t> address space; </a:t>
            </a:r>
            <a:r>
              <a:rPr lang="en-US" altLang="ja-JP" dirty="0" err="1" smtClean="0">
                <a:ea typeface="ＭＳ Ｐゴシック" pitchFamily="34" charset="-128"/>
              </a:rPr>
              <a:t>eg</a:t>
            </a:r>
            <a:r>
              <a:rPr lang="en-US" altLang="ja-JP" dirty="0" smtClean="0">
                <a:ea typeface="ＭＳ Ｐゴシック" pitchFamily="34" charset="-128"/>
              </a:rPr>
              <a:t>: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99"/>
                </a:solidFill>
              </a:rPr>
              <a:t>ISP's block     </a:t>
            </a:r>
            <a:r>
              <a:rPr lang="en-US" b="1" dirty="0" smtClean="0">
                <a:solidFill>
                  <a:srgbClr val="000099"/>
                </a:solidFill>
              </a:rPr>
              <a:t>   </a:t>
            </a:r>
            <a:r>
              <a:rPr lang="en-US" u="sng" dirty="0" smtClean="0">
                <a:solidFill>
                  <a:srgbClr val="000099"/>
                </a:solidFill>
              </a:rPr>
              <a:t>11001000  </a:t>
            </a:r>
            <a:r>
              <a:rPr lang="en-US" u="sng" dirty="0">
                <a:solidFill>
                  <a:srgbClr val="000099"/>
                </a:solidFill>
              </a:rPr>
              <a:t>00010111  0001</a:t>
            </a:r>
            <a:r>
              <a:rPr lang="en-US" dirty="0">
                <a:solidFill>
                  <a:srgbClr val="000099"/>
                </a:solidFill>
              </a:rPr>
              <a:t>0000  00000000    </a:t>
            </a:r>
            <a:r>
              <a:rPr lang="en-US" b="1" dirty="0">
                <a:solidFill>
                  <a:srgbClr val="000099"/>
                </a:solidFill>
              </a:rPr>
              <a:t>200.23.16.0/20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Organization 0    </a:t>
            </a:r>
            <a:r>
              <a:rPr lang="en-US" u="sng" dirty="0"/>
              <a:t>11001000  00010111  0001000</a:t>
            </a:r>
            <a:r>
              <a:rPr lang="en-US" dirty="0"/>
              <a:t>0  00000000    </a:t>
            </a:r>
            <a:r>
              <a:rPr lang="en-US" b="1" dirty="0"/>
              <a:t>200.23.16.0/23</a:t>
            </a:r>
            <a:r>
              <a:rPr lang="en-US" dirty="0"/>
              <a:t> </a:t>
            </a:r>
          </a:p>
          <a:p>
            <a:r>
              <a:rPr lang="en-US" dirty="0"/>
              <a:t>Organization 1    </a:t>
            </a:r>
            <a:r>
              <a:rPr lang="en-US" u="sng" dirty="0"/>
              <a:t>11001000  00010111  0001001</a:t>
            </a:r>
            <a:r>
              <a:rPr lang="en-US" dirty="0"/>
              <a:t>0  00000000    </a:t>
            </a:r>
            <a:r>
              <a:rPr lang="en-US" b="1" dirty="0"/>
              <a:t>200.23.18.0/23</a:t>
            </a:r>
            <a:r>
              <a:rPr lang="en-US" dirty="0"/>
              <a:t> </a:t>
            </a:r>
          </a:p>
          <a:p>
            <a:r>
              <a:rPr lang="en-US" dirty="0"/>
              <a:t>Organization 2    </a:t>
            </a:r>
            <a:r>
              <a:rPr lang="en-US" u="sng" dirty="0"/>
              <a:t>11001000  00010111  0001010</a:t>
            </a:r>
            <a:r>
              <a:rPr lang="en-US" dirty="0"/>
              <a:t>0  00000000    </a:t>
            </a:r>
            <a:r>
              <a:rPr lang="en-US" b="1" dirty="0"/>
              <a:t>200.23.20.0/23 </a:t>
            </a:r>
          </a:p>
          <a:p>
            <a:r>
              <a:rPr lang="en-US" dirty="0"/>
              <a:t>   ...                                          …..                                   ….                ….</a:t>
            </a:r>
          </a:p>
          <a:p>
            <a:r>
              <a:rPr lang="en-US" dirty="0"/>
              <a:t>Organization 7    </a:t>
            </a:r>
            <a:r>
              <a:rPr lang="en-US" u="sng" dirty="0"/>
              <a:t>11001000  00010111  0001111</a:t>
            </a:r>
            <a:r>
              <a:rPr lang="en-US" dirty="0"/>
              <a:t>0  00000000    </a:t>
            </a:r>
            <a:r>
              <a:rPr lang="en-US" b="1" dirty="0"/>
              <a:t>200.23.30.0/23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5222790" y="5997146"/>
            <a:ext cx="2051222" cy="420130"/>
          </a:xfrm>
          <a:prstGeom prst="wedgeRoundRectCallout">
            <a:avLst>
              <a:gd name="adj1" fmla="val -41881"/>
              <a:gd name="adj2" fmla="val -15600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 bits,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673120BE-9758-45AD-962D-8D1F06C350EB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51</a:t>
            </a:fld>
            <a:endParaRPr lang="en-US" altLang="sv-SE" sz="1200" smtClean="0">
              <a:latin typeface="Tahoma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Hierarchical addressing: route aggregation</a:t>
            </a:r>
            <a:endParaRPr lang="en-US">
              <a:cs typeface="+mj-cs"/>
            </a:endParaRPr>
          </a:p>
        </p:txBody>
      </p:sp>
      <p:sp>
        <p:nvSpPr>
          <p:cNvPr id="55301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325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5305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ja-JP" altLang="en-US" sz="1400" smtClean="0"/>
              <a:t>“</a:t>
            </a:r>
            <a:r>
              <a:rPr lang="en-US" altLang="ja-JP" sz="1400" smtClean="0"/>
              <a:t>Send me anything</a:t>
            </a:r>
          </a:p>
          <a:p>
            <a:pPr>
              <a:defRPr/>
            </a:pPr>
            <a:r>
              <a:rPr lang="en-US" altLang="sv-SE" sz="1400" smtClean="0"/>
              <a:t>with addresses </a:t>
            </a:r>
          </a:p>
          <a:p>
            <a:pPr>
              <a:defRPr/>
            </a:pPr>
            <a:r>
              <a:rPr lang="en-US" altLang="sv-SE" sz="1400" smtClean="0"/>
              <a:t>beginning </a:t>
            </a:r>
          </a:p>
          <a:p>
            <a:pPr>
              <a:defRPr/>
            </a:pPr>
            <a:r>
              <a:rPr lang="en-US" altLang="sv-SE" sz="1400" smtClean="0"/>
              <a:t>200.23.16.0/20</a:t>
            </a:r>
            <a:r>
              <a:rPr lang="ja-JP" altLang="en-US" sz="1400" smtClean="0"/>
              <a:t>”</a:t>
            </a:r>
            <a:endParaRPr lang="en-US" altLang="sv-SE" sz="1400" smtClean="0"/>
          </a:p>
        </p:txBody>
      </p:sp>
      <p:grpSp>
        <p:nvGrpSpPr>
          <p:cNvPr id="55307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55341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294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55339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292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5530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55337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290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55311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3265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3267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55316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55318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4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ja-JP" altLang="en-US" sz="1400" dirty="0" smtClean="0"/>
              <a:t>“</a:t>
            </a:r>
            <a:r>
              <a:rPr lang="en-US" altLang="ja-JP" sz="1400" dirty="0" smtClean="0"/>
              <a:t>Send me anything</a:t>
            </a:r>
          </a:p>
          <a:p>
            <a:pPr>
              <a:defRPr/>
            </a:pPr>
            <a:r>
              <a:rPr lang="en-US" altLang="sv-SE" sz="1400" dirty="0" smtClean="0"/>
              <a:t>with addresses </a:t>
            </a:r>
          </a:p>
          <a:p>
            <a:pPr>
              <a:defRPr/>
            </a:pPr>
            <a:r>
              <a:rPr lang="en-US" altLang="sv-SE" sz="1400" dirty="0" smtClean="0"/>
              <a:t>beginning </a:t>
            </a:r>
          </a:p>
          <a:p>
            <a:pPr>
              <a:defRPr/>
            </a:pPr>
            <a:r>
              <a:rPr lang="en-US" altLang="sv-SE" sz="1400" dirty="0" smtClean="0"/>
              <a:t>199.31.0.0/16</a:t>
            </a:r>
            <a:r>
              <a:rPr lang="ja-JP" altLang="en-US" sz="1400" dirty="0" smtClean="0"/>
              <a:t>”</a:t>
            </a:r>
            <a:endParaRPr lang="en-US" altLang="sv-SE" sz="1400" dirty="0" smtClean="0"/>
          </a:p>
        </p:txBody>
      </p:sp>
      <p:grpSp>
        <p:nvGrpSpPr>
          <p:cNvPr id="55323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55335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288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3276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55325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55326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53281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2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3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sp>
        <p:nvSpPr>
          <p:cNvPr id="53279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hierarchical addressing allows efficient advertisement of routing </a:t>
            </a:r>
          </a:p>
          <a:p>
            <a:pPr>
              <a:defRPr/>
            </a:pPr>
            <a:r>
              <a:rPr lang="en-US" sz="2400" smtClean="0">
                <a:latin typeface="Gill Sans MT" charset="0"/>
              </a:rPr>
              <a:t>information:</a:t>
            </a:r>
          </a:p>
        </p:txBody>
      </p:sp>
      <p:pic>
        <p:nvPicPr>
          <p:cNvPr id="55328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7209FC7-5477-471E-9FAE-44072D3142B0}" type="slidenum">
              <a:rPr lang="en-US">
                <a:latin typeface="Tahoma" pitchFamily="34" charset="0"/>
              </a:rPr>
              <a:pPr/>
              <a:t>52</a:t>
            </a:fld>
            <a:endParaRPr lang="en-US">
              <a:latin typeface="Tahoma" pitchFamily="34" charset="0"/>
            </a:endParaRPr>
          </a:p>
        </p:txBody>
      </p:sp>
      <p:pic>
        <p:nvPicPr>
          <p:cNvPr id="5734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IP addressing: the last word...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allocates addresses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manages DNS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assigns domain names, resolves disputes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32928" cy="1143000"/>
          </a:xfrm>
        </p:spPr>
        <p:txBody>
          <a:bodyPr/>
          <a:lstStyle/>
          <a:p>
            <a:r>
              <a:rPr lang="en-US" sz="3200" dirty="0"/>
              <a:t>Getting a datagram from source to </a:t>
            </a:r>
            <a:r>
              <a:rPr lang="en-US" sz="3200" dirty="0" err="1"/>
              <a:t>dest</a:t>
            </a:r>
            <a:r>
              <a:rPr lang="en-US" sz="3200" dirty="0"/>
              <a:t>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4: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4a-</a:t>
            </a:r>
            <a:fld id="{0711F6B2-A4FD-4DA8-B604-3F0991B469F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56444296-C2A3-4140-A422-318114C967B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dirty="0" smtClean="0"/>
              <a:t>Getting a datagram from source to </a:t>
            </a:r>
            <a:r>
              <a:rPr lang="en-US" sz="3200" dirty="0" err="1" smtClean="0"/>
              <a:t>dest</a:t>
            </a:r>
            <a:r>
              <a:rPr lang="en-US" sz="3200" dirty="0" smtClean="0"/>
              <a:t>.</a:t>
            </a:r>
            <a:endParaRPr lang="en-US" dirty="0" smtClean="0"/>
          </a:p>
        </p:txBody>
      </p:sp>
      <p:sp>
        <p:nvSpPr>
          <p:cNvPr id="15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14575"/>
            <a:ext cx="3695700" cy="5238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IP datagram:</a:t>
            </a:r>
            <a:r>
              <a:rPr lang="en-US" sz="2400" smtClean="0"/>
              <a:t> </a:t>
            </a:r>
          </a:p>
        </p:txBody>
      </p:sp>
      <p:grpSp>
        <p:nvGrpSpPr>
          <p:cNvPr id="15373" name="Group 4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5396" name="Freeform 5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7" name="Freeform 6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98" name="Freeform 7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2" name="Object 8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9" name="Line 9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0" name="Line 10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1" name="Line 11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2" name="Line 12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3" name="Object 13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14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4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3" name="Line 15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5404" name="Group 16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5436" name="Oval 1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7" name="Line 1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8" name="Line 1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9" name="Rectangle 2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440" name="Oval 2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5441" name="Group 2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7" name="Line 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8" name="Line 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5442" name="Group 2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44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4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5445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5405" name="Text Box 30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5406" name="Rectangle 31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07" name="Text Box 32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5408" name="Text Box 33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5409" name="Text Box 34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5410" name="Line 35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1" name="Text Box 36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5412" name="Line 37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5" name="Object 38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3" name="Line 39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6" name="Object 40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6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4" name="Line 41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5" name="Rectangle 42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6" name="Text Box 43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5417" name="Rectangle 44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18" name="Text Box 45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5419" name="Line 46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0" name="Line 47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1" name="Line 48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2" name="Line 49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367" name="Object 50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7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51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8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23" name="Text Box 52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5424" name="Text Box 53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5425" name="Rectangle 54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26" name="Text Box 55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5427" name="Group 56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5434" name="Rectangle 57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5" name="Text Box 58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8" name="Group 59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5432" name="Rectangle 60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3" name="Text Box 61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429" name="Group 62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5430" name="Rectangle 63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431" name="Text Box 64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374" name="Group 65"/>
          <p:cNvGrpSpPr>
            <a:grpSpLocks/>
          </p:cNvGrpSpPr>
          <p:nvPr/>
        </p:nvGrpSpPr>
        <p:grpSpPr bwMode="auto">
          <a:xfrm>
            <a:off x="469900" y="2870200"/>
            <a:ext cx="3673475" cy="660400"/>
            <a:chOff x="404" y="2612"/>
            <a:chExt cx="2314" cy="416"/>
          </a:xfrm>
        </p:grpSpPr>
        <p:sp>
          <p:nvSpPr>
            <p:cNvPr id="15386" name="Rectangle 66"/>
            <p:cNvSpPr>
              <a:spLocks noChangeArrowheads="1"/>
            </p:cNvSpPr>
            <p:nvPr/>
          </p:nvSpPr>
          <p:spPr bwMode="auto">
            <a:xfrm>
              <a:off x="456" y="2646"/>
              <a:ext cx="2262" cy="31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5387" name="Group 67"/>
            <p:cNvGrpSpPr>
              <a:grpSpLocks/>
            </p:cNvGrpSpPr>
            <p:nvPr/>
          </p:nvGrpSpPr>
          <p:grpSpPr bwMode="auto">
            <a:xfrm>
              <a:off x="404" y="2612"/>
              <a:ext cx="2266" cy="416"/>
              <a:chOff x="1034" y="1406"/>
              <a:chExt cx="2266" cy="416"/>
            </a:xfrm>
          </p:grpSpPr>
          <p:sp>
            <p:nvSpPr>
              <p:cNvPr id="15388" name="Rectangle 68"/>
              <p:cNvSpPr>
                <a:spLocks noChangeArrowheads="1"/>
              </p:cNvSpPr>
              <p:nvPr/>
            </p:nvSpPr>
            <p:spPr bwMode="auto">
              <a:xfrm>
                <a:off x="1038" y="1470"/>
                <a:ext cx="2262" cy="3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89" name="Text Box 69"/>
              <p:cNvSpPr txBox="1">
                <a:spLocks noChangeArrowheads="1"/>
              </p:cNvSpPr>
              <p:nvPr/>
            </p:nvSpPr>
            <p:spPr bwMode="auto">
              <a:xfrm>
                <a:off x="1034" y="1418"/>
                <a:ext cx="5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misc</a:t>
                </a:r>
              </a:p>
              <a:p>
                <a:pPr algn="ctr"/>
                <a:r>
                  <a:rPr lang="en-US"/>
                  <a:t>fields</a:t>
                </a:r>
              </a:p>
            </p:txBody>
          </p:sp>
          <p:sp>
            <p:nvSpPr>
              <p:cNvPr id="15390" name="Line 70"/>
              <p:cNvSpPr>
                <a:spLocks noChangeShapeType="1"/>
              </p:cNvSpPr>
              <p:nvPr/>
            </p:nvSpPr>
            <p:spPr bwMode="auto">
              <a:xfrm>
                <a:off x="1518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1" name="Text Box 71"/>
              <p:cNvSpPr txBox="1">
                <a:spLocks noChangeArrowheads="1"/>
              </p:cNvSpPr>
              <p:nvPr/>
            </p:nvSpPr>
            <p:spPr bwMode="auto">
              <a:xfrm>
                <a:off x="1513" y="1406"/>
                <a:ext cx="6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source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/>
              </a:p>
            </p:txBody>
          </p:sp>
          <p:sp>
            <p:nvSpPr>
              <p:cNvPr id="15392" name="Text Box 72"/>
              <p:cNvSpPr txBox="1">
                <a:spLocks noChangeArrowheads="1"/>
              </p:cNvSpPr>
              <p:nvPr/>
            </p:nvSpPr>
            <p:spPr bwMode="auto">
              <a:xfrm>
                <a:off x="2089" y="1418"/>
                <a:ext cx="62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dest</a:t>
                </a:r>
              </a:p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IP addr</a:t>
                </a:r>
                <a:endParaRPr lang="en-US"/>
              </a:p>
            </p:txBody>
          </p:sp>
          <p:sp>
            <p:nvSpPr>
              <p:cNvPr id="15393" name="Line 73"/>
              <p:cNvSpPr>
                <a:spLocks noChangeShapeType="1"/>
              </p:cNvSpPr>
              <p:nvPr/>
            </p:nvSpPr>
            <p:spPr bwMode="auto">
              <a:xfrm>
                <a:off x="2124" y="147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4" name="Line 74"/>
              <p:cNvSpPr>
                <a:spLocks noChangeShapeType="1"/>
              </p:cNvSpPr>
              <p:nvPr/>
            </p:nvSpPr>
            <p:spPr bwMode="auto">
              <a:xfrm>
                <a:off x="2712" y="1482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395" name="Text Box 75"/>
              <p:cNvSpPr txBox="1">
                <a:spLocks noChangeArrowheads="1"/>
              </p:cNvSpPr>
              <p:nvPr/>
            </p:nvSpPr>
            <p:spPr bwMode="auto">
              <a:xfrm>
                <a:off x="2781" y="1514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data</a:t>
                </a:r>
              </a:p>
            </p:txBody>
          </p:sp>
        </p:grpSp>
      </p:grpSp>
      <p:sp>
        <p:nvSpPr>
          <p:cNvPr id="15375" name="Rectangle 76"/>
          <p:cNvSpPr>
            <a:spLocks noChangeArrowheads="1"/>
          </p:cNvSpPr>
          <p:nvPr/>
        </p:nvSpPr>
        <p:spPr bwMode="auto">
          <a:xfrm>
            <a:off x="514350" y="3619500"/>
            <a:ext cx="3695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b="1" dirty="0">
                <a:solidFill>
                  <a:srgbClr val="CC0000"/>
                </a:solidFill>
              </a:rPr>
              <a:t>datagram remains unchanged, as it travels source to destination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 err="1"/>
              <a:t>addr</a:t>
            </a:r>
            <a:r>
              <a:rPr lang="en-US" sz="2000" dirty="0"/>
              <a:t> fields of interest here</a:t>
            </a: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/>
              <a:t> </a:t>
            </a:r>
          </a:p>
        </p:txBody>
      </p:sp>
      <p:grpSp>
        <p:nvGrpSpPr>
          <p:cNvPr id="15376" name="Group 77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5379" name="Text Box 78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5380" name="Text Box 79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5381" name="Text Box 80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5382" name="Text Box 81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5383" name="Line 82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4" name="Line 83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85" name="Line 84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5377" name="Freeform 85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Rectangle 86"/>
          <p:cNvSpPr>
            <a:spLocks noChangeArrowheads="1"/>
          </p:cNvSpPr>
          <p:nvPr/>
        </p:nvSpPr>
        <p:spPr bwMode="auto">
          <a:xfrm>
            <a:off x="3665538" y="1123950"/>
            <a:ext cx="475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forwarding </a:t>
            </a:r>
            <a:r>
              <a:rPr lang="en-US" sz="2400" dirty="0">
                <a:solidFill>
                  <a:schemeClr val="accent2"/>
                </a:solidFill>
              </a:rPr>
              <a:t>table in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6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60E3A92D-EE70-4D9A-866B-42577B3A887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smtClean="0"/>
              <a:t>Getting a datagram from source to dest.</a:t>
            </a:r>
            <a:endParaRPr lang="en-US" smtClean="0"/>
          </a:p>
        </p:txBody>
      </p:sp>
      <p:grpSp>
        <p:nvGrpSpPr>
          <p:cNvPr id="16396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641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6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9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0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2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645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46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646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6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6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6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642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642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642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642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643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643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89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2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90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643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643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391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4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5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644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644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6447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645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8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645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449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645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5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397" name="Rectangle 64"/>
          <p:cNvSpPr>
            <a:spLocks noChangeArrowheads="1"/>
          </p:cNvSpPr>
          <p:nvPr/>
        </p:nvSpPr>
        <p:spPr bwMode="auto">
          <a:xfrm>
            <a:off x="371475" y="2305050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Starting at A, given IP datagram addressed to B: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net. address of B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find B is on </a:t>
            </a:r>
            <a:r>
              <a:rPr lang="en-US" sz="2000">
                <a:solidFill>
                  <a:srgbClr val="FF0000"/>
                </a:solidFill>
              </a:rPr>
              <a:t>same net</a:t>
            </a:r>
            <a:r>
              <a:rPr lang="en-US" sz="2000"/>
              <a:t>. as A </a:t>
            </a:r>
            <a:r>
              <a:rPr lang="en-US" sz="1600"/>
              <a:t>(</a:t>
            </a:r>
            <a:r>
              <a:rPr lang="en-US"/>
              <a:t>B and A are directly connected)</a:t>
            </a:r>
            <a:endParaRPr lang="en-US" sz="16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will send datagram directly to B (inside link-layer frame)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20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 </a:t>
            </a:r>
          </a:p>
        </p:txBody>
      </p:sp>
      <p:grpSp>
        <p:nvGrpSpPr>
          <p:cNvPr id="16398" name="Group 65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6409" name="Text Box 66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6410" name="Text Box 67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6411" name="Text Box 68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6412" name="Text Box 69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6413" name="Line 70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4" name="Line 71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5" name="Line 72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399" name="Freeform 73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0" name="Rectangle 74"/>
          <p:cNvSpPr>
            <a:spLocks noChangeArrowheads="1"/>
          </p:cNvSpPr>
          <p:nvPr/>
        </p:nvSpPr>
        <p:spPr bwMode="auto">
          <a:xfrm>
            <a:off x="542925" y="152400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1" name="Rectangle 75"/>
          <p:cNvSpPr>
            <a:spLocks noChangeArrowheads="1"/>
          </p:cNvSpPr>
          <p:nvPr/>
        </p:nvSpPr>
        <p:spPr bwMode="auto">
          <a:xfrm>
            <a:off x="466725" y="159067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2" name="Text Box 76"/>
          <p:cNvSpPr txBox="1">
            <a:spLocks noChangeArrowheads="1"/>
          </p:cNvSpPr>
          <p:nvPr/>
        </p:nvSpPr>
        <p:spPr bwMode="auto">
          <a:xfrm>
            <a:off x="460375" y="150812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6403" name="Line 77"/>
          <p:cNvSpPr>
            <a:spLocks noChangeShapeType="1"/>
          </p:cNvSpPr>
          <p:nvPr/>
        </p:nvSpPr>
        <p:spPr bwMode="auto">
          <a:xfrm>
            <a:off x="12287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4" name="Text Box 78"/>
          <p:cNvSpPr txBox="1">
            <a:spLocks noChangeArrowheads="1"/>
          </p:cNvSpPr>
          <p:nvPr/>
        </p:nvSpPr>
        <p:spPr bwMode="auto">
          <a:xfrm>
            <a:off x="1196975" y="167005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6405" name="Text Box 79"/>
          <p:cNvSpPr txBox="1">
            <a:spLocks noChangeArrowheads="1"/>
          </p:cNvSpPr>
          <p:nvPr/>
        </p:nvSpPr>
        <p:spPr bwMode="auto">
          <a:xfrm>
            <a:off x="2197100" y="1670050"/>
            <a:ext cx="112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223.1.1.3</a:t>
            </a:r>
            <a:endParaRPr lang="en-US"/>
          </a:p>
        </p:txBody>
      </p:sp>
      <p:sp>
        <p:nvSpPr>
          <p:cNvPr id="16406" name="Line 80"/>
          <p:cNvSpPr>
            <a:spLocks noChangeShapeType="1"/>
          </p:cNvSpPr>
          <p:nvPr/>
        </p:nvSpPr>
        <p:spPr bwMode="auto">
          <a:xfrm>
            <a:off x="2219325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Line 81"/>
          <p:cNvSpPr>
            <a:spLocks noChangeShapeType="1"/>
          </p:cNvSpPr>
          <p:nvPr/>
        </p:nvSpPr>
        <p:spPr bwMode="auto">
          <a:xfrm>
            <a:off x="3238500" y="1600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8" name="Text Box 82"/>
          <p:cNvSpPr txBox="1">
            <a:spLocks noChangeArrowheads="1"/>
          </p:cNvSpPr>
          <p:nvPr/>
        </p:nvSpPr>
        <p:spPr bwMode="auto">
          <a:xfrm>
            <a:off x="3233738" y="166052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041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74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761286E4-844A-412E-AE44-FD9709E03E7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smtClean="0"/>
              <a:t>Getting a datagram from source to dest.</a:t>
            </a:r>
            <a:endParaRPr lang="en-US" smtClean="0"/>
          </a:p>
        </p:txBody>
      </p:sp>
      <p:grpSp>
        <p:nvGrpSpPr>
          <p:cNvPr id="17420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7440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1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2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0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3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3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4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5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46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1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4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5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48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748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8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48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748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49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91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92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486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48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88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89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7449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7450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1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7452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7453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7454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5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7456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3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6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7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4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7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58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59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0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7461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2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7463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4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5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66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7415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8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9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67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7468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7469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70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7471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7478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9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2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7476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7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473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7474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75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7421" name="Group 64"/>
          <p:cNvGrpSpPr>
            <a:grpSpLocks/>
          </p:cNvGrpSpPr>
          <p:nvPr/>
        </p:nvGrpSpPr>
        <p:grpSpPr bwMode="auto">
          <a:xfrm>
            <a:off x="5146675" y="1477963"/>
            <a:ext cx="3536950" cy="1425575"/>
            <a:chOff x="1442" y="3085"/>
            <a:chExt cx="2228" cy="898"/>
          </a:xfrm>
        </p:grpSpPr>
        <p:sp>
          <p:nvSpPr>
            <p:cNvPr id="17433" name="Text Box 65"/>
            <p:cNvSpPr txBox="1">
              <a:spLocks noChangeArrowheads="1"/>
            </p:cNvSpPr>
            <p:nvPr/>
          </p:nvSpPr>
          <p:spPr bwMode="auto">
            <a:xfrm>
              <a:off x="1442" y="3085"/>
              <a:ext cx="2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Dest. Net.  next router  Nhops</a:t>
              </a:r>
            </a:p>
          </p:txBody>
        </p:sp>
        <p:sp>
          <p:nvSpPr>
            <p:cNvPr id="17434" name="Text Box 66"/>
            <p:cNvSpPr txBox="1">
              <a:spLocks noChangeArrowheads="1"/>
            </p:cNvSpPr>
            <p:nvPr/>
          </p:nvSpPr>
          <p:spPr bwMode="auto">
            <a:xfrm>
              <a:off x="1466" y="3337"/>
              <a:ext cx="20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223.1.1                             1</a:t>
              </a:r>
            </a:p>
          </p:txBody>
        </p:sp>
        <p:sp>
          <p:nvSpPr>
            <p:cNvPr id="17435" name="Text Box 67"/>
            <p:cNvSpPr txBox="1">
              <a:spLocks noChangeArrowheads="1"/>
            </p:cNvSpPr>
            <p:nvPr/>
          </p:nvSpPr>
          <p:spPr bwMode="auto">
            <a:xfrm>
              <a:off x="1472" y="352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223.1.2      223.1.1.4        2</a:t>
              </a:r>
            </a:p>
          </p:txBody>
        </p:sp>
        <p:sp>
          <p:nvSpPr>
            <p:cNvPr id="17436" name="Text Box 68"/>
            <p:cNvSpPr txBox="1">
              <a:spLocks noChangeArrowheads="1"/>
            </p:cNvSpPr>
            <p:nvPr/>
          </p:nvSpPr>
          <p:spPr bwMode="auto">
            <a:xfrm>
              <a:off x="1478" y="3733"/>
              <a:ext cx="2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223.1.3      223.1.1.4        2</a:t>
              </a:r>
            </a:p>
          </p:txBody>
        </p:sp>
        <p:sp>
          <p:nvSpPr>
            <p:cNvPr id="17437" name="Line 69"/>
            <p:cNvSpPr>
              <a:spLocks noChangeShapeType="1"/>
            </p:cNvSpPr>
            <p:nvPr/>
          </p:nvSpPr>
          <p:spPr bwMode="auto">
            <a:xfrm flipV="1">
              <a:off x="1500" y="3324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8" name="Line 70"/>
            <p:cNvSpPr>
              <a:spLocks noChangeShapeType="1"/>
            </p:cNvSpPr>
            <p:nvPr/>
          </p:nvSpPr>
          <p:spPr bwMode="auto">
            <a:xfrm>
              <a:off x="2226" y="3174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9" name="Line 71"/>
            <p:cNvSpPr>
              <a:spLocks noChangeShapeType="1"/>
            </p:cNvSpPr>
            <p:nvPr/>
          </p:nvSpPr>
          <p:spPr bwMode="auto">
            <a:xfrm>
              <a:off x="3096" y="3168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7422" name="Freeform 72"/>
          <p:cNvSpPr>
            <a:spLocks/>
          </p:cNvSpPr>
          <p:nvPr/>
        </p:nvSpPr>
        <p:spPr bwMode="auto">
          <a:xfrm>
            <a:off x="4867275" y="2085975"/>
            <a:ext cx="295275" cy="1143000"/>
          </a:xfrm>
          <a:custGeom>
            <a:avLst/>
            <a:gdLst>
              <a:gd name="T0" fmla="*/ 468749107 w 186"/>
              <a:gd name="T1" fmla="*/ 0 h 720"/>
              <a:gd name="T2" fmla="*/ 151209375 w 186"/>
              <a:gd name="T3" fmla="*/ 1814512678 h 720"/>
              <a:gd name="T4" fmla="*/ 0 60000 65536"/>
              <a:gd name="T5" fmla="*/ 0 60000 65536"/>
              <a:gd name="T6" fmla="*/ 0 w 186"/>
              <a:gd name="T7" fmla="*/ 0 h 720"/>
              <a:gd name="T8" fmla="*/ 186 w 186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6" h="720">
                <a:moveTo>
                  <a:pt x="186" y="0"/>
                </a:moveTo>
                <a:cubicBezTo>
                  <a:pt x="36" y="198"/>
                  <a:pt x="0" y="360"/>
                  <a:pt x="6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3" name="Rectangle 73"/>
          <p:cNvSpPr>
            <a:spLocks noChangeArrowheads="1"/>
          </p:cNvSpPr>
          <p:nvPr/>
        </p:nvSpPr>
        <p:spPr bwMode="auto">
          <a:xfrm>
            <a:off x="409575" y="2286000"/>
            <a:ext cx="4067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Starting at A, dest. E: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 on </a:t>
            </a:r>
            <a:r>
              <a:rPr lang="en-US" sz="2000" i="1">
                <a:solidFill>
                  <a:srgbClr val="FF0000"/>
                </a:solidFill>
              </a:rPr>
              <a:t>different</a:t>
            </a:r>
            <a:r>
              <a:rPr lang="en-US" sz="2000">
                <a:solidFill>
                  <a:srgbClr val="FF0000"/>
                </a:solidFill>
              </a:rPr>
              <a:t> network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routing table: next hop router to E is 223.1.1.4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is asked to send datagram to router 223.1.1.4 (inside link-layer frame)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arrives at 223.1.1.4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continued…..</a:t>
            </a:r>
          </a:p>
        </p:txBody>
      </p:sp>
      <p:sp>
        <p:nvSpPr>
          <p:cNvPr id="17424" name="Rectangle 74"/>
          <p:cNvSpPr>
            <a:spLocks noChangeArrowheads="1"/>
          </p:cNvSpPr>
          <p:nvPr/>
        </p:nvSpPr>
        <p:spPr bwMode="auto">
          <a:xfrm>
            <a:off x="561975" y="150495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5" name="Rectangle 75"/>
          <p:cNvSpPr>
            <a:spLocks noChangeArrowheads="1"/>
          </p:cNvSpPr>
          <p:nvPr/>
        </p:nvSpPr>
        <p:spPr bwMode="auto">
          <a:xfrm>
            <a:off x="485775" y="157162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6" name="Text Box 76"/>
          <p:cNvSpPr txBox="1">
            <a:spLocks noChangeArrowheads="1"/>
          </p:cNvSpPr>
          <p:nvPr/>
        </p:nvSpPr>
        <p:spPr bwMode="auto">
          <a:xfrm>
            <a:off x="479425" y="14890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7427" name="Line 77"/>
          <p:cNvSpPr>
            <a:spLocks noChangeShapeType="1"/>
          </p:cNvSpPr>
          <p:nvPr/>
        </p:nvSpPr>
        <p:spPr bwMode="auto">
          <a:xfrm>
            <a:off x="12477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28" name="Text Box 78"/>
          <p:cNvSpPr txBox="1">
            <a:spLocks noChangeArrowheads="1"/>
          </p:cNvSpPr>
          <p:nvPr/>
        </p:nvSpPr>
        <p:spPr bwMode="auto">
          <a:xfrm>
            <a:off x="1216025" y="16510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7429" name="Text Box 79"/>
          <p:cNvSpPr txBox="1">
            <a:spLocks noChangeArrowheads="1"/>
          </p:cNvSpPr>
          <p:nvPr/>
        </p:nvSpPr>
        <p:spPr bwMode="auto">
          <a:xfrm>
            <a:off x="2198688" y="16510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/>
          </a:p>
        </p:txBody>
      </p:sp>
      <p:sp>
        <p:nvSpPr>
          <p:cNvPr id="17430" name="Line 80"/>
          <p:cNvSpPr>
            <a:spLocks noChangeShapeType="1"/>
          </p:cNvSpPr>
          <p:nvPr/>
        </p:nvSpPr>
        <p:spPr bwMode="auto">
          <a:xfrm>
            <a:off x="22383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31" name="Line 81"/>
          <p:cNvSpPr>
            <a:spLocks noChangeShapeType="1"/>
          </p:cNvSpPr>
          <p:nvPr/>
        </p:nvSpPr>
        <p:spPr bwMode="auto">
          <a:xfrm>
            <a:off x="3286125" y="1571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32" name="Text Box 82"/>
          <p:cNvSpPr txBox="1">
            <a:spLocks noChangeArrowheads="1"/>
          </p:cNvSpPr>
          <p:nvPr/>
        </p:nvSpPr>
        <p:spPr bwMode="auto">
          <a:xfrm>
            <a:off x="3348038" y="164147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118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84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20A413D9-4EFE-4631-9E24-3FE6270E4CD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09550"/>
            <a:ext cx="8105775" cy="1143000"/>
          </a:xfrm>
        </p:spPr>
        <p:txBody>
          <a:bodyPr/>
          <a:lstStyle/>
          <a:p>
            <a:pPr algn="ctr"/>
            <a:r>
              <a:rPr lang="en-US" sz="3200" smtClean="0"/>
              <a:t>Getting a datagram from source to dest.</a:t>
            </a:r>
          </a:p>
        </p:txBody>
      </p:sp>
      <p:grpSp>
        <p:nvGrpSpPr>
          <p:cNvPr id="18444" name="Group 3"/>
          <p:cNvGrpSpPr>
            <a:grpSpLocks/>
          </p:cNvGrpSpPr>
          <p:nvPr/>
        </p:nvGrpSpPr>
        <p:grpSpPr bwMode="auto">
          <a:xfrm>
            <a:off x="4606925" y="3094038"/>
            <a:ext cx="4422775" cy="3154362"/>
            <a:chOff x="2896" y="749"/>
            <a:chExt cx="2786" cy="1987"/>
          </a:xfrm>
        </p:grpSpPr>
        <p:sp>
          <p:nvSpPr>
            <p:cNvPr id="18466" name="Freeform 4"/>
            <p:cNvSpPr>
              <a:spLocks/>
            </p:cNvSpPr>
            <p:nvPr/>
          </p:nvSpPr>
          <p:spPr bwMode="auto">
            <a:xfrm>
              <a:off x="2896" y="749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7" name="Freeform 5"/>
            <p:cNvSpPr>
              <a:spLocks/>
            </p:cNvSpPr>
            <p:nvPr/>
          </p:nvSpPr>
          <p:spPr bwMode="auto">
            <a:xfrm>
              <a:off x="4481" y="93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8" name="Freeform 6"/>
            <p:cNvSpPr>
              <a:spLocks/>
            </p:cNvSpPr>
            <p:nvPr/>
          </p:nvSpPr>
          <p:spPr bwMode="auto">
            <a:xfrm>
              <a:off x="3657" y="1797"/>
              <a:ext cx="1295" cy="939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"/>
                <a:gd name="T37" fmla="*/ 0 h 939"/>
                <a:gd name="T38" fmla="*/ 1295 w 1295"/>
                <a:gd name="T39" fmla="*/ 939 h 9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4" name="Object 7"/>
            <p:cNvGraphicFramePr>
              <a:graphicFrameLocks noChangeAspect="1"/>
            </p:cNvGraphicFramePr>
            <p:nvPr/>
          </p:nvGraphicFramePr>
          <p:xfrm>
            <a:off x="2945" y="81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7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81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9" name="Line 8"/>
            <p:cNvSpPr>
              <a:spLocks noChangeShapeType="1"/>
            </p:cNvSpPr>
            <p:nvPr/>
          </p:nvSpPr>
          <p:spPr bwMode="auto">
            <a:xfrm>
              <a:off x="3298" y="1050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0" name="Line 9"/>
            <p:cNvSpPr>
              <a:spLocks noChangeShapeType="1"/>
            </p:cNvSpPr>
            <p:nvPr/>
          </p:nvSpPr>
          <p:spPr bwMode="auto">
            <a:xfrm flipH="1">
              <a:off x="3481" y="104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1" name="Line 10"/>
            <p:cNvSpPr>
              <a:spLocks noChangeShapeType="1"/>
            </p:cNvSpPr>
            <p:nvPr/>
          </p:nvSpPr>
          <p:spPr bwMode="auto">
            <a:xfrm flipV="1">
              <a:off x="3298" y="1456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2" name="Line 11"/>
            <p:cNvSpPr>
              <a:spLocks noChangeShapeType="1"/>
            </p:cNvSpPr>
            <p:nvPr/>
          </p:nvSpPr>
          <p:spPr bwMode="auto">
            <a:xfrm>
              <a:off x="3304" y="1851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5" name="Object 12"/>
            <p:cNvGraphicFramePr>
              <a:graphicFrameLocks noChangeAspect="1"/>
            </p:cNvGraphicFramePr>
            <p:nvPr/>
          </p:nvGraphicFramePr>
          <p:xfrm>
            <a:off x="2945" y="12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2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6" name="Object 13"/>
            <p:cNvGraphicFramePr>
              <a:graphicFrameLocks noChangeAspect="1"/>
            </p:cNvGraphicFramePr>
            <p:nvPr/>
          </p:nvGraphicFramePr>
          <p:xfrm>
            <a:off x="2945" y="1619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5" y="1619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3" name="Line 14"/>
            <p:cNvSpPr>
              <a:spLocks noChangeShapeType="1"/>
            </p:cNvSpPr>
            <p:nvPr/>
          </p:nvSpPr>
          <p:spPr bwMode="auto">
            <a:xfrm>
              <a:off x="3481" y="1581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8474" name="Group 15"/>
            <p:cNvGrpSpPr>
              <a:grpSpLocks/>
            </p:cNvGrpSpPr>
            <p:nvPr/>
          </p:nvGrpSpPr>
          <p:grpSpPr bwMode="auto">
            <a:xfrm>
              <a:off x="4075" y="1559"/>
              <a:ext cx="448" cy="240"/>
              <a:chOff x="3600" y="219"/>
              <a:chExt cx="360" cy="175"/>
            </a:xfrm>
          </p:grpSpPr>
          <p:sp>
            <p:nvSpPr>
              <p:cNvPr id="18506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7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8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9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8510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8511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51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8512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851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4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515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8475" name="Text Box 29"/>
            <p:cNvSpPr txBox="1">
              <a:spLocks noChangeArrowheads="1"/>
            </p:cNvSpPr>
            <p:nvPr/>
          </p:nvSpPr>
          <p:spPr bwMode="auto">
            <a:xfrm>
              <a:off x="3272" y="845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223.1.1.1</a:t>
              </a:r>
              <a:endParaRPr lang="en-US"/>
            </a:p>
          </p:txBody>
        </p:sp>
        <p:sp>
          <p:nvSpPr>
            <p:cNvPr id="18476" name="Rectangle 30"/>
            <p:cNvSpPr>
              <a:spLocks noChangeArrowheads="1"/>
            </p:cNvSpPr>
            <p:nvPr/>
          </p:nvSpPr>
          <p:spPr bwMode="auto">
            <a:xfrm>
              <a:off x="3327" y="1299"/>
              <a:ext cx="195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7" name="Text Box 31"/>
            <p:cNvSpPr txBox="1">
              <a:spLocks noChangeArrowheads="1"/>
            </p:cNvSpPr>
            <p:nvPr/>
          </p:nvSpPr>
          <p:spPr bwMode="auto">
            <a:xfrm>
              <a:off x="3281" y="12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223.1.1.2</a:t>
              </a:r>
              <a:endParaRPr lang="en-US"/>
            </a:p>
          </p:txBody>
        </p:sp>
        <p:sp>
          <p:nvSpPr>
            <p:cNvPr id="18478" name="Text Box 32"/>
            <p:cNvSpPr txBox="1">
              <a:spLocks noChangeArrowheads="1"/>
            </p:cNvSpPr>
            <p:nvPr/>
          </p:nvSpPr>
          <p:spPr bwMode="auto">
            <a:xfrm>
              <a:off x="3200" y="184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223.1.1.3</a:t>
              </a:r>
              <a:endParaRPr lang="en-US"/>
            </a:p>
          </p:txBody>
        </p:sp>
        <p:sp>
          <p:nvSpPr>
            <p:cNvPr id="18479" name="Text Box 33"/>
            <p:cNvSpPr txBox="1">
              <a:spLocks noChangeArrowheads="1"/>
            </p:cNvSpPr>
            <p:nvPr/>
          </p:nvSpPr>
          <p:spPr bwMode="auto">
            <a:xfrm>
              <a:off x="3698" y="141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223.1.1.4</a:t>
              </a:r>
              <a:endParaRPr lang="en-US"/>
            </a:p>
          </p:txBody>
        </p:sp>
        <p:sp>
          <p:nvSpPr>
            <p:cNvPr id="18480" name="Line 34"/>
            <p:cNvSpPr>
              <a:spLocks noChangeShapeType="1"/>
            </p:cNvSpPr>
            <p:nvPr/>
          </p:nvSpPr>
          <p:spPr bwMode="auto">
            <a:xfrm>
              <a:off x="4456" y="1587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1" name="Text Box 35"/>
            <p:cNvSpPr txBox="1">
              <a:spLocks noChangeArrowheads="1"/>
            </p:cNvSpPr>
            <p:nvPr/>
          </p:nvSpPr>
          <p:spPr bwMode="auto">
            <a:xfrm>
              <a:off x="4376" y="1412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223.1.2.9</a:t>
              </a:r>
              <a:endParaRPr lang="en-US"/>
            </a:p>
          </p:txBody>
        </p:sp>
        <p:sp>
          <p:nvSpPr>
            <p:cNvPr id="18482" name="Line 36"/>
            <p:cNvSpPr>
              <a:spLocks noChangeShapeType="1"/>
            </p:cNvSpPr>
            <p:nvPr/>
          </p:nvSpPr>
          <p:spPr bwMode="auto">
            <a:xfrm flipH="1">
              <a:off x="5101" y="1149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7" name="Object 37"/>
            <p:cNvGraphicFramePr>
              <a:graphicFrameLocks noChangeAspect="1"/>
            </p:cNvGraphicFramePr>
            <p:nvPr/>
          </p:nvGraphicFramePr>
          <p:xfrm>
            <a:off x="5213" y="96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3" y="96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3" name="Line 38"/>
            <p:cNvSpPr>
              <a:spLocks noChangeShapeType="1"/>
            </p:cNvSpPr>
            <p:nvPr/>
          </p:nvSpPr>
          <p:spPr bwMode="auto">
            <a:xfrm>
              <a:off x="5101" y="1152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8" name="Object 39"/>
            <p:cNvGraphicFramePr>
              <a:graphicFrameLocks noChangeAspect="1"/>
            </p:cNvGraphicFramePr>
            <p:nvPr/>
          </p:nvGraphicFramePr>
          <p:xfrm>
            <a:off x="5216" y="1835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1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835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4" name="Line 40"/>
            <p:cNvSpPr>
              <a:spLocks noChangeShapeType="1"/>
            </p:cNvSpPr>
            <p:nvPr/>
          </p:nvSpPr>
          <p:spPr bwMode="auto">
            <a:xfrm>
              <a:off x="5101" y="1953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5" name="Rectangle 41"/>
            <p:cNvSpPr>
              <a:spLocks noChangeArrowheads="1"/>
            </p:cNvSpPr>
            <p:nvPr/>
          </p:nvSpPr>
          <p:spPr bwMode="auto">
            <a:xfrm>
              <a:off x="5067" y="1794"/>
              <a:ext cx="108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6" name="Text Box 42"/>
            <p:cNvSpPr txBox="1">
              <a:spLocks noChangeArrowheads="1"/>
            </p:cNvSpPr>
            <p:nvPr/>
          </p:nvSpPr>
          <p:spPr bwMode="auto">
            <a:xfrm>
              <a:off x="4682" y="173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223.1.2.2</a:t>
              </a:r>
              <a:endParaRPr lang="en-US"/>
            </a:p>
          </p:txBody>
        </p:sp>
        <p:sp>
          <p:nvSpPr>
            <p:cNvPr id="18487" name="Rectangle 43"/>
            <p:cNvSpPr>
              <a:spLocks noChangeArrowheads="1"/>
            </p:cNvSpPr>
            <p:nvPr/>
          </p:nvSpPr>
          <p:spPr bwMode="auto">
            <a:xfrm>
              <a:off x="5076" y="1182"/>
              <a:ext cx="156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88" name="Text Box 44"/>
            <p:cNvSpPr txBox="1">
              <a:spLocks noChangeArrowheads="1"/>
            </p:cNvSpPr>
            <p:nvPr/>
          </p:nvSpPr>
          <p:spPr bwMode="auto">
            <a:xfrm>
              <a:off x="4586" y="1121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223.1.2.1</a:t>
              </a:r>
              <a:endParaRPr lang="en-US"/>
            </a:p>
          </p:txBody>
        </p:sp>
        <p:sp>
          <p:nvSpPr>
            <p:cNvPr id="18489" name="Line 45"/>
            <p:cNvSpPr>
              <a:spLocks noChangeShapeType="1"/>
            </p:cNvSpPr>
            <p:nvPr/>
          </p:nvSpPr>
          <p:spPr bwMode="auto">
            <a:xfrm flipH="1">
              <a:off x="4306" y="1800"/>
              <a:ext cx="0" cy="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0" name="Line 46"/>
            <p:cNvSpPr>
              <a:spLocks noChangeShapeType="1"/>
            </p:cNvSpPr>
            <p:nvPr/>
          </p:nvSpPr>
          <p:spPr bwMode="auto">
            <a:xfrm flipH="1">
              <a:off x="3892" y="225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1" name="Line 47"/>
            <p:cNvSpPr>
              <a:spLocks noChangeShapeType="1"/>
            </p:cNvSpPr>
            <p:nvPr/>
          </p:nvSpPr>
          <p:spPr bwMode="auto">
            <a:xfrm flipH="1" flipV="1">
              <a:off x="3890" y="2248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2" name="Line 48"/>
            <p:cNvSpPr>
              <a:spLocks noChangeShapeType="1"/>
            </p:cNvSpPr>
            <p:nvPr/>
          </p:nvSpPr>
          <p:spPr bwMode="auto">
            <a:xfrm flipH="1" flipV="1">
              <a:off x="4631" y="2251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8439" name="Object 49"/>
            <p:cNvGraphicFramePr>
              <a:graphicFrameLocks noChangeAspect="1"/>
            </p:cNvGraphicFramePr>
            <p:nvPr/>
          </p:nvGraphicFramePr>
          <p:xfrm>
            <a:off x="4496" y="235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2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35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50"/>
            <p:cNvGraphicFramePr>
              <a:graphicFrameLocks noChangeAspect="1"/>
            </p:cNvGraphicFramePr>
            <p:nvPr/>
          </p:nvGraphicFramePr>
          <p:xfrm>
            <a:off x="3704" y="2360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3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360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3" name="Text Box 51"/>
            <p:cNvSpPr txBox="1">
              <a:spLocks noChangeArrowheads="1"/>
            </p:cNvSpPr>
            <p:nvPr/>
          </p:nvSpPr>
          <p:spPr bwMode="auto">
            <a:xfrm>
              <a:off x="4634" y="2156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</a:t>
              </a:r>
              <a:endParaRPr lang="en-US"/>
            </a:p>
          </p:txBody>
        </p:sp>
        <p:sp>
          <p:nvSpPr>
            <p:cNvPr id="18494" name="Text Box 52"/>
            <p:cNvSpPr txBox="1">
              <a:spLocks noChangeArrowheads="1"/>
            </p:cNvSpPr>
            <p:nvPr/>
          </p:nvSpPr>
          <p:spPr bwMode="auto">
            <a:xfrm>
              <a:off x="3263" y="2180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223.1.3.1</a:t>
              </a:r>
              <a:endParaRPr lang="en-US"/>
            </a:p>
          </p:txBody>
        </p:sp>
        <p:sp>
          <p:nvSpPr>
            <p:cNvPr id="18495" name="Rectangle 53"/>
            <p:cNvSpPr>
              <a:spLocks noChangeArrowheads="1"/>
            </p:cNvSpPr>
            <p:nvPr/>
          </p:nvSpPr>
          <p:spPr bwMode="auto">
            <a:xfrm>
              <a:off x="4266" y="1884"/>
              <a:ext cx="81" cy="11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96" name="Text Box 54"/>
            <p:cNvSpPr txBox="1">
              <a:spLocks noChangeArrowheads="1"/>
            </p:cNvSpPr>
            <p:nvPr/>
          </p:nvSpPr>
          <p:spPr bwMode="auto">
            <a:xfrm>
              <a:off x="3926" y="1835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</a:rPr>
                <a:t>223.1.3.27</a:t>
              </a:r>
              <a:endParaRPr lang="en-US"/>
            </a:p>
          </p:txBody>
        </p:sp>
        <p:grpSp>
          <p:nvGrpSpPr>
            <p:cNvPr id="18497" name="Group 55"/>
            <p:cNvGrpSpPr>
              <a:grpSpLocks/>
            </p:cNvGrpSpPr>
            <p:nvPr/>
          </p:nvGrpSpPr>
          <p:grpSpPr bwMode="auto">
            <a:xfrm>
              <a:off x="3008" y="791"/>
              <a:ext cx="233" cy="250"/>
              <a:chOff x="2822" y="1181"/>
              <a:chExt cx="233" cy="250"/>
            </a:xfrm>
          </p:grpSpPr>
          <p:sp>
            <p:nvSpPr>
              <p:cNvPr id="18504" name="Rectangle 56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5" name="Text Box 57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8" name="Group 58"/>
            <p:cNvGrpSpPr>
              <a:grpSpLocks/>
            </p:cNvGrpSpPr>
            <p:nvPr/>
          </p:nvGrpSpPr>
          <p:grpSpPr bwMode="auto">
            <a:xfrm>
              <a:off x="3002" y="1571"/>
              <a:ext cx="217" cy="250"/>
              <a:chOff x="2822" y="1181"/>
              <a:chExt cx="217" cy="250"/>
            </a:xfrm>
          </p:grpSpPr>
          <p:sp>
            <p:nvSpPr>
              <p:cNvPr id="18502" name="Rectangle 59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3" name="Text Box 60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B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499" name="Group 61"/>
            <p:cNvGrpSpPr>
              <a:grpSpLocks/>
            </p:cNvGrpSpPr>
            <p:nvPr/>
          </p:nvGrpSpPr>
          <p:grpSpPr bwMode="auto">
            <a:xfrm>
              <a:off x="5276" y="1799"/>
              <a:ext cx="216" cy="250"/>
              <a:chOff x="2822" y="1181"/>
              <a:chExt cx="216" cy="250"/>
            </a:xfrm>
          </p:grpSpPr>
          <p:sp>
            <p:nvSpPr>
              <p:cNvPr id="18500" name="Rectangle 62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01" name="Text Box 63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8445" name="Freeform 64"/>
          <p:cNvSpPr>
            <a:spLocks/>
          </p:cNvSpPr>
          <p:nvPr/>
        </p:nvSpPr>
        <p:spPr bwMode="auto">
          <a:xfrm>
            <a:off x="6848475" y="2905125"/>
            <a:ext cx="238125" cy="1476375"/>
          </a:xfrm>
          <a:custGeom>
            <a:avLst/>
            <a:gdLst>
              <a:gd name="T0" fmla="*/ 317539658 w 150"/>
              <a:gd name="T1" fmla="*/ 0 h 720"/>
              <a:gd name="T2" fmla="*/ 0 w 150"/>
              <a:gd name="T3" fmla="*/ 2147483647 h 720"/>
              <a:gd name="T4" fmla="*/ 0 60000 65536"/>
              <a:gd name="T5" fmla="*/ 0 60000 65536"/>
              <a:gd name="T6" fmla="*/ 0 w 150"/>
              <a:gd name="T7" fmla="*/ 0 h 720"/>
              <a:gd name="T8" fmla="*/ 150 w 150"/>
              <a:gd name="T9" fmla="*/ 720 h 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" h="720">
                <a:moveTo>
                  <a:pt x="126" y="0"/>
                </a:moveTo>
                <a:cubicBezTo>
                  <a:pt x="150" y="210"/>
                  <a:pt x="138" y="450"/>
                  <a:pt x="0" y="72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6" name="Rectangle 65"/>
          <p:cNvSpPr>
            <a:spLocks noChangeArrowheads="1"/>
          </p:cNvSpPr>
          <p:nvPr/>
        </p:nvSpPr>
        <p:spPr bwMode="auto">
          <a:xfrm>
            <a:off x="323850" y="2286000"/>
            <a:ext cx="41529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Arriving at 223.1.4, destined for 223.1.2.2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look up network address of 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 on </a:t>
            </a:r>
            <a:r>
              <a:rPr lang="en-US" sz="2000" i="1"/>
              <a:t>same </a:t>
            </a:r>
            <a:r>
              <a:rPr lang="en-US" sz="2000"/>
              <a:t>network as router’s interface 223.1.2.9</a:t>
            </a:r>
            <a:r>
              <a:rPr lang="en-US" sz="240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router, E directly attached</a:t>
            </a:r>
            <a:endParaRPr lang="en-US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link layer</a:t>
            </a:r>
            <a:r>
              <a:rPr lang="en-US" sz="2000"/>
              <a:t> sends datagram to 223.1.2.2 (inside link-layer frame) via interface 223.1.2.9</a:t>
            </a:r>
            <a:r>
              <a:rPr lang="en-US" sz="2400"/>
              <a:t> </a:t>
            </a:r>
            <a:endParaRPr lang="en-US" sz="200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datagram arrives at 223.1.2.2</a:t>
            </a:r>
            <a:r>
              <a:rPr lang="en-US" sz="2000">
                <a:solidFill>
                  <a:srgbClr val="FF0000"/>
                </a:solidFill>
              </a:rPr>
              <a:t>!!!</a:t>
            </a:r>
            <a:r>
              <a:rPr lang="en-US" sz="2000"/>
              <a:t> (hooray!)</a:t>
            </a:r>
          </a:p>
        </p:txBody>
      </p:sp>
      <p:sp>
        <p:nvSpPr>
          <p:cNvPr id="18447" name="Rectangle 66"/>
          <p:cNvSpPr>
            <a:spLocks noChangeArrowheads="1"/>
          </p:cNvSpPr>
          <p:nvPr/>
        </p:nvSpPr>
        <p:spPr bwMode="auto">
          <a:xfrm>
            <a:off x="561975" y="1504950"/>
            <a:ext cx="3590925" cy="504825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8" name="Rectangle 67"/>
          <p:cNvSpPr>
            <a:spLocks noChangeArrowheads="1"/>
          </p:cNvSpPr>
          <p:nvPr/>
        </p:nvSpPr>
        <p:spPr bwMode="auto">
          <a:xfrm>
            <a:off x="485775" y="1571625"/>
            <a:ext cx="3590925" cy="504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49" name="Text Box 68"/>
          <p:cNvSpPr txBox="1">
            <a:spLocks noChangeArrowheads="1"/>
          </p:cNvSpPr>
          <p:nvPr/>
        </p:nvSpPr>
        <p:spPr bwMode="auto">
          <a:xfrm>
            <a:off x="479425" y="1489075"/>
            <a:ext cx="796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misc</a:t>
            </a:r>
          </a:p>
          <a:p>
            <a:pPr algn="ctr"/>
            <a:r>
              <a:rPr lang="en-US"/>
              <a:t>fields</a:t>
            </a:r>
          </a:p>
        </p:txBody>
      </p:sp>
      <p:sp>
        <p:nvSpPr>
          <p:cNvPr id="18450" name="Line 69"/>
          <p:cNvSpPr>
            <a:spLocks noChangeShapeType="1"/>
          </p:cNvSpPr>
          <p:nvPr/>
        </p:nvSpPr>
        <p:spPr bwMode="auto">
          <a:xfrm>
            <a:off x="12477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1" name="Text Box 70"/>
          <p:cNvSpPr txBox="1">
            <a:spLocks noChangeArrowheads="1"/>
          </p:cNvSpPr>
          <p:nvPr/>
        </p:nvSpPr>
        <p:spPr bwMode="auto">
          <a:xfrm>
            <a:off x="1216025" y="165100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223.1.1.1</a:t>
            </a:r>
            <a:endParaRPr lang="en-US"/>
          </a:p>
        </p:txBody>
      </p:sp>
      <p:sp>
        <p:nvSpPr>
          <p:cNvPr id="18452" name="Text Box 71"/>
          <p:cNvSpPr txBox="1">
            <a:spLocks noChangeArrowheads="1"/>
          </p:cNvSpPr>
          <p:nvPr/>
        </p:nvSpPr>
        <p:spPr bwMode="auto">
          <a:xfrm>
            <a:off x="2198688" y="1651000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223.1.2.3</a:t>
            </a:r>
            <a:endParaRPr lang="en-US"/>
          </a:p>
        </p:txBody>
      </p:sp>
      <p:sp>
        <p:nvSpPr>
          <p:cNvPr id="18453" name="Line 72"/>
          <p:cNvSpPr>
            <a:spLocks noChangeShapeType="1"/>
          </p:cNvSpPr>
          <p:nvPr/>
        </p:nvSpPr>
        <p:spPr bwMode="auto">
          <a:xfrm>
            <a:off x="2238375" y="1581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4" name="Line 73"/>
          <p:cNvSpPr>
            <a:spLocks noChangeShapeType="1"/>
          </p:cNvSpPr>
          <p:nvPr/>
        </p:nvSpPr>
        <p:spPr bwMode="auto">
          <a:xfrm>
            <a:off x="3286125" y="1571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55" name="Text Box 74"/>
          <p:cNvSpPr txBox="1">
            <a:spLocks noChangeArrowheads="1"/>
          </p:cNvSpPr>
          <p:nvPr/>
        </p:nvSpPr>
        <p:spPr bwMode="auto">
          <a:xfrm>
            <a:off x="3348038" y="1641475"/>
            <a:ext cx="661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  <p:grpSp>
        <p:nvGrpSpPr>
          <p:cNvPr id="18456" name="Group 75"/>
          <p:cNvGrpSpPr>
            <a:grpSpLocks/>
          </p:cNvGrpSpPr>
          <p:nvPr/>
        </p:nvGrpSpPr>
        <p:grpSpPr bwMode="auto">
          <a:xfrm>
            <a:off x="4775200" y="1249363"/>
            <a:ext cx="4089400" cy="1711325"/>
            <a:chOff x="3242" y="751"/>
            <a:chExt cx="2576" cy="1078"/>
          </a:xfrm>
        </p:grpSpPr>
        <p:sp>
          <p:nvSpPr>
            <p:cNvPr id="18457" name="Text Box 76"/>
            <p:cNvSpPr txBox="1">
              <a:spLocks noChangeArrowheads="1"/>
            </p:cNvSpPr>
            <p:nvPr/>
          </p:nvSpPr>
          <p:spPr bwMode="auto">
            <a:xfrm>
              <a:off x="3242" y="931"/>
              <a:ext cx="2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  network   router  Nhops  interface</a:t>
              </a:r>
            </a:p>
          </p:txBody>
        </p:sp>
        <p:sp>
          <p:nvSpPr>
            <p:cNvPr id="18458" name="Text Box 77"/>
            <p:cNvSpPr txBox="1">
              <a:spLocks noChangeArrowheads="1"/>
            </p:cNvSpPr>
            <p:nvPr/>
          </p:nvSpPr>
          <p:spPr bwMode="auto">
            <a:xfrm>
              <a:off x="3266" y="1183"/>
              <a:ext cx="25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223.1.1         -          1       </a:t>
              </a:r>
              <a:r>
                <a:rPr lang="en-US" sz="1600">
                  <a:latin typeface="Arial" pitchFamily="34" charset="0"/>
                </a:rPr>
                <a:t>223.1.1.4</a:t>
              </a:r>
              <a:r>
                <a:rPr lang="en-US" sz="2000">
                  <a:latin typeface="Arial" pitchFamily="34" charset="0"/>
                </a:rPr>
                <a:t> </a:t>
              </a:r>
            </a:p>
          </p:txBody>
        </p:sp>
        <p:sp>
          <p:nvSpPr>
            <p:cNvPr id="18459" name="Text Box 78"/>
            <p:cNvSpPr txBox="1">
              <a:spLocks noChangeArrowheads="1"/>
            </p:cNvSpPr>
            <p:nvPr/>
          </p:nvSpPr>
          <p:spPr bwMode="auto">
            <a:xfrm>
              <a:off x="3272" y="1369"/>
              <a:ext cx="24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223.1.2         -          1       </a:t>
              </a:r>
              <a:r>
                <a:rPr lang="en-US" sz="1600">
                  <a:latin typeface="Arial" pitchFamily="34" charset="0"/>
                </a:rPr>
                <a:t>223.1.2.9</a:t>
              </a:r>
            </a:p>
          </p:txBody>
        </p:sp>
        <p:sp>
          <p:nvSpPr>
            <p:cNvPr id="18460" name="Text Box 79"/>
            <p:cNvSpPr txBox="1">
              <a:spLocks noChangeArrowheads="1"/>
            </p:cNvSpPr>
            <p:nvPr/>
          </p:nvSpPr>
          <p:spPr bwMode="auto">
            <a:xfrm>
              <a:off x="3278" y="1579"/>
              <a:ext cx="2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223.1.3         -          1       </a:t>
              </a:r>
              <a:r>
                <a:rPr lang="en-US" sz="1600">
                  <a:latin typeface="Arial" pitchFamily="34" charset="0"/>
                </a:rPr>
                <a:t>223.1.3.27</a:t>
              </a:r>
            </a:p>
          </p:txBody>
        </p:sp>
        <p:sp>
          <p:nvSpPr>
            <p:cNvPr id="18461" name="Line 80"/>
            <p:cNvSpPr>
              <a:spLocks noChangeShapeType="1"/>
            </p:cNvSpPr>
            <p:nvPr/>
          </p:nvSpPr>
          <p:spPr bwMode="auto">
            <a:xfrm flipV="1">
              <a:off x="3300" y="1170"/>
              <a:ext cx="2136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2" name="Line 81"/>
            <p:cNvSpPr>
              <a:spLocks noChangeShapeType="1"/>
            </p:cNvSpPr>
            <p:nvPr/>
          </p:nvSpPr>
          <p:spPr bwMode="auto">
            <a:xfrm>
              <a:off x="4026" y="102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3" name="Line 82"/>
            <p:cNvSpPr>
              <a:spLocks noChangeShapeType="1"/>
            </p:cNvSpPr>
            <p:nvPr/>
          </p:nvSpPr>
          <p:spPr bwMode="auto">
            <a:xfrm>
              <a:off x="4566" y="1050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4" name="Text Box 83"/>
            <p:cNvSpPr txBox="1">
              <a:spLocks noChangeArrowheads="1"/>
            </p:cNvSpPr>
            <p:nvPr/>
          </p:nvSpPr>
          <p:spPr bwMode="auto">
            <a:xfrm>
              <a:off x="3248" y="751"/>
              <a:ext cx="12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    Dest.      next</a:t>
              </a:r>
            </a:p>
          </p:txBody>
        </p:sp>
        <p:sp>
          <p:nvSpPr>
            <p:cNvPr id="18465" name="Line 84"/>
            <p:cNvSpPr>
              <a:spLocks noChangeShapeType="1"/>
            </p:cNvSpPr>
            <p:nvPr/>
          </p:nvSpPr>
          <p:spPr bwMode="auto">
            <a:xfrm>
              <a:off x="5088" y="1032"/>
              <a:ext cx="0" cy="7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941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D2F9109-9889-4F9D-9A36-182803446FE9}" type="slidenum">
              <a:rPr lang="en-US">
                <a:latin typeface="Tahoma" pitchFamily="34" charset="0"/>
              </a:rPr>
              <a:pPr/>
              <a:t>58</a:t>
            </a:fld>
            <a:endParaRPr lang="en-US">
              <a:latin typeface="Tahoma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IP fragmentation, reassembly</a:t>
            </a:r>
            <a:endParaRPr lang="en-US" sz="4800" dirty="0" smtClean="0">
              <a:ea typeface="ＭＳ Ｐゴシック" pitchFamily="34" charset="-128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network links have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MTU</a:t>
            </a:r>
            <a:r>
              <a:rPr lang="en-US" sz="2400" dirty="0" smtClean="0">
                <a:ea typeface="ＭＳ Ｐゴシック" pitchFamily="34" charset="-128"/>
              </a:rPr>
              <a:t> (</a:t>
            </a:r>
            <a:r>
              <a:rPr lang="en-US" sz="2400" dirty="0" err="1" smtClean="0">
                <a:ea typeface="ＭＳ Ｐゴシック" pitchFamily="34" charset="-128"/>
              </a:rPr>
              <a:t>max.transfer</a:t>
            </a:r>
            <a:r>
              <a:rPr lang="en-US" sz="2400" dirty="0" smtClean="0">
                <a:ea typeface="ＭＳ Ｐゴシック" pitchFamily="34" charset="-128"/>
              </a:rPr>
              <a:t> size) - largest possible link-level frame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different link types, different MTUs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ea typeface="ＭＳ Ｐゴシック" pitchFamily="34" charset="-128"/>
              </a:rPr>
              <a:t>large IP datagram divided (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fragmented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) within net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one datagram becomes several datagrams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reassembled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only at final destination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ea typeface="ＭＳ Ｐゴシック" pitchFamily="34" charset="-128"/>
              </a:rPr>
              <a:t>IP header bits to identify + order related fragments</a:t>
            </a:r>
          </a:p>
        </p:txBody>
      </p:sp>
      <p:sp>
        <p:nvSpPr>
          <p:cNvPr id="36870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36995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6997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8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96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i="1">
                <a:solidFill>
                  <a:srgbClr val="CC0000"/>
                </a:solidFill>
              </a:rPr>
              <a:t>fragmentation:</a:t>
            </a:r>
            <a:r>
              <a:rPr lang="en-US" sz="1600"/>
              <a:t> 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in:</a:t>
            </a:r>
            <a:r>
              <a:rPr lang="en-US" sz="1600"/>
              <a:t> one large datagram</a:t>
            </a:r>
          </a:p>
          <a:p>
            <a:r>
              <a:rPr lang="en-US" sz="1600" b="1" i="1">
                <a:solidFill>
                  <a:srgbClr val="000099"/>
                </a:solidFill>
              </a:rPr>
              <a:t>out:</a:t>
            </a:r>
            <a:r>
              <a:rPr lang="en-US" sz="1600"/>
              <a:t> 3 smaller datagrams</a:t>
            </a:r>
            <a:endParaRPr lang="en-US"/>
          </a:p>
        </p:txBody>
      </p:sp>
      <p:sp>
        <p:nvSpPr>
          <p:cNvPr id="36884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36983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6993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4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4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6991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2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5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6989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0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86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7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8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36977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36979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6981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82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980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78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 i="1">
                  <a:solidFill>
                    <a:srgbClr val="CC0000"/>
                  </a:solidFill>
                </a:rPr>
                <a:t>reassembly</a:t>
              </a:r>
              <a:endParaRPr lang="en-US" i="1">
                <a:solidFill>
                  <a:srgbClr val="CC0000"/>
                </a:solidFill>
              </a:endParaRPr>
            </a:p>
          </p:txBody>
        </p:sp>
      </p:grpSp>
      <p:pic>
        <p:nvPicPr>
          <p:cNvPr id="36887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8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6967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0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75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6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71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/>
                <a:t>…</a:t>
              </a:r>
            </a:p>
          </p:txBody>
        </p:sp>
        <p:grpSp>
          <p:nvGrpSpPr>
            <p:cNvPr id="36972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73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74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6889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3695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6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62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65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63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64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0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3695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5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54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57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8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5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1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369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46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9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7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8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2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3693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3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38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41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2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39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40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36923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6933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4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4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6931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2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25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6929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30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26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4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369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8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21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2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9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20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5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369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9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6910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6913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4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1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96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6897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00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36905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6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901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800"/>
                <a:t>…</a:t>
              </a:r>
            </a:p>
          </p:txBody>
        </p:sp>
        <p:grpSp>
          <p:nvGrpSpPr>
            <p:cNvPr id="36902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36903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4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61" y="4334064"/>
            <a:ext cx="1619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7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2E11812E-C810-485A-B7AA-75DDC1995840}" type="slidenum">
              <a:rPr lang="en-US">
                <a:latin typeface="Tahoma" pitchFamily="34" charset="0"/>
              </a:rPr>
              <a:pPr/>
              <a:t>59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7944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945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ID</a:t>
              </a:r>
            </a:p>
            <a:p>
              <a:r>
                <a:rPr lang="en-US"/>
                <a:t>=x</a:t>
              </a:r>
            </a:p>
          </p:txBody>
        </p:sp>
        <p:sp>
          <p:nvSpPr>
            <p:cNvPr id="37947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offset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37948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/>
                <a:t>fragflag</a:t>
              </a:r>
            </a:p>
            <a:p>
              <a:pPr algn="ctr"/>
              <a:r>
                <a:rPr lang="en-US"/>
                <a:t>=0</a:t>
              </a:r>
            </a:p>
          </p:txBody>
        </p:sp>
        <p:sp>
          <p:nvSpPr>
            <p:cNvPr id="37949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length</a:t>
              </a:r>
            </a:p>
            <a:p>
              <a:r>
                <a:rPr lang="en-US"/>
                <a:t>=4000</a:t>
              </a:r>
            </a:p>
          </p:txBody>
        </p:sp>
        <p:sp>
          <p:nvSpPr>
            <p:cNvPr id="37950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2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37901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7932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33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35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=0</a:t>
                </a:r>
              </a:p>
            </p:txBody>
          </p:sp>
          <p:sp>
            <p:nvSpPr>
              <p:cNvPr id="37936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=1</a:t>
                </a:r>
              </a:p>
            </p:txBody>
          </p:sp>
          <p:sp>
            <p:nvSpPr>
              <p:cNvPr id="37937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length</a:t>
                </a:r>
              </a:p>
              <a:p>
                <a:r>
                  <a:rPr lang="en-US"/>
                  <a:t>=1500</a:t>
                </a:r>
              </a:p>
            </p:txBody>
          </p:sp>
          <p:sp>
            <p:nvSpPr>
              <p:cNvPr id="37938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9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0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1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2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3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2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7920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21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23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=185</a:t>
                </a:r>
              </a:p>
            </p:txBody>
          </p:sp>
          <p:sp>
            <p:nvSpPr>
              <p:cNvPr id="37924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=1</a:t>
                </a:r>
              </a:p>
            </p:txBody>
          </p:sp>
          <p:sp>
            <p:nvSpPr>
              <p:cNvPr id="37925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length</a:t>
                </a:r>
              </a:p>
              <a:p>
                <a:r>
                  <a:rPr lang="en-US"/>
                  <a:t>=1500</a:t>
                </a:r>
              </a:p>
            </p:txBody>
          </p:sp>
          <p:sp>
            <p:nvSpPr>
              <p:cNvPr id="37926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7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8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9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0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03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7908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7909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ID</a:t>
                </a:r>
              </a:p>
              <a:p>
                <a:r>
                  <a:rPr lang="en-US"/>
                  <a:t>=x</a:t>
                </a:r>
              </a:p>
            </p:txBody>
          </p:sp>
          <p:sp>
            <p:nvSpPr>
              <p:cNvPr id="37911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offset</a:t>
                </a:r>
              </a:p>
              <a:p>
                <a:pPr algn="ctr"/>
                <a:r>
                  <a:rPr lang="en-US"/>
                  <a:t>=370</a:t>
                </a:r>
              </a:p>
            </p:txBody>
          </p:sp>
          <p:sp>
            <p:nvSpPr>
              <p:cNvPr id="37912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/>
                  <a:t>fragflag</a:t>
                </a:r>
              </a:p>
              <a:p>
                <a:pPr algn="ctr"/>
                <a:r>
                  <a:rPr lang="en-US"/>
                  <a:t>=0</a:t>
                </a:r>
              </a:p>
            </p:txBody>
          </p:sp>
          <p:sp>
            <p:nvSpPr>
              <p:cNvPr id="37913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dirty="0"/>
                  <a:t>length</a:t>
                </a:r>
              </a:p>
              <a:p>
                <a:r>
                  <a:rPr lang="en-US" dirty="0"/>
                  <a:t>=</a:t>
                </a:r>
                <a:r>
                  <a:rPr lang="en-US" dirty="0" smtClean="0"/>
                  <a:t>1040</a:t>
                </a:r>
                <a:endParaRPr lang="en-US" dirty="0"/>
              </a:p>
            </p:txBody>
          </p:sp>
          <p:sp>
            <p:nvSpPr>
              <p:cNvPr id="37914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5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7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04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one large datagram becomes</a:t>
              </a:r>
            </a:p>
            <a:p>
              <a:r>
                <a:rPr lang="en-US" i="1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7894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Gill Sans MT" pitchFamily="34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1480 bytes in </a:t>
            </a:r>
            <a:br>
              <a:rPr lang="en-US"/>
            </a:br>
            <a:r>
              <a:rPr lang="en-US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offset =</a:t>
            </a:r>
          </a:p>
          <a:p>
            <a:r>
              <a:rPr lang="en-US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pic>
        <p:nvPicPr>
          <p:cNvPr id="37898" name="Picture 6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  <p:bldP spid="577604" grpId="0" animBg="1"/>
      <p:bldP spid="5776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4AC1172A-EEF7-47F4-AD88-DD1E79E3A81F}" type="slidenum">
              <a:rPr lang="en-US">
                <a:latin typeface="Tahoma" pitchFamily="34" charset="0"/>
              </a:rPr>
              <a:pPr/>
              <a:t>6</a:t>
            </a:fld>
            <a:endParaRPr lang="en-US">
              <a:latin typeface="Tahoma" pitchFamily="34" charset="0"/>
            </a:endParaRPr>
          </a:p>
        </p:txBody>
      </p:sp>
      <p:pic>
        <p:nvPicPr>
          <p:cNvPr id="7172" name="Picture 16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032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7181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6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7331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35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36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2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3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37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9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0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7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7318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22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23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2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9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0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24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2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6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7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8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7305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8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309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10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6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7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11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1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3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4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9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7292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96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7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0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3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4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98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0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1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0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7279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0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83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84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0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1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85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91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7266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7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8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270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71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7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72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73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4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5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92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52 w 294"/>
                <a:gd name="T3" fmla="*/ 7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91 h 174"/>
                <a:gd name="T2" fmla="*/ 50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35 h 500"/>
                <a:gd name="T2" fmla="*/ 21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438 w 370"/>
                <a:gd name="T1" fmla="*/ 319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8 w 176"/>
                <a:gd name="T1" fmla="*/ 31 h 412"/>
                <a:gd name="T2" fmla="*/ 19 w 176"/>
                <a:gd name="T3" fmla="*/ 3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7202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2</a:t>
              </a:r>
            </a:p>
          </p:txBody>
        </p:sp>
        <p:sp>
          <p:nvSpPr>
            <p:cNvPr id="7203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3</a:t>
              </a:r>
            </a:p>
          </p:txBody>
        </p:sp>
        <p:sp>
          <p:nvSpPr>
            <p:cNvPr id="7204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/>
                <a:t>0111</a:t>
              </a:r>
            </a:p>
          </p:txBody>
        </p:sp>
        <p:sp>
          <p:nvSpPr>
            <p:cNvPr id="7206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value in arriving</a:t>
              </a:r>
            </a:p>
            <a:p>
              <a:pPr eaLnBrk="1" hangingPunct="1"/>
              <a:r>
                <a:rPr lang="en-US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sz="1600"/>
            </a:p>
          </p:txBody>
        </p:sp>
        <p:sp>
          <p:nvSpPr>
            <p:cNvPr id="7207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routing algorithm</a:t>
              </a:r>
            </a:p>
          </p:txBody>
        </p:sp>
        <p:sp>
          <p:nvSpPr>
            <p:cNvPr id="7209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local forwarding table</a:t>
              </a:r>
            </a:p>
          </p:txBody>
        </p:sp>
        <p:sp>
          <p:nvSpPr>
            <p:cNvPr id="7211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header value</a:t>
              </a:r>
            </a:p>
          </p:txBody>
        </p:sp>
        <p:sp>
          <p:nvSpPr>
            <p:cNvPr id="7212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400"/>
                <a:t>output link</a:t>
              </a:r>
            </a:p>
          </p:txBody>
        </p:sp>
        <p:sp>
          <p:nvSpPr>
            <p:cNvPr id="7213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r>
                <a:rPr lang="en-US" sz="1200"/>
                <a:t>0100</a:t>
              </a:r>
            </a:p>
            <a:p>
              <a:pPr algn="r" eaLnBrk="1" hangingPunct="1"/>
              <a:r>
                <a:rPr lang="en-US" sz="1200"/>
                <a:t>0101</a:t>
              </a:r>
            </a:p>
            <a:p>
              <a:pPr algn="r" eaLnBrk="1" hangingPunct="1"/>
              <a:r>
                <a:rPr lang="en-US" sz="1200"/>
                <a:t>0111</a:t>
              </a:r>
            </a:p>
            <a:p>
              <a:pPr algn="r" eaLnBrk="1" hangingPunct="1"/>
              <a:r>
                <a:rPr lang="en-US" sz="1200"/>
                <a:t>1001</a:t>
              </a:r>
            </a:p>
          </p:txBody>
        </p:sp>
        <p:sp>
          <p:nvSpPr>
            <p:cNvPr id="7215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200"/>
                <a:t>3</a:t>
              </a:r>
            </a:p>
            <a:p>
              <a:pPr algn="ctr" eaLnBrk="1" hangingPunct="1"/>
              <a:r>
                <a:rPr lang="en-US" sz="1200"/>
                <a:t>2</a:t>
              </a:r>
            </a:p>
            <a:p>
              <a:pPr algn="ctr" eaLnBrk="1" hangingPunct="1"/>
              <a:r>
                <a:rPr lang="en-US" sz="1200"/>
                <a:t>2</a:t>
              </a:r>
            </a:p>
            <a:p>
              <a:pPr algn="ctr" eaLnBrk="1" hangingPunct="1"/>
              <a:r>
                <a:rPr lang="en-US" sz="1200"/>
                <a:t>1</a:t>
              </a:r>
            </a:p>
          </p:txBody>
        </p:sp>
        <p:sp>
          <p:nvSpPr>
            <p:cNvPr id="7216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1 h 816"/>
                <a:gd name="T4" fmla="*/ 0 w 1443"/>
                <a:gd name="T5" fmla="*/ 1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26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7259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2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7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7252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4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5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8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7245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9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7238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0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7231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4" name="Text Box 167"/>
          <p:cNvSpPr txBox="1">
            <a:spLocks noChangeArrowheads="1"/>
          </p:cNvSpPr>
          <p:nvPr/>
        </p:nvSpPr>
        <p:spPr bwMode="auto">
          <a:xfrm>
            <a:off x="501650" y="195263"/>
            <a:ext cx="791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Interplay between routing and forwarding</a:t>
            </a:r>
          </a:p>
        </p:txBody>
      </p:sp>
      <p:grpSp>
        <p:nvGrpSpPr>
          <p:cNvPr id="26" name="Group 170"/>
          <p:cNvGrpSpPr>
            <a:grpSpLocks/>
          </p:cNvGrpSpPr>
          <p:nvPr/>
        </p:nvGrpSpPr>
        <p:grpSpPr bwMode="auto">
          <a:xfrm>
            <a:off x="4360863" y="1292226"/>
            <a:ext cx="4491038" cy="646113"/>
            <a:chOff x="2782" y="912"/>
            <a:chExt cx="2829" cy="407"/>
          </a:xfrm>
        </p:grpSpPr>
        <p:sp>
          <p:nvSpPr>
            <p:cNvPr id="7179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7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routing algorithm </a:t>
              </a:r>
              <a:r>
                <a:rPr lang="en-US" dirty="0">
                  <a:solidFill>
                    <a:srgbClr val="CC0000"/>
                  </a:solidFill>
                </a:rPr>
                <a:t>determines</a:t>
              </a:r>
            </a:p>
            <a:p>
              <a:r>
                <a:rPr lang="en-US" dirty="0" smtClean="0">
                  <a:solidFill>
                    <a:srgbClr val="CC0000"/>
                  </a:solidFill>
                </a:rPr>
                <a:t>path </a:t>
              </a:r>
              <a:r>
                <a:rPr lang="en-US" dirty="0">
                  <a:solidFill>
                    <a:srgbClr val="CC0000"/>
                  </a:solidFill>
                </a:rPr>
                <a:t>through network</a:t>
              </a:r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>
            <a:off x="4424364" y="1979614"/>
            <a:ext cx="4376738" cy="646113"/>
            <a:chOff x="2782" y="912"/>
            <a:chExt cx="2757" cy="407"/>
          </a:xfrm>
        </p:grpSpPr>
        <p:sp>
          <p:nvSpPr>
            <p:cNvPr id="7177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8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20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b="1" dirty="0">
                  <a:solidFill>
                    <a:srgbClr val="CC0000"/>
                  </a:solidFill>
                </a:rPr>
                <a:t>forwarding table </a:t>
              </a:r>
              <a:r>
                <a:rPr lang="en-US" dirty="0">
                  <a:solidFill>
                    <a:srgbClr val="CC0000"/>
                  </a:solidFill>
                </a:rPr>
                <a:t>determines</a:t>
              </a:r>
            </a:p>
            <a:p>
              <a:r>
                <a:rPr lang="en-US" dirty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60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</a:t>
            </a:r>
            <a:r>
              <a:rPr lang="en-US" dirty="0" smtClean="0">
                <a:cs typeface="+mn-cs"/>
              </a:rPr>
              <a:t>services</a:t>
            </a:r>
            <a:endParaRPr lang="en-US" b="1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C0000"/>
                </a:solidFill>
              </a:rPr>
              <a:t>delivery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Error </a:t>
            </a:r>
            <a:r>
              <a:rPr lang="en-US" dirty="0"/>
              <a:t>and</a:t>
            </a:r>
            <a:r>
              <a:rPr lang="en-US" b="1" dirty="0">
                <a:solidFill>
                  <a:srgbClr val="CC0000"/>
                </a:solidFill>
              </a:rPr>
              <a:t> information reporting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b="1" dirty="0">
                <a:solidFill>
                  <a:srgbClr val="CC0000"/>
                </a:solidFill>
              </a:rPr>
              <a:t>ICMP</a:t>
            </a:r>
            <a:endParaRPr lang="en-US" b="1" dirty="0"/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NAT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IPv6</a:t>
            </a: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3114312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043B6D3E-C743-4190-92CA-94588DF536A7}" type="slidenum">
              <a:rPr lang="en-US">
                <a:latin typeface="Tahoma" pitchFamily="34" charset="0"/>
              </a:rPr>
              <a:pPr/>
              <a:t>61</a:t>
            </a:fld>
            <a:endParaRPr lang="en-US"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ICMP: internet control message protocol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used by hosts &amp; routers to communicate network-level information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error reporting: unreachable host, network, port, protocol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echo request/reply (used by ping)</a:t>
            </a:r>
          </a:p>
          <a:p>
            <a:r>
              <a:rPr lang="en-US" sz="2400" dirty="0" smtClean="0">
                <a:ea typeface="ＭＳ Ｐゴシック" pitchFamily="34" charset="-128"/>
              </a:rPr>
              <a:t>network-layer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above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IP: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ICMP </a:t>
            </a:r>
            <a:r>
              <a:rPr lang="en-US" sz="2000" dirty="0" err="1" smtClean="0">
                <a:ea typeface="ＭＳ Ｐゴシック" pitchFamily="34" charset="-128"/>
              </a:rPr>
              <a:t>msgs</a:t>
            </a:r>
            <a:r>
              <a:rPr lang="en-US" sz="2000" dirty="0" smtClean="0">
                <a:ea typeface="ＭＳ Ｐゴシック" pitchFamily="34" charset="-128"/>
              </a:rPr>
              <a:t> carried in IP datagrams</a:t>
            </a:r>
          </a:p>
          <a:p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ICMP message:</a:t>
            </a:r>
            <a:r>
              <a:rPr lang="en-US" sz="2400" dirty="0" smtClean="0">
                <a:ea typeface="ＭＳ Ｐゴシック" pitchFamily="34" charset="-128"/>
              </a:rPr>
              <a:t> type, code plus first 8 bytes of IP datagram causing error</a:t>
            </a: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u="sng" dirty="0"/>
              <a:t>Type</a:t>
            </a:r>
            <a:r>
              <a:rPr lang="en-US" dirty="0"/>
              <a:t>  </a:t>
            </a:r>
            <a:r>
              <a:rPr lang="en-US" u="sng" dirty="0"/>
              <a:t>Code</a:t>
            </a:r>
            <a:r>
              <a:rPr lang="en-US" dirty="0"/>
              <a:t>  </a:t>
            </a:r>
            <a:r>
              <a:rPr lang="en-US" u="sng" dirty="0"/>
              <a:t>description</a:t>
            </a:r>
            <a:endParaRPr lang="en-US" dirty="0"/>
          </a:p>
          <a:p>
            <a:r>
              <a:rPr lang="en-US" dirty="0"/>
              <a:t>0        0         echo reply (ping)</a:t>
            </a:r>
          </a:p>
          <a:p>
            <a:r>
              <a:rPr lang="en-US" dirty="0">
                <a:solidFill>
                  <a:srgbClr val="C00000"/>
                </a:solidFill>
              </a:rPr>
              <a:t>3        0         </a:t>
            </a:r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. network unreachable</a:t>
            </a:r>
          </a:p>
          <a:p>
            <a:r>
              <a:rPr lang="en-US" dirty="0">
                <a:solidFill>
                  <a:srgbClr val="C00000"/>
                </a:solidFill>
              </a:rPr>
              <a:t>3        1         </a:t>
            </a:r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host unreachable</a:t>
            </a:r>
          </a:p>
          <a:p>
            <a:r>
              <a:rPr lang="en-US" dirty="0"/>
              <a:t>3        2         </a:t>
            </a:r>
            <a:r>
              <a:rPr lang="en-US" dirty="0" err="1"/>
              <a:t>dest</a:t>
            </a:r>
            <a:r>
              <a:rPr lang="en-US" dirty="0"/>
              <a:t> protocol unreachable</a:t>
            </a:r>
          </a:p>
          <a:p>
            <a:r>
              <a:rPr lang="en-US" dirty="0">
                <a:solidFill>
                  <a:srgbClr val="C00000"/>
                </a:solidFill>
              </a:rPr>
              <a:t>3        3         </a:t>
            </a:r>
            <a:r>
              <a:rPr lang="en-US" dirty="0" err="1">
                <a:solidFill>
                  <a:srgbClr val="C00000"/>
                </a:solidFill>
              </a:rPr>
              <a:t>dest</a:t>
            </a:r>
            <a:r>
              <a:rPr lang="en-US" dirty="0">
                <a:solidFill>
                  <a:srgbClr val="C00000"/>
                </a:solidFill>
              </a:rPr>
              <a:t> port unreachable</a:t>
            </a:r>
          </a:p>
          <a:p>
            <a:r>
              <a:rPr lang="en-US" dirty="0"/>
              <a:t>3        6         </a:t>
            </a:r>
            <a:r>
              <a:rPr lang="en-US" dirty="0" err="1"/>
              <a:t>dest</a:t>
            </a:r>
            <a:r>
              <a:rPr lang="en-US" dirty="0"/>
              <a:t> network unknown</a:t>
            </a:r>
          </a:p>
          <a:p>
            <a:r>
              <a:rPr lang="en-US" dirty="0"/>
              <a:t>3        7         </a:t>
            </a:r>
            <a:r>
              <a:rPr lang="en-US" dirty="0" err="1"/>
              <a:t>dest</a:t>
            </a:r>
            <a:r>
              <a:rPr lang="en-US" dirty="0"/>
              <a:t> host unknown</a:t>
            </a:r>
          </a:p>
          <a:p>
            <a:r>
              <a:rPr lang="en-US" dirty="0"/>
              <a:t>4        0         source quench (congestion</a:t>
            </a:r>
          </a:p>
          <a:p>
            <a:r>
              <a:rPr lang="en-US" dirty="0"/>
              <a:t>                     control - not used)</a:t>
            </a:r>
          </a:p>
          <a:p>
            <a:r>
              <a:rPr lang="en-US" dirty="0"/>
              <a:t>8        0         echo request (ping)</a:t>
            </a:r>
          </a:p>
          <a:p>
            <a:r>
              <a:rPr lang="en-US" dirty="0"/>
              <a:t>9        0         route advertisement</a:t>
            </a:r>
          </a:p>
          <a:p>
            <a:r>
              <a:rPr lang="en-US" dirty="0"/>
              <a:t>10      0         router discovery</a:t>
            </a:r>
          </a:p>
          <a:p>
            <a:r>
              <a:rPr lang="en-US" dirty="0"/>
              <a:t>11      0         TTL expired</a:t>
            </a:r>
          </a:p>
          <a:p>
            <a:r>
              <a:rPr lang="en-US" dirty="0"/>
              <a:t>12      0         bad IP header</a:t>
            </a:r>
          </a:p>
          <a:p>
            <a:endParaRPr lang="en-US" dirty="0"/>
          </a:p>
        </p:txBody>
      </p:sp>
      <p:pic>
        <p:nvPicPr>
          <p:cNvPr id="6759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  <p:bldP spid="675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6BEB283B-9D02-4D1D-BB60-07CA94037F7F}" type="slidenum">
              <a:rPr lang="en-US">
                <a:latin typeface="Tahoma" pitchFamily="34" charset="0"/>
              </a:rPr>
              <a:pPr/>
              <a:t>62</a:t>
            </a:fld>
            <a:endParaRPr lang="en-US">
              <a:latin typeface="Tahoma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source sends series of </a:t>
            </a:r>
            <a:r>
              <a:rPr lang="en-US" sz="2400" dirty="0" smtClean="0">
                <a:cs typeface="+mn-cs"/>
              </a:rPr>
              <a:t>UDP segments to </a:t>
            </a:r>
            <a:r>
              <a:rPr lang="en-US" sz="2400" dirty="0" err="1">
                <a:cs typeface="+mn-cs"/>
              </a:rPr>
              <a:t>dest</a:t>
            </a:r>
            <a:endParaRPr lang="en-US" sz="2400" dirty="0"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first set has TTL =1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second set has TTL=2, etc.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unlikely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of datagrams  arrives to nth router: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router discards datagrams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and sends source ICMP messages (type 11, code 0)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/>
              <a:t>ICMP messages includes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when ICMP messages </a:t>
            </a:r>
            <a:r>
              <a:rPr lang="en-US" sz="2400" dirty="0" smtClean="0">
                <a:cs typeface="+mn-cs"/>
              </a:rPr>
              <a:t>arrive, </a:t>
            </a:r>
            <a:r>
              <a:rPr lang="en-US" sz="2400" dirty="0">
                <a:cs typeface="+mn-cs"/>
              </a:rPr>
              <a:t>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pitchFamily="34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dirty="0">
                <a:latin typeface="Gill Sans MT" pitchFamily="34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dirty="0">
                <a:latin typeface="Gill Sans MT" pitchFamily="34" charset="0"/>
              </a:rPr>
              <a:t>destination returns ICMP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>
                <a:latin typeface="Gill Sans MT" pitchFamily="34" charset="0"/>
              </a:rPr>
              <a:t>port unreachable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dirty="0">
                <a:latin typeface="Gill Sans MT" pitchFamily="34" charset="0"/>
              </a:rPr>
              <a:t>source stops</a:t>
            </a:r>
          </a:p>
        </p:txBody>
      </p:sp>
      <p:pic>
        <p:nvPicPr>
          <p:cNvPr id="6861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68631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68683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84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32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68681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82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33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6867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7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7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76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79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80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77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4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686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68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71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72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69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5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6865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60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63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4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61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6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6864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5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52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55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56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53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37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6864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4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64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644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8647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8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45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63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</a:t>
            </a:r>
            <a:r>
              <a:rPr lang="en-US" dirty="0" smtClean="0">
                <a:cs typeface="+mn-cs"/>
              </a:rPr>
              <a:t>services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C0000"/>
                </a:solidFill>
              </a:rPr>
              <a:t>delivery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Error </a:t>
            </a:r>
            <a:r>
              <a:rPr lang="en-US" dirty="0"/>
              <a:t>and</a:t>
            </a:r>
            <a:r>
              <a:rPr lang="en-US" b="1" dirty="0">
                <a:solidFill>
                  <a:srgbClr val="CC0000"/>
                </a:solidFill>
              </a:rPr>
              <a:t> information reporting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b="1" dirty="0">
                <a:solidFill>
                  <a:srgbClr val="CC0000"/>
                </a:solidFill>
              </a:rPr>
              <a:t>ICMP</a:t>
            </a:r>
            <a:endParaRPr lang="en-US" b="1" dirty="0"/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NAT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IPv6</a:t>
            </a: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3571512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DC17C77-27D6-467F-952D-E3F38D598DDB}" type="slidenum">
              <a:rPr lang="en-US">
                <a:latin typeface="Tahoma" pitchFamily="34" charset="0"/>
              </a:rPr>
              <a:pPr/>
              <a:t>64</a:t>
            </a:fld>
            <a:endParaRPr lang="en-US">
              <a:latin typeface="Tahoma" pitchFamily="34" charset="0"/>
            </a:endParaRPr>
          </a:p>
        </p:txBody>
      </p:sp>
      <p:sp>
        <p:nvSpPr>
          <p:cNvPr id="58372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NAT</a:t>
            </a:r>
            <a:r>
              <a:rPr lang="en-US" sz="4000" dirty="0">
                <a:cs typeface="+mj-cs"/>
              </a:rPr>
              <a:t>: network address </a:t>
            </a:r>
            <a:r>
              <a:rPr lang="en-US" sz="4000" dirty="0" smtClean="0">
                <a:cs typeface="+mj-cs"/>
              </a:rPr>
              <a:t>translation </a:t>
            </a:r>
            <a:endParaRPr lang="en-US" sz="3100" dirty="0">
              <a:cs typeface="+mj-cs"/>
            </a:endParaRPr>
          </a:p>
        </p:txBody>
      </p:sp>
      <p:sp>
        <p:nvSpPr>
          <p:cNvPr id="58374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58381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7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58388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9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0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1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3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58394" name="Text Box 90"/>
          <p:cNvSpPr txBox="1">
            <a:spLocks noChangeArrowheads="1"/>
          </p:cNvSpPr>
          <p:nvPr/>
        </p:nvSpPr>
        <p:spPr bwMode="auto">
          <a:xfrm>
            <a:off x="4260850" y="4741864"/>
            <a:ext cx="3836945" cy="153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datagrams with source or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destination in this network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have 10.0.0/24 address for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itchFamily="34" charset="0"/>
              </a:rPr>
              <a:t>source, destination (as usual</a:t>
            </a:r>
            <a:r>
              <a:rPr lang="en-US" sz="2400" dirty="0" smtClean="0">
                <a:latin typeface="Gill Sans MT" pitchFamily="34" charset="0"/>
              </a:rPr>
              <a:t>)</a:t>
            </a:r>
          </a:p>
        </p:txBody>
      </p:sp>
      <p:sp>
        <p:nvSpPr>
          <p:cNvPr id="58395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all</a:t>
            </a:r>
            <a:r>
              <a:rPr lang="en-US" sz="2400" dirty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datagrams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leaving</a:t>
            </a:r>
            <a:r>
              <a:rPr lang="en-US" sz="2400" dirty="0">
                <a:latin typeface="Gill Sans MT" pitchFamily="34" charset="0"/>
              </a:rPr>
              <a:t> local</a:t>
            </a:r>
          </a:p>
          <a:p>
            <a:pPr algn="r"/>
            <a:r>
              <a:rPr lang="en-US" sz="2400" dirty="0">
                <a:latin typeface="Gill Sans MT" pitchFamily="34" charset="0"/>
              </a:rPr>
              <a:t>network have </a:t>
            </a: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same</a:t>
            </a:r>
            <a:r>
              <a:rPr lang="en-US" sz="2400" dirty="0">
                <a:latin typeface="Gill Sans MT" pitchFamily="34" charset="0"/>
              </a:rPr>
              <a:t> single source NAT IP address: 138.76.29.7,different source port numbers</a:t>
            </a:r>
          </a:p>
        </p:txBody>
      </p:sp>
      <p:pic>
        <p:nvPicPr>
          <p:cNvPr id="58396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38702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7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8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99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584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12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15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13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00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5840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1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58405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6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2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58403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4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71256" y="4366181"/>
            <a:ext cx="491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(it is all about </a:t>
            </a:r>
            <a:r>
              <a:rPr lang="en-US" dirty="0" smtClean="0">
                <a:solidFill>
                  <a:srgbClr val="CC0000"/>
                </a:solidFill>
              </a:rPr>
              <a:t>extending </a:t>
            </a:r>
            <a:r>
              <a:rPr lang="en-US" dirty="0">
                <a:solidFill>
                  <a:srgbClr val="CC0000"/>
                </a:solidFill>
              </a:rPr>
              <a:t>the IP address space</a:t>
            </a:r>
            <a:r>
              <a:rPr lang="en-US" dirty="0"/>
              <a:t>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BF7B097A-8152-408C-9702-94C06D723BF1}" type="slidenum">
              <a:rPr lang="en-US">
                <a:latin typeface="Tahoma" pitchFamily="34" charset="0"/>
              </a:rPr>
              <a:pPr/>
              <a:t>65</a:t>
            </a:fld>
            <a:endParaRPr lang="en-US">
              <a:latin typeface="Tahoma" pitchFamily="34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motivation:</a:t>
            </a:r>
            <a:r>
              <a:rPr lang="en-US" smtClean="0">
                <a:ea typeface="ＭＳ Ｐゴシック" pitchFamily="34" charset="-128"/>
              </a:rPr>
              <a:t> local network uses just one IP address as far as outside world is concerned: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range of addresses not needed from ISP:  just one IP address for all devices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can change addresses of devices in local network without notifying outside world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can change ISP without changing addresses of devices in local network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devices inside local net not explicitly addressable, visible by outside world (a security plus)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59398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7540155-B6A9-45A6-97C4-EE789238BACF}" type="slidenum">
              <a:rPr lang="en-US">
                <a:latin typeface="Tahoma" pitchFamily="34" charset="0"/>
              </a:rPr>
              <a:pPr/>
              <a:t>66</a:t>
            </a:fld>
            <a:endParaRPr lang="en-US">
              <a:latin typeface="Tahoma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  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implementation</a:t>
            </a: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NAT router must: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outgoing datagrams: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replace</a:t>
            </a:r>
            <a:r>
              <a:rPr lang="en-US" dirty="0" smtClean="0">
                <a:ea typeface="ＭＳ Ｐゴシック" pitchFamily="34" charset="-128"/>
              </a:rPr>
              <a:t> (source IP address, port #) of every outgoing datagram to (NAT IP address, new port #)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>. . . remote clients/servers will respond using (NAT IP address, new port #) as destination </a:t>
            </a:r>
            <a:r>
              <a:rPr lang="en-US" sz="2400" dirty="0" err="1" smtClean="0">
                <a:latin typeface="Gill Sans MT" pitchFamily="34" charset="0"/>
                <a:ea typeface="ＭＳ Ｐゴシック" pitchFamily="34" charset="-128"/>
              </a:rPr>
              <a:t>addr</a:t>
            </a:r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/>
            </a:r>
            <a:br>
              <a:rPr lang="en-US" sz="2400" dirty="0" smtClean="0">
                <a:latin typeface="Gill Sans MT" pitchFamily="34" charset="0"/>
                <a:ea typeface="ＭＳ Ｐゴシック" pitchFamily="34" charset="-128"/>
              </a:rPr>
            </a:br>
            <a:endParaRPr lang="en-US" sz="2400" dirty="0" smtClean="0">
              <a:latin typeface="Gill Sans MT" pitchFamily="34" charset="0"/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remember (in NAT translation table)</a:t>
            </a:r>
            <a:r>
              <a:rPr lang="en-US" i="1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every (source IP address, port #)  to (NAT IP address, new port #) translation pair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incoming datagrams:</a:t>
            </a:r>
            <a:r>
              <a:rPr lang="en-US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replace</a:t>
            </a:r>
            <a:r>
              <a:rPr lang="en-US" dirty="0" smtClean="0">
                <a:ea typeface="ＭＳ Ｐゴシック" pitchFamily="34" charset="-128"/>
              </a:rPr>
              <a:t> (NAT IP address, new port #) in </a:t>
            </a:r>
            <a:r>
              <a:rPr lang="en-US" dirty="0" err="1" smtClean="0">
                <a:ea typeface="ＭＳ Ｐゴシック" pitchFamily="34" charset="-128"/>
              </a:rPr>
              <a:t>dest</a:t>
            </a:r>
            <a:r>
              <a:rPr lang="en-US" dirty="0" smtClean="0">
                <a:ea typeface="ＭＳ Ｐゴシック" pitchFamily="34" charset="-128"/>
              </a:rPr>
              <a:t>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0422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AF231B94-AB41-49DF-BD6E-2FB65685D931}" type="slidenum">
              <a:rPr lang="en-US">
                <a:latin typeface="Tahoma" pitchFamily="34" charset="0"/>
              </a:rPr>
              <a:pPr/>
              <a:t>67</a:t>
            </a:fld>
            <a:endParaRPr lang="en-US">
              <a:latin typeface="Tahoma" pitchFamily="34" charset="0"/>
            </a:endParaRPr>
          </a:p>
        </p:txBody>
      </p:sp>
      <p:sp>
        <p:nvSpPr>
          <p:cNvPr id="61444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1450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61451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6154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154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154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5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55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5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5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4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1249 h 264"/>
                <a:gd name="T2" fmla="*/ 2554 w 417"/>
                <a:gd name="T3" fmla="*/ 1249 h 264"/>
                <a:gd name="T4" fmla="*/ 2554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44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6154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61453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1454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5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1456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61540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6154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58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9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61461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2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63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61526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7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61528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1537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8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9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52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1534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5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36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30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31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61532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3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61511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1516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7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1518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1523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4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5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1519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1520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1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522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12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13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61514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5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61507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b="1" i="1">
                  <a:solidFill>
                    <a:srgbClr val="CC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</a:pPr>
              <a:r>
                <a:rPr lang="en-US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61508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09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10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61493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61495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1504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5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6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496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1501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2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503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498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614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b="1" i="1">
                <a:solidFill>
                  <a:srgbClr val="CC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dest addr from</a:t>
            </a: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99"/>
                </a:solidFill>
              </a:rPr>
              <a:t>138.76.29.7, 5001 to 10.0.0.1, 3345 </a:t>
            </a:r>
          </a:p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61471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1473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4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614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14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1488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1491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2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9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5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61483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4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6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61481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2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1477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61479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0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78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72D76BD7-4602-49C6-84DE-43BAD73DF284}" type="slidenum">
              <a:rPr lang="en-US">
                <a:latin typeface="Tahoma" pitchFamily="34" charset="0"/>
              </a:rPr>
              <a:pPr/>
              <a:t>68</a:t>
            </a:fld>
            <a:endParaRPr lang="en-US">
              <a:latin typeface="Tahoma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16-bit port-number field: 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64k simultaneous connections with a single LAN-side address!</a:t>
            </a:r>
          </a:p>
          <a:p>
            <a:r>
              <a:rPr lang="en-US" dirty="0" smtClean="0">
                <a:ea typeface="ＭＳ Ｐゴシック" pitchFamily="34" charset="-128"/>
              </a:rPr>
              <a:t>NAT is controversial: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routers should only process up to layer 3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violates end-to-end argument</a:t>
            </a:r>
          </a:p>
          <a:p>
            <a:pPr lvl="2"/>
            <a:r>
              <a:rPr lang="en-US" sz="2400" dirty="0" smtClean="0">
                <a:latin typeface="Gill Sans MT" pitchFamily="34" charset="0"/>
                <a:ea typeface="ＭＳ Ｐゴシック" pitchFamily="34" charset="-128"/>
              </a:rPr>
              <a:t>NAT possibility must be taken into account by app designers, e.g., P2P applications</a:t>
            </a:r>
          </a:p>
          <a:p>
            <a:pPr lvl="1"/>
            <a:r>
              <a:rPr lang="en-US" sz="2800" dirty="0" smtClean="0">
                <a:ea typeface="ＭＳ Ｐゴシック" pitchFamily="34" charset="-128"/>
              </a:rPr>
              <a:t>address shortage should instead be solved by IPv6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NAT: network address translation</a:t>
            </a:r>
          </a:p>
        </p:txBody>
      </p:sp>
      <p:pic>
        <p:nvPicPr>
          <p:cNvPr id="62470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AC38D6F-96A9-46E0-87CE-B845265E7651}" type="slidenum">
              <a:rPr lang="en-US">
                <a:latin typeface="Tahoma" pitchFamily="34" charset="0"/>
              </a:rPr>
              <a:pPr/>
              <a:t>69</a:t>
            </a:fld>
            <a:endParaRPr lang="en-US">
              <a:latin typeface="Tahoma" pitchFamily="34" charset="0"/>
            </a:endParaRPr>
          </a:p>
        </p:txBody>
      </p:sp>
      <p:pic>
        <p:nvPicPr>
          <p:cNvPr id="63492" name="Picture 10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 traversal problem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583" y="1347787"/>
            <a:ext cx="5159580" cy="5159375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client wants to connect to server with address 10.0.0.1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server address 10.0.0.1 local to LAN (client can</a:t>
            </a:r>
            <a:r>
              <a:rPr lang="ja-JP" altLang="en-US" sz="2000" dirty="0" smtClean="0">
                <a:ea typeface="ＭＳ Ｐゴシック" pitchFamily="34" charset="-128"/>
              </a:rPr>
              <a:t>’</a:t>
            </a:r>
            <a:r>
              <a:rPr lang="en-US" altLang="ja-JP" sz="2000" dirty="0" smtClean="0">
                <a:ea typeface="ＭＳ Ｐゴシック" pitchFamily="34" charset="-128"/>
              </a:rPr>
              <a:t>t use it as destination </a:t>
            </a:r>
            <a:r>
              <a:rPr lang="en-US" altLang="ja-JP" sz="2000" dirty="0" err="1" smtClean="0">
                <a:ea typeface="ＭＳ Ｐゴシック" pitchFamily="34" charset="-128"/>
              </a:rPr>
              <a:t>addr</a:t>
            </a:r>
            <a:r>
              <a:rPr lang="en-US" altLang="ja-JP" sz="2000" dirty="0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only one externally visible address: 138.76.29.7</a:t>
            </a:r>
          </a:p>
          <a:p>
            <a:r>
              <a:rPr lang="en-US" sz="2400" i="1" dirty="0" smtClean="0">
                <a:solidFill>
                  <a:srgbClr val="CC0000"/>
                </a:solidFill>
                <a:ea typeface="ＭＳ Ｐゴシック" pitchFamily="34" charset="-128"/>
              </a:rPr>
              <a:t>solution1:</a:t>
            </a:r>
            <a:r>
              <a:rPr lang="en-US" sz="2400" dirty="0" smtClean="0">
                <a:ea typeface="ＭＳ Ｐゴシック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e.g., (123.76.29.7, port 2500) always forwarded to 10.0.0.1 port 25000</a:t>
            </a:r>
          </a:p>
          <a:p>
            <a:r>
              <a:rPr lang="en-US" sz="2200" i="1" dirty="0" smtClean="0">
                <a:solidFill>
                  <a:srgbClr val="C00000"/>
                </a:solidFill>
                <a:ea typeface="ＭＳ Ｐゴシック" pitchFamily="34" charset="-128"/>
              </a:rPr>
              <a:t>Solution 2</a:t>
            </a:r>
            <a:r>
              <a:rPr lang="en-US" sz="2200" i="1" dirty="0" smtClean="0">
                <a:ea typeface="ＭＳ Ｐゴシック" pitchFamily="34" charset="-128"/>
              </a:rPr>
              <a:t>:</a:t>
            </a:r>
            <a:r>
              <a:rPr lang="en-US" sz="2200" dirty="0" smtClean="0">
                <a:ea typeface="ＭＳ Ｐゴシック" pitchFamily="34" charset="-128"/>
              </a:rPr>
              <a:t> automate the above through a protocol (universal plug-and-play)</a:t>
            </a:r>
          </a:p>
          <a:p>
            <a:r>
              <a:rPr lang="en-US" sz="2200" i="1" dirty="0" smtClean="0">
                <a:solidFill>
                  <a:srgbClr val="C00000"/>
                </a:solidFill>
                <a:ea typeface="ＭＳ Ｐゴシック" pitchFamily="34" charset="-128"/>
              </a:rPr>
              <a:t>Solution 3</a:t>
            </a:r>
            <a:r>
              <a:rPr lang="en-US" sz="2200" dirty="0" smtClean="0">
                <a:ea typeface="ＭＳ Ｐゴシック" pitchFamily="34" charset="-128"/>
              </a:rPr>
              <a:t>: through a proxy/relay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(will discuss in connection to p2p applications)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3495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7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3499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2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3503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350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5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client</a:t>
            </a:r>
          </a:p>
        </p:txBody>
      </p:sp>
      <p:sp>
        <p:nvSpPr>
          <p:cNvPr id="63506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3507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08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6355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pitchFamily="34" charset="0"/>
              </a:endParaRPr>
            </a:p>
          </p:txBody>
        </p:sp>
        <p:sp>
          <p:nvSpPr>
            <p:cNvPr id="6355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pitchFamily="34" charset="0"/>
              </a:endParaRPr>
            </a:p>
          </p:txBody>
        </p:sp>
        <p:sp>
          <p:nvSpPr>
            <p:cNvPr id="6355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pitchFamily="34" charset="0"/>
              </a:endParaRPr>
            </a:p>
          </p:txBody>
        </p:sp>
        <p:grpSp>
          <p:nvGrpSpPr>
            <p:cNvPr id="63556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559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0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57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9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63551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2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0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63549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0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1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63547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48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3512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13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63515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0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2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4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5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4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6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7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353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14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F4E1833A-965E-478C-B821-466F47E0ED1D}" type="slidenum">
              <a:rPr lang="en-US">
                <a:latin typeface="Tahoma" pitchFamily="34" charset="0"/>
              </a:rPr>
              <a:pPr/>
              <a:t>7</a:t>
            </a:fld>
            <a:endParaRPr lang="en-US">
              <a:latin typeface="Tahoma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 service model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 dirty="0">
                <a:latin typeface="Gill Sans MT" pitchFamily="34" charset="0"/>
              </a:rPr>
              <a:t> What </a:t>
            </a:r>
            <a:r>
              <a:rPr lang="en-US" sz="2800" i="1" dirty="0" smtClean="0">
                <a:solidFill>
                  <a:srgbClr val="000099"/>
                </a:solidFill>
                <a:latin typeface="Gill Sans MT" pitchFamily="34" charset="0"/>
              </a:rPr>
              <a:t>service model</a:t>
            </a:r>
            <a:r>
              <a:rPr lang="en-US" sz="2800" dirty="0" smtClean="0">
                <a:latin typeface="Gill Sans MT" pitchFamily="34" charset="0"/>
              </a:rPr>
              <a:t> can be considered for a </a:t>
            </a:r>
            <a:r>
              <a:rPr lang="ja-JP" altLang="en-US" sz="2800" dirty="0" smtClean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channel</a:t>
            </a:r>
            <a:r>
              <a:rPr lang="ja-JP" altLang="en-US" sz="2800" dirty="0">
                <a:latin typeface="Gill Sans MT" pitchFamily="34" charset="0"/>
              </a:rPr>
              <a:t>”</a:t>
            </a:r>
            <a:r>
              <a:rPr lang="en-US" altLang="ja-JP" sz="2800" dirty="0">
                <a:latin typeface="Gill Sans MT" pitchFamily="34" charset="0"/>
              </a:rPr>
              <a:t> </a:t>
            </a:r>
            <a:r>
              <a:rPr lang="en-US" altLang="ja-JP" sz="2800" dirty="0" smtClean="0">
                <a:latin typeface="Gill Sans MT" pitchFamily="34" charset="0"/>
              </a:rPr>
              <a:t>transporting packets </a:t>
            </a:r>
            <a:r>
              <a:rPr lang="en-US" altLang="ja-JP" sz="2800" dirty="0">
                <a:latin typeface="Gill Sans MT" pitchFamily="34" charset="0"/>
              </a:rPr>
              <a:t>from sender to receiver?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880233"/>
            <a:ext cx="3810000" cy="2528888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example services for </a:t>
            </a:r>
            <a:r>
              <a:rPr lang="en-US" b="1" i="1" dirty="0">
                <a:solidFill>
                  <a:srgbClr val="CC0000"/>
                </a:solidFill>
                <a:cs typeface="+mn-cs"/>
              </a:rPr>
              <a:t>individual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 datagrams: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guaranteed delivery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guaranteed delivery with less than 40 </a:t>
            </a:r>
            <a:r>
              <a:rPr lang="en-US" sz="2400" dirty="0" err="1">
                <a:cs typeface="+mn-cs"/>
              </a:rPr>
              <a:t>msec</a:t>
            </a:r>
            <a:r>
              <a:rPr lang="en-US" sz="2400" dirty="0">
                <a:cs typeface="+mn-cs"/>
              </a:rPr>
              <a:t> delay</a:t>
            </a:r>
          </a:p>
        </p:txBody>
      </p:sp>
      <p:sp>
        <p:nvSpPr>
          <p:cNvPr id="9223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872297"/>
            <a:ext cx="3810000" cy="31993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example services for a </a:t>
            </a:r>
            <a:r>
              <a:rPr lang="en-US" b="1" i="1" dirty="0" smtClean="0">
                <a:solidFill>
                  <a:srgbClr val="CC0000"/>
                </a:solidFill>
                <a:ea typeface="ＭＳ Ｐゴシック" pitchFamily="34" charset="-128"/>
              </a:rPr>
              <a:t>flow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of packets:</a:t>
            </a:r>
          </a:p>
          <a:p>
            <a:r>
              <a:rPr lang="en-US" sz="2400" dirty="0" smtClean="0">
                <a:ea typeface="ＭＳ Ｐゴシック" pitchFamily="34" charset="-128"/>
              </a:rPr>
              <a:t>in-order delivery</a:t>
            </a:r>
          </a:p>
          <a:p>
            <a:r>
              <a:rPr lang="en-US" sz="2400" dirty="0" smtClean="0">
                <a:ea typeface="ＭＳ Ｐゴシック" pitchFamily="34" charset="-128"/>
              </a:rPr>
              <a:t>guaranteed minimum bandwidth to flow</a:t>
            </a:r>
          </a:p>
          <a:p>
            <a:r>
              <a:rPr lang="en-US" sz="2400" dirty="0" smtClean="0">
                <a:ea typeface="ＭＳ Ｐゴシック" pitchFamily="34" charset="-128"/>
              </a:rPr>
              <a:t>restrictions on changes in inter-packet time-spacing</a:t>
            </a: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9224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70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</a:t>
            </a:r>
            <a:r>
              <a:rPr lang="en-US" dirty="0" smtClean="0">
                <a:cs typeface="+mn-cs"/>
              </a:rPr>
              <a:t>services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C0000"/>
                </a:solidFill>
              </a:rPr>
              <a:t>delivery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Error </a:t>
            </a:r>
            <a:r>
              <a:rPr lang="en-US" dirty="0"/>
              <a:t>and</a:t>
            </a:r>
            <a:r>
              <a:rPr lang="en-US" b="1" dirty="0">
                <a:solidFill>
                  <a:srgbClr val="CC0000"/>
                </a:solidFill>
              </a:rPr>
              <a:t> information reporting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b="1" dirty="0">
                <a:solidFill>
                  <a:srgbClr val="CC0000"/>
                </a:solidFill>
              </a:rPr>
              <a:t>ICMP</a:t>
            </a:r>
            <a:endParaRPr lang="en-US" b="1" dirty="0"/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NAT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IPv6</a:t>
            </a: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0" y="3992136"/>
            <a:ext cx="914400" cy="26762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6E93979-20E9-4ACE-9923-926890DB1266}" type="slidenum">
              <a:rPr lang="en-US">
                <a:latin typeface="Tahoma" pitchFamily="34" charset="0"/>
              </a:rPr>
              <a:pPr/>
              <a:t>71</a:t>
            </a:fld>
            <a:endParaRPr lang="en-US"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motivation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initial motivation: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32-bit address space soon to be completely allocated.  </a:t>
            </a:r>
          </a:p>
          <a:p>
            <a:r>
              <a:rPr lang="en-US" dirty="0" smtClean="0">
                <a:ea typeface="ＭＳ Ｐゴシック" pitchFamily="34" charset="-128"/>
              </a:rPr>
              <a:t>additional motivation: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header format helps speed processing/forwarding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header changes to facilitate </a:t>
            </a:r>
            <a:r>
              <a:rPr lang="en-US" dirty="0" err="1" smtClean="0">
                <a:ea typeface="ＭＳ Ｐゴシック" pitchFamily="34" charset="-128"/>
              </a:rPr>
              <a:t>QoS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IPv6 datagram format: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fixed-length 40 byte header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no fragmentation allowed</a:t>
            </a:r>
          </a:p>
          <a:p>
            <a:pPr lvl="1"/>
            <a:r>
              <a:rPr lang="en-US" i="1" dirty="0" smtClean="0">
                <a:ea typeface="ＭＳ Ｐゴシック" pitchFamily="34" charset="-128"/>
              </a:rPr>
              <a:t>128-bit addresses   </a:t>
            </a:r>
            <a:r>
              <a:rPr lang="en-US" dirty="0" smtClean="0">
                <a:ea typeface="ＭＳ Ｐゴシック" pitchFamily="34" charset="-128"/>
              </a:rPr>
              <a:t>(2</a:t>
            </a:r>
            <a:r>
              <a:rPr lang="en-US" baseline="30000" dirty="0" smtClean="0">
                <a:ea typeface="ＭＳ Ｐゴシック" pitchFamily="34" charset="-128"/>
              </a:rPr>
              <a:t>128 </a:t>
            </a:r>
            <a:r>
              <a:rPr lang="en-US" dirty="0" smtClean="0">
                <a:ea typeface="ＭＳ Ｐゴシック" pitchFamily="34" charset="-128"/>
              </a:rPr>
              <a:t> = 10</a:t>
            </a:r>
            <a:r>
              <a:rPr lang="en-US" baseline="30000" dirty="0" smtClean="0">
                <a:ea typeface="ＭＳ Ｐゴシック" pitchFamily="34" charset="-128"/>
              </a:rPr>
              <a:t>38</a:t>
            </a:r>
            <a:r>
              <a:rPr lang="en-US" dirty="0" smtClean="0">
                <a:ea typeface="ＭＳ Ｐゴシック" pitchFamily="34" charset="-128"/>
              </a:rPr>
              <a:t> hosts)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Standard subnet size: </a:t>
            </a:r>
            <a:r>
              <a:rPr lang="en-US" i="1" dirty="0" smtClean="0">
                <a:ea typeface="ＭＳ Ｐゴシック" pitchFamily="34" charset="-128"/>
              </a:rPr>
              <a:t>2</a:t>
            </a:r>
            <a:r>
              <a:rPr lang="en-US" i="1" baseline="30000" dirty="0" smtClean="0">
                <a:ea typeface="ＭＳ Ｐゴシック" pitchFamily="34" charset="-128"/>
              </a:rPr>
              <a:t>64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hosts</a:t>
            </a:r>
          </a:p>
        </p:txBody>
      </p:sp>
      <p:pic>
        <p:nvPicPr>
          <p:cNvPr id="69638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DF4BDF1D-EDD0-4CD0-A522-A5790BA42C73}" type="slidenum">
              <a:rPr lang="en-US">
                <a:latin typeface="Tahoma" pitchFamily="34" charset="0"/>
              </a:rPr>
              <a:pPr/>
              <a:t>72</a:t>
            </a:fld>
            <a:endParaRPr lang="en-US">
              <a:latin typeface="Tahoma" pitchFamily="34" charset="0"/>
            </a:endParaRPr>
          </a:p>
        </p:txBody>
      </p:sp>
      <p:pic>
        <p:nvPicPr>
          <p:cNvPr id="70660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70663" name="Rectangle 4"/>
          <p:cNvSpPr>
            <a:spLocks noChangeArrowheads="1"/>
          </p:cNvSpPr>
          <p:nvPr/>
        </p:nvSpPr>
        <p:spPr bwMode="auto">
          <a:xfrm>
            <a:off x="479425" y="1306513"/>
            <a:ext cx="751951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/>
          <a:p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priority:</a:t>
            </a:r>
            <a:r>
              <a:rPr lang="en-US" sz="2400" dirty="0">
                <a:latin typeface="Gill Sans MT" pitchFamily="34" charset="0"/>
              </a:rPr>
              <a:t>  identify priority among datagrams in flow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</a:rPr>
              <a:t>flow Label:</a:t>
            </a:r>
            <a:r>
              <a:rPr lang="en-US" sz="2400" dirty="0">
                <a:latin typeface="Gill Sans MT" pitchFamily="34" charset="0"/>
              </a:rPr>
              <a:t> identify datagrams in same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>
                <a:latin typeface="Gill Sans MT" pitchFamily="34" charset="0"/>
              </a:rPr>
              <a:t>flow.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 </a:t>
            </a:r>
          </a:p>
          <a:p>
            <a:r>
              <a:rPr lang="en-US" sz="2400" dirty="0">
                <a:latin typeface="Gill Sans MT" pitchFamily="34" charset="0"/>
              </a:rPr>
              <a:t>                    (concept of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>
                <a:latin typeface="Gill Sans MT" pitchFamily="34" charset="0"/>
              </a:rPr>
              <a:t>flow</a:t>
            </a:r>
            <a:r>
              <a:rPr lang="ja-JP" altLang="en-US" sz="2400" dirty="0">
                <a:latin typeface="Gill Sans MT" pitchFamily="34" charset="0"/>
              </a:rPr>
              <a:t>”</a:t>
            </a:r>
            <a:r>
              <a:rPr lang="en-US" altLang="ja-JP" sz="2400" dirty="0">
                <a:latin typeface="Gill Sans MT" pitchFamily="34" charset="0"/>
              </a:rPr>
              <a:t> not well defined</a:t>
            </a:r>
            <a:r>
              <a:rPr lang="en-US" altLang="ja-JP" sz="2400" dirty="0" smtClean="0">
                <a:latin typeface="Gill Sans MT" pitchFamily="34" charset="0"/>
              </a:rPr>
              <a:t>).</a:t>
            </a:r>
            <a:endParaRPr lang="en-US" altLang="ja-JP" sz="2400" dirty="0">
              <a:latin typeface="Gill Sans MT" pitchFamily="34" charset="0"/>
            </a:endParaRPr>
          </a:p>
        </p:txBody>
      </p:sp>
      <p:sp>
        <p:nvSpPr>
          <p:cNvPr id="70664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6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7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8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9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0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1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72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150076" y="5175250"/>
            <a:ext cx="4737100" cy="9874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673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data</a:t>
            </a:r>
          </a:p>
        </p:txBody>
      </p:sp>
      <p:sp>
        <p:nvSpPr>
          <p:cNvPr id="70674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/>
              <a:t>(128 bits)</a:t>
            </a:r>
          </a:p>
        </p:txBody>
      </p:sp>
      <p:sp>
        <p:nvSpPr>
          <p:cNvPr id="70675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/>
              <a:t>(128 bits)</a:t>
            </a:r>
          </a:p>
        </p:txBody>
      </p:sp>
      <p:sp>
        <p:nvSpPr>
          <p:cNvPr id="70676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payload len</a:t>
            </a:r>
          </a:p>
        </p:txBody>
      </p:sp>
      <p:sp>
        <p:nvSpPr>
          <p:cNvPr id="70677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next hdr</a:t>
            </a:r>
          </a:p>
        </p:txBody>
      </p:sp>
      <p:sp>
        <p:nvSpPr>
          <p:cNvPr id="70678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hop limit</a:t>
            </a:r>
          </a:p>
        </p:txBody>
      </p:sp>
      <p:sp>
        <p:nvSpPr>
          <p:cNvPr id="70679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flow label</a:t>
            </a:r>
          </a:p>
        </p:txBody>
      </p:sp>
      <p:sp>
        <p:nvSpPr>
          <p:cNvPr id="70680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pri</a:t>
            </a:r>
          </a:p>
        </p:txBody>
      </p:sp>
      <p:sp>
        <p:nvSpPr>
          <p:cNvPr id="70681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ver</a:t>
            </a:r>
          </a:p>
        </p:txBody>
      </p:sp>
      <p:sp>
        <p:nvSpPr>
          <p:cNvPr id="70682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83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32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13876C51-EB25-43DC-BF30-2EFB9206FAC2}" type="slidenum">
              <a:rPr lang="en-US">
                <a:latin typeface="Tahoma" pitchFamily="34" charset="0"/>
              </a:rPr>
              <a:pPr/>
              <a:t>73</a:t>
            </a:fld>
            <a:endParaRPr lang="en-US">
              <a:latin typeface="Tahoma" pitchFamily="34" charset="0"/>
            </a:endParaRPr>
          </a:p>
        </p:txBody>
      </p:sp>
      <p:pic>
        <p:nvPicPr>
          <p:cNvPr id="7168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checksum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i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removed entirely to reduce processing time at each hop</a:t>
            </a:r>
          </a:p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options:</a:t>
            </a:r>
            <a:r>
              <a:rPr lang="en-US" smtClean="0">
                <a:ea typeface="ＭＳ Ｐゴシック" pitchFamily="34" charset="-128"/>
              </a:rPr>
              <a:t> allowed, but outside of header, indicated by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Next Header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field</a:t>
            </a:r>
          </a:p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ICMPv6:</a:t>
            </a:r>
            <a:r>
              <a:rPr lang="en-US" smtClean="0">
                <a:ea typeface="ＭＳ Ｐゴシック" pitchFamily="34" charset="-128"/>
              </a:rPr>
              <a:t> new version of ICMP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additional message types, e.g.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Packet Too Big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multicast group management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CE7C1563-271A-4F45-B593-A6444345932C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74</a:t>
            </a:fld>
            <a:endParaRPr lang="en-US" altLang="sv-SE" sz="1200" smtClean="0">
              <a:latin typeface="Tahoma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altLang="sv-SE" smtClean="0">
                <a:ea typeface="ＭＳ Ｐゴシック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  <a:defRPr/>
            </a:pPr>
            <a:r>
              <a:rPr lang="en-US" altLang="sv-SE" sz="2800" smtClean="0">
                <a:ea typeface="ＭＳ Ｐゴシック" pitchFamily="34" charset="-128"/>
              </a:rPr>
              <a:t>no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flag days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endParaRPr lang="en-US" altLang="ja-JP" sz="2800" smtClean="0">
              <a:ea typeface="ＭＳ Ｐゴシック" pitchFamily="34" charset="-128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altLang="sv-SE" sz="2800" smtClean="0">
                <a:ea typeface="ＭＳ Ｐゴシック" pitchFamily="34" charset="-128"/>
              </a:rPr>
              <a:t>how will network operate with mixed IPv4 and IPv6 routers? </a:t>
            </a:r>
          </a:p>
          <a:p>
            <a:pPr>
              <a:defRPr/>
            </a:pPr>
            <a:r>
              <a:rPr lang="en-US" altLang="sv-SE" i="1" smtClean="0">
                <a:solidFill>
                  <a:srgbClr val="CC0000"/>
                </a:solidFill>
                <a:ea typeface="ＭＳ Ｐゴシック" pitchFamily="34" charset="-128"/>
              </a:rPr>
              <a:t>tunneling:</a:t>
            </a:r>
            <a:r>
              <a:rPr lang="en-US" altLang="sv-SE" smtClean="0">
                <a:ea typeface="ＭＳ Ｐゴシック" pitchFamily="34" charset="-128"/>
              </a:rPr>
              <a:t> IPv6 datagram carried as </a:t>
            </a:r>
            <a:r>
              <a:rPr lang="en-US" altLang="sv-SE" i="1" smtClean="0">
                <a:ea typeface="ＭＳ Ｐゴシック" pitchFamily="34" charset="-128"/>
              </a:rPr>
              <a:t>payload</a:t>
            </a:r>
            <a:r>
              <a:rPr lang="en-US" altLang="sv-SE" smtClean="0">
                <a:ea typeface="ＭＳ Ｐゴシック" pitchFamily="34" charset="-128"/>
              </a:rPr>
              <a:t> in IPv4 datagram among IPv4 routers</a:t>
            </a:r>
          </a:p>
        </p:txBody>
      </p:sp>
      <p:pic>
        <p:nvPicPr>
          <p:cNvPr id="72710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11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7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8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9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0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1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2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3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4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5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6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7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8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9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0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1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0664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source, dest addr </a:t>
            </a:r>
          </a:p>
        </p:txBody>
      </p:sp>
      <p:sp>
        <p:nvSpPr>
          <p:cNvPr id="70665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header fields </a:t>
            </a:r>
          </a:p>
        </p:txBody>
      </p:sp>
      <p:sp>
        <p:nvSpPr>
          <p:cNvPr id="70666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7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8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IPv4 datagram</a:t>
            </a:r>
          </a:p>
        </p:txBody>
      </p:sp>
      <p:sp>
        <p:nvSpPr>
          <p:cNvPr id="70670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1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5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18886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70694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IPv4 payload </a:t>
              </a:r>
            </a:p>
          </p:txBody>
        </p:sp>
        <p:sp>
          <p:nvSpPr>
            <p:cNvPr id="70695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887" name="Group 71"/>
          <p:cNvGrpSpPr>
            <a:grpSpLocks/>
          </p:cNvGrpSpPr>
          <p:nvPr/>
        </p:nvGrpSpPr>
        <p:grpSpPr bwMode="auto">
          <a:xfrm>
            <a:off x="3506788" y="4321175"/>
            <a:ext cx="3402012" cy="1476375"/>
            <a:chOff x="2280" y="1247"/>
            <a:chExt cx="2143" cy="930"/>
          </a:xfrm>
        </p:grpSpPr>
        <p:sp>
          <p:nvSpPr>
            <p:cNvPr id="70678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79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0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7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UDP/TCP payload</a:t>
              </a:r>
            </a:p>
          </p:txBody>
        </p:sp>
        <p:sp>
          <p:nvSpPr>
            <p:cNvPr id="70688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source dest addr</a:t>
              </a:r>
            </a:p>
          </p:txBody>
        </p:sp>
        <p:sp>
          <p:nvSpPr>
            <p:cNvPr id="70689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header fields</a:t>
              </a:r>
            </a:p>
          </p:txBody>
        </p:sp>
        <p:sp>
          <p:nvSpPr>
            <p:cNvPr id="70690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1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2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3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9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3F1C544A-2AD5-4549-A428-3597E3B2E96C}" type="slidenum">
              <a:rPr lang="en-US">
                <a:latin typeface="Tahoma" pitchFamily="34" charset="0"/>
              </a:rPr>
              <a:pPr/>
              <a:t>75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74910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4914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5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74911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912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74913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74901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4905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906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4908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909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74907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74902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903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74904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4895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96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74897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4898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4899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0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4886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87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74888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4889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4890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891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4893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894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74892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4760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physical view:</a:t>
            </a:r>
          </a:p>
        </p:txBody>
      </p:sp>
      <p:sp>
        <p:nvSpPr>
          <p:cNvPr id="74761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4762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748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81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84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5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82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83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3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4855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A</a:t>
              </a:r>
            </a:p>
          </p:txBody>
        </p:sp>
        <p:sp>
          <p:nvSpPr>
            <p:cNvPr id="74856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B</a:t>
              </a:r>
            </a:p>
          </p:txBody>
        </p:sp>
        <p:sp>
          <p:nvSpPr>
            <p:cNvPr id="74857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58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74859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74860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7487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7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73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76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7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74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5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1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7486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6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65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68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9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66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7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764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74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4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4850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4853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51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2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5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4824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E</a:t>
              </a:r>
            </a:p>
          </p:txBody>
        </p:sp>
        <p:sp>
          <p:nvSpPr>
            <p:cNvPr id="74825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826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74827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74828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7483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4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42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45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6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43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4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29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7483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83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4834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74837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8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35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0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F</a:t>
              </a:r>
            </a:p>
          </p:txBody>
        </p:sp>
      </p:grpSp>
      <p:sp>
        <p:nvSpPr>
          <p:cNvPr id="74766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74767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D</a:t>
            </a:r>
          </a:p>
        </p:txBody>
      </p:sp>
      <p:grpSp>
        <p:nvGrpSpPr>
          <p:cNvPr id="74768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4773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/>
                <a:t>logical view:</a:t>
              </a:r>
            </a:p>
          </p:txBody>
        </p:sp>
        <p:sp>
          <p:nvSpPr>
            <p:cNvPr id="74775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74776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4801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E</a:t>
                </a:r>
              </a:p>
            </p:txBody>
          </p:sp>
          <p:sp>
            <p:nvSpPr>
              <p:cNvPr id="74802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803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74804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74805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7481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9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22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23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20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1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06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7480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81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811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814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15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12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3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807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F</a:t>
                </a:r>
              </a:p>
            </p:txBody>
          </p:sp>
        </p:grpSp>
        <p:grpSp>
          <p:nvGrpSpPr>
            <p:cNvPr id="74777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4778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A</a:t>
                </a:r>
              </a:p>
            </p:txBody>
          </p:sp>
          <p:sp>
            <p:nvSpPr>
              <p:cNvPr id="74779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/>
                  <a:t>B</a:t>
                </a:r>
              </a:p>
            </p:txBody>
          </p:sp>
          <p:sp>
            <p:nvSpPr>
              <p:cNvPr id="74780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4781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74782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74783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7479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9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96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9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800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797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8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84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7478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478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74788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74791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92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789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0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4769" name="Picture 34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451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1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4772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188187"/>
            <a:ext cx="8287385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Tunneling  </a:t>
            </a:r>
            <a:r>
              <a:rPr lang="en-US" sz="3200" dirty="0" smtClean="0">
                <a:cs typeface="+mj-cs"/>
              </a:rPr>
              <a:t>(6in4 – static tunnel)</a:t>
            </a:r>
            <a:endParaRPr lang="en-US" sz="32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EE5F796D-CA6A-49D6-98E5-6CEBBA236D92}" type="slidenum">
              <a:rPr lang="en-US">
                <a:latin typeface="Tahoma" pitchFamily="34" charset="0"/>
              </a:rPr>
              <a:pPr/>
              <a:t>76</a:t>
            </a:fld>
            <a:endParaRPr lang="en-US">
              <a:latin typeface="Tahoma" pitchFamily="34" charset="0"/>
            </a:endParaRPr>
          </a:p>
        </p:txBody>
      </p:sp>
      <p:pic>
        <p:nvPicPr>
          <p:cNvPr id="307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Roadmap</a:t>
            </a:r>
            <a:endParaRPr lang="en-US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U</a:t>
            </a:r>
            <a:r>
              <a:rPr lang="en-US" dirty="0" smtClean="0">
                <a:cs typeface="+mn-cs"/>
              </a:rPr>
              <a:t>nderstand </a:t>
            </a:r>
            <a:r>
              <a:rPr lang="en-US" dirty="0">
                <a:cs typeface="+mn-cs"/>
              </a:rPr>
              <a:t>principles </a:t>
            </a:r>
            <a:r>
              <a:rPr lang="en-US" dirty="0" smtClean="0">
                <a:cs typeface="+mn-cs"/>
              </a:rPr>
              <a:t>of </a:t>
            </a:r>
            <a:r>
              <a:rPr lang="en-US" dirty="0">
                <a:cs typeface="+mn-cs"/>
              </a:rPr>
              <a:t>network layer </a:t>
            </a:r>
            <a:r>
              <a:rPr lang="en-US" dirty="0" smtClean="0">
                <a:cs typeface="+mn-cs"/>
              </a:rPr>
              <a:t>services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Internet Network layer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IP, Addressing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C0000"/>
                </a:solidFill>
              </a:rPr>
              <a:t>delivery</a:t>
            </a:r>
          </a:p>
          <a:p>
            <a:pPr lvl="1">
              <a:defRPr/>
            </a:pPr>
            <a:r>
              <a:rPr lang="en-US" b="1" dirty="0">
                <a:solidFill>
                  <a:srgbClr val="CC0000"/>
                </a:solidFill>
              </a:rPr>
              <a:t>Error </a:t>
            </a:r>
            <a:r>
              <a:rPr lang="en-US" dirty="0"/>
              <a:t>and</a:t>
            </a:r>
            <a:r>
              <a:rPr lang="en-US" b="1" dirty="0">
                <a:solidFill>
                  <a:srgbClr val="CC0000"/>
                </a:solidFill>
              </a:rPr>
              <a:t> information reporting </a:t>
            </a: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b="1" dirty="0">
                <a:solidFill>
                  <a:srgbClr val="CC0000"/>
                </a:solidFill>
              </a:rPr>
              <a:t>ICMP</a:t>
            </a:r>
            <a:endParaRPr lang="en-US" b="1" dirty="0"/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NAT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CC0000"/>
                </a:solidFill>
              </a:rPr>
              <a:t>IPv6</a:t>
            </a: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57" y="402431"/>
            <a:ext cx="18716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Main </a:t>
            </a:r>
            <a:r>
              <a:rPr lang="sv-SE" dirty="0" err="1" smtClean="0"/>
              <a:t>textbook</a:t>
            </a:r>
            <a:r>
              <a:rPr lang="sv-SE" dirty="0" smtClean="0"/>
              <a:t>:  </a:t>
            </a:r>
            <a:r>
              <a:rPr lang="sv-SE" dirty="0" err="1" smtClean="0"/>
              <a:t>careful</a:t>
            </a:r>
            <a:r>
              <a:rPr lang="sv-SE" dirty="0" smtClean="0"/>
              <a:t>: 4.1-4.6, </a:t>
            </a:r>
            <a:r>
              <a:rPr lang="sv-SE" dirty="0" err="1" smtClean="0"/>
              <a:t>quick</a:t>
            </a:r>
            <a:r>
              <a:rPr lang="sv-SE" dirty="0" smtClean="0"/>
              <a:t>/</a:t>
            </a:r>
            <a:r>
              <a:rPr lang="sv-SE" dirty="0" err="1" smtClean="0"/>
              <a:t>optional</a:t>
            </a:r>
            <a:r>
              <a:rPr lang="sv-SE" dirty="0" smtClean="0"/>
              <a:t>: 4.7</a:t>
            </a:r>
          </a:p>
          <a:p>
            <a:endParaRPr lang="sv-SE" dirty="0"/>
          </a:p>
          <a:p>
            <a:r>
              <a:rPr lang="sv-SE" dirty="0" err="1" smtClean="0"/>
              <a:t>Further</a:t>
            </a:r>
            <a:r>
              <a:rPr lang="sv-SE" dirty="0" smtClean="0"/>
              <a:t>, </a:t>
            </a:r>
            <a:r>
              <a:rPr lang="sv-SE" dirty="0" err="1" smtClean="0"/>
              <a:t>optional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: cf </a:t>
            </a:r>
            <a:r>
              <a:rPr lang="sv-SE" dirty="0" err="1" smtClean="0"/>
              <a:t>embedded</a:t>
            </a:r>
            <a:r>
              <a:rPr lang="sv-SE" dirty="0" smtClean="0"/>
              <a:t>, no-</a:t>
            </a:r>
            <a:r>
              <a:rPr lang="sv-SE" dirty="0" err="1" smtClean="0"/>
              <a:t>ppt</a:t>
            </a:r>
            <a:r>
              <a:rPr lang="sv-SE" dirty="0" smtClean="0"/>
              <a:t>-show </a:t>
            </a:r>
            <a:r>
              <a:rPr lang="sv-SE" dirty="0" err="1" smtClean="0"/>
              <a:t>slides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4-</a:t>
            </a:r>
            <a:fld id="{2971376A-6F60-4934-813B-1607C3449CD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for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81903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§"/>
              <a:defRPr/>
            </a:pPr>
            <a:r>
              <a:rPr lang="en-US" sz="2000" dirty="0" smtClean="0"/>
              <a:t>network </a:t>
            </a:r>
            <a:r>
              <a:rPr lang="en-US" sz="2000" dirty="0"/>
              <a:t>layer </a:t>
            </a:r>
            <a:r>
              <a:rPr lang="en-US" sz="2000" b="1" dirty="0">
                <a:solidFill>
                  <a:srgbClr val="CC0000"/>
                </a:solidFill>
              </a:rPr>
              <a:t>service </a:t>
            </a:r>
            <a:r>
              <a:rPr lang="en-US" sz="2000" b="1" dirty="0" smtClean="0">
                <a:solidFill>
                  <a:srgbClr val="CC0000"/>
                </a:solidFill>
              </a:rPr>
              <a:t>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 smtClean="0"/>
              <a:t>Contrast</a:t>
            </a:r>
            <a:r>
              <a:rPr lang="sv-SE" sz="2000" dirty="0" smtClean="0"/>
              <a:t> </a:t>
            </a:r>
            <a:r>
              <a:rPr lang="sv-SE" sz="2000" dirty="0" err="1"/>
              <a:t>virtual</a:t>
            </a:r>
            <a:r>
              <a:rPr lang="sv-SE" sz="2000" dirty="0"/>
              <a:t> </a:t>
            </a:r>
            <a:r>
              <a:rPr lang="sv-SE" sz="2000" dirty="0" err="1"/>
              <a:t>circuit</a:t>
            </a:r>
            <a:r>
              <a:rPr lang="sv-SE" sz="2000" dirty="0"/>
              <a:t> and </a:t>
            </a:r>
            <a:r>
              <a:rPr lang="sv-SE" sz="2000" dirty="0" err="1"/>
              <a:t>datagram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 (</a:t>
            </a:r>
            <a:r>
              <a:rPr lang="sv-SE" sz="2000" dirty="0" err="1"/>
              <a:t>simplicity</a:t>
            </a:r>
            <a:r>
              <a:rPr lang="sv-SE" sz="2000" dirty="0"/>
              <a:t>, </a:t>
            </a:r>
            <a:r>
              <a:rPr lang="sv-SE" sz="2000" dirty="0" err="1"/>
              <a:t>cost</a:t>
            </a:r>
            <a:r>
              <a:rPr lang="sv-SE" sz="2000" dirty="0"/>
              <a:t>, purposes, </a:t>
            </a:r>
            <a:r>
              <a:rPr lang="sv-SE" sz="2000" dirty="0" err="1"/>
              <a:t>what</a:t>
            </a:r>
            <a:r>
              <a:rPr lang="sv-SE" sz="2000" dirty="0"/>
              <a:t> service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may</a:t>
            </a:r>
            <a:r>
              <a:rPr lang="sv-SE" sz="2000" dirty="0"/>
              <a:t> </a:t>
            </a:r>
            <a:r>
              <a:rPr lang="sv-SE" sz="2000" dirty="0" err="1"/>
              <a:t>enable</a:t>
            </a:r>
            <a:r>
              <a:rPr lang="sv-SE" sz="2000" dirty="0" smtClean="0"/>
              <a:t>)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b="1" dirty="0">
                <a:solidFill>
                  <a:srgbClr val="CC0000"/>
                </a:solidFill>
              </a:rPr>
              <a:t>forwarding</a:t>
            </a:r>
            <a:r>
              <a:rPr lang="en-US" sz="2000" dirty="0"/>
              <a:t> versus </a:t>
            </a:r>
            <a:r>
              <a:rPr lang="en-US" sz="2000" b="1" dirty="0" smtClean="0">
                <a:solidFill>
                  <a:srgbClr val="CC0000"/>
                </a:solidFill>
              </a:rPr>
              <a:t>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/>
              <a:t>the </a:t>
            </a:r>
            <a:r>
              <a:rPr lang="sv-SE" sz="2000" dirty="0" err="1"/>
              <a:t>interplay</a:t>
            </a:r>
            <a:r>
              <a:rPr lang="sv-SE" sz="2000" dirty="0"/>
              <a:t> 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routing</a:t>
            </a:r>
            <a:r>
              <a:rPr lang="sv-SE" sz="2000" dirty="0"/>
              <a:t> and </a:t>
            </a:r>
            <a:r>
              <a:rPr lang="sv-SE" sz="2000" dirty="0" err="1" smtClean="0"/>
              <a:t>forwarding</a:t>
            </a:r>
            <a:endParaRPr lang="en-US" sz="2000" b="1" dirty="0">
              <a:solidFill>
                <a:srgbClr val="CC000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/>
              <a:t>how a </a:t>
            </a:r>
            <a:r>
              <a:rPr lang="en-US" sz="2000" b="1" dirty="0">
                <a:solidFill>
                  <a:srgbClr val="CC0000"/>
                </a:solidFill>
              </a:rPr>
              <a:t>router works</a:t>
            </a:r>
          </a:p>
          <a:p>
            <a:pPr lvl="1"/>
            <a:r>
              <a:rPr lang="sv-SE" sz="2000" dirty="0" err="1" smtClean="0"/>
              <a:t>What</a:t>
            </a:r>
            <a:r>
              <a:rPr lang="sv-SE" sz="2000" dirty="0" smtClean="0"/>
              <a:t> is inside a router? </a:t>
            </a:r>
            <a:r>
              <a:rPr lang="sv-SE" sz="2000" dirty="0" err="1" smtClean="0"/>
              <a:t>How</a:t>
            </a:r>
            <a:r>
              <a:rPr lang="sv-SE" sz="2000" dirty="0" smtClean="0"/>
              <a:t>/</a:t>
            </a:r>
            <a:r>
              <a:rPr lang="sv-SE" sz="2000" dirty="0" err="1" smtClean="0"/>
              <a:t>where</a:t>
            </a:r>
            <a:r>
              <a:rPr lang="sv-SE" sz="2000" dirty="0" smtClean="0"/>
              <a:t> do </a:t>
            </a:r>
            <a:r>
              <a:rPr lang="sv-SE" sz="2000" dirty="0" err="1" smtClean="0"/>
              <a:t>queueing</a:t>
            </a:r>
            <a:r>
              <a:rPr lang="sv-SE" sz="2000" dirty="0" smtClean="0"/>
              <a:t> </a:t>
            </a:r>
            <a:r>
              <a:rPr lang="sv-SE" sz="2000" dirty="0" err="1" smtClean="0"/>
              <a:t>delays</a:t>
            </a:r>
            <a:r>
              <a:rPr lang="sv-SE" sz="2000" dirty="0" smtClean="0"/>
              <a:t> </a:t>
            </a:r>
            <a:r>
              <a:rPr lang="sv-SE" sz="2000" dirty="0" err="1" smtClean="0"/>
              <a:t>happen</a:t>
            </a:r>
            <a:r>
              <a:rPr lang="sv-SE" sz="2000" dirty="0" smtClean="0"/>
              <a:t> inside a router? </a:t>
            </a:r>
            <a:r>
              <a:rPr lang="sv-SE" sz="2000" dirty="0" err="1" smtClean="0"/>
              <a:t>Where</a:t>
            </a:r>
            <a:r>
              <a:rPr lang="sv-SE" sz="2000" dirty="0" smtClean="0"/>
              <a:t>/</a:t>
            </a:r>
            <a:r>
              <a:rPr lang="sv-SE" sz="2000" dirty="0" err="1" smtClean="0"/>
              <a:t>why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packets be </a:t>
            </a:r>
            <a:r>
              <a:rPr lang="sv-SE" sz="2000" dirty="0" err="1" smtClean="0"/>
              <a:t>dropped</a:t>
            </a:r>
            <a:r>
              <a:rPr lang="sv-SE" sz="2000" dirty="0" smtClean="0"/>
              <a:t> at a router?</a:t>
            </a:r>
          </a:p>
          <a:p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subnet</a:t>
            </a:r>
            <a:r>
              <a:rPr lang="sv-SE" sz="2000" dirty="0" smtClean="0"/>
              <a:t>? </a:t>
            </a:r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subnet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? </a:t>
            </a:r>
            <a:endParaRPr lang="sv-SE" sz="2000" dirty="0"/>
          </a:p>
          <a:p>
            <a:pPr lvl="1"/>
            <a:r>
              <a:rPr lang="sv-SE" sz="2000" dirty="0" err="1" smtClean="0"/>
              <a:t>Train</a:t>
            </a:r>
            <a:r>
              <a:rPr lang="sv-SE" sz="2000" dirty="0" smtClean="0"/>
              <a:t>/</a:t>
            </a:r>
            <a:r>
              <a:rPr lang="sv-SE" sz="2000" dirty="0" err="1" smtClean="0"/>
              <a:t>exercise</a:t>
            </a:r>
            <a:r>
              <a:rPr lang="sv-SE" sz="2000" dirty="0" smtClean="0"/>
              <a:t> </a:t>
            </a:r>
            <a:r>
              <a:rPr lang="sv-SE" sz="2000" dirty="0" err="1" smtClean="0"/>
              <a:t>masking</a:t>
            </a:r>
            <a:r>
              <a:rPr lang="sv-SE" sz="2000" dirty="0" smtClean="0"/>
              <a:t> </a:t>
            </a:r>
            <a:r>
              <a:rPr lang="sv-SE" sz="2000" dirty="0" err="1" smtClean="0"/>
              <a:t>calculations</a:t>
            </a:r>
            <a:endParaRPr lang="sv-SE" sz="2000" dirty="0" smtClean="0"/>
          </a:p>
          <a:p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get an IP packet from source </a:t>
            </a:r>
            <a:r>
              <a:rPr lang="sv-SE" sz="2000" dirty="0" err="1" smtClean="0"/>
              <a:t>to</a:t>
            </a:r>
            <a:r>
              <a:rPr lang="sv-SE" sz="2000" dirty="0" smtClean="0"/>
              <a:t> destination</a:t>
            </a:r>
          </a:p>
          <a:p>
            <a:r>
              <a:rPr lang="sv-SE" sz="2000" dirty="0" err="1" smtClean="0"/>
              <a:t>Explain</a:t>
            </a:r>
            <a:r>
              <a:rPr lang="sv-SE" sz="2000" dirty="0" smtClean="0"/>
              <a:t> </a:t>
            </a:r>
            <a:r>
              <a:rPr lang="sv-SE" sz="2000" dirty="0" err="1" smtClean="0"/>
              <a:t>how</a:t>
            </a:r>
            <a:r>
              <a:rPr lang="sv-SE" sz="2000" dirty="0" smtClean="0"/>
              <a:t> NAT </a:t>
            </a:r>
            <a:r>
              <a:rPr lang="sv-SE" sz="2000" dirty="0" err="1" smtClean="0"/>
              <a:t>works</a:t>
            </a:r>
            <a:r>
              <a:rPr lang="sv-SE" sz="2000" dirty="0" smtClean="0"/>
              <a:t>.</a:t>
            </a:r>
            <a:endParaRPr lang="sv-SE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4: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4a-</a:t>
            </a:r>
            <a:fld id="{3B104EAA-D122-4B7C-9296-9F021DE2210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complementary</a:t>
            </a:r>
            <a:r>
              <a:rPr lang="sv-SE" dirty="0" smtClean="0"/>
              <a:t> material /video-</a:t>
            </a:r>
            <a:r>
              <a:rPr lang="sv-SE" dirty="0" err="1" smtClean="0"/>
              <a:t>links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How does BGP choose its routes </a:t>
            </a:r>
            <a:r>
              <a:rPr lang="en-US" sz="7200" u="sng" dirty="0" smtClean="0">
                <a:hlinkClick r:id="rId2"/>
              </a:rPr>
              <a:t>http://www.youtube.com/watch?v=RGe0qt9Wz4U&amp;feature=plcp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IP addresses and  subnets </a:t>
            </a:r>
            <a:r>
              <a:rPr lang="en-US" sz="7200" u="sng" dirty="0" smtClean="0">
                <a:hlinkClick r:id="rId3"/>
              </a:rPr>
              <a:t>http://www.youtube.com/watch?v=ZTJIkjgyuZE&amp;list=PLE9F3F05C381ED8E8&amp;feature=plcp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b="1" dirty="0" smtClean="0"/>
              <a:t>Some taste of layer 2: no worries if not all details fall in place, need the lecture also to grasp them. The lecture will be held next week</a:t>
            </a:r>
            <a:endParaRPr lang="sv-SE" sz="7200" b="1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Hubs, switches, routers </a:t>
            </a:r>
            <a:r>
              <a:rPr lang="en-US" sz="7200" u="sng" dirty="0" smtClean="0">
                <a:hlinkClick r:id="rId4"/>
              </a:rPr>
              <a:t>http://www.youtube.com/watch?v=reXS_e3fTAk&amp;feature=related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What is a broadcast + MAC address  </a:t>
            </a:r>
            <a:r>
              <a:rPr lang="en-US" sz="7200" u="sng" dirty="0" smtClean="0">
                <a:hlinkClick r:id="rId5"/>
              </a:rPr>
              <a:t>http://www.youtube.com/watch?v=BmZNcjLtmwo&amp;feature=plcp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pPr marL="0" indent="0">
              <a:buNone/>
            </a:pPr>
            <a:r>
              <a:rPr lang="en-US" sz="7200" dirty="0" smtClean="0"/>
              <a:t> </a:t>
            </a:r>
            <a:endParaRPr lang="sv-SE" sz="7200" dirty="0" smtClean="0"/>
          </a:p>
          <a:p>
            <a:r>
              <a:rPr lang="en-US" sz="7200" dirty="0" smtClean="0"/>
              <a:t>Broadcast domains: </a:t>
            </a:r>
            <a:r>
              <a:rPr lang="en-US" sz="7200" u="sng" dirty="0" smtClean="0">
                <a:hlinkClick r:id="rId6"/>
              </a:rPr>
              <a:t>http://www.youtube.com/watch?v=EhJO1TCQX5I&amp;feature=plcp</a:t>
            </a:r>
            <a:r>
              <a:rPr lang="en-US" sz="7200" dirty="0" smtClean="0"/>
              <a:t> </a:t>
            </a:r>
            <a:endParaRPr lang="sv-SE" sz="72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5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mtClean="0">
                <a:latin typeface="Tahoma" pitchFamily="34" charset="0"/>
              </a:rPr>
              <a:t>Network Layer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ahoma" pitchFamily="34" charset="0"/>
              </a:rPr>
              <a:t>4-</a:t>
            </a:r>
            <a:fld id="{C587D7E4-A3AC-4750-8EFF-913D1667C4FE}" type="slidenum">
              <a:rPr lang="en-US">
                <a:latin typeface="Tahoma" pitchFamily="34" charset="0"/>
              </a:rPr>
              <a:pPr/>
              <a:t>8</a:t>
            </a:fld>
            <a:endParaRPr lang="en-US">
              <a:latin typeface="Tahoma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cs typeface="+mj-cs"/>
              </a:rPr>
              <a:t>Connection, connection-less service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datagram </a:t>
            </a:r>
            <a:r>
              <a:rPr lang="en-US" dirty="0">
                <a:cs typeface="+mn-cs"/>
              </a:rPr>
              <a:t>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connectionless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service (Internet model)</a:t>
            </a:r>
            <a:endParaRPr lang="en-US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virtual-circuit</a:t>
            </a:r>
            <a:r>
              <a:rPr lang="en-US" dirty="0">
                <a:cs typeface="+mn-cs"/>
              </a:rPr>
              <a:t> 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service (not in Internet)</a:t>
            </a:r>
            <a:endParaRPr lang="en-US" dirty="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analogous to TCP/UDP </a:t>
            </a:r>
            <a:r>
              <a:rPr lang="en-US" dirty="0" smtClean="0">
                <a:cs typeface="+mn-cs"/>
              </a:rPr>
              <a:t>connection-oriented </a:t>
            </a:r>
            <a:r>
              <a:rPr lang="en-US" dirty="0">
                <a:cs typeface="+mn-cs"/>
              </a:rPr>
              <a:t>/ connectionless transport-layer services, </a:t>
            </a:r>
            <a:r>
              <a:rPr lang="en-US" b="1" dirty="0">
                <a:solidFill>
                  <a:srgbClr val="C00000"/>
                </a:solidFill>
                <a:cs typeface="+mn-cs"/>
              </a:rPr>
              <a:t>but</a:t>
            </a:r>
            <a:r>
              <a:rPr lang="en-US" dirty="0">
                <a:cs typeface="+mn-cs"/>
              </a:rPr>
              <a:t>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service: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host-to-host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no choice: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network provides one or the other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implementation: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network core</a:t>
            </a:r>
          </a:p>
        </p:txBody>
      </p:sp>
      <p:pic>
        <p:nvPicPr>
          <p:cNvPr id="12294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4: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4a-</a:t>
            </a:r>
            <a:fld id="{3B104EAA-D122-4B7C-9296-9F021DE2210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sv-SE" sz="1200" smtClean="0">
                <a:latin typeface="Tahoma" pitchFamily="34" charset="0"/>
              </a:rPr>
              <a:t>4-</a:t>
            </a:r>
            <a:fld id="{DA2F0172-B6BA-459E-B3A1-C28343EDEF14}" type="slidenum">
              <a:rPr lang="en-US" altLang="sv-SE" sz="1200" smtClean="0">
                <a:latin typeface="Tahoma" pitchFamily="34" charset="0"/>
              </a:rPr>
              <a:pPr>
                <a:defRPr/>
              </a:pPr>
              <a:t>81</a:t>
            </a:fld>
            <a:endParaRPr lang="en-US" altLang="sv-SE" sz="1200" smtClean="0">
              <a:latin typeface="Tahoma" pitchFamily="34" charset="0"/>
            </a:endParaRPr>
          </a:p>
        </p:txBody>
      </p:sp>
      <p:pic>
        <p:nvPicPr>
          <p:cNvPr id="819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77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Connection setup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0075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3</a:t>
            </a:r>
            <a:r>
              <a:rPr lang="en-US" baseline="30000" dirty="0">
                <a:cs typeface="+mn-cs"/>
              </a:rPr>
              <a:t>rd</a:t>
            </a:r>
            <a:r>
              <a:rPr lang="en-US" dirty="0">
                <a:cs typeface="+mn-cs"/>
              </a:rPr>
              <a:t> important function in </a:t>
            </a:r>
            <a:r>
              <a:rPr lang="en-US" i="1" dirty="0">
                <a:cs typeface="+mn-cs"/>
              </a:rPr>
              <a:t>some</a:t>
            </a:r>
            <a:r>
              <a:rPr lang="en-US" dirty="0">
                <a:cs typeface="+mn-cs"/>
              </a:rPr>
              <a:t> network architectures: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ATM, frame relay, X.25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before datagrams flow, two end hosts </a:t>
            </a:r>
            <a:r>
              <a:rPr lang="en-US" i="1" dirty="0">
                <a:cs typeface="+mn-cs"/>
              </a:rPr>
              <a:t>and</a:t>
            </a:r>
            <a:r>
              <a:rPr lang="en-US" dirty="0">
                <a:cs typeface="+mn-cs"/>
              </a:rPr>
              <a:t> intervening routers establish virtual connection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routers get involved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network vs transport layer connection service: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</a:rPr>
              <a:t>network:</a:t>
            </a:r>
            <a:r>
              <a:rPr lang="en-US" dirty="0"/>
              <a:t> between two hosts (may also involve intervening routers in case of VCs)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CC0000"/>
                </a:solidFill>
              </a:rPr>
              <a:t>transport:</a:t>
            </a:r>
            <a:r>
              <a:rPr lang="en-US" dirty="0"/>
              <a:t> between two processes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E305A6B3-77C0-4425-AD44-F48ACE199D6F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layer service models: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pitchFamily="34" charset="0"/>
              </a:rPr>
              <a:t>Network</a:t>
            </a:r>
          </a:p>
          <a:p>
            <a:pPr algn="r"/>
            <a:r>
              <a:rPr lang="en-US" sz="2000">
                <a:latin typeface="Arial" pitchFamily="34" charset="0"/>
              </a:rPr>
              <a:t>Architecture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Internet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</a:p>
          <a:p>
            <a:pPr algn="r"/>
            <a:endParaRPr lang="en-US" sz="2000">
              <a:latin typeface="Arial" pitchFamily="34" charset="0"/>
            </a:endParaRPr>
          </a:p>
          <a:p>
            <a:pPr algn="r"/>
            <a:r>
              <a:rPr lang="en-US" sz="2000">
                <a:latin typeface="Arial" pitchFamily="34" charset="0"/>
              </a:rPr>
              <a:t>ATM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Service</a:t>
            </a:r>
          </a:p>
          <a:p>
            <a:r>
              <a:rPr lang="en-US" sz="2000">
                <a:latin typeface="Arial" pitchFamily="34" charset="0"/>
              </a:rPr>
              <a:t>Model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best effort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CBR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VBR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ABR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UBR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Bandwidth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none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constant</a:t>
            </a:r>
          </a:p>
          <a:p>
            <a:r>
              <a:rPr lang="en-US" sz="2000">
                <a:latin typeface="Arial" pitchFamily="34" charset="0"/>
              </a:rPr>
              <a:t>rate</a:t>
            </a:r>
          </a:p>
          <a:p>
            <a:r>
              <a:rPr lang="en-US" sz="2000">
                <a:latin typeface="Arial" pitchFamily="34" charset="0"/>
              </a:rPr>
              <a:t>guaranteed</a:t>
            </a:r>
          </a:p>
          <a:p>
            <a:r>
              <a:rPr lang="en-US" sz="2000">
                <a:latin typeface="Arial" pitchFamily="34" charset="0"/>
              </a:rPr>
              <a:t>rate</a:t>
            </a:r>
          </a:p>
          <a:p>
            <a:r>
              <a:rPr lang="en-US" sz="2000">
                <a:latin typeface="Arial" pitchFamily="34" charset="0"/>
              </a:rPr>
              <a:t>guaranteed </a:t>
            </a:r>
          </a:p>
          <a:p>
            <a:r>
              <a:rPr lang="en-US" sz="2000">
                <a:latin typeface="Arial" pitchFamily="34" charset="0"/>
              </a:rPr>
              <a:t>minimum</a:t>
            </a:r>
          </a:p>
          <a:p>
            <a:r>
              <a:rPr lang="en-US" sz="2000">
                <a:latin typeface="Arial" pitchFamily="34" charset="0"/>
              </a:rPr>
              <a:t>none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7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59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Loss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2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Order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Timing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feedback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 (inferred</a:t>
            </a:r>
          </a:p>
          <a:p>
            <a:r>
              <a:rPr lang="en-US" sz="2000">
                <a:latin typeface="Arial" pitchFamily="34" charset="0"/>
              </a:rPr>
              <a:t>via loss)</a:t>
            </a: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no</a:t>
            </a:r>
          </a:p>
          <a:p>
            <a:r>
              <a:rPr lang="en-US" sz="2000">
                <a:latin typeface="Arial" pitchFamily="34" charset="0"/>
              </a:rPr>
              <a:t>congestion</a:t>
            </a:r>
          </a:p>
          <a:p>
            <a:r>
              <a:rPr lang="en-US" sz="2000">
                <a:latin typeface="Arial" pitchFamily="34" charset="0"/>
              </a:rPr>
              <a:t>yes</a:t>
            </a:r>
          </a:p>
          <a:p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no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Guarantees 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7666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7" name="Rectangle 17"/>
          <p:cNvSpPr>
            <a:spLocks noChangeArrowheads="1"/>
          </p:cNvSpPr>
          <p:nvPr/>
        </p:nvSpPr>
        <p:spPr bwMode="auto">
          <a:xfrm>
            <a:off x="447675" y="5457825"/>
            <a:ext cx="7781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Internet model being </a:t>
            </a:r>
            <a:r>
              <a:rPr lang="en-US" sz="2000" dirty="0" err="1"/>
              <a:t>extented</a:t>
            </a:r>
            <a:r>
              <a:rPr lang="en-US" sz="2000" dirty="0"/>
              <a:t>: </a:t>
            </a:r>
            <a:r>
              <a:rPr lang="en-US" sz="2000" dirty="0" err="1"/>
              <a:t>Intserv</a:t>
            </a:r>
            <a:r>
              <a:rPr lang="en-US" sz="2000" dirty="0"/>
              <a:t>, </a:t>
            </a:r>
            <a:r>
              <a:rPr lang="en-US" sz="2000" dirty="0" err="1"/>
              <a:t>Diffserv</a:t>
            </a:r>
            <a:endParaRPr lang="en-US" sz="2000" dirty="0"/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(will study these later on)</a:t>
            </a:r>
          </a:p>
        </p:txBody>
      </p:sp>
    </p:spTree>
    <p:extLst>
      <p:ext uri="{BB962C8B-B14F-4D97-AF65-F5344CB8AC3E}">
        <p14:creationId xmlns:p14="http://schemas.microsoft.com/office/powerpoint/2010/main" val="2974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8EE7F718-84AB-4011-BD34-582CDD82D864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traversal problem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client want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server address 10.0.0.1 local to LAN (client can’t use it as destination addr)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only one externally visible NATted address: 138.76.29.7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 1 (manual):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e.g., (123.76.29.7, port 2500) always forwarded to 10.0.0.1 port 2500</a:t>
            </a:r>
          </a:p>
        </p:txBody>
      </p:sp>
      <p:sp>
        <p:nvSpPr>
          <p:cNvPr id="12297" name="Freeform 4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74696210 w 1056"/>
              <a:gd name="T1" fmla="*/ 1703625545 h 1567"/>
              <a:gd name="T2" fmla="*/ 1507053138 w 1056"/>
              <a:gd name="T3" fmla="*/ 1630539861 h 1567"/>
              <a:gd name="T4" fmla="*/ 1343242263 w 1056"/>
              <a:gd name="T5" fmla="*/ 1547375541 h 1567"/>
              <a:gd name="T6" fmla="*/ 1426408175 w 1056"/>
              <a:gd name="T7" fmla="*/ 425905593 h 1567"/>
              <a:gd name="T8" fmla="*/ 2003523292 w 1056"/>
              <a:gd name="T9" fmla="*/ 95765913 h 1567"/>
              <a:gd name="T10" fmla="*/ 2147483647 w 1056"/>
              <a:gd name="T11" fmla="*/ 226814045 h 1567"/>
              <a:gd name="T12" fmla="*/ 2147483647 w 1056"/>
              <a:gd name="T13" fmla="*/ 1459169324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0649 h 1567"/>
              <a:gd name="T24" fmla="*/ 274696210 w 1056"/>
              <a:gd name="T25" fmla="*/ 1703625545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7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12308" name="Group 17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2327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28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29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0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1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2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3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34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2309" name="Line 26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2310" name="Group 27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2314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5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317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2318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2319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324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5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6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0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321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2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3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2" name="Object 4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Text Box 4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12312" name="Text Box 4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12313" name="Line 4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0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8AE13FE7-1059-4249-82B1-8DFC5CF6865C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traversal problem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 dirty="0" smtClean="0"/>
              <a:t>solution 2 (protocol) : Universal Plug and Play (UPnP) Internet Gateway Device (IGD) Protocol.  Allows </a:t>
            </a:r>
            <a:r>
              <a:rPr lang="en-US" sz="2400" dirty="0" err="1" smtClean="0"/>
              <a:t>NATted</a:t>
            </a:r>
            <a:r>
              <a:rPr lang="en-US" sz="2400" dirty="0" smtClean="0"/>
              <a:t> host to: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dirty="0" smtClean="0"/>
              <a:t>learn public IP address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dirty="0" smtClean="0"/>
              <a:t>enumerate existing port mappings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dirty="0" smtClean="0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i.e., automate static NAT port map configuration</a:t>
            </a:r>
          </a:p>
        </p:txBody>
      </p:sp>
      <p:sp>
        <p:nvSpPr>
          <p:cNvPr id="13320" name="Freeform 4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74696210 w 1056"/>
              <a:gd name="T1" fmla="*/ 1703625545 h 1567"/>
              <a:gd name="T2" fmla="*/ 1507053138 w 1056"/>
              <a:gd name="T3" fmla="*/ 1630539861 h 1567"/>
              <a:gd name="T4" fmla="*/ 1343242263 w 1056"/>
              <a:gd name="T5" fmla="*/ 1547375541 h 1567"/>
              <a:gd name="T6" fmla="*/ 1426408175 w 1056"/>
              <a:gd name="T7" fmla="*/ 425905593 h 1567"/>
              <a:gd name="T8" fmla="*/ 2003523292 w 1056"/>
              <a:gd name="T9" fmla="*/ 95765913 h 1567"/>
              <a:gd name="T10" fmla="*/ 2147483647 w 1056"/>
              <a:gd name="T11" fmla="*/ 226814045 h 1567"/>
              <a:gd name="T12" fmla="*/ 2147483647 w 1056"/>
              <a:gd name="T13" fmla="*/ 1459169324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0649 h 1567"/>
              <a:gd name="T24" fmla="*/ 274696210 w 1056"/>
              <a:gd name="T25" fmla="*/ 1703625545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7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5" name="Text Box 11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8" name="Line 14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13331" name="Group 17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3349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5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32" name="Line 26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3333" name="Group 27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3336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7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8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9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3340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41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46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42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43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4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45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3334" name="Freeform 41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1513364300 h 742"/>
              <a:gd name="T2" fmla="*/ 1003022681 w 735"/>
              <a:gd name="T3" fmla="*/ 1418118097 h 742"/>
              <a:gd name="T4" fmla="*/ 1048385498 w 735"/>
              <a:gd name="T5" fmla="*/ 594762295 h 742"/>
              <a:gd name="T6" fmla="*/ 1139111132 w 735"/>
              <a:gd name="T7" fmla="*/ 86780446 h 742"/>
              <a:gd name="T8" fmla="*/ 1852316610 w 735"/>
              <a:gd name="T9" fmla="*/ 67730624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742"/>
              <a:gd name="T17" fmla="*/ 735 w 735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3335" name="Text Box 42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332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78E03132-0D59-4A43-A787-5356C8A0087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traversal problem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 smtClean="0"/>
              <a:t>solution 3 (application): relaying (used in Skype)</a:t>
            </a:r>
          </a:p>
          <a:p>
            <a:pPr lvl="1"/>
            <a:r>
              <a:rPr lang="en-US" smtClean="0"/>
              <a:t>NATed server establishes connection to relay</a:t>
            </a:r>
          </a:p>
          <a:p>
            <a:pPr lvl="1"/>
            <a:r>
              <a:rPr lang="en-US" smtClean="0"/>
              <a:t>External client connects to relay</a:t>
            </a:r>
          </a:p>
          <a:p>
            <a:pPr lvl="1"/>
            <a:r>
              <a:rPr lang="en-US" smtClean="0"/>
              <a:t>relay bridges packets between two connections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14346" name="Freeform 4"/>
          <p:cNvSpPr>
            <a:spLocks/>
          </p:cNvSpPr>
          <p:nvPr/>
        </p:nvSpPr>
        <p:spPr bwMode="auto">
          <a:xfrm>
            <a:off x="6699250" y="3778250"/>
            <a:ext cx="1676400" cy="2487613"/>
          </a:xfrm>
          <a:custGeom>
            <a:avLst/>
            <a:gdLst>
              <a:gd name="T0" fmla="*/ 274696210 w 1056"/>
              <a:gd name="T1" fmla="*/ 1703626230 h 1567"/>
              <a:gd name="T2" fmla="*/ 1507053138 w 1056"/>
              <a:gd name="T3" fmla="*/ 1630542104 h 1567"/>
              <a:gd name="T4" fmla="*/ 1343242263 w 1056"/>
              <a:gd name="T5" fmla="*/ 1547376163 h 1567"/>
              <a:gd name="T6" fmla="*/ 1426408175 w 1056"/>
              <a:gd name="T7" fmla="*/ 425907351 h 1567"/>
              <a:gd name="T8" fmla="*/ 2003523292 w 1056"/>
              <a:gd name="T9" fmla="*/ 95765952 h 1567"/>
              <a:gd name="T10" fmla="*/ 2147483647 w 1056"/>
              <a:gd name="T11" fmla="*/ 226814137 h 1567"/>
              <a:gd name="T12" fmla="*/ 2147483647 w 1056"/>
              <a:gd name="T13" fmla="*/ 1459171498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1491932207 w 1056"/>
              <a:gd name="T19" fmla="*/ 2147483647 h 1567"/>
              <a:gd name="T20" fmla="*/ 1192032958 w 1056"/>
              <a:gd name="T21" fmla="*/ 2147483647 h 1567"/>
              <a:gd name="T22" fmla="*/ 153728716 w 1056"/>
              <a:gd name="T23" fmla="*/ 2111891498 h 1567"/>
              <a:gd name="T24" fmla="*/ 274696210 w 1056"/>
              <a:gd name="T25" fmla="*/ 170362623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7735888" y="473075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473075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7707313" y="549592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3" y="549592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7"/>
          <p:cNvSpPr>
            <a:spLocks noChangeShapeType="1"/>
          </p:cNvSpPr>
          <p:nvPr/>
        </p:nvSpPr>
        <p:spPr bwMode="auto">
          <a:xfrm flipV="1">
            <a:off x="6767513" y="4945063"/>
            <a:ext cx="1073150" cy="2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48" name="Line 8"/>
          <p:cNvSpPr>
            <a:spLocks noChangeShapeType="1"/>
          </p:cNvSpPr>
          <p:nvPr/>
        </p:nvSpPr>
        <p:spPr bwMode="auto">
          <a:xfrm flipH="1">
            <a:off x="7607300" y="421005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49" name="Line 9"/>
          <p:cNvSpPr>
            <a:spLocks noChangeShapeType="1"/>
          </p:cNvSpPr>
          <p:nvPr/>
        </p:nvSpPr>
        <p:spPr bwMode="auto">
          <a:xfrm>
            <a:off x="7612063" y="420528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0" name="Line 10"/>
          <p:cNvSpPr>
            <a:spLocks noChangeShapeType="1"/>
          </p:cNvSpPr>
          <p:nvPr/>
        </p:nvSpPr>
        <p:spPr bwMode="auto">
          <a:xfrm flipV="1">
            <a:off x="7618413" y="571023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1" name="Text Box 11"/>
          <p:cNvSpPr txBox="1">
            <a:spLocks noChangeArrowheads="1"/>
          </p:cNvSpPr>
          <p:nvPr/>
        </p:nvSpPr>
        <p:spPr bwMode="auto">
          <a:xfrm>
            <a:off x="7545388" y="43275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14352" name="Line 12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sv-SE"/>
          </a:p>
        </p:txBody>
      </p:sp>
      <p:sp>
        <p:nvSpPr>
          <p:cNvPr id="14353" name="Text Box 13"/>
          <p:cNvSpPr txBox="1">
            <a:spLocks noChangeArrowheads="1"/>
          </p:cNvSpPr>
          <p:nvPr/>
        </p:nvSpPr>
        <p:spPr bwMode="auto">
          <a:xfrm>
            <a:off x="6149975" y="5114925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14354" name="Text Box 14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14355" name="Line 15"/>
          <p:cNvSpPr>
            <a:spLocks noChangeShapeType="1"/>
          </p:cNvSpPr>
          <p:nvPr/>
        </p:nvSpPr>
        <p:spPr bwMode="auto">
          <a:xfrm>
            <a:off x="5929313" y="5014913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sv-SE"/>
          </a:p>
        </p:txBody>
      </p:sp>
      <p:grpSp>
        <p:nvGrpSpPr>
          <p:cNvPr id="14356" name="Group 16"/>
          <p:cNvGrpSpPr>
            <a:grpSpLocks/>
          </p:cNvGrpSpPr>
          <p:nvPr/>
        </p:nvGrpSpPr>
        <p:grpSpPr bwMode="auto">
          <a:xfrm>
            <a:off x="6246813" y="4826000"/>
            <a:ext cx="555625" cy="307975"/>
            <a:chOff x="3600" y="219"/>
            <a:chExt cx="360" cy="175"/>
          </a:xfrm>
        </p:grpSpPr>
        <p:sp>
          <p:nvSpPr>
            <p:cNvPr id="14376" name="Oval 1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7" name="Line 1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8" name="Line 1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9" name="Rectangle 2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 New Roman" pitchFamily="18" charset="0"/>
              </a:endParaRPr>
            </a:p>
          </p:txBody>
        </p:sp>
        <p:sp>
          <p:nvSpPr>
            <p:cNvPr id="14380" name="Oval 2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81" name="Group 2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86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7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382" name="Group 2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8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40" name="Object 30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7" name="Text Box 31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aphicFrame>
        <p:nvGraphicFramePr>
          <p:cNvPr id="14341" name="Object 32"/>
          <p:cNvGraphicFramePr>
            <a:graphicFrameLocks noChangeAspect="1"/>
          </p:cNvGraphicFramePr>
          <p:nvPr/>
        </p:nvGraphicFramePr>
        <p:xfrm>
          <a:off x="7626350" y="3941763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50" y="3941763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8" name="Picture 33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2863" y="3625850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59" name="Group 34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14368" name="AutoShape 3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9" name="Rectangle 3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Rectangle 3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1" name="AutoShape 3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2" name="Line 3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3" name="Line 4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4" name="Rectangle 4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5" name="Rectangle 4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4360" name="Picture 43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44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229" name="Freeform 45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153728656 h 655"/>
              <a:gd name="T2" fmla="*/ 2147483647 w 1597"/>
              <a:gd name="T3" fmla="*/ 196572069 h 655"/>
              <a:gd name="T4" fmla="*/ 2147483647 w 1597"/>
              <a:gd name="T5" fmla="*/ 1338201430 h 655"/>
              <a:gd name="T6" fmla="*/ 2147483647 w 1597"/>
              <a:gd name="T7" fmla="*/ 1441528541 h 655"/>
              <a:gd name="T8" fmla="*/ 0 w 1597"/>
              <a:gd name="T9" fmla="*/ 90725572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221231" name="Text Box 47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221232" name="Freeform 48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768648357 h 322"/>
              <a:gd name="T2" fmla="*/ 2147483647 w 1763"/>
              <a:gd name="T3" fmla="*/ 768648357 h 322"/>
              <a:gd name="T4" fmla="*/ 2147483647 w 1763"/>
              <a:gd name="T5" fmla="*/ 506550619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3" name="Freeform 49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667839710 h 265"/>
              <a:gd name="T2" fmla="*/ 264615273 w 227"/>
              <a:gd name="T3" fmla="*/ 7559666 h 265"/>
              <a:gd name="T4" fmla="*/ 572073926 w 227"/>
              <a:gd name="T5" fmla="*/ 622476972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221234" name="Text Box 50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28915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2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29" grpId="0" animBg="1"/>
      <p:bldP spid="221230" grpId="0"/>
      <p:bldP spid="221231" grpId="0"/>
      <p:bldP spid="221232" grpId="0" animBg="1"/>
      <p:bldP spid="221233" grpId="0" animBg="1"/>
      <p:bldP spid="221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4: 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4a-</a:t>
            </a:r>
            <a:fld id="{610D416E-DB74-4197-96A0-9BD0994F698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325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Virtual circuits: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795338"/>
            <a:ext cx="8789987" cy="22304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“source-to-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path behaves almost like telephone circuit”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call setup, teardown for each call </a:t>
            </a:r>
            <a:r>
              <a:rPr lang="en-US" sz="2000" i="1" dirty="0" smtClean="0"/>
              <a:t>before</a:t>
            </a:r>
            <a:r>
              <a:rPr lang="en-US" sz="2000" dirty="0" smtClean="0"/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signaling protocols</a:t>
            </a:r>
            <a:r>
              <a:rPr lang="en-US" sz="1800" dirty="0" smtClean="0"/>
              <a:t> to setup, maintain,  teardown VC (ATM, frame-relay, X.25; not in IP)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each packet carries VC identifier (not destination host)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every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router maintains “state” for </a:t>
            </a:r>
            <a:r>
              <a:rPr lang="en-US" sz="2000" dirty="0" smtClean="0">
                <a:solidFill>
                  <a:srgbClr val="FF0000"/>
                </a:solidFill>
              </a:rPr>
              <a:t>each</a:t>
            </a:r>
            <a:r>
              <a:rPr lang="en-US" sz="2000" dirty="0" smtClean="0"/>
              <a:t> passing connection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resources (bandwidth, buffers) may be </a:t>
            </a:r>
            <a:r>
              <a:rPr lang="en-US" sz="2000" i="1" dirty="0" smtClean="0"/>
              <a:t>allocated </a:t>
            </a:r>
            <a:r>
              <a:rPr lang="en-US" sz="2000" dirty="0" smtClean="0"/>
              <a:t>to </a:t>
            </a:r>
            <a:r>
              <a:rPr lang="en-US" sz="2000" dirty="0"/>
              <a:t>VC (dedicated resources = predictable service)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1800" dirty="0" smtClean="0"/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15120940 w 1794"/>
              <a:gd name="T1" fmla="*/ 1217234342 h 933"/>
              <a:gd name="T2" fmla="*/ 272176900 w 1794"/>
              <a:gd name="T3" fmla="*/ 315018648 h 933"/>
              <a:gd name="T4" fmla="*/ 1408768151 w 1794"/>
              <a:gd name="T5" fmla="*/ 252015573 h 933"/>
              <a:gd name="T6" fmla="*/ 2147483647 w 1794"/>
              <a:gd name="T7" fmla="*/ 73083719 h 933"/>
              <a:gd name="T8" fmla="*/ 2147483647 w 1794"/>
              <a:gd name="T9" fmla="*/ 693041958 h 933"/>
              <a:gd name="T10" fmla="*/ 2147483647 w 1794"/>
              <a:gd name="T11" fmla="*/ 2084167970 h 933"/>
              <a:gd name="T12" fmla="*/ 2147483647 w 1794"/>
              <a:gd name="T13" fmla="*/ 2147483647 h 933"/>
              <a:gd name="T14" fmla="*/ 2116931468 w 1794"/>
              <a:gd name="T15" fmla="*/ 2147483647 h 933"/>
              <a:gd name="T16" fmla="*/ 1043344800 w 1794"/>
              <a:gd name="T17" fmla="*/ 2147483647 h 933"/>
              <a:gd name="T18" fmla="*/ 360383139 w 1794"/>
              <a:gd name="T19" fmla="*/ 2096769537 h 933"/>
              <a:gd name="T20" fmla="*/ 15120940 w 1794"/>
              <a:gd name="T21" fmla="*/ 121723434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7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8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468749107 h 186"/>
              <a:gd name="T2" fmla="*/ 86189352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9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2209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0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1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12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213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14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9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0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1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15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6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7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8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0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2196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7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8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200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201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6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7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8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02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3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1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218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8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88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89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2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2170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1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2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3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74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75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0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1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76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7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8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9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3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2157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8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9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0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61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62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7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8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9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3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4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5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6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4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214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14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4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5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205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35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36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140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2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3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66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801409578 w 318"/>
              <a:gd name="T3" fmla="*/ 48891035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7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786981320 w 294"/>
              <a:gd name="T3" fmla="*/ 32588224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8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352474233 h 174"/>
              <a:gd name="T2" fmla="*/ 10455049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9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16128001 h 500"/>
              <a:gd name="T2" fmla="*/ 36093764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0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1466431257 w 370"/>
              <a:gd name="T1" fmla="*/ 173971858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1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96171868 w 176"/>
              <a:gd name="T1" fmla="*/ 435073225 h 412"/>
              <a:gd name="T2" fmla="*/ 213125027 w 176"/>
              <a:gd name="T3" fmla="*/ 439339083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72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2050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6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27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8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9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0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/>
                  <a:t>application</a:t>
                </a:r>
              </a:p>
              <a:p>
                <a:pPr algn="ctr"/>
                <a:r>
                  <a:rPr lang="en-US" sz="2000"/>
                  <a:t>transport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/>
                <a:r>
                  <a:rPr lang="en-US" sz="2000"/>
                  <a:t>data link</a:t>
                </a:r>
              </a:p>
              <a:p>
                <a:pPr algn="ctr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2131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2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3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4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73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7561263 w 3342"/>
              <a:gd name="T3" fmla="*/ 589716838 h 543"/>
              <a:gd name="T4" fmla="*/ 2147483647 w 3342"/>
              <a:gd name="T5" fmla="*/ 589716838 h 543"/>
              <a:gd name="T6" fmla="*/ 2147483647 w 3342"/>
              <a:gd name="T7" fmla="*/ 1368446213 h 543"/>
              <a:gd name="T8" fmla="*/ 2147483647 w 3342"/>
              <a:gd name="T9" fmla="*/ 1368446213 h 543"/>
              <a:gd name="T10" fmla="*/ 2147483647 w 3342"/>
              <a:gd name="T11" fmla="*/ 756047172 h 543"/>
              <a:gd name="T12" fmla="*/ 2147483647 w 3342"/>
              <a:gd name="T13" fmla="*/ 771168112 h 543"/>
              <a:gd name="T14" fmla="*/ 2147483647 w 3342"/>
              <a:gd name="T15" fmla="*/ 3024189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30241877 h 708"/>
              <a:gd name="T2" fmla="*/ 0 w 3186"/>
              <a:gd name="T3" fmla="*/ 960178803 h 708"/>
              <a:gd name="T4" fmla="*/ 2147483647 w 3186"/>
              <a:gd name="T5" fmla="*/ 967740063 h 708"/>
              <a:gd name="T6" fmla="*/ 2147483647 w 3186"/>
              <a:gd name="T7" fmla="*/ 1784270803 h 708"/>
              <a:gd name="T8" fmla="*/ 2147483647 w 3186"/>
              <a:gd name="T9" fmla="*/ 1784270803 h 708"/>
              <a:gd name="T10" fmla="*/ 2147483647 w 3186"/>
              <a:gd name="T11" fmla="*/ 1199594358 h 708"/>
              <a:gd name="T12" fmla="*/ 2147483647 w 3186"/>
              <a:gd name="T13" fmla="*/ 1184473426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45362812 h 846"/>
              <a:gd name="T2" fmla="*/ 0 w 3084"/>
              <a:gd name="T3" fmla="*/ 1338203773 h 846"/>
              <a:gd name="T4" fmla="*/ 2132052306 w 3084"/>
              <a:gd name="T5" fmla="*/ 1345763446 h 846"/>
              <a:gd name="T6" fmla="*/ 2147483647 w 3084"/>
              <a:gd name="T7" fmla="*/ 2132052366 h 846"/>
              <a:gd name="T8" fmla="*/ 2147483647 w 3084"/>
              <a:gd name="T9" fmla="*/ 2124492693 h 846"/>
              <a:gd name="T10" fmla="*/ 2147483647 w 3084"/>
              <a:gd name="T11" fmla="*/ 1595259637 h 846"/>
              <a:gd name="T12" fmla="*/ 2147483647 w 3084"/>
              <a:gd name="T13" fmla="*/ 159525963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2084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2113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4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5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6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17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18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23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4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5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1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2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5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2100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1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2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03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04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05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1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11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12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06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0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08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09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6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2087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88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89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0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091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9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09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8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9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9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094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5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6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71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17359</TotalTime>
  <Words>5823</Words>
  <Application>Microsoft Office PowerPoint</Application>
  <PresentationFormat>On-screen Show (4:3)</PresentationFormat>
  <Paragraphs>1728</Paragraphs>
  <Slides>85</Slides>
  <Notes>8</Notes>
  <HiddenSlides>7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Default Design</vt:lpstr>
      <vt:lpstr>1_Default Design</vt:lpstr>
      <vt:lpstr>Clip</vt:lpstr>
      <vt:lpstr>Chapter 4: Network Layer Part A</vt:lpstr>
      <vt:lpstr>Network layer</vt:lpstr>
      <vt:lpstr>The Internet network layer</vt:lpstr>
      <vt:lpstr>Roadmap</vt:lpstr>
      <vt:lpstr>Two key network-layer functions</vt:lpstr>
      <vt:lpstr>PowerPoint Presentation</vt:lpstr>
      <vt:lpstr>Network service model</vt:lpstr>
      <vt:lpstr>Connection, connection-less service</vt:lpstr>
      <vt:lpstr>Virtual circuits: </vt:lpstr>
      <vt:lpstr>VC implementation</vt:lpstr>
      <vt:lpstr>VC forwarding table</vt:lpstr>
      <vt:lpstr>Datagram networks (the Internet model)</vt:lpstr>
      <vt:lpstr>Internet Datagram forwarding  table</vt:lpstr>
      <vt:lpstr>Datagram forwarding  table</vt:lpstr>
      <vt:lpstr>Longest prefix matching</vt:lpstr>
      <vt:lpstr>Datagram or VC network: why?</vt:lpstr>
      <vt:lpstr>Roadmap</vt:lpstr>
      <vt:lpstr>Router architecture overview</vt:lpstr>
      <vt:lpstr>Input port functions</vt:lpstr>
      <vt:lpstr>Switching fabrics</vt:lpstr>
      <vt:lpstr>Switching via memory</vt:lpstr>
      <vt:lpstr>Switching via a bus</vt:lpstr>
      <vt:lpstr>Switching via interconnection network</vt:lpstr>
      <vt:lpstr>Switching Via An Interconnection Network</vt:lpstr>
      <vt:lpstr>Output ports</vt:lpstr>
      <vt:lpstr>Output port queueing</vt:lpstr>
      <vt:lpstr>Input port queuing</vt:lpstr>
      <vt:lpstr>How much buffering?</vt:lpstr>
      <vt:lpstr>Example contemporary routers</vt:lpstr>
      <vt:lpstr>Roadmap</vt:lpstr>
      <vt:lpstr>The Internet network layer</vt:lpstr>
      <vt:lpstr>IPv4 datagram format</vt:lpstr>
      <vt:lpstr>IP addressing: introduction</vt:lpstr>
      <vt:lpstr>Subnets</vt:lpstr>
      <vt:lpstr>Subnets</vt:lpstr>
      <vt:lpstr>Subnets</vt:lpstr>
      <vt:lpstr>IP addressing: CIDR</vt:lpstr>
      <vt:lpstr>Subnets, masks, calculations </vt:lpstr>
      <vt:lpstr>Classless Address: example</vt:lpstr>
      <vt:lpstr>CIDR Address Mask</vt:lpstr>
      <vt:lpstr>Special IP Addresses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an IP address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IP addressing: the last word...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  <vt:lpstr>Getting a datagram from source to dest.</vt:lpstr>
      <vt:lpstr>IP fragmentation, reassembly</vt:lpstr>
      <vt:lpstr>IP fragmentation, reassembly</vt:lpstr>
      <vt:lpstr>Roadmap</vt:lpstr>
      <vt:lpstr>ICMP: internet control message protocol</vt:lpstr>
      <vt:lpstr>Traceroute and ICMP</vt:lpstr>
      <vt:lpstr>Roadmap</vt:lpstr>
      <vt:lpstr>NAT: network address translation 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Roadmap</vt:lpstr>
      <vt:lpstr>IPv6: motivation</vt:lpstr>
      <vt:lpstr>IPv6 datagram format</vt:lpstr>
      <vt:lpstr>Other changes from IPv4</vt:lpstr>
      <vt:lpstr>Transition from IPv4 to IPv6</vt:lpstr>
      <vt:lpstr>Tunneling  (6in4 – static tunnel)</vt:lpstr>
      <vt:lpstr>Roadmap</vt:lpstr>
      <vt:lpstr>Reading instructions</vt:lpstr>
      <vt:lpstr>Review questions for this part</vt:lpstr>
      <vt:lpstr>Some complementary material /video-links</vt:lpstr>
      <vt:lpstr>Extra slides</vt:lpstr>
      <vt:lpstr>Connection setup</vt:lpstr>
      <vt:lpstr>Network layer service models:</vt:lpstr>
      <vt:lpstr>NAT traversal problem</vt:lpstr>
      <vt:lpstr>NAT traversal problem</vt:lpstr>
      <vt:lpstr>NAT traversal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pk</cp:lastModifiedBy>
  <cp:revision>492</cp:revision>
  <dcterms:created xsi:type="dcterms:W3CDTF">1999-10-08T19:08:27Z</dcterms:created>
  <dcterms:modified xsi:type="dcterms:W3CDTF">2015-02-10T22:21:30Z</dcterms:modified>
</cp:coreProperties>
</file>