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6"/>
  </p:notesMasterIdLst>
  <p:sldIdLst>
    <p:sldId id="558" r:id="rId2"/>
    <p:sldId id="562" r:id="rId3"/>
    <p:sldId id="618" r:id="rId4"/>
    <p:sldId id="564" r:id="rId5"/>
    <p:sldId id="565" r:id="rId6"/>
    <p:sldId id="640" r:id="rId7"/>
    <p:sldId id="567" r:id="rId8"/>
    <p:sldId id="568" r:id="rId9"/>
    <p:sldId id="621" r:id="rId10"/>
    <p:sldId id="622" r:id="rId11"/>
    <p:sldId id="623" r:id="rId12"/>
    <p:sldId id="634" r:id="rId13"/>
    <p:sldId id="630" r:id="rId14"/>
    <p:sldId id="626" r:id="rId15"/>
    <p:sldId id="628" r:id="rId16"/>
    <p:sldId id="638" r:id="rId17"/>
    <p:sldId id="570" r:id="rId18"/>
    <p:sldId id="571" r:id="rId19"/>
    <p:sldId id="574" r:id="rId20"/>
    <p:sldId id="575" r:id="rId21"/>
    <p:sldId id="619" r:id="rId22"/>
    <p:sldId id="635" r:id="rId23"/>
    <p:sldId id="577" r:id="rId24"/>
    <p:sldId id="578" r:id="rId25"/>
    <p:sldId id="636" r:id="rId26"/>
    <p:sldId id="590" r:id="rId27"/>
    <p:sldId id="631" r:id="rId28"/>
    <p:sldId id="591" r:id="rId29"/>
    <p:sldId id="593" r:id="rId30"/>
    <p:sldId id="594" r:id="rId31"/>
    <p:sldId id="595" r:id="rId32"/>
    <p:sldId id="639" r:id="rId33"/>
    <p:sldId id="597" r:id="rId34"/>
    <p:sldId id="599" r:id="rId35"/>
    <p:sldId id="601" r:id="rId36"/>
    <p:sldId id="602" r:id="rId37"/>
    <p:sldId id="603" r:id="rId38"/>
    <p:sldId id="610" r:id="rId39"/>
    <p:sldId id="633" r:id="rId40"/>
    <p:sldId id="598" r:id="rId41"/>
    <p:sldId id="637" r:id="rId42"/>
    <p:sldId id="604" r:id="rId43"/>
    <p:sldId id="605" r:id="rId44"/>
    <p:sldId id="606" r:id="rId45"/>
    <p:sldId id="607" r:id="rId46"/>
    <p:sldId id="608" r:id="rId47"/>
    <p:sldId id="609" r:id="rId48"/>
    <p:sldId id="611" r:id="rId49"/>
    <p:sldId id="612" r:id="rId50"/>
    <p:sldId id="613" r:id="rId51"/>
    <p:sldId id="614" r:id="rId52"/>
    <p:sldId id="615" r:id="rId53"/>
    <p:sldId id="616" r:id="rId54"/>
    <p:sldId id="617" r:id="rId55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854" autoAdjust="0"/>
    <p:restoredTop sz="94660"/>
  </p:normalViewPr>
  <p:slideViewPr>
    <p:cSldViewPr>
      <p:cViewPr>
        <p:scale>
          <a:sx n="60" d="100"/>
          <a:sy n="60" d="100"/>
        </p:scale>
        <p:origin x="-211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7602"/>
    </p:cViewPr>
  </p:sorterViewPr>
  <p:notesViewPr>
    <p:cSldViewPr>
      <p:cViewPr varScale="1">
        <p:scale>
          <a:sx n="64" d="100"/>
          <a:sy n="64" d="100"/>
        </p:scale>
        <p:origin x="-3306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39.wmf"/><Relationship Id="rId5" Type="http://schemas.openxmlformats.org/officeDocument/2006/relationships/image" Target="../media/image42.emf"/><Relationship Id="rId4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E0B65D-E2A4-428D-8837-7136A50B29CB}" type="datetimeFigureOut">
              <a:rPr lang="sv-SE" smtClean="0"/>
              <a:t>2015-02-01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9293D5-4692-4550-8F52-A74959CB9C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2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8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EE960-47C9-4AC3-A4C7-DE7F90A532C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94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89924"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87898" indent="-303038" defTabSz="989924"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212152" indent="-242430" defTabSz="989924"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97012" indent="-242430" defTabSz="989924"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181873" indent="-242430" defTabSz="989924"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666733" indent="-242430" algn="ctr" defTabSz="98992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3151594" indent="-242430" algn="ctr" defTabSz="98992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636455" indent="-242430" algn="ctr" defTabSz="98992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4121315" indent="-242430" algn="ctr" defTabSz="98992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DE157C36-5AFF-4B82-A4F8-37F4DEA6271F}" type="slidenum">
              <a:rPr lang="en-US" sz="1300">
                <a:latin typeface="Times New Roman" pitchFamily="18" charset="0"/>
              </a:rPr>
              <a:pPr>
                <a:defRPr/>
              </a:pPr>
              <a:t>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Mod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EE960-47C9-4AC3-A4C7-DE7F90A532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3 - Transport  layer</a:t>
            </a: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TO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 TO</a:t>
            </a:r>
          </a:p>
          <a:p>
            <a:r>
              <a:rPr lang="en-US" dirty="0" smtClean="0"/>
              <a:t>RFC</a:t>
            </a:r>
            <a:r>
              <a:rPr lang="en-US" baseline="0" dirty="0" smtClean="0"/>
              <a:t> 2581 obsolete…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12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Mod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2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3 - Transport  layer</a:t>
            </a:r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TO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baseline="0" dirty="0" smtClean="0"/>
              <a:t>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4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361"/>
            <a:ext cx="39528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267745" y="6135107"/>
            <a:ext cx="687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</a:t>
            </a:r>
            <a:r>
              <a:rPr lang="en-US" sz="1000" b="1" baseline="0" dirty="0" smtClean="0">
                <a:solidFill>
                  <a:srgbClr val="336699"/>
                </a:solidFill>
                <a:latin typeface="Helvetica" pitchFamily="-8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244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058"/>
            <a:ext cx="8219256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E4BD-9E40-4F30-BABB-77B20E3CB7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7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36512" y="44624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6712"/>
            <a:ext cx="82296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1827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23528" y="6559931"/>
            <a:ext cx="8460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Papatriantafilou –  Transport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layer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part2 </a:t>
            </a:r>
            <a:endParaRPr lang="sv-S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512" y="83671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apps/video/default.aspx?id=104005" TargetMode="Externa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2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</a:t>
            </a:r>
            <a:r>
              <a:rPr lang="sv-SE" dirty="0" smtClean="0"/>
              <a:t>5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Chapter</a:t>
            </a:r>
            <a:r>
              <a:rPr lang="sv-SE" dirty="0" smtClean="0"/>
              <a:t> 3; Transport </a:t>
            </a:r>
            <a:r>
              <a:rPr lang="sv-SE" dirty="0" err="1" smtClean="0"/>
              <a:t>Layer</a:t>
            </a:r>
            <a:r>
              <a:rPr lang="sv-SE" dirty="0" smtClean="0"/>
              <a:t>, Part </a:t>
            </a:r>
            <a:r>
              <a:rPr lang="sv-SE" dirty="0"/>
              <a:t>B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EDA344/DIT </a:t>
            </a:r>
            <a:r>
              <a:rPr lang="sv-SE" dirty="0"/>
              <a:t>420, 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404407CA-51CD-46D6-8277-F035B3AC21F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5030"/>
            <a:ext cx="8362950" cy="659674"/>
          </a:xfrm>
        </p:spPr>
        <p:txBody>
          <a:bodyPr/>
          <a:lstStyle/>
          <a:p>
            <a:r>
              <a:rPr lang="en-US" sz="3600" dirty="0" smtClean="0"/>
              <a:t>TCP ACK generation</a:t>
            </a:r>
            <a:r>
              <a:rPr lang="en-US" u="none" dirty="0" smtClean="0"/>
              <a:t> </a:t>
            </a:r>
            <a:r>
              <a:rPr lang="en-US" sz="2400" u="none" dirty="0" smtClean="0"/>
              <a:t>[RFC 1122, RFC 5681]</a:t>
            </a:r>
            <a:endParaRPr lang="en-US" dirty="0" smtClean="0"/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752475" y="1554163"/>
            <a:ext cx="33210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Event</a:t>
            </a:r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in-order segment </a:t>
            </a:r>
            <a:r>
              <a:rPr lang="en-US" sz="1800" dirty="0">
                <a:latin typeface="Arial" pitchFamily="34" charset="0"/>
              </a:rPr>
              <a:t>arrival, </a:t>
            </a:r>
          </a:p>
          <a:p>
            <a:pPr algn="l"/>
            <a:r>
              <a:rPr lang="en-US" sz="1800" dirty="0">
                <a:latin typeface="Arial" pitchFamily="34" charset="0"/>
              </a:rPr>
              <a:t>no gaps,</a:t>
            </a:r>
          </a:p>
          <a:p>
            <a:pPr algn="l"/>
            <a:r>
              <a:rPr lang="en-US" sz="1800" dirty="0">
                <a:latin typeface="Arial" pitchFamily="34" charset="0"/>
              </a:rPr>
              <a:t>everything else already </a:t>
            </a:r>
            <a:r>
              <a:rPr lang="en-US" sz="1800" dirty="0" err="1">
                <a:latin typeface="Arial" pitchFamily="34" charset="0"/>
              </a:rPr>
              <a:t>ACKed</a:t>
            </a:r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in-order segment </a:t>
            </a:r>
            <a:r>
              <a:rPr lang="en-US" sz="1800" dirty="0">
                <a:latin typeface="Arial" pitchFamily="34" charset="0"/>
              </a:rPr>
              <a:t>arrival, </a:t>
            </a:r>
          </a:p>
          <a:p>
            <a:pPr algn="l"/>
            <a:r>
              <a:rPr lang="en-US" sz="1800" dirty="0">
                <a:latin typeface="Arial" pitchFamily="34" charset="0"/>
              </a:rPr>
              <a:t>no gaps,</a:t>
            </a:r>
          </a:p>
          <a:p>
            <a:pPr algn="l"/>
            <a:r>
              <a:rPr lang="en-US" sz="1800" dirty="0">
                <a:latin typeface="Arial" pitchFamily="34" charset="0"/>
              </a:rPr>
              <a:t>one delayed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ACK pending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out-of-order segment</a:t>
            </a:r>
            <a:r>
              <a:rPr lang="en-US" sz="1800" dirty="0">
                <a:latin typeface="Arial" pitchFamily="34" charset="0"/>
              </a:rPr>
              <a:t> arrival</a:t>
            </a:r>
          </a:p>
          <a:p>
            <a:pPr algn="l"/>
            <a:r>
              <a:rPr lang="en-US" sz="1800" dirty="0">
                <a:latin typeface="Arial" pitchFamily="34" charset="0"/>
              </a:rPr>
              <a:t>higher-than-expect seq. #</a:t>
            </a:r>
          </a:p>
          <a:p>
            <a:pPr algn="l"/>
            <a:r>
              <a:rPr lang="en-US" sz="1800" dirty="0">
                <a:latin typeface="Arial" pitchFamily="34" charset="0"/>
              </a:rPr>
              <a:t>gap detected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latin typeface="Arial" pitchFamily="34" charset="0"/>
              </a:rPr>
              <a:t>arrival of segment that </a:t>
            </a:r>
          </a:p>
          <a:p>
            <a:pPr algn="l"/>
            <a:r>
              <a:rPr lang="en-US" sz="1800" dirty="0">
                <a:latin typeface="Arial" pitchFamily="34" charset="0"/>
              </a:rPr>
              <a:t>partially or completely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fills gap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4514850" y="1544638"/>
            <a:ext cx="414735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TCP Receiver action</a:t>
            </a:r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b="1" dirty="0">
                <a:solidFill>
                  <a:srgbClr val="C00000"/>
                </a:solidFill>
                <a:latin typeface="Arial" pitchFamily="34" charset="0"/>
              </a:rPr>
              <a:t>D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</a:rPr>
              <a:t>elayed </a:t>
            </a:r>
            <a:r>
              <a:rPr lang="en-US" sz="1800" b="1" dirty="0">
                <a:solidFill>
                  <a:srgbClr val="C00000"/>
                </a:solidFill>
                <a:latin typeface="Arial" pitchFamily="34" charset="0"/>
              </a:rPr>
              <a:t>ACK</a:t>
            </a:r>
            <a:r>
              <a:rPr lang="en-US" sz="1800" dirty="0">
                <a:latin typeface="Arial" pitchFamily="34" charset="0"/>
              </a:rPr>
              <a:t>. Wait up to 500ms</a:t>
            </a:r>
          </a:p>
          <a:p>
            <a:pPr algn="l"/>
            <a:r>
              <a:rPr lang="en-US" sz="1800" dirty="0">
                <a:latin typeface="Arial" pitchFamily="34" charset="0"/>
              </a:rPr>
              <a:t>for next segment. If no next segment,</a:t>
            </a:r>
          </a:p>
          <a:p>
            <a:pPr algn="l"/>
            <a:r>
              <a:rPr lang="en-US" sz="1800" dirty="0">
                <a:latin typeface="Arial" pitchFamily="34" charset="0"/>
              </a:rPr>
              <a:t>send </a:t>
            </a:r>
            <a:r>
              <a:rPr lang="en-US" sz="1800" dirty="0" smtClean="0">
                <a:latin typeface="Arial" pitchFamily="34" charset="0"/>
              </a:rPr>
              <a:t>ACK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latin typeface="Arial" pitchFamily="34" charset="0"/>
              </a:rPr>
              <a:t>immediately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</a:rPr>
              <a:t>send</a:t>
            </a:r>
            <a:r>
              <a:rPr lang="en-US" sz="1800" dirty="0">
                <a:latin typeface="Arial" pitchFamily="34" charset="0"/>
              </a:rPr>
              <a:t> single</a:t>
            </a:r>
          </a:p>
          <a:p>
            <a:pPr algn="l"/>
            <a:r>
              <a:rPr lang="en-US" sz="1800" dirty="0">
                <a:latin typeface="Arial" pitchFamily="34" charset="0"/>
              </a:rPr>
              <a:t>cumulative ACK 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Arial" pitchFamily="34" charset="0"/>
              </a:rPr>
              <a:t>send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</a:rPr>
              <a:t>(duplicate) </a:t>
            </a:r>
            <a:r>
              <a:rPr lang="en-US" sz="1800" dirty="0">
                <a:latin typeface="Arial" pitchFamily="34" charset="0"/>
              </a:rPr>
              <a:t>ACK, indicating seq. #</a:t>
            </a:r>
          </a:p>
          <a:p>
            <a:pPr algn="l"/>
            <a:r>
              <a:rPr lang="en-US" sz="1800" dirty="0">
                <a:latin typeface="Arial" pitchFamily="34" charset="0"/>
              </a:rPr>
              <a:t>of next expected </a:t>
            </a:r>
            <a:r>
              <a:rPr lang="en-US" sz="1800" dirty="0" smtClean="0">
                <a:latin typeface="Arial" pitchFamily="34" charset="0"/>
              </a:rPr>
              <a:t>byte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latin typeface="Arial" pitchFamily="34" charset="0"/>
              </a:rPr>
              <a:t>immediate 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</a:rPr>
              <a:t>send</a:t>
            </a:r>
            <a:r>
              <a:rPr lang="en-US" sz="1800" dirty="0" smtClean="0">
                <a:latin typeface="Arial" pitchFamily="34" charset="0"/>
              </a:rPr>
              <a:t> ACK </a:t>
            </a:r>
            <a:r>
              <a:rPr lang="en-US" sz="1800" dirty="0">
                <a:latin typeface="Arial" pitchFamily="34" charset="0"/>
              </a:rPr>
              <a:t>if segment starts</a:t>
            </a:r>
          </a:p>
          <a:p>
            <a:pPr algn="l"/>
            <a:r>
              <a:rPr lang="en-US" sz="1800" dirty="0">
                <a:latin typeface="Arial" pitchFamily="34" charset="0"/>
              </a:rPr>
              <a:t>at lower end of gap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31751" name="Line 5"/>
          <p:cNvSpPr>
            <a:spLocks noChangeShapeType="1"/>
          </p:cNvSpPr>
          <p:nvPr/>
        </p:nvSpPr>
        <p:spPr bwMode="auto">
          <a:xfrm>
            <a:off x="876300" y="2009775"/>
            <a:ext cx="746760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2" name="Line 6"/>
          <p:cNvSpPr>
            <a:spLocks noChangeShapeType="1"/>
          </p:cNvSpPr>
          <p:nvPr/>
        </p:nvSpPr>
        <p:spPr bwMode="auto">
          <a:xfrm flipV="1">
            <a:off x="847725" y="3190875"/>
            <a:ext cx="74771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3" name="Line 7"/>
          <p:cNvSpPr>
            <a:spLocks noChangeShapeType="1"/>
          </p:cNvSpPr>
          <p:nvPr/>
        </p:nvSpPr>
        <p:spPr bwMode="auto">
          <a:xfrm>
            <a:off x="857250" y="4305300"/>
            <a:ext cx="75057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4" name="Line 8"/>
          <p:cNvSpPr>
            <a:spLocks noChangeShapeType="1"/>
          </p:cNvSpPr>
          <p:nvPr/>
        </p:nvSpPr>
        <p:spPr bwMode="auto">
          <a:xfrm>
            <a:off x="866775" y="5410200"/>
            <a:ext cx="74866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5" name="Line 9"/>
          <p:cNvSpPr>
            <a:spLocks noChangeShapeType="1"/>
          </p:cNvSpPr>
          <p:nvPr/>
        </p:nvSpPr>
        <p:spPr bwMode="auto">
          <a:xfrm>
            <a:off x="4324350" y="1704975"/>
            <a:ext cx="0" cy="4352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6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200" smtClean="0"/>
              <a:t>3-</a:t>
            </a:r>
            <a:fld id="{9266D468-069C-4A46-8B94-F7A02175AB2D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0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From RFC 1122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81088"/>
            <a:ext cx="7772400" cy="4937125"/>
          </a:xfrm>
        </p:spPr>
        <p:txBody>
          <a:bodyPr/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TCP SHOULD implement a delayed ACK, but an ACK should not be excessively delayed</a:t>
            </a:r>
            <a:r>
              <a:rPr lang="en-US" sz="1600" dirty="0"/>
              <a:t>; in particular, the delay MUST be less than 0.5 seconds, and in a stream of full-sized segments there SHOULD be an ACK for at least every second segment.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A delayed ACK gives the application an opportunity to update the window and perhaps </a:t>
            </a:r>
            <a:r>
              <a:rPr lang="en-US" sz="1600" b="1" dirty="0"/>
              <a:t>to send an immediate response</a:t>
            </a:r>
            <a:r>
              <a:rPr lang="en-US" sz="1600" dirty="0"/>
              <a:t>. In particular, </a:t>
            </a:r>
            <a:r>
              <a:rPr lang="en-US" sz="1600" dirty="0">
                <a:solidFill>
                  <a:srgbClr val="FF0000"/>
                </a:solidFill>
              </a:rPr>
              <a:t>in the case of character-mode remote login, a delayed ACK can reduce the number of segments sent by the server by a factor of 3</a:t>
            </a:r>
            <a:r>
              <a:rPr lang="en-US" sz="1600" dirty="0"/>
              <a:t> (ACK, window update, and echo character all combined in one segment).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In addition, on some large multi-user hosts, a delayed ACK can substantially reduce protocol processing overhead by reducing the total number of packets to be processed.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However, </a:t>
            </a:r>
            <a:r>
              <a:rPr lang="en-US" sz="1600" dirty="0">
                <a:solidFill>
                  <a:srgbClr val="FF0000"/>
                </a:solidFill>
              </a:rPr>
              <a:t>excessive delays on ACK's can disturb the round-trip timing and packet "clocking" algorithms</a:t>
            </a:r>
            <a:r>
              <a:rPr lang="en-US" sz="1600" dirty="0"/>
              <a:t>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We also emphasize that this is a SHOULD, meaning that </a:t>
            </a:r>
            <a:r>
              <a:rPr lang="en-US" sz="1600" dirty="0">
                <a:solidFill>
                  <a:schemeClr val="accent2"/>
                </a:solidFill>
              </a:rPr>
              <a:t>an </a:t>
            </a:r>
            <a:r>
              <a:rPr lang="en-US" sz="1600" dirty="0" err="1">
                <a:solidFill>
                  <a:schemeClr val="accent2"/>
                </a:solidFill>
              </a:rPr>
              <a:t>implementor</a:t>
            </a:r>
            <a:r>
              <a:rPr lang="en-US" sz="1600" dirty="0">
                <a:solidFill>
                  <a:schemeClr val="accent2"/>
                </a:solidFill>
              </a:rPr>
              <a:t> should indeed only deviate from this requirement after careful consideration of the implications. </a:t>
            </a:r>
          </a:p>
        </p:txBody>
      </p:sp>
    </p:spTree>
    <p:extLst>
      <p:ext uri="{BB962C8B-B14F-4D97-AF65-F5344CB8AC3E}">
        <p14:creationId xmlns:p14="http://schemas.microsoft.com/office/powerpoint/2010/main" val="1815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/>
              <a:t>connection-oriented transport: TCP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 smtClean="0"/>
              <a:t>Retransmissions </a:t>
            </a:r>
            <a:endParaRPr lang="en-US" sz="2400" dirty="0" smtClean="0"/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9" y="379759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054796" y="1670050"/>
            <a:ext cx="5981700" cy="4497388"/>
            <a:chOff x="1091" y="1052"/>
            <a:chExt cx="3768" cy="2833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091" y="1052"/>
              <a:ext cx="3768" cy="2833"/>
            </a:xfrm>
            <a:custGeom>
              <a:avLst/>
              <a:gdLst>
                <a:gd name="T0" fmla="*/ 12232 w 1340"/>
                <a:gd name="T1" fmla="*/ 566 h 1191"/>
                <a:gd name="T2" fmla="*/ 1828 w 1340"/>
                <a:gd name="T3" fmla="*/ 809 h 1191"/>
                <a:gd name="T4" fmla="*/ 1288 w 1340"/>
                <a:gd name="T5" fmla="*/ 5409 h 1191"/>
                <a:gd name="T6" fmla="*/ 624 w 1340"/>
                <a:gd name="T7" fmla="*/ 9693 h 1191"/>
                <a:gd name="T8" fmla="*/ 2491 w 1340"/>
                <a:gd name="T9" fmla="*/ 11705 h 1191"/>
                <a:gd name="T10" fmla="*/ 11962 w 1340"/>
                <a:gd name="T11" fmla="*/ 11791 h 1191"/>
                <a:gd name="T12" fmla="*/ 14231 w 1340"/>
                <a:gd name="T13" fmla="*/ 15181 h 1191"/>
                <a:gd name="T14" fmla="*/ 27436 w 1340"/>
                <a:gd name="T15" fmla="*/ 14779 h 1191"/>
                <a:gd name="T16" fmla="*/ 28370 w 1340"/>
                <a:gd name="T17" fmla="*/ 7671 h 1191"/>
                <a:gd name="T18" fmla="*/ 26772 w 1340"/>
                <a:gd name="T19" fmla="*/ 4605 h 1191"/>
                <a:gd name="T20" fmla="*/ 16897 w 1340"/>
                <a:gd name="T21" fmla="*/ 3875 h 1191"/>
                <a:gd name="T22" fmla="*/ 12232 w 1340"/>
                <a:gd name="T23" fmla="*/ 566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319" y="1275"/>
              <a:ext cx="1480" cy="568"/>
              <a:chOff x="3552" y="246"/>
              <a:chExt cx="527" cy="248"/>
            </a:xfrm>
          </p:grpSpPr>
          <p:graphicFrame>
            <p:nvGraphicFramePr>
              <p:cNvPr id="59" name="Object 6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566" name="ClipArt" r:id="rId3" imgW="1305000" imgH="1085760" progId="MS_ClipArt_Gallery.2">
                      <p:embed/>
                    </p:oleObj>
                  </mc:Choice>
                  <mc:Fallback>
                    <p:oleObj name="ClipArt" r:id="rId3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7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567" name="ClipArt" r:id="rId5" imgW="676440" imgH="485640" progId="MS_ClipArt_Gallery.2">
                      <p:embed/>
                    </p:oleObj>
                  </mc:Choice>
                  <mc:Fallback>
                    <p:oleObj name="ClipArt" r:id="rId5" imgW="676440" imgH="4856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" name="Line 8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319" y="2336"/>
              <a:ext cx="1480" cy="569"/>
              <a:chOff x="3552" y="246"/>
              <a:chExt cx="527" cy="248"/>
            </a:xfrm>
          </p:grpSpPr>
          <p:graphicFrame>
            <p:nvGraphicFramePr>
              <p:cNvPr id="56" name="Object 10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568" name="ClipArt" r:id="rId7" imgW="1305000" imgH="1085760" progId="MS_ClipArt_Gallery.2">
                      <p:embed/>
                    </p:oleObj>
                  </mc:Choice>
                  <mc:Fallback>
                    <p:oleObj name="ClipArt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Object 11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569" name="ClipArt" r:id="rId8" imgW="676440" imgH="485640" progId="MS_ClipArt_Gallery.2">
                      <p:embed/>
                    </p:oleObj>
                  </mc:Choice>
                  <mc:Fallback>
                    <p:oleObj name="ClipArt" r:id="rId8" imgW="676440" imgH="4856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Line 12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2397" y="1939"/>
              <a:ext cx="105" cy="382"/>
              <a:chOff x="3842" y="406"/>
              <a:chExt cx="51" cy="167"/>
            </a:xfrm>
          </p:grpSpPr>
          <p:sp>
            <p:nvSpPr>
              <p:cNvPr id="53" name="Oval 14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4" name="Oval 15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" name="Oval 16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3027" y="2854"/>
              <a:ext cx="423" cy="705"/>
              <a:chOff x="4180" y="783"/>
              <a:chExt cx="150" cy="307"/>
            </a:xfrm>
          </p:grpSpPr>
          <p:sp>
            <p:nvSpPr>
              <p:cNvPr id="45" name="AutoShape 1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" name="Rectangle 1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8" name="AutoShape 2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1" name="Rectangle 2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" name="Rectangle 2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 rot="-5400000">
              <a:off x="3667" y="2965"/>
              <a:ext cx="145" cy="471"/>
              <a:chOff x="3842" y="406"/>
              <a:chExt cx="51" cy="167"/>
            </a:xfrm>
          </p:grpSpPr>
          <p:sp>
            <p:nvSpPr>
              <p:cNvPr id="42" name="Oval 2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" name="Oval 2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" name="Oval 2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3" name="Line 30"/>
            <p:cNvSpPr>
              <a:spLocks noChangeShapeType="1"/>
            </p:cNvSpPr>
            <p:nvPr/>
          </p:nvSpPr>
          <p:spPr bwMode="auto">
            <a:xfrm>
              <a:off x="3302" y="2690"/>
              <a:ext cx="100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" name="Line 31"/>
            <p:cNvSpPr>
              <a:spLocks noChangeShapeType="1"/>
            </p:cNvSpPr>
            <p:nvPr/>
          </p:nvSpPr>
          <p:spPr bwMode="auto">
            <a:xfrm>
              <a:off x="3309" y="2684"/>
              <a:ext cx="3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>
              <a:off x="4309" y="2681"/>
              <a:ext cx="3" cy="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>
              <a:off x="2697" y="1727"/>
              <a:ext cx="583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" name="Line 34"/>
            <p:cNvSpPr>
              <a:spLocks noChangeShapeType="1"/>
            </p:cNvSpPr>
            <p:nvPr/>
          </p:nvSpPr>
          <p:spPr bwMode="auto">
            <a:xfrm flipV="1">
              <a:off x="2722" y="2237"/>
              <a:ext cx="558" cy="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" name="Line 35"/>
            <p:cNvSpPr>
              <a:spLocks noChangeShapeType="1"/>
            </p:cNvSpPr>
            <p:nvPr/>
          </p:nvSpPr>
          <p:spPr bwMode="auto">
            <a:xfrm flipV="1">
              <a:off x="3786" y="2390"/>
              <a:ext cx="3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9" name="Group 36"/>
            <p:cNvGrpSpPr>
              <a:grpSpLocks/>
            </p:cNvGrpSpPr>
            <p:nvPr/>
          </p:nvGrpSpPr>
          <p:grpSpPr bwMode="auto">
            <a:xfrm>
              <a:off x="4046" y="2831"/>
              <a:ext cx="423" cy="705"/>
              <a:chOff x="4180" y="783"/>
              <a:chExt cx="150" cy="307"/>
            </a:xfrm>
          </p:grpSpPr>
          <p:sp>
            <p:nvSpPr>
              <p:cNvPr id="34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5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6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7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9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0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" name="Group 45"/>
            <p:cNvGrpSpPr>
              <a:grpSpLocks/>
            </p:cNvGrpSpPr>
            <p:nvPr/>
          </p:nvGrpSpPr>
          <p:grpSpPr bwMode="auto">
            <a:xfrm>
              <a:off x="3251" y="1991"/>
              <a:ext cx="1013" cy="416"/>
              <a:chOff x="3600" y="219"/>
              <a:chExt cx="360" cy="175"/>
            </a:xfrm>
          </p:grpSpPr>
          <p:sp>
            <p:nvSpPr>
              <p:cNvPr id="21" name="Oval 4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" name="Line 4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" name="Line 4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" name="Rectangle 4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5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6" name="Group 5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" name="Line 5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" name="Line 5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7" name="Group 5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9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0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grpSp>
        <p:nvGrpSpPr>
          <p:cNvPr id="62" name="Group 59"/>
          <p:cNvGrpSpPr>
            <a:grpSpLocks/>
          </p:cNvGrpSpPr>
          <p:nvPr/>
        </p:nvGrpSpPr>
        <p:grpSpPr bwMode="auto">
          <a:xfrm>
            <a:off x="3438971" y="1427163"/>
            <a:ext cx="1344612" cy="1512887"/>
            <a:chOff x="188" y="1425"/>
            <a:chExt cx="847" cy="953"/>
          </a:xfrm>
        </p:grpSpPr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66" name="Line 63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" name="Line 64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8" name="Line 65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70" name="Group 67"/>
          <p:cNvGrpSpPr>
            <a:grpSpLocks/>
          </p:cNvGrpSpPr>
          <p:nvPr/>
        </p:nvGrpSpPr>
        <p:grpSpPr bwMode="auto">
          <a:xfrm>
            <a:off x="3361183" y="3154363"/>
            <a:ext cx="1344613" cy="1512887"/>
            <a:chOff x="188" y="1425"/>
            <a:chExt cx="847" cy="953"/>
          </a:xfrm>
        </p:grpSpPr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3" name="Text Box 70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74" name="Line 71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5" name="Line 72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6" name="Line 73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" name="Line 74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78" name="Group 75"/>
          <p:cNvGrpSpPr>
            <a:grpSpLocks/>
          </p:cNvGrpSpPr>
          <p:nvPr/>
        </p:nvGrpSpPr>
        <p:grpSpPr bwMode="auto">
          <a:xfrm>
            <a:off x="5778946" y="4418013"/>
            <a:ext cx="1344612" cy="1512887"/>
            <a:chOff x="188" y="1425"/>
            <a:chExt cx="847" cy="953"/>
          </a:xfrm>
        </p:grpSpPr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1" name="Text Box 78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82" name="Line 79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3" name="Line 80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4" name="Line 81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5" name="Line 82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86" name="Group 83"/>
          <p:cNvGrpSpPr>
            <a:grpSpLocks/>
          </p:cNvGrpSpPr>
          <p:nvPr/>
        </p:nvGrpSpPr>
        <p:grpSpPr bwMode="auto">
          <a:xfrm>
            <a:off x="7561708" y="4411663"/>
            <a:ext cx="1344613" cy="1512887"/>
            <a:chOff x="188" y="1425"/>
            <a:chExt cx="847" cy="953"/>
          </a:xfrm>
        </p:grpSpPr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9" name="Text Box 86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90" name="Line 87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" name="Line 88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" name="Line 89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3" name="Line 90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94" name="Group 91"/>
          <p:cNvGrpSpPr>
            <a:grpSpLocks/>
          </p:cNvGrpSpPr>
          <p:nvPr/>
        </p:nvGrpSpPr>
        <p:grpSpPr bwMode="auto">
          <a:xfrm>
            <a:off x="6610796" y="2884488"/>
            <a:ext cx="1320800" cy="963612"/>
            <a:chOff x="4369" y="791"/>
            <a:chExt cx="832" cy="607"/>
          </a:xfrm>
        </p:grpSpPr>
        <p:sp>
          <p:nvSpPr>
            <p:cNvPr id="95" name="Rectangle 92"/>
            <p:cNvSpPr>
              <a:spLocks noChangeArrowheads="1"/>
            </p:cNvSpPr>
            <p:nvPr/>
          </p:nvSpPr>
          <p:spPr bwMode="auto">
            <a:xfrm>
              <a:off x="4403" y="791"/>
              <a:ext cx="798" cy="58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6" name="Rectangle 93"/>
            <p:cNvSpPr>
              <a:spLocks noChangeArrowheads="1"/>
            </p:cNvSpPr>
            <p:nvPr/>
          </p:nvSpPr>
          <p:spPr bwMode="auto">
            <a:xfrm>
              <a:off x="4369" y="830"/>
              <a:ext cx="798" cy="5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7" name="Text Box 94"/>
            <p:cNvSpPr txBox="1">
              <a:spLocks noChangeArrowheads="1"/>
            </p:cNvSpPr>
            <p:nvPr/>
          </p:nvSpPr>
          <p:spPr bwMode="auto">
            <a:xfrm>
              <a:off x="4439" y="821"/>
              <a:ext cx="66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98" name="Line 95"/>
            <p:cNvSpPr>
              <a:spLocks noChangeShapeType="1"/>
            </p:cNvSpPr>
            <p:nvPr/>
          </p:nvSpPr>
          <p:spPr bwMode="auto">
            <a:xfrm flipV="1">
              <a:off x="4370" y="1031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9" name="Line 96"/>
            <p:cNvSpPr>
              <a:spLocks noChangeShapeType="1"/>
            </p:cNvSpPr>
            <p:nvPr/>
          </p:nvSpPr>
          <p:spPr bwMode="auto">
            <a:xfrm flipV="1">
              <a:off x="4382" y="1211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00" name="Line 97"/>
          <p:cNvSpPr>
            <a:spLocks noChangeShapeType="1"/>
          </p:cNvSpPr>
          <p:nvPr/>
        </p:nvSpPr>
        <p:spPr bwMode="auto">
          <a:xfrm>
            <a:off x="4262883" y="1638300"/>
            <a:ext cx="6350" cy="1028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1" name="Line 98"/>
          <p:cNvSpPr>
            <a:spLocks noChangeShapeType="1"/>
          </p:cNvSpPr>
          <p:nvPr/>
        </p:nvSpPr>
        <p:spPr bwMode="auto">
          <a:xfrm>
            <a:off x="7488683" y="3048000"/>
            <a:ext cx="6350" cy="273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2" name="Line 99"/>
          <p:cNvSpPr>
            <a:spLocks noChangeShapeType="1"/>
          </p:cNvSpPr>
          <p:nvPr/>
        </p:nvSpPr>
        <p:spPr bwMode="auto">
          <a:xfrm flipV="1">
            <a:off x="6872733" y="3016250"/>
            <a:ext cx="0" cy="615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" name="Line 100"/>
          <p:cNvSpPr>
            <a:spLocks noChangeShapeType="1"/>
          </p:cNvSpPr>
          <p:nvPr/>
        </p:nvSpPr>
        <p:spPr bwMode="auto">
          <a:xfrm>
            <a:off x="6866383" y="3035300"/>
            <a:ext cx="625475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" name="Line 101"/>
          <p:cNvSpPr>
            <a:spLocks noChangeShapeType="1"/>
          </p:cNvSpPr>
          <p:nvPr/>
        </p:nvSpPr>
        <p:spPr bwMode="auto">
          <a:xfrm>
            <a:off x="7488683" y="5765800"/>
            <a:ext cx="78740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5" name="Line 102"/>
          <p:cNvSpPr>
            <a:spLocks noChangeShapeType="1"/>
          </p:cNvSpPr>
          <p:nvPr/>
        </p:nvSpPr>
        <p:spPr bwMode="auto">
          <a:xfrm flipV="1">
            <a:off x="8276083" y="4606925"/>
            <a:ext cx="12700" cy="1168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6" name="Line 103"/>
          <p:cNvSpPr>
            <a:spLocks noChangeShapeType="1"/>
          </p:cNvSpPr>
          <p:nvPr/>
        </p:nvSpPr>
        <p:spPr bwMode="auto">
          <a:xfrm flipV="1">
            <a:off x="4294633" y="2682875"/>
            <a:ext cx="1403350" cy="28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7" name="Line 104"/>
          <p:cNvSpPr>
            <a:spLocks noChangeShapeType="1"/>
          </p:cNvSpPr>
          <p:nvPr/>
        </p:nvSpPr>
        <p:spPr bwMode="auto">
          <a:xfrm>
            <a:off x="5669408" y="2698750"/>
            <a:ext cx="1212850" cy="96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08" name="Group 105"/>
          <p:cNvGrpSpPr>
            <a:grpSpLocks/>
          </p:cNvGrpSpPr>
          <p:nvPr/>
        </p:nvGrpSpPr>
        <p:grpSpPr bwMode="auto">
          <a:xfrm>
            <a:off x="7933182" y="4554219"/>
            <a:ext cx="1103314" cy="385763"/>
            <a:chOff x="4712" y="2088"/>
            <a:chExt cx="695" cy="243"/>
          </a:xfrm>
        </p:grpSpPr>
        <p:sp>
          <p:nvSpPr>
            <p:cNvPr id="109" name="Rectangle 106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" name="Text Box 107"/>
            <p:cNvSpPr txBox="1">
              <a:spLocks noChangeArrowheads="1"/>
            </p:cNvSpPr>
            <p:nvPr/>
          </p:nvSpPr>
          <p:spPr bwMode="auto">
            <a:xfrm>
              <a:off x="4726" y="2098"/>
              <a:ext cx="6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itchFamily="66" charset="0"/>
                </a:rPr>
                <a:t>segment</a:t>
              </a:r>
              <a:endParaRPr lang="en-US" dirty="0"/>
            </a:p>
          </p:txBody>
        </p:sp>
      </p:grpSp>
      <p:grpSp>
        <p:nvGrpSpPr>
          <p:cNvPr id="111" name="Group 108"/>
          <p:cNvGrpSpPr>
            <a:grpSpLocks/>
          </p:cNvGrpSpPr>
          <p:nvPr/>
        </p:nvGrpSpPr>
        <p:grpSpPr bwMode="auto">
          <a:xfrm>
            <a:off x="3929519" y="1678256"/>
            <a:ext cx="1081089" cy="381000"/>
            <a:chOff x="4710" y="2088"/>
            <a:chExt cx="681" cy="240"/>
          </a:xfrm>
        </p:grpSpPr>
        <p:sp>
          <p:nvSpPr>
            <p:cNvPr id="112" name="Rectangle 109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" name="Text Box 110"/>
            <p:cNvSpPr txBox="1">
              <a:spLocks noChangeArrowheads="1"/>
            </p:cNvSpPr>
            <p:nvPr/>
          </p:nvSpPr>
          <p:spPr bwMode="auto">
            <a:xfrm>
              <a:off x="4710" y="2088"/>
              <a:ext cx="6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itchFamily="66" charset="0"/>
                </a:rPr>
                <a:t>segment</a:t>
              </a:r>
              <a:endParaRPr lang="en-US" dirty="0"/>
            </a:p>
          </p:txBody>
        </p:sp>
      </p:grpSp>
      <p:sp>
        <p:nvSpPr>
          <p:cNvPr id="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round trip time, </a:t>
            </a:r>
            <a:r>
              <a:rPr lang="en-US" dirty="0" smtClean="0">
                <a:ea typeface="ＭＳ Ｐゴシック" charset="0"/>
                <a:cs typeface="+mj-cs"/>
              </a:rPr>
              <a:t>timeout (1)</a:t>
            </a:r>
            <a:endParaRPr lang="en-US" sz="4800" dirty="0">
              <a:ea typeface="ＭＳ Ｐゴシック" charset="0"/>
              <a:cs typeface="+mj-cs"/>
            </a:endParaRPr>
          </a:p>
        </p:txBody>
      </p:sp>
      <p:sp>
        <p:nvSpPr>
          <p:cNvPr id="115" name="Rectangle 1027"/>
          <p:cNvSpPr txBox="1">
            <a:spLocks noChangeArrowheads="1"/>
          </p:cNvSpPr>
          <p:nvPr/>
        </p:nvSpPr>
        <p:spPr bwMode="auto">
          <a:xfrm>
            <a:off x="251520" y="1427163"/>
            <a:ext cx="2935733" cy="464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charset="0"/>
              <a:buNone/>
              <a:defRPr/>
            </a:pPr>
            <a:r>
              <a:rPr lang="en-US" sz="3200" u="sng" smtClean="0">
                <a:solidFill>
                  <a:srgbClr val="FF0000"/>
                </a:solidFill>
                <a:ea typeface="ＭＳ Ｐゴシック" charset="0"/>
              </a:rPr>
              <a:t>Q:</a:t>
            </a:r>
            <a:r>
              <a:rPr lang="en-US" sz="3200" smtClean="0">
                <a:ea typeface="ＭＳ Ｐゴシック" charset="0"/>
              </a:rPr>
              <a:t> how to set TCP timeout value?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mtClean="0">
                <a:ea typeface="ＭＳ Ｐゴシック" charset="0"/>
              </a:rPr>
              <a:t>longer than RTT</a:t>
            </a:r>
          </a:p>
          <a:p>
            <a:pPr lvl="1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smtClean="0">
                <a:ea typeface="ＭＳ Ｐゴシック" charset="0"/>
              </a:rPr>
              <a:t>but RTT varies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i="1" smtClean="0">
                <a:ea typeface="ＭＳ Ｐゴシック" charset="0"/>
              </a:rPr>
              <a:t>too short:</a:t>
            </a:r>
            <a:r>
              <a:rPr lang="en-US" smtClean="0">
                <a:ea typeface="ＭＳ Ｐゴシック" charset="0"/>
              </a:rPr>
              <a:t> premature timeout, unnecessary retransmissions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i="1" smtClean="0">
                <a:ea typeface="ＭＳ Ｐゴシック" charset="0"/>
              </a:rPr>
              <a:t>too long:</a:t>
            </a:r>
            <a:r>
              <a:rPr lang="en-US" smtClean="0">
                <a:ea typeface="ＭＳ Ｐゴシック" charset="0"/>
              </a:rPr>
              <a:t> slow reaction to segment loss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6416" y="6597352"/>
            <a:ext cx="730424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66329CBC-19FB-4710-9A89-D6545E117C12}" type="slidenum">
              <a:rPr lang="en-US" sz="1200" smtClean="0"/>
              <a:pPr>
                <a:defRPr/>
              </a:pPr>
              <a:t>14</a:t>
            </a:fld>
            <a:endParaRPr lang="en-US" sz="1200" smtClean="0"/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251520" y="980728"/>
            <a:ext cx="75152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err="1" smtClean="0">
                <a:latin typeface="Courier New" charset="0"/>
              </a:rPr>
              <a:t>EstimatedRTT</a:t>
            </a:r>
            <a:r>
              <a:rPr lang="en-US" sz="2000" b="1" dirty="0" smtClean="0">
                <a:latin typeface="Courier New" charset="0"/>
              </a:rPr>
              <a:t> = (1-</a:t>
            </a:r>
            <a:r>
              <a:rPr lang="en-US" sz="2000" b="1" dirty="0" smtClean="0">
                <a:latin typeface="Courier New" charset="0"/>
                <a:sym typeface="Symbol" charset="0"/>
              </a:rPr>
              <a:t></a:t>
            </a:r>
            <a:r>
              <a:rPr lang="en-US" sz="2000" b="1" dirty="0" smtClean="0">
                <a:latin typeface="Courier New" charset="0"/>
              </a:rPr>
              <a:t>)*</a:t>
            </a:r>
            <a:r>
              <a:rPr lang="en-US" sz="2000" b="1" dirty="0" err="1" smtClean="0">
                <a:latin typeface="Courier New" charset="0"/>
              </a:rPr>
              <a:t>EstimatedRTT</a:t>
            </a:r>
            <a:r>
              <a:rPr lang="en-US" sz="2000" b="1" dirty="0" smtClean="0">
                <a:latin typeface="Courier New" charset="0"/>
              </a:rPr>
              <a:t> + </a:t>
            </a:r>
            <a:r>
              <a:rPr lang="en-US" sz="2000" b="1" dirty="0" smtClean="0">
                <a:latin typeface="Courier New" charset="0"/>
                <a:sym typeface="Symbol" charset="0"/>
              </a:rPr>
              <a:t></a:t>
            </a:r>
            <a:r>
              <a:rPr lang="en-US" sz="2000" b="1" dirty="0" smtClean="0">
                <a:latin typeface="Courier New" charset="0"/>
              </a:rPr>
              <a:t>*</a:t>
            </a:r>
            <a:r>
              <a:rPr lang="en-US" sz="2000" b="1" dirty="0" err="1" smtClean="0">
                <a:latin typeface="Courier New" charset="0"/>
              </a:rPr>
              <a:t>SampleRTT</a:t>
            </a:r>
            <a:endParaRPr lang="en-US" sz="2000" b="1" dirty="0" smtClean="0">
              <a:latin typeface="Courier New" charset="0"/>
            </a:endParaRPr>
          </a:p>
        </p:txBody>
      </p:sp>
      <p:sp>
        <p:nvSpPr>
          <p:cNvPr id="63496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60334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round trip time, </a:t>
            </a:r>
            <a:r>
              <a:rPr lang="en-US" dirty="0" smtClean="0">
                <a:ea typeface="ＭＳ Ｐゴシック" charset="0"/>
                <a:cs typeface="+mj-cs"/>
              </a:rPr>
              <a:t>timeout (2)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323528" y="1426014"/>
            <a:ext cx="7067550" cy="11618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normAutofit fontScale="92500" lnSpcReduction="20000"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exponential weighted moving </a:t>
            </a:r>
            <a:r>
              <a:rPr lang="en-US" sz="2400" dirty="0" smtClean="0">
                <a:latin typeface="Gill Sans MT" charset="0"/>
                <a:ea typeface="ＭＳ Ｐゴシック" charset="0"/>
              </a:rPr>
              <a:t>average: influence </a:t>
            </a:r>
            <a:r>
              <a:rPr lang="en-US" sz="2400" dirty="0">
                <a:latin typeface="Gill Sans MT" charset="0"/>
                <a:ea typeface="ＭＳ Ｐゴシック" charset="0"/>
              </a:rPr>
              <a:t>of past sample decreases exponentially fast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typical value: </a:t>
            </a:r>
            <a:r>
              <a:rPr lang="en-US" sz="2400" b="1" dirty="0">
                <a:latin typeface="Courier New" charset="0"/>
                <a:ea typeface="ＭＳ Ｐゴシック" charset="0"/>
                <a:sym typeface="Symbol" charset="0"/>
              </a:rPr>
              <a:t> =</a:t>
            </a:r>
            <a:r>
              <a:rPr lang="en-US" sz="2400" dirty="0">
                <a:latin typeface="Gill Sans MT" charset="0"/>
                <a:ea typeface="ＭＳ Ｐゴシック" charset="0"/>
              </a:rPr>
              <a:t> 0.125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51521" y="4313486"/>
            <a:ext cx="5976664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 dirty="0" err="1" smtClean="0">
                <a:latin typeface="Courier New" charset="0"/>
              </a:rPr>
              <a:t>DevRTT</a:t>
            </a:r>
            <a:r>
              <a:rPr lang="en-US" sz="2000" b="1" dirty="0" smtClean="0">
                <a:latin typeface="Courier New" charset="0"/>
              </a:rPr>
              <a:t> = (1-</a:t>
            </a:r>
            <a:r>
              <a:rPr lang="en-US" sz="2000" b="1" dirty="0" smtClean="0">
                <a:latin typeface="Courier New" charset="0"/>
                <a:sym typeface="Symbol" charset="0"/>
              </a:rPr>
              <a:t></a:t>
            </a:r>
            <a:r>
              <a:rPr lang="en-US" sz="2000" b="1" dirty="0" smtClean="0">
                <a:latin typeface="Courier New" charset="0"/>
              </a:rPr>
              <a:t>)*</a:t>
            </a:r>
            <a:r>
              <a:rPr lang="en-US" sz="2000" b="1" dirty="0" err="1" smtClean="0">
                <a:latin typeface="Courier New" charset="0"/>
              </a:rPr>
              <a:t>DevRTT</a:t>
            </a:r>
            <a:r>
              <a:rPr lang="en-US" sz="2000" b="1" dirty="0" smtClean="0">
                <a:latin typeface="Courier New" charset="0"/>
              </a:rPr>
              <a:t> +</a:t>
            </a:r>
          </a:p>
          <a:p>
            <a:pPr algn="l">
              <a:defRPr/>
            </a:pPr>
            <a:r>
              <a:rPr lang="en-US" sz="2000" b="1" dirty="0" smtClean="0">
                <a:latin typeface="Courier New" charset="0"/>
              </a:rPr>
              <a:t>            </a:t>
            </a:r>
            <a:r>
              <a:rPr lang="en-US" sz="2000" b="1" dirty="0" smtClean="0">
                <a:latin typeface="Courier New" charset="0"/>
                <a:sym typeface="Symbol" charset="0"/>
              </a:rPr>
              <a:t></a:t>
            </a:r>
            <a:r>
              <a:rPr lang="en-US" sz="2000" b="1" dirty="0" smtClean="0">
                <a:latin typeface="Courier New" charset="0"/>
              </a:rPr>
              <a:t>*|</a:t>
            </a:r>
            <a:r>
              <a:rPr lang="en-US" sz="2000" b="1" dirty="0" err="1" smtClean="0">
                <a:latin typeface="Courier New" charset="0"/>
              </a:rPr>
              <a:t>SampleRTT-EstimatedRTT</a:t>
            </a:r>
            <a:r>
              <a:rPr lang="en-US" sz="2000" b="1" dirty="0" smtClean="0">
                <a:latin typeface="Courier New" charset="0"/>
              </a:rPr>
              <a:t>|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267744" y="5085184"/>
            <a:ext cx="3386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 dirty="0" smtClean="0">
                <a:latin typeface="Courier New" charset="0"/>
              </a:rPr>
              <a:t>(typically, </a:t>
            </a:r>
            <a:r>
              <a:rPr lang="en-US" sz="2000" b="1" dirty="0" smtClean="0">
                <a:latin typeface="Courier New" charset="0"/>
                <a:sym typeface="Symbol" charset="0"/>
              </a:rPr>
              <a:t> = 0.25)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65150" y="5509865"/>
            <a:ext cx="7918450" cy="1233488"/>
            <a:chOff x="565150" y="4368800"/>
            <a:chExt cx="7918450" cy="1233488"/>
          </a:xfrm>
        </p:grpSpPr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565150" y="4368800"/>
              <a:ext cx="7918450" cy="52658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l">
                <a:defRPr/>
              </a:pPr>
              <a:r>
                <a:rPr lang="en-US" sz="2400" b="1" dirty="0" err="1">
                  <a:latin typeface="Courier New" charset="0"/>
                  <a:ea typeface="ＭＳ Ｐゴシック" charset="0"/>
                </a:rPr>
                <a:t>TimeoutInterval</a:t>
              </a:r>
              <a:r>
                <a:rPr lang="en-US" sz="2400" b="1" dirty="0">
                  <a:latin typeface="Courier New" charset="0"/>
                  <a:ea typeface="ＭＳ Ｐゴシック" charset="0"/>
                </a:rPr>
                <a:t> = </a:t>
              </a:r>
              <a:r>
                <a:rPr lang="en-US" sz="2400" b="1" dirty="0" err="1">
                  <a:latin typeface="Courier New" charset="0"/>
                  <a:ea typeface="ＭＳ Ｐゴシック" charset="0"/>
                </a:rPr>
                <a:t>EstimatedRTT</a:t>
              </a:r>
              <a:r>
                <a:rPr lang="en-US" sz="2400" b="1" dirty="0">
                  <a:latin typeface="Courier New" charset="0"/>
                  <a:ea typeface="ＭＳ Ｐゴシック" charset="0"/>
                </a:rPr>
                <a:t> + 4*</a:t>
              </a:r>
              <a:r>
                <a:rPr lang="en-US" sz="2400" b="1" dirty="0" err="1">
                  <a:latin typeface="Courier New" charset="0"/>
                  <a:ea typeface="ＭＳ Ｐゴシック" charset="0"/>
                </a:rPr>
                <a:t>DevRTT</a:t>
              </a:r>
              <a:endParaRPr lang="en-US" sz="2400" b="1" dirty="0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4010025" y="5122863"/>
              <a:ext cx="18113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solidFill>
                    <a:srgbClr val="000099"/>
                  </a:solidFill>
                </a:rPr>
                <a:t>estimated RTT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6442075" y="5141913"/>
              <a:ext cx="191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r>
                <a:rPr lang="ja-JP" altLang="en-US" sz="2000" smtClean="0">
                  <a:solidFill>
                    <a:srgbClr val="000099"/>
                  </a:solidFill>
                </a:rPr>
                <a:t>“</a:t>
              </a:r>
              <a:r>
                <a:rPr lang="en-US" altLang="ja-JP" sz="2000" smtClean="0">
                  <a:solidFill>
                    <a:srgbClr val="000099"/>
                  </a:solidFill>
                </a:rPr>
                <a:t>safety margin</a:t>
              </a:r>
              <a:r>
                <a:rPr lang="ja-JP" altLang="en-US" sz="2000" smtClean="0">
                  <a:solidFill>
                    <a:srgbClr val="000099"/>
                  </a:solidFill>
                </a:rPr>
                <a:t>”</a:t>
              </a:r>
              <a:endParaRPr lang="en-US" sz="2000" smtClean="0">
                <a:solidFill>
                  <a:srgbClr val="000099"/>
                </a:solidFill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V="1">
              <a:off x="4806950" y="4762500"/>
              <a:ext cx="0" cy="44608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7378700" y="4768850"/>
              <a:ext cx="0" cy="44608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pic>
          <p:nvPicPr>
            <p:cNvPr id="26" name="Picture 20" descr="alarm_clock_ring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163" y="4773613"/>
              <a:ext cx="75247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572000" y="1656701"/>
            <a:ext cx="4687155" cy="3068443"/>
            <a:chOff x="1447135" y="2611595"/>
            <a:chExt cx="6272213" cy="4292600"/>
          </a:xfrm>
        </p:grpSpPr>
        <p:pic>
          <p:nvPicPr>
            <p:cNvPr id="56339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135" y="2611595"/>
              <a:ext cx="6272213" cy="429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7" name="Text Box 18"/>
            <p:cNvSpPr txBox="1">
              <a:spLocks noChangeArrowheads="1"/>
            </p:cNvSpPr>
            <p:nvPr/>
          </p:nvSpPr>
          <p:spPr bwMode="auto">
            <a:xfrm rot="10800000">
              <a:off x="1531938" y="3535363"/>
              <a:ext cx="428625" cy="1747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RTT (milliseconds)</a:t>
              </a:r>
            </a:p>
          </p:txBody>
        </p:sp>
        <p:sp>
          <p:nvSpPr>
            <p:cNvPr id="63498" name="Text Box 19"/>
            <p:cNvSpPr txBox="1">
              <a:spLocks noChangeArrowheads="1"/>
            </p:cNvSpPr>
            <p:nvPr/>
          </p:nvSpPr>
          <p:spPr bwMode="auto">
            <a:xfrm>
              <a:off x="2265363" y="3168650"/>
              <a:ext cx="38671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RTT: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smtClean="0">
                  <a:latin typeface="Arial" charset="0"/>
                </a:rPr>
                <a:t>gaia.cs.umass.edu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smtClean="0">
                  <a:latin typeface="Arial" charset="0"/>
                </a:rPr>
                <a:t>to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smtClean="0">
                  <a:latin typeface="Arial" charset="0"/>
                </a:rPr>
                <a:t>fantasia.eurecom.fr</a:t>
              </a:r>
            </a:p>
          </p:txBody>
        </p:sp>
        <p:sp>
          <p:nvSpPr>
            <p:cNvPr id="63499" name="Text Box 20"/>
            <p:cNvSpPr txBox="1">
              <a:spLocks noChangeArrowheads="1"/>
            </p:cNvSpPr>
            <p:nvPr/>
          </p:nvSpPr>
          <p:spPr bwMode="auto">
            <a:xfrm>
              <a:off x="6221413" y="5230813"/>
              <a:ext cx="1181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sampleRTT</a:t>
              </a:r>
            </a:p>
          </p:txBody>
        </p:sp>
        <p:sp>
          <p:nvSpPr>
            <p:cNvPr id="63500" name="Text Box 21"/>
            <p:cNvSpPr txBox="1">
              <a:spLocks noChangeArrowheads="1"/>
            </p:cNvSpPr>
            <p:nvPr/>
          </p:nvSpPr>
          <p:spPr bwMode="auto">
            <a:xfrm>
              <a:off x="6215063" y="5548313"/>
              <a:ext cx="14319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EstimatedRTT</a:t>
              </a:r>
            </a:p>
          </p:txBody>
        </p:sp>
        <p:sp>
          <p:nvSpPr>
            <p:cNvPr id="63501" name="AutoShape 22"/>
            <p:cNvSpPr>
              <a:spLocks noChangeArrowheads="1"/>
            </p:cNvSpPr>
            <p:nvPr/>
          </p:nvSpPr>
          <p:spPr bwMode="auto">
            <a:xfrm>
              <a:off x="6005513" y="5343525"/>
              <a:ext cx="147637" cy="142875"/>
            </a:xfrm>
            <a:prstGeom prst="diamond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2" name="AutoShape 23"/>
            <p:cNvSpPr>
              <a:spLocks noChangeArrowheads="1"/>
            </p:cNvSpPr>
            <p:nvPr/>
          </p:nvSpPr>
          <p:spPr bwMode="auto">
            <a:xfrm rot="2776382">
              <a:off x="6011069" y="5633244"/>
              <a:ext cx="147637" cy="142875"/>
            </a:xfrm>
            <a:prstGeom prst="diamond">
              <a:avLst/>
            </a:prstGeom>
            <a:solidFill>
              <a:srgbClr val="FF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3" name="Rectangle 24"/>
            <p:cNvSpPr>
              <a:spLocks noChangeArrowheads="1"/>
            </p:cNvSpPr>
            <p:nvPr/>
          </p:nvSpPr>
          <p:spPr bwMode="auto">
            <a:xfrm>
              <a:off x="4108450" y="6389688"/>
              <a:ext cx="1863725" cy="468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5" name="Rectangle 16"/>
            <p:cNvSpPr>
              <a:spLocks noChangeArrowheads="1"/>
            </p:cNvSpPr>
            <p:nvPr/>
          </p:nvSpPr>
          <p:spPr bwMode="auto">
            <a:xfrm>
              <a:off x="4437063" y="6465888"/>
              <a:ext cx="836613" cy="155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6" name="Text Box 17"/>
            <p:cNvSpPr txBox="1">
              <a:spLocks noChangeArrowheads="1"/>
            </p:cNvSpPr>
            <p:nvPr/>
          </p:nvSpPr>
          <p:spPr bwMode="auto">
            <a:xfrm>
              <a:off x="4041775" y="6386513"/>
              <a:ext cx="15128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time (seconds)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3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dirty="0" smtClean="0"/>
              <a:t>3b-</a:t>
            </a:r>
            <a:fld id="{7F3FB5D8-AC0C-4FE5-835F-69B6D961E38C}" type="slidenum">
              <a:rPr lang="en-US" sz="1200" smtClean="0"/>
              <a:pPr>
                <a:defRPr/>
              </a:pPr>
              <a:t>15</a:t>
            </a:fld>
            <a:endParaRPr lang="en-US" sz="1200" dirty="0" smtClean="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8202613" cy="61604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fast </a:t>
            </a:r>
            <a:r>
              <a:rPr lang="en-US" dirty="0" smtClean="0">
                <a:ea typeface="ＭＳ Ｐゴシック" charset="0"/>
                <a:cs typeface="+mj-cs"/>
              </a:rPr>
              <a:t>retransmit (RFC 5681)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779" y="1027320"/>
            <a:ext cx="3810000" cy="21856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time-out period  often relatively long:</a:t>
            </a:r>
          </a:p>
          <a:p>
            <a:pPr lvl="1">
              <a:lnSpc>
                <a:spcPct val="10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long delay before resending lost </a:t>
            </a:r>
            <a:r>
              <a:rPr lang="en-US" dirty="0" smtClean="0">
                <a:ea typeface="ＭＳ Ｐゴシック" charset="0"/>
              </a:rPr>
              <a:t>packet</a:t>
            </a:r>
          </a:p>
          <a:p>
            <a:pPr lvl="1">
              <a:lnSpc>
                <a:spcPct val="100000"/>
              </a:lnSpc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>
              <a:lnSpc>
                <a:spcPct val="100000"/>
              </a:lnSpc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IMPROVEMENT: detect </a:t>
            </a:r>
            <a:r>
              <a:rPr lang="en-US" dirty="0">
                <a:ea typeface="ＭＳ Ｐゴシック" charset="0"/>
                <a:cs typeface="+mn-cs"/>
              </a:rPr>
              <a:t>lost segments via duplicate </a:t>
            </a:r>
            <a:r>
              <a:rPr lang="en-US" dirty="0" smtClean="0">
                <a:ea typeface="ＭＳ Ｐゴシック" charset="0"/>
                <a:cs typeface="+mn-cs"/>
              </a:rPr>
              <a:t>ACKs</a:t>
            </a:r>
            <a:endParaRPr lang="en-US" dirty="0"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700014" y="3684113"/>
            <a:ext cx="3212542" cy="2697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  <a:defRPr/>
            </a:pPr>
            <a:r>
              <a:rPr lang="en-US" sz="2000" dirty="0">
                <a:latin typeface="Gill Sans MT" pitchFamily="34" charset="0"/>
              </a:rPr>
              <a:t>if sender receives 3 </a:t>
            </a:r>
            <a:r>
              <a:rPr lang="en-US" sz="2000" dirty="0" smtClean="0">
                <a:latin typeface="Gill Sans MT" pitchFamily="34" charset="0"/>
              </a:rPr>
              <a:t>duplicate ACKs for </a:t>
            </a:r>
            <a:r>
              <a:rPr lang="en-US" sz="2000" dirty="0">
                <a:latin typeface="Gill Sans MT" pitchFamily="34" charset="0"/>
              </a:rPr>
              <a:t>same </a:t>
            </a:r>
            <a:r>
              <a:rPr lang="en-US" sz="2000" dirty="0" smtClean="0">
                <a:latin typeface="Gill Sans MT" pitchFamily="34" charset="0"/>
              </a:rPr>
              <a:t>data</a:t>
            </a:r>
          </a:p>
          <a:p>
            <a:pPr marL="457200" indent="-457200" algn="l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Gill Sans MT" pitchFamily="34" charset="0"/>
              </a:rPr>
              <a:t>resend </a:t>
            </a:r>
            <a:r>
              <a:rPr lang="en-US" altLang="ja-JP" sz="2000" dirty="0" err="1">
                <a:latin typeface="Gill Sans MT" pitchFamily="34" charset="0"/>
              </a:rPr>
              <a:t>unacked</a:t>
            </a:r>
            <a:r>
              <a:rPr lang="en-US" altLang="ja-JP" sz="2000" dirty="0">
                <a:latin typeface="Gill Sans MT" pitchFamily="34" charset="0"/>
              </a:rPr>
              <a:t> segment with smallest </a:t>
            </a:r>
            <a:r>
              <a:rPr lang="en-US" altLang="ja-JP" sz="2000" dirty="0" err="1">
                <a:latin typeface="Gill Sans MT" pitchFamily="34" charset="0"/>
              </a:rPr>
              <a:t>seq</a:t>
            </a:r>
            <a:r>
              <a:rPr lang="en-US" altLang="ja-JP" sz="2000" dirty="0">
                <a:latin typeface="Gill Sans MT" pitchFamily="34" charset="0"/>
              </a:rPr>
              <a:t> #</a:t>
            </a:r>
          </a:p>
          <a:p>
            <a:pPr marL="463550" lvl="1" indent="-238125" algn="l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Gill Sans MT" pitchFamily="34" charset="0"/>
              </a:rPr>
              <a:t>likely that </a:t>
            </a:r>
            <a:r>
              <a:rPr lang="en-US" dirty="0" err="1">
                <a:latin typeface="Gill Sans MT" pitchFamily="34" charset="0"/>
              </a:rPr>
              <a:t>unacked</a:t>
            </a:r>
            <a:r>
              <a:rPr lang="en-US" dirty="0">
                <a:latin typeface="Gill Sans MT" pitchFamily="34" charset="0"/>
              </a:rPr>
              <a:t> segment lost, so don</a:t>
            </a:r>
            <a:r>
              <a:rPr lang="ja-JP" altLang="en-US" dirty="0">
                <a:latin typeface="Gill Sans MT" pitchFamily="34" charset="0"/>
              </a:rPr>
              <a:t>’</a:t>
            </a:r>
            <a:r>
              <a:rPr lang="en-US" altLang="ja-JP" dirty="0">
                <a:latin typeface="Gill Sans MT" pitchFamily="34" charset="0"/>
              </a:rPr>
              <a:t>t wait for timeout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623814" y="3455513"/>
            <a:ext cx="3509962" cy="2875789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Tahoma" charset="0"/>
              <a:ea typeface="ＭＳ Ｐゴシック" charset="0"/>
            </a:endParaRPr>
          </a:p>
        </p:txBody>
      </p:sp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755576" y="3220563"/>
            <a:ext cx="2351606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CC0000"/>
                </a:solidFill>
              </a:rPr>
              <a:t>TCP fast retransmit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851920" y="5386195"/>
            <a:ext cx="2082800" cy="1009759"/>
          </a:xfrm>
          <a:prstGeom prst="wedgeRoundRectCallout">
            <a:avLst>
              <a:gd name="adj1" fmla="val -103525"/>
              <a:gd name="adj2" fmla="val -179736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Implicit NAK!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Q: Why need at least 3?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6048251" y="2216869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6048251" y="2445469"/>
            <a:ext cx="1757362" cy="414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6045076" y="1912069"/>
            <a:ext cx="3175" cy="399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8562851" y="1988269"/>
            <a:ext cx="11112" cy="390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6011738" y="2859806"/>
            <a:ext cx="2519363" cy="809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048251" y="2674069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6048251" y="3131269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048251" y="2902669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6013326" y="3283669"/>
            <a:ext cx="2530475" cy="830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6048251" y="3512269"/>
            <a:ext cx="2506662" cy="8874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721476" y="2612156"/>
            <a:ext cx="28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X</a:t>
            </a:r>
            <a:endParaRPr lang="en-US" sz="1000" smtClean="0">
              <a:latin typeface="Times New Roman" charset="0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6073651" y="4524293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8089776" y="1037356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B</a:t>
            </a: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5756151" y="1054819"/>
            <a:ext cx="776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A</a:t>
            </a:r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6195888" y="2137494"/>
            <a:ext cx="20859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Seq=92, 8 bytes of data</a:t>
            </a:r>
          </a:p>
        </p:txBody>
      </p:sp>
      <p:grpSp>
        <p:nvGrpSpPr>
          <p:cNvPr id="28" name="Group 41"/>
          <p:cNvGrpSpPr>
            <a:grpSpLocks/>
          </p:cNvGrpSpPr>
          <p:nvPr/>
        </p:nvGrpSpPr>
        <p:grpSpPr bwMode="auto">
          <a:xfrm>
            <a:off x="6149851" y="3386856"/>
            <a:ext cx="949325" cy="304800"/>
            <a:chOff x="4215" y="2253"/>
            <a:chExt cx="598" cy="192"/>
          </a:xfrm>
        </p:grpSpPr>
        <p:sp>
          <p:nvSpPr>
            <p:cNvPr id="29" name="Rectangle 42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0" name="Text Box 43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grpSp>
        <p:nvGrpSpPr>
          <p:cNvPr id="31" name="Group 78"/>
          <p:cNvGrpSpPr>
            <a:grpSpLocks/>
          </p:cNvGrpSpPr>
          <p:nvPr/>
        </p:nvGrpSpPr>
        <p:grpSpPr bwMode="auto">
          <a:xfrm>
            <a:off x="5664076" y="2189881"/>
            <a:ext cx="396875" cy="3524250"/>
            <a:chOff x="397" y="868"/>
            <a:chExt cx="250" cy="2220"/>
          </a:xfrm>
        </p:grpSpPr>
        <p:sp>
          <p:nvSpPr>
            <p:cNvPr id="32" name="Text Box 50"/>
            <p:cNvSpPr txBox="1">
              <a:spLocks noChangeArrowheads="1"/>
            </p:cNvSpPr>
            <p:nvPr/>
          </p:nvSpPr>
          <p:spPr bwMode="auto">
            <a:xfrm rot="10800000">
              <a:off x="397" y="1778"/>
              <a:ext cx="250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timeout</a:t>
              </a:r>
            </a:p>
          </p:txBody>
        </p:sp>
        <p:grpSp>
          <p:nvGrpSpPr>
            <p:cNvPr id="33" name="Group 51"/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37" name="Line 52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8" name="Line 53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4" name="Group 54"/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35" name="Line 55"/>
              <p:cNvSpPr>
                <a:spLocks noChangeShapeType="1"/>
              </p:cNvSpPr>
              <p:nvPr/>
            </p:nvSpPr>
            <p:spPr bwMode="auto">
              <a:xfrm flipV="1">
                <a:off x="3130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6" name="Line 56"/>
              <p:cNvSpPr>
                <a:spLocks noChangeShapeType="1"/>
              </p:cNvSpPr>
              <p:nvPr/>
            </p:nvSpPr>
            <p:spPr bwMode="auto">
              <a:xfrm>
                <a:off x="3100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9" name="Group 71"/>
          <p:cNvGrpSpPr>
            <a:grpSpLocks/>
          </p:cNvGrpSpPr>
          <p:nvPr/>
        </p:nvGrpSpPr>
        <p:grpSpPr bwMode="auto">
          <a:xfrm>
            <a:off x="6160963" y="3698006"/>
            <a:ext cx="949325" cy="304800"/>
            <a:chOff x="35" y="1825"/>
            <a:chExt cx="598" cy="192"/>
          </a:xfrm>
        </p:grpSpPr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" name="Text Box 6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grpSp>
        <p:nvGrpSpPr>
          <p:cNvPr id="42" name="Group 72"/>
          <p:cNvGrpSpPr>
            <a:grpSpLocks/>
          </p:cNvGrpSpPr>
          <p:nvPr/>
        </p:nvGrpSpPr>
        <p:grpSpPr bwMode="auto">
          <a:xfrm>
            <a:off x="6146676" y="4028206"/>
            <a:ext cx="949325" cy="304800"/>
            <a:chOff x="35" y="1825"/>
            <a:chExt cx="598" cy="192"/>
          </a:xfrm>
        </p:grpSpPr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4" name="Text Box 74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sp>
        <p:nvSpPr>
          <p:cNvPr id="48" name="Rectangle 84"/>
          <p:cNvSpPr>
            <a:spLocks noChangeArrowheads="1"/>
          </p:cNvSpPr>
          <p:nvPr/>
        </p:nvSpPr>
        <p:spPr bwMode="auto">
          <a:xfrm>
            <a:off x="6264151" y="2459756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9" name="Text Box 83"/>
          <p:cNvSpPr txBox="1">
            <a:spLocks noChangeArrowheads="1"/>
          </p:cNvSpPr>
          <p:nvPr/>
        </p:nvSpPr>
        <p:spPr bwMode="auto">
          <a:xfrm>
            <a:off x="6172076" y="2404194"/>
            <a:ext cx="228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Seq=100, 20 bytes of data</a:t>
            </a:r>
          </a:p>
        </p:txBody>
      </p:sp>
      <p:sp>
        <p:nvSpPr>
          <p:cNvPr id="50" name="Rectangle 85"/>
          <p:cNvSpPr>
            <a:spLocks noChangeArrowheads="1"/>
          </p:cNvSpPr>
          <p:nvPr/>
        </p:nvSpPr>
        <p:spPr bwMode="auto">
          <a:xfrm>
            <a:off x="6226051" y="4510006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" name="Text Box 86"/>
          <p:cNvSpPr txBox="1">
            <a:spLocks noChangeArrowheads="1"/>
          </p:cNvSpPr>
          <p:nvPr/>
        </p:nvSpPr>
        <p:spPr bwMode="auto">
          <a:xfrm>
            <a:off x="6133976" y="4454443"/>
            <a:ext cx="228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Seq=100, 20 bytes of data</a:t>
            </a:r>
          </a:p>
        </p:txBody>
      </p:sp>
      <p:grpSp>
        <p:nvGrpSpPr>
          <p:cNvPr id="52" name="Group 93"/>
          <p:cNvGrpSpPr>
            <a:grpSpLocks/>
          </p:cNvGrpSpPr>
          <p:nvPr/>
        </p:nvGrpSpPr>
        <p:grpSpPr bwMode="auto">
          <a:xfrm>
            <a:off x="5665663" y="1294531"/>
            <a:ext cx="630238" cy="533400"/>
            <a:chOff x="-44" y="1473"/>
            <a:chExt cx="981" cy="1105"/>
          </a:xfrm>
        </p:grpSpPr>
        <p:pic>
          <p:nvPicPr>
            <p:cNvPr id="53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" name="Group 96"/>
          <p:cNvGrpSpPr>
            <a:grpSpLocks/>
          </p:cNvGrpSpPr>
          <p:nvPr/>
        </p:nvGrpSpPr>
        <p:grpSpPr bwMode="auto">
          <a:xfrm flipH="1">
            <a:off x="8243763" y="1321519"/>
            <a:ext cx="654050" cy="579437"/>
            <a:chOff x="-44" y="1473"/>
            <a:chExt cx="981" cy="1105"/>
          </a:xfrm>
        </p:grpSpPr>
        <p:pic>
          <p:nvPicPr>
            <p:cNvPr id="56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4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72711" grpId="0" animBg="1"/>
      <p:bldP spid="7271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 animBg="1"/>
      <p:bldP spid="27" grpId="0" animBg="1"/>
      <p:bldP spid="48" grpId="0" animBg="1"/>
      <p:bldP spid="49" grpId="0"/>
      <p:bldP spid="50" grpId="0" animBg="1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/>
              <a:t>connection-oriented transport: TCP</a:t>
            </a:r>
          </a:p>
          <a:p>
            <a:pPr lvl="1"/>
            <a:r>
              <a:rPr lang="en-US" dirty="0" smtClean="0"/>
              <a:t>reliable transfer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sz="2400" dirty="0" smtClean="0"/>
              <a:t>Connection </a:t>
            </a:r>
            <a:r>
              <a:rPr lang="en-US" sz="2400" dirty="0"/>
              <a:t>management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8" y="4122424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6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0BFE6DCB-5079-43AF-B5C3-3F5B7B130227}" type="slidenum">
              <a:rPr lang="en-US" sz="1200" smtClean="0"/>
              <a:pPr>
                <a:defRPr/>
              </a:pPr>
              <a:t>17</a:t>
            </a:fld>
            <a:endParaRPr lang="en-US" sz="1200" smtClean="0"/>
          </a:p>
        </p:txBody>
      </p:sp>
      <p:sp>
        <p:nvSpPr>
          <p:cNvPr id="78853" name="Rectangle 62"/>
          <p:cNvSpPr>
            <a:spLocks noChangeArrowheads="1"/>
          </p:cNvSpPr>
          <p:nvPr/>
        </p:nvSpPr>
        <p:spPr bwMode="auto">
          <a:xfrm>
            <a:off x="1249363" y="293687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4" name="Rectangle 45"/>
          <p:cNvSpPr>
            <a:spLocks noChangeArrowheads="1"/>
          </p:cNvSpPr>
          <p:nvPr/>
        </p:nvSpPr>
        <p:spPr bwMode="auto">
          <a:xfrm>
            <a:off x="1209675" y="299085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5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193675"/>
            <a:ext cx="7772400" cy="6397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Connection Management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7885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908720"/>
            <a:ext cx="8335963" cy="187007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before exchanging data, sender/receiver </a:t>
            </a:r>
            <a:r>
              <a:rPr lang="ja-JP" altLang="en-US" sz="2800" dirty="0" smtClean="0"/>
              <a:t>“</a:t>
            </a:r>
            <a:r>
              <a:rPr lang="en-US" altLang="ja-JP" sz="2800" dirty="0" smtClean="0"/>
              <a:t>handshake</a:t>
            </a:r>
            <a:r>
              <a:rPr lang="ja-JP" altLang="en-US" sz="2800" dirty="0" smtClean="0"/>
              <a:t>”</a:t>
            </a:r>
            <a:r>
              <a:rPr lang="en-US" altLang="ja-JP" sz="2800" dirty="0" smtClean="0"/>
              <a:t>: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agree to establish connection (each knowing the other willing to establish connection)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agree on connection parameters</a:t>
            </a:r>
          </a:p>
        </p:txBody>
      </p:sp>
      <p:sp>
        <p:nvSpPr>
          <p:cNvPr id="78857" name="Line 55"/>
          <p:cNvSpPr>
            <a:spLocks noChangeShapeType="1"/>
          </p:cNvSpPr>
          <p:nvPr/>
        </p:nvSpPr>
        <p:spPr bwMode="auto">
          <a:xfrm>
            <a:off x="1209675" y="343217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8" name="Text Box 6"/>
          <p:cNvSpPr txBox="1">
            <a:spLocks noChangeArrowheads="1"/>
          </p:cNvSpPr>
          <p:nvPr/>
        </p:nvSpPr>
        <p:spPr bwMode="auto">
          <a:xfrm>
            <a:off x="1223963" y="3544888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dirty="0" smtClean="0"/>
              <a:t>connection state: ESTAB</a:t>
            </a:r>
          </a:p>
          <a:p>
            <a:pPr algn="l">
              <a:defRPr/>
            </a:pPr>
            <a:r>
              <a:rPr lang="en-US" sz="1400" dirty="0" smtClean="0"/>
              <a:t>connection variables:</a:t>
            </a:r>
          </a:p>
          <a:p>
            <a:pPr lvl="1" algn="l">
              <a:defRPr/>
            </a:pPr>
            <a:r>
              <a:rPr lang="en-US" sz="1400" dirty="0" err="1" smtClean="0"/>
              <a:t>seq</a:t>
            </a:r>
            <a:r>
              <a:rPr lang="en-US" sz="1400" dirty="0" smtClean="0"/>
              <a:t> # client-to-server</a:t>
            </a:r>
          </a:p>
          <a:p>
            <a:pPr lvl="1" algn="l">
              <a:defRPr/>
            </a:pPr>
            <a:r>
              <a:rPr lang="en-US" sz="1400" dirty="0" smtClean="0"/>
              <a:t>         server-to-client</a:t>
            </a:r>
          </a:p>
          <a:p>
            <a:pPr lvl="1" algn="l">
              <a:defRPr/>
            </a:pPr>
            <a:r>
              <a:rPr lang="en-US" sz="1400" b="1" dirty="0" err="1" smtClean="0">
                <a:latin typeface="Courier New" charset="0"/>
              </a:rPr>
              <a:t>rcvBuffer</a:t>
            </a:r>
            <a:r>
              <a:rPr lang="en-US" sz="1400" dirty="0" smtClean="0"/>
              <a:t> size</a:t>
            </a:r>
          </a:p>
          <a:p>
            <a:pPr lvl="1" algn="l">
              <a:defRPr/>
            </a:pPr>
            <a:r>
              <a:rPr lang="en-US" sz="1400" dirty="0" smtClean="0"/>
              <a:t>   at </a:t>
            </a:r>
            <a:r>
              <a:rPr lang="en-US" sz="1400" dirty="0" err="1" smtClean="0"/>
              <a:t>server,client</a:t>
            </a:r>
            <a:r>
              <a:rPr lang="en-US" sz="1400" dirty="0" smtClean="0"/>
              <a:t> </a:t>
            </a:r>
          </a:p>
          <a:p>
            <a:pPr lvl="1" algn="l">
              <a:defRPr/>
            </a:pPr>
            <a:r>
              <a:rPr lang="en-US" sz="1400" dirty="0" smtClean="0"/>
              <a:t>           </a:t>
            </a:r>
          </a:p>
        </p:txBody>
      </p:sp>
      <p:grpSp>
        <p:nvGrpSpPr>
          <p:cNvPr id="69643" name="Group 46"/>
          <p:cNvGrpSpPr>
            <a:grpSpLocks/>
          </p:cNvGrpSpPr>
          <p:nvPr/>
        </p:nvGrpSpPr>
        <p:grpSpPr bwMode="auto">
          <a:xfrm>
            <a:off x="2157413" y="3346450"/>
            <a:ext cx="438150" cy="206375"/>
            <a:chOff x="344" y="1846"/>
            <a:chExt cx="336" cy="130"/>
          </a:xfrm>
        </p:grpSpPr>
        <p:sp>
          <p:nvSpPr>
            <p:cNvPr id="78921" name="Rectangle 47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2" name="Rectangle 48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3" name="Rectangle 49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4" name="Rectangle 50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8860" name="Text Box 54"/>
          <p:cNvSpPr txBox="1">
            <a:spLocks noChangeArrowheads="1"/>
          </p:cNvSpPr>
          <p:nvPr/>
        </p:nvSpPr>
        <p:spPr bwMode="auto">
          <a:xfrm>
            <a:off x="1154113" y="3048000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application</a:t>
            </a:r>
          </a:p>
        </p:txBody>
      </p:sp>
      <p:sp>
        <p:nvSpPr>
          <p:cNvPr id="78861" name="Line 56"/>
          <p:cNvSpPr>
            <a:spLocks noChangeShapeType="1"/>
          </p:cNvSpPr>
          <p:nvPr/>
        </p:nvSpPr>
        <p:spPr bwMode="auto">
          <a:xfrm>
            <a:off x="1216025" y="492760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2" name="Text Box 57"/>
          <p:cNvSpPr txBox="1">
            <a:spLocks noChangeArrowheads="1"/>
          </p:cNvSpPr>
          <p:nvPr/>
        </p:nvSpPr>
        <p:spPr bwMode="auto">
          <a:xfrm>
            <a:off x="1168400" y="499586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network</a:t>
            </a:r>
          </a:p>
        </p:txBody>
      </p:sp>
      <p:sp>
        <p:nvSpPr>
          <p:cNvPr id="78863" name="Rectangle 58"/>
          <p:cNvSpPr>
            <a:spLocks noChangeArrowheads="1"/>
          </p:cNvSpPr>
          <p:nvPr/>
        </p:nvSpPr>
        <p:spPr bwMode="auto">
          <a:xfrm>
            <a:off x="1181100" y="534987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4" name="Line 59"/>
          <p:cNvSpPr>
            <a:spLocks noChangeShapeType="1"/>
          </p:cNvSpPr>
          <p:nvPr/>
        </p:nvSpPr>
        <p:spPr bwMode="auto">
          <a:xfrm>
            <a:off x="1209675" y="533876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5" name="Line 60"/>
          <p:cNvSpPr>
            <a:spLocks noChangeShapeType="1"/>
          </p:cNvSpPr>
          <p:nvPr/>
        </p:nvSpPr>
        <p:spPr bwMode="auto">
          <a:xfrm>
            <a:off x="3473450" y="53101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0" name="Freeform 8"/>
          <p:cNvSpPr>
            <a:spLocks/>
          </p:cNvSpPr>
          <p:nvPr/>
        </p:nvSpPr>
        <p:spPr bwMode="auto">
          <a:xfrm flipH="1">
            <a:off x="736600" y="2994025"/>
            <a:ext cx="468313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7" name="Rectangle 63"/>
          <p:cNvSpPr>
            <a:spLocks noChangeArrowheads="1"/>
          </p:cNvSpPr>
          <p:nvPr/>
        </p:nvSpPr>
        <p:spPr bwMode="auto">
          <a:xfrm>
            <a:off x="5551488" y="294322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8" name="Rectangle 64"/>
          <p:cNvSpPr>
            <a:spLocks noChangeArrowheads="1"/>
          </p:cNvSpPr>
          <p:nvPr/>
        </p:nvSpPr>
        <p:spPr bwMode="auto">
          <a:xfrm>
            <a:off x="5511800" y="299720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9" name="Line 65"/>
          <p:cNvSpPr>
            <a:spLocks noChangeShapeType="1"/>
          </p:cNvSpPr>
          <p:nvPr/>
        </p:nvSpPr>
        <p:spPr bwMode="auto">
          <a:xfrm>
            <a:off x="5511800" y="343852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0" name="Text Box 66"/>
          <p:cNvSpPr txBox="1">
            <a:spLocks noChangeArrowheads="1"/>
          </p:cNvSpPr>
          <p:nvPr/>
        </p:nvSpPr>
        <p:spPr bwMode="auto">
          <a:xfrm>
            <a:off x="5526088" y="3551238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connection state: ESTAB</a:t>
            </a:r>
          </a:p>
          <a:p>
            <a:pPr algn="l">
              <a:defRPr/>
            </a:pPr>
            <a:r>
              <a:rPr lang="en-US" sz="1400" smtClean="0"/>
              <a:t>connection Variables:</a:t>
            </a:r>
          </a:p>
          <a:p>
            <a:pPr lvl="1" algn="l">
              <a:defRPr/>
            </a:pPr>
            <a:r>
              <a:rPr lang="en-US" sz="1400" smtClean="0"/>
              <a:t>seq # client-to-server</a:t>
            </a:r>
          </a:p>
          <a:p>
            <a:pPr lvl="1" algn="l">
              <a:defRPr/>
            </a:pPr>
            <a:r>
              <a:rPr lang="en-US" sz="1400" smtClean="0"/>
              <a:t>          server-to-client</a:t>
            </a:r>
          </a:p>
          <a:p>
            <a:pPr lvl="1" algn="l">
              <a:defRPr/>
            </a:pPr>
            <a:r>
              <a:rPr lang="en-US" sz="1400" b="1" smtClean="0">
                <a:latin typeface="Courier New" charset="0"/>
              </a:rPr>
              <a:t>rcvBuffer</a:t>
            </a:r>
            <a:r>
              <a:rPr lang="en-US" sz="1400" smtClean="0"/>
              <a:t> size</a:t>
            </a:r>
          </a:p>
          <a:p>
            <a:pPr lvl="1" algn="l">
              <a:defRPr/>
            </a:pPr>
            <a:r>
              <a:rPr lang="en-US" sz="1400" smtClean="0"/>
              <a:t>   at server,client </a:t>
            </a:r>
          </a:p>
          <a:p>
            <a:pPr lvl="1" algn="l">
              <a:defRPr/>
            </a:pPr>
            <a:r>
              <a:rPr lang="en-US" sz="1400" smtClean="0"/>
              <a:t>           </a:t>
            </a:r>
          </a:p>
        </p:txBody>
      </p:sp>
      <p:grpSp>
        <p:nvGrpSpPr>
          <p:cNvPr id="69655" name="Group 67"/>
          <p:cNvGrpSpPr>
            <a:grpSpLocks/>
          </p:cNvGrpSpPr>
          <p:nvPr/>
        </p:nvGrpSpPr>
        <p:grpSpPr bwMode="auto">
          <a:xfrm>
            <a:off x="6459538" y="3352800"/>
            <a:ext cx="438150" cy="206375"/>
            <a:chOff x="344" y="1846"/>
            <a:chExt cx="336" cy="130"/>
          </a:xfrm>
        </p:grpSpPr>
        <p:sp>
          <p:nvSpPr>
            <p:cNvPr id="78917" name="Rectangle 68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18" name="Rectangle 69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19" name="Rectangle 70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0" name="Rectangle 71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8872" name="Text Box 72"/>
          <p:cNvSpPr txBox="1">
            <a:spLocks noChangeArrowheads="1"/>
          </p:cNvSpPr>
          <p:nvPr/>
        </p:nvSpPr>
        <p:spPr bwMode="auto">
          <a:xfrm>
            <a:off x="5456238" y="3054350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application</a:t>
            </a:r>
          </a:p>
        </p:txBody>
      </p:sp>
      <p:sp>
        <p:nvSpPr>
          <p:cNvPr id="78873" name="Line 73"/>
          <p:cNvSpPr>
            <a:spLocks noChangeShapeType="1"/>
          </p:cNvSpPr>
          <p:nvPr/>
        </p:nvSpPr>
        <p:spPr bwMode="auto">
          <a:xfrm>
            <a:off x="5518150" y="493395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4" name="Text Box 74"/>
          <p:cNvSpPr txBox="1">
            <a:spLocks noChangeArrowheads="1"/>
          </p:cNvSpPr>
          <p:nvPr/>
        </p:nvSpPr>
        <p:spPr bwMode="auto">
          <a:xfrm>
            <a:off x="5470525" y="500221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network</a:t>
            </a:r>
          </a:p>
        </p:txBody>
      </p:sp>
      <p:sp>
        <p:nvSpPr>
          <p:cNvPr id="78875" name="Rectangle 75"/>
          <p:cNvSpPr>
            <a:spLocks noChangeArrowheads="1"/>
          </p:cNvSpPr>
          <p:nvPr/>
        </p:nvSpPr>
        <p:spPr bwMode="auto">
          <a:xfrm>
            <a:off x="5483225" y="535622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6" name="Line 76"/>
          <p:cNvSpPr>
            <a:spLocks noChangeShapeType="1"/>
          </p:cNvSpPr>
          <p:nvPr/>
        </p:nvSpPr>
        <p:spPr bwMode="auto">
          <a:xfrm>
            <a:off x="5511800" y="534511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7" name="Line 77"/>
          <p:cNvSpPr>
            <a:spLocks noChangeShapeType="1"/>
          </p:cNvSpPr>
          <p:nvPr/>
        </p:nvSpPr>
        <p:spPr bwMode="auto">
          <a:xfrm>
            <a:off x="7775575" y="531653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2" name="Freeform 78"/>
          <p:cNvSpPr>
            <a:spLocks/>
          </p:cNvSpPr>
          <p:nvPr/>
        </p:nvSpPr>
        <p:spPr bwMode="auto">
          <a:xfrm>
            <a:off x="7793038" y="2933700"/>
            <a:ext cx="468312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9" name="Text Box 83"/>
          <p:cNvSpPr txBox="1">
            <a:spLocks noChangeArrowheads="1"/>
          </p:cNvSpPr>
          <p:nvPr/>
        </p:nvSpPr>
        <p:spPr bwMode="auto">
          <a:xfrm>
            <a:off x="1087438" y="5815013"/>
            <a:ext cx="28940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Socket clientSocket =   </a:t>
            </a:r>
          </a:p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  newSocket("hostname","port number");</a:t>
            </a:r>
          </a:p>
        </p:txBody>
      </p:sp>
      <p:sp>
        <p:nvSpPr>
          <p:cNvPr id="78880" name="Text Box 85"/>
          <p:cNvSpPr txBox="1">
            <a:spLocks noChangeArrowheads="1"/>
          </p:cNvSpPr>
          <p:nvPr/>
        </p:nvSpPr>
        <p:spPr bwMode="auto">
          <a:xfrm>
            <a:off x="5387975" y="58293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Socket connectionSocket = welcomeSocket.accept();</a:t>
            </a:r>
          </a:p>
        </p:txBody>
      </p:sp>
      <p:grpSp>
        <p:nvGrpSpPr>
          <p:cNvPr id="69665" name="Group 89"/>
          <p:cNvGrpSpPr>
            <a:grpSpLocks/>
          </p:cNvGrpSpPr>
          <p:nvPr/>
        </p:nvGrpSpPr>
        <p:grpSpPr bwMode="auto">
          <a:xfrm>
            <a:off x="260350" y="5026025"/>
            <a:ext cx="698500" cy="612775"/>
            <a:chOff x="-44" y="1473"/>
            <a:chExt cx="981" cy="1105"/>
          </a:xfrm>
        </p:grpSpPr>
        <p:pic>
          <p:nvPicPr>
            <p:cNvPr id="69699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700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9666" name="Group 92"/>
          <p:cNvGrpSpPr>
            <a:grpSpLocks/>
          </p:cNvGrpSpPr>
          <p:nvPr/>
        </p:nvGrpSpPr>
        <p:grpSpPr bwMode="auto">
          <a:xfrm>
            <a:off x="8075613" y="4924425"/>
            <a:ext cx="415925" cy="627063"/>
            <a:chOff x="4140" y="429"/>
            <a:chExt cx="1425" cy="2396"/>
          </a:xfrm>
        </p:grpSpPr>
        <p:sp>
          <p:nvSpPr>
            <p:cNvPr id="69667" name="Freeform 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4" name="Rectangle 94"/>
            <p:cNvSpPr>
              <a:spLocks noChangeArrowheads="1"/>
            </p:cNvSpPr>
            <p:nvPr/>
          </p:nvSpPr>
          <p:spPr bwMode="auto">
            <a:xfrm>
              <a:off x="4205" y="429"/>
              <a:ext cx="1050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69" name="Freeform 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0" name="Freeform 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7" name="Rectangle 97"/>
            <p:cNvSpPr>
              <a:spLocks noChangeArrowheads="1"/>
            </p:cNvSpPr>
            <p:nvPr/>
          </p:nvSpPr>
          <p:spPr bwMode="auto">
            <a:xfrm>
              <a:off x="4211" y="696"/>
              <a:ext cx="598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9672" name="Group 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8913" name="AutoShape 99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4" name="AutoShape 10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89" name="Rectangle 101"/>
            <p:cNvSpPr>
              <a:spLocks noChangeArrowheads="1"/>
            </p:cNvSpPr>
            <p:nvPr/>
          </p:nvSpPr>
          <p:spPr bwMode="auto">
            <a:xfrm>
              <a:off x="4222" y="101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9674" name="Group 1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8911" name="AutoShape 103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2" name="AutoShape 10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7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91" name="Rectangle 105"/>
            <p:cNvSpPr>
              <a:spLocks noChangeArrowheads="1"/>
            </p:cNvSpPr>
            <p:nvPr/>
          </p:nvSpPr>
          <p:spPr bwMode="auto">
            <a:xfrm>
              <a:off x="4216" y="135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892" name="Rectangle 106"/>
            <p:cNvSpPr>
              <a:spLocks noChangeArrowheads="1"/>
            </p:cNvSpPr>
            <p:nvPr/>
          </p:nvSpPr>
          <p:spPr bwMode="auto">
            <a:xfrm>
              <a:off x="4227" y="1654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9677" name="Group 1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8909" name="AutoShape 108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25" cy="12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0" name="AutoShape 109"/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1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9678" name="Freeform 1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79" name="Group 1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907" name="AutoShape 11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08" name="AutoShape 11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96" name="Rectangle 114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81" name="Freeform 1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2" name="Freeform 1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9" name="Oval 117"/>
            <p:cNvSpPr>
              <a:spLocks noChangeArrowheads="1"/>
            </p:cNvSpPr>
            <p:nvPr/>
          </p:nvSpPr>
          <p:spPr bwMode="auto">
            <a:xfrm>
              <a:off x="5516" y="2613"/>
              <a:ext cx="49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84" name="Freeform 1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1" name="AutoShape 119"/>
            <p:cNvSpPr>
              <a:spLocks noChangeArrowheads="1"/>
            </p:cNvSpPr>
            <p:nvPr/>
          </p:nvSpPr>
          <p:spPr bwMode="auto">
            <a:xfrm>
              <a:off x="4140" y="2679"/>
              <a:ext cx="1197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2" name="AutoShape 120"/>
            <p:cNvSpPr>
              <a:spLocks noChangeArrowheads="1"/>
            </p:cNvSpPr>
            <p:nvPr/>
          </p:nvSpPr>
          <p:spPr bwMode="auto">
            <a:xfrm>
              <a:off x="4205" y="2710"/>
              <a:ext cx="1071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3" name="Oval 121"/>
            <p:cNvSpPr>
              <a:spLocks noChangeArrowheads="1"/>
            </p:cNvSpPr>
            <p:nvPr/>
          </p:nvSpPr>
          <p:spPr bwMode="auto">
            <a:xfrm>
              <a:off x="4309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4" name="Oval 122"/>
            <p:cNvSpPr>
              <a:spLocks noChangeArrowheads="1"/>
            </p:cNvSpPr>
            <p:nvPr/>
          </p:nvSpPr>
          <p:spPr bwMode="auto">
            <a:xfrm>
              <a:off x="4488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8905" name="Oval 123"/>
            <p:cNvSpPr>
              <a:spLocks noChangeArrowheads="1"/>
            </p:cNvSpPr>
            <p:nvPr/>
          </p:nvSpPr>
          <p:spPr bwMode="auto">
            <a:xfrm>
              <a:off x="4662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6" name="Rectangle 124"/>
            <p:cNvSpPr>
              <a:spLocks noChangeArrowheads="1"/>
            </p:cNvSpPr>
            <p:nvPr/>
          </p:nvSpPr>
          <p:spPr bwMode="auto">
            <a:xfrm>
              <a:off x="5065" y="1836"/>
              <a:ext cx="82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3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192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E581A9ED-FBDD-40ED-A2BE-D435C73591AA}" type="slidenum">
              <a:rPr lang="en-US" sz="1200" smtClean="0"/>
              <a:pPr>
                <a:defRPr/>
              </a:pPr>
              <a:t>18</a:t>
            </a:fld>
            <a:endParaRPr lang="en-US" sz="1200" smtClean="0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07878"/>
            <a:ext cx="9036496" cy="556826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a typeface="ＭＳ Ｐゴシック" charset="0"/>
                <a:cs typeface="+mj-cs"/>
              </a:rPr>
              <a:t>Setting up a connection: TCP </a:t>
            </a:r>
            <a:r>
              <a:rPr lang="en-US" sz="3600" dirty="0">
                <a:ea typeface="ＭＳ Ｐゴシック" charset="0"/>
                <a:cs typeface="+mj-cs"/>
              </a:rPr>
              <a:t>3-way handshake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 flipH="1">
            <a:off x="3282950" y="2471097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4342" name="Group 102"/>
          <p:cNvGrpSpPr>
            <a:grpSpLocks/>
          </p:cNvGrpSpPr>
          <p:nvPr/>
        </p:nvGrpSpPr>
        <p:grpSpPr bwMode="auto">
          <a:xfrm>
            <a:off x="1296988" y="2398072"/>
            <a:ext cx="4494212" cy="955675"/>
            <a:chOff x="810" y="1363"/>
            <a:chExt cx="2831" cy="602"/>
          </a:xfrm>
        </p:grpSpPr>
        <p:sp>
          <p:nvSpPr>
            <p:cNvPr id="81992" name="Line 10"/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3" name="Rectangle 12"/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4" name="Text Box 13"/>
            <p:cNvSpPr txBox="1">
              <a:spLocks noChangeArrowheads="1"/>
            </p:cNvSpPr>
            <p:nvPr/>
          </p:nvSpPr>
          <p:spPr bwMode="auto">
            <a:xfrm>
              <a:off x="2378" y="1624"/>
              <a:ext cx="96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</a:rPr>
                <a:t>SYN=1</a:t>
              </a:r>
              <a:r>
                <a:rPr lang="en-US" dirty="0" smtClean="0"/>
                <a:t>, </a:t>
              </a:r>
              <a:r>
                <a:rPr lang="en-US" dirty="0" err="1" smtClean="0"/>
                <a:t>Seq</a:t>
              </a:r>
              <a:r>
                <a:rPr lang="en-US" dirty="0" smtClean="0"/>
                <a:t>=x</a:t>
              </a:r>
            </a:p>
          </p:txBody>
        </p:sp>
        <p:sp>
          <p:nvSpPr>
            <p:cNvPr id="81995" name="Text Box 21"/>
            <p:cNvSpPr txBox="1">
              <a:spLocks noChangeArrowheads="1"/>
            </p:cNvSpPr>
            <p:nvPr/>
          </p:nvSpPr>
          <p:spPr bwMode="auto">
            <a:xfrm>
              <a:off x="810" y="1363"/>
              <a:ext cx="123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choose init seq num, x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send TCP SYN msg</a:t>
              </a:r>
            </a:p>
          </p:txBody>
        </p:sp>
      </p:grpSp>
      <p:sp>
        <p:nvSpPr>
          <p:cNvPr id="81928" name="Line 22"/>
          <p:cNvSpPr>
            <a:spLocks noChangeShapeType="1"/>
          </p:cNvSpPr>
          <p:nvPr/>
        </p:nvSpPr>
        <p:spPr bwMode="auto">
          <a:xfrm flipH="1">
            <a:off x="5872163" y="2540947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94332" name="Text Box 92"/>
          <p:cNvSpPr txBox="1">
            <a:spLocks noChangeArrowheads="1"/>
          </p:cNvSpPr>
          <p:nvPr/>
        </p:nvSpPr>
        <p:spPr bwMode="auto">
          <a:xfrm>
            <a:off x="8058150" y="5379397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ESTAB</a:t>
            </a:r>
          </a:p>
        </p:txBody>
      </p:sp>
      <p:grpSp>
        <p:nvGrpSpPr>
          <p:cNvPr id="394349" name="Group 109"/>
          <p:cNvGrpSpPr>
            <a:grpSpLocks/>
          </p:cNvGrpSpPr>
          <p:nvPr/>
        </p:nvGrpSpPr>
        <p:grpSpPr bwMode="auto">
          <a:xfrm>
            <a:off x="3281363" y="3067997"/>
            <a:ext cx="4537074" cy="1425575"/>
            <a:chOff x="2060" y="1785"/>
            <a:chExt cx="2858" cy="898"/>
          </a:xfrm>
        </p:grpSpPr>
        <p:sp>
          <p:nvSpPr>
            <p:cNvPr id="81988" name="Line 11"/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9" name="Rectangle 14"/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0" name="Text Box 83"/>
            <p:cNvSpPr txBox="1">
              <a:spLocks noChangeArrowheads="1"/>
            </p:cNvSpPr>
            <p:nvPr/>
          </p:nvSpPr>
          <p:spPr bwMode="auto">
            <a:xfrm>
              <a:off x="2202" y="2169"/>
              <a:ext cx="144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</a:rPr>
                <a:t>SYN=1</a:t>
              </a:r>
              <a:r>
                <a:rPr lang="en-US" dirty="0" smtClean="0"/>
                <a:t>, </a:t>
              </a:r>
              <a:r>
                <a:rPr lang="en-US" dirty="0" err="1" smtClean="0"/>
                <a:t>Seq</a:t>
              </a:r>
              <a:r>
                <a:rPr lang="en-US" dirty="0" smtClean="0"/>
                <a:t>=y</a:t>
              </a:r>
            </a:p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</a:rPr>
                <a:t>ACK=1</a:t>
              </a:r>
              <a:r>
                <a:rPr lang="en-US" dirty="0" smtClean="0"/>
                <a:t>; </a:t>
              </a:r>
              <a:r>
                <a:rPr lang="en-US" dirty="0" err="1" smtClean="0"/>
                <a:t>ACKnum</a:t>
              </a:r>
              <a:r>
                <a:rPr lang="en-US" dirty="0" smtClean="0"/>
                <a:t>=x+1</a:t>
              </a:r>
            </a:p>
          </p:txBody>
        </p:sp>
        <p:sp>
          <p:nvSpPr>
            <p:cNvPr id="81991" name="Text Box 93"/>
            <p:cNvSpPr txBox="1">
              <a:spLocks noChangeArrowheads="1"/>
            </p:cNvSpPr>
            <p:nvPr/>
          </p:nvSpPr>
          <p:spPr bwMode="auto">
            <a:xfrm>
              <a:off x="3676" y="1785"/>
              <a:ext cx="1242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dirty="0" smtClean="0"/>
                <a:t>choose </a:t>
              </a:r>
              <a:r>
                <a:rPr lang="en-US" sz="1400" dirty="0" err="1" smtClean="0"/>
                <a:t>init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seq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num</a:t>
              </a:r>
              <a:r>
                <a:rPr lang="en-US" sz="1400" dirty="0" smtClean="0"/>
                <a:t>, y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dirty="0" smtClean="0"/>
                <a:t>send TCP SYN/ACK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dirty="0" err="1" smtClean="0"/>
                <a:t>msg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acking</a:t>
              </a:r>
              <a:r>
                <a:rPr lang="en-US" sz="1400" dirty="0" smtClean="0"/>
                <a:t> SYN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dirty="0" smtClean="0"/>
                <a:t>Reserve buffer</a:t>
              </a:r>
            </a:p>
          </p:txBody>
        </p:sp>
      </p:grpSp>
      <p:grpSp>
        <p:nvGrpSpPr>
          <p:cNvPr id="394350" name="Group 110"/>
          <p:cNvGrpSpPr>
            <a:grpSpLocks/>
          </p:cNvGrpSpPr>
          <p:nvPr/>
        </p:nvGrpSpPr>
        <p:grpSpPr bwMode="auto">
          <a:xfrm>
            <a:off x="998538" y="4166547"/>
            <a:ext cx="6630987" cy="1373188"/>
            <a:chOff x="622" y="2477"/>
            <a:chExt cx="4177" cy="865"/>
          </a:xfrm>
        </p:grpSpPr>
        <p:sp>
          <p:nvSpPr>
            <p:cNvPr id="81983" name="Line 84"/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4" name="Rectangle 89"/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5" name="Text Box 90"/>
            <p:cNvSpPr txBox="1">
              <a:spLocks noChangeArrowheads="1"/>
            </p:cNvSpPr>
            <p:nvPr/>
          </p:nvSpPr>
          <p:spPr bwMode="auto">
            <a:xfrm>
              <a:off x="2135" y="2852"/>
              <a:ext cx="144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</a:rPr>
                <a:t>ACK=1</a:t>
              </a:r>
              <a:r>
                <a:rPr lang="en-US" dirty="0" smtClean="0"/>
                <a:t>, </a:t>
              </a:r>
              <a:r>
                <a:rPr lang="en-US" dirty="0" err="1" smtClean="0"/>
                <a:t>ACKnum</a:t>
              </a:r>
              <a:r>
                <a:rPr lang="en-US" dirty="0" smtClean="0"/>
                <a:t>=y+1</a:t>
              </a:r>
            </a:p>
          </p:txBody>
        </p:sp>
        <p:sp>
          <p:nvSpPr>
            <p:cNvPr id="81986" name="Text Box 94"/>
            <p:cNvSpPr txBox="1">
              <a:spLocks noChangeArrowheads="1"/>
            </p:cNvSpPr>
            <p:nvPr/>
          </p:nvSpPr>
          <p:spPr bwMode="auto">
            <a:xfrm>
              <a:off x="622" y="2477"/>
              <a:ext cx="1422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received SYN/ACK(x)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indicates server is live;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send ACK for SYN/ACK;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this segment may contain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client-to-server data</a:t>
              </a:r>
            </a:p>
          </p:txBody>
        </p:sp>
        <p:sp>
          <p:nvSpPr>
            <p:cNvPr id="81987" name="Text Box 95"/>
            <p:cNvSpPr txBox="1">
              <a:spLocks noChangeArrowheads="1"/>
            </p:cNvSpPr>
            <p:nvPr/>
          </p:nvSpPr>
          <p:spPr bwMode="auto">
            <a:xfrm>
              <a:off x="3640" y="3042"/>
              <a:ext cx="11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received ACK(y) 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indicates client is live</a:t>
              </a:r>
            </a:p>
          </p:txBody>
        </p:sp>
      </p:grpSp>
      <p:grpSp>
        <p:nvGrpSpPr>
          <p:cNvPr id="394345" name="Group 105"/>
          <p:cNvGrpSpPr>
            <a:grpSpLocks/>
          </p:cNvGrpSpPr>
          <p:nvPr/>
        </p:nvGrpSpPr>
        <p:grpSpPr bwMode="auto">
          <a:xfrm>
            <a:off x="300038" y="2436172"/>
            <a:ext cx="1030287" cy="700088"/>
            <a:chOff x="182" y="1387"/>
            <a:chExt cx="649" cy="441"/>
          </a:xfrm>
        </p:grpSpPr>
        <p:sp>
          <p:nvSpPr>
            <p:cNvPr id="81981" name="Text Box 91"/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SYNSENT</a:t>
              </a:r>
            </a:p>
          </p:txBody>
        </p:sp>
        <p:sp>
          <p:nvSpPr>
            <p:cNvPr id="81982" name="Line 103"/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51" name="Group 111"/>
          <p:cNvGrpSpPr>
            <a:grpSpLocks/>
          </p:cNvGrpSpPr>
          <p:nvPr/>
        </p:nvGrpSpPr>
        <p:grpSpPr bwMode="auto">
          <a:xfrm>
            <a:off x="301625" y="3096572"/>
            <a:ext cx="771525" cy="1622425"/>
            <a:chOff x="183" y="1803"/>
            <a:chExt cx="486" cy="1022"/>
          </a:xfrm>
        </p:grpSpPr>
        <p:sp>
          <p:nvSpPr>
            <p:cNvPr id="81979" name="Text Box 16"/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980" name="Line 104"/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48" name="Group 108"/>
          <p:cNvGrpSpPr>
            <a:grpSpLocks/>
          </p:cNvGrpSpPr>
          <p:nvPr/>
        </p:nvGrpSpPr>
        <p:grpSpPr bwMode="auto">
          <a:xfrm>
            <a:off x="7754938" y="2491735"/>
            <a:ext cx="1119187" cy="1192212"/>
            <a:chOff x="4878" y="1422"/>
            <a:chExt cx="705" cy="751"/>
          </a:xfrm>
        </p:grpSpPr>
        <p:sp>
          <p:nvSpPr>
            <p:cNvPr id="81977" name="Text Box 99"/>
            <p:cNvSpPr txBox="1">
              <a:spLocks noChangeArrowheads="1"/>
            </p:cNvSpPr>
            <p:nvPr/>
          </p:nvSpPr>
          <p:spPr bwMode="auto">
            <a:xfrm>
              <a:off x="4878" y="1961"/>
              <a:ext cx="7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SYN RCVD</a:t>
              </a:r>
            </a:p>
          </p:txBody>
        </p:sp>
        <p:sp>
          <p:nvSpPr>
            <p:cNvPr id="81978" name="Line 106"/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94347" name="Line 107"/>
          <p:cNvSpPr>
            <a:spLocks noChangeShapeType="1"/>
          </p:cNvSpPr>
          <p:nvPr/>
        </p:nvSpPr>
        <p:spPr bwMode="auto">
          <a:xfrm>
            <a:off x="8469313" y="3693472"/>
            <a:ext cx="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0672" name="Group 113"/>
          <p:cNvGrpSpPr>
            <a:grpSpLocks/>
          </p:cNvGrpSpPr>
          <p:nvPr/>
        </p:nvGrpSpPr>
        <p:grpSpPr bwMode="auto">
          <a:xfrm>
            <a:off x="309563" y="1747197"/>
            <a:ext cx="8548687" cy="736600"/>
            <a:chOff x="195" y="1002"/>
            <a:chExt cx="5385" cy="464"/>
          </a:xfrm>
        </p:grpSpPr>
        <p:sp>
          <p:nvSpPr>
            <p:cNvPr id="81937" name="Text Box 114"/>
            <p:cNvSpPr txBox="1">
              <a:spLocks noChangeArrowheads="1"/>
            </p:cNvSpPr>
            <p:nvPr/>
          </p:nvSpPr>
          <p:spPr bwMode="auto">
            <a:xfrm>
              <a:off x="195" y="1002"/>
              <a:ext cx="73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 smtClean="0">
                  <a:solidFill>
                    <a:srgbClr val="000099"/>
                  </a:solidFill>
                </a:rPr>
                <a:t>client state</a:t>
              </a:r>
            </a:p>
            <a:p>
              <a:pPr algn="r">
                <a:defRPr/>
              </a:pPr>
              <a:endParaRPr lang="en-US" i="1" smtClean="0">
                <a:solidFill>
                  <a:srgbClr val="000099"/>
                </a:solidFill>
              </a:endParaRPr>
            </a:p>
          </p:txBody>
        </p:sp>
        <p:sp>
          <p:nvSpPr>
            <p:cNvPr id="81939" name="Text Box 116"/>
            <p:cNvSpPr txBox="1">
              <a:spLocks noChangeArrowheads="1"/>
            </p:cNvSpPr>
            <p:nvPr/>
          </p:nvSpPr>
          <p:spPr bwMode="auto">
            <a:xfrm>
              <a:off x="4800" y="1013"/>
              <a:ext cx="78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 smtClean="0">
                  <a:solidFill>
                    <a:srgbClr val="000099"/>
                  </a:solidFill>
                </a:rPr>
                <a:t>server state</a:t>
              </a:r>
            </a:p>
            <a:p>
              <a:pPr algn="r">
                <a:defRPr/>
              </a:pPr>
              <a:endParaRPr lang="en-US" i="1" smtClean="0">
                <a:solidFill>
                  <a:srgbClr val="000099"/>
                </a:solidFill>
              </a:endParaRPr>
            </a:p>
          </p:txBody>
        </p:sp>
        <p:sp>
          <p:nvSpPr>
            <p:cNvPr id="81940" name="Text Box 117"/>
            <p:cNvSpPr txBox="1">
              <a:spLocks noChangeArrowheads="1"/>
            </p:cNvSpPr>
            <p:nvPr/>
          </p:nvSpPr>
          <p:spPr bwMode="auto">
            <a:xfrm>
              <a:off x="5038" y="1254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LISTEN</a:t>
              </a:r>
            </a:p>
          </p:txBody>
        </p:sp>
        <p:grpSp>
          <p:nvGrpSpPr>
            <p:cNvPr id="70677" name="Group 118"/>
            <p:cNvGrpSpPr>
              <a:grpSpLocks/>
            </p:cNvGrpSpPr>
            <p:nvPr/>
          </p:nvGrpSpPr>
          <p:grpSpPr bwMode="auto">
            <a:xfrm>
              <a:off x="1914" y="1049"/>
              <a:ext cx="405" cy="378"/>
              <a:chOff x="-44" y="1473"/>
              <a:chExt cx="981" cy="1105"/>
            </a:xfrm>
          </p:grpSpPr>
          <p:pic>
            <p:nvPicPr>
              <p:cNvPr id="70711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712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0678" name="Group 121"/>
            <p:cNvGrpSpPr>
              <a:grpSpLocks/>
            </p:cNvGrpSpPr>
            <p:nvPr/>
          </p:nvGrpSpPr>
          <p:grpSpPr bwMode="auto">
            <a:xfrm>
              <a:off x="3572" y="1051"/>
              <a:ext cx="212" cy="323"/>
              <a:chOff x="4140" y="429"/>
              <a:chExt cx="1425" cy="2396"/>
            </a:xfrm>
          </p:grpSpPr>
          <p:sp>
            <p:nvSpPr>
              <p:cNvPr id="70679" name="Freeform 12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4" name="Rectangle 12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81" name="Freeform 12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2" name="Freeform 12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7" name="Rectangle 12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70684" name="Group 12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973" name="AutoShape 12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4" name="AutoShape 12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49" name="Rectangle 13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70686" name="Group 13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971" name="AutoShape 13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2" name="AutoShape 13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1" name="Rectangle 13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52" name="Rectangle 13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70689" name="Group 13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969" name="AutoShape 13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0" name="AutoShape 13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0690" name="Freeform 13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691" name="Group 14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967" name="AutoShape 14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68" name="AutoShape 14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6" name="Rectangle 14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3" name="Freeform 14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94" name="Freeform 14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9" name="Oval 14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6" name="Freeform 14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1" name="AutoShape 14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2" name="AutoShape 14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3" name="Oval 15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4" name="Oval 15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965" name="Oval 15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6" name="Rectangle 15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58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06DD840-AA9F-4DA6-8219-F80E60EE20DC}" type="slidenum">
              <a:rPr lang="en-US" sz="1200" smtClean="0"/>
              <a:pPr>
                <a:defRPr/>
              </a:pPr>
              <a:t>19</a:t>
            </a:fld>
            <a:endParaRPr lang="en-US" sz="1200" smtClean="0"/>
          </a:p>
        </p:txBody>
      </p:sp>
      <p:sp>
        <p:nvSpPr>
          <p:cNvPr id="84997" name="Line 4"/>
          <p:cNvSpPr>
            <a:spLocks noChangeShapeType="1"/>
          </p:cNvSpPr>
          <p:nvPr/>
        </p:nvSpPr>
        <p:spPr bwMode="auto">
          <a:xfrm flipH="1">
            <a:off x="3471863" y="1549500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4998" name="Line 10"/>
          <p:cNvSpPr>
            <a:spLocks noChangeShapeType="1"/>
          </p:cNvSpPr>
          <p:nvPr/>
        </p:nvSpPr>
        <p:spPr bwMode="auto">
          <a:xfrm flipH="1">
            <a:off x="6061075" y="1619350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6362" name="Group 74"/>
          <p:cNvGrpSpPr>
            <a:grpSpLocks/>
          </p:cNvGrpSpPr>
          <p:nvPr/>
        </p:nvGrpSpPr>
        <p:grpSpPr bwMode="auto">
          <a:xfrm>
            <a:off x="544513" y="2230537"/>
            <a:ext cx="1335087" cy="854075"/>
            <a:chOff x="343" y="1740"/>
            <a:chExt cx="841" cy="538"/>
          </a:xfrm>
        </p:grpSpPr>
        <p:sp>
          <p:nvSpPr>
            <p:cNvPr id="85085" name="Text Box 34"/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FIN_WAIT_2</a:t>
              </a:r>
            </a:p>
          </p:txBody>
        </p:sp>
        <p:sp>
          <p:nvSpPr>
            <p:cNvPr id="85086" name="Line 35"/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1" name="Group 73"/>
          <p:cNvGrpSpPr>
            <a:grpSpLocks/>
          </p:cNvGrpSpPr>
          <p:nvPr/>
        </p:nvGrpSpPr>
        <p:grpSpPr bwMode="auto">
          <a:xfrm>
            <a:off x="7175500" y="1570137"/>
            <a:ext cx="1390650" cy="960438"/>
            <a:chOff x="4520" y="1324"/>
            <a:chExt cx="876" cy="605"/>
          </a:xfrm>
        </p:grpSpPr>
        <p:sp>
          <p:nvSpPr>
            <p:cNvPr id="85083" name="Text Box 37"/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CLOSE_WAIT</a:t>
              </a:r>
            </a:p>
          </p:txBody>
        </p:sp>
        <p:sp>
          <p:nvSpPr>
            <p:cNvPr id="85084" name="Line 38"/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3" name="Group 75"/>
          <p:cNvGrpSpPr>
            <a:grpSpLocks/>
          </p:cNvGrpSpPr>
          <p:nvPr/>
        </p:nvGrpSpPr>
        <p:grpSpPr bwMode="auto">
          <a:xfrm>
            <a:off x="3513138" y="3338612"/>
            <a:ext cx="2495550" cy="579438"/>
            <a:chOff x="2213" y="2438"/>
            <a:chExt cx="1572" cy="365"/>
          </a:xfrm>
        </p:grpSpPr>
        <p:sp>
          <p:nvSpPr>
            <p:cNvPr id="85080" name="Line 41"/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81" name="Rectangle 42"/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82" name="Text Box 43"/>
            <p:cNvSpPr txBox="1">
              <a:spLocks noChangeArrowheads="1"/>
            </p:cNvSpPr>
            <p:nvPr/>
          </p:nvSpPr>
          <p:spPr bwMode="auto">
            <a:xfrm>
              <a:off x="2521" y="2562"/>
              <a:ext cx="91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FIN=1, </a:t>
              </a:r>
              <a:r>
                <a:rPr lang="en-US" dirty="0" err="1" smtClean="0"/>
                <a:t>seq</a:t>
              </a:r>
              <a:r>
                <a:rPr lang="en-US" dirty="0" smtClean="0"/>
                <a:t>=y</a:t>
              </a:r>
            </a:p>
          </p:txBody>
        </p:sp>
      </p:grpSp>
      <p:grpSp>
        <p:nvGrpSpPr>
          <p:cNvPr id="396368" name="Group 80"/>
          <p:cNvGrpSpPr>
            <a:grpSpLocks/>
          </p:cNvGrpSpPr>
          <p:nvPr/>
        </p:nvGrpSpPr>
        <p:grpSpPr bwMode="auto">
          <a:xfrm>
            <a:off x="3543300" y="4046637"/>
            <a:ext cx="2508250" cy="582613"/>
            <a:chOff x="2232" y="2884"/>
            <a:chExt cx="1580" cy="367"/>
          </a:xfrm>
        </p:grpSpPr>
        <p:sp>
          <p:nvSpPr>
            <p:cNvPr id="85077" name="Line 44"/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8" name="Rectangle 46"/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9" name="Text Box 47"/>
            <p:cNvSpPr txBox="1">
              <a:spLocks noChangeArrowheads="1"/>
            </p:cNvSpPr>
            <p:nvPr/>
          </p:nvSpPr>
          <p:spPr bwMode="auto">
            <a:xfrm>
              <a:off x="2289" y="2958"/>
              <a:ext cx="14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ACK=1; </a:t>
              </a:r>
              <a:r>
                <a:rPr lang="en-US" dirty="0" err="1" smtClean="0"/>
                <a:t>ACKnum</a:t>
              </a:r>
              <a:r>
                <a:rPr lang="en-US" dirty="0" smtClean="0"/>
                <a:t>=y+1</a:t>
              </a:r>
            </a:p>
          </p:txBody>
        </p:sp>
      </p:grpSp>
      <p:grpSp>
        <p:nvGrpSpPr>
          <p:cNvPr id="396360" name="Group 72"/>
          <p:cNvGrpSpPr>
            <a:grpSpLocks/>
          </p:cNvGrpSpPr>
          <p:nvPr/>
        </p:nvGrpSpPr>
        <p:grpSpPr bwMode="auto">
          <a:xfrm>
            <a:off x="2090738" y="2370237"/>
            <a:ext cx="4930775" cy="854075"/>
            <a:chOff x="1317" y="1828"/>
            <a:chExt cx="3106" cy="538"/>
          </a:xfrm>
        </p:grpSpPr>
        <p:sp>
          <p:nvSpPr>
            <p:cNvPr id="85072" name="Line 13"/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3" name="Rectangle 14"/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4" name="Text Box 15"/>
            <p:cNvSpPr txBox="1">
              <a:spLocks noChangeArrowheads="1"/>
            </p:cNvSpPr>
            <p:nvPr/>
          </p:nvSpPr>
          <p:spPr bwMode="auto">
            <a:xfrm>
              <a:off x="2243" y="1875"/>
              <a:ext cx="144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ACK=1; </a:t>
              </a:r>
              <a:r>
                <a:rPr lang="en-US" dirty="0" err="1" smtClean="0"/>
                <a:t>ACKnum</a:t>
              </a:r>
              <a:r>
                <a:rPr lang="en-US" dirty="0" smtClean="0"/>
                <a:t>=x+1</a:t>
              </a:r>
            </a:p>
          </p:txBody>
        </p:sp>
        <p:sp>
          <p:nvSpPr>
            <p:cNvPr id="85075" name="Text Box 21"/>
            <p:cNvSpPr txBox="1">
              <a:spLocks noChangeArrowheads="1"/>
            </p:cNvSpPr>
            <p:nvPr/>
          </p:nvSpPr>
          <p:spPr bwMode="auto">
            <a:xfrm>
              <a:off x="1317" y="2066"/>
              <a:ext cx="86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 wait for server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close</a:t>
              </a:r>
            </a:p>
          </p:txBody>
        </p:sp>
        <p:sp>
          <p:nvSpPr>
            <p:cNvPr id="85076" name="Text Box 49"/>
            <p:cNvSpPr txBox="1">
              <a:spLocks noChangeArrowheads="1"/>
            </p:cNvSpPr>
            <p:nvPr/>
          </p:nvSpPr>
          <p:spPr bwMode="auto">
            <a:xfrm>
              <a:off x="3822" y="1979"/>
              <a:ext cx="60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can still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send data</a:t>
              </a:r>
            </a:p>
          </p:txBody>
        </p:sp>
      </p:grpSp>
      <p:grpSp>
        <p:nvGrpSpPr>
          <p:cNvPr id="396366" name="Group 78"/>
          <p:cNvGrpSpPr>
            <a:grpSpLocks/>
          </p:cNvGrpSpPr>
          <p:nvPr/>
        </p:nvGrpSpPr>
        <p:grpSpPr bwMode="auto">
          <a:xfrm>
            <a:off x="6059488" y="2500412"/>
            <a:ext cx="2501900" cy="1735138"/>
            <a:chOff x="3817" y="1910"/>
            <a:chExt cx="1576" cy="1093"/>
          </a:xfrm>
        </p:grpSpPr>
        <p:sp>
          <p:nvSpPr>
            <p:cNvPr id="85068" name="Text Box 50"/>
            <p:cNvSpPr txBox="1">
              <a:spLocks noChangeArrowheads="1"/>
            </p:cNvSpPr>
            <p:nvPr/>
          </p:nvSpPr>
          <p:spPr bwMode="auto">
            <a:xfrm>
              <a:off x="3817" y="2703"/>
              <a:ext cx="79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can no longer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send data</a:t>
              </a:r>
            </a:p>
          </p:txBody>
        </p:sp>
        <p:grpSp>
          <p:nvGrpSpPr>
            <p:cNvPr id="74829" name="Group 76"/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85070" name="Line 39"/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71" name="Text Box 55"/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LAST_ACK</a:t>
                </a:r>
              </a:p>
            </p:txBody>
          </p:sp>
        </p:grpSp>
      </p:grpSp>
      <p:grpSp>
        <p:nvGrpSpPr>
          <p:cNvPr id="396370" name="Group 82"/>
          <p:cNvGrpSpPr>
            <a:grpSpLocks/>
          </p:cNvGrpSpPr>
          <p:nvPr/>
        </p:nvGrpSpPr>
        <p:grpSpPr bwMode="auto">
          <a:xfrm>
            <a:off x="7642225" y="3681512"/>
            <a:ext cx="917575" cy="1223963"/>
            <a:chOff x="4814" y="2654"/>
            <a:chExt cx="578" cy="771"/>
          </a:xfrm>
        </p:grpSpPr>
        <p:sp>
          <p:nvSpPr>
            <p:cNvPr id="85066" name="Text Box 11"/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CLOSED</a:t>
              </a:r>
            </a:p>
          </p:txBody>
        </p:sp>
        <p:sp>
          <p:nvSpPr>
            <p:cNvPr id="85067" name="Line 57"/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5" name="Group 77"/>
          <p:cNvGrpSpPr>
            <a:grpSpLocks/>
          </p:cNvGrpSpPr>
          <p:nvPr/>
        </p:nvGrpSpPr>
        <p:grpSpPr bwMode="auto">
          <a:xfrm>
            <a:off x="650876" y="3073502"/>
            <a:ext cx="1268413" cy="1046163"/>
            <a:chOff x="410" y="2271"/>
            <a:chExt cx="799" cy="659"/>
          </a:xfrm>
        </p:grpSpPr>
        <p:sp>
          <p:nvSpPr>
            <p:cNvPr id="85064" name="Text Box 58"/>
            <p:cNvSpPr txBox="1">
              <a:spLocks noChangeArrowheads="1"/>
            </p:cNvSpPr>
            <p:nvPr/>
          </p:nvSpPr>
          <p:spPr bwMode="auto">
            <a:xfrm>
              <a:off x="410" y="2717"/>
              <a:ext cx="79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TIME_WAIT</a:t>
              </a:r>
            </a:p>
          </p:txBody>
        </p:sp>
        <p:sp>
          <p:nvSpPr>
            <p:cNvPr id="85065" name="Line 60"/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9" name="Group 81"/>
          <p:cNvGrpSpPr>
            <a:grpSpLocks/>
          </p:cNvGrpSpPr>
          <p:nvPr/>
        </p:nvGrpSpPr>
        <p:grpSpPr bwMode="auto">
          <a:xfrm>
            <a:off x="674688" y="3954562"/>
            <a:ext cx="2743200" cy="1768475"/>
            <a:chOff x="425" y="2826"/>
            <a:chExt cx="1728" cy="1114"/>
          </a:xfrm>
        </p:grpSpPr>
        <p:sp>
          <p:nvSpPr>
            <p:cNvPr id="85058" name="Line 52"/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9" name="Text Box 51"/>
            <p:cNvSpPr txBox="1">
              <a:spLocks noChangeArrowheads="1"/>
            </p:cNvSpPr>
            <p:nvPr/>
          </p:nvSpPr>
          <p:spPr bwMode="auto">
            <a:xfrm>
              <a:off x="1338" y="3093"/>
              <a:ext cx="815" cy="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 timed wait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(typically 30s)</a:t>
              </a:r>
            </a:p>
          </p:txBody>
        </p:sp>
        <p:sp>
          <p:nvSpPr>
            <p:cNvPr id="85060" name="Line 53"/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61" name="Line 54"/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62" name="Text Box 59"/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CLOSED</a:t>
              </a:r>
            </a:p>
          </p:txBody>
        </p:sp>
        <p:sp>
          <p:nvSpPr>
            <p:cNvPr id="85063" name="Line 61"/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5008" name="Rectangle 62"/>
          <p:cNvSpPr>
            <a:spLocks noGrp="1" noChangeArrowheads="1"/>
          </p:cNvSpPr>
          <p:nvPr>
            <p:ph type="title"/>
          </p:nvPr>
        </p:nvSpPr>
        <p:spPr>
          <a:xfrm>
            <a:off x="433388" y="241301"/>
            <a:ext cx="7772400" cy="5969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TCP: </a:t>
            </a:r>
            <a:r>
              <a:rPr lang="en-US" sz="4000" dirty="0" smtClean="0">
                <a:ea typeface="ＭＳ Ｐゴシック" charset="0"/>
                <a:cs typeface="+mj-cs"/>
              </a:rPr>
              <a:t>closing </a:t>
            </a:r>
            <a:r>
              <a:rPr lang="en-US" sz="4000" dirty="0">
                <a:ea typeface="ＭＳ Ｐゴシック" charset="0"/>
                <a:cs typeface="+mj-cs"/>
              </a:rPr>
              <a:t>a connection</a:t>
            </a:r>
          </a:p>
        </p:txBody>
      </p:sp>
      <p:grpSp>
        <p:nvGrpSpPr>
          <p:cNvPr id="396359" name="Group 71"/>
          <p:cNvGrpSpPr>
            <a:grpSpLocks/>
          </p:cNvGrpSpPr>
          <p:nvPr/>
        </p:nvGrpSpPr>
        <p:grpSpPr bwMode="auto">
          <a:xfrm>
            <a:off x="550863" y="1514575"/>
            <a:ext cx="1335087" cy="700087"/>
            <a:chOff x="347" y="1289"/>
            <a:chExt cx="841" cy="441"/>
          </a:xfrm>
        </p:grpSpPr>
        <p:sp>
          <p:nvSpPr>
            <p:cNvPr id="85056" name="Text Box 31"/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FIN_WAIT_1</a:t>
              </a:r>
            </a:p>
          </p:txBody>
        </p:sp>
        <p:sp>
          <p:nvSpPr>
            <p:cNvPr id="85057" name="Line 32"/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58" name="Group 70"/>
          <p:cNvGrpSpPr>
            <a:grpSpLocks/>
          </p:cNvGrpSpPr>
          <p:nvPr/>
        </p:nvGrpSpPr>
        <p:grpSpPr bwMode="auto">
          <a:xfrm>
            <a:off x="1204913" y="1568550"/>
            <a:ext cx="4775200" cy="1014412"/>
            <a:chOff x="759" y="1323"/>
            <a:chExt cx="3008" cy="639"/>
          </a:xfrm>
        </p:grpSpPr>
        <p:sp>
          <p:nvSpPr>
            <p:cNvPr id="85051" name="Line 6"/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2" name="Rectangle 7"/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3" name="Text Box 8"/>
            <p:cNvSpPr txBox="1">
              <a:spLocks noChangeArrowheads="1"/>
            </p:cNvSpPr>
            <p:nvPr/>
          </p:nvSpPr>
          <p:spPr bwMode="auto">
            <a:xfrm>
              <a:off x="2497" y="1493"/>
              <a:ext cx="91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FIN=1, </a:t>
              </a:r>
              <a:r>
                <a:rPr lang="en-US" dirty="0" err="1" smtClean="0"/>
                <a:t>seq</a:t>
              </a:r>
              <a:r>
                <a:rPr lang="en-US" dirty="0" smtClean="0"/>
                <a:t>=x</a:t>
              </a:r>
            </a:p>
          </p:txBody>
        </p:sp>
        <p:sp>
          <p:nvSpPr>
            <p:cNvPr id="85054" name="Text Box 9"/>
            <p:cNvSpPr txBox="1">
              <a:spLocks noChangeArrowheads="1"/>
            </p:cNvSpPr>
            <p:nvPr/>
          </p:nvSpPr>
          <p:spPr bwMode="auto">
            <a:xfrm>
              <a:off x="1209" y="1541"/>
              <a:ext cx="913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can no longer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send but can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 receive data</a:t>
              </a:r>
            </a:p>
          </p:txBody>
        </p:sp>
        <p:sp>
          <p:nvSpPr>
            <p:cNvPr id="85055" name="Text Box 67"/>
            <p:cNvSpPr txBox="1">
              <a:spLocks noChangeArrowheads="1"/>
            </p:cNvSpPr>
            <p:nvPr/>
          </p:nvSpPr>
          <p:spPr bwMode="auto">
            <a:xfrm>
              <a:off x="759" y="1323"/>
              <a:ext cx="14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Courier New" charset="0"/>
                </a:rPr>
                <a:t>clientSocket.close()</a:t>
              </a:r>
            </a:p>
          </p:txBody>
        </p:sp>
      </p:grpSp>
      <p:sp>
        <p:nvSpPr>
          <p:cNvPr id="85011" name="Text Box 84"/>
          <p:cNvSpPr txBox="1">
            <a:spLocks noChangeArrowheads="1"/>
          </p:cNvSpPr>
          <p:nvPr/>
        </p:nvSpPr>
        <p:spPr bwMode="auto">
          <a:xfrm>
            <a:off x="498475" y="836712"/>
            <a:ext cx="1160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 smtClean="0">
                <a:solidFill>
                  <a:srgbClr val="000099"/>
                </a:solidFill>
              </a:rPr>
              <a:t>client state</a:t>
            </a:r>
          </a:p>
          <a:p>
            <a:pPr algn="r">
              <a:defRPr/>
            </a:pPr>
            <a:endParaRPr lang="en-US" i="1" smtClean="0">
              <a:solidFill>
                <a:srgbClr val="000099"/>
              </a:solidFill>
            </a:endParaRPr>
          </a:p>
        </p:txBody>
      </p:sp>
      <p:sp>
        <p:nvSpPr>
          <p:cNvPr id="85012" name="Text Box 85"/>
          <p:cNvSpPr txBox="1">
            <a:spLocks noChangeArrowheads="1"/>
          </p:cNvSpPr>
          <p:nvPr/>
        </p:nvSpPr>
        <p:spPr bwMode="auto">
          <a:xfrm>
            <a:off x="7353300" y="854175"/>
            <a:ext cx="1238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 smtClean="0">
                <a:solidFill>
                  <a:srgbClr val="000099"/>
                </a:solidFill>
              </a:rPr>
              <a:t>server state</a:t>
            </a:r>
          </a:p>
          <a:p>
            <a:pPr algn="r">
              <a:defRPr/>
            </a:pPr>
            <a:endParaRPr lang="en-US" i="1" smtClean="0">
              <a:solidFill>
                <a:srgbClr val="000099"/>
              </a:solidFill>
            </a:endParaRPr>
          </a:p>
        </p:txBody>
      </p:sp>
      <p:sp>
        <p:nvSpPr>
          <p:cNvPr id="85013" name="Text Box 86"/>
          <p:cNvSpPr txBox="1">
            <a:spLocks noChangeArrowheads="1"/>
          </p:cNvSpPr>
          <p:nvPr/>
        </p:nvSpPr>
        <p:spPr bwMode="auto">
          <a:xfrm>
            <a:off x="7769225" y="1236762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ESTAB</a:t>
            </a:r>
          </a:p>
        </p:txBody>
      </p:sp>
      <p:sp>
        <p:nvSpPr>
          <p:cNvPr id="85014" name="Text Box 87"/>
          <p:cNvSpPr txBox="1">
            <a:spLocks noChangeArrowheads="1"/>
          </p:cNvSpPr>
          <p:nvPr/>
        </p:nvSpPr>
        <p:spPr bwMode="auto">
          <a:xfrm>
            <a:off x="533400" y="121930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ESTAB</a:t>
            </a:r>
          </a:p>
        </p:txBody>
      </p:sp>
      <p:grpSp>
        <p:nvGrpSpPr>
          <p:cNvPr id="74775" name="Group 88"/>
          <p:cNvGrpSpPr>
            <a:grpSpLocks/>
          </p:cNvGrpSpPr>
          <p:nvPr/>
        </p:nvGrpSpPr>
        <p:grpSpPr bwMode="auto">
          <a:xfrm>
            <a:off x="3140075" y="911325"/>
            <a:ext cx="642938" cy="600075"/>
            <a:chOff x="-44" y="1473"/>
            <a:chExt cx="981" cy="1105"/>
          </a:xfrm>
        </p:grpSpPr>
        <p:pic>
          <p:nvPicPr>
            <p:cNvPr id="74809" name="Picture 8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10" name="Freeform 9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76" name="Group 91"/>
          <p:cNvGrpSpPr>
            <a:grpSpLocks/>
          </p:cNvGrpSpPr>
          <p:nvPr/>
        </p:nvGrpSpPr>
        <p:grpSpPr bwMode="auto">
          <a:xfrm>
            <a:off x="5772150" y="914500"/>
            <a:ext cx="336550" cy="512762"/>
            <a:chOff x="4140" y="429"/>
            <a:chExt cx="1425" cy="2396"/>
          </a:xfrm>
        </p:grpSpPr>
        <p:sp>
          <p:nvSpPr>
            <p:cNvPr id="74777" name="Freeform 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Rectangle 93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4779" name="Freeform 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0" name="Freeform 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Rectangle 96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4782" name="Group 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5047" name="AutoShape 9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8" name="AutoShape 99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23" name="Rectangle 100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4784" name="Group 1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5045" name="AutoShape 102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6" name="AutoShape 103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25" name="Rectangle 104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26" name="Rectangle 105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4787" name="Group 1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5043" name="AutoShape 107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4" name="AutoShape 108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4788" name="Freeform 1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789" name="Group 1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5041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2" name="AutoShape 11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30" name="Rectangle 113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4791" name="Freeform 1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2" name="Freeform 1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3" name="Oval 116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4794" name="Freeform 1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5" name="AutoShape 118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6" name="AutoShape 119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7" name="Oval 120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8" name="Oval 121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5039" name="Oval 122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40" name="Rectangle 123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18497" y="4995744"/>
            <a:ext cx="189705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simultaneous </a:t>
            </a:r>
            <a:r>
              <a:rPr lang="en-US" dirty="0" smtClean="0"/>
              <a:t>FINs</a:t>
            </a:r>
          </a:p>
          <a:p>
            <a:r>
              <a:rPr lang="en-US" dirty="0" smtClean="0"/>
              <a:t>can </a:t>
            </a:r>
            <a:r>
              <a:rPr lang="en-US" dirty="0"/>
              <a:t>be handled</a:t>
            </a:r>
          </a:p>
        </p:txBody>
      </p:sp>
      <p:sp>
        <p:nvSpPr>
          <p:cNvPr id="3" name="Rectangle 2"/>
          <p:cNvSpPr/>
          <p:nvPr/>
        </p:nvSpPr>
        <p:spPr>
          <a:xfrm>
            <a:off x="4905541" y="5770417"/>
            <a:ext cx="41168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RST: alternative way to close connection </a:t>
            </a:r>
            <a:endParaRPr lang="en-US" dirty="0" smtClean="0"/>
          </a:p>
          <a:p>
            <a:r>
              <a:rPr lang="en-US" dirty="0" smtClean="0"/>
              <a:t>immediately</a:t>
            </a:r>
            <a:r>
              <a:rPr lang="en-US" dirty="0"/>
              <a:t>, when </a:t>
            </a:r>
            <a:r>
              <a:rPr lang="en-US" b="1" dirty="0"/>
              <a:t>error </a:t>
            </a:r>
            <a:r>
              <a:rPr lang="en-US" dirty="0"/>
              <a:t>occurs</a:t>
            </a:r>
          </a:p>
        </p:txBody>
      </p:sp>
    </p:spTree>
    <p:extLst>
      <p:ext uri="{BB962C8B-B14F-4D97-AF65-F5344CB8AC3E}">
        <p14:creationId xmlns:p14="http://schemas.microsoft.com/office/powerpoint/2010/main" val="35037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transport-layer protocols</a:t>
            </a:r>
            <a:endParaRPr lang="en-US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71855"/>
            <a:ext cx="4315326" cy="2320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reliable, in-order delivery: </a:t>
            </a:r>
            <a:r>
              <a:rPr lang="en-US" b="1" dirty="0" smtClean="0"/>
              <a:t>TCP</a:t>
            </a:r>
            <a:r>
              <a:rPr lang="en-US" dirty="0" smtClean="0"/>
              <a:t>; also provides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flow control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congestion control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connection setup</a:t>
            </a: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3222" y="5540709"/>
            <a:ext cx="730424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mtClean="0"/>
              <a:t>3-</a:t>
            </a:r>
            <a:fld id="{86FDFB58-7F91-423C-A4F7-F3B2E41ECEC4}" type="slidenum">
              <a:rPr lang="en-US" smtClean="0"/>
              <a:pPr/>
              <a:t>2</a:t>
            </a:fld>
            <a:endParaRPr lang="en-US" smtClean="0"/>
          </a:p>
        </p:txBody>
      </p:sp>
      <p:grpSp>
        <p:nvGrpSpPr>
          <p:cNvPr id="4100" name="Group 940"/>
          <p:cNvGrpSpPr>
            <a:grpSpLocks/>
          </p:cNvGrpSpPr>
          <p:nvPr/>
        </p:nvGrpSpPr>
        <p:grpSpPr bwMode="auto">
          <a:xfrm>
            <a:off x="5048250" y="1534510"/>
            <a:ext cx="3540125" cy="4719145"/>
            <a:chOff x="3277" y="974"/>
            <a:chExt cx="2230" cy="2863"/>
          </a:xfrm>
        </p:grpSpPr>
        <p:sp>
          <p:nvSpPr>
            <p:cNvPr id="4230" name="Freeform 941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948 w 1036"/>
                <a:gd name="T1" fmla="*/ 11 h 675"/>
                <a:gd name="T2" fmla="*/ 571 w 1036"/>
                <a:gd name="T3" fmla="*/ 53 h 675"/>
                <a:gd name="T4" fmla="*/ 302 w 1036"/>
                <a:gd name="T5" fmla="*/ 129 h 675"/>
                <a:gd name="T6" fmla="*/ 224 w 1036"/>
                <a:gd name="T7" fmla="*/ 229 h 675"/>
                <a:gd name="T8" fmla="*/ 31 w 1036"/>
                <a:gd name="T9" fmla="*/ 297 h 675"/>
                <a:gd name="T10" fmla="*/ 25 w 1036"/>
                <a:gd name="T11" fmla="*/ 459 h 675"/>
                <a:gd name="T12" fmla="*/ 193 w 1036"/>
                <a:gd name="T13" fmla="*/ 489 h 675"/>
                <a:gd name="T14" fmla="*/ 672 w 1036"/>
                <a:gd name="T15" fmla="*/ 489 h 675"/>
                <a:gd name="T16" fmla="*/ 874 w 1036"/>
                <a:gd name="T17" fmla="*/ 555 h 675"/>
                <a:gd name="T18" fmla="*/ 1100 w 1036"/>
                <a:gd name="T19" fmla="*/ 657 h 675"/>
                <a:gd name="T20" fmla="*/ 1274 w 1036"/>
                <a:gd name="T21" fmla="*/ 661 h 675"/>
                <a:gd name="T22" fmla="*/ 1393 w 1036"/>
                <a:gd name="T23" fmla="*/ 603 h 675"/>
                <a:gd name="T24" fmla="*/ 1453 w 1036"/>
                <a:gd name="T25" fmla="*/ 445 h 675"/>
                <a:gd name="T26" fmla="*/ 1491 w 1036"/>
                <a:gd name="T27" fmla="*/ 291 h 675"/>
                <a:gd name="T28" fmla="*/ 1495 w 1036"/>
                <a:gd name="T29" fmla="*/ 107 h 675"/>
                <a:gd name="T30" fmla="*/ 1368 w 1036"/>
                <a:gd name="T31" fmla="*/ 17 h 675"/>
                <a:gd name="T32" fmla="*/ 1135 w 1036"/>
                <a:gd name="T33" fmla="*/ 3 h 675"/>
                <a:gd name="T34" fmla="*/ 9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31" name="Group 942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6657" name="Rectangle 943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58" name="AutoShape 944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232" name="Freeform 945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Line 946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2" name="Line 947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3" name="Line 948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4" name="Line 949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5" name="Line 950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6" name="Line 951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7" name="Line 952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8" name="Line 953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9" name="Line 954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0" name="Line 955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1" name="Line 956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2" name="Line 957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3" name="Line 958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4" name="Line 959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47" name="Group 960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4607" name="Picture 961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8" name="Picture 962" descr="antenna_radiation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48" name="Freeform 963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9" name="Freeform 964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5057 w 765"/>
                <a:gd name="T1" fmla="*/ 207 h 459"/>
                <a:gd name="T2" fmla="*/ 3427 w 765"/>
                <a:gd name="T3" fmla="*/ 1471 h 459"/>
                <a:gd name="T4" fmla="*/ 1146 w 765"/>
                <a:gd name="T5" fmla="*/ 2093 h 459"/>
                <a:gd name="T6" fmla="*/ 164 w 765"/>
                <a:gd name="T7" fmla="*/ 7053 h 459"/>
                <a:gd name="T8" fmla="*/ 2144 w 765"/>
                <a:gd name="T9" fmla="*/ 9319 h 459"/>
                <a:gd name="T10" fmla="*/ 4121 w 765"/>
                <a:gd name="T11" fmla="*/ 8933 h 459"/>
                <a:gd name="T12" fmla="*/ 6957 w 765"/>
                <a:gd name="T13" fmla="*/ 9319 h 459"/>
                <a:gd name="T14" fmla="*/ 8325 w 765"/>
                <a:gd name="T15" fmla="*/ 9103 h 459"/>
                <a:gd name="T16" fmla="*/ 8961 w 765"/>
                <a:gd name="T17" fmla="*/ 7810 h 459"/>
                <a:gd name="T18" fmla="*/ 8945 w 765"/>
                <a:gd name="T19" fmla="*/ 3315 h 459"/>
                <a:gd name="T20" fmla="*/ 7894 w 765"/>
                <a:gd name="T21" fmla="*/ 723 h 459"/>
                <a:gd name="T22" fmla="*/ 5057 w 765"/>
                <a:gd name="T23" fmla="*/ 20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965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9" name="Line 966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0" name="Line 967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1" name="Line 968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2" name="Line 969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3" name="Line 970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4" name="Line 971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5" name="Line 972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6" name="Line 973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7" name="Line 974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8" name="Line 975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9" name="Line 976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0" name="Line 977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1" name="Line 978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2" name="Line 979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3" name="Line 980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4" name="Line 981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67" name="Group 982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4590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1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2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3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4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5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6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7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8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9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0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1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2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3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4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53" name="Oval 998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4606" name="Picture 999" descr="cell_tower_radiation_gra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68" name="Group 1000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6629" name="Line 1001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82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83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84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85" name="Group 1005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4588" name="Freeform 10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9" name="Freeform 10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34" name="Line 1008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35" name="Line 1009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69" name="Group 1010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457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7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7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76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79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0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25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26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0" name="Group 1019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456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6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6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68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71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2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17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8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1" name="Group 1028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455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60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63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4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9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0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2" name="Group 1037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454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52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55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6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1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02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3" name="Group 1046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45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44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47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8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93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94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322" name="Line 1055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75" name="Group 1056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45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36" name="Group 106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39" name="Freeform 106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0" name="Freeform 106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85" name="Line 106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86" name="Line 106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6" name="Group 106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452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2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2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28" name="Group 106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31" name="Freeform 107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2" name="Freeform 107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77" name="Line 107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8" name="Line 107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7" name="Group 1074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451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20" name="Group 107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23" name="Freeform 107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4" name="Freeform 108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9" name="Line 108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0" name="Line 108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8" name="Group 1083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450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12" name="Group 108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15" name="Freeform 10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6" name="Freeform 10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1" name="Line 109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62" name="Line 109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9" name="Group 1092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450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0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0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04" name="Group 109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07" name="Freeform 109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8" name="Freeform 109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3" name="Line 109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54" name="Line 110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80" name="Group 1101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449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49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49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496" name="Group 11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99" name="Freeform 11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0" name="Freeform 11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45" name="Line 11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46" name="Line 11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81" name="Group 1110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4479" name="Group 1111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481" name="Freeform 1112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2" name="Freeform 1113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3" name="Freeform 1114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4" name="Freeform 1115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5" name="Freeform 1116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6" name="Freeform 1117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7" name="Freeform 1118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8" name="Freeform 1119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9" name="Freeform 1120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0" name="Freeform 1121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1" name="Freeform 1122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2" name="Freeform 1123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480" name="Picture 1124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82" name="Group 1125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4465" name="Group 1126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467" name="Freeform 1127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8" name="Freeform 1128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9" name="Freeform 1129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0" name="Freeform 1130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1" name="Freeform 1131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2" name="Freeform 1132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3" name="Freeform 1133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4" name="Freeform 1134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5" name="Freeform 1135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" name="Freeform 1136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7" name="Freeform 1137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8" name="Freeform 1138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466" name="Picture 1139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331" name="Line 1140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84" name="Group 1141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4463" name="Picture 11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64" name="Freeform 11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85" name="Group 1144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4461" name="Picture 11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62" name="Freeform 11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86" name="Group 1147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4459" name="Picture 11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60" name="Freeform 11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87" name="Group 1150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4457" name="Picture 115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58" name="Freeform 115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288" name="Picture 1153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89" name="Group 1154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4455" name="Picture 1155" descr="iphone_stylized_smal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56" name="Picture 1156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90" name="Group 1157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4423" name="Freeform 115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2" name="Rectangle 115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5" name="Freeform 116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" name="Freeform 116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5" name="Rectangle 116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28" name="Group 116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501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2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7" name="Rectangle 116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30" name="Group 116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99" name="AutoShape 116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0" name="AutoShape 116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9" name="Rectangle 117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80" name="Rectangle 117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33" name="Group 117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97" name="AutoShape 1173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8" name="AutoShape 117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434" name="Freeform 117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35" name="Group 117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95" name="AutoShape 117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6" name="AutoShape 117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84" name="Rectangle 117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37" name="Freeform 118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" name="Freeform 118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7" name="Oval 118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40" name="Freeform 118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9" name="AutoShape 118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0" name="AutoShape 118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1" name="Oval 118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2" name="Oval 118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93" name="Oval 118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4" name="Rectangle 118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91" name="Group 1190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4391" name="Freeform 119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Rectangle 119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93" name="Freeform 119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" name="Freeform 119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Rectangle 119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396" name="Group 119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469" name="AutoShape 11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70" name="AutoShape 119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5" name="Rectangle 119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398" name="Group 120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67" name="AutoShape 120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8" name="AutoShape 120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7" name="Rectangle 120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48" name="Rectangle 120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01" name="Group 120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65" name="AutoShape 120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6" name="AutoShape 120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402" name="Freeform 120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03" name="Group 120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63" name="AutoShape 121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4" name="AutoShape 121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52" name="Rectangle 121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5" name="Freeform 121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" name="Freeform 121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" name="Oval 121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8" name="Freeform 121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AutoShape 121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8" name="AutoShape 121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9" name="Oval 121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0" name="Oval 122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61" name="Oval 122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2" name="Rectangle 122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92" name="Group 1223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4368" name="Picture 1224" descr="antenna_stylized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69" name="Picture 1225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70" name="Freeform 122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71" name="Picture 1227" descr="screen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72" name="Freeform 122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" name="Freeform 122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" name="Freeform 123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" name="Freeform 123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" name="Freeform 123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" name="Freeform 123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78" name="Group 123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85" name="Freeform 123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6" name="Freeform 123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7" name="Freeform 123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8" name="Freeform 123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9" name="Freeform 123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0" name="Freeform 124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79" name="Freeform 124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" name="Freeform 124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" name="Freeform 124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" name="Freeform 124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" name="Freeform 124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" name="Freeform 124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93" name="Group 1247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4345" name="Picture 1248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6" name="Picture 1249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47" name="Freeform 125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48" name="Picture 1251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49" name="Freeform 125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" name="Freeform 125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" name="Freeform 125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" name="Freeform 125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" name="Freeform 125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" name="Freeform 125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55" name="Group 125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62" name="Freeform 12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" name="Freeform 12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4" name="Freeform 12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5" name="Freeform 12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6" name="Freeform 12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7" name="Freeform 12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56" name="Freeform 126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" name="Freeform 126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" name="Freeform 126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" name="Freeform 126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" name="Freeform 126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" name="Freeform 127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94" name="Group 1271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4322" name="Picture 1272" descr="antenna_stylized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3" name="Picture 1273" descr="laptop_keyboar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24" name="Freeform 127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25" name="Picture 1275" descr="screen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26" name="Freeform 127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" name="Freeform 127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" name="Freeform 127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" name="Freeform 127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" name="Freeform 128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" name="Freeform 128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32" name="Group 128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39" name="Freeform 12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0" name="Freeform 12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1" name="Freeform 12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2" name="Freeform 12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3" name="Freeform 12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4" name="Freeform 12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33" name="Freeform 128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" name="Freeform 129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" name="Freeform 129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" name="Freeform 129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" name="Freeform 129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Freeform 129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95" name="Group 1295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4320" name="Picture 12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21" name="Freeform 12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96" name="Group 1298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4297" name="Picture 1299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98" name="Picture 1300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99" name="Freeform 130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00" name="Picture 1302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1" name="Freeform 130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" name="Freeform 130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" name="Freeform 130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" name="Freeform 130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" name="Freeform 130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Freeform 130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07" name="Group 130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14" name="Freeform 131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5" name="Freeform 131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6" name="Freeform 131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7" name="Freeform 131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8" name="Freeform 131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9" name="Freeform 131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8" name="Freeform 131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" name="Freeform 131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" name="Freeform 131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" name="Freeform 131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" name="Freeform 132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" name="Freeform 132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52" name="Line 677"/>
          <p:cNvSpPr>
            <a:spLocks noChangeShapeType="1"/>
          </p:cNvSpPr>
          <p:nvPr/>
        </p:nvSpPr>
        <p:spPr bwMode="auto">
          <a:xfrm>
            <a:off x="6456363" y="250129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3" name="Line 683"/>
          <p:cNvSpPr>
            <a:spLocks noChangeShapeType="1"/>
          </p:cNvSpPr>
          <p:nvPr/>
        </p:nvSpPr>
        <p:spPr bwMode="auto">
          <a:xfrm>
            <a:off x="7091363" y="4611085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4" name="Line 684"/>
          <p:cNvSpPr>
            <a:spLocks noChangeShapeType="1"/>
          </p:cNvSpPr>
          <p:nvPr/>
        </p:nvSpPr>
        <p:spPr bwMode="auto">
          <a:xfrm flipV="1">
            <a:off x="6470650" y="4598385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5" name="Line 704"/>
          <p:cNvSpPr>
            <a:spLocks noChangeShapeType="1"/>
          </p:cNvSpPr>
          <p:nvPr/>
        </p:nvSpPr>
        <p:spPr bwMode="auto">
          <a:xfrm flipH="1">
            <a:off x="7029450" y="284737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108" name="Group 737"/>
          <p:cNvGrpSpPr>
            <a:grpSpLocks/>
          </p:cNvGrpSpPr>
          <p:nvPr/>
        </p:nvGrpSpPr>
        <p:grpSpPr bwMode="auto">
          <a:xfrm>
            <a:off x="6943725" y="2426685"/>
            <a:ext cx="382588" cy="171450"/>
            <a:chOff x="3855" y="1486"/>
            <a:chExt cx="241" cy="108"/>
          </a:xfrm>
        </p:grpSpPr>
        <p:sp>
          <p:nvSpPr>
            <p:cNvPr id="4222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23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24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25" name="Group 741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28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74" name="Line 744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75" name="Line 745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09" name="Group 746"/>
          <p:cNvGrpSpPr>
            <a:grpSpLocks/>
          </p:cNvGrpSpPr>
          <p:nvPr/>
        </p:nvGrpSpPr>
        <p:grpSpPr bwMode="auto">
          <a:xfrm>
            <a:off x="6969125" y="2671160"/>
            <a:ext cx="382588" cy="171450"/>
            <a:chOff x="3855" y="1486"/>
            <a:chExt cx="241" cy="108"/>
          </a:xfrm>
        </p:grpSpPr>
        <p:sp>
          <p:nvSpPr>
            <p:cNvPr id="4214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15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16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17" name="Group 750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20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6" name="Line 753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67" name="Line 754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0" name="Group 782"/>
          <p:cNvGrpSpPr>
            <a:grpSpLocks/>
          </p:cNvGrpSpPr>
          <p:nvPr/>
        </p:nvGrpSpPr>
        <p:grpSpPr bwMode="auto">
          <a:xfrm>
            <a:off x="6824663" y="3568098"/>
            <a:ext cx="427037" cy="177800"/>
            <a:chOff x="3855" y="1486"/>
            <a:chExt cx="241" cy="108"/>
          </a:xfrm>
        </p:grpSpPr>
        <p:sp>
          <p:nvSpPr>
            <p:cNvPr id="4206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07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08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09" name="Group 786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12" name="Freeform 78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" name="Freeform 78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8" name="Line 789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9" name="Line 790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1" name="Group 791"/>
          <p:cNvGrpSpPr>
            <a:grpSpLocks/>
          </p:cNvGrpSpPr>
          <p:nvPr/>
        </p:nvGrpSpPr>
        <p:grpSpPr bwMode="auto">
          <a:xfrm>
            <a:off x="7148513" y="3815748"/>
            <a:ext cx="484187" cy="196850"/>
            <a:chOff x="3855" y="1486"/>
            <a:chExt cx="241" cy="108"/>
          </a:xfrm>
        </p:grpSpPr>
        <p:sp>
          <p:nvSpPr>
            <p:cNvPr id="4198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99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00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01" name="Group 795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04" name="Freeform 7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" name="Freeform 7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0" name="Line 798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1" name="Line 799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160" name="Line 813"/>
          <p:cNvSpPr>
            <a:spLocks noChangeShapeType="1"/>
          </p:cNvSpPr>
          <p:nvPr/>
        </p:nvSpPr>
        <p:spPr bwMode="auto">
          <a:xfrm flipV="1">
            <a:off x="7005638" y="398878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113" name="Group 814"/>
          <p:cNvGrpSpPr>
            <a:grpSpLocks/>
          </p:cNvGrpSpPr>
          <p:nvPr/>
        </p:nvGrpSpPr>
        <p:grpSpPr bwMode="auto">
          <a:xfrm>
            <a:off x="6653213" y="4425348"/>
            <a:ext cx="617537" cy="241300"/>
            <a:chOff x="3855" y="1486"/>
            <a:chExt cx="241" cy="108"/>
          </a:xfrm>
        </p:grpSpPr>
        <p:sp>
          <p:nvSpPr>
            <p:cNvPr id="4190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91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92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193" name="Group 818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196" name="Freeform 81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7" name="Freeform 82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2" name="Line 821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43" name="Line 822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4" name="Group 823"/>
          <p:cNvGrpSpPr>
            <a:grpSpLocks/>
          </p:cNvGrpSpPr>
          <p:nvPr/>
        </p:nvGrpSpPr>
        <p:grpSpPr bwMode="auto">
          <a:xfrm>
            <a:off x="7307263" y="4761898"/>
            <a:ext cx="617537" cy="241300"/>
            <a:chOff x="3855" y="1486"/>
            <a:chExt cx="241" cy="108"/>
          </a:xfrm>
        </p:grpSpPr>
        <p:sp>
          <p:nvSpPr>
            <p:cNvPr id="4182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83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84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185" name="Group 827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188" name="Freeform 82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Freeform 82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4" name="Line 830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35" name="Line 831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5" name="Group 876"/>
          <p:cNvGrpSpPr>
            <a:grpSpLocks/>
          </p:cNvGrpSpPr>
          <p:nvPr/>
        </p:nvGrpSpPr>
        <p:grpSpPr bwMode="auto">
          <a:xfrm>
            <a:off x="5359400" y="1340835"/>
            <a:ext cx="1057275" cy="957263"/>
            <a:chOff x="-153" y="1680"/>
            <a:chExt cx="666" cy="603"/>
          </a:xfrm>
        </p:grpSpPr>
        <p:grpSp>
          <p:nvGrpSpPr>
            <p:cNvPr id="4173" name="Group 87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23" name="Rectangle 87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4" name="Rectangle 87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5" name="Rectangle 88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6" name="Text Box 88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6227" name="Line 88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8" name="Line 88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9" name="Line 88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74" name="Freeform 88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6" name="Group 886"/>
          <p:cNvGrpSpPr>
            <a:grpSpLocks/>
          </p:cNvGrpSpPr>
          <p:nvPr/>
        </p:nvGrpSpPr>
        <p:grpSpPr bwMode="auto">
          <a:xfrm>
            <a:off x="7869238" y="4353910"/>
            <a:ext cx="1057275" cy="957263"/>
            <a:chOff x="-153" y="1680"/>
            <a:chExt cx="666" cy="603"/>
          </a:xfrm>
        </p:grpSpPr>
        <p:grpSp>
          <p:nvGrpSpPr>
            <p:cNvPr id="4164" name="Group 88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14" name="Rectangle 88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5" name="Rectangle 88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6" name="Rectangle 89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7" name="Text Box 89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6218" name="Line 89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9" name="Line 89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0" name="Line 89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65" name="Freeform 89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7" name="Group 661"/>
          <p:cNvGrpSpPr>
            <a:grpSpLocks/>
          </p:cNvGrpSpPr>
          <p:nvPr/>
        </p:nvGrpSpPr>
        <p:grpSpPr bwMode="auto">
          <a:xfrm>
            <a:off x="5913438" y="2067910"/>
            <a:ext cx="814387" cy="701675"/>
            <a:chOff x="2923" y="3345"/>
            <a:chExt cx="513" cy="442"/>
          </a:xfrm>
        </p:grpSpPr>
        <p:sp>
          <p:nvSpPr>
            <p:cNvPr id="6207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8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9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210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11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8" name="Group 901"/>
          <p:cNvGrpSpPr>
            <a:grpSpLocks/>
          </p:cNvGrpSpPr>
          <p:nvPr/>
        </p:nvGrpSpPr>
        <p:grpSpPr bwMode="auto">
          <a:xfrm>
            <a:off x="6729413" y="2490185"/>
            <a:ext cx="814387" cy="701675"/>
            <a:chOff x="2923" y="3345"/>
            <a:chExt cx="513" cy="442"/>
          </a:xfrm>
        </p:grpSpPr>
        <p:sp>
          <p:nvSpPr>
            <p:cNvPr id="6202" name="Rectangle 90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3" name="Rectangle 90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4" name="Text Box 90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205" name="Line 90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6" name="Line 90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9" name="Group 907"/>
          <p:cNvGrpSpPr>
            <a:grpSpLocks/>
          </p:cNvGrpSpPr>
          <p:nvPr/>
        </p:nvGrpSpPr>
        <p:grpSpPr bwMode="auto">
          <a:xfrm>
            <a:off x="6738938" y="1912335"/>
            <a:ext cx="814387" cy="701675"/>
            <a:chOff x="2923" y="3345"/>
            <a:chExt cx="513" cy="442"/>
          </a:xfrm>
        </p:grpSpPr>
        <p:sp>
          <p:nvSpPr>
            <p:cNvPr id="6197" name="Rectangle 90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8" name="Rectangle 90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9" name="Text Box 91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200" name="Line 91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1" name="Line 91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0" name="Group 913"/>
          <p:cNvGrpSpPr>
            <a:grpSpLocks/>
          </p:cNvGrpSpPr>
          <p:nvPr/>
        </p:nvGrpSpPr>
        <p:grpSpPr bwMode="auto">
          <a:xfrm>
            <a:off x="6513513" y="3099785"/>
            <a:ext cx="814387" cy="701675"/>
            <a:chOff x="2923" y="3345"/>
            <a:chExt cx="513" cy="442"/>
          </a:xfrm>
        </p:grpSpPr>
        <p:sp>
          <p:nvSpPr>
            <p:cNvPr id="6192" name="Rectangle 91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3" name="Rectangle 91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4" name="Text Box 91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95" name="Line 91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6" name="Line 91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1" name="Group 919"/>
          <p:cNvGrpSpPr>
            <a:grpSpLocks/>
          </p:cNvGrpSpPr>
          <p:nvPr/>
        </p:nvGrpSpPr>
        <p:grpSpPr bwMode="auto">
          <a:xfrm>
            <a:off x="7100888" y="3604610"/>
            <a:ext cx="814387" cy="701675"/>
            <a:chOff x="2923" y="3345"/>
            <a:chExt cx="513" cy="442"/>
          </a:xfrm>
        </p:grpSpPr>
        <p:sp>
          <p:nvSpPr>
            <p:cNvPr id="6187" name="Rectangle 92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8" name="Rectangle 92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9" name="Text Box 92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90" name="Line 92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1" name="Line 92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2" name="Group 925"/>
          <p:cNvGrpSpPr>
            <a:grpSpLocks/>
          </p:cNvGrpSpPr>
          <p:nvPr/>
        </p:nvGrpSpPr>
        <p:grpSpPr bwMode="auto">
          <a:xfrm>
            <a:off x="6589713" y="4014185"/>
            <a:ext cx="814387" cy="701675"/>
            <a:chOff x="2923" y="3345"/>
            <a:chExt cx="513" cy="442"/>
          </a:xfrm>
        </p:grpSpPr>
        <p:sp>
          <p:nvSpPr>
            <p:cNvPr id="6182" name="Rectangle 92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3" name="Rectangle 92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4" name="Text Box 92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85" name="Line 92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6" name="Line 93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3" name="Group 931"/>
          <p:cNvGrpSpPr>
            <a:grpSpLocks/>
          </p:cNvGrpSpPr>
          <p:nvPr/>
        </p:nvGrpSpPr>
        <p:grpSpPr bwMode="auto">
          <a:xfrm>
            <a:off x="7237413" y="4411060"/>
            <a:ext cx="814387" cy="701675"/>
            <a:chOff x="2923" y="3345"/>
            <a:chExt cx="513" cy="442"/>
          </a:xfrm>
        </p:grpSpPr>
        <p:sp>
          <p:nvSpPr>
            <p:cNvPr id="6177" name="Rectangle 93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8" name="Rectangle 93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9" name="Text Box 93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80" name="Line 93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1" name="Line 93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4" name="Group 896"/>
          <p:cNvGrpSpPr>
            <a:grpSpLocks/>
          </p:cNvGrpSpPr>
          <p:nvPr/>
        </p:nvGrpSpPr>
        <p:grpSpPr bwMode="auto">
          <a:xfrm rot="2937887">
            <a:off x="5389563" y="2921985"/>
            <a:ext cx="3781425" cy="434975"/>
            <a:chOff x="2937" y="3579"/>
            <a:chExt cx="2382" cy="274"/>
          </a:xfrm>
        </p:grpSpPr>
        <p:sp>
          <p:nvSpPr>
            <p:cNvPr id="6173" name="Rectangle 897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4" name="Text Box 898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chemeClr val="bg1"/>
                  </a:solidFill>
                </a:rPr>
                <a:t>logical end-end transport</a:t>
              </a:r>
              <a:endParaRPr lang="en-US" smtClean="0"/>
            </a:p>
          </p:txBody>
        </p:sp>
        <p:sp>
          <p:nvSpPr>
            <p:cNvPr id="4127" name="Freeform 899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Freeform 900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" name="Rectangle 3"/>
          <p:cNvSpPr txBox="1">
            <a:spLocks noChangeArrowheads="1"/>
          </p:cNvSpPr>
          <p:nvPr/>
        </p:nvSpPr>
        <p:spPr bwMode="auto">
          <a:xfrm>
            <a:off x="618380" y="3540012"/>
            <a:ext cx="4315326" cy="1748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unreliable, unordered delivery: </a:t>
            </a:r>
            <a:r>
              <a:rPr lang="en-US" b="1" dirty="0" smtClean="0"/>
              <a:t>UDP</a:t>
            </a:r>
          </a:p>
          <a:p>
            <a:pPr lvl="1"/>
            <a:r>
              <a:rPr lang="en-US" dirty="0" smtClean="0"/>
              <a:t>no-frills extension of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best-effort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IP</a:t>
            </a:r>
          </a:p>
        </p:txBody>
      </p:sp>
      <p:sp>
        <p:nvSpPr>
          <p:cNvPr id="614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09571" y="5363416"/>
            <a:ext cx="5602037" cy="1017912"/>
          </a:xfrm>
          <a:prstGeom prst="rect">
            <a:avLst/>
          </a:prstGeom>
          <a:solidFill>
            <a:srgbClr val="FFFF00">
              <a:alpha val="59000"/>
            </a:srgb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latin typeface="+mn-lt"/>
              </a:rPr>
              <a:t>Both support addressing (multiplexing)</a:t>
            </a:r>
          </a:p>
          <a:p>
            <a:r>
              <a:rPr lang="en-US" sz="2000" dirty="0" smtClean="0">
                <a:latin typeface="+mn-lt"/>
              </a:rPr>
              <a:t>Transport Layer services </a:t>
            </a:r>
            <a:r>
              <a:rPr lang="en-US" sz="2000" b="1" dirty="0">
                <a:latin typeface="+mn-lt"/>
              </a:rPr>
              <a:t>not </a:t>
            </a:r>
            <a:r>
              <a:rPr lang="en-US" sz="2000" b="1" dirty="0" smtClean="0">
                <a:latin typeface="+mn-lt"/>
              </a:rPr>
              <a:t>available </a:t>
            </a:r>
            <a:r>
              <a:rPr lang="en-US" sz="2000" dirty="0" smtClean="0">
                <a:latin typeface="+mn-lt"/>
              </a:rPr>
              <a:t>in TCP &amp; UDP: </a:t>
            </a:r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Delay, bandwidth </a:t>
            </a:r>
            <a:r>
              <a:rPr lang="en-US" sz="2000" dirty="0" smtClean="0">
                <a:latin typeface="+mn-lt"/>
              </a:rPr>
              <a:t>guarantees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7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200" smtClean="0"/>
              <a:t>3-</a:t>
            </a:r>
            <a:fld id="{9068DEB1-ED96-4EC1-AF24-137033F4D411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445446" name="Rectangle 6"/>
          <p:cNvSpPr>
            <a:spLocks noGrp="1" noChangeArrowheads="1"/>
          </p:cNvSpPr>
          <p:nvPr>
            <p:ph type="title"/>
          </p:nvPr>
        </p:nvSpPr>
        <p:spPr>
          <a:xfrm>
            <a:off x="409903" y="220362"/>
            <a:ext cx="8565931" cy="782638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TCP – Closing a connection: </a:t>
            </a:r>
            <a:r>
              <a:rPr lang="en-US" sz="3600" dirty="0" smtClean="0"/>
              <a:t>Reset</a:t>
            </a:r>
            <a:endParaRPr lang="en-US" sz="3600" dirty="0"/>
          </a:p>
        </p:txBody>
      </p:sp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2054696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RST is used to signal an error condition and causes an immediate close of the connection on both sides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GB" sz="2000" dirty="0"/>
              <a:t>RST packets are not supposed to carry data payload, except for an optional human-readable description of what was the reason for dropping this connection. 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Examples: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A TCP data segment when no session exists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Arrival of a segment with incorrect sequence number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Connection attempt to non-existing port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Etc.</a:t>
            </a:r>
          </a:p>
        </p:txBody>
      </p:sp>
      <p:sp>
        <p:nvSpPr>
          <p:cNvPr id="73733" name="Line 4"/>
          <p:cNvSpPr>
            <a:spLocks noChangeShapeType="1"/>
          </p:cNvSpPr>
          <p:nvPr/>
        </p:nvSpPr>
        <p:spPr bwMode="auto">
          <a:xfrm>
            <a:off x="1995488" y="1412776"/>
            <a:ext cx="405606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3409950" y="1771650"/>
            <a:ext cx="542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RST</a:t>
            </a:r>
          </a:p>
        </p:txBody>
      </p:sp>
    </p:spTree>
    <p:extLst>
      <p:ext uri="{BB962C8B-B14F-4D97-AF65-F5344CB8AC3E}">
        <p14:creationId xmlns:p14="http://schemas.microsoft.com/office/powerpoint/2010/main" val="318789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5832648" cy="764704"/>
          </a:xfrm>
        </p:spPr>
        <p:txBody>
          <a:bodyPr/>
          <a:lstStyle/>
          <a:p>
            <a:r>
              <a:rPr lang="sv-SE" dirty="0" smtClean="0"/>
              <a:t>Is TCP </a:t>
            </a:r>
            <a:r>
              <a:rPr lang="sv-SE" dirty="0" err="1" smtClean="0"/>
              <a:t>stateful</a:t>
            </a:r>
            <a:r>
              <a:rPr lang="sv-SE" dirty="0"/>
              <a:t> </a:t>
            </a:r>
            <a:r>
              <a:rPr lang="sv-SE" dirty="0" smtClean="0"/>
              <a:t>or </a:t>
            </a:r>
            <a:r>
              <a:rPr lang="sv-SE" dirty="0" err="1" smtClean="0"/>
              <a:t>stateless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BA504-7919-41DE-B9B2-CB6A22CC3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/>
              <a:t>connection-oriented transport: TCP</a:t>
            </a:r>
          </a:p>
          <a:p>
            <a:pPr lvl="1"/>
            <a:r>
              <a:rPr lang="en-US" dirty="0" smtClean="0"/>
              <a:t>reliable transfer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</a:t>
            </a:r>
          </a:p>
          <a:p>
            <a:pPr lvl="2"/>
            <a:r>
              <a:rPr lang="en-US" sz="2400" dirty="0" smtClean="0"/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2" y="4293096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06C79F0A-1863-4A9E-BCCE-8674BA967042}" type="slidenum">
              <a:rPr lang="en-US" sz="1200" smtClean="0"/>
              <a:pPr>
                <a:defRPr/>
              </a:pPr>
              <a:t>23</a:t>
            </a:fld>
            <a:endParaRPr lang="en-US" sz="1200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flow control</a:t>
            </a:r>
          </a:p>
        </p:txBody>
      </p:sp>
      <p:sp>
        <p:nvSpPr>
          <p:cNvPr id="75781" name="Rectangle 72"/>
          <p:cNvSpPr>
            <a:spLocks noChangeArrowheads="1"/>
          </p:cNvSpPr>
          <p:nvPr/>
        </p:nvSpPr>
        <p:spPr bwMode="auto">
          <a:xfrm>
            <a:off x="5410200" y="855663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6566" name="Freeform 32"/>
          <p:cNvSpPr>
            <a:spLocks/>
          </p:cNvSpPr>
          <p:nvPr/>
        </p:nvSpPr>
        <p:spPr bwMode="auto">
          <a:xfrm>
            <a:off x="7851775" y="849313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Rectangle 40"/>
          <p:cNvSpPr>
            <a:spLocks noChangeArrowheads="1"/>
          </p:cNvSpPr>
          <p:nvPr/>
        </p:nvSpPr>
        <p:spPr bwMode="auto">
          <a:xfrm>
            <a:off x="5324475" y="957263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84" name="Oval 31"/>
          <p:cNvSpPr>
            <a:spLocks noChangeArrowheads="1"/>
          </p:cNvSpPr>
          <p:nvPr/>
        </p:nvSpPr>
        <p:spPr bwMode="auto">
          <a:xfrm>
            <a:off x="5864225" y="1014413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application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process</a:t>
            </a:r>
          </a:p>
        </p:txBody>
      </p:sp>
      <p:grpSp>
        <p:nvGrpSpPr>
          <p:cNvPr id="66569" name="Group 47"/>
          <p:cNvGrpSpPr>
            <a:grpSpLocks/>
          </p:cNvGrpSpPr>
          <p:nvPr/>
        </p:nvGrpSpPr>
        <p:grpSpPr bwMode="auto">
          <a:xfrm>
            <a:off x="5632450" y="2082800"/>
            <a:ext cx="1795463" cy="688975"/>
            <a:chOff x="1173" y="2345"/>
            <a:chExt cx="1131" cy="434"/>
          </a:xfrm>
        </p:grpSpPr>
        <p:sp>
          <p:nvSpPr>
            <p:cNvPr id="75832" name="Rectangle 44"/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3" name="Text Box 46"/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TCP socket</a:t>
              </a:r>
            </a:p>
            <a:p>
              <a:pPr>
                <a:defRPr/>
              </a:pPr>
              <a:r>
                <a:rPr lang="en-US" smtClean="0"/>
                <a:t>receiver buffers</a:t>
              </a:r>
            </a:p>
          </p:txBody>
        </p:sp>
      </p:grpSp>
      <p:sp>
        <p:nvSpPr>
          <p:cNvPr id="75786" name="Oval 48"/>
          <p:cNvSpPr>
            <a:spLocks noChangeArrowheads="1"/>
          </p:cNvSpPr>
          <p:nvPr/>
        </p:nvSpPr>
        <p:spPr bwMode="auto">
          <a:xfrm>
            <a:off x="5800725" y="3106738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787" name="Text Box 64"/>
          <p:cNvSpPr txBox="1">
            <a:spLocks noChangeArrowheads="1"/>
          </p:cNvSpPr>
          <p:nvPr/>
        </p:nvSpPr>
        <p:spPr bwMode="auto">
          <a:xfrm>
            <a:off x="6704013" y="3130550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TCP</a:t>
            </a:r>
          </a:p>
          <a:p>
            <a:pPr algn="l">
              <a:defRPr/>
            </a:pPr>
            <a:r>
              <a:rPr lang="en-US" sz="1400" smtClean="0"/>
              <a:t>code</a:t>
            </a:r>
          </a:p>
        </p:txBody>
      </p:sp>
      <p:sp>
        <p:nvSpPr>
          <p:cNvPr id="75788" name="Oval 65"/>
          <p:cNvSpPr>
            <a:spLocks noChangeArrowheads="1"/>
          </p:cNvSpPr>
          <p:nvPr/>
        </p:nvSpPr>
        <p:spPr bwMode="auto">
          <a:xfrm>
            <a:off x="5808663" y="4092575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789" name="Text Box 66"/>
          <p:cNvSpPr txBox="1">
            <a:spLocks noChangeArrowheads="1"/>
          </p:cNvSpPr>
          <p:nvPr/>
        </p:nvSpPr>
        <p:spPr bwMode="auto">
          <a:xfrm>
            <a:off x="6711950" y="4116388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IP</a:t>
            </a:r>
          </a:p>
          <a:p>
            <a:pPr algn="l">
              <a:defRPr/>
            </a:pPr>
            <a:r>
              <a:rPr lang="en-US" sz="1400" smtClean="0"/>
              <a:t>code</a:t>
            </a:r>
          </a:p>
        </p:txBody>
      </p:sp>
      <p:sp>
        <p:nvSpPr>
          <p:cNvPr id="75791" name="Line 68"/>
          <p:cNvSpPr>
            <a:spLocks noChangeShapeType="1"/>
          </p:cNvSpPr>
          <p:nvPr/>
        </p:nvSpPr>
        <p:spPr bwMode="auto">
          <a:xfrm>
            <a:off x="5318125" y="3841750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2" name="Line 69"/>
          <p:cNvSpPr>
            <a:spLocks noChangeShapeType="1"/>
          </p:cNvSpPr>
          <p:nvPr/>
        </p:nvSpPr>
        <p:spPr bwMode="auto">
          <a:xfrm>
            <a:off x="5330825" y="1990725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6577" name="Group 56"/>
          <p:cNvGrpSpPr>
            <a:grpSpLocks/>
          </p:cNvGrpSpPr>
          <p:nvPr/>
        </p:nvGrpSpPr>
        <p:grpSpPr bwMode="auto">
          <a:xfrm>
            <a:off x="6307138" y="1874838"/>
            <a:ext cx="533400" cy="206375"/>
            <a:chOff x="2003" y="1816"/>
            <a:chExt cx="336" cy="130"/>
          </a:xfrm>
        </p:grpSpPr>
        <p:sp>
          <p:nvSpPr>
            <p:cNvPr id="75828" name="Rectangle 16"/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9" name="Rectangle 17"/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0" name="Rectangle 18"/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1" name="Rectangle 19"/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6578" name="Freeform 63"/>
          <p:cNvSpPr>
            <a:spLocks/>
          </p:cNvSpPr>
          <p:nvPr/>
        </p:nvSpPr>
        <p:spPr bwMode="auto">
          <a:xfrm rot="10800000">
            <a:off x="6299200" y="1544638"/>
            <a:ext cx="530225" cy="595312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6579" name="Group 77"/>
          <p:cNvGrpSpPr>
            <a:grpSpLocks/>
          </p:cNvGrpSpPr>
          <p:nvPr/>
        </p:nvGrpSpPr>
        <p:grpSpPr bwMode="auto">
          <a:xfrm>
            <a:off x="5489575" y="4827588"/>
            <a:ext cx="1006475" cy="211137"/>
            <a:chOff x="314" y="1591"/>
            <a:chExt cx="634" cy="133"/>
          </a:xfrm>
        </p:grpSpPr>
        <p:sp>
          <p:nvSpPr>
            <p:cNvPr id="75825" name="Rectangle 74"/>
            <p:cNvSpPr>
              <a:spLocks noChangeArrowheads="1"/>
            </p:cNvSpPr>
            <p:nvPr/>
          </p:nvSpPr>
          <p:spPr bwMode="auto">
            <a:xfrm>
              <a:off x="314" y="1591"/>
              <a:ext cx="634" cy="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6" name="Line 75"/>
            <p:cNvSpPr>
              <a:spLocks noChangeShapeType="1"/>
            </p:cNvSpPr>
            <p:nvPr/>
          </p:nvSpPr>
          <p:spPr bwMode="auto">
            <a:xfrm>
              <a:off x="388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7" name="Line 76"/>
            <p:cNvSpPr>
              <a:spLocks noChangeShapeType="1"/>
            </p:cNvSpPr>
            <p:nvPr/>
          </p:nvSpPr>
          <p:spPr bwMode="auto">
            <a:xfrm>
              <a:off x="484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796" name="Rectangle 80"/>
          <p:cNvSpPr>
            <a:spLocks noChangeArrowheads="1"/>
          </p:cNvSpPr>
          <p:nvPr/>
        </p:nvSpPr>
        <p:spPr bwMode="auto">
          <a:xfrm>
            <a:off x="5608638" y="3892550"/>
            <a:ext cx="8763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7" name="Rectangle 86"/>
          <p:cNvSpPr>
            <a:spLocks noChangeArrowheads="1"/>
          </p:cNvSpPr>
          <p:nvPr/>
        </p:nvSpPr>
        <p:spPr bwMode="auto">
          <a:xfrm>
            <a:off x="5765800" y="28511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8" name="Rectangle 91"/>
          <p:cNvSpPr>
            <a:spLocks noChangeArrowheads="1"/>
          </p:cNvSpPr>
          <p:nvPr/>
        </p:nvSpPr>
        <p:spPr bwMode="auto">
          <a:xfrm>
            <a:off x="5773738" y="38925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9" name="Rectangle 92"/>
          <p:cNvSpPr>
            <a:spLocks noChangeArrowheads="1"/>
          </p:cNvSpPr>
          <p:nvPr/>
        </p:nvSpPr>
        <p:spPr bwMode="auto">
          <a:xfrm>
            <a:off x="5768975" y="4824413"/>
            <a:ext cx="733425" cy="2127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6584" name="Group 99"/>
          <p:cNvGrpSpPr>
            <a:grpSpLocks/>
          </p:cNvGrpSpPr>
          <p:nvPr/>
        </p:nvGrpSpPr>
        <p:grpSpPr bwMode="auto">
          <a:xfrm>
            <a:off x="8002588" y="1657350"/>
            <a:ext cx="1146175" cy="703263"/>
            <a:chOff x="638" y="1651"/>
            <a:chExt cx="722" cy="443"/>
          </a:xfrm>
        </p:grpSpPr>
        <p:sp>
          <p:nvSpPr>
            <p:cNvPr id="75822" name="Text Box 95"/>
            <p:cNvSpPr txBox="1">
              <a:spLocks noChangeArrowheads="1"/>
            </p:cNvSpPr>
            <p:nvPr/>
          </p:nvSpPr>
          <p:spPr bwMode="auto">
            <a:xfrm>
              <a:off x="638" y="1651"/>
              <a:ext cx="7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application</a:t>
              </a:r>
            </a:p>
          </p:txBody>
        </p:sp>
        <p:sp>
          <p:nvSpPr>
            <p:cNvPr id="75823" name="Text Box 96"/>
            <p:cNvSpPr txBox="1">
              <a:spLocks noChangeArrowheads="1"/>
            </p:cNvSpPr>
            <p:nvPr/>
          </p:nvSpPr>
          <p:spPr bwMode="auto">
            <a:xfrm>
              <a:off x="647" y="1882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OS</a:t>
              </a:r>
            </a:p>
          </p:txBody>
        </p:sp>
        <p:sp>
          <p:nvSpPr>
            <p:cNvPr id="75824" name="Line 98"/>
            <p:cNvSpPr>
              <a:spLocks noChangeShapeType="1"/>
            </p:cNvSpPr>
            <p:nvPr/>
          </p:nvSpPr>
          <p:spPr bwMode="auto">
            <a:xfrm>
              <a:off x="711" y="1870"/>
              <a:ext cx="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801" name="Text Box 103"/>
          <p:cNvSpPr txBox="1">
            <a:spLocks noChangeArrowheads="1"/>
          </p:cNvSpPr>
          <p:nvPr/>
        </p:nvSpPr>
        <p:spPr bwMode="auto">
          <a:xfrm>
            <a:off x="5305425" y="5637213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receiver protocol stack</a:t>
            </a:r>
          </a:p>
        </p:txBody>
      </p:sp>
      <p:sp>
        <p:nvSpPr>
          <p:cNvPr id="75802" name="Text Box 104"/>
          <p:cNvSpPr txBox="1">
            <a:spLocks noChangeArrowheads="1"/>
          </p:cNvSpPr>
          <p:nvPr/>
        </p:nvSpPr>
        <p:spPr bwMode="auto">
          <a:xfrm>
            <a:off x="2014538" y="1314450"/>
            <a:ext cx="31924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dirty="0" smtClean="0"/>
              <a:t>application</a:t>
            </a:r>
          </a:p>
          <a:p>
            <a:pPr algn="r">
              <a:defRPr/>
            </a:pPr>
            <a:r>
              <a:rPr lang="en-US" dirty="0"/>
              <a:t>m</a:t>
            </a:r>
            <a:r>
              <a:rPr lang="en-US" dirty="0" smtClean="0"/>
              <a:t>ight remove data from </a:t>
            </a:r>
          </a:p>
          <a:p>
            <a:pPr algn="r">
              <a:defRPr/>
            </a:pPr>
            <a:r>
              <a:rPr lang="en-US" dirty="0" smtClean="0"/>
              <a:t>TCP socket buffers …. </a:t>
            </a:r>
          </a:p>
        </p:txBody>
      </p:sp>
      <p:sp>
        <p:nvSpPr>
          <p:cNvPr id="75803" name="Line 105"/>
          <p:cNvSpPr>
            <a:spLocks noChangeShapeType="1"/>
          </p:cNvSpPr>
          <p:nvPr/>
        </p:nvSpPr>
        <p:spPr bwMode="auto">
          <a:xfrm>
            <a:off x="5224463" y="1730375"/>
            <a:ext cx="1041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4" name="Text Box 106"/>
          <p:cNvSpPr txBox="1">
            <a:spLocks noChangeArrowheads="1"/>
          </p:cNvSpPr>
          <p:nvPr/>
        </p:nvSpPr>
        <p:spPr bwMode="auto">
          <a:xfrm>
            <a:off x="3098800" y="2525713"/>
            <a:ext cx="20812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dirty="0" smtClean="0"/>
              <a:t>… slower than TCP </a:t>
            </a:r>
          </a:p>
          <a:p>
            <a:pPr algn="r">
              <a:defRPr/>
            </a:pPr>
            <a:r>
              <a:rPr lang="en-US" dirty="0" smtClean="0"/>
              <a:t>is delivering</a:t>
            </a:r>
          </a:p>
          <a:p>
            <a:pPr algn="r">
              <a:defRPr/>
            </a:pPr>
            <a:r>
              <a:rPr lang="en-US" dirty="0" smtClean="0"/>
              <a:t>(i.e. slower than sender is sending)</a:t>
            </a:r>
          </a:p>
        </p:txBody>
      </p:sp>
      <p:sp>
        <p:nvSpPr>
          <p:cNvPr id="75805" name="Line 108"/>
          <p:cNvSpPr>
            <a:spLocks noChangeShapeType="1"/>
          </p:cNvSpPr>
          <p:nvPr/>
        </p:nvSpPr>
        <p:spPr bwMode="auto">
          <a:xfrm>
            <a:off x="5145088" y="2935288"/>
            <a:ext cx="544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6" name="Line 115"/>
          <p:cNvSpPr>
            <a:spLocks noChangeShapeType="1"/>
          </p:cNvSpPr>
          <p:nvPr/>
        </p:nvSpPr>
        <p:spPr bwMode="auto">
          <a:xfrm>
            <a:off x="6383338" y="5189538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7" name="Text Box 116"/>
          <p:cNvSpPr txBox="1">
            <a:spLocks noChangeArrowheads="1"/>
          </p:cNvSpPr>
          <p:nvPr/>
        </p:nvSpPr>
        <p:spPr bwMode="auto">
          <a:xfrm>
            <a:off x="5291138" y="5249863"/>
            <a:ext cx="1133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from sender</a:t>
            </a:r>
          </a:p>
        </p:txBody>
      </p:sp>
      <p:grpSp>
        <p:nvGrpSpPr>
          <p:cNvPr id="384123" name="Group 123"/>
          <p:cNvGrpSpPr>
            <a:grpSpLocks/>
          </p:cNvGrpSpPr>
          <p:nvPr/>
        </p:nvGrpSpPr>
        <p:grpSpPr bwMode="auto">
          <a:xfrm>
            <a:off x="363538" y="4194175"/>
            <a:ext cx="5395912" cy="1755775"/>
            <a:chOff x="221" y="2091"/>
            <a:chExt cx="3399" cy="1106"/>
          </a:xfrm>
        </p:grpSpPr>
        <p:sp>
          <p:nvSpPr>
            <p:cNvPr id="75815" name="Line 82"/>
            <p:cNvSpPr>
              <a:spLocks noChangeShapeType="1"/>
            </p:cNvSpPr>
            <p:nvPr/>
          </p:nvSpPr>
          <p:spPr bwMode="auto">
            <a:xfrm>
              <a:off x="3620" y="2455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16" name="Rectangle 110"/>
            <p:cNvSpPr>
              <a:spLocks noChangeArrowheads="1"/>
            </p:cNvSpPr>
            <p:nvPr/>
          </p:nvSpPr>
          <p:spPr bwMode="auto">
            <a:xfrm>
              <a:off x="221" y="2219"/>
              <a:ext cx="2295" cy="9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17" name="Text Box 111"/>
            <p:cNvSpPr txBox="1">
              <a:spLocks noChangeArrowheads="1"/>
            </p:cNvSpPr>
            <p:nvPr/>
          </p:nvSpPr>
          <p:spPr bwMode="auto">
            <a:xfrm>
              <a:off x="279" y="2315"/>
              <a:ext cx="226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>
                <a:defRPr/>
              </a:pPr>
              <a:r>
                <a:rPr lang="en-US" sz="2000" smtClean="0">
                  <a:latin typeface="Gill Sans MT" pitchFamily="34" charset="0"/>
                </a:rPr>
                <a:t>receiver controls sender, so sender won</a:t>
              </a:r>
              <a:r>
                <a:rPr lang="ja-JP" altLang="en-US" sz="2000" smtClean="0">
                  <a:latin typeface="Gill Sans MT" pitchFamily="34" charset="0"/>
                </a:rPr>
                <a:t>’</a:t>
              </a:r>
              <a:r>
                <a:rPr lang="en-US" altLang="ja-JP" sz="2000" smtClean="0">
                  <a:latin typeface="Gill Sans MT" pitchFamily="34" charset="0"/>
                </a:rPr>
                <a:t>t overflow receiver</a:t>
              </a:r>
              <a:r>
                <a:rPr lang="ja-JP" altLang="en-US" sz="2000" smtClean="0">
                  <a:latin typeface="Gill Sans MT" pitchFamily="34" charset="0"/>
                </a:rPr>
                <a:t>’</a:t>
              </a:r>
              <a:r>
                <a:rPr lang="en-US" altLang="ja-JP" sz="2000" smtClean="0">
                  <a:latin typeface="Gill Sans MT" pitchFamily="34" charset="0"/>
                </a:rPr>
                <a:t>s buffer by transmitting too much, too fast</a:t>
              </a:r>
              <a:endParaRPr lang="en-US" sz="1000" smtClean="0">
                <a:latin typeface="Gill Sans MT" pitchFamily="34" charset="0"/>
              </a:endParaRPr>
            </a:p>
          </p:txBody>
        </p:sp>
        <p:grpSp>
          <p:nvGrpSpPr>
            <p:cNvPr id="66601" name="Group 112"/>
            <p:cNvGrpSpPr>
              <a:grpSpLocks/>
            </p:cNvGrpSpPr>
            <p:nvPr/>
          </p:nvGrpSpPr>
          <p:grpSpPr bwMode="auto">
            <a:xfrm>
              <a:off x="510" y="2091"/>
              <a:ext cx="1217" cy="327"/>
              <a:chOff x="3486" y="272"/>
              <a:chExt cx="1134" cy="327"/>
            </a:xfrm>
          </p:grpSpPr>
          <p:sp>
            <p:nvSpPr>
              <p:cNvPr id="75820" name="Rectangle 113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5821" name="Text Box 114"/>
              <p:cNvSpPr txBox="1">
                <a:spLocks noChangeArrowheads="1"/>
              </p:cNvSpPr>
              <p:nvPr/>
            </p:nvSpPr>
            <p:spPr bwMode="auto">
              <a:xfrm>
                <a:off x="3539" y="272"/>
                <a:ext cx="101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800" i="1" smtClean="0">
                    <a:solidFill>
                      <a:srgbClr val="CC0000"/>
                    </a:solidFill>
                    <a:latin typeface="Gill Sans MT" charset="0"/>
                  </a:rPr>
                  <a:t>flow control</a:t>
                </a:r>
              </a:p>
            </p:txBody>
          </p:sp>
        </p:grpSp>
        <p:sp>
          <p:nvSpPr>
            <p:cNvPr id="75819" name="Line 117"/>
            <p:cNvSpPr>
              <a:spLocks noChangeShapeType="1"/>
            </p:cNvSpPr>
            <p:nvPr/>
          </p:nvSpPr>
          <p:spPr bwMode="auto">
            <a:xfrm>
              <a:off x="3445" y="2578"/>
              <a:ext cx="0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809" name="Line 118"/>
          <p:cNvSpPr>
            <a:spLocks noChangeShapeType="1"/>
          </p:cNvSpPr>
          <p:nvPr/>
        </p:nvSpPr>
        <p:spPr bwMode="auto">
          <a:xfrm>
            <a:off x="7847013" y="4767263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6595" name="Group 124"/>
          <p:cNvGrpSpPr>
            <a:grpSpLocks/>
          </p:cNvGrpSpPr>
          <p:nvPr/>
        </p:nvGrpSpPr>
        <p:grpSpPr bwMode="auto">
          <a:xfrm flipH="1">
            <a:off x="8085138" y="4360863"/>
            <a:ext cx="869950" cy="906462"/>
            <a:chOff x="-44" y="1473"/>
            <a:chExt cx="981" cy="1105"/>
          </a:xfrm>
        </p:grpSpPr>
        <p:pic>
          <p:nvPicPr>
            <p:cNvPr id="66596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97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3" name="Straight Arrow Connector 2"/>
          <p:cNvCxnSpPr/>
          <p:nvPr/>
        </p:nvCxnSpPr>
        <p:spPr bwMode="auto">
          <a:xfrm flipV="1">
            <a:off x="6383338" y="2771776"/>
            <a:ext cx="1" cy="22844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667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F74CF3E-9C08-46E2-89CB-2E3FB7059055}" type="slidenum">
              <a:rPr lang="en-US" sz="1200" smtClean="0"/>
              <a:pPr>
                <a:defRPr/>
              </a:pPr>
              <a:t>24</a:t>
            </a:fld>
            <a:endParaRPr lang="en-US" sz="1200" smtClean="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flow control</a:t>
            </a:r>
          </a:p>
        </p:txBody>
      </p:sp>
      <p:grpSp>
        <p:nvGrpSpPr>
          <p:cNvPr id="67590" name="Group 72"/>
          <p:cNvGrpSpPr>
            <a:grpSpLocks/>
          </p:cNvGrpSpPr>
          <p:nvPr/>
        </p:nvGrpSpPr>
        <p:grpSpPr bwMode="auto">
          <a:xfrm>
            <a:off x="5995988" y="841797"/>
            <a:ext cx="2578100" cy="2155825"/>
            <a:chOff x="512" y="1294"/>
            <a:chExt cx="1888" cy="1358"/>
          </a:xfrm>
        </p:grpSpPr>
        <p:grpSp>
          <p:nvGrpSpPr>
            <p:cNvPr id="67604" name="Group 17"/>
            <p:cNvGrpSpPr>
              <a:grpSpLocks/>
            </p:cNvGrpSpPr>
            <p:nvPr/>
          </p:nvGrpSpPr>
          <p:grpSpPr bwMode="auto">
            <a:xfrm>
              <a:off x="1232" y="1410"/>
              <a:ext cx="336" cy="130"/>
              <a:chOff x="2003" y="1816"/>
              <a:chExt cx="336" cy="130"/>
            </a:xfrm>
          </p:grpSpPr>
          <p:sp>
            <p:nvSpPr>
              <p:cNvPr id="76829" name="Rectangle 18"/>
              <p:cNvSpPr>
                <a:spLocks noChangeArrowheads="1"/>
              </p:cNvSpPr>
              <p:nvPr/>
            </p:nvSpPr>
            <p:spPr bwMode="auto">
              <a:xfrm>
                <a:off x="2003" y="1816"/>
                <a:ext cx="336" cy="13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0" name="Rectangle 19"/>
              <p:cNvSpPr>
                <a:spLocks noChangeArrowheads="1"/>
              </p:cNvSpPr>
              <p:nvPr/>
            </p:nvSpPr>
            <p:spPr bwMode="auto">
              <a:xfrm>
                <a:off x="2105" y="1833"/>
                <a:ext cx="108" cy="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1" name="Rectangle 20"/>
              <p:cNvSpPr>
                <a:spLocks noChangeArrowheads="1"/>
              </p:cNvSpPr>
              <p:nvPr/>
            </p:nvSpPr>
            <p:spPr bwMode="auto">
              <a:xfrm>
                <a:off x="2228" y="1891"/>
                <a:ext cx="28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2" name="Rectangle 21"/>
              <p:cNvSpPr>
                <a:spLocks noChangeArrowheads="1"/>
              </p:cNvSpPr>
              <p:nvPr/>
            </p:nvSpPr>
            <p:spPr bwMode="auto">
              <a:xfrm>
                <a:off x="2056" y="1892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6821" name="Rectangle 52"/>
            <p:cNvSpPr>
              <a:spLocks noChangeArrowheads="1"/>
            </p:cNvSpPr>
            <p:nvPr/>
          </p:nvSpPr>
          <p:spPr bwMode="auto">
            <a:xfrm>
              <a:off x="526" y="1522"/>
              <a:ext cx="1871" cy="8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2" name="Line 53"/>
            <p:cNvSpPr>
              <a:spLocks noChangeShapeType="1"/>
            </p:cNvSpPr>
            <p:nvPr/>
          </p:nvSpPr>
          <p:spPr bwMode="auto">
            <a:xfrm>
              <a:off x="512" y="1863"/>
              <a:ext cx="18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3" name="AutoShape 54"/>
            <p:cNvSpPr>
              <a:spLocks noChangeArrowheads="1"/>
            </p:cNvSpPr>
            <p:nvPr/>
          </p:nvSpPr>
          <p:spPr bwMode="auto">
            <a:xfrm>
              <a:off x="1310" y="129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4" name="Rectangle 55" descr="Dark upward diagonal"/>
            <p:cNvSpPr>
              <a:spLocks noChangeArrowheads="1"/>
            </p:cNvSpPr>
            <p:nvPr/>
          </p:nvSpPr>
          <p:spPr bwMode="auto">
            <a:xfrm>
              <a:off x="534" y="1856"/>
              <a:ext cx="1848" cy="555"/>
            </a:xfrm>
            <a:prstGeom prst="rect">
              <a:avLst/>
            </a:prstGeom>
            <a:pattFill prst="dkUpDiag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5" name="AutoShape 56"/>
            <p:cNvSpPr>
              <a:spLocks noChangeArrowheads="1"/>
            </p:cNvSpPr>
            <p:nvPr/>
          </p:nvSpPr>
          <p:spPr bwMode="auto">
            <a:xfrm>
              <a:off x="1312" y="236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6" name="Text Box 57"/>
            <p:cNvSpPr txBox="1">
              <a:spLocks noChangeArrowheads="1"/>
            </p:cNvSpPr>
            <p:nvPr/>
          </p:nvSpPr>
          <p:spPr bwMode="auto">
            <a:xfrm>
              <a:off x="814" y="1568"/>
              <a:ext cx="12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buffered data</a:t>
              </a:r>
            </a:p>
          </p:txBody>
        </p:sp>
        <p:sp>
          <p:nvSpPr>
            <p:cNvPr id="76827" name="Line 58"/>
            <p:cNvSpPr>
              <a:spLocks noChangeShapeType="1"/>
            </p:cNvSpPr>
            <p:nvPr/>
          </p:nvSpPr>
          <p:spPr bwMode="auto">
            <a:xfrm>
              <a:off x="522" y="1857"/>
              <a:ext cx="1878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8" name="Text Box 59"/>
            <p:cNvSpPr txBox="1">
              <a:spLocks noChangeArrowheads="1"/>
            </p:cNvSpPr>
            <p:nvPr/>
          </p:nvSpPr>
          <p:spPr bwMode="auto">
            <a:xfrm>
              <a:off x="653" y="2020"/>
              <a:ext cx="1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free buffer space</a:t>
              </a:r>
            </a:p>
          </p:txBody>
        </p:sp>
      </p:grpSp>
      <p:sp>
        <p:nvSpPr>
          <p:cNvPr id="76807" name="Text Box 62"/>
          <p:cNvSpPr txBox="1">
            <a:spLocks noChangeArrowheads="1"/>
          </p:cNvSpPr>
          <p:nvPr/>
        </p:nvSpPr>
        <p:spPr bwMode="auto">
          <a:xfrm>
            <a:off x="5108575" y="1986384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latin typeface="Courier New" charset="0"/>
              </a:rPr>
              <a:t>rwnd</a:t>
            </a:r>
          </a:p>
        </p:txBody>
      </p:sp>
      <p:sp>
        <p:nvSpPr>
          <p:cNvPr id="76808" name="Line 64"/>
          <p:cNvSpPr>
            <a:spLocks noChangeShapeType="1"/>
          </p:cNvSpPr>
          <p:nvPr/>
        </p:nvSpPr>
        <p:spPr bwMode="auto">
          <a:xfrm>
            <a:off x="5619750" y="1719684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09" name="Line 65"/>
          <p:cNvSpPr>
            <a:spLocks noChangeShapeType="1"/>
          </p:cNvSpPr>
          <p:nvPr/>
        </p:nvSpPr>
        <p:spPr bwMode="auto">
          <a:xfrm flipV="1">
            <a:off x="5619750" y="2245147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0" name="Line 66"/>
          <p:cNvSpPr>
            <a:spLocks noChangeShapeType="1"/>
          </p:cNvSpPr>
          <p:nvPr/>
        </p:nvSpPr>
        <p:spPr bwMode="auto">
          <a:xfrm>
            <a:off x="5465763" y="2576934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1" name="Line 67"/>
          <p:cNvSpPr>
            <a:spLocks noChangeShapeType="1"/>
          </p:cNvSpPr>
          <p:nvPr/>
        </p:nvSpPr>
        <p:spPr bwMode="auto">
          <a:xfrm>
            <a:off x="5514975" y="1708572"/>
            <a:ext cx="19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2" name="Line 68"/>
          <p:cNvSpPr>
            <a:spLocks noChangeShapeType="1"/>
          </p:cNvSpPr>
          <p:nvPr/>
        </p:nvSpPr>
        <p:spPr bwMode="auto">
          <a:xfrm>
            <a:off x="5487988" y="1183109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3" name="Line 69"/>
          <p:cNvSpPr>
            <a:spLocks noChangeShapeType="1"/>
          </p:cNvSpPr>
          <p:nvPr/>
        </p:nvSpPr>
        <p:spPr bwMode="auto">
          <a:xfrm>
            <a:off x="5876925" y="1187872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4" name="Line 70"/>
          <p:cNvSpPr>
            <a:spLocks noChangeShapeType="1"/>
          </p:cNvSpPr>
          <p:nvPr/>
        </p:nvSpPr>
        <p:spPr bwMode="auto">
          <a:xfrm flipH="1">
            <a:off x="5875338" y="1611734"/>
            <a:ext cx="0" cy="954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5" name="Text Box 71"/>
          <p:cNvSpPr txBox="1">
            <a:spLocks noChangeArrowheads="1"/>
          </p:cNvSpPr>
          <p:nvPr/>
        </p:nvSpPr>
        <p:spPr bwMode="auto">
          <a:xfrm>
            <a:off x="4722813" y="1348209"/>
            <a:ext cx="1284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b="1" smtClean="0">
                <a:latin typeface="Courier New" charset="0"/>
              </a:rPr>
              <a:t>RcvBuffer</a:t>
            </a:r>
          </a:p>
        </p:txBody>
      </p:sp>
      <p:sp>
        <p:nvSpPr>
          <p:cNvPr id="76816" name="Text Box 73"/>
          <p:cNvSpPr txBox="1">
            <a:spLocks noChangeArrowheads="1"/>
          </p:cNvSpPr>
          <p:nvPr/>
        </p:nvSpPr>
        <p:spPr bwMode="auto">
          <a:xfrm>
            <a:off x="6153150" y="2976984"/>
            <a:ext cx="222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TCP segment payloads</a:t>
            </a:r>
          </a:p>
        </p:txBody>
      </p:sp>
      <p:sp>
        <p:nvSpPr>
          <p:cNvPr id="76817" name="Text Box 74"/>
          <p:cNvSpPr txBox="1">
            <a:spLocks noChangeArrowheads="1"/>
          </p:cNvSpPr>
          <p:nvPr/>
        </p:nvSpPr>
        <p:spPr bwMode="auto">
          <a:xfrm>
            <a:off x="6226175" y="476672"/>
            <a:ext cx="2130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to application process</a:t>
            </a:r>
          </a:p>
        </p:txBody>
      </p:sp>
      <p:sp>
        <p:nvSpPr>
          <p:cNvPr id="76818" name="Rectangle 75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196752"/>
            <a:ext cx="4054475" cy="490696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receiver </a:t>
            </a:r>
            <a:r>
              <a:rPr lang="ja-JP" altLang="en-US" sz="2400" dirty="0" smtClean="0">
                <a:solidFill>
                  <a:srgbClr val="C00000"/>
                </a:solidFill>
              </a:rPr>
              <a:t>“</a:t>
            </a:r>
            <a:r>
              <a:rPr lang="en-US" altLang="ja-JP" sz="2400" dirty="0" smtClean="0">
                <a:solidFill>
                  <a:srgbClr val="C00000"/>
                </a:solidFill>
              </a:rPr>
              <a:t>advertises</a:t>
            </a:r>
            <a:r>
              <a:rPr lang="ja-JP" altLang="en-US" sz="2400" dirty="0" smtClean="0">
                <a:solidFill>
                  <a:srgbClr val="C00000"/>
                </a:solidFill>
              </a:rPr>
              <a:t>”</a:t>
            </a:r>
            <a:r>
              <a:rPr lang="en-US" altLang="ja-JP" sz="2400" dirty="0" smtClean="0">
                <a:solidFill>
                  <a:srgbClr val="C00000"/>
                </a:solidFill>
              </a:rPr>
              <a:t> free buffer space </a:t>
            </a:r>
            <a:r>
              <a:rPr lang="en-US" altLang="ja-JP" sz="2400" dirty="0" smtClean="0"/>
              <a:t>by including </a:t>
            </a:r>
            <a:r>
              <a:rPr lang="en-US" altLang="ja-JP" sz="2400" b="1" dirty="0" err="1" smtClean="0">
                <a:latin typeface="Courier New" pitchFamily="49" charset="0"/>
              </a:rPr>
              <a:t>rwnd</a:t>
            </a:r>
            <a:r>
              <a:rPr lang="en-US" altLang="ja-JP" sz="2400" dirty="0" smtClean="0"/>
              <a:t> value in TCP header of receiver-to-sender segments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b="1" dirty="0" err="1" smtClean="0">
                <a:latin typeface="Courier New" pitchFamily="49" charset="0"/>
              </a:rPr>
              <a:t>RcvBuffer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dirty="0" smtClean="0"/>
              <a:t>size set via socket options (typical default is 4096 bytes)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 smtClean="0"/>
              <a:t>many operating systems </a:t>
            </a:r>
            <a:r>
              <a:rPr lang="en-US" sz="2000" dirty="0" err="1" smtClean="0"/>
              <a:t>autoadjust</a:t>
            </a:r>
            <a:r>
              <a:rPr lang="en-US" sz="2000" dirty="0" smtClean="0"/>
              <a:t> </a:t>
            </a:r>
            <a:r>
              <a:rPr lang="en-US" sz="2000" b="1" dirty="0" err="1" smtClean="0">
                <a:latin typeface="Courier New" pitchFamily="49" charset="0"/>
              </a:rPr>
              <a:t>RcvBuffer</a:t>
            </a:r>
            <a:endParaRPr lang="en-US" sz="2000" dirty="0" smtClean="0"/>
          </a:p>
          <a:p>
            <a:pPr>
              <a:lnSpc>
                <a:spcPct val="100000"/>
              </a:lnSpc>
              <a:defRPr/>
            </a:pPr>
            <a:r>
              <a:rPr lang="en-US" sz="2400" dirty="0" smtClean="0"/>
              <a:t>sender limits amount of </a:t>
            </a:r>
            <a:r>
              <a:rPr lang="en-US" sz="2400" dirty="0" err="1" smtClean="0"/>
              <a:t>unacked</a:t>
            </a:r>
            <a:r>
              <a:rPr lang="en-US" sz="2400" dirty="0" smtClean="0"/>
              <a:t> (</a:t>
            </a:r>
            <a:r>
              <a:rPr lang="ja-JP" altLang="en-US" sz="2400" dirty="0" smtClean="0"/>
              <a:t>“</a:t>
            </a:r>
            <a:r>
              <a:rPr lang="en-US" altLang="ja-JP" sz="2400" dirty="0" smtClean="0"/>
              <a:t>in-flight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) data to receiver’s </a:t>
            </a:r>
            <a:r>
              <a:rPr lang="en-US" altLang="ja-JP" sz="2400" b="1" dirty="0" err="1" smtClean="0">
                <a:latin typeface="Courier New" pitchFamily="49" charset="0"/>
              </a:rPr>
              <a:t>rwnd</a:t>
            </a:r>
            <a:r>
              <a:rPr lang="en-US" altLang="ja-JP" sz="2400" b="1" dirty="0" smtClean="0">
                <a:latin typeface="Courier New" pitchFamily="49" charset="0"/>
              </a:rPr>
              <a:t> </a:t>
            </a:r>
            <a:r>
              <a:rPr lang="en-US" altLang="ja-JP" sz="2400" dirty="0" smtClean="0"/>
              <a:t>value 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 smtClean="0"/>
              <a:t>guarantees receive buffer will not overflow</a:t>
            </a:r>
          </a:p>
        </p:txBody>
      </p:sp>
      <p:sp>
        <p:nvSpPr>
          <p:cNvPr id="76819" name="Text Box 76"/>
          <p:cNvSpPr txBox="1">
            <a:spLocks noChangeArrowheads="1"/>
          </p:cNvSpPr>
          <p:nvPr/>
        </p:nvSpPr>
        <p:spPr bwMode="auto">
          <a:xfrm>
            <a:off x="5837238" y="3356992"/>
            <a:ext cx="269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/>
              <a:t>receiver-side buffering</a:t>
            </a:r>
          </a:p>
        </p:txBody>
      </p:sp>
      <p:sp>
        <p:nvSpPr>
          <p:cNvPr id="32" name="Slide Number Placeholder 6"/>
          <p:cNvSpPr txBox="1">
            <a:spLocks/>
          </p:cNvSpPr>
          <p:nvPr/>
        </p:nvSpPr>
        <p:spPr>
          <a:xfrm>
            <a:off x="8316416" y="6518274"/>
            <a:ext cx="730424" cy="365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258E76C6-8101-43B0-883F-FC71EDDDC0C5}" type="slidenum">
              <a:rPr lang="en-US" sz="1200" smtClean="0"/>
              <a:pPr>
                <a:defRPr/>
              </a:pPr>
              <a:t>24</a:t>
            </a:fld>
            <a:endParaRPr lang="en-US" sz="1200" smtClean="0"/>
          </a:p>
        </p:txBody>
      </p:sp>
      <p:grpSp>
        <p:nvGrpSpPr>
          <p:cNvPr id="33" name="Group 192"/>
          <p:cNvGrpSpPr>
            <a:grpSpLocks/>
          </p:cNvGrpSpPr>
          <p:nvPr/>
        </p:nvGrpSpPr>
        <p:grpSpPr bwMode="auto">
          <a:xfrm>
            <a:off x="6904930" y="5318175"/>
            <a:ext cx="1987550" cy="1041349"/>
            <a:chOff x="3733" y="3291"/>
            <a:chExt cx="1252" cy="715"/>
          </a:xfrm>
        </p:grpSpPr>
        <p:sp>
          <p:nvSpPr>
            <p:cNvPr id="34" name="Rectangle 167"/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5" name="Group 148"/>
            <p:cNvGrpSpPr>
              <a:grpSpLocks/>
            </p:cNvGrpSpPr>
            <p:nvPr/>
          </p:nvGrpSpPr>
          <p:grpSpPr bwMode="auto">
            <a:xfrm>
              <a:off x="3733" y="3291"/>
              <a:ext cx="1252" cy="715"/>
              <a:chOff x="1976" y="2984"/>
              <a:chExt cx="1252" cy="715"/>
            </a:xfrm>
          </p:grpSpPr>
          <p:sp>
            <p:nvSpPr>
              <p:cNvPr id="38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9" name="Text Box 150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40" name="Text Box 151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41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42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43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44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6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7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8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9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0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solidFill>
                <a:srgbClr val="FFFF00">
                  <a:alpha val="51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dirty="0" err="1" smtClean="0">
                    <a:latin typeface="Arial" charset="0"/>
                  </a:rPr>
                  <a:t>rwnd</a:t>
                </a:r>
                <a:endParaRPr lang="en-US" sz="1200" dirty="0" smtClean="0">
                  <a:latin typeface="Arial" charset="0"/>
                </a:endParaRPr>
              </a:p>
            </p:txBody>
          </p:sp>
          <p:sp>
            <p:nvSpPr>
              <p:cNvPr id="51" name="Text Box 162"/>
              <p:cNvSpPr txBox="1">
                <a:spLocks noChangeArrowheads="1"/>
              </p:cNvSpPr>
              <p:nvPr/>
            </p:nvSpPr>
            <p:spPr bwMode="auto">
              <a:xfrm>
                <a:off x="2841" y="3544"/>
                <a:ext cx="1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endParaRPr lang="en-US" sz="1000" dirty="0" smtClean="0">
                  <a:latin typeface="Arial" charset="0"/>
                </a:endParaRPr>
              </a:p>
            </p:txBody>
          </p:sp>
          <p:sp>
            <p:nvSpPr>
              <p:cNvPr id="52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3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54" name="Group 195"/>
          <p:cNvGrpSpPr>
            <a:grpSpLocks/>
          </p:cNvGrpSpPr>
          <p:nvPr/>
        </p:nvGrpSpPr>
        <p:grpSpPr bwMode="auto">
          <a:xfrm>
            <a:off x="7468491" y="5849938"/>
            <a:ext cx="358775" cy="304800"/>
            <a:chOff x="5144" y="3677"/>
            <a:chExt cx="226" cy="192"/>
          </a:xfrm>
        </p:grpSpPr>
        <p:sp>
          <p:nvSpPr>
            <p:cNvPr id="55" name="Rectangle 194"/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" name="Text Box 193"/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 Narrow" charset="0"/>
                </a:rPr>
                <a:t>A</a:t>
              </a:r>
            </a:p>
          </p:txBody>
        </p:sp>
      </p:grpSp>
      <p:sp>
        <p:nvSpPr>
          <p:cNvPr id="71" name="Freeform 168"/>
          <p:cNvSpPr>
            <a:spLocks/>
          </p:cNvSpPr>
          <p:nvPr/>
        </p:nvSpPr>
        <p:spPr bwMode="auto">
          <a:xfrm rot="16200000" flipH="1" flipV="1">
            <a:off x="5961793" y="5193296"/>
            <a:ext cx="831852" cy="1112163"/>
          </a:xfrm>
          <a:custGeom>
            <a:avLst/>
            <a:gdLst>
              <a:gd name="T0" fmla="*/ 0 w 107"/>
              <a:gd name="T1" fmla="*/ 0 h 910"/>
              <a:gd name="T2" fmla="*/ 107 w 107"/>
              <a:gd name="T3" fmla="*/ 0 h 910"/>
              <a:gd name="T4" fmla="*/ 107 w 107"/>
              <a:gd name="T5" fmla="*/ 6095 h 9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" h="910">
                <a:moveTo>
                  <a:pt x="0" y="0"/>
                </a:moveTo>
                <a:lnTo>
                  <a:pt x="107" y="0"/>
                </a:lnTo>
                <a:lnTo>
                  <a:pt x="107" y="910"/>
                </a:lnTo>
              </a:path>
            </a:pathLst>
          </a:custGeom>
          <a:noFill/>
          <a:ln w="127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" name="Text Box 76"/>
          <p:cNvSpPr txBox="1">
            <a:spLocks noChangeArrowheads="1"/>
          </p:cNvSpPr>
          <p:nvPr/>
        </p:nvSpPr>
        <p:spPr bwMode="auto">
          <a:xfrm>
            <a:off x="5365071" y="5549170"/>
            <a:ext cx="13671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/>
              <a:t>To </a:t>
            </a:r>
            <a:r>
              <a:rPr lang="en-US" sz="2000" i="1" dirty="0"/>
              <a:t>s</a:t>
            </a:r>
            <a:r>
              <a:rPr lang="en-US" sz="2000" i="1" dirty="0" smtClean="0"/>
              <a:t>ender 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06549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connection-oriented transport: TCP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/>
              <a:t>Congestion </a:t>
            </a:r>
            <a:r>
              <a:rPr lang="en-US" dirty="0" smtClean="0"/>
              <a:t>control</a:t>
            </a:r>
          </a:p>
          <a:p>
            <a:pPr lvl="2"/>
            <a:r>
              <a:rPr lang="en-US" sz="2400" dirty="0" smtClean="0"/>
              <a:t>Principles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8" y="5085184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7249316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/>
              <a:t>Transport</a:t>
            </a:r>
            <a:r>
              <a:rPr lang="en-US" sz="1400" dirty="0"/>
              <a:t> </a:t>
            </a:r>
            <a:r>
              <a:rPr lang="en-US" sz="1200" dirty="0"/>
              <a:t>Layer</a:t>
            </a:r>
          </a:p>
        </p:txBody>
      </p:sp>
      <p:sp>
        <p:nvSpPr>
          <p:cNvPr id="8704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4850" y="7266779"/>
            <a:ext cx="676275" cy="2762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2026BFB3-7492-4997-9C2C-5432190C34B4}" type="slidenum">
              <a:rPr lang="en-US" sz="1200" smtClean="0"/>
              <a:pPr>
                <a:defRPr/>
              </a:pPr>
              <a:t>26</a:t>
            </a:fld>
            <a:endParaRPr lang="en-US" sz="1200" smtClean="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8175" y="1265238"/>
            <a:ext cx="7762875" cy="266037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i="1" dirty="0" smtClean="0">
                <a:solidFill>
                  <a:srgbClr val="CC0000"/>
                </a:solidFill>
              </a:rPr>
              <a:t>congestion</a:t>
            </a:r>
            <a:r>
              <a:rPr lang="en-US" sz="3200" dirty="0" smtClean="0">
                <a:solidFill>
                  <a:srgbClr val="CC0000"/>
                </a:solidFill>
              </a:rPr>
              <a:t>: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dirty="0" smtClean="0"/>
              <a:t>informally: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too many sources sending too much data too fast for </a:t>
            </a:r>
            <a:r>
              <a:rPr lang="en-US" altLang="ja-JP" i="1" dirty="0" smtClean="0">
                <a:solidFill>
                  <a:srgbClr val="000099"/>
                </a:solidFill>
              </a:rPr>
              <a:t>network</a:t>
            </a:r>
            <a:r>
              <a:rPr lang="en-US" altLang="ja-JP" dirty="0" smtClean="0"/>
              <a:t> to handle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>
              <a:defRPr/>
            </a:pPr>
            <a:r>
              <a:rPr lang="en-US" dirty="0" smtClean="0"/>
              <a:t>manifestations:</a:t>
            </a:r>
          </a:p>
          <a:p>
            <a:pPr lvl="1">
              <a:defRPr/>
            </a:pPr>
            <a:r>
              <a:rPr lang="en-US" sz="2800" dirty="0" smtClean="0"/>
              <a:t>lost packets (buffer overflow at routers)</a:t>
            </a:r>
          </a:p>
          <a:p>
            <a:pPr lvl="1">
              <a:defRPr/>
            </a:pPr>
            <a:r>
              <a:rPr lang="en-US" sz="2800" dirty="0" smtClean="0"/>
              <a:t>long delays (</a:t>
            </a:r>
            <a:r>
              <a:rPr lang="en-US" sz="2800" dirty="0" err="1" smtClean="0"/>
              <a:t>queueing</a:t>
            </a:r>
            <a:r>
              <a:rPr lang="en-US" sz="2800" dirty="0" smtClean="0"/>
              <a:t> in router buffers)</a:t>
            </a:r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870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352425"/>
            <a:ext cx="7772400" cy="55629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Principles of congestion control</a:t>
            </a:r>
            <a:endParaRPr lang="en-US" dirty="0">
              <a:ea typeface="ＭＳ Ｐゴシック" charset="0"/>
              <a:cs typeface="+mj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70905"/>
            <a:ext cx="3826396" cy="254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5076056" y="3870905"/>
            <a:ext cx="3960440" cy="254838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968044" y="3892892"/>
            <a:ext cx="4042420" cy="258031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17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14499"/>
            <a:ext cx="5012779" cy="377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5805264"/>
            <a:ext cx="28484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Need</a:t>
            </a:r>
            <a:r>
              <a:rPr lang="sv-SE" sz="2400" dirty="0" smtClean="0"/>
              <a:t> for </a:t>
            </a:r>
            <a:r>
              <a:rPr lang="sv-SE" sz="2400" dirty="0" err="1" smtClean="0"/>
              <a:t>flow</a:t>
            </a:r>
            <a:r>
              <a:rPr lang="sv-SE" sz="2400" dirty="0" smtClean="0"/>
              <a:t> </a:t>
            </a:r>
            <a:r>
              <a:rPr lang="sv-SE" sz="2400" dirty="0" err="1" smtClean="0"/>
              <a:t>control</a:t>
            </a:r>
            <a:endParaRPr lang="sv-S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5733256"/>
            <a:ext cx="366337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Need</a:t>
            </a:r>
            <a:r>
              <a:rPr lang="sv-SE" sz="2400" dirty="0" smtClean="0"/>
              <a:t> for </a:t>
            </a:r>
            <a:r>
              <a:rPr lang="sv-SE" sz="2400" dirty="0" err="1" smtClean="0"/>
              <a:t>congestion</a:t>
            </a:r>
            <a:r>
              <a:rPr lang="sv-SE" sz="2400" dirty="0" smtClean="0"/>
              <a:t> </a:t>
            </a:r>
            <a:r>
              <a:rPr lang="sv-SE" sz="2400" dirty="0" err="1" smtClean="0"/>
              <a:t>control</a:t>
            </a:r>
            <a:endParaRPr lang="sv-S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380312" y="4551511"/>
            <a:ext cx="144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Fig. A. </a:t>
            </a:r>
            <a:r>
              <a:rPr lang="sv-SE" sz="1200" dirty="0" err="1" smtClean="0"/>
              <a:t>Tanenbaum</a:t>
            </a:r>
            <a:endParaRPr lang="sv-SE" sz="1200" dirty="0" smtClean="0"/>
          </a:p>
          <a:p>
            <a:r>
              <a:rPr lang="sv-SE" sz="1200" dirty="0" smtClean="0"/>
              <a:t>Computer </a:t>
            </a:r>
            <a:r>
              <a:rPr lang="sv-SE" sz="1200" dirty="0" err="1" smtClean="0"/>
              <a:t>Networks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4553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59AC836-FF2D-4951-9A01-2456F3C7E885}" type="slidenum">
              <a:rPr lang="en-US" sz="1200" smtClean="0"/>
              <a:pPr>
                <a:defRPr/>
              </a:pPr>
              <a:t>28</a:t>
            </a:fld>
            <a:endParaRPr lang="en-US" sz="1200" smtClean="0"/>
          </a:p>
        </p:txBody>
      </p:sp>
      <p:sp>
        <p:nvSpPr>
          <p:cNvPr id="77828" name="Freeform 9"/>
          <p:cNvSpPr>
            <a:spLocks/>
          </p:cNvSpPr>
          <p:nvPr/>
        </p:nvSpPr>
        <p:spPr bwMode="auto">
          <a:xfrm flipH="1">
            <a:off x="4232275" y="1647825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29" name="Group 124"/>
          <p:cNvGrpSpPr>
            <a:grpSpLocks/>
          </p:cNvGrpSpPr>
          <p:nvPr/>
        </p:nvGrpSpPr>
        <p:grpSpPr bwMode="auto">
          <a:xfrm>
            <a:off x="3898900" y="2344738"/>
            <a:ext cx="525463" cy="434975"/>
            <a:chOff x="-44" y="1473"/>
            <a:chExt cx="981" cy="1105"/>
          </a:xfrm>
        </p:grpSpPr>
        <p:pic>
          <p:nvPicPr>
            <p:cNvPr id="78001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002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7831" name="Freeform 3"/>
          <p:cNvSpPr>
            <a:spLocks/>
          </p:cNvSpPr>
          <p:nvPr/>
        </p:nvSpPr>
        <p:spPr bwMode="auto">
          <a:xfrm>
            <a:off x="8216900" y="2840038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Freeform 6"/>
          <p:cNvSpPr>
            <a:spLocks/>
          </p:cNvSpPr>
          <p:nvPr/>
        </p:nvSpPr>
        <p:spPr bwMode="auto">
          <a:xfrm>
            <a:off x="8593138" y="185896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Freeform 12"/>
          <p:cNvSpPr>
            <a:spLocks/>
          </p:cNvSpPr>
          <p:nvPr/>
        </p:nvSpPr>
        <p:spPr bwMode="auto">
          <a:xfrm flipH="1">
            <a:off x="3357563" y="258921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330200" y="188640"/>
            <a:ext cx="8813800" cy="360039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+mj-cs"/>
              </a:rPr>
              <a:t>Causes/costs of congestion: </a:t>
            </a:r>
            <a:r>
              <a:rPr lang="en-US" sz="3200" dirty="0" smtClean="0">
                <a:ea typeface="ＭＳ Ｐゴシック" charset="0"/>
                <a:cs typeface="+mj-cs"/>
              </a:rPr>
              <a:t>scenario </a:t>
            </a:r>
            <a:r>
              <a:rPr lang="en-US" sz="3200" dirty="0">
                <a:ea typeface="ＭＳ Ｐゴシック" charset="0"/>
                <a:cs typeface="+mj-cs"/>
              </a:rPr>
              <a:t>1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>
                <a:ea typeface="ＭＳ Ｐゴシック" charset="0"/>
              </a:rPr>
              <a:t>(unrealistic) </a:t>
            </a:r>
            <a:endParaRPr lang="en-US" sz="3200" dirty="0">
              <a:ea typeface="ＭＳ Ｐゴシック" charset="0"/>
            </a:endParaRPr>
          </a:p>
        </p:txBody>
      </p:sp>
      <p:sp>
        <p:nvSpPr>
          <p:cNvPr id="8807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514475"/>
            <a:ext cx="3152775" cy="21415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  <a:cs typeface="+mn-cs"/>
              </a:rPr>
              <a:t>two senders, two </a:t>
            </a:r>
            <a:r>
              <a:rPr lang="en-US" sz="2000" dirty="0" smtClean="0">
                <a:ea typeface="ＭＳ Ｐゴシック" charset="0"/>
                <a:cs typeface="+mn-cs"/>
              </a:rPr>
              <a:t>receivers, </a:t>
            </a:r>
            <a:r>
              <a:rPr lang="en-US" sz="2000" u="sng" dirty="0" smtClean="0">
                <a:ea typeface="ＭＳ Ｐゴシック" charset="0"/>
                <a:cs typeface="+mn-cs"/>
              </a:rPr>
              <a:t>average</a:t>
            </a:r>
            <a:r>
              <a:rPr lang="en-US" sz="2000" dirty="0" smtClean="0">
                <a:ea typeface="ＭＳ Ｐゴシック" charset="0"/>
                <a:cs typeface="+mn-cs"/>
              </a:rPr>
              <a:t> rate of data is </a:t>
            </a:r>
            <a:r>
              <a:rPr lang="en-US" sz="2000" dirty="0" err="1" smtClean="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000" baseline="-25000" dirty="0" err="1" smtClean="0">
                <a:solidFill>
                  <a:srgbClr val="CC0000"/>
                </a:solidFill>
                <a:latin typeface="Arial" charset="0"/>
              </a:rPr>
              <a:t>in</a:t>
            </a:r>
            <a:r>
              <a:rPr lang="en-US" sz="2000" dirty="0" smtClean="0">
                <a:ea typeface="ＭＳ Ｐゴシック" charset="0"/>
                <a:cs typeface="+mn-cs"/>
              </a:rPr>
              <a:t>  </a:t>
            </a:r>
            <a:endParaRPr lang="en-US" sz="2000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  <a:cs typeface="+mn-cs"/>
              </a:rPr>
              <a:t>one router, infinite buffers 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  <a:cs typeface="+mn-cs"/>
              </a:rPr>
              <a:t>output link capacity: R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dirty="0" smtClean="0">
                <a:ea typeface="ＭＳ Ｐゴシック" charset="0"/>
                <a:cs typeface="+mn-cs"/>
              </a:rPr>
              <a:t>(no retransmission in the “picture” yet)</a:t>
            </a:r>
            <a:endParaRPr lang="en-US" sz="2000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sz="2400" dirty="0">
              <a:ea typeface="ＭＳ Ｐゴシック" charset="0"/>
              <a:cs typeface="+mn-cs"/>
            </a:endParaRPr>
          </a:p>
        </p:txBody>
      </p:sp>
      <p:sp>
        <p:nvSpPr>
          <p:cNvPr id="8807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430338" y="5802313"/>
            <a:ext cx="3297237" cy="784225"/>
          </a:xfrm>
          <a:noFill/>
        </p:spPr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000">
                <a:ea typeface="ＭＳ Ｐゴシック" charset="0"/>
                <a:cs typeface="+mn-cs"/>
              </a:rPr>
              <a:t>maximum per-connection throughput: R/2</a:t>
            </a:r>
          </a:p>
        </p:txBody>
      </p:sp>
      <p:sp>
        <p:nvSpPr>
          <p:cNvPr id="77837" name="Oval 18"/>
          <p:cNvSpPr>
            <a:spLocks noChangeArrowheads="1"/>
          </p:cNvSpPr>
          <p:nvPr/>
        </p:nvSpPr>
        <p:spPr bwMode="auto">
          <a:xfrm>
            <a:off x="5635625" y="3087688"/>
            <a:ext cx="1063625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8" name="Line 19"/>
          <p:cNvSpPr>
            <a:spLocks noChangeShapeType="1"/>
          </p:cNvSpPr>
          <p:nvPr/>
        </p:nvSpPr>
        <p:spPr bwMode="auto">
          <a:xfrm>
            <a:off x="5635625" y="3068638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Line 20"/>
          <p:cNvSpPr>
            <a:spLocks noChangeShapeType="1"/>
          </p:cNvSpPr>
          <p:nvPr/>
        </p:nvSpPr>
        <p:spPr bwMode="auto">
          <a:xfrm>
            <a:off x="6699250" y="3068638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Rectangle 21"/>
          <p:cNvSpPr>
            <a:spLocks noChangeArrowheads="1"/>
          </p:cNvSpPr>
          <p:nvPr/>
        </p:nvSpPr>
        <p:spPr bwMode="auto">
          <a:xfrm>
            <a:off x="5635625" y="3068638"/>
            <a:ext cx="25241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7841" name="Rectangle 22"/>
          <p:cNvSpPr>
            <a:spLocks noChangeArrowheads="1"/>
          </p:cNvSpPr>
          <p:nvPr/>
        </p:nvSpPr>
        <p:spPr bwMode="auto">
          <a:xfrm>
            <a:off x="6376988" y="3059113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7842" name="Oval 23"/>
          <p:cNvSpPr>
            <a:spLocks noChangeArrowheads="1"/>
          </p:cNvSpPr>
          <p:nvPr/>
        </p:nvSpPr>
        <p:spPr bwMode="auto">
          <a:xfrm>
            <a:off x="5624513" y="2900363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77843" name="Group 24"/>
          <p:cNvGrpSpPr>
            <a:grpSpLocks/>
          </p:cNvGrpSpPr>
          <p:nvPr/>
        </p:nvGrpSpPr>
        <p:grpSpPr bwMode="auto">
          <a:xfrm>
            <a:off x="5881688" y="2959100"/>
            <a:ext cx="527050" cy="160338"/>
            <a:chOff x="2848" y="848"/>
            <a:chExt cx="140" cy="98"/>
          </a:xfrm>
        </p:grpSpPr>
        <p:sp>
          <p:nvSpPr>
            <p:cNvPr id="77998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9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0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844" name="Group 28"/>
          <p:cNvGrpSpPr>
            <a:grpSpLocks/>
          </p:cNvGrpSpPr>
          <p:nvPr/>
        </p:nvGrpSpPr>
        <p:grpSpPr bwMode="auto">
          <a:xfrm flipV="1">
            <a:off x="5881688" y="2957513"/>
            <a:ext cx="527050" cy="158750"/>
            <a:chOff x="2848" y="848"/>
            <a:chExt cx="140" cy="98"/>
          </a:xfrm>
        </p:grpSpPr>
        <p:sp>
          <p:nvSpPr>
            <p:cNvPr id="77995" name="Line 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6" name="Line 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7" name="Line 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45" name="Text Box 32"/>
          <p:cNvSpPr txBox="1">
            <a:spLocks noChangeArrowheads="1"/>
          </p:cNvSpPr>
          <p:nvPr/>
        </p:nvSpPr>
        <p:spPr bwMode="auto">
          <a:xfrm>
            <a:off x="5881688" y="2178050"/>
            <a:ext cx="14239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2"/>
                </a:solidFill>
                <a:latin typeface="Arial" charset="0"/>
              </a:rPr>
              <a:t>unlimited shared output link buffers</a:t>
            </a:r>
          </a:p>
        </p:txBody>
      </p:sp>
      <p:sp>
        <p:nvSpPr>
          <p:cNvPr id="77846" name="Line 33"/>
          <p:cNvSpPr>
            <a:spLocks noChangeShapeType="1"/>
          </p:cNvSpPr>
          <p:nvPr/>
        </p:nvSpPr>
        <p:spPr bwMode="auto">
          <a:xfrm flipH="1">
            <a:off x="451961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7" name="Line 34"/>
          <p:cNvSpPr>
            <a:spLocks noChangeShapeType="1"/>
          </p:cNvSpPr>
          <p:nvPr/>
        </p:nvSpPr>
        <p:spPr bwMode="auto">
          <a:xfrm flipH="1">
            <a:off x="5005388" y="272256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48" name="Group 35"/>
          <p:cNvGrpSpPr>
            <a:grpSpLocks/>
          </p:cNvGrpSpPr>
          <p:nvPr/>
        </p:nvGrpSpPr>
        <p:grpSpPr bwMode="auto">
          <a:xfrm>
            <a:off x="4459288" y="1703388"/>
            <a:ext cx="650875" cy="904875"/>
            <a:chOff x="12762" y="10336"/>
            <a:chExt cx="1027" cy="1700"/>
          </a:xfrm>
        </p:grpSpPr>
        <p:sp>
          <p:nvSpPr>
            <p:cNvPr id="77989" name="Rectangle 3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90" name="Rectangle 3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91" name="Line 3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92" name="Line 3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93" name="Line 4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94" name="Line 4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49" name="Text Box 42"/>
          <p:cNvSpPr txBox="1">
            <a:spLocks noChangeArrowheads="1"/>
          </p:cNvSpPr>
          <p:nvPr/>
        </p:nvSpPr>
        <p:spPr bwMode="auto">
          <a:xfrm>
            <a:off x="3784600" y="18637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1000" b="1" dirty="0">
                <a:solidFill>
                  <a:schemeClr val="tx2"/>
                </a:solidFill>
                <a:latin typeface="Arial" charset="0"/>
              </a:rPr>
              <a:t>Host A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7850" name="Text Box 43"/>
          <p:cNvSpPr txBox="1">
            <a:spLocks noChangeArrowheads="1"/>
          </p:cNvSpPr>
          <p:nvPr/>
        </p:nvSpPr>
        <p:spPr bwMode="auto">
          <a:xfrm>
            <a:off x="3054350" y="1136650"/>
            <a:ext cx="2132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dirty="0">
                <a:latin typeface="Arial" charset="0"/>
              </a:rPr>
              <a:t>original data: </a:t>
            </a:r>
            <a:r>
              <a:rPr lang="en-US" sz="2400" dirty="0" err="1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400" baseline="-25000" dirty="0" err="1">
                <a:solidFill>
                  <a:srgbClr val="CC0000"/>
                </a:solidFill>
                <a:latin typeface="Arial" charset="0"/>
              </a:rPr>
              <a:t>in</a:t>
            </a:r>
            <a:r>
              <a:rPr lang="en-US" baseline="-25000" dirty="0">
                <a:solidFill>
                  <a:srgbClr val="CC0000"/>
                </a:solidFill>
                <a:latin typeface="Arial" charset="0"/>
              </a:rPr>
              <a:t> </a:t>
            </a:r>
            <a:endParaRPr lang="en-US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77851" name="Line 44"/>
          <p:cNvSpPr>
            <a:spLocks noChangeShapeType="1"/>
          </p:cNvSpPr>
          <p:nvPr/>
        </p:nvSpPr>
        <p:spPr bwMode="auto">
          <a:xfrm flipH="1">
            <a:off x="4081463" y="357981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52" name="Group 45"/>
          <p:cNvGrpSpPr>
            <a:grpSpLocks/>
          </p:cNvGrpSpPr>
          <p:nvPr/>
        </p:nvGrpSpPr>
        <p:grpSpPr bwMode="auto">
          <a:xfrm>
            <a:off x="3602038" y="2598738"/>
            <a:ext cx="650875" cy="904875"/>
            <a:chOff x="12762" y="10336"/>
            <a:chExt cx="1027" cy="1700"/>
          </a:xfrm>
        </p:grpSpPr>
        <p:sp>
          <p:nvSpPr>
            <p:cNvPr id="77983" name="Rectangle 4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84" name="Rectangle 4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85" name="Line 4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6" name="Line 4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7" name="Line 5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8" name="Line 5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53" name="Text Box 52"/>
          <p:cNvSpPr txBox="1">
            <a:spLocks noChangeArrowheads="1"/>
          </p:cNvSpPr>
          <p:nvPr/>
        </p:nvSpPr>
        <p:spPr bwMode="auto">
          <a:xfrm>
            <a:off x="2701925" y="34131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1000" b="1" dirty="0">
                <a:solidFill>
                  <a:schemeClr val="tx2"/>
                </a:solidFill>
                <a:latin typeface="Arial" charset="0"/>
              </a:rPr>
              <a:t>Host B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7854" name="Line 53"/>
          <p:cNvSpPr>
            <a:spLocks noChangeShapeType="1"/>
          </p:cNvSpPr>
          <p:nvPr/>
        </p:nvSpPr>
        <p:spPr bwMode="auto">
          <a:xfrm flipH="1">
            <a:off x="500538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5" name="Line 54"/>
          <p:cNvSpPr>
            <a:spLocks noChangeShapeType="1"/>
          </p:cNvSpPr>
          <p:nvPr/>
        </p:nvSpPr>
        <p:spPr bwMode="auto">
          <a:xfrm flipH="1">
            <a:off x="662463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6" name="Line 55"/>
          <p:cNvSpPr>
            <a:spLocks noChangeShapeType="1"/>
          </p:cNvSpPr>
          <p:nvPr/>
        </p:nvSpPr>
        <p:spPr bwMode="auto">
          <a:xfrm flipH="1">
            <a:off x="674846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7" name="Line 57"/>
          <p:cNvSpPr>
            <a:spLocks noChangeShapeType="1"/>
          </p:cNvSpPr>
          <p:nvPr/>
        </p:nvSpPr>
        <p:spPr bwMode="auto">
          <a:xfrm flipH="1">
            <a:off x="7642225" y="2732088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58" name="Group 58"/>
          <p:cNvGrpSpPr>
            <a:grpSpLocks/>
          </p:cNvGrpSpPr>
          <p:nvPr/>
        </p:nvGrpSpPr>
        <p:grpSpPr bwMode="auto">
          <a:xfrm>
            <a:off x="7954963" y="1808163"/>
            <a:ext cx="650875" cy="904875"/>
            <a:chOff x="12762" y="10336"/>
            <a:chExt cx="1027" cy="1700"/>
          </a:xfrm>
        </p:grpSpPr>
        <p:sp>
          <p:nvSpPr>
            <p:cNvPr id="77977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78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79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0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1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2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59" name="Group 65"/>
          <p:cNvGrpSpPr>
            <a:grpSpLocks/>
          </p:cNvGrpSpPr>
          <p:nvPr/>
        </p:nvGrpSpPr>
        <p:grpSpPr bwMode="auto">
          <a:xfrm>
            <a:off x="7573963" y="2825750"/>
            <a:ext cx="650875" cy="906463"/>
            <a:chOff x="12762" y="10336"/>
            <a:chExt cx="1027" cy="1700"/>
          </a:xfrm>
        </p:grpSpPr>
        <p:sp>
          <p:nvSpPr>
            <p:cNvPr id="77971" name="Rectangle 6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72" name="Rectangle 6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73" name="Line 6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74" name="Line 6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75" name="Line 7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76" name="Line 7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60" name="Oval 72"/>
          <p:cNvSpPr>
            <a:spLocks noChangeArrowheads="1"/>
          </p:cNvSpPr>
          <p:nvPr/>
        </p:nvSpPr>
        <p:spPr bwMode="auto">
          <a:xfrm>
            <a:off x="4795838" y="17605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7861" name="Oval 73"/>
          <p:cNvSpPr>
            <a:spLocks noChangeArrowheads="1"/>
          </p:cNvSpPr>
          <p:nvPr/>
        </p:nvSpPr>
        <p:spPr bwMode="auto">
          <a:xfrm>
            <a:off x="3852863" y="26368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7862" name="Line 74"/>
          <p:cNvSpPr>
            <a:spLocks noChangeShapeType="1"/>
          </p:cNvSpPr>
          <p:nvPr/>
        </p:nvSpPr>
        <p:spPr bwMode="auto">
          <a:xfrm>
            <a:off x="4370388" y="1539875"/>
            <a:ext cx="369887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3" name="Text Box 75"/>
          <p:cNvSpPr txBox="1">
            <a:spLocks noChangeArrowheads="1"/>
          </p:cNvSpPr>
          <p:nvPr/>
        </p:nvSpPr>
        <p:spPr bwMode="auto">
          <a:xfrm>
            <a:off x="6827838" y="1217613"/>
            <a:ext cx="179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>
                <a:latin typeface="Arial" charset="0"/>
              </a:rPr>
              <a:t>throughput:</a:t>
            </a:r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</a:rPr>
              <a:t>out</a:t>
            </a:r>
            <a:endParaRPr lang="en-US" sz="240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77864" name="Line 76"/>
          <p:cNvSpPr>
            <a:spLocks noChangeShapeType="1"/>
          </p:cNvSpPr>
          <p:nvPr/>
        </p:nvSpPr>
        <p:spPr bwMode="auto">
          <a:xfrm>
            <a:off x="7672388" y="1627188"/>
            <a:ext cx="528637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5" name="Line 77"/>
          <p:cNvSpPr>
            <a:spLocks noChangeShapeType="1"/>
          </p:cNvSpPr>
          <p:nvPr/>
        </p:nvSpPr>
        <p:spPr bwMode="auto">
          <a:xfrm flipH="1">
            <a:off x="6424613" y="2598738"/>
            <a:ext cx="3333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66" name="Group 78"/>
          <p:cNvGrpSpPr>
            <a:grpSpLocks/>
          </p:cNvGrpSpPr>
          <p:nvPr/>
        </p:nvGrpSpPr>
        <p:grpSpPr bwMode="auto">
          <a:xfrm>
            <a:off x="5995988" y="2989263"/>
            <a:ext cx="673100" cy="266700"/>
            <a:chOff x="10808" y="10250"/>
            <a:chExt cx="1018" cy="403"/>
          </a:xfrm>
        </p:grpSpPr>
        <p:sp>
          <p:nvSpPr>
            <p:cNvPr id="77960" name="Rectangle 79"/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7961" name="Freeform 80"/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>
                <a:gd name="T0" fmla="*/ 0 w 855"/>
                <a:gd name="T1" fmla="*/ 0 h 390"/>
                <a:gd name="T2" fmla="*/ 81 w 855"/>
                <a:gd name="T3" fmla="*/ 0 h 390"/>
                <a:gd name="T4" fmla="*/ 81 w 855"/>
                <a:gd name="T5" fmla="*/ 291 h 390"/>
                <a:gd name="T6" fmla="*/ 4 w 855"/>
                <a:gd name="T7" fmla="*/ 291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2" name="Line 81"/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3" name="Line 82"/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4" name="Line 83"/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5" name="Line 84"/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6" name="Line 85"/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7" name="Line 86"/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8" name="Line 87"/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9" name="Line 88"/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70" name="Line 89"/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67" name="Freeform 90"/>
          <p:cNvSpPr>
            <a:spLocks/>
          </p:cNvSpPr>
          <p:nvPr/>
        </p:nvSpPr>
        <p:spPr bwMode="auto">
          <a:xfrm>
            <a:off x="3900488" y="2713038"/>
            <a:ext cx="3952875" cy="952500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8" name="Freeform 91"/>
          <p:cNvSpPr>
            <a:spLocks/>
          </p:cNvSpPr>
          <p:nvPr/>
        </p:nvSpPr>
        <p:spPr bwMode="auto">
          <a:xfrm>
            <a:off x="4843463" y="1808163"/>
            <a:ext cx="3429000" cy="1276350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69" name="Group 107"/>
          <p:cNvGrpSpPr>
            <a:grpSpLocks/>
          </p:cNvGrpSpPr>
          <p:nvPr/>
        </p:nvGrpSpPr>
        <p:grpSpPr bwMode="auto">
          <a:xfrm>
            <a:off x="1628775" y="4102100"/>
            <a:ext cx="2333625" cy="1701800"/>
            <a:chOff x="837" y="2465"/>
            <a:chExt cx="1470" cy="1072"/>
          </a:xfrm>
        </p:grpSpPr>
        <p:sp>
          <p:nvSpPr>
            <p:cNvPr id="88189" name="Line 94"/>
            <p:cNvSpPr>
              <a:spLocks noChangeShapeType="1"/>
            </p:cNvSpPr>
            <p:nvPr/>
          </p:nvSpPr>
          <p:spPr bwMode="auto">
            <a:xfrm>
              <a:off x="1141" y="250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0" name="Line 95"/>
            <p:cNvSpPr>
              <a:spLocks noChangeShapeType="1"/>
            </p:cNvSpPr>
            <p:nvPr/>
          </p:nvSpPr>
          <p:spPr bwMode="auto">
            <a:xfrm flipV="1">
              <a:off x="1135" y="3307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1" name="Line 96"/>
            <p:cNvSpPr>
              <a:spLocks noChangeShapeType="1"/>
            </p:cNvSpPr>
            <p:nvPr/>
          </p:nvSpPr>
          <p:spPr bwMode="auto">
            <a:xfrm>
              <a:off x="1855" y="2595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52" name="Freeform 97"/>
            <p:cNvSpPr>
              <a:spLocks/>
            </p:cNvSpPr>
            <p:nvPr/>
          </p:nvSpPr>
          <p:spPr bwMode="auto">
            <a:xfrm>
              <a:off x="1137" y="2573"/>
              <a:ext cx="1170" cy="732"/>
            </a:xfrm>
            <a:custGeom>
              <a:avLst/>
              <a:gdLst>
                <a:gd name="T0" fmla="*/ 0 w 1170"/>
                <a:gd name="T1" fmla="*/ 732 h 732"/>
                <a:gd name="T2" fmla="*/ 720 w 1170"/>
                <a:gd name="T3" fmla="*/ 0 h 732"/>
                <a:gd name="T4" fmla="*/ 1170 w 1170"/>
                <a:gd name="T5" fmla="*/ 0 h 7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0" h="732">
                  <a:moveTo>
                    <a:pt x="0" y="732"/>
                  </a:moveTo>
                  <a:lnTo>
                    <a:pt x="720" y="0"/>
                  </a:lnTo>
                  <a:lnTo>
                    <a:pt x="117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93" name="Line 98"/>
            <p:cNvSpPr>
              <a:spLocks noChangeShapeType="1"/>
            </p:cNvSpPr>
            <p:nvPr/>
          </p:nvSpPr>
          <p:spPr bwMode="auto">
            <a:xfrm>
              <a:off x="1089" y="257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4" name="Line 99"/>
            <p:cNvSpPr>
              <a:spLocks noChangeShapeType="1"/>
            </p:cNvSpPr>
            <p:nvPr/>
          </p:nvSpPr>
          <p:spPr bwMode="auto">
            <a:xfrm>
              <a:off x="1853" y="3311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5" name="Text Box 100"/>
            <p:cNvSpPr txBox="1">
              <a:spLocks noChangeArrowheads="1"/>
            </p:cNvSpPr>
            <p:nvPr/>
          </p:nvSpPr>
          <p:spPr bwMode="auto">
            <a:xfrm>
              <a:off x="837" y="2465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R/2</a:t>
              </a:r>
            </a:p>
          </p:txBody>
        </p:sp>
        <p:sp>
          <p:nvSpPr>
            <p:cNvPr id="88196" name="Text Box 101"/>
            <p:cNvSpPr txBox="1">
              <a:spLocks noChangeArrowheads="1"/>
            </p:cNvSpPr>
            <p:nvPr/>
          </p:nvSpPr>
          <p:spPr bwMode="auto">
            <a:xfrm>
              <a:off x="1721" y="3333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R/2</a:t>
              </a:r>
            </a:p>
          </p:txBody>
        </p:sp>
        <p:sp>
          <p:nvSpPr>
            <p:cNvPr id="88197" name="Text Box 102"/>
            <p:cNvSpPr txBox="1">
              <a:spLocks noChangeArrowheads="1"/>
            </p:cNvSpPr>
            <p:nvPr/>
          </p:nvSpPr>
          <p:spPr bwMode="auto">
            <a:xfrm rot="-5400000">
              <a:off x="831" y="2840"/>
              <a:ext cx="3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Symbol" charset="0"/>
                </a:rPr>
                <a:t>l</a:t>
              </a:r>
              <a:r>
                <a:rPr lang="en-US" sz="2000" baseline="-25000" smtClean="0">
                  <a:latin typeface="Arial" charset="0"/>
                </a:rPr>
                <a:t>out</a:t>
              </a:r>
            </a:p>
          </p:txBody>
        </p:sp>
        <p:sp>
          <p:nvSpPr>
            <p:cNvPr id="88198" name="Text Box 103"/>
            <p:cNvSpPr txBox="1">
              <a:spLocks noChangeArrowheads="1"/>
            </p:cNvSpPr>
            <p:nvPr/>
          </p:nvSpPr>
          <p:spPr bwMode="auto">
            <a:xfrm>
              <a:off x="1392" y="3287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Symbol" charset="0"/>
                </a:rPr>
                <a:t>l</a:t>
              </a:r>
              <a:r>
                <a:rPr lang="en-US" sz="2000" baseline="-25000" smtClean="0">
                  <a:latin typeface="Arial" charset="0"/>
                </a:rPr>
                <a:t>in</a:t>
              </a:r>
            </a:p>
          </p:txBody>
        </p:sp>
        <p:sp>
          <p:nvSpPr>
            <p:cNvPr id="88199" name="Line 106"/>
            <p:cNvSpPr>
              <a:spLocks noChangeShapeType="1"/>
            </p:cNvSpPr>
            <p:nvPr/>
          </p:nvSpPr>
          <p:spPr bwMode="auto">
            <a:xfrm>
              <a:off x="1153" y="2574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7870" name="Group 120"/>
          <p:cNvGrpSpPr>
            <a:grpSpLocks/>
          </p:cNvGrpSpPr>
          <p:nvPr/>
        </p:nvGrpSpPr>
        <p:grpSpPr bwMode="auto">
          <a:xfrm>
            <a:off x="5373688" y="4000500"/>
            <a:ext cx="1871662" cy="1804988"/>
            <a:chOff x="4188" y="2667"/>
            <a:chExt cx="1179" cy="1137"/>
          </a:xfrm>
        </p:grpSpPr>
        <p:sp>
          <p:nvSpPr>
            <p:cNvPr id="88181" name="Line 109"/>
            <p:cNvSpPr>
              <a:spLocks noChangeShapeType="1"/>
            </p:cNvSpPr>
            <p:nvPr/>
          </p:nvSpPr>
          <p:spPr bwMode="auto">
            <a:xfrm>
              <a:off x="4451" y="2774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2" name="Line 110"/>
            <p:cNvSpPr>
              <a:spLocks noChangeShapeType="1"/>
            </p:cNvSpPr>
            <p:nvPr/>
          </p:nvSpPr>
          <p:spPr bwMode="auto">
            <a:xfrm flipV="1">
              <a:off x="4445" y="3574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3" name="Line 111"/>
            <p:cNvSpPr>
              <a:spLocks noChangeShapeType="1"/>
            </p:cNvSpPr>
            <p:nvPr/>
          </p:nvSpPr>
          <p:spPr bwMode="auto">
            <a:xfrm>
              <a:off x="5165" y="2862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44" name="Freeform 112"/>
            <p:cNvSpPr>
              <a:spLocks/>
            </p:cNvSpPr>
            <p:nvPr/>
          </p:nvSpPr>
          <p:spPr bwMode="auto">
            <a:xfrm>
              <a:off x="4447" y="2667"/>
              <a:ext cx="723" cy="905"/>
            </a:xfrm>
            <a:custGeom>
              <a:avLst/>
              <a:gdLst>
                <a:gd name="T0" fmla="*/ 0 w 723"/>
                <a:gd name="T1" fmla="*/ 905 h 905"/>
                <a:gd name="T2" fmla="*/ 573 w 723"/>
                <a:gd name="T3" fmla="*/ 732 h 905"/>
                <a:gd name="T4" fmla="*/ 680 w 723"/>
                <a:gd name="T5" fmla="*/ 0 h 9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3" h="905">
                  <a:moveTo>
                    <a:pt x="0" y="905"/>
                  </a:moveTo>
                  <a:cubicBezTo>
                    <a:pt x="95" y="876"/>
                    <a:pt x="460" y="883"/>
                    <a:pt x="573" y="732"/>
                  </a:cubicBezTo>
                  <a:cubicBezTo>
                    <a:pt x="723" y="490"/>
                    <a:pt x="658" y="152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85" name="Line 114"/>
            <p:cNvSpPr>
              <a:spLocks noChangeShapeType="1"/>
            </p:cNvSpPr>
            <p:nvPr/>
          </p:nvSpPr>
          <p:spPr bwMode="auto">
            <a:xfrm>
              <a:off x="5163" y="3578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6" name="Text Box 116"/>
            <p:cNvSpPr txBox="1">
              <a:spLocks noChangeArrowheads="1"/>
            </p:cNvSpPr>
            <p:nvPr/>
          </p:nvSpPr>
          <p:spPr bwMode="auto">
            <a:xfrm>
              <a:off x="5031" y="3600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R/2</a:t>
              </a:r>
            </a:p>
          </p:txBody>
        </p:sp>
        <p:sp>
          <p:nvSpPr>
            <p:cNvPr id="88187" name="Text Box 117"/>
            <p:cNvSpPr txBox="1">
              <a:spLocks noChangeArrowheads="1"/>
            </p:cNvSpPr>
            <p:nvPr/>
          </p:nvSpPr>
          <p:spPr bwMode="auto">
            <a:xfrm rot="-5400000">
              <a:off x="4066" y="3102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Arial" charset="0"/>
                </a:rPr>
                <a:t>delay</a:t>
              </a:r>
              <a:endParaRPr lang="en-US" sz="2000" baseline="-25000" smtClean="0">
                <a:latin typeface="Arial" charset="0"/>
              </a:endParaRPr>
            </a:p>
          </p:txBody>
        </p:sp>
        <p:sp>
          <p:nvSpPr>
            <p:cNvPr id="88188" name="Text Box 118"/>
            <p:cNvSpPr txBox="1">
              <a:spLocks noChangeArrowheads="1"/>
            </p:cNvSpPr>
            <p:nvPr/>
          </p:nvSpPr>
          <p:spPr bwMode="auto">
            <a:xfrm>
              <a:off x="4702" y="3554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Symbol" charset="0"/>
                </a:rPr>
                <a:t>l</a:t>
              </a:r>
              <a:r>
                <a:rPr lang="en-US" sz="2000" baseline="-25000" smtClean="0">
                  <a:latin typeface="Arial" charset="0"/>
                </a:rPr>
                <a:t>in</a:t>
              </a:r>
            </a:p>
          </p:txBody>
        </p:sp>
      </p:grpSp>
      <p:sp>
        <p:nvSpPr>
          <p:cNvPr id="88111" name="Rectangle 121"/>
          <p:cNvSpPr>
            <a:spLocks noChangeArrowheads="1"/>
          </p:cNvSpPr>
          <p:nvPr/>
        </p:nvSpPr>
        <p:spPr bwMode="auto">
          <a:xfrm>
            <a:off x="4814888" y="5786438"/>
            <a:ext cx="36036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large delays as arrival rate, </a:t>
            </a:r>
            <a:r>
              <a:rPr lang="en-US" sz="2000">
                <a:latin typeface="Symbol" charset="0"/>
                <a:ea typeface="ＭＳ Ｐゴシック" charset="0"/>
              </a:rPr>
              <a:t>l</a:t>
            </a:r>
            <a:r>
              <a:rPr lang="en-US" sz="2000" baseline="-25000">
                <a:latin typeface="Gill Sans MT" charset="0"/>
                <a:ea typeface="ＭＳ Ｐゴシック" charset="0"/>
              </a:rPr>
              <a:t>in</a:t>
            </a:r>
            <a:r>
              <a:rPr lang="en-US" sz="2000">
                <a:latin typeface="Gill Sans MT" charset="0"/>
                <a:ea typeface="ＭＳ Ｐゴシック" charset="0"/>
              </a:rPr>
              <a:t>, approaches capacity</a:t>
            </a:r>
          </a:p>
        </p:txBody>
      </p:sp>
      <p:grpSp>
        <p:nvGrpSpPr>
          <p:cNvPr id="77872" name="Group 127"/>
          <p:cNvGrpSpPr>
            <a:grpSpLocks/>
          </p:cNvGrpSpPr>
          <p:nvPr/>
        </p:nvGrpSpPr>
        <p:grpSpPr bwMode="auto">
          <a:xfrm>
            <a:off x="8693150" y="2430463"/>
            <a:ext cx="231775" cy="441325"/>
            <a:chOff x="4140" y="429"/>
            <a:chExt cx="1425" cy="2396"/>
          </a:xfrm>
        </p:grpSpPr>
        <p:sp>
          <p:nvSpPr>
            <p:cNvPr id="77909" name="Freeform 12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0" name="Rectangle 12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11" name="Freeform 13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12" name="Freeform 13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3" name="Rectangle 13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914" name="Group 13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79" name="AutoShape 13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80" name="AutoShape 13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5" name="Rectangle 13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916" name="Group 13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77" name="AutoShape 13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8" name="AutoShape 13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7" name="Rectangle 14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58" name="Rectangle 14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919" name="Group 14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75" name="AutoShape 14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7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6" name="AutoShape 14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7920" name="Freeform 14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921" name="Group 14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73" name="AutoShape 14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4" name="AutoShape 14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62" name="Rectangle 14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23" name="Freeform 15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24" name="Freeform 15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5" name="Oval 15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26" name="Freeform 15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7" name="AutoShape 15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8" name="AutoShape 15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9" name="Oval 15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0" name="Oval 15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71" name="Oval 15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2" name="Rectangle 15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7873" name="Group 160"/>
          <p:cNvGrpSpPr>
            <a:grpSpLocks/>
          </p:cNvGrpSpPr>
          <p:nvPr/>
        </p:nvGrpSpPr>
        <p:grpSpPr bwMode="auto">
          <a:xfrm>
            <a:off x="3013075" y="3321050"/>
            <a:ext cx="525463" cy="434975"/>
            <a:chOff x="-44" y="1473"/>
            <a:chExt cx="981" cy="1105"/>
          </a:xfrm>
        </p:grpSpPr>
        <p:pic>
          <p:nvPicPr>
            <p:cNvPr id="77907" name="Picture 16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908" name="Freeform 16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7874" name="Group 163"/>
          <p:cNvGrpSpPr>
            <a:grpSpLocks/>
          </p:cNvGrpSpPr>
          <p:nvPr/>
        </p:nvGrpSpPr>
        <p:grpSpPr bwMode="auto">
          <a:xfrm>
            <a:off x="8375650" y="3395663"/>
            <a:ext cx="231775" cy="441325"/>
            <a:chOff x="4140" y="429"/>
            <a:chExt cx="1425" cy="2396"/>
          </a:xfrm>
        </p:grpSpPr>
        <p:sp>
          <p:nvSpPr>
            <p:cNvPr id="77875" name="Freeform 1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6" name="Rectangle 16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77" name="Freeform 1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8" name="Freeform 1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9" name="Rectangle 16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880" name="Group 1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45" name="AutoShape 17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6" name="AutoShape 17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1" name="Rectangle 17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882" name="Group 1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43" name="AutoShape 17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4" name="AutoShape 17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3" name="Rectangle 17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24" name="Rectangle 17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885" name="Group 1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41" name="AutoShape 17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7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2" name="AutoShape 18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7886" name="Freeform 1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887" name="Group 1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39" name="AutoShape 18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0" name="AutoShape 18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8" name="Rectangle 18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89" name="Freeform 1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90" name="Freeform 1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1" name="Oval 18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92" name="Freeform 1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3" name="AutoShape 19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4" name="AutoShape 19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5" name="Oval 19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6" name="Oval 19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37" name="Oval 19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8" name="Rectangle 19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85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20D26AF-BA6A-4C8F-935F-CA34E59EA255}" type="slidenum">
              <a:rPr lang="en-US" sz="1200" smtClean="0"/>
              <a:pPr>
                <a:defRPr/>
              </a:pPr>
              <a:t>29</a:t>
            </a:fld>
            <a:endParaRPr lang="en-US" sz="1200" smtClean="0"/>
          </a:p>
        </p:txBody>
      </p:sp>
      <p:sp>
        <p:nvSpPr>
          <p:cNvPr id="94212" name="Line 245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13" name="Text Box 247"/>
          <p:cNvSpPr txBox="1">
            <a:spLocks noChangeArrowheads="1"/>
          </p:cNvSpPr>
          <p:nvPr/>
        </p:nvSpPr>
        <p:spPr bwMode="auto">
          <a:xfrm>
            <a:off x="4697413" y="12922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 smtClean="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94214" name="Line 248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15" name="Text Box 253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800" smtClean="0">
                <a:latin typeface="Symbol" charset="0"/>
                <a:cs typeface="Arial" charset="0"/>
              </a:rPr>
              <a:t>l</a:t>
            </a:r>
            <a:r>
              <a:rPr lang="en-US" sz="1800" baseline="-25000" smtClean="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94216" name="Line 254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9881" name="Group 255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94228" name="Line 256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29" name="Oval 257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30" name="Text Box 258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 smtClean="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94231" name="Line 259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9882" name="Freeform 260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7 h 871"/>
              <a:gd name="T2" fmla="*/ 2147483647 w 1597"/>
              <a:gd name="T3" fmla="*/ 2147483647 h 871"/>
              <a:gd name="T4" fmla="*/ 2147483647 w 1597"/>
              <a:gd name="T5" fmla="*/ 2147483647 h 871"/>
              <a:gd name="T6" fmla="*/ 2147483647 w 1597"/>
              <a:gd name="T7" fmla="*/ 2147483647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9" name="Rectangle 261"/>
          <p:cNvSpPr>
            <a:spLocks noChangeArrowheads="1"/>
          </p:cNvSpPr>
          <p:nvPr/>
        </p:nvSpPr>
        <p:spPr bwMode="auto">
          <a:xfrm>
            <a:off x="627063" y="3836988"/>
            <a:ext cx="8143875" cy="1824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  <a:defRPr/>
            </a:pPr>
            <a:r>
              <a:rPr lang="ja-JP" altLang="en-US" sz="2800" dirty="0">
                <a:solidFill>
                  <a:srgbClr val="CC0000"/>
                </a:solidFill>
                <a:latin typeface="Gill Sans MT" pitchFamily="34" charset="0"/>
              </a:rPr>
              <a:t>“</a:t>
            </a:r>
            <a:r>
              <a:rPr lang="en-US" altLang="ja-JP" sz="2800" dirty="0">
                <a:solidFill>
                  <a:srgbClr val="CC0000"/>
                </a:solidFill>
                <a:latin typeface="Gill Sans MT" pitchFamily="34" charset="0"/>
              </a:rPr>
              <a:t>costs</a:t>
            </a:r>
            <a:r>
              <a:rPr lang="ja-JP" altLang="en-US" sz="2800" dirty="0">
                <a:solidFill>
                  <a:srgbClr val="CC0000"/>
                </a:solidFill>
                <a:latin typeface="Gill Sans MT" pitchFamily="34" charset="0"/>
              </a:rPr>
              <a:t>”</a:t>
            </a:r>
            <a:r>
              <a:rPr lang="en-US" altLang="ja-JP" sz="2800" dirty="0">
                <a:solidFill>
                  <a:srgbClr val="CC0000"/>
                </a:solidFill>
                <a:latin typeface="Gill Sans MT" pitchFamily="34" charset="0"/>
              </a:rPr>
              <a:t> of congestion:</a:t>
            </a:r>
            <a:r>
              <a:rPr lang="en-US" altLang="ja-JP" sz="2800" dirty="0">
                <a:latin typeface="Gill Sans MT" pitchFamily="34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400" dirty="0">
                <a:latin typeface="Gill Sans MT" pitchFamily="34" charset="0"/>
              </a:rPr>
              <a:t>more work (</a:t>
            </a:r>
            <a:r>
              <a:rPr lang="en-US" sz="2400" dirty="0" err="1">
                <a:latin typeface="Gill Sans MT" pitchFamily="34" charset="0"/>
              </a:rPr>
              <a:t>retrans</a:t>
            </a:r>
            <a:r>
              <a:rPr lang="en-US" sz="2400" dirty="0">
                <a:latin typeface="Gill Sans MT" pitchFamily="34" charset="0"/>
              </a:rPr>
              <a:t>) for given </a:t>
            </a:r>
            <a:r>
              <a:rPr lang="ja-JP" altLang="en-US" sz="2400" dirty="0">
                <a:latin typeface="Gill Sans MT" pitchFamily="34" charset="0"/>
              </a:rPr>
              <a:t>“</a:t>
            </a:r>
            <a:r>
              <a:rPr lang="en-US" altLang="ja-JP" sz="2400" dirty="0" err="1">
                <a:latin typeface="Gill Sans MT" pitchFamily="34" charset="0"/>
              </a:rPr>
              <a:t>goodput</a:t>
            </a:r>
            <a:r>
              <a:rPr lang="ja-JP" altLang="en-US" sz="2400" dirty="0" smtClean="0">
                <a:latin typeface="Gill Sans MT" pitchFamily="34" charset="0"/>
              </a:rPr>
              <a:t>” </a:t>
            </a:r>
            <a:r>
              <a:rPr lang="en-US" altLang="ja-JP" sz="2400" dirty="0" smtClean="0">
                <a:latin typeface="Gill Sans MT" pitchFamily="34" charset="0"/>
              </a:rPr>
              <a:t>(application-level throughput)</a:t>
            </a:r>
            <a:endParaRPr lang="en-US" altLang="ja-JP" sz="2400" dirty="0"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400" dirty="0">
                <a:latin typeface="Gill Sans MT" pitchFamily="34" charset="0"/>
              </a:rPr>
              <a:t>unneeded retransmissions: </a:t>
            </a:r>
            <a:r>
              <a:rPr lang="en-US" sz="2400" dirty="0" smtClean="0">
                <a:latin typeface="Gill Sans MT" pitchFamily="34" charset="0"/>
              </a:rPr>
              <a:t>links carry </a:t>
            </a:r>
            <a:r>
              <a:rPr lang="en-US" sz="2400" dirty="0">
                <a:latin typeface="Gill Sans MT" pitchFamily="34" charset="0"/>
              </a:rPr>
              <a:t>multiple copies of </a:t>
            </a:r>
            <a:r>
              <a:rPr lang="en-US" sz="2400" dirty="0" err="1" smtClean="0">
                <a:latin typeface="Gill Sans MT" pitchFamily="34" charset="0"/>
              </a:rPr>
              <a:t>pkt</a:t>
            </a:r>
            <a:endParaRPr lang="en-US" sz="2400" dirty="0">
              <a:latin typeface="Gill Sans MT" pitchFamily="34" charset="0"/>
            </a:endParaRPr>
          </a:p>
        </p:txBody>
      </p:sp>
      <p:sp>
        <p:nvSpPr>
          <p:cNvPr id="94220" name="Line 262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21" name="Text Box 263"/>
          <p:cNvSpPr txBox="1">
            <a:spLocks noChangeArrowheads="1"/>
          </p:cNvSpPr>
          <p:nvPr/>
        </p:nvSpPr>
        <p:spPr bwMode="auto">
          <a:xfrm>
            <a:off x="6450013" y="29305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 smtClean="0"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79886" name="Group 264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94226" name="Text Box 265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 smtClean="0">
                  <a:latin typeface="Symbol" charset="0"/>
                  <a:cs typeface="Arial" charset="0"/>
                </a:rPr>
                <a:t>l</a:t>
              </a:r>
              <a:r>
                <a:rPr lang="en-US" sz="1800" baseline="-25000" smtClean="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94227" name="Line 266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4224" name="Rectangle 27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8440738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Causes/costs of congestion: scenario 2</a:t>
            </a:r>
            <a:r>
              <a:rPr lang="en-US" dirty="0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94225" name="Rectangle 273"/>
          <p:cNvSpPr>
            <a:spLocks noChangeArrowheads="1"/>
          </p:cNvSpPr>
          <p:nvPr/>
        </p:nvSpPr>
        <p:spPr bwMode="auto">
          <a:xfrm>
            <a:off x="377825" y="1039812"/>
            <a:ext cx="4310063" cy="21955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Realistic buffers bounded =&gt;: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duplicates</a:t>
            </a:r>
            <a:r>
              <a:rPr lang="en-US" sz="2400" dirty="0">
                <a:latin typeface="Gill Sans MT" charset="0"/>
                <a:ea typeface="ＭＳ Ｐゴシック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packets can be lost, dropped at router due  </a:t>
            </a:r>
            <a:r>
              <a:rPr lang="en-US" sz="2400" u="sng" dirty="0">
                <a:latin typeface="Gill Sans MT" charset="0"/>
                <a:ea typeface="ＭＳ Ｐゴシック" charset="0"/>
              </a:rPr>
              <a:t>to full buffers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sender times </a:t>
            </a:r>
            <a:r>
              <a:rPr lang="en-US" sz="2400" dirty="0" smtClean="0">
                <a:latin typeface="Gill Sans MT" charset="0"/>
                <a:ea typeface="ＭＳ Ｐゴシック" charset="0"/>
              </a:rPr>
              <a:t>out, </a:t>
            </a:r>
            <a:r>
              <a:rPr lang="en-US" sz="2400" dirty="0">
                <a:latin typeface="Gill Sans MT" charset="0"/>
                <a:ea typeface="ＭＳ Ｐゴシック" charset="0"/>
              </a:rPr>
              <a:t>sending 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two</a:t>
            </a:r>
            <a:r>
              <a:rPr lang="en-US" sz="2400" i="1" dirty="0">
                <a:latin typeface="Gill Sans MT" charset="0"/>
                <a:ea typeface="ＭＳ Ｐゴシック" charset="0"/>
              </a:rPr>
              <a:t> </a:t>
            </a:r>
            <a:r>
              <a:rPr lang="en-US" sz="2400" dirty="0" smtClean="0">
                <a:latin typeface="Gill Sans MT" charset="0"/>
                <a:ea typeface="ＭＳ Ｐゴシック" charset="0"/>
              </a:rPr>
              <a:t>copies</a:t>
            </a:r>
            <a:endParaRPr lang="en-US" sz="2800" dirty="0"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/>
              <a:t>connection-oriented transport: TCP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9" y="270892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DE580DD3-C4B1-45B6-ADE8-521A44BCFB5B}" type="slidenum">
              <a:rPr lang="en-US" sz="1200" smtClean="0"/>
              <a:pPr>
                <a:defRPr/>
              </a:pPr>
              <a:t>30</a:t>
            </a:fld>
            <a:endParaRPr lang="en-US" sz="1200" smtClean="0"/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766763" y="4367212"/>
            <a:ext cx="7781925" cy="1726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Gill Sans MT" pitchFamily="34" charset="0"/>
              </a:rPr>
              <a:t>another </a:t>
            </a:r>
            <a:r>
              <a:rPr lang="en-US" altLang="ja-JP" sz="2800" dirty="0" smtClean="0">
                <a:solidFill>
                  <a:srgbClr val="FF0000"/>
                </a:solidFill>
                <a:latin typeface="Gill Sans MT" pitchFamily="34" charset="0"/>
              </a:rPr>
              <a:t>cost </a:t>
            </a:r>
            <a:r>
              <a:rPr lang="en-US" altLang="ja-JP" sz="2800" dirty="0">
                <a:solidFill>
                  <a:srgbClr val="FF0000"/>
                </a:solidFill>
                <a:latin typeface="Gill Sans MT" pitchFamily="34" charset="0"/>
              </a:rPr>
              <a:t>of congestion:</a:t>
            </a:r>
            <a:r>
              <a:rPr lang="en-US" altLang="ja-JP" sz="2800" dirty="0">
                <a:latin typeface="Gill Sans MT" pitchFamily="34" charset="0"/>
              </a:rPr>
              <a:t> </a:t>
            </a:r>
            <a:r>
              <a:rPr lang="en-US" altLang="ja-JP" sz="2800" dirty="0" smtClean="0">
                <a:latin typeface="Gill Sans MT" pitchFamily="34" charset="0"/>
              </a:rPr>
              <a:t> </a:t>
            </a:r>
            <a:endParaRPr lang="en-US" altLang="ja-JP" sz="2800" dirty="0"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800" dirty="0">
                <a:latin typeface="Gill Sans MT" pitchFamily="34" charset="0"/>
              </a:rPr>
              <a:t>when </a:t>
            </a:r>
            <a:r>
              <a:rPr lang="en-US" sz="2800" dirty="0" smtClean="0">
                <a:latin typeface="Gill Sans MT" pitchFamily="34" charset="0"/>
              </a:rPr>
              <a:t>packets </a:t>
            </a:r>
            <a:r>
              <a:rPr lang="en-US" sz="2800" dirty="0">
                <a:latin typeface="Gill Sans MT" pitchFamily="34" charset="0"/>
              </a:rPr>
              <a:t>dropped, any </a:t>
            </a:r>
            <a:r>
              <a:rPr lang="ja-JP" altLang="en-US" sz="2800" dirty="0">
                <a:latin typeface="Gill Sans MT" pitchFamily="34" charset="0"/>
              </a:rPr>
              <a:t>“</a:t>
            </a:r>
            <a:r>
              <a:rPr lang="en-US" altLang="ja-JP" sz="2800" dirty="0">
                <a:latin typeface="Gill Sans MT" pitchFamily="34" charset="0"/>
              </a:rPr>
              <a:t>upstream transmission capacity used for that packet was wasted!</a:t>
            </a:r>
            <a:endParaRPr lang="en-US" sz="2800" dirty="0">
              <a:latin typeface="Gill Sans MT" pitchFamily="34" charset="0"/>
            </a:endParaRPr>
          </a:p>
        </p:txBody>
      </p:sp>
      <p:sp>
        <p:nvSpPr>
          <p:cNvPr id="80902" name="Line 8"/>
          <p:cNvSpPr>
            <a:spLocks noChangeShapeType="1"/>
          </p:cNvSpPr>
          <p:nvPr/>
        </p:nvSpPr>
        <p:spPr bwMode="auto">
          <a:xfrm flipH="1">
            <a:off x="6011863" y="2141538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3" name="Line 9"/>
          <p:cNvSpPr>
            <a:spLocks noChangeShapeType="1"/>
          </p:cNvSpPr>
          <p:nvPr/>
        </p:nvSpPr>
        <p:spPr bwMode="auto">
          <a:xfrm flipH="1">
            <a:off x="6223000" y="214153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04" name="Group 51"/>
          <p:cNvGrpSpPr>
            <a:grpSpLocks/>
          </p:cNvGrpSpPr>
          <p:nvPr/>
        </p:nvGrpSpPr>
        <p:grpSpPr bwMode="auto">
          <a:xfrm>
            <a:off x="5984875" y="1609725"/>
            <a:ext cx="285750" cy="473075"/>
            <a:chOff x="12762" y="10336"/>
            <a:chExt cx="1027" cy="1700"/>
          </a:xfrm>
        </p:grpSpPr>
        <p:sp>
          <p:nvSpPr>
            <p:cNvPr id="81051" name="Rectangle 5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52" name="Rectangle 5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53" name="Line 5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4" name="Line 5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5" name="Line 5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6" name="Line 5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5" name="Line 60"/>
          <p:cNvSpPr>
            <a:spLocks noChangeShapeType="1"/>
          </p:cNvSpPr>
          <p:nvPr/>
        </p:nvSpPr>
        <p:spPr bwMode="auto">
          <a:xfrm flipH="1">
            <a:off x="5419725" y="3175000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06" name="Group 102"/>
          <p:cNvGrpSpPr>
            <a:grpSpLocks/>
          </p:cNvGrpSpPr>
          <p:nvPr/>
        </p:nvGrpSpPr>
        <p:grpSpPr bwMode="auto">
          <a:xfrm>
            <a:off x="5106988" y="2638425"/>
            <a:ext cx="285750" cy="473075"/>
            <a:chOff x="12762" y="10336"/>
            <a:chExt cx="1027" cy="1700"/>
          </a:xfrm>
        </p:grpSpPr>
        <p:sp>
          <p:nvSpPr>
            <p:cNvPr id="81045" name="Rectangle 10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46" name="Rectangle 10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47" name="Line 10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8" name="Line 10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9" name="Line 10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0" name="Line 10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7" name="Line 110"/>
          <p:cNvSpPr>
            <a:spLocks noChangeShapeType="1"/>
          </p:cNvSpPr>
          <p:nvPr/>
        </p:nvSpPr>
        <p:spPr bwMode="auto">
          <a:xfrm flipH="1">
            <a:off x="6223000" y="2365375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8" name="Line 111"/>
          <p:cNvSpPr>
            <a:spLocks noChangeShapeType="1"/>
          </p:cNvSpPr>
          <p:nvPr/>
        </p:nvSpPr>
        <p:spPr bwMode="auto">
          <a:xfrm flipH="1" flipV="1">
            <a:off x="7002463" y="2374900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9" name="Line 112"/>
          <p:cNvSpPr>
            <a:spLocks noChangeShapeType="1"/>
          </p:cNvSpPr>
          <p:nvPr/>
        </p:nvSpPr>
        <p:spPr bwMode="auto">
          <a:xfrm flipH="1">
            <a:off x="6977063" y="2151063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0" name="Line 113"/>
          <p:cNvSpPr>
            <a:spLocks noChangeShapeType="1"/>
          </p:cNvSpPr>
          <p:nvPr/>
        </p:nvSpPr>
        <p:spPr bwMode="auto">
          <a:xfrm flipH="1">
            <a:off x="7524750" y="216058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11" name="Group 154"/>
          <p:cNvGrpSpPr>
            <a:grpSpLocks/>
          </p:cNvGrpSpPr>
          <p:nvPr/>
        </p:nvGrpSpPr>
        <p:grpSpPr bwMode="auto">
          <a:xfrm>
            <a:off x="7662863" y="1679575"/>
            <a:ext cx="284162" cy="471488"/>
            <a:chOff x="12762" y="10336"/>
            <a:chExt cx="1027" cy="1700"/>
          </a:xfrm>
        </p:grpSpPr>
        <p:sp>
          <p:nvSpPr>
            <p:cNvPr id="81039" name="Rectangle 15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40" name="Rectangle 15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41" name="Line 15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2" name="Line 15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3" name="Line 15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4" name="Line 16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12" name="Group 201"/>
          <p:cNvGrpSpPr>
            <a:grpSpLocks/>
          </p:cNvGrpSpPr>
          <p:nvPr/>
        </p:nvGrpSpPr>
        <p:grpSpPr bwMode="auto">
          <a:xfrm>
            <a:off x="7450138" y="2762250"/>
            <a:ext cx="282575" cy="471488"/>
            <a:chOff x="12762" y="10336"/>
            <a:chExt cx="1027" cy="1700"/>
          </a:xfrm>
        </p:grpSpPr>
        <p:sp>
          <p:nvSpPr>
            <p:cNvPr id="81033" name="Rectangle 20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34" name="Rectangle 20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35" name="Line 20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6" name="Line 20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7" name="Line 20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8" name="Line 20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13" name="Group 212"/>
          <p:cNvGrpSpPr>
            <a:grpSpLocks/>
          </p:cNvGrpSpPr>
          <p:nvPr/>
        </p:nvGrpSpPr>
        <p:grpSpPr bwMode="auto">
          <a:xfrm>
            <a:off x="6527800" y="2244725"/>
            <a:ext cx="469900" cy="219075"/>
            <a:chOff x="9542" y="11900"/>
            <a:chExt cx="1624" cy="640"/>
          </a:xfrm>
        </p:grpSpPr>
        <p:sp>
          <p:nvSpPr>
            <p:cNvPr id="81011" name="Oval 213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1012" name="Line 214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13" name="Line 215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14" name="Rectangle 216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endParaRPr lang="sv-SE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81015" name="Rectangle 217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endParaRPr lang="sv-SE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81016" name="Oval 218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81017" name="Group 219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81030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31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32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018" name="Group 223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81027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8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9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019" name="Group 227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81020" name="Rectangle 228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021" name="Line 229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22" name="Line 230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23" name="Line 231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24" name="Line 232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25" name="Line 233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26" name="Line 234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0914" name="Line 235"/>
          <p:cNvSpPr>
            <a:spLocks noChangeShapeType="1"/>
          </p:cNvSpPr>
          <p:nvPr/>
        </p:nvSpPr>
        <p:spPr bwMode="auto">
          <a:xfrm>
            <a:off x="7023100" y="1808163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15" name="Group 236"/>
          <p:cNvGrpSpPr>
            <a:grpSpLocks/>
          </p:cNvGrpSpPr>
          <p:nvPr/>
        </p:nvGrpSpPr>
        <p:grpSpPr bwMode="auto">
          <a:xfrm>
            <a:off x="6127750" y="1639888"/>
            <a:ext cx="39688" cy="141287"/>
            <a:chOff x="10104" y="10005"/>
            <a:chExt cx="137" cy="411"/>
          </a:xfrm>
        </p:grpSpPr>
        <p:sp>
          <p:nvSpPr>
            <p:cNvPr id="81009" name="Oval 23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10" name="Oval 23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80916" name="Oval 241"/>
          <p:cNvSpPr>
            <a:spLocks noChangeArrowheads="1"/>
          </p:cNvSpPr>
          <p:nvPr/>
        </p:nvSpPr>
        <p:spPr bwMode="auto">
          <a:xfrm>
            <a:off x="6831013" y="2719388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917" name="Line 242"/>
          <p:cNvSpPr>
            <a:spLocks noChangeShapeType="1"/>
          </p:cNvSpPr>
          <p:nvPr/>
        </p:nvSpPr>
        <p:spPr bwMode="auto">
          <a:xfrm>
            <a:off x="6831013" y="2709863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Line 243"/>
          <p:cNvSpPr>
            <a:spLocks noChangeShapeType="1"/>
          </p:cNvSpPr>
          <p:nvPr/>
        </p:nvSpPr>
        <p:spPr bwMode="auto">
          <a:xfrm>
            <a:off x="7296150" y="2709863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9" name="Rectangle 244"/>
          <p:cNvSpPr>
            <a:spLocks noChangeArrowheads="1"/>
          </p:cNvSpPr>
          <p:nvPr/>
        </p:nvSpPr>
        <p:spPr bwMode="auto">
          <a:xfrm>
            <a:off x="6831013" y="2709863"/>
            <a:ext cx="111125" cy="746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0920" name="Rectangle 245"/>
          <p:cNvSpPr>
            <a:spLocks noChangeArrowheads="1"/>
          </p:cNvSpPr>
          <p:nvPr/>
        </p:nvSpPr>
        <p:spPr bwMode="auto">
          <a:xfrm>
            <a:off x="7156450" y="2705100"/>
            <a:ext cx="139700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0921" name="Oval 246"/>
          <p:cNvSpPr>
            <a:spLocks noChangeArrowheads="1"/>
          </p:cNvSpPr>
          <p:nvPr/>
        </p:nvSpPr>
        <p:spPr bwMode="auto">
          <a:xfrm>
            <a:off x="6823075" y="2620963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0922" name="Group 247"/>
          <p:cNvGrpSpPr>
            <a:grpSpLocks/>
          </p:cNvGrpSpPr>
          <p:nvPr/>
        </p:nvGrpSpPr>
        <p:grpSpPr bwMode="auto">
          <a:xfrm>
            <a:off x="6938963" y="2652713"/>
            <a:ext cx="230187" cy="82550"/>
            <a:chOff x="2848" y="848"/>
            <a:chExt cx="140" cy="98"/>
          </a:xfrm>
        </p:grpSpPr>
        <p:sp>
          <p:nvSpPr>
            <p:cNvPr id="81006" name="Line 2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7" name="Line 2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8" name="Line 2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23" name="Group 251"/>
          <p:cNvGrpSpPr>
            <a:grpSpLocks/>
          </p:cNvGrpSpPr>
          <p:nvPr/>
        </p:nvGrpSpPr>
        <p:grpSpPr bwMode="auto">
          <a:xfrm flipV="1">
            <a:off x="6938963" y="2651125"/>
            <a:ext cx="230187" cy="84138"/>
            <a:chOff x="2848" y="848"/>
            <a:chExt cx="140" cy="98"/>
          </a:xfrm>
        </p:grpSpPr>
        <p:sp>
          <p:nvSpPr>
            <p:cNvPr id="81003" name="Line 2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4" name="Line 2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5" name="Line 2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24" name="Group 255"/>
          <p:cNvGrpSpPr>
            <a:grpSpLocks/>
          </p:cNvGrpSpPr>
          <p:nvPr/>
        </p:nvGrpSpPr>
        <p:grpSpPr bwMode="auto">
          <a:xfrm rot="7844936">
            <a:off x="6926263" y="2730500"/>
            <a:ext cx="168275" cy="104775"/>
            <a:chOff x="11283" y="10423"/>
            <a:chExt cx="475" cy="374"/>
          </a:xfrm>
        </p:grpSpPr>
        <p:sp>
          <p:nvSpPr>
            <p:cNvPr id="80996" name="Rectangle 256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0997" name="Line 257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8" name="Line 258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9" name="Line 259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0" name="Line 260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1" name="Line 261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2" name="Line 262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25" name="Line 263"/>
          <p:cNvSpPr>
            <a:spLocks noChangeShapeType="1"/>
          </p:cNvSpPr>
          <p:nvPr/>
        </p:nvSpPr>
        <p:spPr bwMode="auto">
          <a:xfrm flipH="1" flipV="1">
            <a:off x="6423025" y="3170238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6" name="Line 264"/>
          <p:cNvSpPr>
            <a:spLocks noChangeShapeType="1"/>
          </p:cNvSpPr>
          <p:nvPr/>
        </p:nvSpPr>
        <p:spPr bwMode="auto">
          <a:xfrm flipH="1">
            <a:off x="6692900" y="2832100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7" name="Freeform 265"/>
          <p:cNvSpPr>
            <a:spLocks/>
          </p:cNvSpPr>
          <p:nvPr/>
        </p:nvSpPr>
        <p:spPr bwMode="auto">
          <a:xfrm>
            <a:off x="6148388" y="1658938"/>
            <a:ext cx="1443037" cy="1490662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8" name="Oval 266"/>
          <p:cNvSpPr>
            <a:spLocks noChangeArrowheads="1"/>
          </p:cNvSpPr>
          <p:nvPr/>
        </p:nvSpPr>
        <p:spPr bwMode="auto">
          <a:xfrm>
            <a:off x="6062663" y="3136900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929" name="Line 267"/>
          <p:cNvSpPr>
            <a:spLocks noChangeShapeType="1"/>
          </p:cNvSpPr>
          <p:nvPr/>
        </p:nvSpPr>
        <p:spPr bwMode="auto">
          <a:xfrm>
            <a:off x="6062663" y="31273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0" name="Line 268"/>
          <p:cNvSpPr>
            <a:spLocks noChangeShapeType="1"/>
          </p:cNvSpPr>
          <p:nvPr/>
        </p:nvSpPr>
        <p:spPr bwMode="auto">
          <a:xfrm>
            <a:off x="6526213" y="3127375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1" name="Rectangle 269"/>
          <p:cNvSpPr>
            <a:spLocks noChangeArrowheads="1"/>
          </p:cNvSpPr>
          <p:nvPr/>
        </p:nvSpPr>
        <p:spPr bwMode="auto">
          <a:xfrm>
            <a:off x="6062663" y="3127375"/>
            <a:ext cx="109537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0932" name="Rectangle 270"/>
          <p:cNvSpPr>
            <a:spLocks noChangeArrowheads="1"/>
          </p:cNvSpPr>
          <p:nvPr/>
        </p:nvSpPr>
        <p:spPr bwMode="auto">
          <a:xfrm>
            <a:off x="6384925" y="3122613"/>
            <a:ext cx="141288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0933" name="Oval 271"/>
          <p:cNvSpPr>
            <a:spLocks noChangeArrowheads="1"/>
          </p:cNvSpPr>
          <p:nvPr/>
        </p:nvSpPr>
        <p:spPr bwMode="auto">
          <a:xfrm>
            <a:off x="6057900" y="3038475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0934" name="Group 272"/>
          <p:cNvGrpSpPr>
            <a:grpSpLocks/>
          </p:cNvGrpSpPr>
          <p:nvPr/>
        </p:nvGrpSpPr>
        <p:grpSpPr bwMode="auto">
          <a:xfrm>
            <a:off x="6169025" y="3070225"/>
            <a:ext cx="230188" cy="82550"/>
            <a:chOff x="2848" y="848"/>
            <a:chExt cx="140" cy="98"/>
          </a:xfrm>
        </p:grpSpPr>
        <p:sp>
          <p:nvSpPr>
            <p:cNvPr id="80993" name="Line 2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4" name="Line 2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5" name="Line 2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35" name="Group 276"/>
          <p:cNvGrpSpPr>
            <a:grpSpLocks/>
          </p:cNvGrpSpPr>
          <p:nvPr/>
        </p:nvGrpSpPr>
        <p:grpSpPr bwMode="auto">
          <a:xfrm flipV="1">
            <a:off x="6169025" y="3068638"/>
            <a:ext cx="230188" cy="82550"/>
            <a:chOff x="2848" y="848"/>
            <a:chExt cx="140" cy="98"/>
          </a:xfrm>
        </p:grpSpPr>
        <p:sp>
          <p:nvSpPr>
            <p:cNvPr id="80990" name="Line 2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1" name="Line 2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2" name="Line 2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36" name="Group 280"/>
          <p:cNvGrpSpPr>
            <a:grpSpLocks/>
          </p:cNvGrpSpPr>
          <p:nvPr/>
        </p:nvGrpSpPr>
        <p:grpSpPr bwMode="auto">
          <a:xfrm>
            <a:off x="6089650" y="3105150"/>
            <a:ext cx="138113" cy="128588"/>
            <a:chOff x="11283" y="10423"/>
            <a:chExt cx="475" cy="374"/>
          </a:xfrm>
        </p:grpSpPr>
        <p:sp>
          <p:nvSpPr>
            <p:cNvPr id="80983" name="Rectangle 28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0984" name="Line 28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5" name="Line 28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6" name="Line 28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7" name="Line 28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8" name="Line 28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9" name="Line 28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37" name="Oval 288"/>
          <p:cNvSpPr>
            <a:spLocks noChangeArrowheads="1"/>
          </p:cNvSpPr>
          <p:nvPr/>
        </p:nvSpPr>
        <p:spPr bwMode="auto">
          <a:xfrm>
            <a:off x="5783263" y="2649538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938" name="Line 289"/>
          <p:cNvSpPr>
            <a:spLocks noChangeShapeType="1"/>
          </p:cNvSpPr>
          <p:nvPr/>
        </p:nvSpPr>
        <p:spPr bwMode="auto">
          <a:xfrm>
            <a:off x="5783263" y="2640013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9" name="Line 290"/>
          <p:cNvSpPr>
            <a:spLocks noChangeShapeType="1"/>
          </p:cNvSpPr>
          <p:nvPr/>
        </p:nvSpPr>
        <p:spPr bwMode="auto">
          <a:xfrm>
            <a:off x="6246813" y="2640013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40" name="Rectangle 291"/>
          <p:cNvSpPr>
            <a:spLocks noChangeArrowheads="1"/>
          </p:cNvSpPr>
          <p:nvPr/>
        </p:nvSpPr>
        <p:spPr bwMode="auto">
          <a:xfrm>
            <a:off x="5783263" y="2640013"/>
            <a:ext cx="109537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0941" name="Rectangle 292"/>
          <p:cNvSpPr>
            <a:spLocks noChangeArrowheads="1"/>
          </p:cNvSpPr>
          <p:nvPr/>
        </p:nvSpPr>
        <p:spPr bwMode="auto">
          <a:xfrm>
            <a:off x="6107113" y="2635250"/>
            <a:ext cx="139700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0942" name="Oval 293"/>
          <p:cNvSpPr>
            <a:spLocks noChangeArrowheads="1"/>
          </p:cNvSpPr>
          <p:nvPr/>
        </p:nvSpPr>
        <p:spPr bwMode="auto">
          <a:xfrm>
            <a:off x="5778500" y="2552700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0943" name="Group 294"/>
          <p:cNvGrpSpPr>
            <a:grpSpLocks/>
          </p:cNvGrpSpPr>
          <p:nvPr/>
        </p:nvGrpSpPr>
        <p:grpSpPr bwMode="auto">
          <a:xfrm>
            <a:off x="5891213" y="2582863"/>
            <a:ext cx="228600" cy="84137"/>
            <a:chOff x="2848" y="848"/>
            <a:chExt cx="140" cy="98"/>
          </a:xfrm>
        </p:grpSpPr>
        <p:sp>
          <p:nvSpPr>
            <p:cNvPr id="80980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1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2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44" name="Group 298"/>
          <p:cNvGrpSpPr>
            <a:grpSpLocks/>
          </p:cNvGrpSpPr>
          <p:nvPr/>
        </p:nvGrpSpPr>
        <p:grpSpPr bwMode="auto">
          <a:xfrm flipV="1">
            <a:off x="5891213" y="2581275"/>
            <a:ext cx="228600" cy="84138"/>
            <a:chOff x="2848" y="848"/>
            <a:chExt cx="140" cy="98"/>
          </a:xfrm>
        </p:grpSpPr>
        <p:sp>
          <p:nvSpPr>
            <p:cNvPr id="80977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8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9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45" name="Line 302"/>
          <p:cNvSpPr>
            <a:spLocks noChangeShapeType="1"/>
          </p:cNvSpPr>
          <p:nvPr/>
        </p:nvSpPr>
        <p:spPr bwMode="auto">
          <a:xfrm flipH="1">
            <a:off x="5502275" y="2752725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46" name="Group 303"/>
          <p:cNvGrpSpPr>
            <a:grpSpLocks/>
          </p:cNvGrpSpPr>
          <p:nvPr/>
        </p:nvGrpSpPr>
        <p:grpSpPr bwMode="auto">
          <a:xfrm rot="8027572">
            <a:off x="5918200" y="2555875"/>
            <a:ext cx="168275" cy="104775"/>
            <a:chOff x="11283" y="10423"/>
            <a:chExt cx="475" cy="374"/>
          </a:xfrm>
        </p:grpSpPr>
        <p:sp>
          <p:nvSpPr>
            <p:cNvPr id="80970" name="Rectangle 304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0971" name="Line 305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2" name="Line 306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3" name="Line 307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4" name="Line 308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5" name="Line 309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6" name="Line 310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47" name="Freeform 311"/>
          <p:cNvSpPr>
            <a:spLocks/>
          </p:cNvSpPr>
          <p:nvPr/>
        </p:nvSpPr>
        <p:spPr bwMode="auto">
          <a:xfrm>
            <a:off x="5432425" y="1679575"/>
            <a:ext cx="2212975" cy="153035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48" name="Freeform 312"/>
          <p:cNvSpPr>
            <a:spLocks/>
          </p:cNvSpPr>
          <p:nvPr/>
        </p:nvSpPr>
        <p:spPr bwMode="auto">
          <a:xfrm>
            <a:off x="5257800" y="1728788"/>
            <a:ext cx="2508250" cy="1504950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49" name="Freeform 313"/>
          <p:cNvSpPr>
            <a:spLocks/>
          </p:cNvSpPr>
          <p:nvPr/>
        </p:nvSpPr>
        <p:spPr bwMode="auto">
          <a:xfrm>
            <a:off x="5311775" y="1754188"/>
            <a:ext cx="2530475" cy="139065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50" name="Group 314"/>
          <p:cNvGrpSpPr>
            <a:grpSpLocks/>
          </p:cNvGrpSpPr>
          <p:nvPr/>
        </p:nvGrpSpPr>
        <p:grpSpPr bwMode="auto">
          <a:xfrm>
            <a:off x="5237163" y="2668588"/>
            <a:ext cx="39687" cy="141287"/>
            <a:chOff x="10104" y="10005"/>
            <a:chExt cx="137" cy="411"/>
          </a:xfrm>
        </p:grpSpPr>
        <p:sp>
          <p:nvSpPr>
            <p:cNvPr id="80968" name="Oval 31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0969" name="Oval 31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80951" name="Group 317"/>
          <p:cNvGrpSpPr>
            <a:grpSpLocks/>
          </p:cNvGrpSpPr>
          <p:nvPr/>
        </p:nvGrpSpPr>
        <p:grpSpPr bwMode="auto">
          <a:xfrm>
            <a:off x="7621588" y="2790825"/>
            <a:ext cx="39687" cy="142875"/>
            <a:chOff x="10104" y="10005"/>
            <a:chExt cx="137" cy="411"/>
          </a:xfrm>
        </p:grpSpPr>
        <p:sp>
          <p:nvSpPr>
            <p:cNvPr id="80966" name="Oval 31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0967" name="Oval 31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80952" name="Group 320"/>
          <p:cNvGrpSpPr>
            <a:grpSpLocks/>
          </p:cNvGrpSpPr>
          <p:nvPr/>
        </p:nvGrpSpPr>
        <p:grpSpPr bwMode="auto">
          <a:xfrm>
            <a:off x="7816850" y="1717675"/>
            <a:ext cx="39688" cy="142875"/>
            <a:chOff x="10104" y="10005"/>
            <a:chExt cx="137" cy="411"/>
          </a:xfrm>
        </p:grpSpPr>
        <p:sp>
          <p:nvSpPr>
            <p:cNvPr id="80964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0965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96314" name="Rectangle 328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8270875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Causes/costs of congestion: scenario </a:t>
            </a:r>
            <a:r>
              <a:rPr lang="en-US" sz="3600" dirty="0" smtClean="0">
                <a:ea typeface="ＭＳ Ｐゴシック" charset="0"/>
                <a:cs typeface="+mj-cs"/>
              </a:rPr>
              <a:t>3</a:t>
            </a:r>
            <a:r>
              <a:rPr lang="en-US" dirty="0" smtClean="0">
                <a:ea typeface="ＭＳ Ｐゴシック" charset="0"/>
                <a:cs typeface="+mj-cs"/>
              </a:rPr>
              <a:t> 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96315" name="Line 330"/>
          <p:cNvSpPr>
            <a:spLocks noChangeShapeType="1"/>
          </p:cNvSpPr>
          <p:nvPr/>
        </p:nvSpPr>
        <p:spPr bwMode="auto">
          <a:xfrm>
            <a:off x="1270000" y="1558925"/>
            <a:ext cx="0" cy="186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16" name="Line 331"/>
          <p:cNvSpPr>
            <a:spLocks noChangeShapeType="1"/>
          </p:cNvSpPr>
          <p:nvPr/>
        </p:nvSpPr>
        <p:spPr bwMode="auto">
          <a:xfrm flipV="1">
            <a:off x="1254125" y="3411538"/>
            <a:ext cx="23336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0957" name="Freeform 333"/>
          <p:cNvSpPr>
            <a:spLocks/>
          </p:cNvSpPr>
          <p:nvPr/>
        </p:nvSpPr>
        <p:spPr bwMode="auto">
          <a:xfrm>
            <a:off x="1258888" y="2608263"/>
            <a:ext cx="2489200" cy="806450"/>
          </a:xfrm>
          <a:custGeom>
            <a:avLst/>
            <a:gdLst>
              <a:gd name="T0" fmla="*/ 0 w 1568"/>
              <a:gd name="T1" fmla="*/ 2147483647 h 380"/>
              <a:gd name="T2" fmla="*/ 2147483647 w 1568"/>
              <a:gd name="T3" fmla="*/ 2147483647 h 380"/>
              <a:gd name="T4" fmla="*/ 2147483647 w 1568"/>
              <a:gd name="T5" fmla="*/ 2147483647 h 380"/>
              <a:gd name="T6" fmla="*/ 2147483647 w 1568"/>
              <a:gd name="T7" fmla="*/ 2147483647 h 3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8" h="380">
                <a:moveTo>
                  <a:pt x="0" y="375"/>
                </a:moveTo>
                <a:cubicBezTo>
                  <a:pt x="109" y="315"/>
                  <a:pt x="474" y="0"/>
                  <a:pt x="651" y="14"/>
                </a:cubicBezTo>
                <a:cubicBezTo>
                  <a:pt x="828" y="28"/>
                  <a:pt x="730" y="260"/>
                  <a:pt x="914" y="320"/>
                </a:cubicBezTo>
                <a:cubicBezTo>
                  <a:pt x="1098" y="380"/>
                  <a:pt x="1432" y="342"/>
                  <a:pt x="1568" y="34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8" name="Line 334"/>
          <p:cNvSpPr>
            <a:spLocks noChangeShapeType="1"/>
          </p:cNvSpPr>
          <p:nvPr/>
        </p:nvSpPr>
        <p:spPr bwMode="auto">
          <a:xfrm>
            <a:off x="1138238" y="1711325"/>
            <a:ext cx="125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20" name="Text Box 336"/>
          <p:cNvSpPr txBox="1">
            <a:spLocks noChangeArrowheads="1"/>
          </p:cNvSpPr>
          <p:nvPr/>
        </p:nvSpPr>
        <p:spPr bwMode="auto">
          <a:xfrm>
            <a:off x="636588" y="1462088"/>
            <a:ext cx="455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C/2</a:t>
            </a:r>
          </a:p>
        </p:txBody>
      </p:sp>
      <p:sp>
        <p:nvSpPr>
          <p:cNvPr id="96322" name="Text Box 338"/>
          <p:cNvSpPr txBox="1">
            <a:spLocks noChangeArrowheads="1"/>
          </p:cNvSpPr>
          <p:nvPr/>
        </p:nvSpPr>
        <p:spPr bwMode="auto">
          <a:xfrm rot="-5400000">
            <a:off x="543719" y="2389982"/>
            <a:ext cx="808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Symbol" charset="0"/>
              </a:rPr>
              <a:t>l</a:t>
            </a:r>
            <a:r>
              <a:rPr lang="en-US" sz="2400" baseline="-25000" smtClean="0">
                <a:latin typeface="Arial" charset="0"/>
              </a:rPr>
              <a:t>out</a:t>
            </a:r>
          </a:p>
        </p:txBody>
      </p:sp>
      <p:sp>
        <p:nvSpPr>
          <p:cNvPr id="96323" name="Text Box 339"/>
          <p:cNvSpPr txBox="1">
            <a:spLocks noChangeArrowheads="1"/>
          </p:cNvSpPr>
          <p:nvPr/>
        </p:nvSpPr>
        <p:spPr bwMode="auto">
          <a:xfrm>
            <a:off x="1989138" y="3381375"/>
            <a:ext cx="2900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>
                <a:latin typeface="Arial" pitchFamily="34" charset="0"/>
              </a:rPr>
              <a:t>in</a:t>
            </a:r>
            <a:r>
              <a:rPr lang="ja-JP" altLang="en-US" sz="2400" baseline="30000" dirty="0" smtClean="0">
                <a:latin typeface="Arial" pitchFamily="34" charset="0"/>
              </a:rPr>
              <a:t>’</a:t>
            </a:r>
            <a:r>
              <a:rPr lang="sv-SE" altLang="ja-JP" sz="2000" baseline="30000" dirty="0" smtClean="0">
                <a:latin typeface="Body"/>
              </a:rPr>
              <a:t>(</a:t>
            </a:r>
            <a:r>
              <a:rPr lang="sv-SE" altLang="ja-JP" sz="2000" baseline="30000" dirty="0" err="1" smtClean="0">
                <a:latin typeface="Body"/>
              </a:rPr>
              <a:t>incl</a:t>
            </a:r>
            <a:r>
              <a:rPr lang="sv-SE" altLang="ja-JP" sz="2000" baseline="30000" dirty="0" smtClean="0">
                <a:latin typeface="Body"/>
              </a:rPr>
              <a:t>.</a:t>
            </a:r>
            <a:r>
              <a:rPr lang="sv-SE" altLang="ja-JP" sz="2000" dirty="0" smtClean="0">
                <a:latin typeface="Body"/>
              </a:rPr>
              <a:t> </a:t>
            </a:r>
            <a:r>
              <a:rPr lang="sv-SE" altLang="ja-JP" sz="2000" dirty="0" err="1" smtClean="0">
                <a:latin typeface="Body"/>
              </a:rPr>
              <a:t>Retransmisions</a:t>
            </a:r>
            <a:r>
              <a:rPr lang="sv-SE" altLang="ja-JP" sz="2000" dirty="0" smtClean="0">
                <a:latin typeface="Body"/>
              </a:rPr>
              <a:t>)</a:t>
            </a:r>
            <a:endParaRPr lang="en-US" sz="2000" baseline="30000" dirty="0" smtClean="0">
              <a:latin typeface="Body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11775" y="1026197"/>
            <a:ext cx="3295650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solidFill>
                  <a:srgbClr val="FF0000"/>
                </a:solidFill>
                <a:latin typeface="Gill Sans MT" pitchFamily="34" charset="0"/>
              </a:rPr>
              <a:t>Consider 4 streams</a:t>
            </a:r>
          </a:p>
        </p:txBody>
      </p:sp>
    </p:spTree>
    <p:extLst>
      <p:ext uri="{BB962C8B-B14F-4D97-AF65-F5344CB8AC3E}">
        <p14:creationId xmlns:p14="http://schemas.microsoft.com/office/powerpoint/2010/main" val="329192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728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2F52354A-6CED-4444-991C-E7E34BED9487}" type="slidenum">
              <a:rPr lang="en-US" sz="1200" smtClean="0"/>
              <a:pPr>
                <a:defRPr/>
              </a:pPr>
              <a:t>31</a:t>
            </a:fld>
            <a:endParaRPr lang="en-US" sz="1200" smtClean="0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3050"/>
            <a:ext cx="8308975" cy="64611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Approaches towards congestion control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42925" y="1504950"/>
            <a:ext cx="8154988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>
                <a:latin typeface="Gill Sans MT" charset="0"/>
                <a:ea typeface="ＭＳ Ｐゴシック" charset="0"/>
              </a:rPr>
              <a:t>two broad approaches towards congestion control:</a:t>
            </a:r>
          </a:p>
        </p:txBody>
      </p:sp>
      <p:sp>
        <p:nvSpPr>
          <p:cNvPr id="97287" name="Rectangle 8"/>
          <p:cNvSpPr>
            <a:spLocks noChangeArrowheads="1"/>
          </p:cNvSpPr>
          <p:nvPr/>
        </p:nvSpPr>
        <p:spPr bwMode="auto">
          <a:xfrm>
            <a:off x="508000" y="2786063"/>
            <a:ext cx="3487738" cy="32512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288" name="Rectangle 9"/>
          <p:cNvSpPr>
            <a:spLocks noChangeArrowheads="1"/>
          </p:cNvSpPr>
          <p:nvPr/>
        </p:nvSpPr>
        <p:spPr bwMode="auto">
          <a:xfrm>
            <a:off x="768350" y="2528888"/>
            <a:ext cx="2979738" cy="563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2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2446638"/>
            <a:ext cx="3295650" cy="3590626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end-end congestion control: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no explicit feedback from network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congestion inferred from end-system observed loss, delay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approach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  <a:cs typeface="+mn-cs"/>
              </a:rPr>
              <a:t>taken by TCP</a:t>
            </a:r>
            <a:endParaRPr lang="en-US" dirty="0">
              <a:solidFill>
                <a:srgbClr val="C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4678363" y="2814638"/>
            <a:ext cx="3690937" cy="32512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4865688" y="2551113"/>
            <a:ext cx="3092450" cy="565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3" y="2528888"/>
            <a:ext cx="3549650" cy="3536951"/>
          </a:xfrm>
        </p:spPr>
        <p:txBody>
          <a:bodyPr>
            <a:normAutofit fontScale="92500"/>
          </a:bodyPr>
          <a:lstStyle/>
          <a:p>
            <a:pPr marL="282575" indent="-282575">
              <a:lnSpc>
                <a:spcPct val="110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network-assisted congestion control:</a:t>
            </a:r>
          </a:p>
          <a:p>
            <a:pPr marL="282575" indent="-282575"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routers provide feedback to end </a:t>
            </a:r>
            <a:r>
              <a:rPr lang="en-US" sz="2400" dirty="0" smtClean="0">
                <a:ea typeface="ＭＳ Ｐゴシック" charset="0"/>
                <a:cs typeface="+mn-cs"/>
              </a:rPr>
              <a:t>systems </a:t>
            </a:r>
            <a:r>
              <a:rPr lang="en-US" sz="2400" dirty="0" err="1" smtClean="0">
                <a:ea typeface="ＭＳ Ｐゴシック" charset="0"/>
                <a:cs typeface="+mn-cs"/>
              </a:rPr>
              <a:t>eg</a:t>
            </a:r>
            <a:r>
              <a:rPr lang="en-US" sz="2400" dirty="0" smtClean="0">
                <a:ea typeface="ＭＳ Ｐゴシック" charset="0"/>
                <a:cs typeface="+mn-cs"/>
              </a:rPr>
              <a:t>.</a:t>
            </a:r>
            <a:endParaRPr lang="en-US" sz="2400" dirty="0">
              <a:ea typeface="ＭＳ Ｐゴシック" charset="0"/>
              <a:cs typeface="+mn-cs"/>
            </a:endParaRPr>
          </a:p>
          <a:p>
            <a:pPr marL="576263" lvl="1" indent="-179388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 a single bit indicating congestion </a:t>
            </a:r>
          </a:p>
          <a:p>
            <a:pPr marL="576263" lvl="1" indent="-179388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explicit </a:t>
            </a:r>
            <a:r>
              <a:rPr lang="en-US" dirty="0">
                <a:ea typeface="ＭＳ Ｐゴシック" charset="0"/>
              </a:rPr>
              <a:t>rate for sender to send at</a:t>
            </a: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connection-oriented transport: TCP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 smtClean="0"/>
              <a:t>TCP 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81774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88"/>
          <p:cNvSpPr>
            <a:spLocks noChangeArrowheads="1"/>
          </p:cNvSpPr>
          <p:nvPr/>
        </p:nvSpPr>
        <p:spPr bwMode="auto">
          <a:xfrm>
            <a:off x="6082115" y="1848371"/>
            <a:ext cx="3035300" cy="644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dirty="0" smtClean="0"/>
              <a:t>3-</a:t>
            </a:r>
            <a:fld id="{A28199E5-9391-4F40-B3A5-9028F7BC68D5}" type="slidenum">
              <a:rPr lang="en-US" sz="1200" smtClean="0"/>
              <a:pPr>
                <a:defRPr/>
              </a:pPr>
              <a:t>33</a:t>
            </a:fld>
            <a:endParaRPr lang="en-US" sz="1200" dirty="0" smtClean="0"/>
          </a:p>
        </p:txBody>
      </p:sp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60811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dirty="0">
                <a:ea typeface="ＭＳ Ｐゴシック" charset="0"/>
                <a:cs typeface="+mj-cs"/>
              </a:rPr>
              <a:t>TCP congestion control: </a:t>
            </a:r>
            <a:r>
              <a:rPr lang="en-US" sz="3600" dirty="0" smtClean="0">
                <a:ea typeface="ＭＳ Ｐゴシック" charset="0"/>
                <a:cs typeface="+mj-cs"/>
              </a:rPr>
              <a:t/>
            </a:r>
            <a:br>
              <a:rPr lang="en-US" sz="3600" dirty="0" smtClean="0">
                <a:ea typeface="ＭＳ Ｐゴシック" charset="0"/>
                <a:cs typeface="+mj-cs"/>
              </a:rPr>
            </a:br>
            <a:r>
              <a:rPr lang="en-US" sz="2400" dirty="0" smtClean="0">
                <a:ea typeface="ＭＳ Ｐゴシック" charset="0"/>
                <a:cs typeface="+mj-cs"/>
              </a:rPr>
              <a:t>additive </a:t>
            </a:r>
            <a:r>
              <a:rPr lang="en-US" sz="2400" dirty="0">
                <a:ea typeface="ＭＳ Ｐゴシック" charset="0"/>
                <a:cs typeface="+mj-cs"/>
              </a:rPr>
              <a:t>increase multiplicative decrease</a:t>
            </a:r>
          </a:p>
        </p:txBody>
      </p:sp>
      <p:sp>
        <p:nvSpPr>
          <p:cNvPr id="101382" name="Rectangle 8"/>
          <p:cNvSpPr>
            <a:spLocks noChangeArrowheads="1"/>
          </p:cNvSpPr>
          <p:nvPr/>
        </p:nvSpPr>
        <p:spPr bwMode="auto">
          <a:xfrm>
            <a:off x="251520" y="1128870"/>
            <a:ext cx="7191375" cy="268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342900" lvl="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1600" kern="0" dirty="0">
                <a:solidFill>
                  <a:srgbClr val="000000"/>
                </a:solidFill>
              </a:rPr>
              <a:t>end-end control (no network </a:t>
            </a:r>
            <a:r>
              <a:rPr lang="en-US" sz="1600" kern="0" dirty="0" smtClean="0">
                <a:solidFill>
                  <a:srgbClr val="000000"/>
                </a:solidFill>
              </a:rPr>
              <a:t>assistance), sender </a:t>
            </a:r>
            <a:r>
              <a:rPr lang="en-US" sz="1600" kern="0" dirty="0">
                <a:solidFill>
                  <a:srgbClr val="000000"/>
                </a:solidFill>
              </a:rPr>
              <a:t>limits </a:t>
            </a:r>
            <a:r>
              <a:rPr lang="en-US" sz="1600" kern="0" dirty="0" smtClean="0">
                <a:solidFill>
                  <a:srgbClr val="000000"/>
                </a:solidFill>
              </a:rPr>
              <a:t>transmission</a:t>
            </a:r>
            <a:endParaRPr lang="en-US" sz="1600" kern="0" dirty="0">
              <a:solidFill>
                <a:srgbClr val="000000"/>
              </a:solidFill>
            </a:endParaRPr>
          </a:p>
          <a:p>
            <a:pPr marL="231775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u="sng" kern="0" dirty="0">
                <a:solidFill>
                  <a:srgbClr val="FF0000"/>
                </a:solidFill>
              </a:rPr>
              <a:t>How does  sender perceive congestion?</a:t>
            </a:r>
            <a:endParaRPr lang="en-US" sz="1600" kern="0" dirty="0">
              <a:solidFill>
                <a:srgbClr val="000000"/>
              </a:solidFill>
            </a:endParaRP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</a:rPr>
              <a:t>loss </a:t>
            </a:r>
            <a:r>
              <a:rPr lang="en-US" sz="1600" kern="0" dirty="0" smtClean="0">
                <a:solidFill>
                  <a:srgbClr val="000000"/>
                </a:solidFill>
              </a:rPr>
              <a:t>= </a:t>
            </a:r>
            <a:r>
              <a:rPr lang="en-US" sz="1600" kern="0" dirty="0">
                <a:solidFill>
                  <a:srgbClr val="000000"/>
                </a:solidFill>
              </a:rPr>
              <a:t>timeout </a:t>
            </a:r>
            <a:r>
              <a:rPr lang="en-US" sz="1600" i="1" kern="0" dirty="0">
                <a:solidFill>
                  <a:srgbClr val="000000"/>
                </a:solidFill>
              </a:rPr>
              <a:t>or</a:t>
            </a:r>
            <a:r>
              <a:rPr lang="en-US" sz="1600" kern="0" dirty="0">
                <a:solidFill>
                  <a:srgbClr val="000000"/>
                </a:solidFill>
              </a:rPr>
              <a:t> 3 duplicate </a:t>
            </a:r>
            <a:r>
              <a:rPr lang="en-US" sz="1600" kern="0" dirty="0" err="1">
                <a:solidFill>
                  <a:srgbClr val="000000"/>
                </a:solidFill>
              </a:rPr>
              <a:t>acks</a:t>
            </a:r>
            <a:endParaRPr lang="en-US" sz="1600" kern="0" dirty="0">
              <a:solidFill>
                <a:srgbClr val="000000"/>
              </a:solidFill>
            </a:endParaRP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</a:rPr>
              <a:t>TCP sender reduces rate (</a:t>
            </a:r>
            <a:r>
              <a:rPr lang="en-US" sz="1600" b="1" kern="0" dirty="0" smtClean="0">
                <a:solidFill>
                  <a:srgbClr val="000000"/>
                </a:solidFill>
              </a:rPr>
              <a:t>Congestion Window</a:t>
            </a:r>
            <a:r>
              <a:rPr lang="en-US" sz="1600" kern="0" dirty="0" smtClean="0">
                <a:solidFill>
                  <a:srgbClr val="000000"/>
                </a:solidFill>
              </a:rPr>
              <a:t>) </a:t>
            </a:r>
            <a:r>
              <a:rPr lang="en-US" sz="1600" kern="0" dirty="0" smtClean="0">
                <a:solidFill>
                  <a:srgbClr val="000000"/>
                </a:solidFill>
              </a:rPr>
              <a:t>then</a:t>
            </a:r>
            <a:endParaRPr lang="en-US" sz="1600" kern="0" dirty="0">
              <a:solidFill>
                <a:srgbClr val="000000"/>
              </a:solidFill>
            </a:endParaRPr>
          </a:p>
          <a:p>
            <a:pPr marL="231775" indent="-231775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endParaRPr lang="en-US" sz="1600" i="1" dirty="0" smtClean="0">
              <a:solidFill>
                <a:srgbClr val="CC0000"/>
              </a:solidFill>
              <a:ea typeface="ＭＳ Ｐゴシック" charset="0"/>
            </a:endParaRPr>
          </a:p>
          <a:p>
            <a:pPr marL="231775" indent="-231775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endParaRPr lang="en-US" sz="1600" i="1" dirty="0" smtClean="0">
              <a:solidFill>
                <a:srgbClr val="CC0000"/>
              </a:solidFill>
              <a:ea typeface="ＭＳ Ｐゴシック" charset="0"/>
            </a:endParaRPr>
          </a:p>
          <a:p>
            <a:pPr marL="688975" lvl="1" indent="-231775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1600" i="1" dirty="0">
                <a:solidFill>
                  <a:srgbClr val="CC0000"/>
                </a:solidFill>
                <a:ea typeface="ＭＳ Ｐゴシック" charset="0"/>
              </a:rPr>
              <a:t>A</a:t>
            </a:r>
            <a:r>
              <a:rPr lang="en-US" sz="1600" i="1" dirty="0" smtClean="0">
                <a:solidFill>
                  <a:srgbClr val="CC0000"/>
                </a:solidFill>
                <a:ea typeface="ＭＳ Ｐゴシック" charset="0"/>
              </a:rPr>
              <a:t>dditive </a:t>
            </a:r>
            <a:r>
              <a:rPr lang="en-US" sz="1600" i="1" dirty="0">
                <a:solidFill>
                  <a:srgbClr val="CC0000"/>
                </a:solidFill>
                <a:ea typeface="ＭＳ Ｐゴシック" charset="0"/>
              </a:rPr>
              <a:t>I</a:t>
            </a:r>
            <a:r>
              <a:rPr lang="en-US" sz="1600" i="1" dirty="0" smtClean="0">
                <a:solidFill>
                  <a:srgbClr val="CC0000"/>
                </a:solidFill>
                <a:ea typeface="ＭＳ Ｐゴシック" charset="0"/>
              </a:rPr>
              <a:t>ncrease</a:t>
            </a:r>
            <a:r>
              <a:rPr lang="en-US" sz="1600" i="1" dirty="0">
                <a:solidFill>
                  <a:srgbClr val="CC0000"/>
                </a:solidFill>
                <a:ea typeface="ＭＳ Ｐゴシック" charset="0"/>
              </a:rPr>
              <a:t>:</a:t>
            </a:r>
            <a:r>
              <a:rPr lang="en-US" sz="1600" dirty="0">
                <a:ea typeface="ＭＳ Ｐゴシック" charset="0"/>
              </a:rPr>
              <a:t> increase  </a:t>
            </a:r>
            <a:r>
              <a:rPr lang="en-US" sz="1600" b="1" dirty="0" err="1">
                <a:ea typeface="ＭＳ Ｐゴシック" charset="0"/>
              </a:rPr>
              <a:t>cwnd</a:t>
            </a:r>
            <a:r>
              <a:rPr lang="en-US" sz="1600" dirty="0">
                <a:ea typeface="ＭＳ Ｐゴシック" charset="0"/>
              </a:rPr>
              <a:t> by 1 MSS every RTT until loss detected</a:t>
            </a:r>
            <a:endParaRPr lang="en-US" sz="1600" i="1" dirty="0">
              <a:ea typeface="ＭＳ Ｐゴシック" charset="0"/>
            </a:endParaRPr>
          </a:p>
          <a:p>
            <a:pPr marL="688975" lvl="1" indent="-231775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1600" i="1" dirty="0">
                <a:solidFill>
                  <a:srgbClr val="CC0000"/>
                </a:solidFill>
                <a:ea typeface="ＭＳ Ｐゴシック" charset="0"/>
              </a:rPr>
              <a:t>M</a:t>
            </a:r>
            <a:r>
              <a:rPr lang="en-US" sz="1600" i="1" dirty="0" smtClean="0">
                <a:solidFill>
                  <a:srgbClr val="CC0000"/>
                </a:solidFill>
                <a:ea typeface="ＭＳ Ｐゴシック" charset="0"/>
              </a:rPr>
              <a:t>ultiplicative </a:t>
            </a:r>
            <a:r>
              <a:rPr lang="en-US" sz="1600" i="1" dirty="0">
                <a:solidFill>
                  <a:srgbClr val="CC0000"/>
                </a:solidFill>
                <a:ea typeface="ＭＳ Ｐゴシック" charset="0"/>
              </a:rPr>
              <a:t>D</a:t>
            </a:r>
            <a:r>
              <a:rPr lang="en-US" sz="1600" i="1" dirty="0" smtClean="0">
                <a:solidFill>
                  <a:srgbClr val="CC0000"/>
                </a:solidFill>
                <a:ea typeface="ＭＳ Ｐゴシック" charset="0"/>
              </a:rPr>
              <a:t>ecrease</a:t>
            </a:r>
            <a:r>
              <a:rPr lang="en-US" sz="1600" dirty="0">
                <a:solidFill>
                  <a:srgbClr val="CC0000"/>
                </a:solidFill>
                <a:ea typeface="ＭＳ Ｐゴシック" charset="0"/>
              </a:rPr>
              <a:t>:</a:t>
            </a:r>
            <a:r>
              <a:rPr lang="en-US" sz="1600" dirty="0">
                <a:ea typeface="ＭＳ Ｐゴシック" charset="0"/>
              </a:rPr>
              <a:t> cut </a:t>
            </a:r>
            <a:r>
              <a:rPr lang="en-US" sz="1600" b="1" dirty="0" err="1">
                <a:ea typeface="ＭＳ Ｐゴシック" charset="0"/>
              </a:rPr>
              <a:t>cwnd</a:t>
            </a:r>
            <a:r>
              <a:rPr lang="en-US" sz="1600" b="1" dirty="0">
                <a:ea typeface="ＭＳ Ｐゴシック" charset="0"/>
              </a:rPr>
              <a:t> </a:t>
            </a:r>
            <a:r>
              <a:rPr lang="en-US" sz="1600" dirty="0">
                <a:ea typeface="ＭＳ Ｐゴシック" charset="0"/>
              </a:rPr>
              <a:t>in half after loss </a:t>
            </a:r>
            <a:endParaRPr lang="en-US" sz="1600" dirty="0" smtClean="0">
              <a:ea typeface="ＭＳ Ｐゴシック" charset="0"/>
            </a:endParaRPr>
          </a:p>
          <a:p>
            <a:pPr marL="688975" lvl="1" indent="-231775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b="1" dirty="0" smtClean="0">
                <a:latin typeface="+mn-lt"/>
                <a:ea typeface="ＭＳ Ｐゴシック" charset="0"/>
              </a:rPr>
              <a:t>To start with: </a:t>
            </a:r>
            <a:r>
              <a:rPr lang="en-US" b="1" dirty="0" smtClean="0">
                <a:solidFill>
                  <a:srgbClr val="CC0000"/>
                </a:solidFill>
                <a:latin typeface="+mn-lt"/>
                <a:ea typeface="ＭＳ Ｐゴシック" charset="0"/>
              </a:rPr>
              <a:t>slow start </a:t>
            </a:r>
            <a:endParaRPr lang="en-US" b="1" dirty="0">
              <a:solidFill>
                <a:srgbClr val="CC000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01383" name="Rectangle 11"/>
          <p:cNvSpPr>
            <a:spLocks noChangeArrowheads="1"/>
          </p:cNvSpPr>
          <p:nvPr/>
        </p:nvSpPr>
        <p:spPr bwMode="auto">
          <a:xfrm>
            <a:off x="3663950" y="3659188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1385" name="Text Box 13"/>
          <p:cNvSpPr txBox="1">
            <a:spLocks noChangeArrowheads="1"/>
          </p:cNvSpPr>
          <p:nvPr/>
        </p:nvSpPr>
        <p:spPr bwMode="auto">
          <a:xfrm>
            <a:off x="425450" y="4448175"/>
            <a:ext cx="2146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dirty="0" smtClean="0">
                <a:latin typeface="Arial" charset="0"/>
              </a:rPr>
              <a:t>AIMD saw tooth</a:t>
            </a:r>
          </a:p>
          <a:p>
            <a:pPr algn="r">
              <a:defRPr/>
            </a:pPr>
            <a:r>
              <a:rPr lang="en-US" sz="2000" dirty="0" smtClean="0">
                <a:latin typeface="Arial" charset="0"/>
              </a:rPr>
              <a:t>behavior: probing</a:t>
            </a:r>
          </a:p>
          <a:p>
            <a:pPr algn="r">
              <a:defRPr/>
            </a:pPr>
            <a:r>
              <a:rPr lang="en-US" sz="2000" dirty="0" smtClean="0">
                <a:latin typeface="Arial" charset="0"/>
              </a:rPr>
              <a:t>for bandwidth</a:t>
            </a:r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 flipV="1">
            <a:off x="3505200" y="4852988"/>
            <a:ext cx="169863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>
            <a:off x="3686175" y="4841875"/>
            <a:ext cx="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9" name="Line 21"/>
          <p:cNvSpPr>
            <a:spLocks noChangeShapeType="1"/>
          </p:cNvSpPr>
          <p:nvPr/>
        </p:nvSpPr>
        <p:spPr bwMode="auto">
          <a:xfrm flipV="1">
            <a:off x="3675063" y="4525963"/>
            <a:ext cx="982662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>
            <a:off x="4646613" y="4527550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68326" name="Group 38"/>
          <p:cNvGrpSpPr>
            <a:grpSpLocks/>
          </p:cNvGrpSpPr>
          <p:nvPr/>
        </p:nvGrpSpPr>
        <p:grpSpPr bwMode="auto">
          <a:xfrm>
            <a:off x="4638675" y="4402138"/>
            <a:ext cx="3040063" cy="1106487"/>
            <a:chOff x="2720" y="2730"/>
            <a:chExt cx="1915" cy="697"/>
          </a:xfrm>
        </p:grpSpPr>
        <p:sp>
          <p:nvSpPr>
            <p:cNvPr id="101399" name="Line 23"/>
            <p:cNvSpPr>
              <a:spLocks noChangeShapeType="1"/>
            </p:cNvSpPr>
            <p:nvPr/>
          </p:nvSpPr>
          <p:spPr bwMode="auto">
            <a:xfrm flipV="1">
              <a:off x="2720" y="2996"/>
              <a:ext cx="331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3992" name="Group 37"/>
            <p:cNvGrpSpPr>
              <a:grpSpLocks/>
            </p:cNvGrpSpPr>
            <p:nvPr/>
          </p:nvGrpSpPr>
          <p:grpSpPr bwMode="auto">
            <a:xfrm>
              <a:off x="3051" y="2730"/>
              <a:ext cx="1584" cy="697"/>
              <a:chOff x="3051" y="2730"/>
              <a:chExt cx="1584" cy="697"/>
            </a:xfrm>
          </p:grpSpPr>
          <p:sp>
            <p:nvSpPr>
              <p:cNvPr id="101401" name="Line 24"/>
              <p:cNvSpPr>
                <a:spLocks noChangeShapeType="1"/>
              </p:cNvSpPr>
              <p:nvPr/>
            </p:nvSpPr>
            <p:spPr bwMode="auto">
              <a:xfrm>
                <a:off x="3051" y="2993"/>
                <a:ext cx="0" cy="4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2" name="Line 25"/>
              <p:cNvSpPr>
                <a:spLocks noChangeShapeType="1"/>
              </p:cNvSpPr>
              <p:nvPr/>
            </p:nvSpPr>
            <p:spPr bwMode="auto">
              <a:xfrm flipV="1">
                <a:off x="3058" y="2795"/>
                <a:ext cx="611" cy="6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3" name="Line 26"/>
              <p:cNvSpPr>
                <a:spLocks noChangeShapeType="1"/>
              </p:cNvSpPr>
              <p:nvPr/>
            </p:nvSpPr>
            <p:spPr bwMode="auto">
              <a:xfrm>
                <a:off x="3666" y="2795"/>
                <a:ext cx="7" cy="5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4" name="Line 29"/>
              <p:cNvSpPr>
                <a:spLocks noChangeShapeType="1"/>
              </p:cNvSpPr>
              <p:nvPr/>
            </p:nvSpPr>
            <p:spPr bwMode="auto">
              <a:xfrm flipV="1">
                <a:off x="3669" y="2898"/>
                <a:ext cx="420" cy="4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5" name="Line 30"/>
              <p:cNvSpPr>
                <a:spLocks noChangeShapeType="1"/>
              </p:cNvSpPr>
              <p:nvPr/>
            </p:nvSpPr>
            <p:spPr bwMode="auto">
              <a:xfrm>
                <a:off x="4089" y="2889"/>
                <a:ext cx="0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6" name="Line 31"/>
              <p:cNvSpPr>
                <a:spLocks noChangeShapeType="1"/>
              </p:cNvSpPr>
              <p:nvPr/>
            </p:nvSpPr>
            <p:spPr bwMode="auto">
              <a:xfrm flipV="1">
                <a:off x="4083" y="2730"/>
                <a:ext cx="552" cy="6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268321" name="Freeform 33"/>
          <p:cNvSpPr>
            <a:spLocks/>
          </p:cNvSpPr>
          <p:nvPr/>
        </p:nvSpPr>
        <p:spPr bwMode="auto">
          <a:xfrm>
            <a:off x="3598863" y="3816350"/>
            <a:ext cx="858837" cy="1016000"/>
          </a:xfrm>
          <a:custGeom>
            <a:avLst/>
            <a:gdLst>
              <a:gd name="T0" fmla="*/ 2147483647 w 541"/>
              <a:gd name="T1" fmla="*/ 0 h 640"/>
              <a:gd name="T2" fmla="*/ 0 w 541"/>
              <a:gd name="T3" fmla="*/ 0 h 640"/>
              <a:gd name="T4" fmla="*/ 0 w 541"/>
              <a:gd name="T5" fmla="*/ 2147483647 h 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1" h="640">
                <a:moveTo>
                  <a:pt x="541" y="0"/>
                </a:moveTo>
                <a:lnTo>
                  <a:pt x="0" y="0"/>
                </a:lnTo>
                <a:lnTo>
                  <a:pt x="0" y="6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2" name="Freeform 34"/>
          <p:cNvSpPr>
            <a:spLocks/>
          </p:cNvSpPr>
          <p:nvPr/>
        </p:nvSpPr>
        <p:spPr bwMode="auto">
          <a:xfrm>
            <a:off x="3743325" y="4019550"/>
            <a:ext cx="796925" cy="1000125"/>
          </a:xfrm>
          <a:custGeom>
            <a:avLst/>
            <a:gdLst>
              <a:gd name="T0" fmla="*/ 2147483647 w 502"/>
              <a:gd name="T1" fmla="*/ 0 h 630"/>
              <a:gd name="T2" fmla="*/ 2147483647 w 502"/>
              <a:gd name="T3" fmla="*/ 2147483647 h 630"/>
              <a:gd name="T4" fmla="*/ 2147483647 w 502"/>
              <a:gd name="T5" fmla="*/ 2147483647 h 630"/>
              <a:gd name="T6" fmla="*/ 0 w 502"/>
              <a:gd name="T7" fmla="*/ 2147483647 h 6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2" h="630">
                <a:moveTo>
                  <a:pt x="502" y="0"/>
                </a:moveTo>
                <a:lnTo>
                  <a:pt x="56" y="2"/>
                </a:lnTo>
                <a:lnTo>
                  <a:pt x="54" y="630"/>
                </a:lnTo>
                <a:lnTo>
                  <a:pt x="0" y="63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3" name="Freeform 35"/>
          <p:cNvSpPr>
            <a:spLocks/>
          </p:cNvSpPr>
          <p:nvPr/>
        </p:nvSpPr>
        <p:spPr bwMode="auto">
          <a:xfrm>
            <a:off x="4051300" y="3814763"/>
            <a:ext cx="406400" cy="1168400"/>
          </a:xfrm>
          <a:custGeom>
            <a:avLst/>
            <a:gdLst>
              <a:gd name="T0" fmla="*/ 2147483647 w 256"/>
              <a:gd name="T1" fmla="*/ 0 h 736"/>
              <a:gd name="T2" fmla="*/ 0 w 256"/>
              <a:gd name="T3" fmla="*/ 0 h 736"/>
              <a:gd name="T4" fmla="*/ 0 w 256"/>
              <a:gd name="T5" fmla="*/ 2147483647 h 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736">
                <a:moveTo>
                  <a:pt x="256" y="0"/>
                </a:moveTo>
                <a:lnTo>
                  <a:pt x="0" y="0"/>
                </a:lnTo>
                <a:lnTo>
                  <a:pt x="0" y="7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4" name="Freeform 36"/>
          <p:cNvSpPr>
            <a:spLocks/>
          </p:cNvSpPr>
          <p:nvPr/>
        </p:nvSpPr>
        <p:spPr bwMode="auto">
          <a:xfrm>
            <a:off x="4689475" y="4179888"/>
            <a:ext cx="168275" cy="635000"/>
          </a:xfrm>
          <a:custGeom>
            <a:avLst/>
            <a:gdLst>
              <a:gd name="T0" fmla="*/ 2147483647 w 106"/>
              <a:gd name="T1" fmla="*/ 0 h 400"/>
              <a:gd name="T2" fmla="*/ 2147483647 w 106"/>
              <a:gd name="T3" fmla="*/ 2147483647 h 400"/>
              <a:gd name="T4" fmla="*/ 0 w 106"/>
              <a:gd name="T5" fmla="*/ 2147483647 h 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" h="400">
                <a:moveTo>
                  <a:pt x="106" y="0"/>
                </a:moveTo>
                <a:lnTo>
                  <a:pt x="106" y="400"/>
                </a:lnTo>
                <a:lnTo>
                  <a:pt x="0" y="4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40038" y="3622675"/>
            <a:ext cx="5786437" cy="2854325"/>
            <a:chOff x="2840038" y="3622675"/>
            <a:chExt cx="5786437" cy="2854325"/>
          </a:xfrm>
        </p:grpSpPr>
        <p:sp>
          <p:nvSpPr>
            <p:cNvPr id="101384" name="Text Box 12"/>
            <p:cNvSpPr txBox="1">
              <a:spLocks noChangeArrowheads="1"/>
            </p:cNvSpPr>
            <p:nvPr/>
          </p:nvSpPr>
          <p:spPr bwMode="auto">
            <a:xfrm rot="-5400000">
              <a:off x="2074863" y="4784725"/>
              <a:ext cx="2047875" cy="517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b="1" smtClean="0">
                  <a:latin typeface="Courier New" charset="0"/>
                </a:rPr>
                <a:t>cwnd:</a:t>
              </a:r>
              <a:r>
                <a:rPr lang="en-US" sz="1400" smtClean="0">
                  <a:latin typeface="Arial" charset="0"/>
                </a:rPr>
                <a:t> TCP sender </a:t>
              </a:r>
            </a:p>
            <a:p>
              <a:pPr>
                <a:defRPr/>
              </a:pPr>
              <a:r>
                <a:rPr lang="en-US" sz="1400" smtClean="0">
                  <a:latin typeface="Arial" charset="0"/>
                </a:rPr>
                <a:t>congestion window size</a:t>
              </a:r>
            </a:p>
          </p:txBody>
        </p:sp>
        <p:sp>
          <p:nvSpPr>
            <p:cNvPr id="101386" name="Line 17"/>
            <p:cNvSpPr>
              <a:spLocks noChangeShapeType="1"/>
            </p:cNvSpPr>
            <p:nvPr/>
          </p:nvSpPr>
          <p:spPr bwMode="auto">
            <a:xfrm>
              <a:off x="3505200" y="6149975"/>
              <a:ext cx="4143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1387" name="Line 18"/>
            <p:cNvSpPr>
              <a:spLocks noChangeShapeType="1"/>
            </p:cNvSpPr>
            <p:nvPr/>
          </p:nvSpPr>
          <p:spPr bwMode="auto">
            <a:xfrm>
              <a:off x="3494088" y="3735388"/>
              <a:ext cx="0" cy="2416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1393" name="Text Box 32"/>
            <p:cNvSpPr txBox="1">
              <a:spLocks noChangeArrowheads="1"/>
            </p:cNvSpPr>
            <p:nvPr/>
          </p:nvSpPr>
          <p:spPr bwMode="auto">
            <a:xfrm>
              <a:off x="4403725" y="3622675"/>
              <a:ext cx="42227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>
                <a:defRPr/>
              </a:pPr>
              <a:r>
                <a:rPr lang="en-US" dirty="0" smtClean="0"/>
                <a:t>additively increase window size …</a:t>
              </a:r>
            </a:p>
            <a:p>
              <a:pPr algn="l">
                <a:defRPr/>
              </a:pPr>
              <a:r>
                <a:rPr lang="en-US" dirty="0" smtClean="0"/>
                <a:t>…. until loss occurs (then cut window in half)</a:t>
              </a:r>
            </a:p>
          </p:txBody>
        </p:sp>
        <p:sp>
          <p:nvSpPr>
            <p:cNvPr id="101398" name="Text Box 40"/>
            <p:cNvSpPr txBox="1">
              <a:spLocks noChangeArrowheads="1"/>
            </p:cNvSpPr>
            <p:nvPr/>
          </p:nvSpPr>
          <p:spPr bwMode="auto">
            <a:xfrm>
              <a:off x="5072063" y="6140450"/>
              <a:ext cx="5762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time</a:t>
              </a:r>
            </a:p>
          </p:txBody>
        </p:sp>
      </p:grpSp>
      <p:sp>
        <p:nvSpPr>
          <p:cNvPr id="34" name="Text Box 79"/>
          <p:cNvSpPr txBox="1">
            <a:spLocks noChangeArrowheads="1"/>
          </p:cNvSpPr>
          <p:nvPr/>
        </p:nvSpPr>
        <p:spPr bwMode="auto">
          <a:xfrm>
            <a:off x="6126565" y="1930126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Arial" charset="0"/>
              </a:rPr>
              <a:t>rate</a:t>
            </a:r>
          </a:p>
        </p:txBody>
      </p:sp>
      <p:grpSp>
        <p:nvGrpSpPr>
          <p:cNvPr id="35" name="Group 82"/>
          <p:cNvGrpSpPr>
            <a:grpSpLocks/>
          </p:cNvGrpSpPr>
          <p:nvPr/>
        </p:nvGrpSpPr>
        <p:grpSpPr bwMode="auto">
          <a:xfrm>
            <a:off x="6808489" y="1955526"/>
            <a:ext cx="931863" cy="441325"/>
            <a:chOff x="4214" y="2517"/>
            <a:chExt cx="587" cy="278"/>
          </a:xfrm>
        </p:grpSpPr>
        <p:sp>
          <p:nvSpPr>
            <p:cNvPr id="36" name="Text Box 80"/>
            <p:cNvSpPr txBox="1">
              <a:spLocks noChangeArrowheads="1"/>
            </p:cNvSpPr>
            <p:nvPr/>
          </p:nvSpPr>
          <p:spPr bwMode="auto">
            <a:xfrm>
              <a:off x="4216" y="2517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~</a:t>
              </a:r>
            </a:p>
          </p:txBody>
        </p:sp>
        <p:sp>
          <p:nvSpPr>
            <p:cNvPr id="37" name="Text Box 81"/>
            <p:cNvSpPr txBox="1">
              <a:spLocks noChangeArrowheads="1"/>
            </p:cNvSpPr>
            <p:nvPr/>
          </p:nvSpPr>
          <p:spPr bwMode="auto">
            <a:xfrm>
              <a:off x="4214" y="2564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~</a:t>
              </a:r>
            </a:p>
          </p:txBody>
        </p:sp>
      </p:grpSp>
      <p:grpSp>
        <p:nvGrpSpPr>
          <p:cNvPr id="38" name="Group 86"/>
          <p:cNvGrpSpPr>
            <a:grpSpLocks/>
          </p:cNvGrpSpPr>
          <p:nvPr/>
        </p:nvGrpSpPr>
        <p:grpSpPr bwMode="auto">
          <a:xfrm>
            <a:off x="7207653" y="1806301"/>
            <a:ext cx="712787" cy="715963"/>
            <a:chOff x="4400" y="2509"/>
            <a:chExt cx="449" cy="451"/>
          </a:xfrm>
        </p:grpSpPr>
        <p:sp>
          <p:nvSpPr>
            <p:cNvPr id="39" name="Text Box 83"/>
            <p:cNvSpPr txBox="1">
              <a:spLocks noChangeArrowheads="1"/>
            </p:cNvSpPr>
            <p:nvPr/>
          </p:nvSpPr>
          <p:spPr bwMode="auto">
            <a:xfrm>
              <a:off x="4400" y="2509"/>
              <a:ext cx="4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 err="1" smtClean="0"/>
                <a:t>cwnd</a:t>
              </a:r>
              <a:endParaRPr lang="en-US" sz="1800" dirty="0" smtClean="0"/>
            </a:p>
          </p:txBody>
        </p:sp>
        <p:sp>
          <p:nvSpPr>
            <p:cNvPr id="40" name="Text Box 84"/>
            <p:cNvSpPr txBox="1">
              <a:spLocks noChangeArrowheads="1"/>
            </p:cNvSpPr>
            <p:nvPr/>
          </p:nvSpPr>
          <p:spPr bwMode="auto">
            <a:xfrm>
              <a:off x="4443" y="2729"/>
              <a:ext cx="3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RTT</a:t>
              </a:r>
            </a:p>
          </p:txBody>
        </p:sp>
        <p:sp>
          <p:nvSpPr>
            <p:cNvPr id="41" name="Line 85"/>
            <p:cNvSpPr>
              <a:spLocks noChangeShapeType="1"/>
            </p:cNvSpPr>
            <p:nvPr/>
          </p:nvSpPr>
          <p:spPr bwMode="auto">
            <a:xfrm>
              <a:off x="4430" y="2731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42" name="Text Box 87"/>
          <p:cNvSpPr txBox="1">
            <a:spLocks noChangeArrowheads="1"/>
          </p:cNvSpPr>
          <p:nvPr/>
        </p:nvSpPr>
        <p:spPr bwMode="auto">
          <a:xfrm>
            <a:off x="7925203" y="1965051"/>
            <a:ext cx="113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bytes/sec</a:t>
            </a:r>
          </a:p>
        </p:txBody>
      </p:sp>
    </p:spTree>
    <p:extLst>
      <p:ext uri="{BB962C8B-B14F-4D97-AF65-F5344CB8AC3E}">
        <p14:creationId xmlns:p14="http://schemas.microsoft.com/office/powerpoint/2010/main" val="385057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1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1385" grpId="0"/>
      <p:bldP spid="268321" grpId="0" animBg="1"/>
      <p:bldP spid="268321" grpId="1" animBg="1"/>
      <p:bldP spid="268322" grpId="0" animBg="1"/>
      <p:bldP spid="268322" grpId="1" animBg="1"/>
      <p:bldP spid="268323" grpId="0" animBg="1"/>
      <p:bldP spid="268323" grpId="1" animBg="1"/>
      <p:bldP spid="268324" grpId="0" animBg="1"/>
      <p:bldP spid="34" grpId="0"/>
      <p:bldP spid="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F0D17B87-E7AE-431A-90AB-92A15E47CD27}" type="slidenum">
              <a:rPr lang="en-US" sz="1200" smtClean="0"/>
              <a:pPr>
                <a:defRPr/>
              </a:pPr>
              <a:t>34</a:t>
            </a:fld>
            <a:endParaRPr lang="en-US" sz="1200" smtClean="0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49225"/>
            <a:ext cx="7772400" cy="68748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Slow Start 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16805"/>
            <a:ext cx="4890838" cy="4893469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when connection begins, increase rate exponentially until first loss event: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initially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= 1 MSS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double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every RTT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done by incrementing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for every ACK </a:t>
            </a:r>
            <a:r>
              <a:rPr lang="en-US" dirty="0" smtClean="0">
                <a:ea typeface="ＭＳ Ｐゴシック" charset="0"/>
              </a:rPr>
              <a:t>received</a:t>
            </a:r>
          </a:p>
          <a:p>
            <a:pPr lvl="1"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i="1" u="sng" dirty="0">
                <a:solidFill>
                  <a:srgbClr val="CC0000"/>
                </a:solidFill>
                <a:ea typeface="ＭＳ Ｐゴシック" charset="0"/>
                <a:cs typeface="+mn-cs"/>
              </a:rPr>
              <a:t>summary: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initial rate is slow but ramps up exponentially fast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5616575" y="2309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1" name="Text Box 8"/>
          <p:cNvSpPr txBox="1">
            <a:spLocks noChangeArrowheads="1"/>
          </p:cNvSpPr>
          <p:nvPr/>
        </p:nvSpPr>
        <p:spPr bwMode="auto">
          <a:xfrm>
            <a:off x="5213350" y="1171575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Host A</a:t>
            </a:r>
          </a:p>
        </p:txBody>
      </p:sp>
      <p:sp>
        <p:nvSpPr>
          <p:cNvPr id="103432" name="Text Box 9"/>
          <p:cNvSpPr txBox="1">
            <a:spLocks noChangeArrowheads="1"/>
          </p:cNvSpPr>
          <p:nvPr/>
        </p:nvSpPr>
        <p:spPr bwMode="auto">
          <a:xfrm rot="408567">
            <a:off x="6623050" y="2276475"/>
            <a:ext cx="120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one segment</a:t>
            </a:r>
            <a:endParaRPr lang="en-US" sz="1000" smtClean="0">
              <a:latin typeface="Times New Roman" charset="0"/>
            </a:endParaRPr>
          </a:p>
        </p:txBody>
      </p:sp>
      <p:sp>
        <p:nvSpPr>
          <p:cNvPr id="103433" name="Text Box 10"/>
          <p:cNvSpPr txBox="1">
            <a:spLocks noChangeArrowheads="1"/>
          </p:cNvSpPr>
          <p:nvPr/>
        </p:nvSpPr>
        <p:spPr bwMode="auto">
          <a:xfrm rot="-5400000">
            <a:off x="5174456" y="2513807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RTT</a:t>
            </a:r>
            <a:endParaRPr lang="en-US" sz="1000" smtClean="0">
              <a:latin typeface="Arial" charset="0"/>
            </a:endParaRPr>
          </a:p>
        </p:txBody>
      </p:sp>
      <p:sp>
        <p:nvSpPr>
          <p:cNvPr id="103434" name="Text Box 12"/>
          <p:cNvSpPr txBox="1">
            <a:spLocks noChangeArrowheads="1"/>
          </p:cNvSpPr>
          <p:nvPr/>
        </p:nvSpPr>
        <p:spPr bwMode="auto">
          <a:xfrm>
            <a:off x="7650163" y="115728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Host B</a:t>
            </a:r>
          </a:p>
        </p:txBody>
      </p:sp>
      <p:sp>
        <p:nvSpPr>
          <p:cNvPr id="103435" name="Line 13"/>
          <p:cNvSpPr>
            <a:spLocks noChangeShapeType="1"/>
          </p:cNvSpPr>
          <p:nvPr/>
        </p:nvSpPr>
        <p:spPr bwMode="auto">
          <a:xfrm>
            <a:off x="5611813" y="21240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6" name="Line 14"/>
          <p:cNvSpPr>
            <a:spLocks noChangeShapeType="1"/>
          </p:cNvSpPr>
          <p:nvPr/>
        </p:nvSpPr>
        <p:spPr bwMode="auto">
          <a:xfrm>
            <a:off x="8126413" y="21621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7" name="Line 15"/>
          <p:cNvSpPr>
            <a:spLocks noChangeShapeType="1"/>
          </p:cNvSpPr>
          <p:nvPr/>
        </p:nvSpPr>
        <p:spPr bwMode="auto">
          <a:xfrm flipH="1" flipV="1">
            <a:off x="5430838" y="2273300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8" name="Line 16"/>
          <p:cNvSpPr>
            <a:spLocks noChangeShapeType="1"/>
          </p:cNvSpPr>
          <p:nvPr/>
        </p:nvSpPr>
        <p:spPr bwMode="auto">
          <a:xfrm>
            <a:off x="5440363" y="2879725"/>
            <a:ext cx="4762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9" name="Line 17"/>
          <p:cNvSpPr>
            <a:spLocks noChangeShapeType="1"/>
          </p:cNvSpPr>
          <p:nvPr/>
        </p:nvSpPr>
        <p:spPr bwMode="auto">
          <a:xfrm flipV="1">
            <a:off x="5592763" y="271462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86032" name="Group 18"/>
          <p:cNvGrpSpPr>
            <a:grpSpLocks/>
          </p:cNvGrpSpPr>
          <p:nvPr/>
        </p:nvGrpSpPr>
        <p:grpSpPr bwMode="auto">
          <a:xfrm>
            <a:off x="7840663" y="5456238"/>
            <a:ext cx="615950" cy="366712"/>
            <a:chOff x="3317" y="3527"/>
            <a:chExt cx="388" cy="231"/>
          </a:xfrm>
        </p:grpSpPr>
        <p:sp>
          <p:nvSpPr>
            <p:cNvPr id="103494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5" name="Text Box 20"/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>
                  <a:latin typeface="Arial" charset="0"/>
                </a:rPr>
                <a:t>time</a:t>
              </a:r>
              <a:endParaRPr lang="en-US" sz="1000" smtClean="0">
                <a:latin typeface="Arial" charset="0"/>
              </a:endParaRPr>
            </a:p>
          </p:txBody>
        </p:sp>
      </p:grpSp>
      <p:sp>
        <p:nvSpPr>
          <p:cNvPr id="103441" name="Line 21"/>
          <p:cNvSpPr>
            <a:spLocks noChangeShapeType="1"/>
          </p:cNvSpPr>
          <p:nvPr/>
        </p:nvSpPr>
        <p:spPr bwMode="auto">
          <a:xfrm>
            <a:off x="5621338" y="309086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2" name="Line 22"/>
          <p:cNvSpPr>
            <a:spLocks noChangeShapeType="1"/>
          </p:cNvSpPr>
          <p:nvPr/>
        </p:nvSpPr>
        <p:spPr bwMode="auto">
          <a:xfrm>
            <a:off x="5616575" y="317658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3" name="Line 23"/>
          <p:cNvSpPr>
            <a:spLocks noChangeShapeType="1"/>
          </p:cNvSpPr>
          <p:nvPr/>
        </p:nvSpPr>
        <p:spPr bwMode="auto">
          <a:xfrm flipV="1">
            <a:off x="5616575" y="3700463"/>
            <a:ext cx="2528888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4" name="Line 24"/>
          <p:cNvSpPr>
            <a:spLocks noChangeShapeType="1"/>
          </p:cNvSpPr>
          <p:nvPr/>
        </p:nvSpPr>
        <p:spPr bwMode="auto">
          <a:xfrm flipV="1">
            <a:off x="5589588" y="3960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5" name="Text Box 25"/>
          <p:cNvSpPr txBox="1">
            <a:spLocks noChangeArrowheads="1"/>
          </p:cNvSpPr>
          <p:nvPr/>
        </p:nvSpPr>
        <p:spPr bwMode="auto">
          <a:xfrm rot="408567">
            <a:off x="6621463" y="3062288"/>
            <a:ext cx="1277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two segments</a:t>
            </a:r>
            <a:endParaRPr lang="en-US" sz="1000" smtClean="0">
              <a:latin typeface="Times New Roman" charset="0"/>
            </a:endParaRPr>
          </a:p>
        </p:txBody>
      </p:sp>
      <p:sp>
        <p:nvSpPr>
          <p:cNvPr id="103446" name="Text Box 26"/>
          <p:cNvSpPr txBox="1">
            <a:spLocks noChangeArrowheads="1"/>
          </p:cNvSpPr>
          <p:nvPr/>
        </p:nvSpPr>
        <p:spPr bwMode="auto">
          <a:xfrm rot="408567">
            <a:off x="6713538" y="4076700"/>
            <a:ext cx="1306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four segments</a:t>
            </a:r>
            <a:endParaRPr lang="en-US" sz="1000" smtClean="0">
              <a:latin typeface="Times New Roman" charset="0"/>
            </a:endParaRPr>
          </a:p>
        </p:txBody>
      </p:sp>
      <p:grpSp>
        <p:nvGrpSpPr>
          <p:cNvPr id="86039" name="Group 27"/>
          <p:cNvGrpSpPr>
            <a:grpSpLocks/>
          </p:cNvGrpSpPr>
          <p:nvPr/>
        </p:nvGrpSpPr>
        <p:grpSpPr bwMode="auto">
          <a:xfrm>
            <a:off x="5611813" y="4095750"/>
            <a:ext cx="2519362" cy="652463"/>
            <a:chOff x="3954" y="2214"/>
            <a:chExt cx="1587" cy="411"/>
          </a:xfrm>
        </p:grpSpPr>
        <p:sp>
          <p:nvSpPr>
            <p:cNvPr id="103490" name="Line 28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1" name="Line 29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2" name="Line 30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3" name="Line 31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6040" name="Group 32"/>
          <p:cNvGrpSpPr>
            <a:grpSpLocks/>
          </p:cNvGrpSpPr>
          <p:nvPr/>
        </p:nvGrpSpPr>
        <p:grpSpPr bwMode="auto">
          <a:xfrm flipV="1">
            <a:off x="5897563" y="4476750"/>
            <a:ext cx="2228850" cy="604838"/>
            <a:chOff x="3954" y="2214"/>
            <a:chExt cx="1587" cy="411"/>
          </a:xfrm>
        </p:grpSpPr>
        <p:sp>
          <p:nvSpPr>
            <p:cNvPr id="103486" name="Line 33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7" name="Line 34"/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8" name="Line 35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9" name="Line 36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6042" name="Group 43"/>
          <p:cNvGrpSpPr>
            <a:grpSpLocks/>
          </p:cNvGrpSpPr>
          <p:nvPr/>
        </p:nvGrpSpPr>
        <p:grpSpPr bwMode="auto">
          <a:xfrm>
            <a:off x="5173663" y="1495425"/>
            <a:ext cx="654050" cy="601663"/>
            <a:chOff x="-44" y="1473"/>
            <a:chExt cx="981" cy="1105"/>
          </a:xfrm>
        </p:grpSpPr>
        <p:pic>
          <p:nvPicPr>
            <p:cNvPr id="86076" name="Picture 4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77" name="Freeform 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6043" name="Group 46"/>
          <p:cNvGrpSpPr>
            <a:grpSpLocks/>
          </p:cNvGrpSpPr>
          <p:nvPr/>
        </p:nvGrpSpPr>
        <p:grpSpPr bwMode="auto">
          <a:xfrm>
            <a:off x="7908925" y="1509713"/>
            <a:ext cx="382588" cy="547687"/>
            <a:chOff x="4140" y="429"/>
            <a:chExt cx="1425" cy="2396"/>
          </a:xfrm>
        </p:grpSpPr>
        <p:sp>
          <p:nvSpPr>
            <p:cNvPr id="86044" name="Freeform 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Rectangle 48"/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6046" name="Freeform 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7" name="Freeform 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6" name="Rectangle 51"/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6049" name="Group 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3482" name="AutoShape 53"/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3" name="AutoShape 54"/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58" name="Rectangle 55"/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6051" name="Group 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3480" name="AutoShape 5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1" name="AutoShape 58"/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0" name="Rectangle 59"/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61" name="Rectangle 60"/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6054" name="Group 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3478" name="AutoShape 62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9" name="AutoShape 63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6055" name="Freeform 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56" name="Group 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476" name="AutoShape 6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7" name="AutoShape 67"/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5" name="Rectangle 68"/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6058" name="Freeform 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9" name="Freeform 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8" name="Oval 71"/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6061" name="Freeform 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0" name="AutoShape 73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1" name="AutoShape 74"/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2" name="Oval 75"/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3" name="Oval 76"/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474" name="Oval 77"/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5" name="Rectangle 78"/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4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2025" y="1957685"/>
            <a:ext cx="510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547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1C768C1-7876-4299-9990-AA79B363113B}" type="slidenum">
              <a:rPr lang="en-US" sz="1200" smtClean="0"/>
              <a:pPr>
                <a:defRPr/>
              </a:pPr>
              <a:t>35</a:t>
            </a:fld>
            <a:endParaRPr lang="en-US" sz="1200" smtClean="0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2819400" cy="2514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+mn-cs"/>
              </a:rPr>
              <a:t>Q:</a:t>
            </a:r>
            <a:r>
              <a:rPr lang="en-US" sz="2400" dirty="0">
                <a:ea typeface="ＭＳ Ｐゴシック" charset="0"/>
                <a:cs typeface="+mn-cs"/>
              </a:rPr>
              <a:t> when should the exponential increase switch to linear? </a:t>
            </a:r>
          </a:p>
          <a:p>
            <a:pPr>
              <a:lnSpc>
                <a:spcPct val="12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+mn-cs"/>
              </a:rPr>
              <a:t>A:</a:t>
            </a:r>
            <a:r>
              <a:rPr lang="en-US" sz="2400" dirty="0">
                <a:ea typeface="ＭＳ Ｐゴシック" charset="0"/>
                <a:cs typeface="+mn-cs"/>
              </a:rPr>
              <a:t> when </a:t>
            </a:r>
            <a:r>
              <a:rPr lang="en-US" sz="2400" b="1" dirty="0" err="1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sz="2400" dirty="0">
                <a:ea typeface="ＭＳ Ｐゴシック" charset="0"/>
                <a:cs typeface="+mn-cs"/>
              </a:rPr>
              <a:t> gets to 1/2 of its value before timeout.</a:t>
            </a:r>
          </a:p>
          <a:p>
            <a:pPr>
              <a:lnSpc>
                <a:spcPct val="120000"/>
              </a:lnSpc>
              <a:buFont typeface="Wingdings" charset="0"/>
              <a:buNone/>
              <a:defRPr/>
            </a:pPr>
            <a:endParaRPr lang="en-US" sz="2400" dirty="0">
              <a:ea typeface="ＭＳ Ｐゴシック" charset="0"/>
              <a:cs typeface="+mn-cs"/>
            </a:endParaRPr>
          </a:p>
          <a:p>
            <a:pPr>
              <a:lnSpc>
                <a:spcPct val="12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1054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962400"/>
            <a:ext cx="3810000" cy="191117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charset="0"/>
              <a:buNone/>
              <a:defRPr/>
            </a:pPr>
            <a:r>
              <a:rPr lang="en-US" u="sng" dirty="0">
                <a:solidFill>
                  <a:srgbClr val="FF0000"/>
                </a:solidFill>
                <a:ea typeface="ＭＳ Ｐゴシック" charset="0"/>
                <a:cs typeface="+mn-cs"/>
              </a:rPr>
              <a:t>Implementation:</a:t>
            </a:r>
            <a:endParaRPr lang="en-US" dirty="0">
              <a:ea typeface="ＭＳ Ｐゴシック" charset="0"/>
              <a:cs typeface="+mn-cs"/>
            </a:endParaRP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variable </a:t>
            </a:r>
            <a:r>
              <a:rPr lang="en-US" sz="2400" b="1" dirty="0" err="1" smtClean="0">
                <a:latin typeface="Courier New" charset="0"/>
                <a:ea typeface="ＭＳ Ｐゴシック" charset="0"/>
                <a:cs typeface="+mn-cs"/>
              </a:rPr>
              <a:t>ssthresh</a:t>
            </a:r>
            <a:r>
              <a:rPr lang="en-US" sz="2400" b="1" dirty="0">
                <a:latin typeface="Courier New" charset="0"/>
                <a:ea typeface="ＭＳ Ｐゴシック" charset="0"/>
                <a:cs typeface="+mn-cs"/>
              </a:rPr>
              <a:t> </a:t>
            </a:r>
            <a:r>
              <a:rPr lang="en-US" sz="2400" dirty="0" smtClean="0">
                <a:ea typeface="ＭＳ Ｐゴシック" charset="0"/>
                <a:cs typeface="+mn-cs"/>
              </a:rPr>
              <a:t>(slow start threshold)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sz="2400" dirty="0" smtClean="0">
                <a:ea typeface="ＭＳ Ｐゴシック" charset="0"/>
                <a:cs typeface="+mn-cs"/>
              </a:rPr>
              <a:t>on loss event, </a:t>
            </a:r>
            <a:r>
              <a:rPr lang="en-US" sz="2400" b="1" dirty="0" err="1" smtClean="0">
                <a:latin typeface="Courier New" charset="0"/>
                <a:ea typeface="ＭＳ Ｐゴシック" charset="0"/>
                <a:cs typeface="+mn-cs"/>
              </a:rPr>
              <a:t>ssthresh</a:t>
            </a:r>
            <a:r>
              <a:rPr lang="en-US" sz="2400" dirty="0" smtClean="0">
                <a:ea typeface="ＭＳ Ｐゴシック" charset="0"/>
                <a:cs typeface="+mn-cs"/>
              </a:rPr>
              <a:t> is set to 1/2 of </a:t>
            </a:r>
            <a:r>
              <a:rPr lang="en-US" sz="2400" b="1" dirty="0" err="1" smtClean="0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sz="2400" dirty="0" smtClean="0">
                <a:latin typeface="Courier New" charset="0"/>
                <a:ea typeface="ＭＳ Ｐゴシック" charset="0"/>
                <a:cs typeface="+mn-cs"/>
              </a:rPr>
              <a:t> </a:t>
            </a:r>
            <a:r>
              <a:rPr lang="en-US" sz="2400" dirty="0" smtClean="0">
                <a:ea typeface="ＭＳ Ｐゴシック" charset="0"/>
                <a:cs typeface="+mn-cs"/>
              </a:rPr>
              <a:t>just before loss event</a:t>
            </a:r>
            <a:endParaRPr lang="en-US" sz="2400" dirty="0">
              <a:ea typeface="ＭＳ Ｐゴシック" charset="0"/>
              <a:cs typeface="+mn-cs"/>
            </a:endParaRPr>
          </a:p>
        </p:txBody>
      </p:sp>
      <p:sp>
        <p:nvSpPr>
          <p:cNvPr id="105480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139700"/>
            <a:ext cx="8223422" cy="625004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a typeface="ＭＳ Ｐゴシック" charset="0"/>
                <a:cs typeface="+mj-cs"/>
              </a:rPr>
              <a:t>TCP </a:t>
            </a:r>
            <a:r>
              <a:rPr lang="en-US" sz="3600" dirty="0" err="1" smtClean="0">
                <a:ea typeface="ＭＳ Ｐゴシック" charset="0"/>
                <a:cs typeface="+mj-cs"/>
              </a:rPr>
              <a:t>cwnd</a:t>
            </a:r>
            <a:r>
              <a:rPr lang="en-US" sz="3600" dirty="0" smtClean="0">
                <a:ea typeface="ＭＳ Ｐゴシック" charset="0"/>
                <a:cs typeface="+mj-cs"/>
              </a:rPr>
              <a:t>: </a:t>
            </a:r>
            <a:r>
              <a:rPr lang="en-US" sz="3600" dirty="0" smtClean="0">
                <a:ea typeface="ＭＳ Ｐゴシック" charset="0"/>
                <a:cs typeface="+mj-cs"/>
              </a:rPr>
              <a:t/>
            </a:r>
            <a:br>
              <a:rPr lang="en-US" sz="3600" dirty="0" smtClean="0">
                <a:ea typeface="ＭＳ Ｐゴシック" charset="0"/>
                <a:cs typeface="+mj-cs"/>
              </a:rPr>
            </a:br>
            <a:r>
              <a:rPr lang="en-US" sz="3200" dirty="0" smtClean="0">
                <a:ea typeface="ＭＳ Ｐゴシック" charset="0"/>
                <a:cs typeface="+mj-cs"/>
              </a:rPr>
              <a:t>from </a:t>
            </a:r>
            <a:r>
              <a:rPr lang="en-US" sz="3200" dirty="0" smtClean="0">
                <a:ea typeface="ＭＳ Ｐゴシック" charset="0"/>
                <a:cs typeface="+mj-cs"/>
              </a:rPr>
              <a:t>exp. to linear</a:t>
            </a:r>
            <a:r>
              <a:rPr lang="en-US" sz="3200" dirty="0">
                <a:ea typeface="ＭＳ Ｐゴシック" charset="0"/>
                <a:cs typeface="+mj-cs"/>
              </a:rPr>
              <a:t> growth </a:t>
            </a:r>
            <a:r>
              <a:rPr lang="en-US" sz="3200" dirty="0" smtClean="0">
                <a:ea typeface="ＭＳ Ｐゴシック" charset="0"/>
                <a:cs typeface="+mj-cs"/>
              </a:rPr>
              <a:t>+ reacting to loss</a:t>
            </a:r>
            <a:endParaRPr lang="en-US" sz="3200" dirty="0">
              <a:ea typeface="ＭＳ Ｐゴシック" charset="0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0147" y="908720"/>
            <a:ext cx="312036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Reno: loss </a:t>
            </a:r>
            <a:r>
              <a:rPr lang="en-US" b="1" dirty="0"/>
              <a:t>indicated by </a:t>
            </a:r>
            <a:r>
              <a:rPr lang="en-US" b="1" dirty="0" smtClean="0"/>
              <a:t> timeout or 3 </a:t>
            </a:r>
            <a:r>
              <a:rPr lang="en-US" b="1" dirty="0"/>
              <a:t>duplicate ACKs</a:t>
            </a:r>
            <a:r>
              <a:rPr lang="en-US" b="1" dirty="0" smtClean="0"/>
              <a:t>:</a:t>
            </a:r>
            <a:endParaRPr lang="en-US" b="1" dirty="0"/>
          </a:p>
          <a:p>
            <a:r>
              <a:rPr lang="en-US" dirty="0" err="1" smtClean="0"/>
              <a:t>cwnd</a:t>
            </a:r>
            <a:r>
              <a:rPr lang="en-US" dirty="0" smtClean="0"/>
              <a:t> </a:t>
            </a:r>
            <a:r>
              <a:rPr lang="en-US" dirty="0"/>
              <a:t>is cut in </a:t>
            </a:r>
            <a:r>
              <a:rPr lang="en-US" dirty="0" smtClean="0"/>
              <a:t>half; then </a:t>
            </a:r>
            <a:r>
              <a:rPr lang="en-US" dirty="0"/>
              <a:t>grows linearly</a:t>
            </a:r>
          </a:p>
        </p:txBody>
      </p:sp>
      <p:sp>
        <p:nvSpPr>
          <p:cNvPr id="3" name="Rectangle 2"/>
          <p:cNvSpPr/>
          <p:nvPr/>
        </p:nvSpPr>
        <p:spPr>
          <a:xfrm>
            <a:off x="4896544" y="4831992"/>
            <a:ext cx="421196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Non-optimized: loss </a:t>
            </a:r>
            <a:r>
              <a:rPr lang="en-US" b="1" dirty="0"/>
              <a:t>indicated by timeout:</a:t>
            </a:r>
          </a:p>
          <a:p>
            <a:r>
              <a:rPr lang="en-US" dirty="0" err="1"/>
              <a:t>cwnd</a:t>
            </a:r>
            <a:r>
              <a:rPr lang="en-US" dirty="0"/>
              <a:t> set to 1 MSS; </a:t>
            </a:r>
          </a:p>
          <a:p>
            <a:r>
              <a:rPr lang="en-US" dirty="0"/>
              <a:t>window then grows </a:t>
            </a:r>
            <a:r>
              <a:rPr lang="en-US" dirty="0" smtClean="0"/>
              <a:t>as </a:t>
            </a:r>
            <a:r>
              <a:rPr lang="en-US" dirty="0"/>
              <a:t>in slow </a:t>
            </a:r>
            <a:r>
              <a:rPr lang="en-US" dirty="0" smtClean="0"/>
              <a:t>start, to </a:t>
            </a:r>
            <a:r>
              <a:rPr lang="en-US" dirty="0"/>
              <a:t>threshold, then grows linearly</a:t>
            </a:r>
          </a:p>
        </p:txBody>
      </p:sp>
    </p:spTree>
    <p:extLst>
      <p:ext uri="{BB962C8B-B14F-4D97-AF65-F5344CB8AC3E}">
        <p14:creationId xmlns:p14="http://schemas.microsoft.com/office/powerpoint/2010/main" val="37384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47C8AAFF-F4CF-4F73-8A35-E1CCDA4B1B54}" type="slidenum">
              <a:rPr lang="en-US"/>
              <a:pPr/>
              <a:t>36</a:t>
            </a:fld>
            <a:endParaRPr lang="en-US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82550"/>
            <a:ext cx="7772400" cy="971550"/>
          </a:xfrm>
        </p:spPr>
        <p:txBody>
          <a:bodyPr/>
          <a:lstStyle/>
          <a:p>
            <a:r>
              <a:rPr lang="en-US" sz="3600"/>
              <a:t>Fast recovery (Reno)</a:t>
            </a:r>
          </a:p>
        </p:txBody>
      </p:sp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575"/>
            <a:ext cx="9144000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E01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2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916363"/>
            <a:ext cx="8789987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E01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2917" name="Text Box 5"/>
          <p:cNvSpPr txBox="1">
            <a:spLocks noChangeArrowheads="1"/>
          </p:cNvSpPr>
          <p:nvPr/>
        </p:nvSpPr>
        <p:spPr bwMode="auto">
          <a:xfrm>
            <a:off x="3553980" y="6137275"/>
            <a:ext cx="20265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Session’s</a:t>
            </a:r>
            <a:r>
              <a:rPr lang="en-US" b="0" dirty="0" smtClean="0"/>
              <a:t> </a:t>
            </a:r>
            <a:r>
              <a:rPr lang="en-US" b="0" dirty="0"/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389511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4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649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AC819E59-0B2C-49D6-850B-ADE710A183A0}" type="slidenum">
              <a:rPr lang="en-US" sz="1200" smtClean="0"/>
              <a:pPr>
                <a:defRPr/>
              </a:pPr>
              <a:t>37</a:t>
            </a:fld>
            <a:endParaRPr lang="en-US" sz="1200" smtClean="0"/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187325"/>
            <a:ext cx="8514406" cy="8604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Summary: TCP Congestion Control</a:t>
            </a:r>
          </a:p>
        </p:txBody>
      </p:sp>
      <p:grpSp>
        <p:nvGrpSpPr>
          <p:cNvPr id="274672" name="Group 240"/>
          <p:cNvGrpSpPr>
            <a:grpSpLocks/>
          </p:cNvGrpSpPr>
          <p:nvPr/>
        </p:nvGrpSpPr>
        <p:grpSpPr bwMode="auto">
          <a:xfrm>
            <a:off x="3441700" y="2908300"/>
            <a:ext cx="2133600" cy="814388"/>
            <a:chOff x="2168" y="1727"/>
            <a:chExt cx="1344" cy="513"/>
          </a:xfrm>
        </p:grpSpPr>
        <p:grpSp>
          <p:nvGrpSpPr>
            <p:cNvPr id="89195" name="Group 171"/>
            <p:cNvGrpSpPr>
              <a:grpSpLocks/>
            </p:cNvGrpSpPr>
            <p:nvPr/>
          </p:nvGrpSpPr>
          <p:grpSpPr bwMode="auto">
            <a:xfrm>
              <a:off x="2280" y="1727"/>
              <a:ext cx="1118" cy="513"/>
              <a:chOff x="2280" y="1727"/>
              <a:chExt cx="1118" cy="513"/>
            </a:xfrm>
          </p:grpSpPr>
          <p:sp>
            <p:nvSpPr>
              <p:cNvPr id="106605" name="Text Box 172"/>
              <p:cNvSpPr txBox="1">
                <a:spLocks noChangeArrowheads="1"/>
              </p:cNvSpPr>
              <p:nvPr/>
            </p:nvSpPr>
            <p:spPr bwMode="auto">
              <a:xfrm>
                <a:off x="2640" y="1727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606" name="Text Box 173"/>
              <p:cNvSpPr txBox="1">
                <a:spLocks noChangeArrowheads="1"/>
              </p:cNvSpPr>
              <p:nvPr/>
            </p:nvSpPr>
            <p:spPr bwMode="auto">
              <a:xfrm>
                <a:off x="2280" y="1838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 = cwnd/2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 smtClean="0">
                    <a:latin typeface="Arial" charset="0"/>
                  </a:rPr>
                  <a:t> </a:t>
                </a:r>
              </a:p>
            </p:txBody>
          </p:sp>
          <p:sp>
            <p:nvSpPr>
              <p:cNvPr id="106607" name="Line 174"/>
              <p:cNvSpPr>
                <a:spLocks noChangeShapeType="1"/>
              </p:cNvSpPr>
              <p:nvPr/>
            </p:nvSpPr>
            <p:spPr bwMode="auto">
              <a:xfrm>
                <a:off x="2491" y="1857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604" name="Line 175"/>
            <p:cNvSpPr>
              <a:spLocks noChangeShapeType="1"/>
            </p:cNvSpPr>
            <p:nvPr/>
          </p:nvSpPr>
          <p:spPr bwMode="auto">
            <a:xfrm flipH="1">
              <a:off x="2168" y="173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4671" name="Group 239"/>
          <p:cNvGrpSpPr>
            <a:grpSpLocks/>
          </p:cNvGrpSpPr>
          <p:nvPr/>
        </p:nvGrpSpPr>
        <p:grpSpPr bwMode="auto">
          <a:xfrm>
            <a:off x="3471863" y="2432050"/>
            <a:ext cx="2133600" cy="398463"/>
            <a:chOff x="2187" y="1427"/>
            <a:chExt cx="1344" cy="251"/>
          </a:xfrm>
        </p:grpSpPr>
        <p:sp>
          <p:nvSpPr>
            <p:cNvPr id="106597" name="Line 176"/>
            <p:cNvSpPr>
              <a:spLocks noChangeShapeType="1"/>
            </p:cNvSpPr>
            <p:nvPr/>
          </p:nvSpPr>
          <p:spPr bwMode="auto">
            <a:xfrm flipH="1">
              <a:off x="2187" y="1673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98" name="Text Box 181"/>
            <p:cNvSpPr txBox="1">
              <a:spLocks noChangeArrowheads="1"/>
            </p:cNvSpPr>
            <p:nvPr/>
          </p:nvSpPr>
          <p:spPr bwMode="auto">
            <a:xfrm>
              <a:off x="2740" y="1543"/>
              <a:ext cx="17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en-US" sz="1000" smtClean="0">
                  <a:latin typeface="Symbol" charset="0"/>
                </a:rPr>
                <a:t>L</a:t>
              </a:r>
              <a:endParaRPr lang="en-US" sz="1200" smtClean="0">
                <a:latin typeface="Symbol" charset="0"/>
              </a:endParaRPr>
            </a:p>
          </p:txBody>
        </p:sp>
        <p:sp>
          <p:nvSpPr>
            <p:cNvPr id="106599" name="Line 182"/>
            <p:cNvSpPr>
              <a:spLocks noChangeShapeType="1"/>
            </p:cNvSpPr>
            <p:nvPr/>
          </p:nvSpPr>
          <p:spPr bwMode="auto">
            <a:xfrm>
              <a:off x="2572" y="1554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9192" name="Group 183"/>
            <p:cNvGrpSpPr>
              <a:grpSpLocks/>
            </p:cNvGrpSpPr>
            <p:nvPr/>
          </p:nvGrpSpPr>
          <p:grpSpPr bwMode="auto">
            <a:xfrm>
              <a:off x="2486" y="1427"/>
              <a:ext cx="694" cy="154"/>
              <a:chOff x="2458" y="1450"/>
              <a:chExt cx="694" cy="154"/>
            </a:xfrm>
          </p:grpSpPr>
          <p:sp>
            <p:nvSpPr>
              <p:cNvPr id="106601" name="Text Box 184"/>
              <p:cNvSpPr txBox="1">
                <a:spLocks noChangeArrowheads="1"/>
              </p:cNvSpPr>
              <p:nvPr/>
            </p:nvSpPr>
            <p:spPr bwMode="auto">
              <a:xfrm>
                <a:off x="2458" y="1450"/>
                <a:ext cx="69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cwnd &gt; ssthresh</a:t>
                </a:r>
              </a:p>
            </p:txBody>
          </p:sp>
          <p:sp>
            <p:nvSpPr>
              <p:cNvPr id="106602" name="Line 185"/>
              <p:cNvSpPr>
                <a:spLocks noChangeShapeType="1"/>
              </p:cNvSpPr>
              <p:nvPr/>
            </p:nvSpPr>
            <p:spPr bwMode="auto">
              <a:xfrm>
                <a:off x="2724" y="1557"/>
                <a:ext cx="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74674" name="Group 242"/>
          <p:cNvGrpSpPr>
            <a:grpSpLocks/>
          </p:cNvGrpSpPr>
          <p:nvPr/>
        </p:nvGrpSpPr>
        <p:grpSpPr bwMode="auto">
          <a:xfrm>
            <a:off x="5586413" y="1370013"/>
            <a:ext cx="2682875" cy="2365375"/>
            <a:chOff x="3519" y="786"/>
            <a:chExt cx="1690" cy="1490"/>
          </a:xfrm>
        </p:grpSpPr>
        <p:grpSp>
          <p:nvGrpSpPr>
            <p:cNvPr id="89175" name="Group 164"/>
            <p:cNvGrpSpPr>
              <a:grpSpLocks/>
            </p:cNvGrpSpPr>
            <p:nvPr/>
          </p:nvGrpSpPr>
          <p:grpSpPr bwMode="auto">
            <a:xfrm>
              <a:off x="3602" y="1330"/>
              <a:ext cx="817" cy="754"/>
              <a:chOff x="2293" y="2021"/>
              <a:chExt cx="817" cy="754"/>
            </a:xfrm>
          </p:grpSpPr>
          <p:sp>
            <p:nvSpPr>
              <p:cNvPr id="106595" name="Oval 165"/>
              <p:cNvSpPr>
                <a:spLocks noChangeArrowheads="1"/>
              </p:cNvSpPr>
              <p:nvPr/>
            </p:nvSpPr>
            <p:spPr bwMode="auto">
              <a:xfrm>
                <a:off x="2293" y="2021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6" name="Text Box 166"/>
              <p:cNvSpPr txBox="1">
                <a:spLocks noChangeArrowheads="1"/>
              </p:cNvSpPr>
              <p:nvPr/>
            </p:nvSpPr>
            <p:spPr bwMode="auto">
              <a:xfrm>
                <a:off x="2298" y="2191"/>
                <a:ext cx="812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congestion</a:t>
                </a:r>
              </a:p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avoidance </a:t>
                </a:r>
              </a:p>
              <a:p>
                <a:pPr eaLnBrk="1" hangingPunct="1">
                  <a:defRPr/>
                </a:pPr>
                <a:endParaRPr lang="en-US" sz="1800" smtClean="0">
                  <a:latin typeface="Arial" charset="0"/>
                </a:endParaRPr>
              </a:p>
            </p:txBody>
          </p:sp>
        </p:grpSp>
        <p:grpSp>
          <p:nvGrpSpPr>
            <p:cNvPr id="89176" name="Group 190"/>
            <p:cNvGrpSpPr>
              <a:grpSpLocks/>
            </p:cNvGrpSpPr>
            <p:nvPr/>
          </p:nvGrpSpPr>
          <p:grpSpPr bwMode="auto">
            <a:xfrm>
              <a:off x="3519" y="786"/>
              <a:ext cx="1409" cy="541"/>
              <a:chOff x="3542" y="904"/>
              <a:chExt cx="1409" cy="541"/>
            </a:xfrm>
          </p:grpSpPr>
          <p:sp>
            <p:nvSpPr>
              <p:cNvPr id="106591" name="Text Box 191"/>
              <p:cNvSpPr txBox="1">
                <a:spLocks noChangeArrowheads="1"/>
              </p:cNvSpPr>
              <p:nvPr/>
            </p:nvSpPr>
            <p:spPr bwMode="auto">
              <a:xfrm>
                <a:off x="3542" y="103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cwnd + MSS    (MSS/cwnd)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i="1" smtClean="0">
                  <a:latin typeface="Arial" charset="0"/>
                </a:endParaRPr>
              </a:p>
            </p:txBody>
          </p:sp>
          <p:sp>
            <p:nvSpPr>
              <p:cNvPr id="106592" name="Line 192"/>
              <p:cNvSpPr>
                <a:spLocks noChangeShapeType="1"/>
              </p:cNvSpPr>
              <p:nvPr/>
            </p:nvSpPr>
            <p:spPr bwMode="auto">
              <a:xfrm>
                <a:off x="3976" y="105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3" name="Text Box 193"/>
              <p:cNvSpPr txBox="1">
                <a:spLocks noChangeArrowheads="1"/>
              </p:cNvSpPr>
              <p:nvPr/>
            </p:nvSpPr>
            <p:spPr bwMode="auto">
              <a:xfrm>
                <a:off x="4014" y="923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new ACK</a:t>
                </a:r>
              </a:p>
            </p:txBody>
          </p:sp>
          <p:sp>
            <p:nvSpPr>
              <p:cNvPr id="106594" name="Text Box 194"/>
              <p:cNvSpPr txBox="1">
                <a:spLocks noChangeArrowheads="1"/>
              </p:cNvSpPr>
              <p:nvPr/>
            </p:nvSpPr>
            <p:spPr bwMode="auto">
              <a:xfrm>
                <a:off x="4311" y="904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2400" smtClean="0">
                    <a:latin typeface="Times New Roman" charset="0"/>
                  </a:rPr>
                  <a:t>.</a:t>
                </a:r>
              </a:p>
            </p:txBody>
          </p:sp>
        </p:grpSp>
        <p:sp>
          <p:nvSpPr>
            <p:cNvPr id="89177" name="Freeform 195"/>
            <p:cNvSpPr>
              <a:spLocks/>
            </p:cNvSpPr>
            <p:nvPr/>
          </p:nvSpPr>
          <p:spPr bwMode="auto">
            <a:xfrm rot="9705213">
              <a:off x="4212" y="1145"/>
              <a:ext cx="333" cy="452"/>
            </a:xfrm>
            <a:custGeom>
              <a:avLst/>
              <a:gdLst>
                <a:gd name="T0" fmla="*/ 161 w 376"/>
                <a:gd name="T1" fmla="*/ 306 h 452"/>
                <a:gd name="T2" fmla="*/ 35 w 376"/>
                <a:gd name="T3" fmla="*/ 269 h 452"/>
                <a:gd name="T4" fmla="*/ 89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78" name="Group 196"/>
            <p:cNvGrpSpPr>
              <a:grpSpLocks/>
            </p:cNvGrpSpPr>
            <p:nvPr/>
          </p:nvGrpSpPr>
          <p:grpSpPr bwMode="auto">
            <a:xfrm>
              <a:off x="4509" y="1909"/>
              <a:ext cx="700" cy="367"/>
              <a:chOff x="4274" y="2922"/>
              <a:chExt cx="700" cy="367"/>
            </a:xfrm>
          </p:grpSpPr>
          <p:sp>
            <p:nvSpPr>
              <p:cNvPr id="106588" name="Text Box 197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</a:endParaRPr>
              </a:p>
            </p:txBody>
          </p:sp>
          <p:sp>
            <p:nvSpPr>
              <p:cNvPr id="106589" name="Line 198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0" name="Text Box 199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89179" name="Freeform 200"/>
            <p:cNvSpPr>
              <a:spLocks/>
            </p:cNvSpPr>
            <p:nvPr/>
          </p:nvSpPr>
          <p:spPr bwMode="auto">
            <a:xfrm rot="-7516021">
              <a:off x="4290" y="1673"/>
              <a:ext cx="333" cy="452"/>
            </a:xfrm>
            <a:custGeom>
              <a:avLst/>
              <a:gdLst>
                <a:gd name="T0" fmla="*/ 161 w 376"/>
                <a:gd name="T1" fmla="*/ 306 h 452"/>
                <a:gd name="T2" fmla="*/ 35 w 376"/>
                <a:gd name="T3" fmla="*/ 269 h 452"/>
                <a:gd name="T4" fmla="*/ 89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7" name="Group 245"/>
          <p:cNvGrpSpPr>
            <a:grpSpLocks/>
          </p:cNvGrpSpPr>
          <p:nvPr/>
        </p:nvGrpSpPr>
        <p:grpSpPr bwMode="auto">
          <a:xfrm>
            <a:off x="4029075" y="4821238"/>
            <a:ext cx="3279775" cy="1717675"/>
            <a:chOff x="2538" y="2960"/>
            <a:chExt cx="2066" cy="1082"/>
          </a:xfrm>
        </p:grpSpPr>
        <p:grpSp>
          <p:nvGrpSpPr>
            <p:cNvPr id="89166" name="Group 167"/>
            <p:cNvGrpSpPr>
              <a:grpSpLocks/>
            </p:cNvGrpSpPr>
            <p:nvPr/>
          </p:nvGrpSpPr>
          <p:grpSpPr bwMode="auto">
            <a:xfrm>
              <a:off x="2538" y="2960"/>
              <a:ext cx="800" cy="754"/>
              <a:chOff x="2454" y="3045"/>
              <a:chExt cx="800" cy="754"/>
            </a:xfrm>
          </p:grpSpPr>
          <p:sp>
            <p:nvSpPr>
              <p:cNvPr id="106580" name="Oval 168"/>
              <p:cNvSpPr>
                <a:spLocks noChangeArrowheads="1"/>
              </p:cNvSpPr>
              <p:nvPr/>
            </p:nvSpPr>
            <p:spPr bwMode="auto">
              <a:xfrm>
                <a:off x="2454" y="3045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81" name="Text Box 169"/>
              <p:cNvSpPr txBox="1">
                <a:spLocks noChangeArrowheads="1"/>
              </p:cNvSpPr>
              <p:nvPr/>
            </p:nvSpPr>
            <p:spPr bwMode="auto">
              <a:xfrm>
                <a:off x="2796" y="3212"/>
                <a:ext cx="15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 </a:t>
                </a:r>
              </a:p>
              <a:p>
                <a:pPr eaLnBrk="1" hangingPunct="1">
                  <a:defRPr/>
                </a:pPr>
                <a:endParaRPr lang="en-US" sz="1800" smtClean="0">
                  <a:latin typeface="Arial" charset="0"/>
                </a:endParaRPr>
              </a:p>
            </p:txBody>
          </p:sp>
          <p:sp>
            <p:nvSpPr>
              <p:cNvPr id="106582" name="Text Box 170"/>
              <p:cNvSpPr txBox="1">
                <a:spLocks noChangeArrowheads="1"/>
              </p:cNvSpPr>
              <p:nvPr/>
            </p:nvSpPr>
            <p:spPr bwMode="auto">
              <a:xfrm>
                <a:off x="2510" y="3204"/>
                <a:ext cx="708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fast</a:t>
                </a:r>
              </a:p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recovery </a:t>
                </a:r>
              </a:p>
              <a:p>
                <a:pPr eaLnBrk="1" hangingPunct="1">
                  <a:defRPr/>
                </a:pPr>
                <a:endParaRPr lang="en-US" sz="1800" smtClean="0">
                  <a:latin typeface="Arial" charset="0"/>
                </a:endParaRPr>
              </a:p>
            </p:txBody>
          </p:sp>
        </p:grpSp>
        <p:sp>
          <p:nvSpPr>
            <p:cNvPr id="89167" name="Freeform 220"/>
            <p:cNvSpPr>
              <a:spLocks/>
            </p:cNvSpPr>
            <p:nvPr/>
          </p:nvSpPr>
          <p:spPr bwMode="auto">
            <a:xfrm>
              <a:off x="2775" y="3708"/>
              <a:ext cx="384" cy="161"/>
            </a:xfrm>
            <a:custGeom>
              <a:avLst/>
              <a:gdLst>
                <a:gd name="T0" fmla="*/ 317 w 384"/>
                <a:gd name="T1" fmla="*/ 0 h 161"/>
                <a:gd name="T2" fmla="*/ 189 w 384"/>
                <a:gd name="T3" fmla="*/ 155 h 161"/>
                <a:gd name="T4" fmla="*/ 59 w 384"/>
                <a:gd name="T5" fmla="*/ 13 h 1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" h="161">
                  <a:moveTo>
                    <a:pt x="317" y="0"/>
                  </a:moveTo>
                  <a:cubicBezTo>
                    <a:pt x="384" y="42"/>
                    <a:pt x="378" y="149"/>
                    <a:pt x="189" y="155"/>
                  </a:cubicBezTo>
                  <a:cubicBezTo>
                    <a:pt x="0" y="161"/>
                    <a:pt x="3" y="87"/>
                    <a:pt x="59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68" name="Group 221"/>
            <p:cNvGrpSpPr>
              <a:grpSpLocks/>
            </p:cNvGrpSpPr>
            <p:nvPr/>
          </p:nvGrpSpPr>
          <p:grpSpPr bwMode="auto">
            <a:xfrm>
              <a:off x="3191" y="3592"/>
              <a:ext cx="1413" cy="450"/>
              <a:chOff x="3542" y="3496"/>
              <a:chExt cx="1413" cy="450"/>
            </a:xfrm>
          </p:grpSpPr>
          <p:sp>
            <p:nvSpPr>
              <p:cNvPr id="106577" name="Text Box 222"/>
              <p:cNvSpPr txBox="1">
                <a:spLocks noChangeArrowheads="1"/>
              </p:cNvSpPr>
              <p:nvPr/>
            </p:nvSpPr>
            <p:spPr bwMode="auto">
              <a:xfrm>
                <a:off x="3546" y="3632"/>
                <a:ext cx="1409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cwnd + MSS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i="1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106578" name="Line 223"/>
              <p:cNvSpPr>
                <a:spLocks noChangeShapeType="1"/>
              </p:cNvSpPr>
              <p:nvPr/>
            </p:nvSpPr>
            <p:spPr bwMode="auto">
              <a:xfrm>
                <a:off x="3600" y="364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79" name="Text Box 224"/>
              <p:cNvSpPr txBox="1">
                <a:spLocks noChangeArrowheads="1"/>
              </p:cNvSpPr>
              <p:nvPr/>
            </p:nvSpPr>
            <p:spPr bwMode="auto">
              <a:xfrm>
                <a:off x="3542" y="3496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duplicate ACK</a:t>
                </a:r>
              </a:p>
            </p:txBody>
          </p:sp>
        </p:grpSp>
      </p:grpSp>
      <p:grpSp>
        <p:nvGrpSpPr>
          <p:cNvPr id="274678" name="Group 246"/>
          <p:cNvGrpSpPr>
            <a:grpSpLocks/>
          </p:cNvGrpSpPr>
          <p:nvPr/>
        </p:nvGrpSpPr>
        <p:grpSpPr bwMode="auto">
          <a:xfrm>
            <a:off x="928688" y="3502025"/>
            <a:ext cx="3724275" cy="1927225"/>
            <a:chOff x="585" y="2129"/>
            <a:chExt cx="2346" cy="1214"/>
          </a:xfrm>
        </p:grpSpPr>
        <p:grpSp>
          <p:nvGrpSpPr>
            <p:cNvPr id="89156" name="Group 212"/>
            <p:cNvGrpSpPr>
              <a:grpSpLocks/>
            </p:cNvGrpSpPr>
            <p:nvPr/>
          </p:nvGrpSpPr>
          <p:grpSpPr bwMode="auto">
            <a:xfrm>
              <a:off x="585" y="2818"/>
              <a:ext cx="1095" cy="525"/>
              <a:chOff x="444" y="2768"/>
              <a:chExt cx="1095" cy="525"/>
            </a:xfrm>
          </p:grpSpPr>
          <p:sp>
            <p:nvSpPr>
              <p:cNvPr id="106571" name="Text Box 213"/>
              <p:cNvSpPr txBox="1">
                <a:spLocks noChangeArrowheads="1"/>
              </p:cNvSpPr>
              <p:nvPr/>
            </p:nvSpPr>
            <p:spPr bwMode="auto">
              <a:xfrm>
                <a:off x="444" y="2912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ssthresh= cwnd/2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ssthresh + 3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20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106572" name="Line 214"/>
              <p:cNvSpPr>
                <a:spLocks noChangeShapeType="1"/>
              </p:cNvSpPr>
              <p:nvPr/>
            </p:nvSpPr>
            <p:spPr bwMode="auto">
              <a:xfrm>
                <a:off x="925" y="2913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73" name="Text Box 215"/>
              <p:cNvSpPr txBox="1">
                <a:spLocks noChangeArrowheads="1"/>
              </p:cNvSpPr>
              <p:nvPr/>
            </p:nvSpPr>
            <p:spPr bwMode="auto">
              <a:xfrm>
                <a:off x="751" y="2768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dupACKcount == 3</a:t>
                </a:r>
              </a:p>
            </p:txBody>
          </p:sp>
        </p:grpSp>
        <p:grpSp>
          <p:nvGrpSpPr>
            <p:cNvPr id="89157" name="Group 216"/>
            <p:cNvGrpSpPr>
              <a:grpSpLocks/>
            </p:cNvGrpSpPr>
            <p:nvPr/>
          </p:nvGrpSpPr>
          <p:grpSpPr bwMode="auto">
            <a:xfrm>
              <a:off x="1813" y="2454"/>
              <a:ext cx="1118" cy="519"/>
              <a:chOff x="419" y="2872"/>
              <a:chExt cx="1118" cy="519"/>
            </a:xfrm>
          </p:grpSpPr>
          <p:sp>
            <p:nvSpPr>
              <p:cNvPr id="106568" name="Text Box 217"/>
              <p:cNvSpPr txBox="1">
                <a:spLocks noChangeArrowheads="1"/>
              </p:cNvSpPr>
              <p:nvPr/>
            </p:nvSpPr>
            <p:spPr bwMode="auto">
              <a:xfrm>
                <a:off x="439" y="2872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569" name="Text Box 218"/>
              <p:cNvSpPr txBox="1">
                <a:spLocks noChangeArrowheads="1"/>
              </p:cNvSpPr>
              <p:nvPr/>
            </p:nvSpPr>
            <p:spPr bwMode="auto">
              <a:xfrm>
                <a:off x="419" y="2989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 = cwnd/2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1 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 smtClean="0">
                    <a:latin typeface="Arial" charset="0"/>
                  </a:rPr>
                  <a:t> </a:t>
                </a:r>
              </a:p>
            </p:txBody>
          </p:sp>
          <p:sp>
            <p:nvSpPr>
              <p:cNvPr id="106570" name="Line 219"/>
              <p:cNvSpPr>
                <a:spLocks noChangeShapeType="1"/>
              </p:cNvSpPr>
              <p:nvPr/>
            </p:nvSpPr>
            <p:spPr bwMode="auto">
              <a:xfrm>
                <a:off x="471" y="3014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8" name="Freeform 225"/>
            <p:cNvSpPr>
              <a:spLocks/>
            </p:cNvSpPr>
            <p:nvPr/>
          </p:nvSpPr>
          <p:spPr bwMode="auto">
            <a:xfrm>
              <a:off x="1722" y="2129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9" name="Freeform 226"/>
            <p:cNvSpPr>
              <a:spLocks/>
            </p:cNvSpPr>
            <p:nvPr/>
          </p:nvSpPr>
          <p:spPr bwMode="auto">
            <a:xfrm>
              <a:off x="1791" y="2146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6" name="Group 244"/>
          <p:cNvGrpSpPr>
            <a:grpSpLocks/>
          </p:cNvGrpSpPr>
          <p:nvPr/>
        </p:nvGrpSpPr>
        <p:grpSpPr bwMode="auto">
          <a:xfrm>
            <a:off x="5351463" y="3494088"/>
            <a:ext cx="2921000" cy="1916112"/>
            <a:chOff x="3371" y="2124"/>
            <a:chExt cx="1840" cy="1207"/>
          </a:xfrm>
        </p:grpSpPr>
        <p:grpSp>
          <p:nvGrpSpPr>
            <p:cNvPr id="89151" name="Group 201"/>
            <p:cNvGrpSpPr>
              <a:grpSpLocks/>
            </p:cNvGrpSpPr>
            <p:nvPr/>
          </p:nvGrpSpPr>
          <p:grpSpPr bwMode="auto">
            <a:xfrm>
              <a:off x="4120" y="2796"/>
              <a:ext cx="1091" cy="535"/>
              <a:chOff x="4142" y="2802"/>
              <a:chExt cx="1091" cy="535"/>
            </a:xfrm>
          </p:grpSpPr>
          <p:sp>
            <p:nvSpPr>
              <p:cNvPr id="106561" name="Text Box 202"/>
              <p:cNvSpPr txBox="1">
                <a:spLocks noChangeArrowheads="1"/>
              </p:cNvSpPr>
              <p:nvPr/>
            </p:nvSpPr>
            <p:spPr bwMode="auto">
              <a:xfrm>
                <a:off x="4142" y="2956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ssthresh= cwnd/2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ssthresh + 3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i="1" smtClean="0">
                  <a:latin typeface="Arial" charset="0"/>
                </a:endParaRPr>
              </a:p>
            </p:txBody>
          </p:sp>
          <p:sp>
            <p:nvSpPr>
              <p:cNvPr id="106562" name="Line 203"/>
              <p:cNvSpPr>
                <a:spLocks noChangeShapeType="1"/>
              </p:cNvSpPr>
              <p:nvPr/>
            </p:nvSpPr>
            <p:spPr bwMode="auto">
              <a:xfrm>
                <a:off x="4211" y="2950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63" name="Text Box 204"/>
              <p:cNvSpPr txBox="1">
                <a:spLocks noChangeArrowheads="1"/>
              </p:cNvSpPr>
              <p:nvPr/>
            </p:nvSpPr>
            <p:spPr bwMode="auto">
              <a:xfrm>
                <a:off x="4154" y="2802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dupACKcount == 3</a:t>
                </a:r>
              </a:p>
            </p:txBody>
          </p:sp>
        </p:grpSp>
        <p:sp>
          <p:nvSpPr>
            <p:cNvPr id="89152" name="Freeform 227"/>
            <p:cNvSpPr>
              <a:spLocks/>
            </p:cNvSpPr>
            <p:nvPr/>
          </p:nvSpPr>
          <p:spPr bwMode="auto">
            <a:xfrm flipH="1">
              <a:off x="3371" y="2124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5" name="Group 243"/>
          <p:cNvGrpSpPr>
            <a:grpSpLocks/>
          </p:cNvGrpSpPr>
          <p:nvPr/>
        </p:nvGrpSpPr>
        <p:grpSpPr bwMode="auto">
          <a:xfrm>
            <a:off x="5186363" y="3519488"/>
            <a:ext cx="1206500" cy="1668462"/>
            <a:chOff x="3267" y="2140"/>
            <a:chExt cx="760" cy="1051"/>
          </a:xfrm>
        </p:grpSpPr>
        <p:sp>
          <p:nvSpPr>
            <p:cNvPr id="89145" name="Freeform 228"/>
            <p:cNvSpPr>
              <a:spLocks/>
            </p:cNvSpPr>
            <p:nvPr/>
          </p:nvSpPr>
          <p:spPr bwMode="auto">
            <a:xfrm flipH="1">
              <a:off x="3327" y="2140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46" name="Group 229"/>
            <p:cNvGrpSpPr>
              <a:grpSpLocks/>
            </p:cNvGrpSpPr>
            <p:nvPr/>
          </p:nvGrpSpPr>
          <p:grpSpPr bwMode="auto">
            <a:xfrm>
              <a:off x="3267" y="2649"/>
              <a:ext cx="741" cy="525"/>
              <a:chOff x="1059" y="3496"/>
              <a:chExt cx="741" cy="525"/>
            </a:xfrm>
          </p:grpSpPr>
          <p:sp>
            <p:nvSpPr>
              <p:cNvPr id="106555" name="Text Box 230"/>
              <p:cNvSpPr txBox="1">
                <a:spLocks noChangeArrowheads="1"/>
              </p:cNvSpPr>
              <p:nvPr/>
            </p:nvSpPr>
            <p:spPr bwMode="auto">
              <a:xfrm>
                <a:off x="1059" y="3640"/>
                <a:ext cx="74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ssthresh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000" smtClean="0">
                  <a:latin typeface="Arial" charset="0"/>
                </a:endParaRP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</a:endParaRPr>
              </a:p>
            </p:txBody>
          </p:sp>
          <p:grpSp>
            <p:nvGrpSpPr>
              <p:cNvPr id="89148" name="Group 231"/>
              <p:cNvGrpSpPr>
                <a:grpSpLocks/>
              </p:cNvGrpSpPr>
              <p:nvPr/>
            </p:nvGrpSpPr>
            <p:grpSpPr bwMode="auto">
              <a:xfrm>
                <a:off x="1190" y="3496"/>
                <a:ext cx="582" cy="154"/>
                <a:chOff x="1190" y="3496"/>
                <a:chExt cx="582" cy="154"/>
              </a:xfrm>
            </p:grpSpPr>
            <p:sp>
              <p:nvSpPr>
                <p:cNvPr id="106557" name="Line 232"/>
                <p:cNvSpPr>
                  <a:spLocks noChangeShapeType="1"/>
                </p:cNvSpPr>
                <p:nvPr/>
              </p:nvSpPr>
              <p:spPr bwMode="auto">
                <a:xfrm>
                  <a:off x="1190" y="3641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10655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1310" y="3496"/>
                  <a:ext cx="462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r" eaLnBrk="1" hangingPunct="1">
                    <a:defRPr/>
                  </a:pPr>
                  <a:r>
                    <a:rPr lang="en-US" sz="1000" smtClean="0">
                      <a:latin typeface="Arial" charset="0"/>
                    </a:rPr>
                    <a:t>New ACK</a:t>
                  </a:r>
                </a:p>
              </p:txBody>
            </p:sp>
          </p:grpSp>
        </p:grpSp>
      </p:grpSp>
      <p:grpSp>
        <p:nvGrpSpPr>
          <p:cNvPr id="274673" name="Group 241"/>
          <p:cNvGrpSpPr>
            <a:grpSpLocks/>
          </p:cNvGrpSpPr>
          <p:nvPr/>
        </p:nvGrpSpPr>
        <p:grpSpPr bwMode="auto">
          <a:xfrm>
            <a:off x="820738" y="1485900"/>
            <a:ext cx="4865687" cy="2659063"/>
            <a:chOff x="517" y="859"/>
            <a:chExt cx="3065" cy="1675"/>
          </a:xfrm>
        </p:grpSpPr>
        <p:grpSp>
          <p:nvGrpSpPr>
            <p:cNvPr id="89122" name="Group 161"/>
            <p:cNvGrpSpPr>
              <a:grpSpLocks/>
            </p:cNvGrpSpPr>
            <p:nvPr/>
          </p:nvGrpSpPr>
          <p:grpSpPr bwMode="auto">
            <a:xfrm>
              <a:off x="1329" y="1320"/>
              <a:ext cx="800" cy="754"/>
              <a:chOff x="996" y="1773"/>
              <a:chExt cx="800" cy="754"/>
            </a:xfrm>
          </p:grpSpPr>
          <p:sp>
            <p:nvSpPr>
              <p:cNvPr id="106551" name="Oval 162"/>
              <p:cNvSpPr>
                <a:spLocks noChangeArrowheads="1"/>
              </p:cNvSpPr>
              <p:nvPr/>
            </p:nvSpPr>
            <p:spPr bwMode="auto">
              <a:xfrm>
                <a:off x="996" y="1773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52" name="Text Box 163"/>
              <p:cNvSpPr txBox="1">
                <a:spLocks noChangeArrowheads="1"/>
              </p:cNvSpPr>
              <p:nvPr/>
            </p:nvSpPr>
            <p:spPr bwMode="auto">
              <a:xfrm>
                <a:off x="1179" y="1946"/>
                <a:ext cx="44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slow </a:t>
                </a:r>
              </a:p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start</a:t>
                </a:r>
              </a:p>
            </p:txBody>
          </p:sp>
        </p:grpSp>
        <p:grpSp>
          <p:nvGrpSpPr>
            <p:cNvPr id="89123" name="Group 177"/>
            <p:cNvGrpSpPr>
              <a:grpSpLocks/>
            </p:cNvGrpSpPr>
            <p:nvPr/>
          </p:nvGrpSpPr>
          <p:grpSpPr bwMode="auto">
            <a:xfrm>
              <a:off x="530" y="2026"/>
              <a:ext cx="1118" cy="508"/>
              <a:chOff x="418" y="2713"/>
              <a:chExt cx="1118" cy="508"/>
            </a:xfrm>
          </p:grpSpPr>
          <p:sp>
            <p:nvSpPr>
              <p:cNvPr id="106548" name="Text Box 178"/>
              <p:cNvSpPr txBox="1">
                <a:spLocks noChangeArrowheads="1"/>
              </p:cNvSpPr>
              <p:nvPr/>
            </p:nvSpPr>
            <p:spPr bwMode="auto">
              <a:xfrm>
                <a:off x="777" y="2713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549" name="Text Box 179"/>
              <p:cNvSpPr txBox="1">
                <a:spLocks noChangeArrowheads="1"/>
              </p:cNvSpPr>
              <p:nvPr/>
            </p:nvSpPr>
            <p:spPr bwMode="auto">
              <a:xfrm>
                <a:off x="418" y="2840"/>
                <a:ext cx="1118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 = cwnd/2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 smtClean="0">
                    <a:latin typeface="Arial" charset="0"/>
                  </a:rPr>
                  <a:t> </a:t>
                </a:r>
              </a:p>
            </p:txBody>
          </p:sp>
          <p:sp>
            <p:nvSpPr>
              <p:cNvPr id="106550" name="Line 180"/>
              <p:cNvSpPr>
                <a:spLocks noChangeShapeType="1"/>
              </p:cNvSpPr>
              <p:nvPr/>
            </p:nvSpPr>
            <p:spPr bwMode="auto">
              <a:xfrm>
                <a:off x="709" y="285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9124" name="Group 186"/>
            <p:cNvGrpSpPr>
              <a:grpSpLocks/>
            </p:cNvGrpSpPr>
            <p:nvPr/>
          </p:nvGrpSpPr>
          <p:grpSpPr bwMode="auto">
            <a:xfrm>
              <a:off x="2173" y="960"/>
              <a:ext cx="1409" cy="527"/>
              <a:chOff x="2683" y="798"/>
              <a:chExt cx="1409" cy="527"/>
            </a:xfrm>
          </p:grpSpPr>
          <p:sp>
            <p:nvSpPr>
              <p:cNvPr id="106545" name="Text Box 187"/>
              <p:cNvSpPr txBox="1">
                <a:spLocks noChangeArrowheads="1"/>
              </p:cNvSpPr>
              <p:nvPr/>
            </p:nvSpPr>
            <p:spPr bwMode="auto">
              <a:xfrm>
                <a:off x="2683" y="91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cwnd+MSS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</a:endParaRPr>
              </a:p>
            </p:txBody>
          </p:sp>
          <p:sp>
            <p:nvSpPr>
              <p:cNvPr id="106546" name="Line 188"/>
              <p:cNvSpPr>
                <a:spLocks noChangeShapeType="1"/>
              </p:cNvSpPr>
              <p:nvPr/>
            </p:nvSpPr>
            <p:spPr bwMode="auto">
              <a:xfrm>
                <a:off x="2744" y="93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47" name="Text Box 189"/>
              <p:cNvSpPr txBox="1">
                <a:spLocks noChangeArrowheads="1"/>
              </p:cNvSpPr>
              <p:nvPr/>
            </p:nvSpPr>
            <p:spPr bwMode="auto">
              <a:xfrm>
                <a:off x="2697" y="798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new ACK</a:t>
                </a:r>
              </a:p>
            </p:txBody>
          </p:sp>
        </p:grpSp>
        <p:sp>
          <p:nvSpPr>
            <p:cNvPr id="89125" name="Freeform 205"/>
            <p:cNvSpPr>
              <a:spLocks/>
            </p:cNvSpPr>
            <p:nvPr/>
          </p:nvSpPr>
          <p:spPr bwMode="auto">
            <a:xfrm>
              <a:off x="1601" y="1129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6" name="Freeform 206"/>
            <p:cNvSpPr>
              <a:spLocks/>
            </p:cNvSpPr>
            <p:nvPr/>
          </p:nvSpPr>
          <p:spPr bwMode="auto">
            <a:xfrm rot="2575893">
              <a:off x="1950" y="1316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27" name="Group 207"/>
            <p:cNvGrpSpPr>
              <a:grpSpLocks/>
            </p:cNvGrpSpPr>
            <p:nvPr/>
          </p:nvGrpSpPr>
          <p:grpSpPr bwMode="auto">
            <a:xfrm>
              <a:off x="1465" y="859"/>
              <a:ext cx="700" cy="367"/>
              <a:chOff x="4274" y="2922"/>
              <a:chExt cx="700" cy="367"/>
            </a:xfrm>
          </p:grpSpPr>
          <p:sp>
            <p:nvSpPr>
              <p:cNvPr id="106542" name="Text Box 208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</a:endParaRPr>
              </a:p>
            </p:txBody>
          </p:sp>
          <p:sp>
            <p:nvSpPr>
              <p:cNvPr id="106543" name="Line 209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44" name="Text Box 210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89128" name="Freeform 211"/>
            <p:cNvSpPr>
              <a:spLocks/>
            </p:cNvSpPr>
            <p:nvPr/>
          </p:nvSpPr>
          <p:spPr bwMode="auto">
            <a:xfrm rot="-8222029">
              <a:off x="1204" y="1903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7" name="Line 234"/>
            <p:cNvSpPr>
              <a:spLocks noChangeShapeType="1"/>
            </p:cNvSpPr>
            <p:nvPr/>
          </p:nvSpPr>
          <p:spPr bwMode="auto">
            <a:xfrm>
              <a:off x="536" y="1649"/>
              <a:ext cx="7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9130" name="Group 235"/>
            <p:cNvGrpSpPr>
              <a:grpSpLocks/>
            </p:cNvGrpSpPr>
            <p:nvPr/>
          </p:nvGrpSpPr>
          <p:grpSpPr bwMode="auto">
            <a:xfrm>
              <a:off x="517" y="1255"/>
              <a:ext cx="741" cy="416"/>
              <a:chOff x="539" y="936"/>
              <a:chExt cx="741" cy="416"/>
            </a:xfrm>
          </p:grpSpPr>
          <p:sp>
            <p:nvSpPr>
              <p:cNvPr id="106539" name="Text Box 236"/>
              <p:cNvSpPr txBox="1">
                <a:spLocks noChangeArrowheads="1"/>
              </p:cNvSpPr>
              <p:nvPr/>
            </p:nvSpPr>
            <p:spPr bwMode="auto">
              <a:xfrm>
                <a:off x="816" y="936"/>
                <a:ext cx="17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Symbol" charset="0"/>
                  </a:rPr>
                  <a:t>L</a:t>
                </a:r>
              </a:p>
            </p:txBody>
          </p:sp>
          <p:sp>
            <p:nvSpPr>
              <p:cNvPr id="106540" name="Text Box 237"/>
              <p:cNvSpPr txBox="1">
                <a:spLocks noChangeArrowheads="1"/>
              </p:cNvSpPr>
              <p:nvPr/>
            </p:nvSpPr>
            <p:spPr bwMode="auto">
              <a:xfrm>
                <a:off x="539" y="1063"/>
                <a:ext cx="74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 = 64 KB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  <a:endParaRPr lang="en-US" sz="1200" smtClean="0">
                  <a:latin typeface="Arial" charset="0"/>
                </a:endParaRPr>
              </a:p>
            </p:txBody>
          </p:sp>
          <p:sp>
            <p:nvSpPr>
              <p:cNvPr id="106541" name="Line 238"/>
              <p:cNvSpPr>
                <a:spLocks noChangeShapeType="1"/>
              </p:cNvSpPr>
              <p:nvPr/>
            </p:nvSpPr>
            <p:spPr bwMode="auto">
              <a:xfrm>
                <a:off x="641" y="1078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74687" name="Group 255"/>
          <p:cNvGrpSpPr>
            <a:grpSpLocks/>
          </p:cNvGrpSpPr>
          <p:nvPr/>
        </p:nvGrpSpPr>
        <p:grpSpPr bwMode="auto">
          <a:xfrm>
            <a:off x="804863" y="2922588"/>
            <a:ext cx="3167062" cy="1312862"/>
            <a:chOff x="509" y="1766"/>
            <a:chExt cx="1995" cy="827"/>
          </a:xfrm>
        </p:grpSpPr>
        <p:pic>
          <p:nvPicPr>
            <p:cNvPr id="106527" name="Picture 25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509" y="199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6528" name="Picture 25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242" y="1766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6529" name="Picture 25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164" y="2348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74729" name="Group 297"/>
          <p:cNvGrpSpPr>
            <a:grpSpLocks/>
          </p:cNvGrpSpPr>
          <p:nvPr/>
        </p:nvGrpSpPr>
        <p:grpSpPr bwMode="auto">
          <a:xfrm>
            <a:off x="3502025" y="1149350"/>
            <a:ext cx="4333875" cy="3243263"/>
            <a:chOff x="2205" y="641"/>
            <a:chExt cx="2730" cy="2043"/>
          </a:xfrm>
        </p:grpSpPr>
        <p:grpSp>
          <p:nvGrpSpPr>
            <p:cNvPr id="89104" name="Group 282"/>
            <p:cNvGrpSpPr>
              <a:grpSpLocks/>
            </p:cNvGrpSpPr>
            <p:nvPr/>
          </p:nvGrpSpPr>
          <p:grpSpPr bwMode="auto">
            <a:xfrm>
              <a:off x="3381" y="2381"/>
              <a:ext cx="583" cy="303"/>
              <a:chOff x="1166" y="3601"/>
              <a:chExt cx="583" cy="303"/>
            </a:xfrm>
          </p:grpSpPr>
          <p:grpSp>
            <p:nvGrpSpPr>
              <p:cNvPr id="89115" name="Group 28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25" name="Picture 28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26" name="Rectangle 28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24" name="Text Box 28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89105" name="Group 287"/>
            <p:cNvGrpSpPr>
              <a:grpSpLocks/>
            </p:cNvGrpSpPr>
            <p:nvPr/>
          </p:nvGrpSpPr>
          <p:grpSpPr bwMode="auto">
            <a:xfrm>
              <a:off x="2205" y="700"/>
              <a:ext cx="583" cy="303"/>
              <a:chOff x="1166" y="3601"/>
              <a:chExt cx="583" cy="303"/>
            </a:xfrm>
          </p:grpSpPr>
          <p:grpSp>
            <p:nvGrpSpPr>
              <p:cNvPr id="89111" name="Group 288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21" name="Picture 289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22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20" name="Text Box 291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89106" name="Group 292"/>
            <p:cNvGrpSpPr>
              <a:grpSpLocks/>
            </p:cNvGrpSpPr>
            <p:nvPr/>
          </p:nvGrpSpPr>
          <p:grpSpPr bwMode="auto">
            <a:xfrm>
              <a:off x="4352" y="641"/>
              <a:ext cx="583" cy="303"/>
              <a:chOff x="1166" y="3601"/>
              <a:chExt cx="583" cy="303"/>
            </a:xfrm>
          </p:grpSpPr>
          <p:grpSp>
            <p:nvGrpSpPr>
              <p:cNvPr id="89107" name="Group 29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17" name="Picture 29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18" name="Rectangle 29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16" name="Text Box 29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</p:grpSp>
      <p:pic>
        <p:nvPicPr>
          <p:cNvPr id="89103" name="Picture 29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86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9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957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1B8BD0CF-63E6-405E-B205-4CB5FC383F49}" type="slidenum">
              <a:rPr lang="en-US" sz="1200" smtClean="0"/>
              <a:pPr>
                <a:defRPr/>
              </a:pPr>
              <a:t>38</a:t>
            </a:fld>
            <a:endParaRPr lang="en-US" sz="1200" smtClean="0"/>
          </a:p>
        </p:txBody>
      </p:sp>
      <p:sp>
        <p:nvSpPr>
          <p:cNvPr id="109572" name="Line 68"/>
          <p:cNvSpPr>
            <a:spLocks noChangeShapeType="1"/>
          </p:cNvSpPr>
          <p:nvPr/>
        </p:nvSpPr>
        <p:spPr bwMode="auto">
          <a:xfrm>
            <a:off x="4857750" y="4229100"/>
            <a:ext cx="5588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2165" name="Group 59"/>
          <p:cNvGrpSpPr>
            <a:grpSpLocks/>
          </p:cNvGrpSpPr>
          <p:nvPr/>
        </p:nvGrpSpPr>
        <p:grpSpPr bwMode="auto">
          <a:xfrm>
            <a:off x="3779838" y="3898900"/>
            <a:ext cx="1082675" cy="538163"/>
            <a:chOff x="2356" y="1300"/>
            <a:chExt cx="555" cy="194"/>
          </a:xfrm>
        </p:grpSpPr>
        <p:sp>
          <p:nvSpPr>
            <p:cNvPr id="9219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219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219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92196" name="Group 6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199" name="Freeform 6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00" name="Freeform 6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05" name="Line 66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06" name="Line 67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92166" name="Group 50"/>
          <p:cNvGrpSpPr>
            <a:grpSpLocks/>
          </p:cNvGrpSpPr>
          <p:nvPr/>
        </p:nvGrpSpPr>
        <p:grpSpPr bwMode="auto">
          <a:xfrm>
            <a:off x="5413375" y="3883025"/>
            <a:ext cx="1082675" cy="538163"/>
            <a:chOff x="2356" y="1300"/>
            <a:chExt cx="555" cy="194"/>
          </a:xfrm>
        </p:grpSpPr>
        <p:sp>
          <p:nvSpPr>
            <p:cNvPr id="9218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218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218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92188" name="Group 5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191" name="Freeform 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2" name="Freeform 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597" name="Line 5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598" name="Line 5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95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fairness goal:</a:t>
            </a:r>
            <a:r>
              <a:rPr lang="en-US">
                <a:ea typeface="ＭＳ Ｐゴシック" charset="0"/>
                <a:cs typeface="+mn-cs"/>
              </a:rPr>
              <a:t> if K TCP sessions share same bottleneck link of bandwidth R, each should have average rate of R/K</a:t>
            </a:r>
          </a:p>
        </p:txBody>
      </p:sp>
      <p:sp>
        <p:nvSpPr>
          <p:cNvPr id="109576" name="Rectangle 25"/>
          <p:cNvSpPr>
            <a:spLocks noChangeArrowheads="1"/>
          </p:cNvSpPr>
          <p:nvPr/>
        </p:nvSpPr>
        <p:spPr bwMode="auto">
          <a:xfrm>
            <a:off x="506888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7" name="Rectangle 26"/>
          <p:cNvSpPr>
            <a:spLocks noChangeArrowheads="1"/>
          </p:cNvSpPr>
          <p:nvPr/>
        </p:nvSpPr>
        <p:spPr bwMode="auto">
          <a:xfrm>
            <a:off x="4378325" y="4087813"/>
            <a:ext cx="147638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8" name="Rectangle 27"/>
          <p:cNvSpPr>
            <a:spLocks noChangeArrowheads="1"/>
          </p:cNvSpPr>
          <p:nvPr/>
        </p:nvSpPr>
        <p:spPr bwMode="auto">
          <a:xfrm>
            <a:off x="466883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9" name="Text Box 28"/>
          <p:cNvSpPr txBox="1">
            <a:spLocks noChangeArrowheads="1"/>
          </p:cNvSpPr>
          <p:nvPr/>
        </p:nvSpPr>
        <p:spPr bwMode="auto">
          <a:xfrm>
            <a:off x="1131888" y="3017838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latin typeface="Arial" charset="0"/>
              </a:rPr>
              <a:t>TCP connection 1</a:t>
            </a:r>
          </a:p>
        </p:txBody>
      </p:sp>
      <p:sp>
        <p:nvSpPr>
          <p:cNvPr id="109580" name="Text Box 29"/>
          <p:cNvSpPr txBox="1">
            <a:spLocks noChangeArrowheads="1"/>
          </p:cNvSpPr>
          <p:nvPr/>
        </p:nvSpPr>
        <p:spPr bwMode="auto">
          <a:xfrm>
            <a:off x="3529013" y="4471988"/>
            <a:ext cx="1250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bottleneck</a:t>
            </a:r>
          </a:p>
          <a:p>
            <a:pPr>
              <a:defRPr/>
            </a:pPr>
            <a:r>
              <a:rPr lang="en-US" sz="1800" smtClean="0">
                <a:latin typeface="Arial" charset="0"/>
              </a:rPr>
              <a:t>router</a:t>
            </a:r>
          </a:p>
          <a:p>
            <a:pPr>
              <a:defRPr/>
            </a:pPr>
            <a:r>
              <a:rPr lang="en-US" sz="1800" smtClean="0">
                <a:latin typeface="Arial" charset="0"/>
              </a:rPr>
              <a:t>capacity R</a:t>
            </a:r>
          </a:p>
        </p:txBody>
      </p:sp>
      <p:sp>
        <p:nvSpPr>
          <p:cNvPr id="92173" name="Freeform 40"/>
          <p:cNvSpPr>
            <a:spLocks/>
          </p:cNvSpPr>
          <p:nvPr/>
        </p:nvSpPr>
        <p:spPr bwMode="auto">
          <a:xfrm>
            <a:off x="2863850" y="3502025"/>
            <a:ext cx="4003675" cy="719138"/>
          </a:xfrm>
          <a:custGeom>
            <a:avLst/>
            <a:gdLst>
              <a:gd name="T0" fmla="*/ 0 w 2412"/>
              <a:gd name="T1" fmla="*/ 0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Rectangle 41"/>
          <p:cNvSpPr>
            <a:spLocks noChangeArrowheads="1"/>
          </p:cNvSpPr>
          <p:nvPr/>
        </p:nvSpPr>
        <p:spPr bwMode="auto">
          <a:xfrm>
            <a:off x="4540250" y="408781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175" name="Freeform 42"/>
          <p:cNvSpPr>
            <a:spLocks/>
          </p:cNvSpPr>
          <p:nvPr/>
        </p:nvSpPr>
        <p:spPr bwMode="auto">
          <a:xfrm>
            <a:off x="2806700" y="4237038"/>
            <a:ext cx="4044950" cy="719137"/>
          </a:xfrm>
          <a:custGeom>
            <a:avLst/>
            <a:gdLst>
              <a:gd name="T0" fmla="*/ 0 w 2412"/>
              <a:gd name="T1" fmla="*/ 2147483647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684312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Fairness</a:t>
            </a:r>
          </a:p>
        </p:txBody>
      </p:sp>
      <p:sp>
        <p:nvSpPr>
          <p:cNvPr id="109586" name="Text Box 48"/>
          <p:cNvSpPr txBox="1">
            <a:spLocks noChangeArrowheads="1"/>
          </p:cNvSpPr>
          <p:nvPr/>
        </p:nvSpPr>
        <p:spPr bwMode="auto">
          <a:xfrm>
            <a:off x="1125538" y="51466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latin typeface="Arial" charset="0"/>
              </a:rPr>
              <a:t>TCP connection 2</a:t>
            </a:r>
          </a:p>
        </p:txBody>
      </p:sp>
      <p:grpSp>
        <p:nvGrpSpPr>
          <p:cNvPr id="92179" name="Group 69"/>
          <p:cNvGrpSpPr>
            <a:grpSpLocks/>
          </p:cNvGrpSpPr>
          <p:nvPr/>
        </p:nvGrpSpPr>
        <p:grpSpPr bwMode="auto">
          <a:xfrm>
            <a:off x="2057400" y="3333750"/>
            <a:ext cx="766763" cy="704850"/>
            <a:chOff x="-44" y="1473"/>
            <a:chExt cx="981" cy="1105"/>
          </a:xfrm>
        </p:grpSpPr>
        <p:pic>
          <p:nvPicPr>
            <p:cNvPr id="92183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84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2180" name="Group 72"/>
          <p:cNvGrpSpPr>
            <a:grpSpLocks/>
          </p:cNvGrpSpPr>
          <p:nvPr/>
        </p:nvGrpSpPr>
        <p:grpSpPr bwMode="auto">
          <a:xfrm>
            <a:off x="2073275" y="4579938"/>
            <a:ext cx="766763" cy="704850"/>
            <a:chOff x="-44" y="1473"/>
            <a:chExt cx="981" cy="1105"/>
          </a:xfrm>
        </p:grpSpPr>
        <p:pic>
          <p:nvPicPr>
            <p:cNvPr id="92181" name="Picture 7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82" name="Freeform 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23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81" y="26292"/>
            <a:ext cx="8827631" cy="761646"/>
          </a:xfrm>
        </p:spPr>
        <p:txBody>
          <a:bodyPr/>
          <a:lstStyle/>
          <a:p>
            <a:r>
              <a:rPr lang="sv-SE" sz="2800" dirty="0" err="1" smtClean="0"/>
              <a:t>How</a:t>
            </a:r>
            <a:r>
              <a:rPr lang="sv-SE" sz="2800" dirty="0" smtClean="0"/>
              <a:t> </a:t>
            </a:r>
            <a:r>
              <a:rPr lang="sv-SE" sz="2800" dirty="0" err="1" smtClean="0"/>
              <a:t>many</a:t>
            </a:r>
            <a:r>
              <a:rPr lang="sv-SE" sz="2800" dirty="0" smtClean="0"/>
              <a:t> </a:t>
            </a:r>
            <a:r>
              <a:rPr lang="sv-SE" sz="2800" dirty="0" err="1" smtClean="0"/>
              <a:t>windows</a:t>
            </a:r>
            <a:r>
              <a:rPr lang="sv-SE" sz="2800" dirty="0" smtClean="0"/>
              <a:t>  </a:t>
            </a:r>
            <a:r>
              <a:rPr lang="sv-SE" sz="2800" dirty="0" err="1" smtClean="0"/>
              <a:t>does</a:t>
            </a:r>
            <a:r>
              <a:rPr lang="sv-SE" sz="2800" dirty="0" smtClean="0"/>
              <a:t> a </a:t>
            </a:r>
            <a:r>
              <a:rPr lang="sv-SE" sz="2800" dirty="0" err="1" smtClean="0"/>
              <a:t>TCP’s</a:t>
            </a:r>
            <a:r>
              <a:rPr lang="sv-SE" sz="2800" dirty="0" smtClean="0"/>
              <a:t> </a:t>
            </a:r>
            <a:r>
              <a:rPr lang="sv-SE" sz="2800" dirty="0" err="1" smtClean="0"/>
              <a:t>sender</a:t>
            </a:r>
            <a:r>
              <a:rPr lang="sv-SE" sz="2800" dirty="0" smtClean="0"/>
              <a:t> </a:t>
            </a:r>
            <a:r>
              <a:rPr lang="sv-SE" sz="2800" dirty="0" err="1" smtClean="0"/>
              <a:t>maintain</a:t>
            </a:r>
            <a:r>
              <a:rPr lang="sv-SE" sz="2800" dirty="0" smtClean="0"/>
              <a:t>?</a:t>
            </a:r>
            <a:endParaRPr lang="sv-SE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14499"/>
            <a:ext cx="5012779" cy="377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5805264"/>
            <a:ext cx="28484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Need</a:t>
            </a:r>
            <a:r>
              <a:rPr lang="sv-SE" sz="2400" dirty="0" smtClean="0"/>
              <a:t> for </a:t>
            </a:r>
            <a:r>
              <a:rPr lang="sv-SE" sz="2400" dirty="0" err="1" smtClean="0"/>
              <a:t>flow</a:t>
            </a:r>
            <a:r>
              <a:rPr lang="sv-SE" sz="2400" dirty="0" smtClean="0"/>
              <a:t> </a:t>
            </a:r>
            <a:r>
              <a:rPr lang="sv-SE" sz="2400" dirty="0" err="1" smtClean="0"/>
              <a:t>control</a:t>
            </a:r>
            <a:endParaRPr lang="sv-S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5733256"/>
            <a:ext cx="366337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Need</a:t>
            </a:r>
            <a:r>
              <a:rPr lang="sv-SE" sz="2400" dirty="0" smtClean="0"/>
              <a:t> for </a:t>
            </a:r>
            <a:r>
              <a:rPr lang="sv-SE" sz="2400" dirty="0" err="1" smtClean="0"/>
              <a:t>congestion</a:t>
            </a:r>
            <a:r>
              <a:rPr lang="sv-SE" sz="2400" dirty="0" smtClean="0"/>
              <a:t> </a:t>
            </a:r>
            <a:r>
              <a:rPr lang="sv-SE" sz="2400" dirty="0" err="1" smtClean="0"/>
              <a:t>control</a:t>
            </a:r>
            <a:endParaRPr lang="sv-S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380312" y="4551511"/>
            <a:ext cx="144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Fig. A. </a:t>
            </a:r>
            <a:r>
              <a:rPr lang="sv-SE" sz="1200" dirty="0" err="1" smtClean="0"/>
              <a:t>Tanenbaum</a:t>
            </a:r>
            <a:endParaRPr lang="sv-SE" sz="1200" dirty="0" smtClean="0"/>
          </a:p>
          <a:p>
            <a:r>
              <a:rPr lang="sv-SE" sz="1200" dirty="0" smtClean="0"/>
              <a:t>Computer </a:t>
            </a:r>
            <a:r>
              <a:rPr lang="sv-SE" sz="1200" dirty="0" err="1" smtClean="0"/>
              <a:t>Networks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9658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1C89A809-BE44-4E05-90D9-4F1E38ECD9EC}" type="slidenum">
              <a:rPr lang="en-US" sz="1200" smtClean="0"/>
              <a:pPr>
                <a:defRPr/>
              </a:pPr>
              <a:t>4</a:t>
            </a:fld>
            <a:endParaRPr lang="en-US" sz="1200" smtClean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52414"/>
            <a:ext cx="8243888" cy="6731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TCP: Overview  </a:t>
            </a:r>
            <a:r>
              <a:rPr lang="en-US" sz="2400" dirty="0">
                <a:ea typeface="ＭＳ Ｐゴシック" charset="0"/>
                <a:cs typeface="+mj-cs"/>
              </a:rPr>
              <a:t>RFCs: 793,1122,1323, 2018, </a:t>
            </a:r>
            <a:r>
              <a:rPr lang="en-US" sz="2400" dirty="0" smtClean="0">
                <a:ea typeface="ＭＳ Ｐゴシック" charset="0"/>
                <a:cs typeface="+mj-cs"/>
              </a:rPr>
              <a:t>5681</a:t>
            </a:r>
            <a:endParaRPr lang="en-US" sz="4400" dirty="0">
              <a:ea typeface="ＭＳ Ｐゴシック" charset="0"/>
              <a:cs typeface="+mj-cs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908720"/>
            <a:ext cx="3895725" cy="49388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full duplex data: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bi-directional data flow in same connection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MSS: maximum segment size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connection-oriented:</a:t>
            </a:r>
            <a:r>
              <a:rPr lang="en-US" dirty="0">
                <a:ea typeface="ＭＳ Ｐゴシック" charset="0"/>
                <a:cs typeface="+mn-cs"/>
              </a:rPr>
              <a:t> 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handshaking (exchange of control </a:t>
            </a:r>
            <a:r>
              <a:rPr lang="en-US" dirty="0" err="1">
                <a:ea typeface="ＭＳ Ｐゴシック" charset="0"/>
              </a:rPr>
              <a:t>msgs</a:t>
            </a:r>
            <a:r>
              <a:rPr lang="en-US" dirty="0">
                <a:ea typeface="ＭＳ Ｐゴシック" charset="0"/>
              </a:rPr>
              <a:t>) </a:t>
            </a:r>
            <a:r>
              <a:rPr lang="en-US" dirty="0" err="1">
                <a:ea typeface="ＭＳ Ｐゴシック" charset="0"/>
              </a:rPr>
              <a:t>inits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sender &amp; </a:t>
            </a:r>
            <a:r>
              <a:rPr lang="en-US" dirty="0">
                <a:ea typeface="ＭＳ Ｐゴシック" charset="0"/>
              </a:rPr>
              <a:t>receiver state before data exchange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flow </a:t>
            </a:r>
            <a:r>
              <a:rPr lang="en-US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control:</a:t>
            </a:r>
            <a:endParaRPr lang="en-US" dirty="0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sender will not </a:t>
            </a:r>
            <a:r>
              <a:rPr lang="en-US" dirty="0" smtClean="0">
                <a:ea typeface="ＭＳ Ｐゴシック" charset="0"/>
              </a:rPr>
              <a:t>overwhelm receiver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</a:rPr>
              <a:t>c</a:t>
            </a:r>
            <a:r>
              <a:rPr lang="en-US" dirty="0" smtClean="0">
                <a:solidFill>
                  <a:srgbClr val="CC0000"/>
                </a:solidFill>
                <a:ea typeface="ＭＳ Ｐゴシック" charset="0"/>
              </a:rPr>
              <a:t>ongestion control:</a:t>
            </a:r>
            <a:endParaRPr lang="en-US" dirty="0">
              <a:solidFill>
                <a:srgbClr val="CC0000"/>
              </a:solidFill>
              <a:ea typeface="ＭＳ Ｐゴシック" charset="0"/>
            </a:endParaRP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sender will </a:t>
            </a:r>
            <a:r>
              <a:rPr lang="en-US" dirty="0" smtClean="0">
                <a:ea typeface="ＭＳ Ｐゴシック" charset="0"/>
              </a:rPr>
              <a:t>not flood network with traffic (but still try to maximize throughput)</a:t>
            </a:r>
            <a:endParaRPr lang="en-US" dirty="0">
              <a:ea typeface="ＭＳ Ｐゴシック" charset="0"/>
            </a:endParaRPr>
          </a:p>
        </p:txBody>
      </p:sp>
      <p:sp>
        <p:nvSpPr>
          <p:cNvPr id="583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5372" y="1268760"/>
            <a:ext cx="3981450" cy="30963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200" dirty="0" smtClean="0">
                <a:solidFill>
                  <a:srgbClr val="CC0000"/>
                </a:solidFill>
              </a:rPr>
              <a:t>point-to-point: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900" dirty="0" smtClean="0"/>
              <a:t>one sender, one receiver</a:t>
            </a:r>
            <a:br>
              <a:rPr lang="en-US" sz="1900" dirty="0" smtClean="0"/>
            </a:br>
            <a:r>
              <a:rPr lang="en-US" sz="19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00000"/>
              </a:lnSpc>
              <a:defRPr/>
            </a:pPr>
            <a:r>
              <a:rPr lang="en-US" sz="2200" dirty="0" smtClean="0">
                <a:solidFill>
                  <a:srgbClr val="CC0000"/>
                </a:solidFill>
              </a:rPr>
              <a:t>reliable, in-order byte steam</a:t>
            </a:r>
            <a:r>
              <a:rPr lang="en-US" sz="2200" i="1" dirty="0" smtClean="0">
                <a:solidFill>
                  <a:srgbClr val="CC0000"/>
                </a:solidFill>
              </a:rPr>
              <a:t>:</a:t>
            </a:r>
          </a:p>
          <a:p>
            <a:pPr>
              <a:lnSpc>
                <a:spcPct val="100000"/>
              </a:lnSpc>
              <a:defRPr/>
            </a:pPr>
            <a:endParaRPr lang="en-US" sz="2200" dirty="0" smtClean="0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sz="2200" dirty="0" smtClean="0">
                <a:solidFill>
                  <a:srgbClr val="CC0000"/>
                </a:solidFill>
              </a:rPr>
              <a:t>pipelined</a:t>
            </a:r>
            <a:r>
              <a:rPr lang="en-US" sz="2200" dirty="0" smtClean="0">
                <a:solidFill>
                  <a:srgbClr val="CC0000"/>
                </a:solidFill>
              </a:rPr>
              <a:t>: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900" dirty="0" smtClean="0"/>
              <a:t>TCP congestion and flow control set window size</a:t>
            </a:r>
            <a:endParaRPr lang="en-US" sz="1900" i="1" dirty="0" smtClean="0"/>
          </a:p>
          <a:p>
            <a:pPr>
              <a:lnSpc>
                <a:spcPct val="100000"/>
              </a:lnSpc>
              <a:defRPr/>
            </a:pPr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893408"/>
              </p:ext>
            </p:extLst>
          </p:nvPr>
        </p:nvGraphicFramePr>
        <p:xfrm>
          <a:off x="-933482" y="5033381"/>
          <a:ext cx="7449698" cy="126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6" name="VISIO" r:id="rId4" imgW="6602400" imgH="1122840" progId="Visio.Drawing.5">
                  <p:embed/>
                </p:oleObj>
              </mc:Choice>
              <mc:Fallback>
                <p:oleObj name="VISIO" r:id="rId4" imgW="6602400" imgH="112284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3482" y="5033381"/>
                        <a:ext cx="7449698" cy="1265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95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/>
      <p:bldP spid="5837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240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D4A68589-F785-4CA5-BC6A-514702843390}" type="slidenum">
              <a:rPr lang="en-US" sz="1200" smtClean="0"/>
              <a:pPr>
                <a:defRPr/>
              </a:pPr>
              <a:t>40</a:t>
            </a:fld>
            <a:endParaRPr lang="en-US" sz="1200" smtClean="0"/>
          </a:p>
        </p:txBody>
      </p:sp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31775"/>
            <a:ext cx="8964488" cy="769938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a typeface="ＭＳ Ｐゴシック" charset="0"/>
                <a:cs typeface="+mj-cs"/>
              </a:rPr>
              <a:t>TCP combined flow-ctrl, congestion ctrl windows</a:t>
            </a:r>
            <a:endParaRPr lang="en-US" sz="3200" dirty="0">
              <a:ea typeface="ＭＳ Ｐゴシック" charset="0"/>
              <a:cs typeface="+mj-cs"/>
            </a:endParaRPr>
          </a:p>
        </p:txBody>
      </p:sp>
      <p:sp>
        <p:nvSpPr>
          <p:cNvPr id="1024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3784600"/>
            <a:ext cx="7039570" cy="23937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sender limits transmission</a:t>
            </a:r>
            <a:r>
              <a:rPr lang="en-US" dirty="0" smtClean="0">
                <a:ea typeface="ＭＳ Ｐゴシック" charset="0"/>
                <a:cs typeface="+mn-cs"/>
              </a:rPr>
              <a:t>:</a:t>
            </a: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b="1" dirty="0" err="1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dirty="0">
                <a:ea typeface="ＭＳ Ｐゴシック" charset="0"/>
                <a:cs typeface="+mn-cs"/>
              </a:rPr>
              <a:t> is dynamic, function of perceived network </a:t>
            </a:r>
            <a:r>
              <a:rPr lang="en-US" dirty="0" smtClean="0">
                <a:ea typeface="ＭＳ Ｐゴシック" charset="0"/>
                <a:cs typeface="+mn-cs"/>
              </a:rPr>
              <a:t>congestion, </a:t>
            </a:r>
            <a:endParaRPr lang="en-US" b="1" dirty="0">
              <a:solidFill>
                <a:prstClr val="black"/>
              </a:solidFill>
              <a:latin typeface="Courier New" charset="0"/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ourier New" charset="0"/>
                <a:ea typeface="ＭＳ Ｐゴシック" charset="0"/>
              </a:rPr>
              <a:t>rwnd</a:t>
            </a:r>
            <a:r>
              <a:rPr lang="en-US" b="1" dirty="0" smtClean="0">
                <a:solidFill>
                  <a:prstClr val="black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+mn-cs"/>
              </a:rPr>
              <a:t>dymanically</a:t>
            </a:r>
            <a:r>
              <a:rPr lang="en-US" dirty="0" smtClean="0">
                <a:ea typeface="ＭＳ Ｐゴシック" charset="0"/>
                <a:cs typeface="+mn-cs"/>
              </a:rPr>
              <a:t> limited by receiver’s buffer space</a:t>
            </a: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1024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9375" y="1485901"/>
            <a:ext cx="3810000" cy="2087116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dirty="0">
                <a:ea typeface="ＭＳ Ｐゴシック" charset="0"/>
                <a:cs typeface="+mn-cs"/>
              </a:rPr>
              <a:t>TCP sending rate: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i="1" dirty="0">
                <a:ea typeface="ＭＳ Ｐゴシック" charset="0"/>
                <a:cs typeface="+mn-cs"/>
              </a:rPr>
              <a:t>roughly:</a:t>
            </a:r>
            <a:r>
              <a:rPr lang="en-US" sz="2400" dirty="0">
                <a:ea typeface="ＭＳ Ｐゴシック" charset="0"/>
                <a:cs typeface="+mn-cs"/>
              </a:rPr>
              <a:t> send </a:t>
            </a:r>
            <a:r>
              <a:rPr lang="en-US" sz="2400" dirty="0" smtClean="0">
                <a:ea typeface="ＭＳ Ｐゴシック" charset="0"/>
                <a:cs typeface="+mn-cs"/>
              </a:rPr>
              <a:t>min {</a:t>
            </a:r>
            <a:r>
              <a:rPr lang="en-US" sz="2400" dirty="0" err="1" smtClean="0">
                <a:ea typeface="ＭＳ Ｐゴシック" charset="0"/>
                <a:cs typeface="+mn-cs"/>
              </a:rPr>
              <a:t>cwnd</a:t>
            </a:r>
            <a:r>
              <a:rPr lang="en-US" sz="2400" dirty="0" smtClean="0">
                <a:ea typeface="ＭＳ Ｐゴシック" charset="0"/>
                <a:cs typeface="+mn-cs"/>
              </a:rPr>
              <a:t>, </a:t>
            </a:r>
            <a:r>
              <a:rPr lang="en-US" sz="2400" dirty="0" err="1" smtClean="0">
                <a:ea typeface="ＭＳ Ｐゴシック" charset="0"/>
              </a:rPr>
              <a:t>rwnd</a:t>
            </a:r>
            <a:r>
              <a:rPr lang="en-US" sz="2400" dirty="0" smtClean="0">
                <a:ea typeface="ＭＳ Ｐゴシック" charset="0"/>
                <a:cs typeface="+mn-cs"/>
              </a:rPr>
              <a:t>}  </a:t>
            </a:r>
            <a:r>
              <a:rPr lang="en-US" sz="2400" dirty="0">
                <a:ea typeface="ＭＳ Ｐゴシック" charset="0"/>
                <a:cs typeface="+mn-cs"/>
              </a:rPr>
              <a:t>bytes, wait RTT for ACKS, then send more bytes</a:t>
            </a:r>
          </a:p>
        </p:txBody>
      </p:sp>
      <p:sp>
        <p:nvSpPr>
          <p:cNvPr id="102408" name="Rectangle 12"/>
          <p:cNvSpPr>
            <a:spLocks noChangeArrowheads="1"/>
          </p:cNvSpPr>
          <p:nvPr/>
        </p:nvSpPr>
        <p:spPr bwMode="auto">
          <a:xfrm>
            <a:off x="7683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09" name="Rectangle 13"/>
          <p:cNvSpPr>
            <a:spLocks noChangeArrowheads="1"/>
          </p:cNvSpPr>
          <p:nvPr/>
        </p:nvSpPr>
        <p:spPr bwMode="auto">
          <a:xfrm>
            <a:off x="865188" y="1943100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0" name="Rectangle 14"/>
          <p:cNvSpPr>
            <a:spLocks noChangeArrowheads="1"/>
          </p:cNvSpPr>
          <p:nvPr/>
        </p:nvSpPr>
        <p:spPr bwMode="auto">
          <a:xfrm>
            <a:off x="963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1" name="Rectangle 15"/>
          <p:cNvSpPr>
            <a:spLocks noChangeArrowheads="1"/>
          </p:cNvSpPr>
          <p:nvPr/>
        </p:nvSpPr>
        <p:spPr bwMode="auto">
          <a:xfrm>
            <a:off x="106045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2" name="Rectangle 16"/>
          <p:cNvSpPr>
            <a:spLocks noChangeArrowheads="1"/>
          </p:cNvSpPr>
          <p:nvPr/>
        </p:nvSpPr>
        <p:spPr bwMode="auto">
          <a:xfrm>
            <a:off x="115570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3" name="Rectangle 17"/>
          <p:cNvSpPr>
            <a:spLocks noChangeArrowheads="1"/>
          </p:cNvSpPr>
          <p:nvPr/>
        </p:nvSpPr>
        <p:spPr bwMode="auto">
          <a:xfrm>
            <a:off x="1252538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4" name="Rectangle 18"/>
          <p:cNvSpPr>
            <a:spLocks noChangeArrowheads="1"/>
          </p:cNvSpPr>
          <p:nvPr/>
        </p:nvSpPr>
        <p:spPr bwMode="auto">
          <a:xfrm>
            <a:off x="1344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5" name="Rectangle 19"/>
          <p:cNvSpPr>
            <a:spLocks noChangeArrowheads="1"/>
          </p:cNvSpPr>
          <p:nvPr/>
        </p:nvSpPr>
        <p:spPr bwMode="auto">
          <a:xfrm>
            <a:off x="143986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6" name="Rectangle 20"/>
          <p:cNvSpPr>
            <a:spLocks noChangeArrowheads="1"/>
          </p:cNvSpPr>
          <p:nvPr/>
        </p:nvSpPr>
        <p:spPr bwMode="auto">
          <a:xfrm>
            <a:off x="15351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7" name="Rectangle 21"/>
          <p:cNvSpPr>
            <a:spLocks noChangeArrowheads="1"/>
          </p:cNvSpPr>
          <p:nvPr/>
        </p:nvSpPr>
        <p:spPr bwMode="auto">
          <a:xfrm>
            <a:off x="1641475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8" name="Rectangle 22"/>
          <p:cNvSpPr>
            <a:spLocks noChangeArrowheads="1"/>
          </p:cNvSpPr>
          <p:nvPr/>
        </p:nvSpPr>
        <p:spPr bwMode="auto">
          <a:xfrm>
            <a:off x="1739900" y="1943100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9" name="Rectangle 23"/>
          <p:cNvSpPr>
            <a:spLocks noChangeArrowheads="1"/>
          </p:cNvSpPr>
          <p:nvPr/>
        </p:nvSpPr>
        <p:spPr bwMode="auto">
          <a:xfrm>
            <a:off x="1836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0" name="Rectangle 24"/>
          <p:cNvSpPr>
            <a:spLocks noChangeArrowheads="1"/>
          </p:cNvSpPr>
          <p:nvPr/>
        </p:nvSpPr>
        <p:spPr bwMode="auto">
          <a:xfrm>
            <a:off x="19335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1" name="Rectangle 25"/>
          <p:cNvSpPr>
            <a:spLocks noChangeArrowheads="1"/>
          </p:cNvSpPr>
          <p:nvPr/>
        </p:nvSpPr>
        <p:spPr bwMode="auto">
          <a:xfrm>
            <a:off x="203041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2" name="Rectangle 26"/>
          <p:cNvSpPr>
            <a:spLocks noChangeArrowheads="1"/>
          </p:cNvSpPr>
          <p:nvPr/>
        </p:nvSpPr>
        <p:spPr bwMode="auto">
          <a:xfrm>
            <a:off x="212566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3" name="Rectangle 27"/>
          <p:cNvSpPr>
            <a:spLocks noChangeArrowheads="1"/>
          </p:cNvSpPr>
          <p:nvPr/>
        </p:nvSpPr>
        <p:spPr bwMode="auto">
          <a:xfrm>
            <a:off x="2217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4" name="Rectangle 28"/>
          <p:cNvSpPr>
            <a:spLocks noChangeArrowheads="1"/>
          </p:cNvSpPr>
          <p:nvPr/>
        </p:nvSpPr>
        <p:spPr bwMode="auto">
          <a:xfrm>
            <a:off x="231298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5" name="Rectangle 29"/>
          <p:cNvSpPr>
            <a:spLocks noChangeArrowheads="1"/>
          </p:cNvSpPr>
          <p:nvPr/>
        </p:nvSpPr>
        <p:spPr bwMode="auto">
          <a:xfrm>
            <a:off x="24098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6" name="Rectangle 30"/>
          <p:cNvSpPr>
            <a:spLocks noChangeArrowheads="1"/>
          </p:cNvSpPr>
          <p:nvPr/>
        </p:nvSpPr>
        <p:spPr bwMode="auto">
          <a:xfrm>
            <a:off x="24987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7" name="Rectangle 31"/>
          <p:cNvSpPr>
            <a:spLocks noChangeArrowheads="1"/>
          </p:cNvSpPr>
          <p:nvPr/>
        </p:nvSpPr>
        <p:spPr bwMode="auto">
          <a:xfrm>
            <a:off x="25939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8" name="Rectangle 32"/>
          <p:cNvSpPr>
            <a:spLocks noChangeArrowheads="1"/>
          </p:cNvSpPr>
          <p:nvPr/>
        </p:nvSpPr>
        <p:spPr bwMode="auto">
          <a:xfrm>
            <a:off x="2687638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9" name="Rectangle 33"/>
          <p:cNvSpPr>
            <a:spLocks noChangeArrowheads="1"/>
          </p:cNvSpPr>
          <p:nvPr/>
        </p:nvSpPr>
        <p:spPr bwMode="auto">
          <a:xfrm>
            <a:off x="2779713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0" name="Rectangle 34"/>
          <p:cNvSpPr>
            <a:spLocks noChangeArrowheads="1"/>
          </p:cNvSpPr>
          <p:nvPr/>
        </p:nvSpPr>
        <p:spPr bwMode="auto">
          <a:xfrm>
            <a:off x="28765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1" name="Rectangle 35"/>
          <p:cNvSpPr>
            <a:spLocks noChangeArrowheads="1"/>
          </p:cNvSpPr>
          <p:nvPr/>
        </p:nvSpPr>
        <p:spPr bwMode="auto">
          <a:xfrm>
            <a:off x="29718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2" name="Rectangle 36"/>
          <p:cNvSpPr>
            <a:spLocks noChangeArrowheads="1"/>
          </p:cNvSpPr>
          <p:nvPr/>
        </p:nvSpPr>
        <p:spPr bwMode="auto">
          <a:xfrm>
            <a:off x="30607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3" name="Rectangle 37"/>
          <p:cNvSpPr>
            <a:spLocks noChangeArrowheads="1"/>
          </p:cNvSpPr>
          <p:nvPr/>
        </p:nvSpPr>
        <p:spPr bwMode="auto">
          <a:xfrm>
            <a:off x="31559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4" name="Rectangle 38"/>
          <p:cNvSpPr>
            <a:spLocks noChangeArrowheads="1"/>
          </p:cNvSpPr>
          <p:nvPr/>
        </p:nvSpPr>
        <p:spPr bwMode="auto">
          <a:xfrm>
            <a:off x="32527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5" name="Rectangle 39"/>
          <p:cNvSpPr>
            <a:spLocks noChangeArrowheads="1"/>
          </p:cNvSpPr>
          <p:nvPr/>
        </p:nvSpPr>
        <p:spPr bwMode="auto">
          <a:xfrm>
            <a:off x="3349625" y="1943100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6" name="Rectangle 40"/>
          <p:cNvSpPr>
            <a:spLocks noChangeArrowheads="1"/>
          </p:cNvSpPr>
          <p:nvPr/>
        </p:nvSpPr>
        <p:spPr bwMode="auto">
          <a:xfrm>
            <a:off x="3446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7" name="Rectangle 41"/>
          <p:cNvSpPr>
            <a:spLocks noChangeArrowheads="1"/>
          </p:cNvSpPr>
          <p:nvPr/>
        </p:nvSpPr>
        <p:spPr bwMode="auto">
          <a:xfrm>
            <a:off x="35448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8" name="Rectangle 42"/>
          <p:cNvSpPr>
            <a:spLocks noChangeArrowheads="1"/>
          </p:cNvSpPr>
          <p:nvPr/>
        </p:nvSpPr>
        <p:spPr bwMode="auto">
          <a:xfrm>
            <a:off x="364013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9" name="Rectangle 43"/>
          <p:cNvSpPr>
            <a:spLocks noChangeArrowheads="1"/>
          </p:cNvSpPr>
          <p:nvPr/>
        </p:nvSpPr>
        <p:spPr bwMode="auto">
          <a:xfrm>
            <a:off x="37353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0" name="Rectangle 44"/>
          <p:cNvSpPr>
            <a:spLocks noChangeArrowheads="1"/>
          </p:cNvSpPr>
          <p:nvPr/>
        </p:nvSpPr>
        <p:spPr bwMode="auto">
          <a:xfrm>
            <a:off x="3827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1" name="Rectangle 45"/>
          <p:cNvSpPr>
            <a:spLocks noChangeArrowheads="1"/>
          </p:cNvSpPr>
          <p:nvPr/>
        </p:nvSpPr>
        <p:spPr bwMode="auto">
          <a:xfrm>
            <a:off x="3924300" y="1941513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2" name="Rectangle 46"/>
          <p:cNvSpPr>
            <a:spLocks noChangeArrowheads="1"/>
          </p:cNvSpPr>
          <p:nvPr/>
        </p:nvSpPr>
        <p:spPr bwMode="auto">
          <a:xfrm>
            <a:off x="40195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3" name="Rectangle 47"/>
          <p:cNvSpPr>
            <a:spLocks noChangeArrowheads="1"/>
          </p:cNvSpPr>
          <p:nvPr/>
        </p:nvSpPr>
        <p:spPr bwMode="auto">
          <a:xfrm>
            <a:off x="725488" y="2679700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4" name="Rectangle 48"/>
          <p:cNvSpPr>
            <a:spLocks noChangeArrowheads="1"/>
          </p:cNvSpPr>
          <p:nvPr/>
        </p:nvSpPr>
        <p:spPr bwMode="auto">
          <a:xfrm>
            <a:off x="1691680" y="1268760"/>
            <a:ext cx="3322637" cy="7241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 dirty="0">
                <a:latin typeface="Tahoma" charset="0"/>
                <a:ea typeface="ＭＳ Ｐゴシック" charset="0"/>
              </a:rPr>
              <a:t>Min{</a:t>
            </a:r>
            <a:r>
              <a:rPr lang="en-US" sz="1200" dirty="0" err="1">
                <a:latin typeface="Tahoma" charset="0"/>
                <a:ea typeface="ＭＳ Ｐゴシック" charset="0"/>
              </a:rPr>
              <a:t>cwnd</a:t>
            </a:r>
            <a:r>
              <a:rPr lang="en-US" sz="1200" dirty="0">
                <a:latin typeface="Tahoma" charset="0"/>
                <a:ea typeface="ＭＳ Ｐゴシック" charset="0"/>
              </a:rPr>
              <a:t>, </a:t>
            </a:r>
            <a:r>
              <a:rPr lang="en-US" sz="1200" dirty="0" err="1" smtClean="0">
                <a:latin typeface="Tahoma" charset="0"/>
                <a:ea typeface="ＭＳ Ｐゴシック" charset="0"/>
              </a:rPr>
              <a:t>rwnd</a:t>
            </a:r>
            <a:r>
              <a:rPr lang="en-US" sz="1200" dirty="0" smtClean="0">
                <a:latin typeface="Tahoma" charset="0"/>
                <a:ea typeface="ＭＳ Ｐゴシック" charset="0"/>
              </a:rPr>
              <a:t>}</a:t>
            </a:r>
            <a:endParaRPr lang="en-US" sz="1200" dirty="0">
              <a:latin typeface="Tahoma" charset="0"/>
              <a:ea typeface="ＭＳ Ｐゴシック" charset="0"/>
            </a:endParaRPr>
          </a:p>
        </p:txBody>
      </p:sp>
      <p:sp>
        <p:nvSpPr>
          <p:cNvPr id="102445" name="Line 51"/>
          <p:cNvSpPr>
            <a:spLocks noChangeShapeType="1"/>
          </p:cNvSpPr>
          <p:nvPr/>
        </p:nvSpPr>
        <p:spPr bwMode="auto">
          <a:xfrm>
            <a:off x="1731963" y="2635250"/>
            <a:ext cx="909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5038" name="Freeform 53"/>
          <p:cNvSpPr>
            <a:spLocks/>
          </p:cNvSpPr>
          <p:nvPr/>
        </p:nvSpPr>
        <p:spPr bwMode="auto">
          <a:xfrm>
            <a:off x="1524000" y="2614613"/>
            <a:ext cx="144463" cy="38417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47" name="Line 56"/>
          <p:cNvSpPr>
            <a:spLocks noChangeShapeType="1"/>
          </p:cNvSpPr>
          <p:nvPr/>
        </p:nvSpPr>
        <p:spPr bwMode="auto">
          <a:xfrm>
            <a:off x="2201863" y="2654300"/>
            <a:ext cx="12700" cy="430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8" name="Text Box 57"/>
          <p:cNvSpPr txBox="1">
            <a:spLocks noChangeArrowheads="1"/>
          </p:cNvSpPr>
          <p:nvPr/>
        </p:nvSpPr>
        <p:spPr bwMode="auto">
          <a:xfrm>
            <a:off x="706438" y="2838450"/>
            <a:ext cx="852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last byte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ACKed</a:t>
            </a:r>
          </a:p>
        </p:txBody>
      </p:sp>
      <p:sp>
        <p:nvSpPr>
          <p:cNvPr id="102449" name="Text Box 58"/>
          <p:cNvSpPr txBox="1">
            <a:spLocks noChangeArrowheads="1"/>
          </p:cNvSpPr>
          <p:nvPr/>
        </p:nvSpPr>
        <p:spPr bwMode="auto">
          <a:xfrm>
            <a:off x="1731963" y="3016250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sent, not-yet ACKed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(</a:t>
            </a:r>
            <a:r>
              <a:rPr lang="ja-JP" altLang="en-US" sz="1400" smtClean="0"/>
              <a:t>“</a:t>
            </a:r>
            <a:r>
              <a:rPr lang="en-US" altLang="ja-JP" sz="1400" smtClean="0"/>
              <a:t>in-flight</a:t>
            </a:r>
            <a:r>
              <a:rPr lang="ja-JP" altLang="en-US" sz="1400" smtClean="0"/>
              <a:t>”</a:t>
            </a:r>
            <a:r>
              <a:rPr lang="en-US" altLang="ja-JP" sz="1400" smtClean="0"/>
              <a:t>)</a:t>
            </a:r>
            <a:endParaRPr lang="en-US" sz="1400" smtClean="0"/>
          </a:p>
        </p:txBody>
      </p:sp>
      <p:sp>
        <p:nvSpPr>
          <p:cNvPr id="102450" name="Text Box 59"/>
          <p:cNvSpPr txBox="1">
            <a:spLocks noChangeArrowheads="1"/>
          </p:cNvSpPr>
          <p:nvPr/>
        </p:nvSpPr>
        <p:spPr bwMode="auto">
          <a:xfrm>
            <a:off x="2774950" y="2878138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last byte sent</a:t>
            </a:r>
          </a:p>
        </p:txBody>
      </p:sp>
      <p:grpSp>
        <p:nvGrpSpPr>
          <p:cNvPr id="85044" name="Group 62"/>
          <p:cNvGrpSpPr>
            <a:grpSpLocks/>
          </p:cNvGrpSpPr>
          <p:nvPr/>
        </p:nvGrpSpPr>
        <p:grpSpPr bwMode="auto">
          <a:xfrm>
            <a:off x="2774950" y="1706563"/>
            <a:ext cx="447675" cy="117475"/>
            <a:chOff x="4250" y="1692"/>
            <a:chExt cx="374" cy="86"/>
          </a:xfrm>
        </p:grpSpPr>
        <p:sp>
          <p:nvSpPr>
            <p:cNvPr id="102474" name="Line 63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5" name="Line 64"/>
            <p:cNvSpPr>
              <a:spLocks noChangeShapeType="1"/>
            </p:cNvSpPr>
            <p:nvPr/>
          </p:nvSpPr>
          <p:spPr bwMode="auto">
            <a:xfrm>
              <a:off x="4621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45" name="Group 65"/>
          <p:cNvGrpSpPr>
            <a:grpSpLocks/>
          </p:cNvGrpSpPr>
          <p:nvPr/>
        </p:nvGrpSpPr>
        <p:grpSpPr bwMode="auto">
          <a:xfrm rot="10800000">
            <a:off x="1736725" y="1725613"/>
            <a:ext cx="466725" cy="123825"/>
            <a:chOff x="4250" y="1692"/>
            <a:chExt cx="374" cy="86"/>
          </a:xfrm>
        </p:grpSpPr>
        <p:sp>
          <p:nvSpPr>
            <p:cNvPr id="102472" name="Line 66"/>
            <p:cNvSpPr>
              <a:spLocks noChangeShapeType="1"/>
            </p:cNvSpPr>
            <p:nvPr/>
          </p:nvSpPr>
          <p:spPr bwMode="auto">
            <a:xfrm>
              <a:off x="4256" y="1739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3" name="Line 67"/>
            <p:cNvSpPr>
              <a:spLocks noChangeShapeType="1"/>
            </p:cNvSpPr>
            <p:nvPr/>
          </p:nvSpPr>
          <p:spPr bwMode="auto">
            <a:xfrm>
              <a:off x="4628" y="1693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5046" name="Freeform 69"/>
          <p:cNvSpPr>
            <a:spLocks/>
          </p:cNvSpPr>
          <p:nvPr/>
        </p:nvSpPr>
        <p:spPr bwMode="auto">
          <a:xfrm flipH="1">
            <a:off x="2628900" y="2703513"/>
            <a:ext cx="144463" cy="30162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5" name="Text Box 71"/>
          <p:cNvSpPr txBox="1">
            <a:spLocks noChangeArrowheads="1"/>
          </p:cNvSpPr>
          <p:nvPr/>
        </p:nvSpPr>
        <p:spPr bwMode="auto">
          <a:xfrm>
            <a:off x="1033463" y="4316413"/>
            <a:ext cx="281622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5425" indent="-22542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 dirty="0" err="1" smtClean="0">
                <a:latin typeface="Courier New" charset="0"/>
              </a:rPr>
              <a:t>LastByteSent</a:t>
            </a:r>
            <a:r>
              <a:rPr lang="en-US" sz="1800" b="1" dirty="0" smtClean="0">
                <a:latin typeface="Courier New" charset="0"/>
              </a:rPr>
              <a:t>-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 dirty="0" smtClean="0">
                <a:latin typeface="Courier New" charset="0"/>
              </a:rPr>
              <a:t>	</a:t>
            </a:r>
            <a:r>
              <a:rPr lang="en-US" sz="1800" b="1" dirty="0" err="1" smtClean="0">
                <a:latin typeface="Courier New" charset="0"/>
              </a:rPr>
              <a:t>LastByteAcked</a:t>
            </a:r>
            <a:endParaRPr lang="en-US" sz="1800" dirty="0" smtClean="0">
              <a:latin typeface="Courier New" charset="0"/>
            </a:endParaRPr>
          </a:p>
        </p:txBody>
      </p:sp>
      <p:grpSp>
        <p:nvGrpSpPr>
          <p:cNvPr id="85048" name="Group 74"/>
          <p:cNvGrpSpPr>
            <a:grpSpLocks/>
          </p:cNvGrpSpPr>
          <p:nvPr/>
        </p:nvGrpSpPr>
        <p:grpSpPr bwMode="auto">
          <a:xfrm>
            <a:off x="3160713" y="4386263"/>
            <a:ext cx="350837" cy="336550"/>
            <a:chOff x="2059" y="2097"/>
            <a:chExt cx="221" cy="212"/>
          </a:xfrm>
        </p:grpSpPr>
        <p:sp>
          <p:nvSpPr>
            <p:cNvPr id="102470" name="Text Box 72"/>
            <p:cNvSpPr txBox="1">
              <a:spLocks noChangeArrowheads="1"/>
            </p:cNvSpPr>
            <p:nvPr/>
          </p:nvSpPr>
          <p:spPr bwMode="auto">
            <a:xfrm>
              <a:off x="2059" y="2097"/>
              <a:ext cx="2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/>
                <a:t>&lt;</a:t>
              </a:r>
            </a:p>
          </p:txBody>
        </p:sp>
        <p:sp>
          <p:nvSpPr>
            <p:cNvPr id="102471" name="Line 73"/>
            <p:cNvSpPr>
              <a:spLocks noChangeShapeType="1"/>
            </p:cNvSpPr>
            <p:nvPr/>
          </p:nvSpPr>
          <p:spPr bwMode="auto">
            <a:xfrm>
              <a:off x="2133" y="2269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2457" name="Text Box 75"/>
          <p:cNvSpPr txBox="1">
            <a:spLocks noChangeArrowheads="1"/>
          </p:cNvSpPr>
          <p:nvPr/>
        </p:nvSpPr>
        <p:spPr bwMode="auto">
          <a:xfrm>
            <a:off x="3516313" y="4365625"/>
            <a:ext cx="2252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dirty="0" smtClean="0">
                <a:latin typeface="Courier New" charset="0"/>
              </a:rPr>
              <a:t>Min{</a:t>
            </a:r>
            <a:r>
              <a:rPr lang="en-US" sz="1800" b="1" dirty="0" err="1" smtClean="0">
                <a:latin typeface="Courier New" charset="0"/>
              </a:rPr>
              <a:t>cwnd</a:t>
            </a:r>
            <a:r>
              <a:rPr lang="en-US" sz="1800" b="1" dirty="0" smtClean="0">
                <a:latin typeface="Courier New" charset="0"/>
              </a:rPr>
              <a:t>, </a:t>
            </a:r>
            <a:r>
              <a:rPr lang="en-US" sz="1800" b="1" dirty="0" err="1" smtClean="0">
                <a:latin typeface="Courier New" charset="0"/>
              </a:rPr>
              <a:t>rwnd</a:t>
            </a:r>
            <a:r>
              <a:rPr lang="en-US" sz="1800" b="1" dirty="0" smtClean="0">
                <a:latin typeface="Courier New" charset="0"/>
              </a:rPr>
              <a:t>}</a:t>
            </a:r>
            <a:endParaRPr lang="en-US" sz="1800" b="1" dirty="0" smtClean="0">
              <a:latin typeface="Courier New" charset="0"/>
            </a:endParaRPr>
          </a:p>
        </p:txBody>
      </p:sp>
      <p:sp>
        <p:nvSpPr>
          <p:cNvPr id="102458" name="Rectangle 76"/>
          <p:cNvSpPr>
            <a:spLocks noChangeArrowheads="1"/>
          </p:cNvSpPr>
          <p:nvPr/>
        </p:nvSpPr>
        <p:spPr bwMode="auto">
          <a:xfrm>
            <a:off x="896938" y="4306888"/>
            <a:ext cx="5547270" cy="642937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59" name="Text Box 78"/>
          <p:cNvSpPr txBox="1">
            <a:spLocks noChangeArrowheads="1"/>
          </p:cNvSpPr>
          <p:nvPr/>
        </p:nvSpPr>
        <p:spPr bwMode="auto">
          <a:xfrm>
            <a:off x="986929" y="1251992"/>
            <a:ext cx="2720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i="1" dirty="0" smtClean="0"/>
              <a:t>sender sequence number space </a:t>
            </a:r>
          </a:p>
        </p:txBody>
      </p:sp>
    </p:spTree>
    <p:extLst>
      <p:ext uri="{BB962C8B-B14F-4D97-AF65-F5344CB8AC3E}">
        <p14:creationId xmlns:p14="http://schemas.microsoft.com/office/powerpoint/2010/main" val="112928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connection-oriented transport: TCP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4869160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21" y="6093296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19FBCC22-F5C2-424E-8E6F-61C92C40444C}" type="slidenum">
              <a:rPr lang="en-US" sz="1200" smtClean="0"/>
              <a:pPr>
                <a:defRPr/>
              </a:pPr>
              <a:t>42</a:t>
            </a:fld>
            <a:endParaRPr lang="en-US" sz="1200" smtClean="0"/>
          </a:p>
        </p:txBody>
      </p:sp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-133404"/>
            <a:ext cx="7772400" cy="9810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Chapter 3: summary</a:t>
            </a:r>
          </a:p>
        </p:txBody>
      </p:sp>
      <p:sp>
        <p:nvSpPr>
          <p:cNvPr id="1126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3413" y="1360488"/>
            <a:ext cx="4398962" cy="459546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principles behind transport layer services: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dirty="0" smtClean="0">
                <a:ea typeface="ＭＳ Ｐゴシック" charset="0"/>
              </a:rPr>
              <a:t>Addressing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dirty="0" smtClean="0">
                <a:ea typeface="ＭＳ Ｐゴシック" charset="0"/>
              </a:rPr>
              <a:t>reliable </a:t>
            </a:r>
            <a:r>
              <a:rPr lang="en-US" sz="2800" dirty="0">
                <a:ea typeface="ＭＳ Ｐゴシック" charset="0"/>
              </a:rPr>
              <a:t>data transfer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flow control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congestion control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instantiation, implementation in the Internet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UDP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TCP</a:t>
            </a:r>
          </a:p>
        </p:txBody>
      </p:sp>
      <p:sp>
        <p:nvSpPr>
          <p:cNvPr id="1126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95925" y="2389188"/>
            <a:ext cx="3333750" cy="24574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next: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leaving the network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edge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(application, transport layers)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into the network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core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>
              <a:lnSpc>
                <a:spcPct val="11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92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review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> on </a:t>
            </a:r>
            <a:r>
              <a:rPr lang="sv-SE" dirty="0" err="1" smtClean="0"/>
              <a:t>this</a:t>
            </a:r>
            <a:r>
              <a:rPr lang="sv-SE" dirty="0" smtClean="0"/>
              <a:t> part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890" y="1600200"/>
            <a:ext cx="9002110" cy="4648200"/>
          </a:xfrm>
        </p:spPr>
        <p:txBody>
          <a:bodyPr/>
          <a:lstStyle/>
          <a:p>
            <a:r>
              <a:rPr lang="sv-SE" sz="2400" dirty="0" err="1" smtClean="0"/>
              <a:t>Describe</a:t>
            </a:r>
            <a:r>
              <a:rPr lang="sv-SE" sz="2400" dirty="0" smtClean="0"/>
              <a:t> </a:t>
            </a:r>
            <a:r>
              <a:rPr lang="sv-SE" sz="2400" dirty="0" err="1" smtClean="0"/>
              <a:t>TCP’s</a:t>
            </a:r>
            <a:r>
              <a:rPr lang="sv-SE" sz="2400" dirty="0" smtClean="0"/>
              <a:t> </a:t>
            </a:r>
            <a:r>
              <a:rPr lang="sv-SE" sz="2400" dirty="0" err="1" smtClean="0"/>
              <a:t>flow</a:t>
            </a:r>
            <a:r>
              <a:rPr lang="sv-SE" sz="2400" dirty="0" smtClean="0"/>
              <a:t> </a:t>
            </a:r>
            <a:r>
              <a:rPr lang="sv-SE" sz="2400" dirty="0" err="1" smtClean="0"/>
              <a:t>control</a:t>
            </a:r>
            <a:endParaRPr lang="sv-SE" sz="2400" dirty="0" smtClean="0"/>
          </a:p>
          <a:p>
            <a:r>
              <a:rPr lang="sv-SE" sz="2400" dirty="0" err="1" smtClean="0"/>
              <a:t>Why</a:t>
            </a:r>
            <a:r>
              <a:rPr lang="sv-SE" sz="2400" dirty="0" smtClean="0"/>
              <a:t> </a:t>
            </a:r>
            <a:r>
              <a:rPr lang="sv-SE" sz="2400" dirty="0" err="1" smtClean="0"/>
              <a:t>does</a:t>
            </a:r>
            <a:r>
              <a:rPr lang="sv-SE" sz="2400" dirty="0" smtClean="0"/>
              <a:t> </a:t>
            </a:r>
            <a:r>
              <a:rPr lang="sv-SE" sz="2400" dirty="0" err="1" smtClean="0"/>
              <a:t>TCp</a:t>
            </a:r>
            <a:r>
              <a:rPr lang="sv-SE" sz="2400" dirty="0" smtClean="0"/>
              <a:t> do fast </a:t>
            </a:r>
            <a:r>
              <a:rPr lang="sv-SE" sz="2400" dirty="0" err="1" smtClean="0"/>
              <a:t>retransmit</a:t>
            </a:r>
            <a:r>
              <a:rPr lang="sv-SE" sz="2400" dirty="0" smtClean="0"/>
              <a:t> </a:t>
            </a:r>
            <a:r>
              <a:rPr lang="sv-SE" sz="2400" dirty="0" err="1" smtClean="0"/>
              <a:t>upon</a:t>
            </a:r>
            <a:r>
              <a:rPr lang="sv-SE" sz="2400" dirty="0" smtClean="0"/>
              <a:t> a 3rd ack and not a 2nd?</a:t>
            </a:r>
          </a:p>
          <a:p>
            <a:r>
              <a:rPr lang="sv-SE" sz="2400" dirty="0" err="1" smtClean="0"/>
              <a:t>Describe</a:t>
            </a:r>
            <a:r>
              <a:rPr lang="sv-SE" sz="2400" dirty="0" smtClean="0"/>
              <a:t> </a:t>
            </a:r>
            <a:r>
              <a:rPr lang="sv-SE" sz="2400" dirty="0" err="1" smtClean="0"/>
              <a:t>TCP’s</a:t>
            </a:r>
            <a:r>
              <a:rPr lang="sv-SE" sz="2400" dirty="0" smtClean="0"/>
              <a:t> </a:t>
            </a:r>
            <a:r>
              <a:rPr lang="sv-SE" sz="2400" dirty="0" err="1" smtClean="0"/>
              <a:t>congestion</a:t>
            </a:r>
            <a:r>
              <a:rPr lang="sv-SE" sz="2400" dirty="0" smtClean="0"/>
              <a:t> </a:t>
            </a:r>
            <a:r>
              <a:rPr lang="sv-SE" sz="2400" dirty="0" err="1" smtClean="0"/>
              <a:t>control</a:t>
            </a:r>
            <a:r>
              <a:rPr lang="sv-SE" sz="2400" dirty="0" smtClean="0"/>
              <a:t>: </a:t>
            </a:r>
            <a:r>
              <a:rPr lang="sv-SE" sz="2400" dirty="0" err="1" smtClean="0"/>
              <a:t>principle</a:t>
            </a:r>
            <a:r>
              <a:rPr lang="sv-SE" sz="2400" dirty="0" smtClean="0"/>
              <a:t>, </a:t>
            </a:r>
            <a:r>
              <a:rPr lang="sv-SE" sz="2400" dirty="0" err="1" smtClean="0"/>
              <a:t>method</a:t>
            </a:r>
            <a:r>
              <a:rPr lang="sv-SE" sz="2400" dirty="0" smtClean="0"/>
              <a:t> for </a:t>
            </a:r>
            <a:r>
              <a:rPr lang="sv-SE" sz="2400" dirty="0" err="1" smtClean="0"/>
              <a:t>detection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congestion</a:t>
            </a:r>
            <a:r>
              <a:rPr lang="sv-SE" sz="2400" dirty="0" smtClean="0"/>
              <a:t>, </a:t>
            </a:r>
            <a:r>
              <a:rPr lang="sv-SE" sz="2400" dirty="0" err="1" smtClean="0"/>
              <a:t>reaction</a:t>
            </a:r>
            <a:r>
              <a:rPr lang="sv-SE" sz="2400" dirty="0" smtClean="0"/>
              <a:t>.</a:t>
            </a:r>
          </a:p>
          <a:p>
            <a:r>
              <a:rPr lang="sv-SE" sz="2400" dirty="0" err="1" smtClean="0"/>
              <a:t>Can</a:t>
            </a:r>
            <a:r>
              <a:rPr lang="sv-SE" sz="2400" dirty="0" smtClean="0"/>
              <a:t> a </a:t>
            </a:r>
            <a:r>
              <a:rPr lang="sv-SE" sz="2400" dirty="0" err="1" smtClean="0"/>
              <a:t>TCP’s</a:t>
            </a:r>
            <a:r>
              <a:rPr lang="sv-SE" sz="2400" dirty="0" smtClean="0"/>
              <a:t> session </a:t>
            </a:r>
            <a:r>
              <a:rPr lang="sv-SE" sz="2400" dirty="0" err="1" smtClean="0"/>
              <a:t>sending</a:t>
            </a:r>
            <a:r>
              <a:rPr lang="sv-SE" sz="2400" dirty="0" smtClean="0"/>
              <a:t> rate </a:t>
            </a:r>
            <a:r>
              <a:rPr lang="sv-SE" sz="2400" dirty="0" err="1" smtClean="0"/>
              <a:t>increase</a:t>
            </a:r>
            <a:r>
              <a:rPr lang="sv-SE" sz="2400" dirty="0" smtClean="0"/>
              <a:t> </a:t>
            </a:r>
            <a:r>
              <a:rPr lang="sv-SE" sz="2400" dirty="0" err="1" smtClean="0"/>
              <a:t>indefinitely</a:t>
            </a:r>
            <a:r>
              <a:rPr lang="sv-SE" sz="2400" dirty="0" smtClean="0"/>
              <a:t>?</a:t>
            </a:r>
          </a:p>
          <a:p>
            <a:r>
              <a:rPr lang="sv-SE" sz="2400" dirty="0" err="1" smtClean="0"/>
              <a:t>Why</a:t>
            </a:r>
            <a:r>
              <a:rPr lang="sv-SE" sz="2400" dirty="0" smtClean="0"/>
              <a:t> </a:t>
            </a:r>
            <a:r>
              <a:rPr lang="sv-SE" sz="2400" dirty="0" err="1" smtClean="0"/>
              <a:t>does</a:t>
            </a:r>
            <a:r>
              <a:rPr lang="sv-SE" sz="2400" dirty="0" smtClean="0"/>
              <a:t> TCP </a:t>
            </a:r>
            <a:r>
              <a:rPr lang="sv-SE" sz="2400" dirty="0" err="1" smtClean="0"/>
              <a:t>need</a:t>
            </a:r>
            <a:r>
              <a:rPr lang="sv-SE" sz="2400" dirty="0" smtClean="0"/>
              <a:t> </a:t>
            </a:r>
            <a:r>
              <a:rPr lang="sv-SE" sz="2400" dirty="0" err="1" smtClean="0"/>
              <a:t>connection</a:t>
            </a:r>
            <a:r>
              <a:rPr lang="sv-SE" sz="2400" dirty="0" smtClean="0"/>
              <a:t> management?</a:t>
            </a:r>
          </a:p>
          <a:p>
            <a:r>
              <a:rPr lang="sv-SE" sz="2400" dirty="0" err="1" smtClean="0"/>
              <a:t>Why</a:t>
            </a:r>
            <a:r>
              <a:rPr lang="sv-SE" sz="2400" dirty="0" smtClean="0"/>
              <a:t> </a:t>
            </a:r>
            <a:r>
              <a:rPr lang="sv-SE" sz="2400" dirty="0" err="1" smtClean="0"/>
              <a:t>does</a:t>
            </a:r>
            <a:r>
              <a:rPr lang="sv-SE" sz="2400" dirty="0" smtClean="0"/>
              <a:t> TCP </a:t>
            </a:r>
            <a:r>
              <a:rPr lang="sv-SE" sz="2400" dirty="0" err="1" smtClean="0"/>
              <a:t>use</a:t>
            </a:r>
            <a:r>
              <a:rPr lang="sv-SE" sz="2400" dirty="0" smtClean="0"/>
              <a:t> </a:t>
            </a:r>
            <a:r>
              <a:rPr lang="sv-SE" sz="2400" dirty="0" err="1" smtClean="0"/>
              <a:t>handshaking</a:t>
            </a:r>
            <a:r>
              <a:rPr lang="sv-SE" sz="2400" dirty="0" smtClean="0"/>
              <a:t> in the start and the end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connection</a:t>
            </a:r>
            <a:r>
              <a:rPr lang="sv-SE" sz="2400" dirty="0" smtClean="0"/>
              <a:t>?</a:t>
            </a:r>
          </a:p>
          <a:p>
            <a:r>
              <a:rPr lang="sv-SE" sz="2400" dirty="0" err="1" smtClean="0"/>
              <a:t>Can</a:t>
            </a:r>
            <a:r>
              <a:rPr lang="sv-SE" sz="2400" dirty="0" smtClean="0"/>
              <a:t> an </a:t>
            </a:r>
            <a:r>
              <a:rPr lang="sv-SE" sz="2400" dirty="0" err="1" smtClean="0"/>
              <a:t>application</a:t>
            </a:r>
            <a:r>
              <a:rPr lang="sv-SE" sz="2400" dirty="0" smtClean="0"/>
              <a:t> </a:t>
            </a:r>
            <a:r>
              <a:rPr lang="sv-SE" sz="2400" dirty="0" err="1" smtClean="0"/>
              <a:t>have</a:t>
            </a:r>
            <a:r>
              <a:rPr lang="sv-SE" sz="2400" dirty="0" smtClean="0"/>
              <a:t> </a:t>
            </a:r>
            <a:r>
              <a:rPr lang="sv-SE" sz="2400" dirty="0" err="1" smtClean="0"/>
              <a:t>reliable</a:t>
            </a:r>
            <a:r>
              <a:rPr lang="sv-SE" sz="2400" dirty="0" smtClean="0"/>
              <a:t> data transfer </a:t>
            </a:r>
            <a:r>
              <a:rPr lang="sv-SE" sz="2400" dirty="0" err="1" smtClean="0"/>
              <a:t>if</a:t>
            </a:r>
            <a:r>
              <a:rPr lang="sv-SE" sz="2400" dirty="0" smtClean="0"/>
              <a:t> it </a:t>
            </a:r>
            <a:r>
              <a:rPr lang="sv-SE" sz="2400" dirty="0" err="1" smtClean="0"/>
              <a:t>uses</a:t>
            </a:r>
            <a:r>
              <a:rPr lang="sv-SE" sz="2400" dirty="0" smtClean="0"/>
              <a:t> UDP? </a:t>
            </a:r>
            <a:r>
              <a:rPr lang="sv-SE" sz="2400" dirty="0" err="1" smtClean="0"/>
              <a:t>How</a:t>
            </a:r>
            <a:r>
              <a:rPr lang="sv-SE" sz="2400" dirty="0" smtClean="0"/>
              <a:t> or </a:t>
            </a:r>
            <a:r>
              <a:rPr lang="sv-SE" sz="2400" dirty="0" err="1" smtClean="0"/>
              <a:t>why</a:t>
            </a:r>
            <a:r>
              <a:rPr lang="sv-SE" sz="2400" dirty="0" smtClean="0"/>
              <a:t> not?</a:t>
            </a:r>
            <a:endParaRPr lang="sv-SE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3b-</a:t>
            </a:r>
            <a:fld id="{0A60F50E-8AF0-43A3-8F46-ED74D9FB86C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r>
              <a:rPr lang="sv-SE" dirty="0" smtClean="0"/>
              <a:t> </a:t>
            </a:r>
            <a:r>
              <a:rPr lang="sv-SE" dirty="0" err="1" smtClean="0"/>
              <a:t>chapter</a:t>
            </a:r>
            <a:r>
              <a:rPr lang="sv-SE" dirty="0" smtClean="0"/>
              <a:t> 3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600200"/>
            <a:ext cx="8610601" cy="4648200"/>
          </a:xfrm>
        </p:spPr>
        <p:txBody>
          <a:bodyPr>
            <a:normAutofit lnSpcReduction="10000"/>
          </a:bodyPr>
          <a:lstStyle/>
          <a:p>
            <a:r>
              <a:rPr lang="sv-SE" b="1" dirty="0" err="1"/>
              <a:t>K</a:t>
            </a:r>
            <a:r>
              <a:rPr lang="sv-SE" b="1" dirty="0" err="1" smtClean="0"/>
              <a:t>uroseRoss</a:t>
            </a:r>
            <a:r>
              <a:rPr lang="sv-SE" b="1" dirty="0" smtClean="0"/>
              <a:t> </a:t>
            </a:r>
            <a:r>
              <a:rPr lang="sv-SE" b="1" dirty="0" err="1" smtClean="0"/>
              <a:t>book</a:t>
            </a:r>
            <a:endParaRPr lang="sv-SE" b="1" dirty="0" smtClean="0"/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b="1" dirty="0" smtClean="0"/>
          </a:p>
          <a:p>
            <a:r>
              <a:rPr lang="sv-SE" b="1" dirty="0" err="1" smtClean="0"/>
              <a:t>Other</a:t>
            </a:r>
            <a:r>
              <a:rPr lang="sv-SE" b="1" dirty="0" smtClean="0"/>
              <a:t> </a:t>
            </a:r>
            <a:r>
              <a:rPr lang="sv-SE" b="1" dirty="0" err="1" smtClean="0"/>
              <a:t>resources</a:t>
            </a:r>
            <a:r>
              <a:rPr lang="sv-SE" b="1" dirty="0" smtClean="0"/>
              <a:t> (</a:t>
            </a:r>
            <a:r>
              <a:rPr lang="sv-SE" b="1" dirty="0" err="1" smtClean="0"/>
              <a:t>further</a:t>
            </a:r>
            <a:r>
              <a:rPr lang="sv-SE" b="1" dirty="0"/>
              <a:t> </a:t>
            </a:r>
            <a:r>
              <a:rPr lang="sv-SE" b="1" dirty="0" smtClean="0"/>
              <a:t> </a:t>
            </a:r>
            <a:r>
              <a:rPr lang="sv-SE" b="1" dirty="0" err="1" smtClean="0"/>
              <a:t>study</a:t>
            </a:r>
            <a:r>
              <a:rPr lang="sv-SE" b="1" dirty="0" smtClean="0"/>
              <a:t>)</a:t>
            </a:r>
            <a:endParaRPr lang="sv-SE" dirty="0" smtClean="0"/>
          </a:p>
          <a:p>
            <a:pPr lvl="1"/>
            <a:r>
              <a:rPr lang="sv-SE" sz="1800" dirty="0"/>
              <a:t>Eddie Kohler, Mark </a:t>
            </a:r>
            <a:r>
              <a:rPr lang="sv-SE" sz="1800" dirty="0" err="1"/>
              <a:t>Handley</a:t>
            </a:r>
            <a:r>
              <a:rPr lang="sv-SE" sz="1800" dirty="0"/>
              <a:t>, and Sally Floyd. 2006. Designing DCCP: </a:t>
            </a:r>
            <a:r>
              <a:rPr lang="sv-SE" sz="1800" dirty="0" err="1"/>
              <a:t>congestion</a:t>
            </a:r>
            <a:r>
              <a:rPr lang="sv-SE" sz="1800" dirty="0"/>
              <a:t> </a:t>
            </a:r>
            <a:r>
              <a:rPr lang="sv-SE" sz="1800" dirty="0" err="1"/>
              <a:t>control</a:t>
            </a:r>
            <a:r>
              <a:rPr lang="sv-SE" sz="1800" dirty="0"/>
              <a:t> </a:t>
            </a:r>
            <a:r>
              <a:rPr lang="sv-SE" sz="1800" dirty="0" err="1"/>
              <a:t>without</a:t>
            </a:r>
            <a:r>
              <a:rPr lang="sv-SE" sz="1800" dirty="0"/>
              <a:t> </a:t>
            </a:r>
            <a:r>
              <a:rPr lang="sv-SE" sz="1800" dirty="0" err="1"/>
              <a:t>reliability</a:t>
            </a:r>
            <a:r>
              <a:rPr lang="sv-SE" sz="1800" dirty="0"/>
              <a:t>. </a:t>
            </a:r>
            <a:r>
              <a:rPr lang="sv-SE" sz="1800" i="1" dirty="0"/>
              <a:t>SIGCOMM </a:t>
            </a:r>
            <a:r>
              <a:rPr lang="sv-SE" sz="1800" i="1" dirty="0" err="1"/>
              <a:t>Comput</a:t>
            </a:r>
            <a:r>
              <a:rPr lang="sv-SE" sz="1800" i="1" dirty="0"/>
              <a:t>. </a:t>
            </a:r>
            <a:r>
              <a:rPr lang="sv-SE" sz="1800" i="1" dirty="0" err="1"/>
              <a:t>Commun</a:t>
            </a:r>
            <a:r>
              <a:rPr lang="sv-SE" sz="1800" i="1" dirty="0"/>
              <a:t>. Rev.</a:t>
            </a:r>
            <a:r>
              <a:rPr lang="sv-SE" sz="1800" dirty="0"/>
              <a:t> 36, 4 (August 2006), 27-38. DOI=10.1145/1151659.1159918 http://doi.acm.org/10.1145/1151659.1159918 </a:t>
            </a:r>
            <a:endParaRPr lang="sv-SE" dirty="0"/>
          </a:p>
          <a:p>
            <a:pPr lvl="1"/>
            <a:r>
              <a:rPr lang="sv-SE" dirty="0" smtClean="0">
                <a:hlinkClick r:id="rId2"/>
              </a:rPr>
              <a:t>http</a:t>
            </a:r>
            <a:r>
              <a:rPr lang="sv-SE" dirty="0">
                <a:hlinkClick r:id="rId2"/>
              </a:rPr>
              <a:t>://</a:t>
            </a:r>
            <a:r>
              <a:rPr lang="sv-SE" dirty="0" smtClean="0">
                <a:hlinkClick r:id="rId2"/>
              </a:rPr>
              <a:t>research.microsoft.com/apps/video/default.aspx?id=104005</a:t>
            </a:r>
            <a:endParaRPr lang="sv-SE" dirty="0" smtClean="0"/>
          </a:p>
          <a:p>
            <a:pPr lvl="1"/>
            <a:r>
              <a:rPr lang="sv-SE" dirty="0" err="1" smtClean="0"/>
              <a:t>Exercise</a:t>
            </a:r>
            <a:r>
              <a:rPr lang="sv-SE" dirty="0" smtClean="0"/>
              <a:t>/</a:t>
            </a:r>
            <a:r>
              <a:rPr lang="sv-SE" dirty="0" err="1" smtClean="0"/>
              <a:t>throughput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 TCP in </a:t>
            </a:r>
            <a:r>
              <a:rPr lang="sv-SE" dirty="0" err="1" smtClean="0"/>
              <a:t>following</a:t>
            </a:r>
            <a:r>
              <a:rPr lang="sv-SE" dirty="0" smtClean="0"/>
              <a:t> </a:t>
            </a:r>
            <a:r>
              <a:rPr lang="sv-SE" dirty="0" err="1" smtClean="0"/>
              <a:t>slides</a:t>
            </a:r>
            <a:r>
              <a:rPr lang="sv-SE" dirty="0" smtClean="0"/>
              <a:t> </a:t>
            </a:r>
            <a:endParaRPr lang="sv-SE" dirty="0" smtClean="0"/>
          </a:p>
          <a:p>
            <a:pPr lvl="1"/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698320"/>
              </p:ext>
            </p:extLst>
          </p:nvPr>
        </p:nvGraphicFramePr>
        <p:xfrm>
          <a:off x="891985" y="2063228"/>
          <a:ext cx="5562601" cy="1079574"/>
        </p:xfrm>
        <a:graphic>
          <a:graphicData uri="http://schemas.openxmlformats.org/drawingml/2006/table">
            <a:tbl>
              <a:tblPr/>
              <a:tblGrid>
                <a:gridCol w="3504439"/>
                <a:gridCol w="2058162"/>
              </a:tblGrid>
              <a:tr h="539787">
                <a:tc>
                  <a:txBody>
                    <a:bodyPr/>
                    <a:lstStyle/>
                    <a:p>
                      <a:r>
                        <a:rPr lang="sv-SE" sz="1800" b="1" dirty="0" err="1">
                          <a:effectLst/>
                        </a:rPr>
                        <a:t>Careful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 dirty="0">
                          <a:effectLst/>
                        </a:rPr>
                        <a:t>Quick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539787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effectLst/>
                        </a:rPr>
                        <a:t> </a:t>
                      </a:r>
                      <a:r>
                        <a:rPr lang="sv-SE" sz="1800" dirty="0">
                          <a:effectLst/>
                        </a:rPr>
                        <a:t>3.1, 3.2, 3.4-3.7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effectLst/>
                        </a:rPr>
                        <a:t>3.3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12FCA8EF-88B6-4E38-9B27-576EE51ADF2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r>
              <a:rPr lang="sv-SE" dirty="0" smtClean="0"/>
              <a:t>, for </a:t>
            </a:r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3b-</a:t>
            </a:r>
            <a:fld id="{0A60F50E-8AF0-43A3-8F46-ED74D9FB86C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3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68531246-D27A-4563-9EF3-E1271832A2D6}" type="slidenum">
              <a:rPr lang="en-US" sz="1200" smtClean="0"/>
              <a:pPr>
                <a:defRPr/>
              </a:pPr>
              <a:t>46</a:t>
            </a:fld>
            <a:endParaRPr lang="en-US" sz="1200" smtClean="0"/>
          </a:p>
        </p:txBody>
      </p:sp>
      <p:sp>
        <p:nvSpPr>
          <p:cNvPr id="1075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239713"/>
            <a:ext cx="7772400" cy="59699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throughput</a:t>
            </a:r>
          </a:p>
        </p:txBody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362075"/>
            <a:ext cx="8269288" cy="4648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avg. TCP throughput as function of window size, RTT?</a:t>
            </a:r>
          </a:p>
          <a:p>
            <a:pPr lvl="1">
              <a:defRPr/>
            </a:pPr>
            <a:r>
              <a:rPr lang="en-US" sz="2400" dirty="0" smtClean="0"/>
              <a:t>ignore slow start, assume always data to send</a:t>
            </a:r>
          </a:p>
          <a:p>
            <a:pPr>
              <a:defRPr/>
            </a:pPr>
            <a:r>
              <a:rPr lang="en-US" sz="2800" dirty="0" smtClean="0"/>
              <a:t>W: window size </a:t>
            </a:r>
            <a:r>
              <a:rPr lang="en-US" sz="1600" dirty="0" smtClean="0"/>
              <a:t>(measured in bytes)</a:t>
            </a:r>
            <a:r>
              <a:rPr lang="en-US" sz="2800" dirty="0" smtClean="0"/>
              <a:t> where loss occurs</a:t>
            </a:r>
          </a:p>
          <a:p>
            <a:pPr lvl="1">
              <a:defRPr/>
            </a:pPr>
            <a:r>
              <a:rPr lang="en-US" sz="2400" dirty="0" smtClean="0"/>
              <a:t>avg. window size (# in-flight bytes) is ¾ W</a:t>
            </a:r>
          </a:p>
          <a:p>
            <a:pPr lvl="1">
              <a:defRPr/>
            </a:pPr>
            <a:r>
              <a:rPr lang="en-US" sz="2400" dirty="0" smtClean="0"/>
              <a:t>avg. </a:t>
            </a:r>
            <a:r>
              <a:rPr lang="en-US" sz="2400" dirty="0" err="1" smtClean="0"/>
              <a:t>trhoughput</a:t>
            </a:r>
            <a:r>
              <a:rPr lang="en-US" sz="2400" dirty="0" smtClean="0"/>
              <a:t> is 3/4W per RTT</a:t>
            </a:r>
          </a:p>
        </p:txBody>
      </p:sp>
      <p:grpSp>
        <p:nvGrpSpPr>
          <p:cNvPr id="90119" name="Group 35"/>
          <p:cNvGrpSpPr>
            <a:grpSpLocks/>
          </p:cNvGrpSpPr>
          <p:nvPr/>
        </p:nvGrpSpPr>
        <p:grpSpPr bwMode="auto">
          <a:xfrm>
            <a:off x="1830388" y="4300538"/>
            <a:ext cx="4873625" cy="1998662"/>
            <a:chOff x="279" y="2432"/>
            <a:chExt cx="3070" cy="1259"/>
          </a:xfrm>
        </p:grpSpPr>
        <p:sp>
          <p:nvSpPr>
            <p:cNvPr id="90130" name="Freeform 26"/>
            <p:cNvSpPr>
              <a:spLocks/>
            </p:cNvSpPr>
            <p:nvPr/>
          </p:nvSpPr>
          <p:spPr bwMode="auto">
            <a:xfrm>
              <a:off x="678" y="2556"/>
              <a:ext cx="2481" cy="579"/>
            </a:xfrm>
            <a:custGeom>
              <a:avLst/>
              <a:gdLst>
                <a:gd name="T0" fmla="*/ 0 w 2481"/>
                <a:gd name="T1" fmla="*/ 573 h 579"/>
                <a:gd name="T2" fmla="*/ 414 w 2481"/>
                <a:gd name="T3" fmla="*/ 18 h 579"/>
                <a:gd name="T4" fmla="*/ 414 w 2481"/>
                <a:gd name="T5" fmla="*/ 579 h 579"/>
                <a:gd name="T6" fmla="*/ 819 w 2481"/>
                <a:gd name="T7" fmla="*/ 18 h 579"/>
                <a:gd name="T8" fmla="*/ 825 w 2481"/>
                <a:gd name="T9" fmla="*/ 579 h 579"/>
                <a:gd name="T10" fmla="*/ 1245 w 2481"/>
                <a:gd name="T11" fmla="*/ 15 h 579"/>
                <a:gd name="T12" fmla="*/ 1245 w 2481"/>
                <a:gd name="T13" fmla="*/ 576 h 579"/>
                <a:gd name="T14" fmla="*/ 1647 w 2481"/>
                <a:gd name="T15" fmla="*/ 6 h 579"/>
                <a:gd name="T16" fmla="*/ 1647 w 2481"/>
                <a:gd name="T17" fmla="*/ 570 h 579"/>
                <a:gd name="T18" fmla="*/ 2064 w 2481"/>
                <a:gd name="T19" fmla="*/ 6 h 579"/>
                <a:gd name="T20" fmla="*/ 2064 w 2481"/>
                <a:gd name="T21" fmla="*/ 564 h 579"/>
                <a:gd name="T22" fmla="*/ 2481 w 2481"/>
                <a:gd name="T23" fmla="*/ 0 h 5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81" h="579">
                  <a:moveTo>
                    <a:pt x="0" y="573"/>
                  </a:moveTo>
                  <a:lnTo>
                    <a:pt x="414" y="18"/>
                  </a:lnTo>
                  <a:lnTo>
                    <a:pt x="414" y="579"/>
                  </a:lnTo>
                  <a:lnTo>
                    <a:pt x="819" y="18"/>
                  </a:lnTo>
                  <a:lnTo>
                    <a:pt x="825" y="579"/>
                  </a:lnTo>
                  <a:lnTo>
                    <a:pt x="1245" y="15"/>
                  </a:lnTo>
                  <a:lnTo>
                    <a:pt x="1245" y="576"/>
                  </a:lnTo>
                  <a:lnTo>
                    <a:pt x="1647" y="6"/>
                  </a:lnTo>
                  <a:lnTo>
                    <a:pt x="1647" y="570"/>
                  </a:lnTo>
                  <a:lnTo>
                    <a:pt x="2064" y="6"/>
                  </a:lnTo>
                  <a:lnTo>
                    <a:pt x="2064" y="564"/>
                  </a:lnTo>
                  <a:lnTo>
                    <a:pt x="2481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539" name="Line 28"/>
            <p:cNvSpPr>
              <a:spLocks noChangeShapeType="1"/>
            </p:cNvSpPr>
            <p:nvPr/>
          </p:nvSpPr>
          <p:spPr bwMode="auto">
            <a:xfrm>
              <a:off x="675" y="3685"/>
              <a:ext cx="26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0" name="Line 29"/>
            <p:cNvSpPr>
              <a:spLocks noChangeShapeType="1"/>
            </p:cNvSpPr>
            <p:nvPr/>
          </p:nvSpPr>
          <p:spPr bwMode="auto">
            <a:xfrm>
              <a:off x="682" y="2432"/>
              <a:ext cx="0" cy="1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1" name="Line 31"/>
            <p:cNvSpPr>
              <a:spLocks noChangeShapeType="1"/>
            </p:cNvSpPr>
            <p:nvPr/>
          </p:nvSpPr>
          <p:spPr bwMode="auto">
            <a:xfrm>
              <a:off x="606" y="2571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2" name="Line 32"/>
            <p:cNvSpPr>
              <a:spLocks noChangeShapeType="1"/>
            </p:cNvSpPr>
            <p:nvPr/>
          </p:nvSpPr>
          <p:spPr bwMode="auto">
            <a:xfrm>
              <a:off x="606" y="3117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3" name="Text Box 33"/>
            <p:cNvSpPr txBox="1">
              <a:spLocks noChangeArrowheads="1"/>
            </p:cNvSpPr>
            <p:nvPr/>
          </p:nvSpPr>
          <p:spPr bwMode="auto">
            <a:xfrm>
              <a:off x="380" y="2453"/>
              <a:ext cx="2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W</a:t>
              </a:r>
            </a:p>
          </p:txBody>
        </p:sp>
        <p:sp>
          <p:nvSpPr>
            <p:cNvPr id="107544" name="Text Box 34"/>
            <p:cNvSpPr txBox="1">
              <a:spLocks noChangeArrowheads="1"/>
            </p:cNvSpPr>
            <p:nvPr/>
          </p:nvSpPr>
          <p:spPr bwMode="auto">
            <a:xfrm>
              <a:off x="279" y="3008"/>
              <a:ext cx="3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W/2</a:t>
              </a:r>
            </a:p>
          </p:txBody>
        </p:sp>
      </p:grpSp>
      <p:grpSp>
        <p:nvGrpSpPr>
          <p:cNvPr id="90120" name="Group 45"/>
          <p:cNvGrpSpPr>
            <a:grpSpLocks/>
          </p:cNvGrpSpPr>
          <p:nvPr/>
        </p:nvGrpSpPr>
        <p:grpSpPr bwMode="auto">
          <a:xfrm>
            <a:off x="2536825" y="3744903"/>
            <a:ext cx="3992563" cy="620712"/>
            <a:chOff x="1598" y="2139"/>
            <a:chExt cx="2515" cy="391"/>
          </a:xfrm>
        </p:grpSpPr>
        <p:sp>
          <p:nvSpPr>
            <p:cNvPr id="107529" name="Text Box 36"/>
            <p:cNvSpPr txBox="1">
              <a:spLocks noChangeArrowheads="1"/>
            </p:cNvSpPr>
            <p:nvPr/>
          </p:nvSpPr>
          <p:spPr bwMode="auto">
            <a:xfrm>
              <a:off x="1598" y="2219"/>
              <a:ext cx="15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 err="1" smtClean="0"/>
                <a:t>avg</a:t>
              </a:r>
              <a:r>
                <a:rPr lang="en-US" sz="1800" dirty="0" smtClean="0"/>
                <a:t> TCP </a:t>
              </a:r>
              <a:r>
                <a:rPr lang="en-US" sz="1800" dirty="0" err="1" smtClean="0"/>
                <a:t>trhoughput</a:t>
              </a:r>
              <a:r>
                <a:rPr lang="en-US" sz="1800" dirty="0" smtClean="0"/>
                <a:t> = </a:t>
              </a:r>
            </a:p>
          </p:txBody>
        </p:sp>
        <p:grpSp>
          <p:nvGrpSpPr>
            <p:cNvPr id="90122" name="Group 44"/>
            <p:cNvGrpSpPr>
              <a:grpSpLocks/>
            </p:cNvGrpSpPr>
            <p:nvPr/>
          </p:nvGrpSpPr>
          <p:grpSpPr bwMode="auto">
            <a:xfrm>
              <a:off x="2986" y="2139"/>
              <a:ext cx="1127" cy="391"/>
              <a:chOff x="3498" y="2153"/>
              <a:chExt cx="1127" cy="391"/>
            </a:xfrm>
          </p:grpSpPr>
          <p:sp>
            <p:nvSpPr>
              <p:cNvPr id="107531" name="Text Box 37"/>
              <p:cNvSpPr txBox="1">
                <a:spLocks noChangeArrowheads="1"/>
              </p:cNvSpPr>
              <p:nvPr/>
            </p:nvSpPr>
            <p:spPr bwMode="auto">
              <a:xfrm>
                <a:off x="3501" y="215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3</a:t>
                </a:r>
              </a:p>
            </p:txBody>
          </p:sp>
          <p:sp>
            <p:nvSpPr>
              <p:cNvPr id="107532" name="Text Box 38"/>
              <p:cNvSpPr txBox="1">
                <a:spLocks noChangeArrowheads="1"/>
              </p:cNvSpPr>
              <p:nvPr/>
            </p:nvSpPr>
            <p:spPr bwMode="auto">
              <a:xfrm>
                <a:off x="3498" y="231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4</a:t>
                </a:r>
              </a:p>
            </p:txBody>
          </p:sp>
          <p:sp>
            <p:nvSpPr>
              <p:cNvPr id="107533" name="Line 39"/>
              <p:cNvSpPr>
                <a:spLocks noChangeShapeType="1"/>
              </p:cNvSpPr>
              <p:nvPr/>
            </p:nvSpPr>
            <p:spPr bwMode="auto">
              <a:xfrm>
                <a:off x="3550" y="2352"/>
                <a:ext cx="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7534" name="Text Box 40"/>
              <p:cNvSpPr txBox="1">
                <a:spLocks noChangeArrowheads="1"/>
              </p:cNvSpPr>
              <p:nvPr/>
            </p:nvSpPr>
            <p:spPr bwMode="auto">
              <a:xfrm>
                <a:off x="3702" y="2157"/>
                <a:ext cx="2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W</a:t>
                </a:r>
              </a:p>
            </p:txBody>
          </p:sp>
          <p:sp>
            <p:nvSpPr>
              <p:cNvPr id="107535" name="Text Box 41"/>
              <p:cNvSpPr txBox="1">
                <a:spLocks noChangeArrowheads="1"/>
              </p:cNvSpPr>
              <p:nvPr/>
            </p:nvSpPr>
            <p:spPr bwMode="auto">
              <a:xfrm>
                <a:off x="3658" y="2309"/>
                <a:ext cx="37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RTT</a:t>
                </a:r>
              </a:p>
            </p:txBody>
          </p:sp>
          <p:sp>
            <p:nvSpPr>
              <p:cNvPr id="107536" name="Line 42"/>
              <p:cNvSpPr>
                <a:spLocks noChangeShapeType="1"/>
              </p:cNvSpPr>
              <p:nvPr/>
            </p:nvSpPr>
            <p:spPr bwMode="auto">
              <a:xfrm>
                <a:off x="3726" y="2352"/>
                <a:ext cx="2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7537" name="Text Box 43"/>
              <p:cNvSpPr txBox="1">
                <a:spLocks noChangeArrowheads="1"/>
              </p:cNvSpPr>
              <p:nvPr/>
            </p:nvSpPr>
            <p:spPr bwMode="auto">
              <a:xfrm>
                <a:off x="3975" y="2243"/>
                <a:ext cx="65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/>
                  <a:t>bytes/sec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936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322B8BF4-09F6-4334-A80B-1AE878178FC6}" type="slidenum">
              <a:rPr lang="en-US" sz="1200" smtClean="0"/>
              <a:pPr>
                <a:defRPr/>
              </a:pPr>
              <a:t>47</a:t>
            </a:fld>
            <a:endParaRPr lang="en-US" sz="1200" smtClean="0"/>
          </a:p>
        </p:txBody>
      </p:sp>
      <p:sp>
        <p:nvSpPr>
          <p:cNvPr id="1085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TCP Futures: TCP over </a:t>
            </a:r>
            <a:r>
              <a:rPr lang="ja-JP" altLang="en-US" sz="3200" dirty="0" smtClean="0"/>
              <a:t>“</a:t>
            </a:r>
            <a:r>
              <a:rPr lang="en-US" altLang="ja-JP" sz="3200" dirty="0" smtClean="0"/>
              <a:t>long, fat pipes</a:t>
            </a:r>
            <a:r>
              <a:rPr lang="ja-JP" altLang="en-US" sz="3200" dirty="0" smtClean="0"/>
              <a:t>”</a:t>
            </a:r>
            <a:endParaRPr lang="en-US" sz="3200" dirty="0" smtClean="0"/>
          </a:p>
        </p:txBody>
      </p:sp>
      <p:sp>
        <p:nvSpPr>
          <p:cNvPr id="1085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6002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example: 1500 byte segments, 100ms RTT, want 10 </a:t>
            </a:r>
            <a:r>
              <a:rPr lang="en-US" sz="2800" dirty="0" err="1" smtClean="0"/>
              <a:t>Gbps</a:t>
            </a:r>
            <a:r>
              <a:rPr lang="en-US" sz="2800" dirty="0" smtClean="0"/>
              <a:t> throughput</a:t>
            </a:r>
          </a:p>
          <a:p>
            <a:pPr>
              <a:defRPr/>
            </a:pPr>
            <a:r>
              <a:rPr lang="en-US" sz="2800" dirty="0" smtClean="0"/>
              <a:t>requires W = 83,333 in-flight segments</a:t>
            </a:r>
          </a:p>
          <a:p>
            <a:pPr>
              <a:defRPr/>
            </a:pPr>
            <a:r>
              <a:rPr lang="en-US" sz="2800" dirty="0" smtClean="0"/>
              <a:t>throughput in terms of segment loss probability, L </a:t>
            </a:r>
            <a:r>
              <a:rPr lang="en-US" sz="2000" dirty="0" smtClean="0"/>
              <a:t>[Mathis 1997]: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MS Mincho" pitchFamily="49" charset="-128"/>
                <a:ea typeface="MS Mincho" pitchFamily="49" charset="-128"/>
              </a:rPr>
              <a:t>➜ </a:t>
            </a:r>
            <a:r>
              <a:rPr lang="en-US" sz="2400" dirty="0" smtClean="0">
                <a:ea typeface="MS Mincho" pitchFamily="49" charset="-128"/>
              </a:rPr>
              <a:t>to achieve 10 </a:t>
            </a:r>
            <a:r>
              <a:rPr lang="en-US" sz="2400" dirty="0" err="1" smtClean="0">
                <a:ea typeface="MS Mincho" pitchFamily="49" charset="-128"/>
              </a:rPr>
              <a:t>Gbps</a:t>
            </a:r>
            <a:r>
              <a:rPr lang="en-US" sz="2400" dirty="0" smtClean="0">
                <a:ea typeface="MS Mincho" pitchFamily="49" charset="-128"/>
              </a:rPr>
              <a:t> throughput, need a loss rate of </a:t>
            </a:r>
            <a:r>
              <a:rPr lang="en-US" sz="2400" dirty="0" smtClean="0"/>
              <a:t>L = 2</a:t>
            </a:r>
            <a:r>
              <a:rPr lang="el-GR" sz="2400" dirty="0" smtClean="0"/>
              <a:t>·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-10  </a:t>
            </a:r>
            <a:r>
              <a:rPr lang="en-US" sz="2400" i="1" dirty="0" smtClean="0">
                <a:solidFill>
                  <a:srgbClr val="FF0000"/>
                </a:solidFill>
              </a:rPr>
              <a:t> – a very small loss rate!</a:t>
            </a:r>
          </a:p>
          <a:p>
            <a:pPr>
              <a:defRPr/>
            </a:pPr>
            <a:r>
              <a:rPr lang="en-US" sz="2800" dirty="0" smtClean="0"/>
              <a:t>new versions of TCP for high-speed</a:t>
            </a:r>
            <a:endParaRPr lang="en-US" sz="2800" baseline="30000" dirty="0" smtClean="0"/>
          </a:p>
          <a:p>
            <a:pPr>
              <a:defRPr/>
            </a:pPr>
            <a:endParaRPr lang="en-US" sz="2800" dirty="0" smtClean="0"/>
          </a:p>
        </p:txBody>
      </p:sp>
      <p:grpSp>
        <p:nvGrpSpPr>
          <p:cNvPr id="91143" name="Group 16"/>
          <p:cNvGrpSpPr>
            <a:grpSpLocks/>
          </p:cNvGrpSpPr>
          <p:nvPr/>
        </p:nvGrpSpPr>
        <p:grpSpPr bwMode="auto">
          <a:xfrm>
            <a:off x="1947863" y="3462338"/>
            <a:ext cx="4160837" cy="962025"/>
            <a:chOff x="422" y="3400"/>
            <a:chExt cx="2621" cy="606"/>
          </a:xfrm>
        </p:grpSpPr>
        <p:sp>
          <p:nvSpPr>
            <p:cNvPr id="108552" name="Text Box 6"/>
            <p:cNvSpPr txBox="1">
              <a:spLocks noChangeArrowheads="1"/>
            </p:cNvSpPr>
            <p:nvPr/>
          </p:nvSpPr>
          <p:spPr bwMode="auto">
            <a:xfrm>
              <a:off x="422" y="3566"/>
              <a:ext cx="16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latin typeface="Arial" charset="0"/>
                </a:rPr>
                <a:t>TCP throughput = </a:t>
              </a:r>
            </a:p>
          </p:txBody>
        </p:sp>
        <p:sp>
          <p:nvSpPr>
            <p:cNvPr id="108553" name="Text Box 7"/>
            <p:cNvSpPr txBox="1">
              <a:spLocks noChangeArrowheads="1"/>
            </p:cNvSpPr>
            <p:nvPr/>
          </p:nvSpPr>
          <p:spPr bwMode="auto">
            <a:xfrm>
              <a:off x="2010" y="3470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latin typeface="Arial" charset="0"/>
                </a:rPr>
                <a:t>1.22</a:t>
              </a:r>
            </a:p>
          </p:txBody>
        </p:sp>
        <p:grpSp>
          <p:nvGrpSpPr>
            <p:cNvPr id="91146" name="Group 15"/>
            <p:cNvGrpSpPr>
              <a:grpSpLocks/>
            </p:cNvGrpSpPr>
            <p:nvPr/>
          </p:nvGrpSpPr>
          <p:grpSpPr bwMode="auto">
            <a:xfrm>
              <a:off x="2092" y="3400"/>
              <a:ext cx="951" cy="606"/>
              <a:chOff x="2092" y="3400"/>
              <a:chExt cx="951" cy="606"/>
            </a:xfrm>
          </p:grpSpPr>
          <p:sp>
            <p:nvSpPr>
              <p:cNvPr id="108555" name="Text Box 8"/>
              <p:cNvSpPr txBox="1">
                <a:spLocks noChangeArrowheads="1"/>
              </p:cNvSpPr>
              <p:nvPr/>
            </p:nvSpPr>
            <p:spPr bwMode="auto">
              <a:xfrm>
                <a:off x="2423" y="3400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b="1" smtClean="0">
                    <a:latin typeface="Arial" charset="0"/>
                  </a:rPr>
                  <a:t>.</a:t>
                </a:r>
              </a:p>
            </p:txBody>
          </p:sp>
          <p:sp>
            <p:nvSpPr>
              <p:cNvPr id="108556" name="Text Box 9"/>
              <p:cNvSpPr txBox="1">
                <a:spLocks noChangeArrowheads="1"/>
              </p:cNvSpPr>
              <p:nvPr/>
            </p:nvSpPr>
            <p:spPr bwMode="auto">
              <a:xfrm>
                <a:off x="2511" y="3472"/>
                <a:ext cx="5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smtClean="0">
                    <a:latin typeface="Arial" charset="0"/>
                  </a:rPr>
                  <a:t>MSS</a:t>
                </a:r>
              </a:p>
            </p:txBody>
          </p:sp>
          <p:sp>
            <p:nvSpPr>
              <p:cNvPr id="108557" name="Line 10"/>
              <p:cNvSpPr>
                <a:spLocks noChangeShapeType="1"/>
              </p:cNvSpPr>
              <p:nvPr/>
            </p:nvSpPr>
            <p:spPr bwMode="auto">
              <a:xfrm>
                <a:off x="2092" y="3720"/>
                <a:ext cx="8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8558" name="Text Box 11"/>
              <p:cNvSpPr txBox="1">
                <a:spLocks noChangeArrowheads="1"/>
              </p:cNvSpPr>
              <p:nvPr/>
            </p:nvSpPr>
            <p:spPr bwMode="auto">
              <a:xfrm>
                <a:off x="2133" y="3696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smtClean="0">
                    <a:latin typeface="Arial" charset="0"/>
                  </a:rPr>
                  <a:t>RTT</a:t>
                </a:r>
              </a:p>
            </p:txBody>
          </p:sp>
          <p:sp>
            <p:nvSpPr>
              <p:cNvPr id="91151" name="Freeform 13"/>
              <p:cNvSpPr>
                <a:spLocks/>
              </p:cNvSpPr>
              <p:nvPr/>
            </p:nvSpPr>
            <p:spPr bwMode="auto">
              <a:xfrm>
                <a:off x="2607" y="3740"/>
                <a:ext cx="294" cy="220"/>
              </a:xfrm>
              <a:custGeom>
                <a:avLst/>
                <a:gdLst>
                  <a:gd name="T0" fmla="*/ 0 w 294"/>
                  <a:gd name="T1" fmla="*/ 158 h 220"/>
                  <a:gd name="T2" fmla="*/ 32 w 294"/>
                  <a:gd name="T3" fmla="*/ 140 h 220"/>
                  <a:gd name="T4" fmla="*/ 72 w 294"/>
                  <a:gd name="T5" fmla="*/ 220 h 220"/>
                  <a:gd name="T6" fmla="*/ 132 w 294"/>
                  <a:gd name="T7" fmla="*/ 0 h 220"/>
                  <a:gd name="T8" fmla="*/ 294 w 294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" h="220">
                    <a:moveTo>
                      <a:pt x="0" y="158"/>
                    </a:moveTo>
                    <a:lnTo>
                      <a:pt x="32" y="140"/>
                    </a:lnTo>
                    <a:lnTo>
                      <a:pt x="72" y="220"/>
                    </a:lnTo>
                    <a:lnTo>
                      <a:pt x="132" y="0"/>
                    </a:lnTo>
                    <a:lnTo>
                      <a:pt x="294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0" name="Text Box 14"/>
              <p:cNvSpPr txBox="1">
                <a:spLocks noChangeArrowheads="1"/>
              </p:cNvSpPr>
              <p:nvPr/>
            </p:nvSpPr>
            <p:spPr bwMode="auto">
              <a:xfrm>
                <a:off x="2704" y="371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smtClean="0">
                    <a:latin typeface="Arial" charset="0"/>
                  </a:rPr>
                  <a:t>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314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598E6CEB-7E2E-4BE6-B545-7E88787FA0D1}" type="slidenum">
              <a:rPr lang="en-US" sz="1200" smtClean="0"/>
              <a:pPr>
                <a:defRPr/>
              </a:pPr>
              <a:t>48</a:t>
            </a:fld>
            <a:endParaRPr lang="en-US" sz="1200" smtClean="0"/>
          </a:p>
        </p:txBody>
      </p:sp>
      <p:pic>
        <p:nvPicPr>
          <p:cNvPr id="93188" name="Picture 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271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Why is TCP fair?</a:t>
            </a:r>
          </a:p>
        </p:txBody>
      </p:sp>
      <p:sp>
        <p:nvSpPr>
          <p:cNvPr id="1105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two competing sessions: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additive increase gives slope of 1, as throughout increases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multiplicative decrease decreases throughput proportionally </a:t>
            </a:r>
          </a:p>
        </p:txBody>
      </p:sp>
      <p:sp>
        <p:nvSpPr>
          <p:cNvPr id="110599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0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1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2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3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Arial" charset="0"/>
              </a:rPr>
              <a:t>R</a:t>
            </a:r>
            <a:endParaRPr lang="en-US" sz="1000" smtClean="0">
              <a:latin typeface="Arial" charset="0"/>
            </a:endParaRPr>
          </a:p>
        </p:txBody>
      </p:sp>
      <p:sp>
        <p:nvSpPr>
          <p:cNvPr id="110604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Arial" charset="0"/>
              </a:rPr>
              <a:t>R</a:t>
            </a:r>
            <a:endParaRPr lang="en-US" sz="1000" smtClean="0">
              <a:latin typeface="Arial" charset="0"/>
            </a:endParaRPr>
          </a:p>
        </p:txBody>
      </p:sp>
      <p:sp>
        <p:nvSpPr>
          <p:cNvPr id="110605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latin typeface="Arial" charset="0"/>
              </a:rPr>
              <a:t>equal bandwidth share</a:t>
            </a:r>
            <a:endParaRPr lang="en-US" sz="1000" smtClean="0">
              <a:latin typeface="Arial" charset="0"/>
            </a:endParaRPr>
          </a:p>
        </p:txBody>
      </p:sp>
      <p:sp>
        <p:nvSpPr>
          <p:cNvPr id="110606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latin typeface="Arial" charset="0"/>
              </a:rPr>
              <a:t>Connection 1 throughput</a:t>
            </a:r>
            <a:endParaRPr lang="en-US" sz="1000" smtClean="0">
              <a:latin typeface="Arial" charset="0"/>
            </a:endParaRPr>
          </a:p>
        </p:txBody>
      </p:sp>
      <p:sp>
        <p:nvSpPr>
          <p:cNvPr id="110607" name="Text Box 12"/>
          <p:cNvSpPr txBox="1">
            <a:spLocks noChangeArrowheads="1"/>
          </p:cNvSpPr>
          <p:nvPr/>
        </p:nvSpPr>
        <p:spPr bwMode="auto">
          <a:xfrm rot="-5396642">
            <a:off x="424656" y="4396582"/>
            <a:ext cx="3546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latin typeface="Arial" charset="0"/>
              </a:rPr>
              <a:t>Connection 2 throughput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>
                <a:latin typeface="Arial" charset="0"/>
              </a:rPr>
              <a:t>congestion avoidance: additive increase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705350" y="4432300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loss: decrease window by factor of 2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>
                <a:latin typeface="Arial" charset="0"/>
              </a:rPr>
              <a:t>congestion avoidance: additive increase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305300" y="3984625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loss: decrease window by factor of 2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0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4" grpId="0" autoUpdateAnimBg="0"/>
      <p:bldP spid="215056" grpId="0" autoUpdateAnimBg="0"/>
      <p:bldP spid="215058" grpId="0" autoUpdateAnimBg="0"/>
      <p:bldP spid="215060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18033E98-1FDF-4877-9FB3-396581C96C54}" type="slidenum">
              <a:rPr lang="en-US" sz="1200" smtClean="0"/>
              <a:pPr>
                <a:defRPr/>
              </a:pPr>
              <a:t>49</a:t>
            </a:fld>
            <a:endParaRPr lang="en-US" sz="1200" smtClean="0"/>
          </a:p>
        </p:txBody>
      </p:sp>
      <p:pic>
        <p:nvPicPr>
          <p:cNvPr id="94212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82232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Fairness (more)</a:t>
            </a:r>
          </a:p>
        </p:txBody>
      </p:sp>
      <p:sp>
        <p:nvSpPr>
          <p:cNvPr id="1116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219200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Fairness and UDP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multimedia apps often do not use TCP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do not want rate throttled by congestion control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instead use UDP: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send audio/video at constant rate, tolerate packet loss</a:t>
            </a: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116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98963" y="1206500"/>
            <a:ext cx="457835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Fairness, parallel TCP connections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application can open multiple parallel connections between two hosts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web browsers do this 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e.g., link of rate R with 9 existing connections: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new app asks for 1 TCP, gets rate R/10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new app asks for 11 TCPs, gets R/2 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endParaRPr lang="en-US" sz="2000">
              <a:ea typeface="ＭＳ Ｐゴシック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98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C1863835-2422-40DE-B3F8-4B0737A7C5F0}" type="slidenum">
              <a:rPr lang="en-US" sz="1200" smtClean="0"/>
              <a:pPr>
                <a:defRPr/>
              </a:pPr>
              <a:t>5</a:t>
            </a:fld>
            <a:endParaRPr lang="en-US" sz="1200" smtClean="0"/>
          </a:p>
        </p:txBody>
      </p:sp>
      <p:pic>
        <p:nvPicPr>
          <p:cNvPr id="52228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731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 segment structure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9398" name="Rectangle 4"/>
          <p:cNvSpPr>
            <a:spLocks noChangeArrowheads="1"/>
          </p:cNvSpPr>
          <p:nvPr/>
        </p:nvSpPr>
        <p:spPr bwMode="auto">
          <a:xfrm>
            <a:off x="2897188" y="1512888"/>
            <a:ext cx="3951287" cy="48244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2811463" y="1628775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5056188" y="1592263"/>
            <a:ext cx="138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dest port #</a:t>
            </a:r>
            <a:endParaRPr lang="en-US" sz="1800" smtClean="0">
              <a:latin typeface="Arial" charset="0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814638" y="2003425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 flipV="1">
            <a:off x="2808288" y="2382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5" name="Text Box 11"/>
          <p:cNvSpPr txBox="1">
            <a:spLocks noChangeArrowheads="1"/>
          </p:cNvSpPr>
          <p:nvPr/>
        </p:nvSpPr>
        <p:spPr bwMode="auto">
          <a:xfrm>
            <a:off x="4297363" y="109855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32 bits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06" name="Line 12"/>
          <p:cNvSpPr>
            <a:spLocks noChangeShapeType="1"/>
          </p:cNvSpPr>
          <p:nvPr/>
        </p:nvSpPr>
        <p:spPr bwMode="auto">
          <a:xfrm>
            <a:off x="5297488" y="1344613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9" name="Text Box 15"/>
          <p:cNvSpPr txBox="1">
            <a:spLocks noChangeArrowheads="1"/>
          </p:cNvSpPr>
          <p:nvPr/>
        </p:nvSpPr>
        <p:spPr bwMode="auto">
          <a:xfrm>
            <a:off x="3444875" y="1982788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sequence number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10" name="Line 16"/>
          <p:cNvSpPr>
            <a:spLocks noChangeShapeType="1"/>
          </p:cNvSpPr>
          <p:nvPr/>
        </p:nvSpPr>
        <p:spPr bwMode="auto">
          <a:xfrm flipV="1">
            <a:off x="2817813" y="2763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1" name="Text Box 17"/>
          <p:cNvSpPr txBox="1">
            <a:spLocks noChangeArrowheads="1"/>
          </p:cNvSpPr>
          <p:nvPr/>
        </p:nvSpPr>
        <p:spPr bwMode="auto">
          <a:xfrm>
            <a:off x="3044825" y="2382838"/>
            <a:ext cx="340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</a:rPr>
              <a:t>acknowledgement number</a:t>
            </a:r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 flipV="1">
            <a:off x="2813050" y="3159125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3" name="Line 19"/>
          <p:cNvSpPr>
            <a:spLocks noChangeShapeType="1"/>
          </p:cNvSpPr>
          <p:nvPr/>
        </p:nvSpPr>
        <p:spPr bwMode="auto">
          <a:xfrm flipV="1">
            <a:off x="2808288" y="354965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5" name="Line 21"/>
          <p:cNvSpPr>
            <a:spLocks noChangeShapeType="1"/>
          </p:cNvSpPr>
          <p:nvPr/>
        </p:nvSpPr>
        <p:spPr bwMode="auto">
          <a:xfrm flipH="1" flipV="1">
            <a:off x="4768850" y="2767013"/>
            <a:ext cx="4763" cy="777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6" name="Text Box 22"/>
          <p:cNvSpPr txBox="1">
            <a:spLocks noChangeArrowheads="1"/>
          </p:cNvSpPr>
          <p:nvPr/>
        </p:nvSpPr>
        <p:spPr bwMode="auto">
          <a:xfrm>
            <a:off x="4870450" y="2770188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receive window</a:t>
            </a:r>
          </a:p>
        </p:txBody>
      </p:sp>
      <p:sp>
        <p:nvSpPr>
          <p:cNvPr id="59417" name="Text Box 23"/>
          <p:cNvSpPr txBox="1">
            <a:spLocks noChangeArrowheads="1"/>
          </p:cNvSpPr>
          <p:nvPr/>
        </p:nvSpPr>
        <p:spPr bwMode="auto">
          <a:xfrm>
            <a:off x="4895850" y="3165475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Urg data pointer</a:t>
            </a:r>
          </a:p>
        </p:txBody>
      </p:sp>
      <p:sp>
        <p:nvSpPr>
          <p:cNvPr id="59418" name="Text Box 24"/>
          <p:cNvSpPr txBox="1">
            <a:spLocks noChangeArrowheads="1"/>
          </p:cNvSpPr>
          <p:nvPr/>
        </p:nvSpPr>
        <p:spPr bwMode="auto">
          <a:xfrm>
            <a:off x="3179763" y="3146425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>
                <a:latin typeface="Arial" charset="0"/>
              </a:rPr>
              <a:t>checksum</a:t>
            </a:r>
          </a:p>
        </p:txBody>
      </p:sp>
      <p:sp>
        <p:nvSpPr>
          <p:cNvPr id="52251" name="Rectangle 1"/>
          <p:cNvSpPr>
            <a:spLocks noChangeArrowheads="1"/>
          </p:cNvSpPr>
          <p:nvPr/>
        </p:nvSpPr>
        <p:spPr bwMode="auto">
          <a:xfrm>
            <a:off x="3806825" y="2767013"/>
            <a:ext cx="947738" cy="3825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19" name="Text Box 25"/>
          <p:cNvSpPr txBox="1">
            <a:spLocks noChangeArrowheads="1"/>
          </p:cNvSpPr>
          <p:nvPr/>
        </p:nvSpPr>
        <p:spPr bwMode="auto">
          <a:xfrm>
            <a:off x="4532313" y="27987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F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20" name="Line 26"/>
          <p:cNvSpPr>
            <a:spLocks noChangeShapeType="1"/>
          </p:cNvSpPr>
          <p:nvPr/>
        </p:nvSpPr>
        <p:spPr bwMode="auto">
          <a:xfrm flipV="1">
            <a:off x="4611688" y="2757488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1" name="Line 27"/>
          <p:cNvSpPr>
            <a:spLocks noChangeShapeType="1"/>
          </p:cNvSpPr>
          <p:nvPr/>
        </p:nvSpPr>
        <p:spPr bwMode="auto">
          <a:xfrm flipV="1">
            <a:off x="444976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2" name="Line 28"/>
          <p:cNvSpPr>
            <a:spLocks noChangeShapeType="1"/>
          </p:cNvSpPr>
          <p:nvPr/>
        </p:nvSpPr>
        <p:spPr bwMode="auto">
          <a:xfrm flipV="1">
            <a:off x="4283075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3" name="Line 29"/>
          <p:cNvSpPr>
            <a:spLocks noChangeShapeType="1"/>
          </p:cNvSpPr>
          <p:nvPr/>
        </p:nvSpPr>
        <p:spPr bwMode="auto">
          <a:xfrm flipV="1">
            <a:off x="4121150" y="2767013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4" name="Line 30"/>
          <p:cNvSpPr>
            <a:spLocks noChangeShapeType="1"/>
          </p:cNvSpPr>
          <p:nvPr/>
        </p:nvSpPr>
        <p:spPr bwMode="auto">
          <a:xfrm flipV="1">
            <a:off x="3963988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5" name="Line 31"/>
          <p:cNvSpPr>
            <a:spLocks noChangeShapeType="1"/>
          </p:cNvSpPr>
          <p:nvPr/>
        </p:nvSpPr>
        <p:spPr bwMode="auto">
          <a:xfrm flipV="1">
            <a:off x="3792538" y="2771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6" name="Text Box 32"/>
          <p:cNvSpPr txBox="1">
            <a:spLocks noChangeArrowheads="1"/>
          </p:cNvSpPr>
          <p:nvPr/>
        </p:nvSpPr>
        <p:spPr bwMode="auto">
          <a:xfrm>
            <a:off x="4365625" y="27940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S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27" name="Text Box 33"/>
          <p:cNvSpPr txBox="1">
            <a:spLocks noChangeArrowheads="1"/>
          </p:cNvSpPr>
          <p:nvPr/>
        </p:nvSpPr>
        <p:spPr bwMode="auto">
          <a:xfrm>
            <a:off x="4192588" y="27940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R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28" name="Text Box 34"/>
          <p:cNvSpPr txBox="1">
            <a:spLocks noChangeArrowheads="1"/>
          </p:cNvSpPr>
          <p:nvPr/>
        </p:nvSpPr>
        <p:spPr bwMode="auto">
          <a:xfrm>
            <a:off x="4030663" y="278923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P</a:t>
            </a:r>
            <a:endParaRPr lang="en-US" sz="2400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9429" name="Text Box 35"/>
          <p:cNvSpPr txBox="1">
            <a:spLocks noChangeArrowheads="1"/>
          </p:cNvSpPr>
          <p:nvPr/>
        </p:nvSpPr>
        <p:spPr bwMode="auto">
          <a:xfrm>
            <a:off x="3878263" y="278923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A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30" name="Text Box 36"/>
          <p:cNvSpPr txBox="1">
            <a:spLocks noChangeArrowheads="1"/>
          </p:cNvSpPr>
          <p:nvPr/>
        </p:nvSpPr>
        <p:spPr bwMode="auto">
          <a:xfrm>
            <a:off x="3711575" y="2789238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U</a:t>
            </a:r>
            <a:endParaRPr lang="en-US" sz="2400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9431" name="Text Box 37"/>
          <p:cNvSpPr txBox="1">
            <a:spLocks noChangeArrowheads="1"/>
          </p:cNvSpPr>
          <p:nvPr/>
        </p:nvSpPr>
        <p:spPr bwMode="auto">
          <a:xfrm>
            <a:off x="2759075" y="2697163"/>
            <a:ext cx="577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head</a:t>
            </a:r>
          </a:p>
          <a:p>
            <a:pPr>
              <a:defRPr/>
            </a:pPr>
            <a:r>
              <a:rPr lang="en-US" sz="1400" smtClean="0">
                <a:latin typeface="Arial" charset="0"/>
              </a:rPr>
              <a:t>len</a:t>
            </a:r>
            <a:endParaRPr lang="en-US" sz="1800" smtClean="0">
              <a:latin typeface="Arial" charset="0"/>
            </a:endParaRPr>
          </a:p>
        </p:txBody>
      </p:sp>
      <p:sp>
        <p:nvSpPr>
          <p:cNvPr id="59432" name="Text Box 38"/>
          <p:cNvSpPr txBox="1">
            <a:spLocks noChangeArrowheads="1"/>
          </p:cNvSpPr>
          <p:nvPr/>
        </p:nvSpPr>
        <p:spPr bwMode="auto">
          <a:xfrm>
            <a:off x="3238500" y="2697163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not</a:t>
            </a:r>
          </a:p>
          <a:p>
            <a:pPr>
              <a:defRPr/>
            </a:pPr>
            <a:r>
              <a:rPr lang="en-US" sz="1400" smtClean="0">
                <a:latin typeface="Arial" charset="0"/>
              </a:rPr>
              <a:t>used</a:t>
            </a:r>
            <a:endParaRPr lang="en-US" sz="1800" smtClean="0">
              <a:latin typeface="Arial" charset="0"/>
            </a:endParaRPr>
          </a:p>
        </p:txBody>
      </p:sp>
      <p:sp>
        <p:nvSpPr>
          <p:cNvPr id="59433" name="Line 39"/>
          <p:cNvSpPr>
            <a:spLocks noChangeShapeType="1"/>
          </p:cNvSpPr>
          <p:nvPr/>
        </p:nvSpPr>
        <p:spPr bwMode="auto">
          <a:xfrm flipV="1">
            <a:off x="328771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34" name="Text Box 40"/>
          <p:cNvSpPr txBox="1">
            <a:spLocks noChangeArrowheads="1"/>
          </p:cNvSpPr>
          <p:nvPr/>
        </p:nvSpPr>
        <p:spPr bwMode="auto">
          <a:xfrm>
            <a:off x="3317875" y="3648075"/>
            <a:ext cx="289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options (variable length)</a:t>
            </a:r>
            <a:endParaRPr lang="en-US" sz="2400" smtClean="0"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9514" y="2266395"/>
            <a:ext cx="3705911" cy="662543"/>
            <a:chOff x="329514" y="2266395"/>
            <a:chExt cx="3705911" cy="662543"/>
          </a:xfrm>
        </p:grpSpPr>
        <p:sp>
          <p:nvSpPr>
            <p:cNvPr id="59436" name="Text Box 42"/>
            <p:cNvSpPr txBox="1">
              <a:spLocks noChangeArrowheads="1"/>
            </p:cNvSpPr>
            <p:nvPr/>
          </p:nvSpPr>
          <p:spPr bwMode="auto">
            <a:xfrm>
              <a:off x="329514" y="2266395"/>
              <a:ext cx="208824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800" dirty="0" smtClean="0">
                  <a:solidFill>
                    <a:schemeClr val="accent2"/>
                  </a:solidFill>
                  <a:latin typeface="Arial" charset="0"/>
                </a:rPr>
                <a:t>ACK</a:t>
              </a:r>
              <a:r>
                <a:rPr lang="en-US" sz="1800" dirty="0" smtClean="0">
                  <a:latin typeface="Arial" charset="0"/>
                </a:rPr>
                <a:t>: ACK # valid</a:t>
              </a:r>
              <a:endParaRPr lang="en-US" sz="1000" dirty="0" smtClean="0">
                <a:latin typeface="Arial" charset="0"/>
              </a:endParaRPr>
            </a:p>
          </p:txBody>
        </p:sp>
        <p:sp>
          <p:nvSpPr>
            <p:cNvPr id="59440" name="Line 46"/>
            <p:cNvSpPr>
              <a:spLocks noChangeShapeType="1"/>
            </p:cNvSpPr>
            <p:nvPr/>
          </p:nvSpPr>
          <p:spPr bwMode="auto">
            <a:xfrm>
              <a:off x="2376488" y="2487613"/>
              <a:ext cx="1658937" cy="4413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4758" y="1427163"/>
            <a:ext cx="4059580" cy="2041525"/>
            <a:chOff x="164758" y="1427163"/>
            <a:chExt cx="4059580" cy="2041525"/>
          </a:xfrm>
        </p:grpSpPr>
        <p:sp>
          <p:nvSpPr>
            <p:cNvPr id="59435" name="Text Box 41"/>
            <p:cNvSpPr txBox="1">
              <a:spLocks noChangeArrowheads="1"/>
            </p:cNvSpPr>
            <p:nvPr/>
          </p:nvSpPr>
          <p:spPr bwMode="auto">
            <a:xfrm>
              <a:off x="164758" y="1427163"/>
              <a:ext cx="230063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URG: urgent data </a:t>
              </a:r>
            </a:p>
            <a:p>
              <a:pPr algn="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(generally not used)</a:t>
              </a:r>
              <a:endParaRPr lang="en-US" sz="1000" dirty="0" smtClean="0">
                <a:latin typeface="Arial" charset="0"/>
              </a:endParaRPr>
            </a:p>
          </p:txBody>
        </p:sp>
        <p:sp>
          <p:nvSpPr>
            <p:cNvPr id="59437" name="Text Box 43"/>
            <p:cNvSpPr txBox="1">
              <a:spLocks noChangeArrowheads="1"/>
            </p:cNvSpPr>
            <p:nvPr/>
          </p:nvSpPr>
          <p:spPr bwMode="auto">
            <a:xfrm>
              <a:off x="169863" y="2827338"/>
              <a:ext cx="22669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PSH: push data now</a:t>
              </a:r>
            </a:p>
            <a:p>
              <a:pPr algn="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(generally not used)</a:t>
              </a:r>
            </a:p>
          </p:txBody>
        </p:sp>
        <p:sp>
          <p:nvSpPr>
            <p:cNvPr id="59439" name="Line 45"/>
            <p:cNvSpPr>
              <a:spLocks noChangeShapeType="1"/>
            </p:cNvSpPr>
            <p:nvPr/>
          </p:nvSpPr>
          <p:spPr bwMode="auto">
            <a:xfrm>
              <a:off x="2371725" y="1800225"/>
              <a:ext cx="1495425" cy="1028700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9441" name="Line 47"/>
            <p:cNvSpPr>
              <a:spLocks noChangeShapeType="1"/>
            </p:cNvSpPr>
            <p:nvPr/>
          </p:nvSpPr>
          <p:spPr bwMode="auto">
            <a:xfrm flipV="1">
              <a:off x="2397125" y="3041650"/>
              <a:ext cx="1827213" cy="244475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4513" y="3105150"/>
            <a:ext cx="4160837" cy="1712913"/>
            <a:chOff x="544513" y="3105150"/>
            <a:chExt cx="4160837" cy="1712913"/>
          </a:xfrm>
        </p:grpSpPr>
        <p:sp>
          <p:nvSpPr>
            <p:cNvPr id="59438" name="Text Box 44"/>
            <p:cNvSpPr txBox="1">
              <a:spLocks noChangeArrowheads="1"/>
            </p:cNvSpPr>
            <p:nvPr/>
          </p:nvSpPr>
          <p:spPr bwMode="auto">
            <a:xfrm>
              <a:off x="544513" y="3627438"/>
              <a:ext cx="1911350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800" dirty="0" smtClean="0">
                  <a:solidFill>
                    <a:schemeClr val="accent2"/>
                  </a:solidFill>
                  <a:latin typeface="Arial" charset="0"/>
                </a:rPr>
                <a:t>RST, SYN, FIN</a:t>
              </a:r>
              <a:r>
                <a:rPr lang="en-US" sz="1800" dirty="0" smtClean="0">
                  <a:latin typeface="Arial" charset="0"/>
                </a:rPr>
                <a:t>:</a:t>
              </a:r>
            </a:p>
            <a:p>
              <a:pPr algn="r">
                <a:defRPr/>
              </a:pPr>
              <a:r>
                <a:rPr lang="en-US" sz="1800" dirty="0" smtClean="0">
                  <a:latin typeface="Arial" charset="0"/>
                </a:rPr>
                <a:t>connection </a:t>
              </a:r>
              <a:r>
                <a:rPr lang="en-US" sz="1800" dirty="0" err="1" smtClean="0">
                  <a:latin typeface="Arial" charset="0"/>
                </a:rPr>
                <a:t>estab</a:t>
              </a:r>
              <a:endParaRPr lang="en-US" sz="1800" dirty="0" smtClean="0">
                <a:latin typeface="Arial" charset="0"/>
              </a:endParaRPr>
            </a:p>
            <a:p>
              <a:pPr algn="r">
                <a:defRPr/>
              </a:pPr>
              <a:r>
                <a:rPr lang="en-US" sz="1800" dirty="0" smtClean="0">
                  <a:latin typeface="Arial" charset="0"/>
                </a:rPr>
                <a:t>(setup, teardown</a:t>
              </a:r>
            </a:p>
            <a:p>
              <a:pPr algn="r">
                <a:defRPr/>
              </a:pPr>
              <a:r>
                <a:rPr lang="en-US" sz="1800" dirty="0" smtClean="0">
                  <a:latin typeface="Arial" charset="0"/>
                </a:rPr>
                <a:t>commands)</a:t>
              </a:r>
            </a:p>
          </p:txBody>
        </p:sp>
        <p:sp>
          <p:nvSpPr>
            <p:cNvPr id="52275" name="Freeform 48"/>
            <p:cNvSpPr>
              <a:spLocks/>
            </p:cNvSpPr>
            <p:nvPr/>
          </p:nvSpPr>
          <p:spPr bwMode="auto">
            <a:xfrm>
              <a:off x="2390775" y="3105150"/>
              <a:ext cx="2314575" cy="704850"/>
            </a:xfrm>
            <a:custGeom>
              <a:avLst/>
              <a:gdLst>
                <a:gd name="T0" fmla="*/ 0 w 1458"/>
                <a:gd name="T1" fmla="*/ 2147483647 h 444"/>
                <a:gd name="T2" fmla="*/ 2147483647 w 1458"/>
                <a:gd name="T3" fmla="*/ 0 h 444"/>
                <a:gd name="T4" fmla="*/ 2147483647 w 1458"/>
                <a:gd name="T5" fmla="*/ 2147483647 h 4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58" h="444">
                  <a:moveTo>
                    <a:pt x="0" y="444"/>
                  </a:moveTo>
                  <a:lnTo>
                    <a:pt x="1248" y="0"/>
                  </a:lnTo>
                  <a:lnTo>
                    <a:pt x="1458" y="6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44" name="Text Box 50"/>
          <p:cNvSpPr txBox="1">
            <a:spLocks noChangeArrowheads="1"/>
          </p:cNvSpPr>
          <p:nvPr/>
        </p:nvSpPr>
        <p:spPr bwMode="auto">
          <a:xfrm>
            <a:off x="7132638" y="1522413"/>
            <a:ext cx="1771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latin typeface="Arial" charset="0"/>
              </a:rPr>
              <a:t>counting</a:t>
            </a: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by bytes </a:t>
            </a: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of data</a:t>
            </a: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(not segments!)</a:t>
            </a:r>
          </a:p>
        </p:txBody>
      </p:sp>
      <p:sp>
        <p:nvSpPr>
          <p:cNvPr id="59445" name="Text Box 51"/>
          <p:cNvSpPr txBox="1">
            <a:spLocks noChangeArrowheads="1"/>
          </p:cNvSpPr>
          <p:nvPr/>
        </p:nvSpPr>
        <p:spPr bwMode="auto">
          <a:xfrm>
            <a:off x="982663" y="4960938"/>
            <a:ext cx="1365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dirty="0" smtClean="0">
                <a:latin typeface="Arial" charset="0"/>
              </a:rPr>
              <a:t>Internet</a:t>
            </a:r>
          </a:p>
          <a:p>
            <a:pPr algn="r">
              <a:defRPr/>
            </a:pPr>
            <a:r>
              <a:rPr lang="en-US" sz="1800" dirty="0" smtClean="0">
                <a:latin typeface="Arial" charset="0"/>
              </a:rPr>
              <a:t>checksum</a:t>
            </a:r>
          </a:p>
          <a:p>
            <a:pPr algn="r">
              <a:defRPr/>
            </a:pPr>
            <a:r>
              <a:rPr lang="en-US" sz="1800" dirty="0" smtClean="0">
                <a:latin typeface="Arial" charset="0"/>
              </a:rPr>
              <a:t>(as in UDP)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86550" y="3008313"/>
            <a:ext cx="2258015" cy="1200329"/>
            <a:chOff x="6686550" y="3008313"/>
            <a:chExt cx="2258015" cy="1200329"/>
          </a:xfrm>
        </p:grpSpPr>
        <p:sp>
          <p:nvSpPr>
            <p:cNvPr id="59443" name="Text Box 49"/>
            <p:cNvSpPr txBox="1">
              <a:spLocks noChangeArrowheads="1"/>
            </p:cNvSpPr>
            <p:nvPr/>
          </p:nvSpPr>
          <p:spPr bwMode="auto">
            <a:xfrm>
              <a:off x="7439025" y="3008313"/>
              <a:ext cx="150554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800" dirty="0" smtClean="0">
                  <a:latin typeface="Arial" charset="0"/>
                </a:rPr>
                <a:t># bytes </a:t>
              </a:r>
            </a:p>
            <a:p>
              <a:pPr algn="l">
                <a:defRPr/>
              </a:pPr>
              <a:r>
                <a:rPr lang="en-US" sz="1800" dirty="0" err="1" smtClean="0">
                  <a:latin typeface="Arial" charset="0"/>
                </a:rPr>
                <a:t>rcvr</a:t>
              </a:r>
              <a:r>
                <a:rPr lang="en-US" sz="1800" dirty="0" smtClean="0">
                  <a:latin typeface="Arial" charset="0"/>
                </a:rPr>
                <a:t> willing</a:t>
              </a:r>
            </a:p>
            <a:p>
              <a:pPr algn="l">
                <a:defRPr/>
              </a:pPr>
              <a:r>
                <a:rPr lang="en-US" sz="1800" dirty="0" smtClean="0">
                  <a:latin typeface="Arial" charset="0"/>
                </a:rPr>
                <a:t>to accept</a:t>
              </a:r>
              <a:br>
                <a:rPr lang="en-US" sz="1800" dirty="0" smtClean="0">
                  <a:latin typeface="Arial" charset="0"/>
                </a:rPr>
              </a:br>
              <a:r>
                <a:rPr lang="en-US" sz="1800" i="1" dirty="0" smtClean="0">
                  <a:solidFill>
                    <a:srgbClr val="FF0000"/>
                  </a:solidFill>
                  <a:latin typeface="Arial" charset="0"/>
                </a:rPr>
                <a:t>(flow control)</a:t>
              </a:r>
            </a:p>
          </p:txBody>
        </p:sp>
        <p:sp>
          <p:nvSpPr>
            <p:cNvPr id="59447" name="Line 53"/>
            <p:cNvSpPr>
              <a:spLocks noChangeShapeType="1"/>
            </p:cNvSpPr>
            <p:nvPr/>
          </p:nvSpPr>
          <p:spPr bwMode="auto">
            <a:xfrm flipH="1" flipV="1">
              <a:off x="6686550" y="3019425"/>
              <a:ext cx="809625" cy="4667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9448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9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08288" y="4111625"/>
            <a:ext cx="3954462" cy="2322513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 flipV="1">
            <a:off x="2808288" y="41116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8" name="Text Box 14"/>
          <p:cNvSpPr txBox="1">
            <a:spLocks noChangeArrowheads="1"/>
          </p:cNvSpPr>
          <p:nvPr/>
        </p:nvSpPr>
        <p:spPr bwMode="auto">
          <a:xfrm>
            <a:off x="3863975" y="4567238"/>
            <a:ext cx="2005013" cy="10064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application</a:t>
            </a:r>
          </a:p>
          <a:p>
            <a:pPr>
              <a:defRPr/>
            </a:pPr>
            <a:r>
              <a:rPr lang="en-US" sz="2000" smtClean="0">
                <a:latin typeface="Arial" charset="0"/>
              </a:rPr>
              <a:t>data </a:t>
            </a:r>
          </a:p>
          <a:p>
            <a:pPr>
              <a:defRPr/>
            </a:pPr>
            <a:r>
              <a:rPr lang="en-US" sz="2000" smtClean="0">
                <a:latin typeface="Arial" charset="0"/>
              </a:rPr>
              <a:t>(variable length)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46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2955925" y="1587500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source port #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 flipV="1">
            <a:off x="4754563" y="1628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 rot="10800000">
            <a:off x="2789238" y="1355725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2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781556F4-1FB7-4643-82BB-9241FA3404D1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TCP delay modeling (slow start</a:t>
            </a:r>
            <a:r>
              <a:rPr lang="en-US" dirty="0"/>
              <a:t> </a:t>
            </a:r>
            <a:r>
              <a:rPr lang="en-US" dirty="0" smtClean="0"/>
              <a:t>– related)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481138"/>
            <a:ext cx="42608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Q: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How long does it take to receive an object from a Web server after sending a request? </a:t>
            </a:r>
          </a:p>
          <a:p>
            <a:r>
              <a:rPr lang="en-US" sz="2000" smtClean="0"/>
              <a:t>TCP connection establishment</a:t>
            </a:r>
          </a:p>
          <a:p>
            <a:r>
              <a:rPr lang="en-US" sz="2000" smtClean="0"/>
              <a:t>data transfer delay</a:t>
            </a:r>
            <a:endParaRPr lang="en-US" sz="2400" smtClean="0"/>
          </a:p>
        </p:txBody>
      </p:sp>
      <p:sp>
        <p:nvSpPr>
          <p:cNvPr id="522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67225" y="15240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Notation, assumptions:</a:t>
            </a:r>
          </a:p>
          <a:p>
            <a:r>
              <a:rPr lang="en-US" sz="2000" dirty="0" smtClean="0"/>
              <a:t>Assume one link between client and server of rate R</a:t>
            </a:r>
          </a:p>
          <a:p>
            <a:r>
              <a:rPr lang="en-US" sz="2000" dirty="0" smtClean="0"/>
              <a:t>Assume: fixed congestion window, W segments</a:t>
            </a:r>
          </a:p>
          <a:p>
            <a:r>
              <a:rPr lang="en-US" sz="2000" dirty="0" smtClean="0"/>
              <a:t>S: MSS (bits)</a:t>
            </a:r>
          </a:p>
          <a:p>
            <a:r>
              <a:rPr lang="en-US" sz="2000" dirty="0" smtClean="0"/>
              <a:t>O: object size (bits)</a:t>
            </a:r>
          </a:p>
          <a:p>
            <a:r>
              <a:rPr lang="en-US" sz="2000" dirty="0" smtClean="0"/>
              <a:t>no retransmissions (no loss, no corruption)</a:t>
            </a:r>
          </a:p>
          <a:p>
            <a:r>
              <a:rPr lang="en-US" sz="2000" dirty="0" smtClean="0"/>
              <a:t>Receiver has unbounded buffer</a:t>
            </a:r>
          </a:p>
          <a:p>
            <a:endParaRPr lang="en-US" sz="20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69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2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1BD0A4C0-5686-4235-AABF-520B0EA64CD2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TCP delay Modeling: simplified, fixed window</a:t>
            </a:r>
          </a:p>
        </p:txBody>
      </p:sp>
      <p:pic>
        <p:nvPicPr>
          <p:cNvPr id="53253" name="Picture 5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481138"/>
            <a:ext cx="41052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fig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575" y="1646238"/>
            <a:ext cx="441960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53988" y="4976813"/>
            <a:ext cx="4140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Case 1: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WS/R &gt; RTT + S/R: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l"/>
            <a:r>
              <a:rPr lang="en-US" sz="2000" dirty="0">
                <a:latin typeface="Comic Sans MS" pitchFamily="66" charset="0"/>
              </a:rPr>
              <a:t>ACK for first segment in window returns before window’s worth of </a:t>
            </a:r>
            <a:r>
              <a:rPr lang="en-US" sz="2000" dirty="0" smtClean="0">
                <a:latin typeface="Comic Sans MS" pitchFamily="66" charset="0"/>
              </a:rPr>
              <a:t>data </a:t>
            </a:r>
            <a:r>
              <a:rPr lang="en-US" sz="2000" dirty="0" err="1" smtClean="0">
                <a:latin typeface="Comic Sans MS" pitchFamily="66" charset="0"/>
              </a:rPr>
              <a:t>nsent</a:t>
            </a:r>
            <a:endParaRPr lang="en-US" sz="2000" dirty="0"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delay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= 2RTT + O/R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484688" y="4793317"/>
            <a:ext cx="44561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Case 2: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WS/R &lt; RTT + S/R: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l"/>
            <a:r>
              <a:rPr lang="en-US" sz="2000" dirty="0">
                <a:latin typeface="Comic Sans MS" pitchFamily="66" charset="0"/>
              </a:rPr>
              <a:t>wait for ACK after sending window’s worth of data sent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delay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= 2RTT + O/R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+ (K-1)[S/R + RTT - WS/R]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6367463" y="1176338"/>
            <a:ext cx="1395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K:= O/WS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322264"/>
              </p:ext>
            </p:extLst>
          </p:nvPr>
        </p:nvGraphicFramePr>
        <p:xfrm>
          <a:off x="3395553" y="6369267"/>
          <a:ext cx="4116388" cy="1934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0" name="Equation" r:id="rId5" imgW="2768600" imgH="1308100" progId="Equation.3">
                  <p:embed/>
                </p:oleObj>
              </mc:Choice>
              <mc:Fallback>
                <p:oleObj name="Equation" r:id="rId5" imgW="2768600" imgH="1308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553" y="6369267"/>
                        <a:ext cx="4116388" cy="19341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4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E2DC744A-7B10-4D67-A744-3082F1E81C1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0"/>
            <a:ext cx="7770813" cy="990600"/>
          </a:xfrm>
        </p:spPr>
        <p:txBody>
          <a:bodyPr/>
          <a:lstStyle/>
          <a:p>
            <a:r>
              <a:rPr lang="en-US" sz="2800" dirty="0" smtClean="0"/>
              <a:t>TCP Delay Modeling: Slow Start </a:t>
            </a:r>
            <a:endParaRPr lang="en-US" dirty="0" smtClean="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174639"/>
              </p:ext>
            </p:extLst>
          </p:nvPr>
        </p:nvGraphicFramePr>
        <p:xfrm>
          <a:off x="2895600" y="722578"/>
          <a:ext cx="6248400" cy="531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4" name="VISIO" r:id="rId3" imgW="8266320" imgH="7030800" progId="Visio.Drawing.5">
                  <p:embed/>
                </p:oleObj>
              </mc:Choice>
              <mc:Fallback>
                <p:oleObj name="VISIO" r:id="rId3" imgW="8266320" imgH="70308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722578"/>
                        <a:ext cx="6248400" cy="531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4319746" y="5117770"/>
            <a:ext cx="517109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u="sng" dirty="0">
                <a:solidFill>
                  <a:srgbClr val="FF0000"/>
                </a:solidFill>
                <a:latin typeface="Comic Sans MS" pitchFamily="66" charset="0"/>
              </a:rPr>
              <a:t>Example:</a:t>
            </a:r>
            <a:endParaRPr lang="en-US" sz="1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l"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O/S  = 15 segments</a:t>
            </a:r>
          </a:p>
          <a:p>
            <a:pPr algn="l"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K = 4 windows</a:t>
            </a:r>
          </a:p>
          <a:p>
            <a:pPr algn="l"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Q = 2</a:t>
            </a:r>
          </a:p>
          <a:p>
            <a:pPr algn="l"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Server 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idles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P = </a:t>
            </a:r>
            <a:r>
              <a:rPr lang="en-US" sz="1800" dirty="0" smtClean="0">
                <a:latin typeface="Comic Sans MS" pitchFamily="66" charset="0"/>
              </a:rPr>
              <a:t>min{K-1,Q</a:t>
            </a:r>
            <a:r>
              <a:rPr lang="en-US" sz="1800" dirty="0">
                <a:latin typeface="Comic Sans MS" pitchFamily="66" charset="0"/>
              </a:rPr>
              <a:t>} = </a:t>
            </a:r>
            <a:r>
              <a:rPr lang="en-US" sz="1800" dirty="0" smtClean="0">
                <a:latin typeface="Comic Sans MS" pitchFamily="66" charset="0"/>
              </a:rPr>
              <a:t>2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times</a:t>
            </a:r>
            <a:endParaRPr lang="en-US" sz="1800" dirty="0"/>
          </a:p>
          <a:p>
            <a:pPr algn="l">
              <a:buFontTx/>
              <a:buChar char="•"/>
            </a:pPr>
            <a:endParaRPr lang="en-US" sz="1800" dirty="0">
              <a:latin typeface="Comic Sans MS" pitchFamily="66" charset="0"/>
            </a:endParaRPr>
          </a:p>
          <a:p>
            <a:pPr algn="l"/>
            <a:endParaRPr lang="en-US" sz="1800" dirty="0">
              <a:latin typeface="Comic Sans MS" pitchFamily="66" charset="0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190499" y="914400"/>
            <a:ext cx="3624756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u="sng" dirty="0">
                <a:solidFill>
                  <a:srgbClr val="FF0000"/>
                </a:solidFill>
                <a:latin typeface="Comic Sans MS" pitchFamily="66" charset="0"/>
              </a:rPr>
              <a:t>Delay components:</a:t>
            </a:r>
            <a:endParaRPr lang="en-US" sz="2000" dirty="0">
              <a:latin typeface="Comic Sans MS" pitchFamily="66" charset="0"/>
            </a:endParaRPr>
          </a:p>
          <a:p>
            <a:pPr algn="l">
              <a:buFontTx/>
              <a:buChar char="•"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1800" dirty="0">
                <a:latin typeface="Comic Sans MS" pitchFamily="66" charset="0"/>
              </a:rPr>
              <a:t>2 RTT for connection </a:t>
            </a:r>
            <a:r>
              <a:rPr lang="en-US" sz="1800" dirty="0" err="1">
                <a:latin typeface="Comic Sans MS" pitchFamily="66" charset="0"/>
              </a:rPr>
              <a:t>estab</a:t>
            </a:r>
            <a:r>
              <a:rPr lang="en-US" sz="1800" dirty="0">
                <a:latin typeface="Comic Sans MS" pitchFamily="66" charset="0"/>
              </a:rPr>
              <a:t> and request</a:t>
            </a:r>
          </a:p>
          <a:p>
            <a:pPr algn="l"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O/R to transmit object</a:t>
            </a:r>
          </a:p>
          <a:p>
            <a:pPr algn="l"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time server idles due to slow start</a:t>
            </a:r>
          </a:p>
          <a:p>
            <a:pPr algn="l">
              <a:buFontTx/>
              <a:buChar char="•"/>
            </a:pPr>
            <a:endParaRPr lang="en-US" sz="1800" dirty="0">
              <a:latin typeface="Comic Sans MS" pitchFamily="66" charset="0"/>
            </a:endParaRP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Server idles: 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 P =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min{K-1,Q} times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0499" y="3670843"/>
            <a:ext cx="349994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latin typeface="Comic Sans MS" pitchFamily="66" charset="0"/>
              </a:rPr>
              <a:t>where </a:t>
            </a:r>
          </a:p>
          <a:p>
            <a:pPr algn="l">
              <a:buFontTx/>
              <a:buChar char="-"/>
            </a:pPr>
            <a:r>
              <a:rPr lang="en-US" sz="1800" dirty="0">
                <a:latin typeface="Comic Sans MS" pitchFamily="66" charset="0"/>
              </a:rPr>
              <a:t> Q  = #</a:t>
            </a:r>
            <a:r>
              <a:rPr lang="en-US" sz="1800" dirty="0" smtClean="0">
                <a:latin typeface="Comic Sans MS" pitchFamily="66" charset="0"/>
              </a:rPr>
              <a:t>times server stalls </a:t>
            </a:r>
            <a:r>
              <a:rPr lang="en-US" sz="1800" dirty="0">
                <a:latin typeface="Comic Sans MS" pitchFamily="66" charset="0"/>
              </a:rPr>
              <a:t>until cong. window </a:t>
            </a:r>
            <a:r>
              <a:rPr lang="en-US" sz="1800" dirty="0" smtClean="0">
                <a:latin typeface="Comic Sans MS" pitchFamily="66" charset="0"/>
              </a:rPr>
              <a:t>is  larger </a:t>
            </a:r>
            <a:r>
              <a:rPr lang="en-US" sz="1800" dirty="0">
                <a:latin typeface="Comic Sans MS" pitchFamily="66" charset="0"/>
              </a:rPr>
              <a:t>than a “full-utilization” window (if the object were of unbounded size).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- </a:t>
            </a:r>
            <a:r>
              <a:rPr lang="en-US" sz="1800" dirty="0">
                <a:latin typeface="Comic Sans MS" pitchFamily="66" charset="0"/>
              </a:rPr>
              <a:t>K = #</a:t>
            </a:r>
            <a:r>
              <a:rPr lang="en-US" sz="1800" dirty="0" smtClean="0">
                <a:latin typeface="Comic Sans MS" pitchFamily="66" charset="0"/>
              </a:rPr>
              <a:t>(incremental-sized</a:t>
            </a:r>
            <a:r>
              <a:rPr lang="en-US" sz="1800" dirty="0">
                <a:latin typeface="Comic Sans MS" pitchFamily="66" charset="0"/>
              </a:rPr>
              <a:t>) congestion-windows that “cover” the object.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621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2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908541D9-E6F5-4546-9D75-3B8438A97D2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297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0"/>
            <a:ext cx="7772400" cy="1143000"/>
          </a:xfrm>
        </p:spPr>
        <p:txBody>
          <a:bodyPr/>
          <a:lstStyle/>
          <a:p>
            <a:r>
              <a:rPr lang="en-US" sz="2800" dirty="0" smtClean="0"/>
              <a:t>TCP Delay Modeling (slow start - </a:t>
            </a:r>
            <a:r>
              <a:rPr lang="en-US" sz="2800" dirty="0" err="1" smtClean="0"/>
              <a:t>cont</a:t>
            </a:r>
            <a:r>
              <a:rPr lang="en-US" sz="2800" dirty="0" smtClean="0"/>
              <a:t>)</a:t>
            </a:r>
            <a:endParaRPr lang="en-US" dirty="0" smtClean="0"/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19075" y="4419600"/>
          <a:ext cx="4116388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52" name="Equation" r:id="rId3" imgW="2768400" imgH="1307880" progId="Equation.3">
                  <p:embed/>
                </p:oleObj>
              </mc:Choice>
              <mc:Fallback>
                <p:oleObj name="Equation" r:id="rId3" imgW="276840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4419600"/>
                        <a:ext cx="4116388" cy="194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134938" y="3048000"/>
          <a:ext cx="46386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53" name="Equation" r:id="rId5" imgW="3276360" imgH="469800" progId="Equation.3">
                  <p:embed/>
                </p:oleObj>
              </mc:Choice>
              <mc:Fallback>
                <p:oleObj name="Equation" r:id="rId5" imgW="3276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3048000"/>
                        <a:ext cx="4638675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204788" y="989013"/>
          <a:ext cx="5054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54" name="Equation" r:id="rId7" imgW="3504960" imgH="609480" progId="Equation.3">
                  <p:embed/>
                </p:oleObj>
              </mc:Choice>
              <mc:Fallback>
                <p:oleObj name="Equation" r:id="rId7" imgW="350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989013"/>
                        <a:ext cx="50546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6"/>
          <p:cNvGraphicFramePr>
            <a:graphicFrameLocks noChangeAspect="1"/>
          </p:cNvGraphicFramePr>
          <p:nvPr/>
        </p:nvGraphicFramePr>
        <p:xfrm>
          <a:off x="274638" y="2224088"/>
          <a:ext cx="36512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55" name="Equation" r:id="rId9" imgW="2539800" imgH="393480" progId="Equation.3">
                  <p:embed/>
                </p:oleObj>
              </mc:Choice>
              <mc:Fallback>
                <p:oleObj name="Equation" r:id="rId9" imgW="253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2224088"/>
                        <a:ext cx="365125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7"/>
          <p:cNvGraphicFramePr>
            <a:graphicFrameLocks noChangeAspect="1"/>
          </p:cNvGraphicFramePr>
          <p:nvPr/>
        </p:nvGraphicFramePr>
        <p:xfrm>
          <a:off x="4114800" y="1981200"/>
          <a:ext cx="5214938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56" name="VISIO" r:id="rId11" imgW="8266320" imgH="7030800" progId="Visio.Drawing.5">
                  <p:embed/>
                </p:oleObj>
              </mc:Choice>
              <mc:Fallback>
                <p:oleObj name="VISIO" r:id="rId11" imgW="8266320" imgH="70308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981200"/>
                        <a:ext cx="5214938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4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43C07F59-9B9F-4D04-B53B-0B19DD2EBCF2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669213" cy="838200"/>
          </a:xfrm>
        </p:spPr>
        <p:txBody>
          <a:bodyPr/>
          <a:lstStyle/>
          <a:p>
            <a:r>
              <a:rPr lang="en-US" sz="3600" dirty="0" smtClean="0"/>
              <a:t>TCP Delay Modeling </a:t>
            </a:r>
            <a:endParaRPr lang="en-US" dirty="0" smtClean="0"/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2000250" y="2274888"/>
          <a:ext cx="4230688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3" name="Equation" r:id="rId4" imgW="2425680" imgH="1752480" progId="Equation.3">
                  <p:embed/>
                </p:oleObj>
              </mc:Choice>
              <mc:Fallback>
                <p:oleObj name="Equation" r:id="rId4" imgW="2425680" imgH="1752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274888"/>
                        <a:ext cx="4230688" cy="305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457200" y="5486400"/>
            <a:ext cx="7062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Calculation of Q, number  of idles for infinite-size object,</a:t>
            </a:r>
          </a:p>
          <a:p>
            <a:pPr algn="l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is similar.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5813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Recall K = number of windows that cover object</a:t>
            </a:r>
          </a:p>
          <a:p>
            <a:pPr algn="l"/>
            <a:endParaRPr lang="en-US" sz="200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How do we calculate K ?</a:t>
            </a:r>
          </a:p>
        </p:txBody>
      </p:sp>
    </p:spTree>
    <p:extLst>
      <p:ext uri="{BB962C8B-B14F-4D97-AF65-F5344CB8AC3E}">
        <p14:creationId xmlns:p14="http://schemas.microsoft.com/office/powerpoint/2010/main" val="6243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/>
              <a:t>connection-oriented transport: TCP</a:t>
            </a:r>
          </a:p>
          <a:p>
            <a:pPr lvl="1"/>
            <a:r>
              <a:rPr lang="en-US" dirty="0" smtClean="0"/>
              <a:t>reliable transfer</a:t>
            </a:r>
          </a:p>
          <a:p>
            <a:pPr lvl="2"/>
            <a:r>
              <a:rPr lang="en-US" sz="2400" dirty="0" smtClean="0"/>
              <a:t>Acknowledgements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2" y="335699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8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258E76C6-8101-43B0-883F-FC71EDDDC0C5}" type="slidenum">
              <a:rPr lang="en-US" sz="1200" smtClean="0"/>
              <a:pPr>
                <a:defRPr/>
              </a:pPr>
              <a:t>7</a:t>
            </a:fld>
            <a:endParaRPr lang="en-US" sz="1200" smtClean="0"/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>
          <a:xfrm>
            <a:off x="366713" y="150814"/>
            <a:ext cx="7772400" cy="665162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seq. numbers, ACKs</a:t>
            </a:r>
          </a:p>
        </p:txBody>
      </p:sp>
      <p:sp>
        <p:nvSpPr>
          <p:cNvPr id="6042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2060848"/>
            <a:ext cx="3927475" cy="3473450"/>
          </a:xfrm>
        </p:spPr>
        <p:txBody>
          <a:bodyPr>
            <a:normAutofit/>
          </a:bodyPr>
          <a:lstStyle/>
          <a:p>
            <a:pPr marL="234950" indent="-123825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solidFill>
                  <a:srgbClr val="CC0000"/>
                </a:solidFill>
              </a:rPr>
              <a:t>sequence numbers:</a:t>
            </a:r>
            <a:endParaRPr lang="en-US" sz="2400" dirty="0" smtClean="0">
              <a:solidFill>
                <a:srgbClr val="CC0000"/>
              </a:solidFill>
            </a:endParaRPr>
          </a:p>
          <a:p>
            <a:pPr marL="512763" lvl="1" indent="-163513">
              <a:lnSpc>
                <a:spcPct val="110000"/>
              </a:lnSpc>
              <a:defRPr/>
            </a:pPr>
            <a:r>
              <a:rPr lang="ja-JP" altLang="en-US" dirty="0" smtClean="0"/>
              <a:t>“</a:t>
            </a:r>
            <a:r>
              <a:rPr lang="en-US" altLang="ja-JP" dirty="0" smtClean="0"/>
              <a:t>number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of first byte in segment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data</a:t>
            </a:r>
            <a:endParaRPr lang="en-US" altLang="ja-JP" sz="2000" dirty="0" smtClean="0"/>
          </a:p>
          <a:p>
            <a:pPr marL="234950" indent="-123825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solidFill>
                  <a:srgbClr val="CC0000"/>
                </a:solidFill>
              </a:rPr>
              <a:t>acknowledgements:</a:t>
            </a:r>
            <a:endParaRPr lang="en-US" sz="2400" dirty="0" smtClean="0">
              <a:solidFill>
                <a:srgbClr val="CC0000"/>
              </a:solidFill>
            </a:endParaRPr>
          </a:p>
          <a:p>
            <a:pPr marL="512763" lvl="1" indent="-163513">
              <a:lnSpc>
                <a:spcPct val="110000"/>
              </a:lnSpc>
              <a:defRPr/>
            </a:pPr>
            <a:r>
              <a:rPr lang="en-US" dirty="0" err="1" smtClean="0"/>
              <a:t>seq</a:t>
            </a:r>
            <a:r>
              <a:rPr lang="en-US" dirty="0" smtClean="0"/>
              <a:t> # of next byte expected from other side</a:t>
            </a:r>
          </a:p>
          <a:p>
            <a:pPr marL="512763" lvl="1" indent="-163513">
              <a:lnSpc>
                <a:spcPct val="110000"/>
              </a:lnSpc>
              <a:defRPr/>
            </a:pPr>
            <a:r>
              <a:rPr lang="en-US" dirty="0" smtClean="0"/>
              <a:t>cumulative ACK</a:t>
            </a:r>
          </a:p>
          <a:p>
            <a:pPr marL="512763" lvl="1" indent="-163513">
              <a:lnSpc>
                <a:spcPct val="110000"/>
              </a:lnSpc>
              <a:defRPr/>
            </a:pPr>
            <a:endParaRPr lang="en-US" dirty="0" smtClean="0"/>
          </a:p>
        </p:txBody>
      </p:sp>
      <p:grpSp>
        <p:nvGrpSpPr>
          <p:cNvPr id="187584" name="Group 192"/>
          <p:cNvGrpSpPr>
            <a:grpSpLocks/>
          </p:cNvGrpSpPr>
          <p:nvPr/>
        </p:nvGrpSpPr>
        <p:grpSpPr bwMode="auto">
          <a:xfrm>
            <a:off x="5770563" y="3816351"/>
            <a:ext cx="2897187" cy="2543176"/>
            <a:chOff x="3599" y="2404"/>
            <a:chExt cx="1825" cy="1602"/>
          </a:xfrm>
        </p:grpSpPr>
        <p:sp>
          <p:nvSpPr>
            <p:cNvPr id="60505" name="Rectangle 167"/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53338" name="Group 148"/>
            <p:cNvGrpSpPr>
              <a:grpSpLocks/>
            </p:cNvGrpSpPr>
            <p:nvPr/>
          </p:nvGrpSpPr>
          <p:grpSpPr bwMode="auto">
            <a:xfrm>
              <a:off x="3733" y="3291"/>
              <a:ext cx="1252" cy="715"/>
              <a:chOff x="1976" y="2984"/>
              <a:chExt cx="1252" cy="715"/>
            </a:xfrm>
          </p:grpSpPr>
          <p:sp>
            <p:nvSpPr>
              <p:cNvPr id="60509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0" name="Text Box 150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511" name="Text Box 151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512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513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514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515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6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7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8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9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0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1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rwnd</a:t>
                </a:r>
              </a:p>
            </p:txBody>
          </p:sp>
          <p:sp>
            <p:nvSpPr>
              <p:cNvPr id="60522" name="Text Box 162"/>
              <p:cNvSpPr txBox="1">
                <a:spLocks noChangeArrowheads="1"/>
              </p:cNvSpPr>
              <p:nvPr/>
            </p:nvSpPr>
            <p:spPr bwMode="auto">
              <a:xfrm>
                <a:off x="2841" y="3544"/>
                <a:ext cx="1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endParaRPr lang="en-US" sz="1000" dirty="0" smtClean="0">
                  <a:latin typeface="Arial" charset="0"/>
                </a:endParaRPr>
              </a:p>
            </p:txBody>
          </p:sp>
          <p:sp>
            <p:nvSpPr>
              <p:cNvPr id="60523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4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507" name="Text Box 166"/>
            <p:cNvSpPr txBox="1">
              <a:spLocks noChangeArrowheads="1"/>
            </p:cNvSpPr>
            <p:nvPr/>
          </p:nvSpPr>
          <p:spPr bwMode="auto">
            <a:xfrm>
              <a:off x="3704" y="3092"/>
              <a:ext cx="1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incoming segment to sender</a:t>
              </a:r>
            </a:p>
          </p:txBody>
        </p:sp>
        <p:sp>
          <p:nvSpPr>
            <p:cNvPr id="53340" name="Freeform 168"/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6095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587" name="Group 195"/>
          <p:cNvGrpSpPr>
            <a:grpSpLocks/>
          </p:cNvGrpSpPr>
          <p:nvPr/>
        </p:nvGrpSpPr>
        <p:grpSpPr bwMode="auto">
          <a:xfrm>
            <a:off x="6546850" y="5849938"/>
            <a:ext cx="358775" cy="304800"/>
            <a:chOff x="5144" y="3677"/>
            <a:chExt cx="226" cy="192"/>
          </a:xfrm>
        </p:grpSpPr>
        <p:sp>
          <p:nvSpPr>
            <p:cNvPr id="60503" name="Rectangle 194"/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4" name="Text Box 193"/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 Narrow" charset="0"/>
                </a:rPr>
                <a:t>A</a:t>
              </a:r>
            </a:p>
          </p:txBody>
        </p:sp>
      </p:grpSp>
      <p:sp>
        <p:nvSpPr>
          <p:cNvPr id="60425" name="Rectangle 37"/>
          <p:cNvSpPr>
            <a:spLocks noChangeArrowheads="1"/>
          </p:cNvSpPr>
          <p:nvPr/>
        </p:nvSpPr>
        <p:spPr bwMode="auto">
          <a:xfrm>
            <a:off x="46974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6" name="Rectangle 39"/>
          <p:cNvSpPr>
            <a:spLocks noChangeArrowheads="1"/>
          </p:cNvSpPr>
          <p:nvPr/>
        </p:nvSpPr>
        <p:spPr bwMode="auto">
          <a:xfrm>
            <a:off x="4794250" y="304006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7" name="Rectangle 40"/>
          <p:cNvSpPr>
            <a:spLocks noChangeArrowheads="1"/>
          </p:cNvSpPr>
          <p:nvPr/>
        </p:nvSpPr>
        <p:spPr bwMode="auto">
          <a:xfrm>
            <a:off x="4892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8" name="Rectangle 41"/>
          <p:cNvSpPr>
            <a:spLocks noChangeArrowheads="1"/>
          </p:cNvSpPr>
          <p:nvPr/>
        </p:nvSpPr>
        <p:spPr bwMode="auto">
          <a:xfrm>
            <a:off x="498951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9" name="Rectangle 42"/>
          <p:cNvSpPr>
            <a:spLocks noChangeArrowheads="1"/>
          </p:cNvSpPr>
          <p:nvPr/>
        </p:nvSpPr>
        <p:spPr bwMode="auto">
          <a:xfrm>
            <a:off x="508476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0" name="Rectangle 43"/>
          <p:cNvSpPr>
            <a:spLocks noChangeArrowheads="1"/>
          </p:cNvSpPr>
          <p:nvPr/>
        </p:nvSpPr>
        <p:spPr bwMode="auto">
          <a:xfrm>
            <a:off x="5181600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1" name="Rectangle 45"/>
          <p:cNvSpPr>
            <a:spLocks noChangeArrowheads="1"/>
          </p:cNvSpPr>
          <p:nvPr/>
        </p:nvSpPr>
        <p:spPr bwMode="auto">
          <a:xfrm>
            <a:off x="5273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2" name="Rectangle 46"/>
          <p:cNvSpPr>
            <a:spLocks noChangeArrowheads="1"/>
          </p:cNvSpPr>
          <p:nvPr/>
        </p:nvSpPr>
        <p:spPr bwMode="auto">
          <a:xfrm>
            <a:off x="536892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3" name="Rectangle 47"/>
          <p:cNvSpPr>
            <a:spLocks noChangeArrowheads="1"/>
          </p:cNvSpPr>
          <p:nvPr/>
        </p:nvSpPr>
        <p:spPr bwMode="auto">
          <a:xfrm>
            <a:off x="54641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4" name="Rectangle 50"/>
          <p:cNvSpPr>
            <a:spLocks noChangeArrowheads="1"/>
          </p:cNvSpPr>
          <p:nvPr/>
        </p:nvSpPr>
        <p:spPr bwMode="auto">
          <a:xfrm>
            <a:off x="5570538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5" name="Rectangle 51"/>
          <p:cNvSpPr>
            <a:spLocks noChangeArrowheads="1"/>
          </p:cNvSpPr>
          <p:nvPr/>
        </p:nvSpPr>
        <p:spPr bwMode="auto">
          <a:xfrm>
            <a:off x="5668963" y="304006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6" name="Rectangle 52"/>
          <p:cNvSpPr>
            <a:spLocks noChangeArrowheads="1"/>
          </p:cNvSpPr>
          <p:nvPr/>
        </p:nvSpPr>
        <p:spPr bwMode="auto">
          <a:xfrm>
            <a:off x="5765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7" name="Rectangle 53"/>
          <p:cNvSpPr>
            <a:spLocks noChangeArrowheads="1"/>
          </p:cNvSpPr>
          <p:nvPr/>
        </p:nvSpPr>
        <p:spPr bwMode="auto">
          <a:xfrm>
            <a:off x="58626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8" name="Rectangle 54"/>
          <p:cNvSpPr>
            <a:spLocks noChangeArrowheads="1"/>
          </p:cNvSpPr>
          <p:nvPr/>
        </p:nvSpPr>
        <p:spPr bwMode="auto">
          <a:xfrm>
            <a:off x="595947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9" name="Rectangle 55"/>
          <p:cNvSpPr>
            <a:spLocks noChangeArrowheads="1"/>
          </p:cNvSpPr>
          <p:nvPr/>
        </p:nvSpPr>
        <p:spPr bwMode="auto">
          <a:xfrm>
            <a:off x="605472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0" name="Rectangle 56"/>
          <p:cNvSpPr>
            <a:spLocks noChangeArrowheads="1"/>
          </p:cNvSpPr>
          <p:nvPr/>
        </p:nvSpPr>
        <p:spPr bwMode="auto">
          <a:xfrm>
            <a:off x="6146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1" name="Rectangle 57"/>
          <p:cNvSpPr>
            <a:spLocks noChangeArrowheads="1"/>
          </p:cNvSpPr>
          <p:nvPr/>
        </p:nvSpPr>
        <p:spPr bwMode="auto">
          <a:xfrm>
            <a:off x="624205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2" name="Rectangle 58"/>
          <p:cNvSpPr>
            <a:spLocks noChangeArrowheads="1"/>
          </p:cNvSpPr>
          <p:nvPr/>
        </p:nvSpPr>
        <p:spPr bwMode="auto">
          <a:xfrm>
            <a:off x="63388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3" name="Rectangle 59"/>
          <p:cNvSpPr>
            <a:spLocks noChangeArrowheads="1"/>
          </p:cNvSpPr>
          <p:nvPr/>
        </p:nvSpPr>
        <p:spPr bwMode="auto">
          <a:xfrm>
            <a:off x="64277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4" name="Rectangle 60"/>
          <p:cNvSpPr>
            <a:spLocks noChangeArrowheads="1"/>
          </p:cNvSpPr>
          <p:nvPr/>
        </p:nvSpPr>
        <p:spPr bwMode="auto">
          <a:xfrm>
            <a:off x="65230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5" name="Rectangle 61"/>
          <p:cNvSpPr>
            <a:spLocks noChangeArrowheads="1"/>
          </p:cNvSpPr>
          <p:nvPr/>
        </p:nvSpPr>
        <p:spPr bwMode="auto">
          <a:xfrm>
            <a:off x="6616700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6" name="Rectangle 62"/>
          <p:cNvSpPr>
            <a:spLocks noChangeArrowheads="1"/>
          </p:cNvSpPr>
          <p:nvPr/>
        </p:nvSpPr>
        <p:spPr bwMode="auto">
          <a:xfrm>
            <a:off x="6708775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7" name="Rectangle 63"/>
          <p:cNvSpPr>
            <a:spLocks noChangeArrowheads="1"/>
          </p:cNvSpPr>
          <p:nvPr/>
        </p:nvSpPr>
        <p:spPr bwMode="auto">
          <a:xfrm>
            <a:off x="68056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8" name="Rectangle 64"/>
          <p:cNvSpPr>
            <a:spLocks noChangeArrowheads="1"/>
          </p:cNvSpPr>
          <p:nvPr/>
        </p:nvSpPr>
        <p:spPr bwMode="auto">
          <a:xfrm>
            <a:off x="69008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9" name="Rectangle 65"/>
          <p:cNvSpPr>
            <a:spLocks noChangeArrowheads="1"/>
          </p:cNvSpPr>
          <p:nvPr/>
        </p:nvSpPr>
        <p:spPr bwMode="auto">
          <a:xfrm>
            <a:off x="69897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0" name="Rectangle 66"/>
          <p:cNvSpPr>
            <a:spLocks noChangeArrowheads="1"/>
          </p:cNvSpPr>
          <p:nvPr/>
        </p:nvSpPr>
        <p:spPr bwMode="auto">
          <a:xfrm>
            <a:off x="70850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1" name="Rectangle 68"/>
          <p:cNvSpPr>
            <a:spLocks noChangeArrowheads="1"/>
          </p:cNvSpPr>
          <p:nvPr/>
        </p:nvSpPr>
        <p:spPr bwMode="auto">
          <a:xfrm>
            <a:off x="71818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2" name="Rectangle 69"/>
          <p:cNvSpPr>
            <a:spLocks noChangeArrowheads="1"/>
          </p:cNvSpPr>
          <p:nvPr/>
        </p:nvSpPr>
        <p:spPr bwMode="auto">
          <a:xfrm>
            <a:off x="7278688" y="304006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3" name="Rectangle 70"/>
          <p:cNvSpPr>
            <a:spLocks noChangeArrowheads="1"/>
          </p:cNvSpPr>
          <p:nvPr/>
        </p:nvSpPr>
        <p:spPr bwMode="auto">
          <a:xfrm>
            <a:off x="7375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4" name="Rectangle 71"/>
          <p:cNvSpPr>
            <a:spLocks noChangeArrowheads="1"/>
          </p:cNvSpPr>
          <p:nvPr/>
        </p:nvSpPr>
        <p:spPr bwMode="auto">
          <a:xfrm>
            <a:off x="74739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5" name="Rectangle 72"/>
          <p:cNvSpPr>
            <a:spLocks noChangeArrowheads="1"/>
          </p:cNvSpPr>
          <p:nvPr/>
        </p:nvSpPr>
        <p:spPr bwMode="auto">
          <a:xfrm>
            <a:off x="756920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6" name="Rectangle 73"/>
          <p:cNvSpPr>
            <a:spLocks noChangeArrowheads="1"/>
          </p:cNvSpPr>
          <p:nvPr/>
        </p:nvSpPr>
        <p:spPr bwMode="auto">
          <a:xfrm>
            <a:off x="76644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7" name="Rectangle 74"/>
          <p:cNvSpPr>
            <a:spLocks noChangeArrowheads="1"/>
          </p:cNvSpPr>
          <p:nvPr/>
        </p:nvSpPr>
        <p:spPr bwMode="auto">
          <a:xfrm>
            <a:off x="7756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8" name="Rectangle 75"/>
          <p:cNvSpPr>
            <a:spLocks noChangeArrowheads="1"/>
          </p:cNvSpPr>
          <p:nvPr/>
        </p:nvSpPr>
        <p:spPr bwMode="auto">
          <a:xfrm>
            <a:off x="7853363" y="3038475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9" name="Rectangle 76"/>
          <p:cNvSpPr>
            <a:spLocks noChangeArrowheads="1"/>
          </p:cNvSpPr>
          <p:nvPr/>
        </p:nvSpPr>
        <p:spPr bwMode="auto">
          <a:xfrm>
            <a:off x="79486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0" name="Rectangle 78"/>
          <p:cNvSpPr>
            <a:spLocks noChangeArrowheads="1"/>
          </p:cNvSpPr>
          <p:nvPr/>
        </p:nvSpPr>
        <p:spPr bwMode="auto">
          <a:xfrm>
            <a:off x="4654550" y="3776663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1" name="Rectangle 79"/>
          <p:cNvSpPr>
            <a:spLocks noChangeArrowheads="1"/>
          </p:cNvSpPr>
          <p:nvPr/>
        </p:nvSpPr>
        <p:spPr bwMode="auto">
          <a:xfrm>
            <a:off x="4740275" y="2928938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2" name="Line 80"/>
          <p:cNvSpPr>
            <a:spLocks noChangeShapeType="1"/>
          </p:cNvSpPr>
          <p:nvPr/>
        </p:nvSpPr>
        <p:spPr bwMode="auto">
          <a:xfrm>
            <a:off x="4762500" y="3890963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3" name="Line 82"/>
          <p:cNvSpPr>
            <a:spLocks noChangeShapeType="1"/>
          </p:cNvSpPr>
          <p:nvPr/>
        </p:nvSpPr>
        <p:spPr bwMode="auto">
          <a:xfrm>
            <a:off x="5697538" y="3892550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4" name="Line 83"/>
          <p:cNvSpPr>
            <a:spLocks noChangeShapeType="1"/>
          </p:cNvSpPr>
          <p:nvPr/>
        </p:nvSpPr>
        <p:spPr bwMode="auto">
          <a:xfrm>
            <a:off x="7191375" y="3890963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5" name="Line 84"/>
          <p:cNvSpPr>
            <a:spLocks noChangeShapeType="1"/>
          </p:cNvSpPr>
          <p:nvPr/>
        </p:nvSpPr>
        <p:spPr bwMode="auto">
          <a:xfrm>
            <a:off x="6621463" y="3892550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6" name="Line 87"/>
          <p:cNvSpPr>
            <a:spLocks noChangeShapeType="1"/>
          </p:cNvSpPr>
          <p:nvPr/>
        </p:nvSpPr>
        <p:spPr bwMode="auto">
          <a:xfrm>
            <a:off x="4854575" y="3914775"/>
            <a:ext cx="0" cy="233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7" name="Line 88"/>
          <p:cNvSpPr>
            <a:spLocks noChangeShapeType="1"/>
          </p:cNvSpPr>
          <p:nvPr/>
        </p:nvSpPr>
        <p:spPr bwMode="auto">
          <a:xfrm>
            <a:off x="608330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8" name="Line 89"/>
          <p:cNvSpPr>
            <a:spLocks noChangeShapeType="1"/>
          </p:cNvSpPr>
          <p:nvPr/>
        </p:nvSpPr>
        <p:spPr bwMode="auto">
          <a:xfrm>
            <a:off x="690245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9" name="Line 90"/>
          <p:cNvSpPr>
            <a:spLocks noChangeShapeType="1"/>
          </p:cNvSpPr>
          <p:nvPr/>
        </p:nvSpPr>
        <p:spPr bwMode="auto">
          <a:xfrm>
            <a:off x="7559675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70" name="Text Box 91"/>
          <p:cNvSpPr txBox="1">
            <a:spLocks noChangeArrowheads="1"/>
          </p:cNvSpPr>
          <p:nvPr/>
        </p:nvSpPr>
        <p:spPr bwMode="auto">
          <a:xfrm>
            <a:off x="4730750" y="4138613"/>
            <a:ext cx="693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sent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ACKed</a:t>
            </a:r>
          </a:p>
        </p:txBody>
      </p:sp>
      <p:sp>
        <p:nvSpPr>
          <p:cNvPr id="60471" name="Text Box 92"/>
          <p:cNvSpPr txBox="1">
            <a:spLocks noChangeArrowheads="1"/>
          </p:cNvSpPr>
          <p:nvPr/>
        </p:nvSpPr>
        <p:spPr bwMode="auto">
          <a:xfrm>
            <a:off x="5711825" y="4144963"/>
            <a:ext cx="10668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sent, not-yet ACKed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(</a:t>
            </a:r>
            <a:r>
              <a:rPr lang="ja-JP" altLang="en-US" sz="1400" smtClean="0"/>
              <a:t>“</a:t>
            </a:r>
            <a:r>
              <a:rPr lang="en-US" altLang="ja-JP" sz="1400" smtClean="0"/>
              <a:t>in-flight</a:t>
            </a:r>
            <a:r>
              <a:rPr lang="ja-JP" altLang="en-US" sz="1400" smtClean="0"/>
              <a:t>”</a:t>
            </a:r>
            <a:r>
              <a:rPr lang="en-US" altLang="ja-JP" sz="1400" smtClean="0"/>
              <a:t>)</a:t>
            </a:r>
            <a:endParaRPr lang="en-US" sz="1400" smtClean="0"/>
          </a:p>
        </p:txBody>
      </p:sp>
      <p:sp>
        <p:nvSpPr>
          <p:cNvPr id="60472" name="Text Box 93"/>
          <p:cNvSpPr txBox="1">
            <a:spLocks noChangeArrowheads="1"/>
          </p:cNvSpPr>
          <p:nvPr/>
        </p:nvSpPr>
        <p:spPr bwMode="auto">
          <a:xfrm>
            <a:off x="6691313" y="4140200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usable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but 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yet sent</a:t>
            </a:r>
          </a:p>
        </p:txBody>
      </p:sp>
      <p:sp>
        <p:nvSpPr>
          <p:cNvPr id="60473" name="Text Box 94"/>
          <p:cNvSpPr txBox="1">
            <a:spLocks noChangeArrowheads="1"/>
          </p:cNvSpPr>
          <p:nvPr/>
        </p:nvSpPr>
        <p:spPr bwMode="auto">
          <a:xfrm>
            <a:off x="7448550" y="4144963"/>
            <a:ext cx="81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usable</a:t>
            </a:r>
          </a:p>
        </p:txBody>
      </p:sp>
      <p:sp>
        <p:nvSpPr>
          <p:cNvPr id="60474" name="Text Box 96"/>
          <p:cNvSpPr txBox="1">
            <a:spLocks noChangeArrowheads="1"/>
          </p:cNvSpPr>
          <p:nvPr/>
        </p:nvSpPr>
        <p:spPr bwMode="auto">
          <a:xfrm>
            <a:off x="5791200" y="2573338"/>
            <a:ext cx="11318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 smtClean="0"/>
              <a:t>window size</a:t>
            </a:r>
          </a:p>
          <a:p>
            <a:pPr>
              <a:lnSpc>
                <a:spcPct val="90000"/>
              </a:lnSpc>
              <a:defRPr/>
            </a:pPr>
            <a:r>
              <a:rPr lang="en-US" sz="1400" i="1" smtClean="0"/>
              <a:t> N</a:t>
            </a:r>
          </a:p>
        </p:txBody>
      </p:sp>
      <p:grpSp>
        <p:nvGrpSpPr>
          <p:cNvPr id="53307" name="Group 99"/>
          <p:cNvGrpSpPr>
            <a:grpSpLocks/>
          </p:cNvGrpSpPr>
          <p:nvPr/>
        </p:nvGrpSpPr>
        <p:grpSpPr bwMode="auto">
          <a:xfrm>
            <a:off x="6557963" y="2797175"/>
            <a:ext cx="593725" cy="136525"/>
            <a:chOff x="4250" y="1692"/>
            <a:chExt cx="374" cy="86"/>
          </a:xfrm>
        </p:grpSpPr>
        <p:sp>
          <p:nvSpPr>
            <p:cNvPr id="60501" name="Line 97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2" name="Line 98"/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53308" name="Group 100"/>
          <p:cNvGrpSpPr>
            <a:grpSpLocks/>
          </p:cNvGrpSpPr>
          <p:nvPr/>
        </p:nvGrpSpPr>
        <p:grpSpPr bwMode="auto">
          <a:xfrm rot="10800000">
            <a:off x="5665788" y="2822575"/>
            <a:ext cx="593725" cy="136525"/>
            <a:chOff x="4250" y="1692"/>
            <a:chExt cx="374" cy="86"/>
          </a:xfrm>
        </p:grpSpPr>
        <p:sp>
          <p:nvSpPr>
            <p:cNvPr id="60499" name="Line 101"/>
            <p:cNvSpPr>
              <a:spLocks noChangeShapeType="1"/>
            </p:cNvSpPr>
            <p:nvPr/>
          </p:nvSpPr>
          <p:spPr bwMode="auto">
            <a:xfrm>
              <a:off x="4251" y="1739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0" name="Line 102"/>
            <p:cNvSpPr>
              <a:spLocks noChangeShapeType="1"/>
            </p:cNvSpPr>
            <p:nvPr/>
          </p:nvSpPr>
          <p:spPr bwMode="auto">
            <a:xfrm>
              <a:off x="4623" y="1693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0477" name="Text Box 196"/>
          <p:cNvSpPr txBox="1">
            <a:spLocks noChangeArrowheads="1"/>
          </p:cNvSpPr>
          <p:nvPr/>
        </p:nvSpPr>
        <p:spPr bwMode="auto">
          <a:xfrm>
            <a:off x="4946650" y="3592513"/>
            <a:ext cx="317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>
              <a:defRPr/>
            </a:pPr>
            <a:r>
              <a:rPr lang="en-US" sz="1400" i="1" smtClean="0"/>
              <a:t>sender sequence number space </a:t>
            </a:r>
          </a:p>
        </p:txBody>
      </p:sp>
      <p:grpSp>
        <p:nvGrpSpPr>
          <p:cNvPr id="187591" name="Group 199"/>
          <p:cNvGrpSpPr>
            <a:grpSpLocks/>
          </p:cNvGrpSpPr>
          <p:nvPr/>
        </p:nvGrpSpPr>
        <p:grpSpPr bwMode="auto">
          <a:xfrm>
            <a:off x="4449763" y="1068388"/>
            <a:ext cx="2952750" cy="1954212"/>
            <a:chOff x="2768" y="673"/>
            <a:chExt cx="1860" cy="1231"/>
          </a:xfrm>
        </p:grpSpPr>
        <p:sp>
          <p:nvSpPr>
            <p:cNvPr id="60479" name="Rectangle 171"/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53312" name="Group 172"/>
            <p:cNvGrpSpPr>
              <a:grpSpLocks/>
            </p:cNvGrpSpPr>
            <p:nvPr/>
          </p:nvGrpSpPr>
          <p:grpSpPr bwMode="auto">
            <a:xfrm>
              <a:off x="2820" y="872"/>
              <a:ext cx="1252" cy="715"/>
              <a:chOff x="1976" y="2984"/>
              <a:chExt cx="1252" cy="715"/>
            </a:xfrm>
          </p:grpSpPr>
          <p:sp>
            <p:nvSpPr>
              <p:cNvPr id="60483" name="Rectangle 173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84" name="Text Box 174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485" name="Text Box 175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486" name="Text Box 176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487" name="Text Box 177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488" name="Text Box 178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489" name="Line 179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0" name="Line 180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1" name="Line 181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2" name="Line 182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3" name="Line 183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4" name="Line 184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5" name="Text Box 185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dirty="0" err="1" smtClean="0">
                    <a:latin typeface="Arial" charset="0"/>
                  </a:rPr>
                  <a:t>rwnd</a:t>
                </a:r>
                <a:endParaRPr lang="en-US" sz="1200" dirty="0" smtClean="0">
                  <a:latin typeface="Arial" charset="0"/>
                </a:endParaRPr>
              </a:p>
            </p:txBody>
          </p:sp>
          <p:sp>
            <p:nvSpPr>
              <p:cNvPr id="60496" name="Text Box 186"/>
              <p:cNvSpPr txBox="1">
                <a:spLocks noChangeArrowheads="1"/>
              </p:cNvSpPr>
              <p:nvPr/>
            </p:nvSpPr>
            <p:spPr bwMode="auto">
              <a:xfrm>
                <a:off x="2841" y="3544"/>
                <a:ext cx="1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endParaRPr lang="en-US" sz="1000" dirty="0" smtClean="0">
                  <a:latin typeface="Arial" charset="0"/>
                </a:endParaRPr>
              </a:p>
            </p:txBody>
          </p:sp>
          <p:sp>
            <p:nvSpPr>
              <p:cNvPr id="60497" name="Line 187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8" name="Line 188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81" name="Text Box 189"/>
            <p:cNvSpPr txBox="1">
              <a:spLocks noChangeArrowheads="1"/>
            </p:cNvSpPr>
            <p:nvPr/>
          </p:nvSpPr>
          <p:spPr bwMode="auto">
            <a:xfrm>
              <a:off x="2768" y="673"/>
              <a:ext cx="18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outgoing segment from sender</a:t>
              </a:r>
            </a:p>
          </p:txBody>
        </p:sp>
        <p:sp>
          <p:nvSpPr>
            <p:cNvPr id="53314" name="Freeform 190"/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454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74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8745F417-87D8-498F-A847-74AC421E46F5}" type="slidenum">
              <a:rPr lang="en-US" sz="1200" smtClean="0"/>
              <a:pPr>
                <a:defRPr/>
              </a:pPr>
              <a:t>8</a:t>
            </a:fld>
            <a:endParaRPr lang="en-US" sz="1200" smtClean="0"/>
          </a:p>
        </p:txBody>
      </p:sp>
      <p:sp>
        <p:nvSpPr>
          <p:cNvPr id="61445" name="Line 3"/>
          <p:cNvSpPr>
            <a:spLocks noChangeShapeType="1"/>
          </p:cNvSpPr>
          <p:nvPr/>
        </p:nvSpPr>
        <p:spPr bwMode="auto">
          <a:xfrm>
            <a:off x="1466067" y="4483100"/>
            <a:ext cx="2590800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46" name="Line 4"/>
          <p:cNvSpPr>
            <a:spLocks noChangeShapeType="1"/>
          </p:cNvSpPr>
          <p:nvPr/>
        </p:nvSpPr>
        <p:spPr bwMode="auto">
          <a:xfrm>
            <a:off x="1480355" y="2714625"/>
            <a:ext cx="2586037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47" name="Rectangle 5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seq. numbers, </a:t>
            </a:r>
            <a:r>
              <a:rPr lang="en-US" sz="4000" dirty="0">
                <a:ea typeface="ＭＳ Ｐゴシック" charset="0"/>
                <a:cs typeface="+mj-cs"/>
              </a:rPr>
              <a:t>ACK</a:t>
            </a:r>
            <a:r>
              <a:rPr lang="en-US" dirty="0">
                <a:ea typeface="ＭＳ Ｐゴシック" charset="0"/>
                <a:cs typeface="+mj-cs"/>
              </a:rPr>
              <a:t>s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670730" y="2320925"/>
            <a:ext cx="809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mtClean="0"/>
              <a:t>User</a:t>
            </a:r>
          </a:p>
          <a:p>
            <a:pPr algn="r">
              <a:lnSpc>
                <a:spcPct val="90000"/>
              </a:lnSpc>
              <a:defRPr/>
            </a:pPr>
            <a:r>
              <a:rPr lang="en-US" smtClean="0"/>
              <a:t>types</a:t>
            </a:r>
          </a:p>
          <a:p>
            <a:pPr algn="r">
              <a:lnSpc>
                <a:spcPct val="90000"/>
              </a:lnSpc>
              <a:defRPr/>
            </a:pPr>
            <a:r>
              <a:rPr lang="ja-JP" altLang="en-US" smtClean="0"/>
              <a:t>‘</a:t>
            </a:r>
            <a:r>
              <a:rPr lang="en-US" altLang="ja-JP" smtClean="0"/>
              <a:t>C</a:t>
            </a:r>
            <a:r>
              <a:rPr lang="ja-JP" altLang="en-US" smtClean="0"/>
              <a:t>’</a:t>
            </a:r>
            <a:endParaRPr lang="en-US" sz="1000" smtClean="0"/>
          </a:p>
        </p:txBody>
      </p:sp>
      <p:sp>
        <p:nvSpPr>
          <p:cNvPr id="61449" name="Text Box 8"/>
          <p:cNvSpPr txBox="1">
            <a:spLocks noChangeArrowheads="1"/>
          </p:cNvSpPr>
          <p:nvPr/>
        </p:nvSpPr>
        <p:spPr bwMode="auto">
          <a:xfrm>
            <a:off x="35496" y="4304535"/>
            <a:ext cx="1468671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dirty="0" smtClean="0"/>
              <a:t>host ACKs </a:t>
            </a:r>
          </a:p>
          <a:p>
            <a:pPr algn="r">
              <a:lnSpc>
                <a:spcPct val="90000"/>
              </a:lnSpc>
              <a:defRPr/>
            </a:pPr>
            <a:r>
              <a:rPr lang="en-US" dirty="0" smtClean="0"/>
              <a:t>receipt </a:t>
            </a:r>
          </a:p>
          <a:p>
            <a:pPr algn="r">
              <a:lnSpc>
                <a:spcPct val="90000"/>
              </a:lnSpc>
              <a:defRPr/>
            </a:pPr>
            <a:r>
              <a:rPr lang="en-US" dirty="0" smtClean="0"/>
              <a:t>of echoed </a:t>
            </a:r>
            <a:r>
              <a:rPr lang="ja-JP" altLang="en-US" dirty="0" smtClean="0"/>
              <a:t>‘</a:t>
            </a:r>
            <a:r>
              <a:rPr lang="en-US" altLang="ja-JP" dirty="0" smtClean="0"/>
              <a:t>C</a:t>
            </a:r>
            <a:r>
              <a:rPr lang="ja-JP" altLang="en-US" dirty="0" smtClean="0"/>
              <a:t>’</a:t>
            </a:r>
            <a:endParaRPr lang="en-US" sz="1000" dirty="0" smtClean="0"/>
          </a:p>
        </p:txBody>
      </p:sp>
      <p:sp>
        <p:nvSpPr>
          <p:cNvPr id="61450" name="Text Box 9"/>
          <p:cNvSpPr txBox="1">
            <a:spLocks noChangeArrowheads="1"/>
          </p:cNvSpPr>
          <p:nvPr/>
        </p:nvSpPr>
        <p:spPr bwMode="auto">
          <a:xfrm>
            <a:off x="4080680" y="3097128"/>
            <a:ext cx="14610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lang="en-US" dirty="0" smtClean="0"/>
              <a:t>host ACKs receipt of </a:t>
            </a:r>
            <a:r>
              <a:rPr lang="ja-JP" altLang="en-US" dirty="0" smtClean="0"/>
              <a:t>‘</a:t>
            </a:r>
            <a:r>
              <a:rPr lang="en-US" altLang="ja-JP" dirty="0" smtClean="0"/>
              <a:t>C</a:t>
            </a:r>
            <a:r>
              <a:rPr lang="ja-JP" altLang="en-US" dirty="0" smtClean="0"/>
              <a:t>’</a:t>
            </a:r>
            <a:r>
              <a:rPr lang="en-US" altLang="ja-JP" dirty="0" smtClean="0"/>
              <a:t>, echoes </a:t>
            </a:r>
            <a:r>
              <a:rPr lang="en-US" dirty="0" smtClean="0"/>
              <a:t>back </a:t>
            </a:r>
            <a:r>
              <a:rPr lang="ja-JP" altLang="en-US" dirty="0" smtClean="0"/>
              <a:t>‘</a:t>
            </a:r>
            <a:r>
              <a:rPr lang="en-US" altLang="ja-JP" dirty="0" smtClean="0"/>
              <a:t>C</a:t>
            </a:r>
            <a:r>
              <a:rPr lang="ja-JP" altLang="en-US" dirty="0" smtClean="0"/>
              <a:t>’</a:t>
            </a:r>
            <a:endParaRPr lang="en-US" dirty="0" smtClean="0"/>
          </a:p>
        </p:txBody>
      </p:sp>
      <p:sp>
        <p:nvSpPr>
          <p:cNvPr id="61451" name="Line 10"/>
          <p:cNvSpPr>
            <a:spLocks noChangeShapeType="1"/>
          </p:cNvSpPr>
          <p:nvPr/>
        </p:nvSpPr>
        <p:spPr bwMode="auto">
          <a:xfrm flipH="1">
            <a:off x="1470830" y="3487738"/>
            <a:ext cx="2554287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2" name="Text Box 11"/>
          <p:cNvSpPr txBox="1">
            <a:spLocks noChangeArrowheads="1"/>
          </p:cNvSpPr>
          <p:nvPr/>
        </p:nvSpPr>
        <p:spPr bwMode="auto">
          <a:xfrm>
            <a:off x="1664505" y="5291138"/>
            <a:ext cx="33096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>
                <a:solidFill>
                  <a:srgbClr val="000099"/>
                </a:solidFill>
              </a:rPr>
              <a:t>Simple example scenario</a:t>
            </a:r>
          </a:p>
          <a:p>
            <a:pPr>
              <a:defRPr/>
            </a:pPr>
            <a:r>
              <a:rPr lang="en-US" sz="1800" dirty="0" smtClean="0">
                <a:solidFill>
                  <a:srgbClr val="000099"/>
                </a:solidFill>
              </a:rPr>
              <a:t>Based on telnet </a:t>
            </a:r>
            <a:r>
              <a:rPr lang="en-US" sz="1800" dirty="0" err="1" smtClean="0">
                <a:solidFill>
                  <a:srgbClr val="000099"/>
                </a:solidFill>
              </a:rPr>
              <a:t>msg</a:t>
            </a:r>
            <a:r>
              <a:rPr lang="en-US" sz="1800" dirty="0" smtClean="0">
                <a:solidFill>
                  <a:srgbClr val="000099"/>
                </a:solidFill>
              </a:rPr>
              <a:t> exchange</a:t>
            </a:r>
            <a:endParaRPr lang="en-US" sz="1000" dirty="0" smtClean="0">
              <a:solidFill>
                <a:srgbClr val="000099"/>
              </a:solidFill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3655230" y="1430338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B</a:t>
            </a:r>
          </a:p>
        </p:txBody>
      </p:sp>
      <p:sp>
        <p:nvSpPr>
          <p:cNvPr id="61454" name="Text Box 17"/>
          <p:cNvSpPr txBox="1">
            <a:spLocks noChangeArrowheads="1"/>
          </p:cNvSpPr>
          <p:nvPr/>
        </p:nvSpPr>
        <p:spPr bwMode="auto">
          <a:xfrm>
            <a:off x="1085067" y="1436688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Host A</a:t>
            </a:r>
          </a:p>
        </p:txBody>
      </p:sp>
      <p:sp>
        <p:nvSpPr>
          <p:cNvPr id="61455" name="Rectangle 18"/>
          <p:cNvSpPr>
            <a:spLocks noChangeArrowheads="1"/>
          </p:cNvSpPr>
          <p:nvPr/>
        </p:nvSpPr>
        <p:spPr bwMode="auto">
          <a:xfrm>
            <a:off x="2293155" y="2806700"/>
            <a:ext cx="814387" cy="379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6" name="Text Box 19"/>
          <p:cNvSpPr txBox="1">
            <a:spLocks noChangeArrowheads="1"/>
          </p:cNvSpPr>
          <p:nvPr/>
        </p:nvSpPr>
        <p:spPr bwMode="auto">
          <a:xfrm>
            <a:off x="1585130" y="2859088"/>
            <a:ext cx="242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 smtClean="0"/>
              <a:t>Seq=42, ACK=79, data = </a:t>
            </a:r>
            <a:r>
              <a:rPr lang="ja-JP" altLang="en-US" sz="1400" smtClean="0"/>
              <a:t>‘</a:t>
            </a:r>
            <a:r>
              <a:rPr lang="en-US" altLang="ja-JP" sz="1400" smtClean="0"/>
              <a:t>C</a:t>
            </a:r>
            <a:r>
              <a:rPr lang="ja-JP" altLang="en-US" sz="1400" smtClean="0"/>
              <a:t>’</a:t>
            </a:r>
            <a:endParaRPr lang="en-US" sz="1400" smtClean="0"/>
          </a:p>
        </p:txBody>
      </p:sp>
      <p:sp>
        <p:nvSpPr>
          <p:cNvPr id="61457" name="Rectangle 20"/>
          <p:cNvSpPr>
            <a:spLocks noChangeArrowheads="1"/>
          </p:cNvSpPr>
          <p:nvPr/>
        </p:nvSpPr>
        <p:spPr bwMode="auto">
          <a:xfrm>
            <a:off x="2328080" y="3765550"/>
            <a:ext cx="823912" cy="24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8" name="Text Box 21"/>
          <p:cNvSpPr txBox="1">
            <a:spLocks noChangeArrowheads="1"/>
          </p:cNvSpPr>
          <p:nvPr/>
        </p:nvSpPr>
        <p:spPr bwMode="auto">
          <a:xfrm>
            <a:off x="1588305" y="3754438"/>
            <a:ext cx="2417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pitchFamily="34" charset="0"/>
              </a:rPr>
              <a:t>Seq=79, ACK=43, data = </a:t>
            </a:r>
            <a:r>
              <a:rPr lang="ja-JP" altLang="en-US" sz="1400" smtClean="0">
                <a:latin typeface="Arial" pitchFamily="34" charset="0"/>
              </a:rPr>
              <a:t>‘</a:t>
            </a:r>
            <a:r>
              <a:rPr lang="en-US" altLang="ja-JP" sz="1400" smtClean="0">
                <a:latin typeface="Arial" pitchFamily="34" charset="0"/>
              </a:rPr>
              <a:t>C</a:t>
            </a:r>
            <a:r>
              <a:rPr lang="ja-JP" altLang="en-US" sz="1400" smtClean="0">
                <a:latin typeface="Arial" pitchFamily="34" charset="0"/>
              </a:rPr>
              <a:t>’</a:t>
            </a:r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61459" name="Rectangle 22"/>
          <p:cNvSpPr>
            <a:spLocks noChangeArrowheads="1"/>
          </p:cNvSpPr>
          <p:nvPr/>
        </p:nvSpPr>
        <p:spPr bwMode="auto">
          <a:xfrm>
            <a:off x="2394755" y="4613275"/>
            <a:ext cx="958850" cy="35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60" name="Text Box 23"/>
          <p:cNvSpPr txBox="1">
            <a:spLocks noChangeArrowheads="1"/>
          </p:cNvSpPr>
          <p:nvPr/>
        </p:nvSpPr>
        <p:spPr bwMode="auto">
          <a:xfrm>
            <a:off x="2074080" y="4627563"/>
            <a:ext cx="156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>
                <a:latin typeface="Arial" charset="0"/>
              </a:rPr>
              <a:t>Seq=43, ACK=80</a:t>
            </a:r>
            <a:endParaRPr lang="en-US" sz="1000" smtClean="0">
              <a:latin typeface="Times New Roman" charset="0"/>
            </a:endParaRPr>
          </a:p>
        </p:txBody>
      </p:sp>
      <p:sp>
        <p:nvSpPr>
          <p:cNvPr id="61461" name="Line 24"/>
          <p:cNvSpPr>
            <a:spLocks noChangeShapeType="1"/>
          </p:cNvSpPr>
          <p:nvPr/>
        </p:nvSpPr>
        <p:spPr bwMode="auto">
          <a:xfrm>
            <a:off x="1458130" y="2473325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62" name="Line 25"/>
          <p:cNvSpPr>
            <a:spLocks noChangeShapeType="1"/>
          </p:cNvSpPr>
          <p:nvPr/>
        </p:nvSpPr>
        <p:spPr bwMode="auto">
          <a:xfrm>
            <a:off x="4120367" y="2525713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54295" name="Group 27"/>
          <p:cNvGrpSpPr>
            <a:grpSpLocks/>
          </p:cNvGrpSpPr>
          <p:nvPr/>
        </p:nvGrpSpPr>
        <p:grpSpPr bwMode="auto">
          <a:xfrm>
            <a:off x="950130" y="1652588"/>
            <a:ext cx="755650" cy="782637"/>
            <a:chOff x="-44" y="1473"/>
            <a:chExt cx="981" cy="1105"/>
          </a:xfrm>
        </p:grpSpPr>
        <p:pic>
          <p:nvPicPr>
            <p:cNvPr id="54299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0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296" name="Group 30"/>
          <p:cNvGrpSpPr>
            <a:grpSpLocks/>
          </p:cNvGrpSpPr>
          <p:nvPr/>
        </p:nvGrpSpPr>
        <p:grpSpPr bwMode="auto">
          <a:xfrm flipH="1">
            <a:off x="3812392" y="1692275"/>
            <a:ext cx="788988" cy="862013"/>
            <a:chOff x="-44" y="1473"/>
            <a:chExt cx="981" cy="1105"/>
          </a:xfrm>
        </p:grpSpPr>
        <p:pic>
          <p:nvPicPr>
            <p:cNvPr id="54297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8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28" y="1336556"/>
            <a:ext cx="3201661" cy="434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168531" y="971940"/>
            <a:ext cx="4193327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>
                <a:solidFill>
                  <a:srgbClr val="000099"/>
                </a:solidFill>
              </a:rPr>
              <a:t>Always </a:t>
            </a:r>
            <a:r>
              <a:rPr lang="en-US" sz="1800" dirty="0" err="1" smtClean="0">
                <a:solidFill>
                  <a:srgbClr val="000099"/>
                </a:solidFill>
              </a:rPr>
              <a:t>ack</a:t>
            </a:r>
            <a:r>
              <a:rPr lang="en-US" sz="1800" dirty="0" smtClean="0">
                <a:solidFill>
                  <a:srgbClr val="000099"/>
                </a:solidFill>
              </a:rPr>
              <a:t> next in-order expected byte</a:t>
            </a:r>
            <a:endParaRPr lang="en-US" sz="10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1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B63BA8B6-B47E-4130-8F4C-B3DDDD6F1993}" type="slidenum">
              <a:rPr lang="en-US" sz="1200" smtClean="0"/>
              <a:pPr>
                <a:defRPr/>
              </a:pPr>
              <a:t>9</a:t>
            </a:fld>
            <a:endParaRPr lang="en-US" sz="1200" smtClean="0"/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title"/>
          </p:nvPr>
        </p:nvSpPr>
        <p:spPr>
          <a:xfrm>
            <a:off x="482600" y="116632"/>
            <a:ext cx="7772400" cy="526579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TCP: </a:t>
            </a:r>
            <a:r>
              <a:rPr lang="en-US" sz="3200" dirty="0" smtClean="0">
                <a:ea typeface="ＭＳ Ｐゴシック" charset="0"/>
              </a:rPr>
              <a:t/>
            </a:r>
            <a:br>
              <a:rPr lang="en-US" sz="3200" dirty="0" smtClean="0">
                <a:ea typeface="ＭＳ Ｐゴシック" charset="0"/>
              </a:rPr>
            </a:br>
            <a:r>
              <a:rPr lang="en-US" sz="3200" dirty="0" smtClean="0">
                <a:ea typeface="ＭＳ Ｐゴシック" charset="0"/>
              </a:rPr>
              <a:t>cumulative </a:t>
            </a:r>
            <a:r>
              <a:rPr lang="en-US" sz="3200" dirty="0" err="1" smtClean="0">
                <a:ea typeface="ＭＳ Ｐゴシック" charset="0"/>
              </a:rPr>
              <a:t>Ack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 smtClean="0">
                <a:ea typeface="ＭＳ Ｐゴシック" charset="0"/>
              </a:rPr>
              <a:t>- </a:t>
            </a:r>
            <a:r>
              <a:rPr lang="en-US" sz="3200" dirty="0" smtClean="0">
                <a:ea typeface="ＭＳ Ｐゴシック" charset="0"/>
              </a:rPr>
              <a:t>retransmission </a:t>
            </a:r>
            <a:r>
              <a:rPr lang="en-US" sz="3200" dirty="0">
                <a:ea typeface="ＭＳ Ｐゴシック" charset="0"/>
              </a:rPr>
              <a:t>scenarios</a:t>
            </a:r>
            <a:endParaRPr lang="en-US" sz="2800" dirty="0">
              <a:ea typeface="ＭＳ Ｐゴシック" charset="0"/>
              <a:cs typeface="+mj-cs"/>
            </a:endParaRPr>
          </a:p>
        </p:txBody>
      </p:sp>
      <p:sp>
        <p:nvSpPr>
          <p:cNvPr id="69637" name="Text Box 105"/>
          <p:cNvSpPr txBox="1">
            <a:spLocks noChangeArrowheads="1"/>
          </p:cNvSpPr>
          <p:nvPr/>
        </p:nvSpPr>
        <p:spPr bwMode="auto">
          <a:xfrm>
            <a:off x="1282700" y="5946775"/>
            <a:ext cx="18692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/>
              <a:t>Cumulative</a:t>
            </a:r>
            <a:r>
              <a:rPr lang="en-US" sz="1800" dirty="0" smtClean="0"/>
              <a:t> </a:t>
            </a:r>
            <a:r>
              <a:rPr lang="en-US" sz="1800" dirty="0" smtClean="0"/>
              <a:t>ACK </a:t>
            </a:r>
            <a:endParaRPr lang="en-US" sz="1000" dirty="0" smtClean="0"/>
          </a:p>
        </p:txBody>
      </p:sp>
      <p:sp>
        <p:nvSpPr>
          <p:cNvPr id="69658" name="Text Box 172"/>
          <p:cNvSpPr txBox="1">
            <a:spLocks noChangeArrowheads="1"/>
          </p:cNvSpPr>
          <p:nvPr/>
        </p:nvSpPr>
        <p:spPr bwMode="auto">
          <a:xfrm>
            <a:off x="5945188" y="5953125"/>
            <a:ext cx="22646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/>
              <a:t>(Premature) timeout</a:t>
            </a:r>
            <a:endParaRPr lang="en-US" sz="1000" dirty="0" smtClean="0"/>
          </a:p>
        </p:txBody>
      </p:sp>
      <p:sp>
        <p:nvSpPr>
          <p:cNvPr id="69659" name="Line 173"/>
          <p:cNvSpPr>
            <a:spLocks noChangeShapeType="1"/>
          </p:cNvSpPr>
          <p:nvPr/>
        </p:nvSpPr>
        <p:spPr bwMode="auto">
          <a:xfrm>
            <a:off x="5781675" y="419100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0" name="Line 174"/>
          <p:cNvSpPr>
            <a:spLocks noChangeShapeType="1"/>
          </p:cNvSpPr>
          <p:nvPr/>
        </p:nvSpPr>
        <p:spPr bwMode="auto">
          <a:xfrm>
            <a:off x="5815013" y="242252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1" name="Line 175"/>
          <p:cNvSpPr>
            <a:spLocks noChangeShapeType="1"/>
          </p:cNvSpPr>
          <p:nvPr/>
        </p:nvSpPr>
        <p:spPr bwMode="auto">
          <a:xfrm flipH="1">
            <a:off x="5789613" y="3084513"/>
            <a:ext cx="2335212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2" name="Text Box 177"/>
          <p:cNvSpPr txBox="1">
            <a:spLocks noChangeArrowheads="1"/>
          </p:cNvSpPr>
          <p:nvPr/>
        </p:nvSpPr>
        <p:spPr bwMode="auto">
          <a:xfrm>
            <a:off x="7753350" y="1263650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B</a:t>
            </a:r>
          </a:p>
        </p:txBody>
      </p:sp>
      <p:sp>
        <p:nvSpPr>
          <p:cNvPr id="69663" name="Text Box 181"/>
          <p:cNvSpPr txBox="1">
            <a:spLocks noChangeArrowheads="1"/>
          </p:cNvSpPr>
          <p:nvPr/>
        </p:nvSpPr>
        <p:spPr bwMode="auto">
          <a:xfrm>
            <a:off x="5419725" y="1281113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A</a:t>
            </a:r>
          </a:p>
        </p:txBody>
      </p:sp>
      <p:sp>
        <p:nvSpPr>
          <p:cNvPr id="69664" name="Rectangle 182"/>
          <p:cNvSpPr>
            <a:spLocks noChangeArrowheads="1"/>
          </p:cNvSpPr>
          <p:nvPr/>
        </p:nvSpPr>
        <p:spPr bwMode="auto">
          <a:xfrm>
            <a:off x="6518275" y="250348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5" name="Text Box 183"/>
          <p:cNvSpPr txBox="1">
            <a:spLocks noChangeArrowheads="1"/>
          </p:cNvSpPr>
          <p:nvPr/>
        </p:nvSpPr>
        <p:spPr bwMode="auto">
          <a:xfrm>
            <a:off x="5959475" y="2555875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Seq=92, 8 bytes of data</a:t>
            </a:r>
          </a:p>
        </p:txBody>
      </p:sp>
      <p:grpSp>
        <p:nvGrpSpPr>
          <p:cNvPr id="59426" name="Group 202"/>
          <p:cNvGrpSpPr>
            <a:grpSpLocks/>
          </p:cNvGrpSpPr>
          <p:nvPr/>
        </p:nvGrpSpPr>
        <p:grpSpPr bwMode="auto">
          <a:xfrm>
            <a:off x="6691313" y="3576638"/>
            <a:ext cx="949325" cy="304800"/>
            <a:chOff x="4215" y="2253"/>
            <a:chExt cx="598" cy="192"/>
          </a:xfrm>
        </p:grpSpPr>
        <p:sp>
          <p:nvSpPr>
            <p:cNvPr id="69706" name="Rectangle 184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7" name="Text Box 185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sp>
        <p:nvSpPr>
          <p:cNvPr id="69667" name="Line 186"/>
          <p:cNvSpPr>
            <a:spLocks noChangeShapeType="1"/>
          </p:cNvSpPr>
          <p:nvPr/>
        </p:nvSpPr>
        <p:spPr bwMode="auto">
          <a:xfrm>
            <a:off x="5794375" y="218122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8" name="Line 187"/>
          <p:cNvSpPr>
            <a:spLocks noChangeShapeType="1"/>
          </p:cNvSpPr>
          <p:nvPr/>
        </p:nvSpPr>
        <p:spPr bwMode="auto">
          <a:xfrm>
            <a:off x="8199438" y="217646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9" name="Rectangle 188"/>
          <p:cNvSpPr>
            <a:spLocks noChangeArrowheads="1"/>
          </p:cNvSpPr>
          <p:nvPr/>
        </p:nvSpPr>
        <p:spPr bwMode="auto">
          <a:xfrm>
            <a:off x="6807200" y="4308475"/>
            <a:ext cx="1057275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0" name="Text Box 189"/>
          <p:cNvSpPr txBox="1">
            <a:spLocks noChangeArrowheads="1"/>
          </p:cNvSpPr>
          <p:nvPr/>
        </p:nvSpPr>
        <p:spPr bwMode="auto">
          <a:xfrm>
            <a:off x="6727825" y="4341813"/>
            <a:ext cx="1212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Seq=92,  8</a:t>
            </a:r>
          </a:p>
          <a:p>
            <a:pPr algn="l">
              <a:defRPr/>
            </a:pPr>
            <a:r>
              <a:rPr lang="en-US" sz="1400" smtClean="0"/>
              <a:t>bytes of data</a:t>
            </a:r>
          </a:p>
        </p:txBody>
      </p:sp>
      <p:sp>
        <p:nvSpPr>
          <p:cNvPr id="69671" name="Text Box 191"/>
          <p:cNvSpPr txBox="1">
            <a:spLocks noChangeArrowheads="1"/>
          </p:cNvSpPr>
          <p:nvPr/>
        </p:nvSpPr>
        <p:spPr bwMode="auto">
          <a:xfrm rot="10800000">
            <a:off x="5421313" y="2970213"/>
            <a:ext cx="3968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timeout</a:t>
            </a:r>
          </a:p>
        </p:txBody>
      </p:sp>
      <p:sp>
        <p:nvSpPr>
          <p:cNvPr id="69672" name="Line 192"/>
          <p:cNvSpPr>
            <a:spLocks noChangeShapeType="1"/>
          </p:cNvSpPr>
          <p:nvPr/>
        </p:nvSpPr>
        <p:spPr bwMode="auto">
          <a:xfrm flipH="1">
            <a:off x="5813425" y="4894263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3" name="Rectangle 193"/>
          <p:cNvSpPr>
            <a:spLocks noChangeArrowheads="1"/>
          </p:cNvSpPr>
          <p:nvPr/>
        </p:nvSpPr>
        <p:spPr bwMode="auto">
          <a:xfrm>
            <a:off x="6646863" y="5151438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4" name="Text Box 194"/>
          <p:cNvSpPr txBox="1">
            <a:spLocks noChangeArrowheads="1"/>
          </p:cNvSpPr>
          <p:nvPr/>
        </p:nvSpPr>
        <p:spPr bwMode="auto">
          <a:xfrm>
            <a:off x="6567488" y="5106988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ACK=120</a:t>
            </a:r>
            <a:endParaRPr lang="en-US" sz="1000" smtClean="0">
              <a:latin typeface="Times New Roman" charset="0"/>
            </a:endParaRPr>
          </a:p>
        </p:txBody>
      </p:sp>
      <p:grpSp>
        <p:nvGrpSpPr>
          <p:cNvPr id="59435" name="Group 195"/>
          <p:cNvGrpSpPr>
            <a:grpSpLocks/>
          </p:cNvGrpSpPr>
          <p:nvPr/>
        </p:nvGrpSpPr>
        <p:grpSpPr bwMode="auto">
          <a:xfrm>
            <a:off x="5562600" y="2427288"/>
            <a:ext cx="104775" cy="508000"/>
            <a:chOff x="3099" y="1749"/>
            <a:chExt cx="66" cy="320"/>
          </a:xfrm>
        </p:grpSpPr>
        <p:sp>
          <p:nvSpPr>
            <p:cNvPr id="69704" name="Line 196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5" name="Line 197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59436" name="Group 198"/>
          <p:cNvGrpSpPr>
            <a:grpSpLocks/>
          </p:cNvGrpSpPr>
          <p:nvPr/>
        </p:nvGrpSpPr>
        <p:grpSpPr bwMode="auto">
          <a:xfrm rot="10800000">
            <a:off x="5557838" y="3670300"/>
            <a:ext cx="104775" cy="508000"/>
            <a:chOff x="3099" y="1749"/>
            <a:chExt cx="66" cy="320"/>
          </a:xfrm>
        </p:grpSpPr>
        <p:sp>
          <p:nvSpPr>
            <p:cNvPr id="69702" name="Line 199"/>
            <p:cNvSpPr>
              <a:spLocks noChangeShapeType="1"/>
            </p:cNvSpPr>
            <p:nvPr/>
          </p:nvSpPr>
          <p:spPr bwMode="auto">
            <a:xfrm flipV="1">
              <a:off x="3134" y="1750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3" name="Line 200"/>
            <p:cNvSpPr>
              <a:spLocks noChangeShapeType="1"/>
            </p:cNvSpPr>
            <p:nvPr/>
          </p:nvSpPr>
          <p:spPr bwMode="auto">
            <a:xfrm>
              <a:off x="3104" y="1753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59437" name="Group 206"/>
          <p:cNvGrpSpPr>
            <a:grpSpLocks/>
          </p:cNvGrpSpPr>
          <p:nvPr/>
        </p:nvGrpSpPr>
        <p:grpSpPr bwMode="auto">
          <a:xfrm>
            <a:off x="5800725" y="2808288"/>
            <a:ext cx="2346325" cy="571500"/>
            <a:chOff x="3759" y="1622"/>
            <a:chExt cx="1478" cy="360"/>
          </a:xfrm>
        </p:grpSpPr>
        <p:sp>
          <p:nvSpPr>
            <p:cNvPr id="69699" name="Line 203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0" name="Rectangle 204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1" name="Text Box 205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Seq=100, 20 bytes of data</a:t>
              </a:r>
            </a:p>
          </p:txBody>
        </p:sp>
      </p:grpSp>
      <p:sp>
        <p:nvSpPr>
          <p:cNvPr id="69678" name="Line 207"/>
          <p:cNvSpPr>
            <a:spLocks noChangeShapeType="1"/>
          </p:cNvSpPr>
          <p:nvPr/>
        </p:nvSpPr>
        <p:spPr bwMode="auto">
          <a:xfrm flipH="1">
            <a:off x="5794375" y="3440113"/>
            <a:ext cx="2335213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59439" name="Group 208"/>
          <p:cNvGrpSpPr>
            <a:grpSpLocks/>
          </p:cNvGrpSpPr>
          <p:nvPr/>
        </p:nvGrpSpPr>
        <p:grpSpPr bwMode="auto">
          <a:xfrm>
            <a:off x="6931025" y="3852863"/>
            <a:ext cx="949325" cy="304800"/>
            <a:chOff x="4215" y="2253"/>
            <a:chExt cx="598" cy="192"/>
          </a:xfrm>
        </p:grpSpPr>
        <p:sp>
          <p:nvSpPr>
            <p:cNvPr id="69697" name="Rectangle 20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98" name="Text Box 21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ACK=120</a:t>
              </a:r>
              <a:endParaRPr lang="en-US" sz="1000" smtClean="0">
                <a:latin typeface="Times New Roman" charset="0"/>
              </a:endParaRPr>
            </a:p>
          </p:txBody>
        </p:sp>
      </p:grpSp>
      <p:sp>
        <p:nvSpPr>
          <p:cNvPr id="69680" name="Text Box 211"/>
          <p:cNvSpPr txBox="1">
            <a:spLocks noChangeArrowheads="1"/>
          </p:cNvSpPr>
          <p:nvPr/>
        </p:nvSpPr>
        <p:spPr bwMode="auto">
          <a:xfrm>
            <a:off x="4427538" y="4495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SendBase=100</a:t>
            </a:r>
          </a:p>
        </p:txBody>
      </p:sp>
      <p:sp>
        <p:nvSpPr>
          <p:cNvPr id="69681" name="Text Box 212"/>
          <p:cNvSpPr txBox="1">
            <a:spLocks noChangeArrowheads="1"/>
          </p:cNvSpPr>
          <p:nvPr/>
        </p:nvSpPr>
        <p:spPr bwMode="auto">
          <a:xfrm>
            <a:off x="4446588" y="4837113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SendBase=120</a:t>
            </a:r>
          </a:p>
        </p:txBody>
      </p:sp>
      <p:sp>
        <p:nvSpPr>
          <p:cNvPr id="69682" name="Text Box 213"/>
          <p:cNvSpPr txBox="1">
            <a:spLocks noChangeArrowheads="1"/>
          </p:cNvSpPr>
          <p:nvPr/>
        </p:nvSpPr>
        <p:spPr bwMode="auto">
          <a:xfrm>
            <a:off x="4465638" y="5511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SendBase=120</a:t>
            </a:r>
          </a:p>
        </p:txBody>
      </p:sp>
      <p:sp>
        <p:nvSpPr>
          <p:cNvPr id="69683" name="Text Box 214"/>
          <p:cNvSpPr txBox="1">
            <a:spLocks noChangeArrowheads="1"/>
          </p:cNvSpPr>
          <p:nvPr/>
        </p:nvSpPr>
        <p:spPr bwMode="auto">
          <a:xfrm>
            <a:off x="4492625" y="2266950"/>
            <a:ext cx="12668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SendBase=92</a:t>
            </a:r>
          </a:p>
        </p:txBody>
      </p:sp>
      <p:grpSp>
        <p:nvGrpSpPr>
          <p:cNvPr id="59445" name="Group 219"/>
          <p:cNvGrpSpPr>
            <a:grpSpLocks/>
          </p:cNvGrpSpPr>
          <p:nvPr/>
        </p:nvGrpSpPr>
        <p:grpSpPr bwMode="auto">
          <a:xfrm>
            <a:off x="5372100" y="1543050"/>
            <a:ext cx="630238" cy="533400"/>
            <a:chOff x="-44" y="1473"/>
            <a:chExt cx="981" cy="1105"/>
          </a:xfrm>
        </p:grpSpPr>
        <p:pic>
          <p:nvPicPr>
            <p:cNvPr id="59455" name="Picture 22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56" name="Freeform 2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9446" name="Group 225"/>
          <p:cNvGrpSpPr>
            <a:grpSpLocks/>
          </p:cNvGrpSpPr>
          <p:nvPr/>
        </p:nvGrpSpPr>
        <p:grpSpPr bwMode="auto">
          <a:xfrm flipH="1">
            <a:off x="7939088" y="1549400"/>
            <a:ext cx="631825" cy="622300"/>
            <a:chOff x="-44" y="1473"/>
            <a:chExt cx="981" cy="1105"/>
          </a:xfrm>
        </p:grpSpPr>
        <p:pic>
          <p:nvPicPr>
            <p:cNvPr id="59453" name="Picture 22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54" name="Freeform 2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1958975" y="346868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0" name="Line 35"/>
          <p:cNvSpPr>
            <a:spLocks noChangeShapeType="1"/>
          </p:cNvSpPr>
          <p:nvPr/>
        </p:nvSpPr>
        <p:spPr bwMode="auto">
          <a:xfrm>
            <a:off x="1368425" y="454025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1" name="Line 36"/>
          <p:cNvSpPr>
            <a:spLocks noChangeShapeType="1"/>
          </p:cNvSpPr>
          <p:nvPr/>
        </p:nvSpPr>
        <p:spPr bwMode="auto">
          <a:xfrm>
            <a:off x="1344613" y="2444750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" name="Line 37"/>
          <p:cNvSpPr>
            <a:spLocks noChangeShapeType="1"/>
          </p:cNvSpPr>
          <p:nvPr/>
        </p:nvSpPr>
        <p:spPr bwMode="auto">
          <a:xfrm flipH="1">
            <a:off x="2222500" y="3106738"/>
            <a:ext cx="1431925" cy="573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3" name="Text Box 39"/>
          <p:cNvSpPr txBox="1">
            <a:spLocks noChangeArrowheads="1"/>
          </p:cNvSpPr>
          <p:nvPr/>
        </p:nvSpPr>
        <p:spPr bwMode="auto">
          <a:xfrm>
            <a:off x="3270250" y="1273175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B</a:t>
            </a:r>
          </a:p>
        </p:txBody>
      </p: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949325" y="1303338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A</a:t>
            </a:r>
          </a:p>
        </p:txBody>
      </p:sp>
      <p:sp>
        <p:nvSpPr>
          <p:cNvPr id="85" name="Rectangle 44"/>
          <p:cNvSpPr>
            <a:spLocks noChangeArrowheads="1"/>
          </p:cNvSpPr>
          <p:nvPr/>
        </p:nvSpPr>
        <p:spPr bwMode="auto">
          <a:xfrm>
            <a:off x="2047875" y="2525713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6" name="Text Box 45"/>
          <p:cNvSpPr txBox="1">
            <a:spLocks noChangeArrowheads="1"/>
          </p:cNvSpPr>
          <p:nvPr/>
        </p:nvSpPr>
        <p:spPr bwMode="auto">
          <a:xfrm>
            <a:off x="1489075" y="2578100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Seq=92, 8 bytes of data</a:t>
            </a:r>
          </a:p>
        </p:txBody>
      </p:sp>
      <p:grpSp>
        <p:nvGrpSpPr>
          <p:cNvPr id="87" name="Group 46"/>
          <p:cNvGrpSpPr>
            <a:grpSpLocks/>
          </p:cNvGrpSpPr>
          <p:nvPr/>
        </p:nvGrpSpPr>
        <p:grpSpPr bwMode="auto">
          <a:xfrm>
            <a:off x="2244725" y="3306763"/>
            <a:ext cx="949325" cy="304800"/>
            <a:chOff x="4215" y="2253"/>
            <a:chExt cx="598" cy="192"/>
          </a:xfrm>
        </p:grpSpPr>
        <p:sp>
          <p:nvSpPr>
            <p:cNvPr id="88" name="Rectangle 47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" name="Text Box 48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sp>
        <p:nvSpPr>
          <p:cNvPr id="90" name="Line 49"/>
          <p:cNvSpPr>
            <a:spLocks noChangeShapeType="1"/>
          </p:cNvSpPr>
          <p:nvPr/>
        </p:nvSpPr>
        <p:spPr bwMode="auto">
          <a:xfrm>
            <a:off x="1323975" y="2203450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1" name="Line 50"/>
          <p:cNvSpPr>
            <a:spLocks noChangeShapeType="1"/>
          </p:cNvSpPr>
          <p:nvPr/>
        </p:nvSpPr>
        <p:spPr bwMode="auto">
          <a:xfrm>
            <a:off x="3729038" y="2198688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" name="Rectangle 51"/>
          <p:cNvSpPr>
            <a:spLocks noChangeArrowheads="1"/>
          </p:cNvSpPr>
          <p:nvPr/>
        </p:nvSpPr>
        <p:spPr bwMode="auto">
          <a:xfrm>
            <a:off x="2065338" y="4613275"/>
            <a:ext cx="933450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" name="Text Box 52"/>
          <p:cNvSpPr txBox="1">
            <a:spLocks noChangeArrowheads="1"/>
          </p:cNvSpPr>
          <p:nvPr/>
        </p:nvSpPr>
        <p:spPr bwMode="auto">
          <a:xfrm>
            <a:off x="1339850" y="4700588"/>
            <a:ext cx="2652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Seq=120,  15 bytes of data</a:t>
            </a:r>
          </a:p>
        </p:txBody>
      </p:sp>
      <p:sp>
        <p:nvSpPr>
          <p:cNvPr id="94" name="Rectangle 55"/>
          <p:cNvSpPr>
            <a:spLocks noChangeArrowheads="1"/>
          </p:cNvSpPr>
          <p:nvPr/>
        </p:nvSpPr>
        <p:spPr bwMode="auto">
          <a:xfrm>
            <a:off x="2176463" y="51736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5" name="Group 75"/>
          <p:cNvGrpSpPr>
            <a:grpSpLocks/>
          </p:cNvGrpSpPr>
          <p:nvPr/>
        </p:nvGrpSpPr>
        <p:grpSpPr bwMode="auto">
          <a:xfrm>
            <a:off x="949325" y="2449513"/>
            <a:ext cx="396875" cy="2406650"/>
            <a:chOff x="3414" y="1529"/>
            <a:chExt cx="250" cy="1103"/>
          </a:xfrm>
        </p:grpSpPr>
        <p:sp>
          <p:nvSpPr>
            <p:cNvPr id="96" name="Text Box 53"/>
            <p:cNvSpPr txBox="1">
              <a:spLocks noChangeArrowheads="1"/>
            </p:cNvSpPr>
            <p:nvPr/>
          </p:nvSpPr>
          <p:spPr bwMode="auto">
            <a:xfrm rot="10800000">
              <a:off x="3414" y="1931"/>
              <a:ext cx="25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timeout</a:t>
              </a:r>
            </a:p>
          </p:txBody>
        </p:sp>
        <p:grpSp>
          <p:nvGrpSpPr>
            <p:cNvPr id="97" name="Group 57"/>
            <p:cNvGrpSpPr>
              <a:grpSpLocks/>
            </p:cNvGrpSpPr>
            <p:nvPr/>
          </p:nvGrpSpPr>
          <p:grpSpPr bwMode="auto">
            <a:xfrm>
              <a:off x="3504" y="1529"/>
              <a:ext cx="66" cy="320"/>
              <a:chOff x="3099" y="1749"/>
              <a:chExt cx="66" cy="320"/>
            </a:xfrm>
          </p:grpSpPr>
          <p:sp>
            <p:nvSpPr>
              <p:cNvPr id="101" name="Line 58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2" name="Line 59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98" name="Group 60"/>
            <p:cNvGrpSpPr>
              <a:grpSpLocks/>
            </p:cNvGrpSpPr>
            <p:nvPr/>
          </p:nvGrpSpPr>
          <p:grpSpPr bwMode="auto">
            <a:xfrm rot="10800000">
              <a:off x="3501" y="2312"/>
              <a:ext cx="66" cy="320"/>
              <a:chOff x="3099" y="1749"/>
              <a:chExt cx="66" cy="320"/>
            </a:xfrm>
          </p:grpSpPr>
          <p:sp>
            <p:nvSpPr>
              <p:cNvPr id="99" name="Line 61"/>
              <p:cNvSpPr>
                <a:spLocks noChangeShapeType="1"/>
              </p:cNvSpPr>
              <p:nvPr/>
            </p:nvSpPr>
            <p:spPr bwMode="auto">
              <a:xfrm flipV="1">
                <a:off x="3130" y="1750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0" name="Line 62"/>
              <p:cNvSpPr>
                <a:spLocks noChangeShapeType="1"/>
              </p:cNvSpPr>
              <p:nvPr/>
            </p:nvSpPr>
            <p:spPr bwMode="auto">
              <a:xfrm>
                <a:off x="3100" y="1753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03" name="Group 63"/>
          <p:cNvGrpSpPr>
            <a:grpSpLocks/>
          </p:cNvGrpSpPr>
          <p:nvPr/>
        </p:nvGrpSpPr>
        <p:grpSpPr bwMode="auto">
          <a:xfrm>
            <a:off x="1330325" y="2830513"/>
            <a:ext cx="2346325" cy="571500"/>
            <a:chOff x="3759" y="1622"/>
            <a:chExt cx="1478" cy="360"/>
          </a:xfrm>
        </p:grpSpPr>
        <p:sp>
          <p:nvSpPr>
            <p:cNvPr id="104" name="Line 64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" name="Rectangle 65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" name="Text Box 66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Seq=100, 20 bytes of data</a:t>
              </a:r>
            </a:p>
          </p:txBody>
        </p:sp>
      </p:grpSp>
      <p:sp>
        <p:nvSpPr>
          <p:cNvPr id="107" name="Line 67"/>
          <p:cNvSpPr>
            <a:spLocks noChangeShapeType="1"/>
          </p:cNvSpPr>
          <p:nvPr/>
        </p:nvSpPr>
        <p:spPr bwMode="auto">
          <a:xfrm flipH="1">
            <a:off x="1335088" y="3462338"/>
            <a:ext cx="2324100" cy="1025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08" name="Group 68"/>
          <p:cNvGrpSpPr>
            <a:grpSpLocks/>
          </p:cNvGrpSpPr>
          <p:nvPr/>
        </p:nvGrpSpPr>
        <p:grpSpPr bwMode="auto">
          <a:xfrm>
            <a:off x="1978025" y="3863975"/>
            <a:ext cx="949325" cy="304800"/>
            <a:chOff x="4215" y="2253"/>
            <a:chExt cx="598" cy="192"/>
          </a:xfrm>
        </p:grpSpPr>
        <p:sp>
          <p:nvSpPr>
            <p:cNvPr id="109" name="Rectangle 6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" name="Text Box 7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ACK=120</a:t>
              </a:r>
              <a:endParaRPr lang="en-US" sz="1000" smtClean="0">
                <a:latin typeface="Times New Roman" charset="0"/>
              </a:endParaRPr>
            </a:p>
          </p:txBody>
        </p:sp>
      </p:grpSp>
      <p:grpSp>
        <p:nvGrpSpPr>
          <p:cNvPr id="111" name="Group 84"/>
          <p:cNvGrpSpPr>
            <a:grpSpLocks/>
          </p:cNvGrpSpPr>
          <p:nvPr/>
        </p:nvGrpSpPr>
        <p:grpSpPr bwMode="auto">
          <a:xfrm>
            <a:off x="903288" y="1565275"/>
            <a:ext cx="630237" cy="533400"/>
            <a:chOff x="-44" y="1473"/>
            <a:chExt cx="981" cy="1105"/>
          </a:xfrm>
        </p:grpSpPr>
        <p:pic>
          <p:nvPicPr>
            <p:cNvPr id="112" name="Picture 8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Freeform 8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4" name="Group 87"/>
          <p:cNvGrpSpPr>
            <a:grpSpLocks/>
          </p:cNvGrpSpPr>
          <p:nvPr/>
        </p:nvGrpSpPr>
        <p:grpSpPr bwMode="auto">
          <a:xfrm flipH="1">
            <a:off x="3481388" y="1560513"/>
            <a:ext cx="674687" cy="590550"/>
            <a:chOff x="-44" y="1473"/>
            <a:chExt cx="981" cy="1105"/>
          </a:xfrm>
        </p:grpSpPr>
        <p:pic>
          <p:nvPicPr>
            <p:cNvPr id="115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03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8966</TotalTime>
  <Words>3600</Words>
  <Application>Microsoft Office PowerPoint</Application>
  <PresentationFormat>On-screen Show (4:3)</PresentationFormat>
  <Paragraphs>965</Paragraphs>
  <Slides>54</Slides>
  <Notes>12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Office Theme</vt:lpstr>
      <vt:lpstr>VISIO</vt:lpstr>
      <vt:lpstr>Equation</vt:lpstr>
      <vt:lpstr>ClipArt</vt:lpstr>
      <vt:lpstr>Course on Computer Communication and Networks   Lecture 5  Chapter 3; Transport Layer, Part B</vt:lpstr>
      <vt:lpstr>Internet transport-layer protocols</vt:lpstr>
      <vt:lpstr>Roadmap Transport Layer</vt:lpstr>
      <vt:lpstr>TCP: Overview  RFCs: 793,1122,1323, 2018, 5681</vt:lpstr>
      <vt:lpstr>TCP segment structure</vt:lpstr>
      <vt:lpstr>Roadmap Transport Layer</vt:lpstr>
      <vt:lpstr>TCP seq. numbers, ACKs</vt:lpstr>
      <vt:lpstr>TCP seq. numbers, ACKs</vt:lpstr>
      <vt:lpstr>TCP:  cumulative Ack - retransmission scenarios</vt:lpstr>
      <vt:lpstr>TCP ACK generation [RFC 1122, RFC 5681]</vt:lpstr>
      <vt:lpstr>From RFC 1122</vt:lpstr>
      <vt:lpstr>Roadmap Transport Layer</vt:lpstr>
      <vt:lpstr>TCP round trip time, timeout (1)</vt:lpstr>
      <vt:lpstr>TCP round trip time, timeout (2)</vt:lpstr>
      <vt:lpstr>TCP fast retransmit (RFC 5681)</vt:lpstr>
      <vt:lpstr>Roadmap Transport Layer</vt:lpstr>
      <vt:lpstr>Connection Management</vt:lpstr>
      <vt:lpstr>Setting up a connection: TCP 3-way handshake</vt:lpstr>
      <vt:lpstr>TCP: closing a connection</vt:lpstr>
      <vt:lpstr>TCP – Closing a connection: Reset</vt:lpstr>
      <vt:lpstr>Is TCP stateful or stateless?</vt:lpstr>
      <vt:lpstr>Roadmap Transport Layer</vt:lpstr>
      <vt:lpstr>TCP flow control</vt:lpstr>
      <vt:lpstr>TCP flow control</vt:lpstr>
      <vt:lpstr>Roadmap Transport Layer</vt:lpstr>
      <vt:lpstr>Principles of congestion control</vt:lpstr>
      <vt:lpstr>PowerPoint Presentation</vt:lpstr>
      <vt:lpstr>Causes/costs of congestion: scenario 1 (unrealistic) </vt:lpstr>
      <vt:lpstr>Causes/costs of congestion: scenario 2 </vt:lpstr>
      <vt:lpstr>Causes/costs of congestion: scenario 3 </vt:lpstr>
      <vt:lpstr>Approaches towards congestion control</vt:lpstr>
      <vt:lpstr>Roadmap Transport Layer</vt:lpstr>
      <vt:lpstr>TCP congestion control:  additive increase multiplicative decrease</vt:lpstr>
      <vt:lpstr>TCP Slow Start </vt:lpstr>
      <vt:lpstr>TCP cwnd:  from exp. to linear growth + reacting to loss</vt:lpstr>
      <vt:lpstr>Fast recovery (Reno)</vt:lpstr>
      <vt:lpstr>Summary: TCP Congestion Control</vt:lpstr>
      <vt:lpstr>TCP Fairness</vt:lpstr>
      <vt:lpstr>How many windows  does a TCP’s sender maintain?</vt:lpstr>
      <vt:lpstr>TCP combined flow-ctrl, congestion ctrl windows</vt:lpstr>
      <vt:lpstr>Roadmap Transport Layer</vt:lpstr>
      <vt:lpstr>Chapter 3: summary</vt:lpstr>
      <vt:lpstr>Some review questions on this part</vt:lpstr>
      <vt:lpstr>Reading instructions chapter 3</vt:lpstr>
      <vt:lpstr>Extra slides, for further study</vt:lpstr>
      <vt:lpstr>TCP throughput</vt:lpstr>
      <vt:lpstr>TCP Futures: TCP over “long, fat pipes”</vt:lpstr>
      <vt:lpstr>Why is TCP fair?</vt:lpstr>
      <vt:lpstr>Fairness (more)</vt:lpstr>
      <vt:lpstr>TCP delay modeling (slow start – related)</vt:lpstr>
      <vt:lpstr>TCP delay Modeling: simplified, fixed window</vt:lpstr>
      <vt:lpstr>TCP Delay Modeling: Slow Start </vt:lpstr>
      <vt:lpstr>TCP Delay Modeling (slow start - cont)</vt:lpstr>
      <vt:lpstr>TCP Delay Modeling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Computer Communications Study Period 2, 2012</dc:title>
  <dc:creator>Marina Papatriantafilou</dc:creator>
  <cp:lastModifiedBy>Marina Papatriantafilou</cp:lastModifiedBy>
  <cp:revision>480</cp:revision>
  <dcterms:created xsi:type="dcterms:W3CDTF">2012-10-29T16:37:44Z</dcterms:created>
  <dcterms:modified xsi:type="dcterms:W3CDTF">2015-02-01T21:12:04Z</dcterms:modified>
</cp:coreProperties>
</file>