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9"/>
  </p:notesMasterIdLst>
  <p:sldIdLst>
    <p:sldId id="558" r:id="rId2"/>
    <p:sldId id="561" r:id="rId3"/>
    <p:sldId id="562" r:id="rId4"/>
    <p:sldId id="563" r:id="rId5"/>
    <p:sldId id="559" r:id="rId6"/>
    <p:sldId id="564" r:id="rId7"/>
    <p:sldId id="565" r:id="rId8"/>
    <p:sldId id="613" r:id="rId9"/>
    <p:sldId id="567" r:id="rId10"/>
    <p:sldId id="568" r:id="rId11"/>
    <p:sldId id="569" r:id="rId12"/>
    <p:sldId id="570" r:id="rId13"/>
    <p:sldId id="618" r:id="rId14"/>
    <p:sldId id="572" r:id="rId15"/>
    <p:sldId id="573" r:id="rId16"/>
    <p:sldId id="574" r:id="rId17"/>
    <p:sldId id="619" r:id="rId18"/>
    <p:sldId id="576" r:id="rId19"/>
    <p:sldId id="614" r:id="rId20"/>
    <p:sldId id="615" r:id="rId21"/>
    <p:sldId id="577" r:id="rId22"/>
    <p:sldId id="617" r:id="rId23"/>
    <p:sldId id="578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6" r:id="rId32"/>
    <p:sldId id="587" r:id="rId33"/>
    <p:sldId id="588" r:id="rId34"/>
    <p:sldId id="589" r:id="rId35"/>
    <p:sldId id="590" r:id="rId36"/>
    <p:sldId id="591" r:id="rId37"/>
    <p:sldId id="592" r:id="rId38"/>
    <p:sldId id="593" r:id="rId39"/>
    <p:sldId id="594" r:id="rId40"/>
    <p:sldId id="616" r:id="rId41"/>
    <p:sldId id="595" r:id="rId42"/>
    <p:sldId id="596" r:id="rId43"/>
    <p:sldId id="597" r:id="rId44"/>
    <p:sldId id="598" r:id="rId45"/>
    <p:sldId id="599" r:id="rId46"/>
    <p:sldId id="600" r:id="rId47"/>
    <p:sldId id="601" r:id="rId48"/>
    <p:sldId id="602" r:id="rId49"/>
    <p:sldId id="603" r:id="rId50"/>
    <p:sldId id="604" r:id="rId51"/>
    <p:sldId id="606" r:id="rId52"/>
    <p:sldId id="620" r:id="rId53"/>
    <p:sldId id="608" r:id="rId54"/>
    <p:sldId id="609" r:id="rId55"/>
    <p:sldId id="610" r:id="rId56"/>
    <p:sldId id="611" r:id="rId57"/>
    <p:sldId id="612" r:id="rId58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9" autoAdjust="0"/>
    <p:restoredTop sz="94718" autoAdjust="0"/>
  </p:normalViewPr>
  <p:slideViewPr>
    <p:cSldViewPr>
      <p:cViewPr>
        <p:scale>
          <a:sx n="70" d="100"/>
          <a:sy n="70" d="100"/>
        </p:scale>
        <p:origin x="-144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2015-01-28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74A50-03D6-4F81-96E6-C0963F02150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447E4BD-9E40-4F30-BABB-77B20E3C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Transport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part1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oll.fm/54om5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5" Type="http://schemas.openxmlformats.org/officeDocument/2006/relationships/image" Target="../media/image16.png"/><Relationship Id="rId10" Type="http://schemas.openxmlformats.org/officeDocument/2006/relationships/image" Target="../media/image24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pearsoncmg.com/aw/aw_kurose_network_4/applets/go-back-n/index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4 </a:t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3; Transport </a:t>
            </a:r>
            <a:r>
              <a:rPr lang="sv-SE" dirty="0" err="1" smtClean="0"/>
              <a:t>Layer</a:t>
            </a:r>
            <a:r>
              <a:rPr lang="sv-SE" dirty="0" smtClean="0"/>
              <a:t>, Part </a:t>
            </a:r>
            <a:r>
              <a:rPr lang="sv-SE" dirty="0"/>
              <a:t>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969114" y="2677292"/>
            <a:ext cx="3458195" cy="1285103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29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4E3B967-02A6-49A3-99B5-5519BBB0C250}" type="slidenum">
              <a:rPr lang="en-US" sz="1200" smtClean="0"/>
              <a:pPr>
                <a:defRPr/>
              </a:pPr>
              <a:t>10</a:t>
            </a:fld>
            <a:endParaRPr lang="en-US" sz="120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058"/>
            <a:ext cx="8964488" cy="761646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Connection-oriented (TCP) </a:t>
            </a:r>
            <a:r>
              <a:rPr lang="en-US" dirty="0" smtClean="0">
                <a:ea typeface="ＭＳ Ｐゴシック" charset="0"/>
              </a:rPr>
              <a:t>addressing/</a:t>
            </a:r>
            <a:r>
              <a:rPr lang="en-US" dirty="0" err="1" smtClean="0">
                <a:ea typeface="ＭＳ Ｐゴシック" charset="0"/>
              </a:rPr>
              <a:t>demux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40768"/>
            <a:ext cx="3962400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TCP socket identified by 4-tuple: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source IP address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source port number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solidFill>
                  <a:srgbClr val="CC0000"/>
                </a:solidFill>
                <a:ea typeface="ＭＳ Ｐゴシック" charset="0"/>
              </a:rPr>
              <a:t>dest</a:t>
            </a: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 IP address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err="1">
                <a:solidFill>
                  <a:srgbClr val="CC0000"/>
                </a:solidFill>
                <a:ea typeface="ＭＳ Ｐゴシック" charset="0"/>
              </a:rPr>
              <a:t>dest</a:t>
            </a: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 port number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>
                <a:ea typeface="ＭＳ Ｐゴシック" charset="0"/>
                <a:cs typeface="+mn-cs"/>
              </a:rPr>
              <a:t>demux</a:t>
            </a:r>
            <a:r>
              <a:rPr lang="en-US" dirty="0">
                <a:ea typeface="ＭＳ Ｐゴシック" charset="0"/>
                <a:cs typeface="+mn-cs"/>
              </a:rPr>
              <a:t>: receiver uses all four values to direct segment to appropriate socket</a:t>
            </a: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196752"/>
            <a:ext cx="4114800" cy="507691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server host may support many simultaneous TCP sockets: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one socket per connection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each </a:t>
            </a:r>
            <a:r>
              <a:rPr lang="en-US" dirty="0">
                <a:ea typeface="ＭＳ Ｐゴシック" charset="0"/>
              </a:rPr>
              <a:t>socket identified by its own </a:t>
            </a:r>
            <a:r>
              <a:rPr lang="en-US" dirty="0" smtClean="0">
                <a:ea typeface="ＭＳ Ｐゴシック" charset="0"/>
              </a:rPr>
              <a:t>4-tuple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web servers have different sockets for each connecting client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non-persistent HTTP will </a:t>
            </a:r>
            <a:r>
              <a:rPr lang="en-US" dirty="0" smtClean="0">
                <a:ea typeface="ＭＳ Ｐゴシック" charset="0"/>
              </a:rPr>
              <a:t>even have </a:t>
            </a:r>
            <a:r>
              <a:rPr lang="en-US" dirty="0">
                <a:ea typeface="ＭＳ Ｐゴシック" charset="0"/>
              </a:rPr>
              <a:t>different </a:t>
            </a:r>
            <a:r>
              <a:rPr lang="en-US" dirty="0" smtClean="0">
                <a:ea typeface="ＭＳ Ｐゴシック" charset="0"/>
              </a:rPr>
              <a:t>sockets </a:t>
            </a:r>
            <a:r>
              <a:rPr lang="en-US" dirty="0">
                <a:ea typeface="ＭＳ Ｐゴシック" charset="0"/>
              </a:rPr>
              <a:t>for each request</a:t>
            </a:r>
          </a:p>
        </p:txBody>
      </p:sp>
    </p:spTree>
    <p:extLst>
      <p:ext uri="{BB962C8B-B14F-4D97-AF65-F5344CB8AC3E}">
        <p14:creationId xmlns:p14="http://schemas.microsoft.com/office/powerpoint/2010/main" val="38791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ED1564EB-4D56-484B-BA31-050E7CFB7C4C}" type="slidenum">
              <a:rPr lang="en-US" sz="1200" smtClean="0"/>
              <a:pPr>
                <a:defRPr/>
              </a:pPr>
              <a:t>11</a:t>
            </a:fld>
            <a:endParaRPr lang="en-US" sz="120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636687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TCP: </a:t>
            </a:r>
            <a:r>
              <a:rPr lang="en-US" sz="4000" dirty="0">
                <a:ea typeface="ＭＳ Ｐゴシック" charset="0"/>
                <a:cs typeface="+mj-cs"/>
              </a:rPr>
              <a:t>example</a:t>
            </a:r>
          </a:p>
        </p:txBody>
      </p:sp>
      <p:sp>
        <p:nvSpPr>
          <p:cNvPr id="11270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73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74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1276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1280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1281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1282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3451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2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3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4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285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86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87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1288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3339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1292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93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1294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1295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1296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1297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1298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47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1300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1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3448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9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50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11302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3445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6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7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335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335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335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307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335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5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310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3441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2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3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4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59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360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11313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437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8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9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40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314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3433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4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5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6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3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4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5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66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1319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3429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0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1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32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320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342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6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1322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3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4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1325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3422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3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4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11326" name="Group 151"/>
          <p:cNvGrpSpPr>
            <a:grpSpLocks/>
          </p:cNvGrpSpPr>
          <p:nvPr/>
        </p:nvGrpSpPr>
        <p:grpSpPr bwMode="auto">
          <a:xfrm>
            <a:off x="5307013" y="5503316"/>
            <a:ext cx="2063750" cy="661988"/>
            <a:chOff x="2741" y="3750"/>
            <a:chExt cx="1300" cy="417"/>
          </a:xfrm>
        </p:grpSpPr>
        <p:sp>
          <p:nvSpPr>
            <p:cNvPr id="13419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0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21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364699" name="Text Box 155"/>
          <p:cNvSpPr txBox="1">
            <a:spLocks noChangeArrowheads="1"/>
          </p:cNvSpPr>
          <p:nvPr/>
        </p:nvSpPr>
        <p:spPr bwMode="auto">
          <a:xfrm>
            <a:off x="508000" y="5949280"/>
            <a:ext cx="4859338" cy="581025"/>
          </a:xfrm>
          <a:prstGeom prst="rect">
            <a:avLst/>
          </a:prstGeom>
          <a:solidFill>
            <a:srgbClr val="FFFF00">
              <a:alpha val="67000"/>
            </a:srgbClr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three segments, all destined to IP address: B,</a:t>
            </a:r>
          </a:p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dest</a:t>
            </a:r>
            <a:r>
              <a:rPr lang="en-US" dirty="0" smtClean="0">
                <a:solidFill>
                  <a:srgbClr val="CC0000"/>
                </a:solidFill>
              </a:rPr>
              <a:t> port: 80 are </a:t>
            </a:r>
            <a:r>
              <a:rPr lang="en-US" dirty="0" err="1" smtClean="0">
                <a:solidFill>
                  <a:srgbClr val="CC0000"/>
                </a:solidFill>
              </a:rPr>
              <a:t>demultiplexed</a:t>
            </a:r>
            <a:r>
              <a:rPr lang="en-US" dirty="0" smtClean="0">
                <a:solidFill>
                  <a:srgbClr val="CC0000"/>
                </a:solidFill>
              </a:rPr>
              <a:t> to </a:t>
            </a:r>
            <a:r>
              <a:rPr lang="en-US" i="1" dirty="0" smtClean="0">
                <a:solidFill>
                  <a:srgbClr val="CC0000"/>
                </a:solidFill>
              </a:rPr>
              <a:t>different </a:t>
            </a:r>
            <a:r>
              <a:rPr lang="en-US" dirty="0" smtClean="0">
                <a:solidFill>
                  <a:srgbClr val="CC0000"/>
                </a:solidFill>
              </a:rPr>
              <a:t>sockets</a:t>
            </a:r>
          </a:p>
        </p:txBody>
      </p:sp>
      <p:sp>
        <p:nvSpPr>
          <p:cNvPr id="364700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1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4702" name="Line 158"/>
          <p:cNvSpPr>
            <a:spLocks noChangeShapeType="1"/>
          </p:cNvSpPr>
          <p:nvPr/>
        </p:nvSpPr>
        <p:spPr bwMode="auto">
          <a:xfrm>
            <a:off x="6646863" y="608647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379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grpSp>
        <p:nvGrpSpPr>
          <p:cNvPr id="11332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1339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1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344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17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8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3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346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415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6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395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396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349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413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4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50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51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411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412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400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6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6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7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08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409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10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333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11337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8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34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11335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36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7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FB66CFC1-147B-4651-BF2C-2E8EDFEC7A9F}" type="slidenum">
              <a:rPr lang="en-US" sz="1200" smtClean="0"/>
              <a:pPr>
                <a:defRPr/>
              </a:pPr>
              <a:t>12</a:t>
            </a:fld>
            <a:endParaRPr lang="en-US" sz="1200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8085138" cy="636687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TCP </a:t>
            </a:r>
            <a:r>
              <a:rPr lang="en-US" sz="4000" dirty="0" err="1" smtClean="0">
                <a:ea typeface="ＭＳ Ｐゴシック" charset="0"/>
                <a:cs typeface="+mj-cs"/>
              </a:rPr>
              <a:t>demux</a:t>
            </a:r>
            <a:r>
              <a:rPr lang="en-US" sz="4000" dirty="0">
                <a:ea typeface="ＭＳ Ｐゴシック" charset="0"/>
                <a:cs typeface="+mj-cs"/>
              </a:rPr>
              <a:t>: </a:t>
            </a:r>
            <a:r>
              <a:rPr lang="en-US" sz="4000" dirty="0" smtClean="0">
                <a:ea typeface="ＭＳ Ｐゴシック" charset="0"/>
                <a:cs typeface="+mj-cs"/>
              </a:rPr>
              <a:t>Threaded web server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12293" name="Freeform 4"/>
          <p:cNvSpPr>
            <a:spLocks/>
          </p:cNvSpPr>
          <p:nvPr/>
        </p:nvSpPr>
        <p:spPr bwMode="auto">
          <a:xfrm>
            <a:off x="2830513" y="17541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Freeform 5"/>
          <p:cNvSpPr>
            <a:spLocks/>
          </p:cNvSpPr>
          <p:nvPr/>
        </p:nvSpPr>
        <p:spPr bwMode="auto">
          <a:xfrm>
            <a:off x="438150" y="1933575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296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297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2299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2303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2304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2305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14471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2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3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4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2308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09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10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2311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2312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2313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12316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2317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2318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2319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2320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69" name="Oval 38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2322" name="Freeform 39"/>
          <p:cNvSpPr>
            <a:spLocks/>
          </p:cNvSpPr>
          <p:nvPr/>
        </p:nvSpPr>
        <p:spPr bwMode="auto">
          <a:xfrm>
            <a:off x="8004175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3" name="Group 42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446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7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IP, port: B,80</a:t>
              </a:r>
            </a:p>
          </p:txBody>
        </p:sp>
      </p:grpSp>
      <p:grpSp>
        <p:nvGrpSpPr>
          <p:cNvPr id="12324" name="Group 46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4465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6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7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A,9157</a:t>
              </a:r>
            </a:p>
          </p:txBody>
        </p:sp>
      </p:grpSp>
      <p:sp>
        <p:nvSpPr>
          <p:cNvPr id="14373" name="Text Box 50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A</a:t>
            </a:r>
          </a:p>
        </p:txBody>
      </p:sp>
      <p:sp>
        <p:nvSpPr>
          <p:cNvPr id="14374" name="Text Box 51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host: IP address C</a:t>
            </a:r>
          </a:p>
        </p:txBody>
      </p:sp>
      <p:sp>
        <p:nvSpPr>
          <p:cNvPr id="14375" name="Text Box 52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Gill Sans MT" charset="0"/>
              </a:rPr>
              <a:t>server: IP address B</a:t>
            </a:r>
          </a:p>
        </p:txBody>
      </p:sp>
      <p:sp>
        <p:nvSpPr>
          <p:cNvPr id="14376" name="Line 53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77" name="Line 54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330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4379" name="Line 56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0" name="Line 57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33" name="Group 58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4461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2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3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4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34" name="Group 65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4457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8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9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60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35" name="Group 70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453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4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5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6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84" name="Line 75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5" name="Line 76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6" name="Line 77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387" name="Line 78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40" name="Group 79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4449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0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1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52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341" name="Group 84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4445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6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7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8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390" name="Oval 89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2343" name="Freeform 90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44" name="Freeform 91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345" name="Freeform 92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2346" name="Group 93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4442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3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4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IP,port: B,80</a:t>
              </a:r>
            </a:p>
          </p:txBody>
        </p:sp>
      </p:grpSp>
      <p:grpSp>
        <p:nvGrpSpPr>
          <p:cNvPr id="12347" name="Group 97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4439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0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41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 smtClean="0"/>
                <a:t>source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 smtClean="0"/>
                <a:t>dest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IP,port</a:t>
              </a:r>
              <a:r>
                <a:rPr lang="en-US" sz="1400" dirty="0" smtClean="0"/>
                <a:t>: B,80</a:t>
              </a:r>
            </a:p>
          </p:txBody>
        </p:sp>
      </p:grpSp>
      <p:sp>
        <p:nvSpPr>
          <p:cNvPr id="14396" name="Oval 30"/>
          <p:cNvSpPr>
            <a:spLocks noChangeArrowheads="1"/>
          </p:cNvSpPr>
          <p:nvPr/>
        </p:nvSpPr>
        <p:spPr bwMode="auto">
          <a:xfrm>
            <a:off x="3497263" y="2054010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4397" name="Text Box 101"/>
          <p:cNvSpPr txBox="1">
            <a:spLocks noChangeArrowheads="1"/>
          </p:cNvSpPr>
          <p:nvPr/>
        </p:nvSpPr>
        <p:spPr bwMode="auto">
          <a:xfrm>
            <a:off x="4970463" y="1171575"/>
            <a:ext cx="195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</a:rPr>
              <a:t>threaded server</a:t>
            </a:r>
          </a:p>
        </p:txBody>
      </p:sp>
      <p:sp>
        <p:nvSpPr>
          <p:cNvPr id="14398" name="Line 102"/>
          <p:cNvSpPr>
            <a:spLocks noChangeShapeType="1"/>
          </p:cNvSpPr>
          <p:nvPr/>
        </p:nvSpPr>
        <p:spPr bwMode="auto">
          <a:xfrm flipH="1">
            <a:off x="4779963" y="1516063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52" name="Group 104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12389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0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53" name="Group 107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12387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88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354" name="Group 110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2355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57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360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433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4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09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362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431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2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1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12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365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29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30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366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67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427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28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4416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69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72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2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3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4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425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26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48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2" y="227687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ransport layer services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Addressing, multiplexing/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/>
              <a:t>Connectionless, unreliable transport: UDP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of reliable data transfer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lecture: connection-oriented transport: TCP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98E1A8D1-171D-436E-86A0-8DA39CF7CE9E}" type="slidenum">
              <a:rPr lang="en-US" sz="1200" smtClean="0"/>
              <a:pPr>
                <a:defRPr/>
              </a:pPr>
              <a:t>14</a:t>
            </a:fld>
            <a:endParaRPr lang="en-US" sz="12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UDP: User Datagram Protocol </a:t>
            </a:r>
            <a:r>
              <a:rPr lang="en-US" sz="2800" dirty="0">
                <a:ea typeface="ＭＳ Ｐゴシック" charset="0"/>
                <a:cs typeface="+mj-cs"/>
              </a:rPr>
              <a:t>[RFC 768]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122" y="1271588"/>
            <a:ext cx="3810000" cy="446752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ja-JP" altLang="en-US" sz="2400" dirty="0" smtClean="0"/>
              <a:t>“</a:t>
            </a:r>
            <a:r>
              <a:rPr lang="en-US" altLang="ja-JP" sz="2400" dirty="0" smtClean="0"/>
              <a:t>best effort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service, UDP segments may be:</a:t>
            </a:r>
          </a:p>
          <a:p>
            <a:pPr lvl="1">
              <a:defRPr/>
            </a:pPr>
            <a:r>
              <a:rPr lang="en-US" dirty="0" smtClean="0"/>
              <a:t>lost</a:t>
            </a:r>
          </a:p>
          <a:p>
            <a:pPr lvl="1">
              <a:defRPr/>
            </a:pPr>
            <a:r>
              <a:rPr lang="en-US" dirty="0" smtClean="0"/>
              <a:t>delivered out-of-order</a:t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sz="2400" i="1" dirty="0" smtClean="0">
                <a:solidFill>
                  <a:srgbClr val="CC0000"/>
                </a:solidFill>
              </a:rPr>
              <a:t>connectionless:</a:t>
            </a:r>
            <a:endParaRPr lang="en-US" dirty="0" smtClean="0">
              <a:solidFill>
                <a:srgbClr val="CC0000"/>
              </a:solidFill>
            </a:endParaRPr>
          </a:p>
          <a:p>
            <a:pPr lvl="1">
              <a:defRPr/>
            </a:pPr>
            <a:r>
              <a:rPr lang="en-US" dirty="0" smtClean="0"/>
              <a:t>no handshaking between UDP sender, receiver</a:t>
            </a:r>
          </a:p>
          <a:p>
            <a:pPr lvl="1">
              <a:defRPr/>
            </a:pPr>
            <a:r>
              <a:rPr lang="en-US" dirty="0" smtClean="0"/>
              <a:t>each UDP segment handled independently of others</a:t>
            </a:r>
          </a:p>
        </p:txBody>
      </p:sp>
    </p:spTree>
    <p:extLst>
      <p:ext uri="{BB962C8B-B14F-4D97-AF65-F5344CB8AC3E}">
        <p14:creationId xmlns:p14="http://schemas.microsoft.com/office/powerpoint/2010/main" val="7490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74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542A592-EB45-40B6-A1BA-7988245890EA}" type="slidenum">
              <a:rPr lang="en-US" sz="1200" smtClean="0"/>
              <a:pPr>
                <a:defRPr/>
              </a:pPr>
              <a:t>15</a:t>
            </a:fld>
            <a:endParaRPr lang="en-US" sz="12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08481"/>
            <a:ext cx="8343900" cy="7016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UDP: </a:t>
            </a:r>
            <a:r>
              <a:rPr lang="en-US" sz="4000" dirty="0" smtClean="0">
                <a:ea typeface="ＭＳ Ｐゴシック" charset="0"/>
                <a:cs typeface="+mj-cs"/>
              </a:rPr>
              <a:t>segment header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source port #</a:t>
            </a:r>
            <a:endParaRPr lang="en-US" sz="2400" smtClean="0"/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dest port #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1" name="Text Box 14"/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32 bits</a:t>
            </a: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application</a:t>
            </a:r>
          </a:p>
          <a:p>
            <a:pPr>
              <a:defRPr/>
            </a:pPr>
            <a:r>
              <a:rPr lang="en-US" sz="2000" smtClean="0"/>
              <a:t>data </a:t>
            </a:r>
          </a:p>
          <a:p>
            <a:pPr>
              <a:defRPr/>
            </a:pPr>
            <a:r>
              <a:rPr lang="en-US" sz="2000" smtClean="0"/>
              <a:t>(payload)</a:t>
            </a:r>
            <a:endParaRPr lang="en-US" sz="2400" smtClean="0"/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1010380" y="5222875"/>
            <a:ext cx="2652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UDP datagram format</a:t>
            </a:r>
            <a:endParaRPr lang="en-US" sz="2400" dirty="0" smtClean="0"/>
          </a:p>
        </p:txBody>
      </p:sp>
      <p:sp>
        <p:nvSpPr>
          <p:cNvPr id="17426" name="Line 20"/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length</a:t>
            </a:r>
            <a:endParaRPr lang="en-US" sz="2400" smtClean="0"/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checksum</a:t>
            </a:r>
            <a:endParaRPr lang="en-US" sz="2400" smtClean="0"/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smtClean="0"/>
              <a:t>length, in bytes of UDP datagra</a:t>
            </a:r>
            <a:r>
              <a:rPr lang="en-US" sz="1800" dirty="0"/>
              <a:t>m</a:t>
            </a:r>
            <a:r>
              <a:rPr lang="en-US" sz="1800" dirty="0" smtClean="0"/>
              <a:t>, including header</a:t>
            </a:r>
            <a:endParaRPr lang="en-US" sz="2400" dirty="0" smtClean="0"/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1" name="Rectangle 26"/>
          <p:cNvSpPr>
            <a:spLocks noGrp="1" noChangeArrowheads="1"/>
          </p:cNvSpPr>
          <p:nvPr>
            <p:ph type="body" sz="half" idx="2"/>
          </p:nvPr>
        </p:nvSpPr>
        <p:spPr>
          <a:xfrm>
            <a:off x="4865688" y="3044825"/>
            <a:ext cx="3810000" cy="30448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Must </a:t>
            </a:r>
            <a:r>
              <a:rPr lang="en-US" sz="2400" dirty="0" smtClean="0">
                <a:ea typeface="ＭＳ Ｐゴシック" charset="0"/>
                <a:cs typeface="+mn-cs"/>
              </a:rPr>
              <a:t>do the addressing job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no </a:t>
            </a:r>
            <a:r>
              <a:rPr lang="en-US" sz="2400" dirty="0">
                <a:ea typeface="ＭＳ Ｐゴシック" charset="0"/>
                <a:cs typeface="+mn-cs"/>
              </a:rPr>
              <a:t>connection establishment (which </a:t>
            </a:r>
            <a:r>
              <a:rPr lang="en-US" sz="2400" dirty="0" smtClean="0">
                <a:ea typeface="ＭＳ Ｐゴシック" charset="0"/>
                <a:cs typeface="+mn-cs"/>
              </a:rPr>
              <a:t>could </a:t>
            </a:r>
            <a:r>
              <a:rPr lang="en-US" sz="2400" dirty="0">
                <a:ea typeface="ＭＳ Ｐゴシック" charset="0"/>
                <a:cs typeface="+mn-cs"/>
              </a:rPr>
              <a:t>add delay)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simple: no connection state at sender, receiver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small header size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congestion control: UDP can blast away as fast as desired</a:t>
            </a:r>
          </a:p>
        </p:txBody>
      </p:sp>
      <p:sp>
        <p:nvSpPr>
          <p:cNvPr id="17432" name="Rectangle 27"/>
          <p:cNvSpPr>
            <a:spLocks noChangeArrowheads="1"/>
          </p:cNvSpPr>
          <p:nvPr/>
        </p:nvSpPr>
        <p:spPr bwMode="auto">
          <a:xfrm>
            <a:off x="4703763" y="2924175"/>
            <a:ext cx="4048125" cy="3259138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4827372" y="2676140"/>
            <a:ext cx="3492844" cy="4370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 dirty="0" smtClean="0">
              <a:latin typeface="Gill Sans M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16216" y="476672"/>
            <a:ext cx="2448272" cy="1637371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UDP use: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</a:rPr>
              <a:t>DNS</a:t>
            </a:r>
            <a:endParaRPr lang="en-US" sz="2000" dirty="0"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</a:rPr>
              <a:t>SNMP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</a:rPr>
              <a:t>More discussion  later…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2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3-</a:t>
            </a:r>
            <a:fld id="{2955762D-94E0-4838-B745-2CE2748CB73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24" y="228600"/>
            <a:ext cx="8875986" cy="685800"/>
          </a:xfrm>
        </p:spPr>
        <p:txBody>
          <a:bodyPr/>
          <a:lstStyle/>
          <a:p>
            <a:r>
              <a:rPr lang="en-US" altLang="en-US" sz="3600" dirty="0" smtClean="0"/>
              <a:t>UDP </a:t>
            </a:r>
            <a:r>
              <a:rPr lang="en-US" altLang="en-US" sz="3600" dirty="0"/>
              <a:t>Checksum[RFC 1071]: </a:t>
            </a:r>
            <a:r>
              <a:rPr lang="en-US" altLang="en-US" sz="3600" dirty="0" smtClean="0"/>
              <a:t>check bit flips</a:t>
            </a: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905000" y="3967163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1  1  1  0  0  1  1  0  0  1  1  0  0  1  1  0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/>
          </a:p>
          <a:p>
            <a:pPr algn="l"/>
            <a:r>
              <a:rPr lang="en-US" altLang="en-US" sz="2000" b="1" dirty="0"/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altLang="en-US" sz="2000" b="1" dirty="0"/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1  0  1  1  1  0  1  1  1  0  1  1  1  1  0  0</a:t>
            </a:r>
          </a:p>
          <a:p>
            <a:pPr algn="l"/>
            <a:r>
              <a:rPr lang="en-US" altLang="en-US" sz="2000" b="1" dirty="0">
                <a:solidFill>
                  <a:schemeClr val="bg1"/>
                </a:solidFill>
              </a:rPr>
              <a:t>1</a:t>
            </a:r>
            <a:r>
              <a:rPr lang="en-US" altLang="en-US" sz="2000" b="1" dirty="0"/>
              <a:t>  0  1  0  0  0  1  0  0  0  1  0  0  0  0  1  1</a:t>
            </a:r>
            <a:endParaRPr lang="en-US" altLang="en-US" b="1" dirty="0"/>
          </a:p>
        </p:txBody>
      </p:sp>
      <p:sp>
        <p:nvSpPr>
          <p:cNvPr id="28678" name="Line 5"/>
          <p:cNvSpPr>
            <a:spLocks noChangeShapeType="1"/>
          </p:cNvSpPr>
          <p:nvPr/>
        </p:nvSpPr>
        <p:spPr bwMode="auto">
          <a:xfrm flipH="1">
            <a:off x="1828800" y="48085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1905000" y="49847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304800" y="4814888"/>
            <a:ext cx="1525588" cy="706437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Wraparound:</a:t>
            </a:r>
          </a:p>
          <a:p>
            <a:pPr algn="l"/>
            <a:r>
              <a:rPr lang="en-US" altLang="en-US" sz="2000"/>
              <a:t>Add to final</a:t>
            </a:r>
          </a:p>
        </p:txBody>
      </p:sp>
      <p:sp>
        <p:nvSpPr>
          <p:cNvPr id="28681" name="Text Box 8"/>
          <p:cNvSpPr txBox="1">
            <a:spLocks noChangeArrowheads="1"/>
          </p:cNvSpPr>
          <p:nvPr/>
        </p:nvSpPr>
        <p:spPr bwMode="auto">
          <a:xfrm>
            <a:off x="1214438" y="5548313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sum</a:t>
            </a:r>
          </a:p>
        </p:txBody>
      </p:sp>
      <p:sp>
        <p:nvSpPr>
          <p:cNvPr id="28682" name="Text Box 9"/>
          <p:cNvSpPr txBox="1">
            <a:spLocks noChangeArrowheads="1"/>
          </p:cNvSpPr>
          <p:nvPr/>
        </p:nvSpPr>
        <p:spPr bwMode="auto">
          <a:xfrm>
            <a:off x="531813" y="5900738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checksum</a:t>
            </a:r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 flipH="1">
            <a:off x="1828800" y="55276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84" name="Freeform 11"/>
          <p:cNvSpPr>
            <a:spLocks/>
          </p:cNvSpPr>
          <p:nvPr/>
        </p:nvSpPr>
        <p:spPr bwMode="auto">
          <a:xfrm>
            <a:off x="2066925" y="5291138"/>
            <a:ext cx="5027558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58 h 58"/>
              <a:gd name="T4" fmla="*/ 3788 w 3788"/>
              <a:gd name="T5" fmla="*/ 58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95536" y="869429"/>
            <a:ext cx="36576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u="sng" kern="0" dirty="0">
                <a:solidFill>
                  <a:srgbClr val="FF0000"/>
                </a:solidFill>
                <a:latin typeface="+mn-lt"/>
              </a:rPr>
              <a:t>Sender:</a:t>
            </a:r>
            <a:endParaRPr lang="en-US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treat segment contents as sequence of 16-bit integers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checksum: addition (1’s complement sum) of segment contents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sender puts checksum value into UDP checksum field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kern="0" dirty="0">
              <a:latin typeface="+mn-lt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4648200" y="908720"/>
            <a:ext cx="4057650" cy="325755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n-US" sz="2000" u="sng" kern="0" dirty="0">
                <a:solidFill>
                  <a:srgbClr val="FF0000"/>
                </a:solidFill>
                <a:latin typeface="+mn-lt"/>
              </a:rPr>
              <a:t>Receiver:</a:t>
            </a:r>
            <a:endParaRPr lang="en-US" sz="2000" kern="0" dirty="0">
              <a:latin typeface="+mn-lt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1800" kern="0" dirty="0">
                <a:latin typeface="+mn-lt"/>
              </a:rPr>
              <a:t>compute checksum of received segment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1800" kern="0" dirty="0">
                <a:latin typeface="+mn-lt"/>
              </a:rPr>
              <a:t>check if computed checksum equals checksum field value: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1800" kern="0" dirty="0">
                <a:latin typeface="+mn-lt"/>
              </a:rPr>
              <a:t>NO - error detected (</a:t>
            </a:r>
            <a:r>
              <a:rPr lang="en-US" sz="1800" i="1" kern="0" dirty="0">
                <a:latin typeface="+mn-lt"/>
              </a:rPr>
              <a:t>report error to app or discard</a:t>
            </a:r>
            <a:r>
              <a:rPr lang="en-US" sz="1800" kern="0" dirty="0">
                <a:latin typeface="+mn-lt"/>
              </a:rPr>
              <a:t>)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1800" kern="0" dirty="0">
                <a:latin typeface="+mn-lt"/>
              </a:rPr>
              <a:t>YES - no error detected.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i="1" kern="0" dirty="0">
                <a:solidFill>
                  <a:srgbClr val="FF0000"/>
                </a:solidFill>
                <a:latin typeface="+mn-lt"/>
              </a:rPr>
              <a:t>But maybe </a:t>
            </a:r>
            <a:r>
              <a:rPr lang="en-US" sz="1600" i="1" kern="0" dirty="0" smtClean="0">
                <a:solidFill>
                  <a:srgbClr val="FF0000"/>
                </a:solidFill>
                <a:latin typeface="+mn-lt"/>
              </a:rPr>
              <a:t>(rarely</a:t>
            </a:r>
            <a:r>
              <a:rPr lang="en-US" sz="1600" i="1" kern="0" dirty="0">
                <a:solidFill>
                  <a:srgbClr val="FF0000"/>
                </a:solidFill>
                <a:latin typeface="+mn-lt"/>
              </a:rPr>
              <a:t>)  errors </a:t>
            </a:r>
            <a:r>
              <a:rPr lang="en-US" sz="1600" i="1" kern="0" dirty="0" err="1">
                <a:solidFill>
                  <a:srgbClr val="FF0000"/>
                </a:solidFill>
                <a:latin typeface="+mn-lt"/>
              </a:rPr>
              <a:t>nonethless</a:t>
            </a:r>
            <a:r>
              <a:rPr lang="en-US" sz="1600" i="1" kern="0" dirty="0">
                <a:solidFill>
                  <a:srgbClr val="FF0000"/>
                </a:solidFill>
                <a:latin typeface="+mn-lt"/>
              </a:rPr>
              <a:t>?</a:t>
            </a:r>
            <a:r>
              <a:rPr lang="en-US" sz="1600" kern="0" dirty="0">
                <a:latin typeface="+mn-lt"/>
              </a:rPr>
              <a:t> More later ….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76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26369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ransport layer services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Addressing, multiplexing/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Connectionless, unreliable transport: UDP</a:t>
            </a:r>
          </a:p>
          <a:p>
            <a:r>
              <a:rPr lang="en-US" sz="2400" dirty="0" smtClean="0"/>
              <a:t>principles of reliable data transfer</a:t>
            </a:r>
          </a:p>
          <a:p>
            <a:endParaRPr lang="en-US" sz="2400" dirty="0" smtClean="0"/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lecture: connection-oriented transport: TCP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81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5499DD3-49C4-449A-9798-AD19C737F2E4}" type="slidenum">
              <a:rPr lang="en-US" sz="1200" smtClean="0"/>
              <a:pPr>
                <a:defRPr/>
              </a:pPr>
              <a:t>18</a:t>
            </a:fld>
            <a:endParaRPr lang="en-US" sz="120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5805264"/>
            <a:ext cx="7781925" cy="7029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2400" dirty="0">
                <a:ea typeface="ＭＳ Ｐゴシック" charset="0"/>
                <a:cs typeface="+mn-cs"/>
              </a:rPr>
              <a:t>characteristics of unreliable channel will determine complexity of reliable data transfer protocol (</a:t>
            </a:r>
            <a:r>
              <a:rPr lang="en-US" sz="2400" dirty="0" err="1">
                <a:ea typeface="ＭＳ Ｐゴシック" charset="0"/>
                <a:cs typeface="+mn-cs"/>
              </a:rPr>
              <a:t>rdt</a:t>
            </a:r>
            <a:r>
              <a:rPr lang="en-US" sz="2400" dirty="0">
                <a:ea typeface="ＭＳ Ｐゴシック" charset="0"/>
                <a:cs typeface="+mn-cs"/>
              </a:rPr>
              <a:t>)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23558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7925"/>
            <a:ext cx="7427168" cy="59489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t</a:t>
            </a:r>
            <a:r>
              <a:rPr lang="en-US" dirty="0" smtClean="0">
                <a:ea typeface="ＭＳ Ｐゴシック" charset="0"/>
              </a:rPr>
              <a:t>op-10 </a:t>
            </a:r>
            <a:r>
              <a:rPr lang="en-US" dirty="0">
                <a:ea typeface="ＭＳ Ｐゴシック" charset="0"/>
              </a:rPr>
              <a:t>list of important networking topics</a:t>
            </a:r>
            <a:r>
              <a:rPr lang="en-US" dirty="0" smtClean="0">
                <a:ea typeface="ＭＳ Ｐゴシック" charset="0"/>
              </a:rPr>
              <a:t>!</a:t>
            </a:r>
            <a:endParaRPr lang="en-US" dirty="0">
              <a:ea typeface="ＭＳ Ｐゴシック" charset="0"/>
            </a:endParaRPr>
          </a:p>
        </p:txBody>
      </p:sp>
      <p:sp>
        <p:nvSpPr>
          <p:cNvPr id="23560" name="Rectangle 15"/>
          <p:cNvSpPr>
            <a:spLocks noGrp="1" noChangeArrowheads="1"/>
          </p:cNvSpPr>
          <p:nvPr>
            <p:ph type="title"/>
          </p:nvPr>
        </p:nvSpPr>
        <p:spPr>
          <a:xfrm>
            <a:off x="422274" y="95250"/>
            <a:ext cx="8536375" cy="74146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Principles of reliable data transfer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40" y="2174720"/>
            <a:ext cx="32575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84" y="3012920"/>
            <a:ext cx="4476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97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19256" cy="1296144"/>
          </a:xfrm>
        </p:spPr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0"/>
              </a:rPr>
              <a:t>Is it possible to </a:t>
            </a:r>
            <a:r>
              <a:rPr lang="en-US" dirty="0" smtClean="0">
                <a:latin typeface="Gill Sans MT" charset="0"/>
                <a:ea typeface="ＭＳ Ｐゴシック" charset="0"/>
              </a:rPr>
              <a:t> </a:t>
            </a:r>
            <a:r>
              <a:rPr lang="en-US" dirty="0">
                <a:latin typeface="Gill Sans MT" charset="0"/>
                <a:ea typeface="ＭＳ Ｐゴシック" charset="0"/>
              </a:rPr>
              <a:t>have reliable transfer over UDP?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7744" y="3272500"/>
            <a:ext cx="3905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>
                <a:hlinkClick r:id="rId2"/>
              </a:rPr>
              <a:t>http://</a:t>
            </a:r>
            <a:r>
              <a:rPr lang="sv-SE" sz="3200" dirty="0" smtClean="0">
                <a:hlinkClick r:id="rId2"/>
              </a:rPr>
              <a:t>poll.fm/54om5</a:t>
            </a:r>
            <a:r>
              <a:rPr lang="sv-SE" sz="3200" dirty="0" smtClean="0"/>
              <a:t> 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097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Transport services and protocols</a:t>
            </a:r>
            <a:endParaRPr lang="en-US"/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96752"/>
            <a:ext cx="3810000" cy="505284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provide logical communication to app processes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transport protocols run in end systems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send side: breaks app messages </a:t>
            </a:r>
            <a:r>
              <a:rPr lang="en-US" dirty="0" smtClean="0">
                <a:solidFill>
                  <a:srgbClr val="FF0000"/>
                </a:solidFill>
              </a:rPr>
              <a:t>into segments</a:t>
            </a:r>
            <a:r>
              <a:rPr lang="en-US" dirty="0" smtClean="0"/>
              <a:t>, passes to  network layer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rcv</a:t>
            </a:r>
            <a:r>
              <a:rPr lang="en-US" dirty="0" smtClean="0"/>
              <a:t> side: reassembles segments into messages, passes to app layer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transport protocols available to apps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Internet: TCP and UDP</a:t>
            </a:r>
            <a:endParaRPr lang="en-US" dirty="0"/>
          </a:p>
        </p:txBody>
      </p:sp>
      <p:sp>
        <p:nvSpPr>
          <p:cNvPr id="409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mtClean="0"/>
              <a:t>Transport Layer</a:t>
            </a:r>
            <a:endParaRPr lang="en-US"/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3-</a:t>
            </a:r>
            <a:fld id="{992DEDEF-40C0-4BF5-AD20-5D8244C3E57E}" type="slidenum">
              <a:rPr lang="en-US" smtClean="0"/>
              <a:pPr/>
              <a:t>2</a:t>
            </a:fld>
            <a:endParaRPr lang="en-US" smtClean="0"/>
          </a:p>
        </p:txBody>
      </p:sp>
      <p:grpSp>
        <p:nvGrpSpPr>
          <p:cNvPr id="3076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3105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948 w 1036"/>
                <a:gd name="T1" fmla="*/ 11 h 675"/>
                <a:gd name="T2" fmla="*/ 571 w 1036"/>
                <a:gd name="T3" fmla="*/ 53 h 675"/>
                <a:gd name="T4" fmla="*/ 302 w 1036"/>
                <a:gd name="T5" fmla="*/ 129 h 675"/>
                <a:gd name="T6" fmla="*/ 224 w 1036"/>
                <a:gd name="T7" fmla="*/ 229 h 675"/>
                <a:gd name="T8" fmla="*/ 31 w 1036"/>
                <a:gd name="T9" fmla="*/ 297 h 675"/>
                <a:gd name="T10" fmla="*/ 25 w 1036"/>
                <a:gd name="T11" fmla="*/ 459 h 675"/>
                <a:gd name="T12" fmla="*/ 193 w 1036"/>
                <a:gd name="T13" fmla="*/ 489 h 675"/>
                <a:gd name="T14" fmla="*/ 672 w 1036"/>
                <a:gd name="T15" fmla="*/ 489 h 675"/>
                <a:gd name="T16" fmla="*/ 874 w 1036"/>
                <a:gd name="T17" fmla="*/ 555 h 675"/>
                <a:gd name="T18" fmla="*/ 1100 w 1036"/>
                <a:gd name="T19" fmla="*/ 657 h 675"/>
                <a:gd name="T20" fmla="*/ 1274 w 1036"/>
                <a:gd name="T21" fmla="*/ 661 h 675"/>
                <a:gd name="T22" fmla="*/ 1393 w 1036"/>
                <a:gd name="T23" fmla="*/ 603 h 675"/>
                <a:gd name="T24" fmla="*/ 1453 w 1036"/>
                <a:gd name="T25" fmla="*/ 445 h 675"/>
                <a:gd name="T26" fmla="*/ 1491 w 1036"/>
                <a:gd name="T27" fmla="*/ 291 h 675"/>
                <a:gd name="T28" fmla="*/ 1495 w 1036"/>
                <a:gd name="T29" fmla="*/ 107 h 675"/>
                <a:gd name="T30" fmla="*/ 1368 w 1036"/>
                <a:gd name="T31" fmla="*/ 17 h 675"/>
                <a:gd name="T32" fmla="*/ 1135 w 1036"/>
                <a:gd name="T33" fmla="*/ 3 h 675"/>
                <a:gd name="T34" fmla="*/ 9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6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4508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107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3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4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5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6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7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8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39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0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1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2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3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4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45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22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3482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23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57 w 765"/>
                <a:gd name="T1" fmla="*/ 207 h 459"/>
                <a:gd name="T2" fmla="*/ 3427 w 765"/>
                <a:gd name="T3" fmla="*/ 1471 h 459"/>
                <a:gd name="T4" fmla="*/ 1146 w 765"/>
                <a:gd name="T5" fmla="*/ 2093 h 459"/>
                <a:gd name="T6" fmla="*/ 164 w 765"/>
                <a:gd name="T7" fmla="*/ 7053 h 459"/>
                <a:gd name="T8" fmla="*/ 2144 w 765"/>
                <a:gd name="T9" fmla="*/ 9319 h 459"/>
                <a:gd name="T10" fmla="*/ 4121 w 765"/>
                <a:gd name="T11" fmla="*/ 8933 h 459"/>
                <a:gd name="T12" fmla="*/ 6957 w 765"/>
                <a:gd name="T13" fmla="*/ 9319 h 459"/>
                <a:gd name="T14" fmla="*/ 8325 w 765"/>
                <a:gd name="T15" fmla="*/ 9103 h 459"/>
                <a:gd name="T16" fmla="*/ 8961 w 765"/>
                <a:gd name="T17" fmla="*/ 7810 h 459"/>
                <a:gd name="T18" fmla="*/ 8945 w 765"/>
                <a:gd name="T19" fmla="*/ 3315 h 459"/>
                <a:gd name="T20" fmla="*/ 7894 w 765"/>
                <a:gd name="T21" fmla="*/ 723 h 459"/>
                <a:gd name="T22" fmla="*/ 5057 w 765"/>
                <a:gd name="T23" fmla="*/ 20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0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1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2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3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4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5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6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7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8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59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0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1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2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3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4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65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42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3465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6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7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8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69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0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1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2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3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4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5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6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7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8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79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04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3481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43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4480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457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58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59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60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3463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4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85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86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4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34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51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54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5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76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77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5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34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43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46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7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8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9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6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34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35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38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9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60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61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7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34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27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30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1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52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53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48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34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19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22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3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4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5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3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50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34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11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14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5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6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1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34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4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403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406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7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8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9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2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339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9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9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95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98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9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20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1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3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338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8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8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87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90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1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12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13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4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33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79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82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3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04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5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336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6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37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371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374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5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96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7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56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3354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356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7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8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9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0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1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2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3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4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5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6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7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355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57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3340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3342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3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4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5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6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7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8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9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0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1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2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3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341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82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159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3338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9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0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3336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7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1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3334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5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62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3332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33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163" name="Picture 1107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64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3330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31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65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3298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00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303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52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3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28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305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50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51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0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31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308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48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9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309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310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46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47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35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12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15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1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2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3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44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45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66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3266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68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271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20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21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6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273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18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9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99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3276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16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7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277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78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14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4315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03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80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83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09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0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1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12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13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167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3243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44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5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46" name="Picture 1181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47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53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260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1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2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3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4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54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8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3220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21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22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23" name="Picture 1205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24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30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237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8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9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0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1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2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31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69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3197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98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99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200" name="Picture 1229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01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207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214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5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6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7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8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9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08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0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3195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96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171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3172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3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4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175" name="Picture 125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6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2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3189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0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1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2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3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83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5485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3096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22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3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4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5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126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7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28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97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681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3083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410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2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11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1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84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4116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17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chemeClr val="bg1"/>
                  </a:solidFill>
                </a:rPr>
                <a:t>logical end-end transport</a:t>
              </a:r>
              <a:endParaRPr lang="en-US" dirty="0" smtClean="0"/>
            </a:p>
          </p:txBody>
        </p:sp>
        <p:sp>
          <p:nvSpPr>
            <p:cNvPr id="3094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5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04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charset="0"/>
                <a:ea typeface="ＭＳ Ｐゴシック" charset="0"/>
              </a:rPr>
              <a:t>reliable </a:t>
            </a:r>
            <a:r>
              <a:rPr lang="en-US" dirty="0">
                <a:latin typeface="Gill Sans MT" charset="0"/>
                <a:ea typeface="ＭＳ Ｐゴシック" charset="0"/>
              </a:rPr>
              <a:t>transfer over UDP?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sz="half" idx="1"/>
          </p:nvPr>
        </p:nvSpPr>
        <p:spPr bwMode="auto">
          <a:xfrm>
            <a:off x="1259632" y="1268761"/>
            <a:ext cx="6192688" cy="3024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</a:rPr>
              <a:t>add </a:t>
            </a:r>
            <a:r>
              <a:rPr lang="en-US" dirty="0">
                <a:latin typeface="Gill Sans MT" charset="0"/>
                <a:ea typeface="ＭＳ Ｐゴシック" charset="0"/>
              </a:rPr>
              <a:t>reliability at application layer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</a:rPr>
              <a:t>application-specific error </a:t>
            </a:r>
            <a:r>
              <a:rPr lang="en-US" dirty="0" smtClean="0">
                <a:latin typeface="Gill Sans MT" charset="0"/>
                <a:ea typeface="ＭＳ Ｐゴシック" charset="0"/>
              </a:rPr>
              <a:t>recovery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Gill Sans MT" charset="0"/>
              <a:ea typeface="ＭＳ Ｐゴシック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</a:rPr>
              <a:t>But best to: not “reinvent “TCP </a:t>
            </a:r>
            <a:r>
              <a:rPr lang="en-US" dirty="0" smtClean="0">
                <a:latin typeface="Gill Sans MT" charset="0"/>
                <a:ea typeface="ＭＳ Ｐゴシック" charset="0"/>
              </a:rPr>
              <a:t>on top of UDP </a:t>
            </a:r>
          </a:p>
          <a:p>
            <a:pPr lvl="1" indent="-342900">
              <a:lnSpc>
                <a:spcPct val="85000"/>
              </a:lnSpc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</a:rPr>
              <a:t>If you need TCP, use TCP</a:t>
            </a:r>
            <a:endParaRPr lang="en-US" dirty="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6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8E4FC8D-1CDB-4687-A0E7-505EC7C8BDA0}" type="slidenum">
              <a:rPr lang="en-US" sz="1200" smtClean="0"/>
              <a:pPr>
                <a:defRPr/>
              </a:pPr>
              <a:t>21</a:t>
            </a:fld>
            <a:endParaRPr lang="en-US" sz="12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290381" y="116632"/>
            <a:ext cx="8782051" cy="6381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Reliable data </a:t>
            </a:r>
            <a:r>
              <a:rPr lang="en-US" sz="3600" dirty="0" smtClean="0">
                <a:ea typeface="ＭＳ Ｐゴシック" charset="0"/>
                <a:cs typeface="+mj-cs"/>
              </a:rPr>
              <a:t>transfer (RDT): </a:t>
            </a:r>
            <a:r>
              <a:rPr lang="en-US" sz="3600" dirty="0">
                <a:ea typeface="ＭＳ Ｐゴシック" charset="0"/>
                <a:cs typeface="+mj-cs"/>
              </a:rPr>
              <a:t>getting started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20486" name="Picture 3" descr="rdt_p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1017588" y="3106738"/>
            <a:ext cx="8461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send</a:t>
            </a:r>
          </a:p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7192963" y="3116263"/>
            <a:ext cx="1168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receive</a:t>
            </a:r>
          </a:p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  <a:latin typeface="Arial" charset="0"/>
              </a:rPr>
              <a:t>side</a:t>
            </a:r>
          </a:p>
        </p:txBody>
      </p:sp>
      <p:grpSp>
        <p:nvGrpSpPr>
          <p:cNvPr id="283654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4601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rdt_send():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from above, (e.g., by app.). Passed data to </a:t>
              </a:r>
            </a:p>
            <a:p>
              <a:pPr>
                <a:defRPr/>
              </a:pPr>
              <a:r>
                <a:rPr lang="en-US" sz="1800" smtClean="0"/>
                <a:t>deliver to receiver upper layer</a:t>
              </a:r>
              <a:endParaRPr lang="en-US" sz="2400" smtClean="0"/>
            </a:p>
          </p:txBody>
        </p:sp>
        <p:grpSp>
          <p:nvGrpSpPr>
            <p:cNvPr id="20506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4603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4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59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4597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udt_send():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by rdt,</a:t>
              </a:r>
            </a:p>
            <a:p>
              <a:pPr>
                <a:defRPr/>
              </a:pPr>
              <a:r>
                <a:rPr lang="en-US" sz="1800" smtClean="0"/>
                <a:t>to transfer packet over </a:t>
              </a:r>
            </a:p>
            <a:p>
              <a:pPr>
                <a:defRPr/>
              </a:pPr>
              <a:r>
                <a:rPr lang="en-US" sz="1800" smtClean="0"/>
                <a:t>unreliable channel to receiver</a:t>
              </a:r>
              <a:endParaRPr lang="en-US" sz="2400" smtClean="0"/>
            </a:p>
          </p:txBody>
        </p:sp>
        <p:grpSp>
          <p:nvGrpSpPr>
            <p:cNvPr id="20502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4599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600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4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rdt_rcv():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when packet arrives on rcv-side of channel</a:t>
              </a:r>
              <a:endParaRPr lang="en-US" sz="2400" smtClean="0"/>
            </a:p>
          </p:txBody>
        </p:sp>
        <p:grpSp>
          <p:nvGrpSpPr>
            <p:cNvPr id="20498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4595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6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83669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4589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  <a:latin typeface="Courier New" charset="0"/>
                </a:rPr>
                <a:t>deliver_data():</a:t>
              </a:r>
              <a:r>
                <a:rPr lang="en-US" sz="1800" smtClean="0">
                  <a:latin typeface="Times New Roman" charset="0"/>
                </a:rPr>
                <a:t> </a:t>
              </a:r>
              <a:r>
                <a:rPr lang="en-US" sz="1800" smtClean="0"/>
                <a:t>called by </a:t>
              </a:r>
              <a:r>
                <a:rPr lang="en-US" sz="1800" b="1" smtClean="0"/>
                <a:t>rdt</a:t>
              </a:r>
              <a:r>
                <a:rPr lang="en-US" sz="1800" smtClean="0"/>
                <a:t> to deliver data to upper</a:t>
              </a:r>
              <a:endParaRPr lang="en-US" sz="2400" smtClean="0"/>
            </a:p>
          </p:txBody>
        </p:sp>
        <p:grpSp>
          <p:nvGrpSpPr>
            <p:cNvPr id="20494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4591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592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56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RDT: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3" y="3861048"/>
            <a:ext cx="7688008" cy="2592288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 </a:t>
            </a:r>
            <a:r>
              <a:rPr lang="sv-SE" dirty="0" err="1" smtClean="0"/>
              <a:t>sends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page at a </a:t>
            </a:r>
            <a:r>
              <a:rPr lang="sv-SE" dirty="0" err="1" smtClean="0"/>
              <a:t>time</a:t>
            </a:r>
            <a:r>
              <a:rPr lang="sv-SE" dirty="0" smtClean="0"/>
              <a:t>; </a:t>
            </a:r>
          </a:p>
          <a:p>
            <a:pPr marL="0" indent="0">
              <a:buNone/>
            </a:pPr>
            <a:r>
              <a:rPr lang="sv-SE" dirty="0" err="1" smtClean="0"/>
              <a:t>How</a:t>
            </a:r>
            <a:r>
              <a:rPr lang="sv-SE" dirty="0" smtClean="0"/>
              <a:t> do A &amp; B  do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job</a:t>
            </a:r>
            <a:r>
              <a:rPr lang="sv-SE" dirty="0" smtClean="0"/>
              <a:t>  </a:t>
            </a:r>
            <a:r>
              <a:rPr lang="sv-SE" dirty="0" err="1" smtClean="0"/>
              <a:t>if</a:t>
            </a:r>
            <a:r>
              <a:rPr lang="sv-SE" dirty="0" smtClean="0"/>
              <a:t> fax </a:t>
            </a:r>
            <a:r>
              <a:rPr lang="sv-SE" dirty="0" err="1" smtClean="0"/>
              <a:t>connection</a:t>
            </a:r>
            <a:r>
              <a:rPr lang="sv-SE" dirty="0" smtClean="0"/>
              <a:t>…</a:t>
            </a:r>
          </a:p>
          <a:p>
            <a:r>
              <a:rPr lang="sv-SE" dirty="0" smtClean="0"/>
              <a:t>…is </a:t>
            </a:r>
            <a:r>
              <a:rPr lang="sv-SE" dirty="0" err="1" smtClean="0"/>
              <a:t>reliable</a:t>
            </a:r>
            <a:r>
              <a:rPr lang="sv-SE" dirty="0" smtClean="0"/>
              <a:t>?</a:t>
            </a:r>
          </a:p>
          <a:p>
            <a:r>
              <a:rPr lang="sv-SE" dirty="0" smtClean="0"/>
              <a:t>…</a:t>
            </a:r>
            <a:r>
              <a:rPr lang="sv-SE" dirty="0" err="1" smtClean="0"/>
              <a:t>might</a:t>
            </a:r>
            <a:r>
              <a:rPr lang="sv-SE" dirty="0" smtClean="0"/>
              <a:t> </a:t>
            </a:r>
            <a:r>
              <a:rPr lang="sv-SE" dirty="0" err="1" smtClean="0"/>
              <a:t>introduce</a:t>
            </a:r>
            <a:r>
              <a:rPr lang="sv-SE" dirty="0" smtClean="0"/>
              <a:t> </a:t>
            </a:r>
            <a:r>
              <a:rPr lang="sv-SE" dirty="0" err="1" smtClean="0"/>
              <a:t>errors</a:t>
            </a:r>
            <a:r>
              <a:rPr lang="sv-SE" dirty="0" smtClean="0"/>
              <a:t>?</a:t>
            </a:r>
          </a:p>
          <a:p>
            <a:r>
              <a:rPr lang="sv-SE" dirty="0" smtClean="0"/>
              <a:t>…</a:t>
            </a:r>
            <a:r>
              <a:rPr lang="sv-SE" dirty="0" err="1" smtClean="0"/>
              <a:t>might</a:t>
            </a:r>
            <a:r>
              <a:rPr lang="sv-SE" dirty="0" smtClean="0"/>
              <a:t> </a:t>
            </a:r>
            <a:r>
              <a:rPr lang="sv-SE" dirty="0" err="1" smtClean="0"/>
              <a:t>lose</a:t>
            </a:r>
            <a:r>
              <a:rPr lang="sv-SE" dirty="0" smtClean="0"/>
              <a:t> fax-messages?</a:t>
            </a:r>
          </a:p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1600" y="1811425"/>
            <a:ext cx="32403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3068960"/>
            <a:ext cx="324036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82863" y="1772816"/>
            <a:ext cx="353904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95483" y="3068961"/>
            <a:ext cx="331380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23070" y="849486"/>
            <a:ext cx="249581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smtClean="0"/>
              <a:t>S </a:t>
            </a:r>
            <a:r>
              <a:rPr lang="sv-SE" b="1" dirty="0" err="1" smtClean="0"/>
              <a:t>application</a:t>
            </a:r>
            <a:r>
              <a:rPr lang="sv-SE" b="1" dirty="0" smtClean="0"/>
              <a:t>:  </a:t>
            </a:r>
            <a:r>
              <a:rPr lang="sv-SE" b="1" dirty="0" err="1" smtClean="0"/>
              <a:t>Author</a:t>
            </a:r>
            <a:endParaRPr lang="sv-SE" b="1" dirty="0" smtClean="0"/>
          </a:p>
          <a:p>
            <a:r>
              <a:rPr lang="sv-SE" b="1" dirty="0" err="1" smtClean="0"/>
              <a:t>Writes</a:t>
            </a:r>
            <a:r>
              <a:rPr lang="sv-SE" b="1" dirty="0" smtClean="0"/>
              <a:t> and </a:t>
            </a:r>
            <a:r>
              <a:rPr lang="sv-SE" b="1" dirty="0" err="1" smtClean="0"/>
              <a:t>Sends</a:t>
            </a:r>
            <a:r>
              <a:rPr lang="sv-SE" b="1" dirty="0" smtClean="0"/>
              <a:t> pages</a:t>
            </a:r>
            <a:endParaRPr lang="sv-S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82863" y="1001885"/>
            <a:ext cx="353904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/>
              <a:t>R</a:t>
            </a:r>
            <a:r>
              <a:rPr lang="sv-SE" b="1" dirty="0" smtClean="0"/>
              <a:t> </a:t>
            </a:r>
            <a:r>
              <a:rPr lang="sv-SE" b="1" dirty="0" err="1" smtClean="0"/>
              <a:t>application</a:t>
            </a:r>
            <a:r>
              <a:rPr lang="sv-SE" b="1" dirty="0" smtClean="0"/>
              <a:t>:  </a:t>
            </a:r>
            <a:r>
              <a:rPr lang="sv-SE" b="1" dirty="0" err="1" smtClean="0"/>
              <a:t>publisher</a:t>
            </a:r>
            <a:endParaRPr lang="sv-SE" b="1" dirty="0" smtClean="0"/>
          </a:p>
          <a:p>
            <a:r>
              <a:rPr lang="sv-SE" b="1" dirty="0" err="1" smtClean="0"/>
              <a:t>Receives</a:t>
            </a:r>
            <a:r>
              <a:rPr lang="sv-SE" b="1" dirty="0" smtClean="0"/>
              <a:t> &amp; </a:t>
            </a:r>
            <a:r>
              <a:rPr lang="sv-SE" b="1" dirty="0" err="1" smtClean="0"/>
              <a:t>publishes</a:t>
            </a:r>
            <a:r>
              <a:rPr lang="sv-SE" b="1" dirty="0" smtClean="0"/>
              <a:t> </a:t>
            </a:r>
            <a:r>
              <a:rPr lang="sv-SE" b="1" dirty="0" err="1" smtClean="0"/>
              <a:t>written</a:t>
            </a:r>
            <a:r>
              <a:rPr lang="sv-SE" b="1" dirty="0" smtClean="0"/>
              <a:t> pages</a:t>
            </a:r>
            <a:endParaRPr lang="sv-SE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00103" y="1988840"/>
            <a:ext cx="358335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smtClean="0"/>
              <a:t>S transport: </a:t>
            </a:r>
            <a:r>
              <a:rPr lang="sv-SE" b="1" dirty="0" err="1" smtClean="0"/>
              <a:t>secretary</a:t>
            </a:r>
            <a:r>
              <a:rPr lang="sv-SE" b="1" dirty="0" smtClean="0"/>
              <a:t> Alice </a:t>
            </a:r>
          </a:p>
          <a:p>
            <a:r>
              <a:rPr lang="sv-SE" b="1" dirty="0" smtClean="0"/>
              <a:t>Must fax  pages on </a:t>
            </a:r>
            <a:r>
              <a:rPr lang="sv-SE" b="1" dirty="0" err="1" smtClean="0"/>
              <a:t>behalf</a:t>
            </a:r>
            <a:r>
              <a:rPr lang="sv-SE" b="1" dirty="0" smtClean="0"/>
              <a:t> </a:t>
            </a:r>
            <a:r>
              <a:rPr lang="sv-SE" b="1" dirty="0" err="1" smtClean="0"/>
              <a:t>of</a:t>
            </a:r>
            <a:r>
              <a:rPr lang="sv-SE" b="1" dirty="0" smtClean="0"/>
              <a:t> </a:t>
            </a:r>
            <a:r>
              <a:rPr lang="sv-SE" b="1" dirty="0" err="1" smtClean="0"/>
              <a:t>author</a:t>
            </a:r>
            <a:endParaRPr lang="sv-SE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9159" y="1988840"/>
            <a:ext cx="347922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b="1" dirty="0" smtClean="0"/>
              <a:t>S transport: </a:t>
            </a:r>
            <a:r>
              <a:rPr lang="sv-SE" b="1" dirty="0" err="1" smtClean="0"/>
              <a:t>secretary</a:t>
            </a:r>
            <a:r>
              <a:rPr lang="sv-SE" b="1" dirty="0" smtClean="0"/>
              <a:t> Bob</a:t>
            </a:r>
          </a:p>
          <a:p>
            <a:r>
              <a:rPr lang="sv-SE" b="1" dirty="0" err="1" smtClean="0"/>
              <a:t>Receives</a:t>
            </a:r>
            <a:r>
              <a:rPr lang="sv-SE" b="1" dirty="0" smtClean="0"/>
              <a:t> </a:t>
            </a:r>
            <a:r>
              <a:rPr lang="sv-SE" b="1" dirty="0" err="1" smtClean="0"/>
              <a:t>faxed</a:t>
            </a:r>
            <a:r>
              <a:rPr lang="sv-SE" b="1" dirty="0" smtClean="0"/>
              <a:t> pages; </a:t>
            </a:r>
          </a:p>
          <a:p>
            <a:r>
              <a:rPr lang="sv-SE" b="1" dirty="0" smtClean="0"/>
              <a:t>Must pass on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publisher</a:t>
            </a:r>
            <a:r>
              <a:rPr lang="sv-SE" b="1" dirty="0" smtClean="0"/>
              <a:t> in-order</a:t>
            </a:r>
            <a:endParaRPr lang="sv-SE" b="1" dirty="0"/>
          </a:p>
        </p:txBody>
      </p:sp>
      <p:pic>
        <p:nvPicPr>
          <p:cNvPr id="26" name="Picture 7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8" y="1772816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711" y="177281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24"/>
          <p:cNvSpPr>
            <a:spLocks/>
          </p:cNvSpPr>
          <p:nvPr/>
        </p:nvSpPr>
        <p:spPr bwMode="auto">
          <a:xfrm>
            <a:off x="1309905" y="1001885"/>
            <a:ext cx="5828865" cy="2486363"/>
          </a:xfrm>
          <a:custGeom>
            <a:avLst/>
            <a:gdLst>
              <a:gd name="T0" fmla="*/ 0 w 4572"/>
              <a:gd name="T1" fmla="*/ 2147483647 h 1752"/>
              <a:gd name="T2" fmla="*/ 0 w 4572"/>
              <a:gd name="T3" fmla="*/ 2147483647 h 1752"/>
              <a:gd name="T4" fmla="*/ 2147483647 w 4572"/>
              <a:gd name="T5" fmla="*/ 2147483647 h 1752"/>
              <a:gd name="T6" fmla="*/ 2147483647 w 4572"/>
              <a:gd name="T7" fmla="*/ 0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4572"/>
              <a:gd name="T13" fmla="*/ 0 h 1752"/>
              <a:gd name="T14" fmla="*/ 4572 w 4572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" h="1752">
                <a:moveTo>
                  <a:pt x="0" y="264"/>
                </a:moveTo>
                <a:lnTo>
                  <a:pt x="0" y="1752"/>
                </a:lnTo>
                <a:lnTo>
                  <a:pt x="4572" y="1746"/>
                </a:lnTo>
                <a:lnTo>
                  <a:pt x="457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TextBox 29"/>
          <p:cNvSpPr txBox="1"/>
          <p:nvPr/>
        </p:nvSpPr>
        <p:spPr>
          <a:xfrm>
            <a:off x="2969093" y="3303582"/>
            <a:ext cx="2828723" cy="369332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none" rtlCol="0">
            <a:spAutoFit/>
          </a:bodyPr>
          <a:lstStyle/>
          <a:p>
            <a:r>
              <a:rPr lang="sv-SE" b="1" dirty="0" err="1" smtClean="0"/>
              <a:t>Birirectional</a:t>
            </a:r>
            <a:r>
              <a:rPr lang="sv-SE" b="1" dirty="0" smtClean="0"/>
              <a:t> Fax </a:t>
            </a:r>
            <a:r>
              <a:rPr lang="sv-SE" b="1" dirty="0" err="1" smtClean="0"/>
              <a:t>connection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6716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6142651-8EF0-4EAA-9235-8F2AD083F44C}" type="slidenum">
              <a:rPr lang="en-US" sz="1200" smtClean="0"/>
              <a:pPr>
                <a:defRPr/>
              </a:pPr>
              <a:t>23</a:t>
            </a:fld>
            <a:endParaRPr lang="en-US" sz="120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193800"/>
            <a:ext cx="7947025" cy="3352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C0000"/>
                </a:solidFill>
              </a:rPr>
              <a:t>we</a:t>
            </a:r>
            <a:r>
              <a:rPr lang="ja-JP" altLang="en-US" dirty="0" smtClean="0">
                <a:solidFill>
                  <a:srgbClr val="CC0000"/>
                </a:solidFill>
              </a:rPr>
              <a:t>’</a:t>
            </a:r>
            <a:r>
              <a:rPr lang="en-US" altLang="ja-JP" dirty="0" err="1" smtClean="0">
                <a:solidFill>
                  <a:srgbClr val="CC0000"/>
                </a:solidFill>
              </a:rPr>
              <a:t>ll</a:t>
            </a:r>
            <a:r>
              <a:rPr lang="en-US" altLang="ja-JP" dirty="0" smtClean="0">
                <a:solidFill>
                  <a:srgbClr val="CC0000"/>
                </a:solidFill>
              </a:rPr>
              <a:t>:</a:t>
            </a:r>
          </a:p>
          <a:p>
            <a:pPr>
              <a:defRPr/>
            </a:pPr>
            <a:r>
              <a:rPr lang="en-US" dirty="0" smtClean="0"/>
              <a:t>incrementally develop sender, receiver sides of </a:t>
            </a:r>
            <a:r>
              <a:rPr lang="en-US" u="sng" dirty="0" smtClean="0">
                <a:solidFill>
                  <a:srgbClr val="CC0000"/>
                </a:solidFill>
              </a:rPr>
              <a:t>r</a:t>
            </a:r>
            <a:r>
              <a:rPr lang="en-US" dirty="0" smtClean="0"/>
              <a:t>eliable </a:t>
            </a:r>
            <a:r>
              <a:rPr lang="en-US" u="sng" dirty="0" smtClean="0">
                <a:solidFill>
                  <a:srgbClr val="CC0000"/>
                </a:solidFill>
              </a:rPr>
              <a:t>d</a:t>
            </a:r>
            <a:r>
              <a:rPr lang="en-US" dirty="0" smtClean="0"/>
              <a:t>ata </a:t>
            </a:r>
            <a:r>
              <a:rPr lang="en-US" u="sng" dirty="0" smtClean="0">
                <a:solidFill>
                  <a:srgbClr val="CC0000"/>
                </a:solidFill>
              </a:rPr>
              <a:t>t</a:t>
            </a:r>
            <a:r>
              <a:rPr lang="en-US" dirty="0" smtClean="0"/>
              <a:t>ransfer protocol (</a:t>
            </a:r>
            <a:r>
              <a:rPr lang="en-US" dirty="0" err="1" smtClean="0"/>
              <a:t>rdt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consider only unidirectional data transfer</a:t>
            </a:r>
          </a:p>
          <a:p>
            <a:pPr lvl="1">
              <a:defRPr/>
            </a:pPr>
            <a:r>
              <a:rPr lang="en-US" dirty="0" smtClean="0"/>
              <a:t>but control info will flow on both directions!</a:t>
            </a:r>
          </a:p>
          <a:p>
            <a:pPr>
              <a:defRPr/>
            </a:pPr>
            <a:r>
              <a:rPr lang="en-US" dirty="0" smtClean="0"/>
              <a:t>use </a:t>
            </a:r>
            <a:r>
              <a:rPr lang="en-US" b="1" dirty="0" smtClean="0"/>
              <a:t>finite state machines (FSM) </a:t>
            </a:r>
            <a:r>
              <a:rPr lang="en-US" dirty="0" smtClean="0"/>
              <a:t> to specify sender, receiver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160713" y="4652963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095625" y="4686300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103563" y="4816475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state</a:t>
            </a:r>
          </a:p>
          <a:p>
            <a:pPr>
              <a:defRPr/>
            </a:pPr>
            <a:r>
              <a:rPr lang="en-US" sz="2000" smtClean="0"/>
              <a:t>1</a:t>
            </a: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Oval 10"/>
          <p:cNvSpPr>
            <a:spLocks noChangeArrowheads="1"/>
          </p:cNvSpPr>
          <p:nvPr/>
        </p:nvSpPr>
        <p:spPr bwMode="auto">
          <a:xfrm>
            <a:off x="7913688" y="4746625"/>
            <a:ext cx="809625" cy="87630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0" name="Oval 11"/>
          <p:cNvSpPr>
            <a:spLocks noChangeArrowheads="1"/>
          </p:cNvSpPr>
          <p:nvPr/>
        </p:nvSpPr>
        <p:spPr bwMode="auto">
          <a:xfrm>
            <a:off x="7848600" y="4791075"/>
            <a:ext cx="809625" cy="8763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7856538" y="4921250"/>
            <a:ext cx="735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state</a:t>
            </a:r>
          </a:p>
          <a:p>
            <a:pPr>
              <a:defRPr/>
            </a:pPr>
            <a:r>
              <a:rPr lang="en-US" sz="2000" smtClean="0"/>
              <a:t>2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4211638" y="4003675"/>
            <a:ext cx="3152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event causing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4138613" y="4298950"/>
            <a:ext cx="342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actions taken on state transition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4105275" y="4352925"/>
            <a:ext cx="33813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5" name="Rectangle 16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1800">
                <a:solidFill>
                  <a:srgbClr val="CC0000"/>
                </a:solidFill>
              </a:rPr>
              <a:t>state:</a:t>
            </a:r>
            <a:r>
              <a:rPr lang="en-US" sz="1800"/>
              <a:t> when in this </a:t>
            </a:r>
            <a:r>
              <a:rPr lang="ja-JP" altLang="en-US" sz="1800"/>
              <a:t>“</a:t>
            </a:r>
            <a:r>
              <a:rPr lang="en-US" altLang="ja-JP" sz="1800"/>
              <a:t>state</a:t>
            </a:r>
            <a:r>
              <a:rPr lang="ja-JP" altLang="en-US" sz="1800"/>
              <a:t>”</a:t>
            </a:r>
            <a:r>
              <a:rPr lang="en-US" altLang="ja-JP" sz="1800"/>
              <a:t> next state uniquely determined by next event</a:t>
            </a:r>
            <a:endParaRPr lang="en-US" sz="1800"/>
          </a:p>
        </p:txBody>
      </p:sp>
      <p:sp>
        <p:nvSpPr>
          <p:cNvPr id="21520" name="Freeform 17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Freeform 18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19" name="Text Box 21"/>
          <p:cNvSpPr txBox="1">
            <a:spLocks noChangeArrowheads="1"/>
          </p:cNvSpPr>
          <p:nvPr/>
        </p:nvSpPr>
        <p:spPr bwMode="auto">
          <a:xfrm>
            <a:off x="4672013" y="5099050"/>
            <a:ext cx="74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event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0" name="Text Box 22"/>
          <p:cNvSpPr txBox="1">
            <a:spLocks noChangeArrowheads="1"/>
          </p:cNvSpPr>
          <p:nvPr/>
        </p:nvSpPr>
        <p:spPr bwMode="auto">
          <a:xfrm>
            <a:off x="4632325" y="54038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actions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5621" name="Line 23"/>
          <p:cNvSpPr>
            <a:spLocks noChangeShapeType="1"/>
          </p:cNvSpPr>
          <p:nvPr/>
        </p:nvSpPr>
        <p:spPr bwMode="auto">
          <a:xfrm>
            <a:off x="4581525" y="5457825"/>
            <a:ext cx="9429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23" name="Rectangle 28"/>
          <p:cNvSpPr>
            <a:spLocks noGrp="1" noChangeArrowheads="1"/>
          </p:cNvSpPr>
          <p:nvPr>
            <p:ph type="title"/>
          </p:nvPr>
        </p:nvSpPr>
        <p:spPr>
          <a:xfrm>
            <a:off x="411163" y="193675"/>
            <a:ext cx="7772400" cy="705644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Reliable data transfer: 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711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2AC0339-EDD6-4AAF-AF2C-47159810C062}" type="slidenum">
              <a:rPr lang="en-US" sz="1200" smtClean="0"/>
              <a:pPr>
                <a:defRPr/>
              </a:pPr>
              <a:t>24</a:t>
            </a:fld>
            <a:endParaRPr lang="en-US" sz="120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8913"/>
            <a:ext cx="8001000" cy="647799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rdt1.0: </a:t>
            </a:r>
            <a:r>
              <a:rPr lang="en-US" sz="3200" dirty="0">
                <a:ea typeface="ＭＳ Ｐゴシック" charset="0"/>
                <a:cs typeface="+mj-cs"/>
              </a:rPr>
              <a:t>reliable transfer </a:t>
            </a:r>
            <a:r>
              <a:rPr lang="en-US" sz="3200" dirty="0" smtClean="0">
                <a:ea typeface="ＭＳ Ｐゴシック" charset="0"/>
                <a:cs typeface="+mj-cs"/>
              </a:rPr>
              <a:t>&amp; </a:t>
            </a:r>
            <a:r>
              <a:rPr lang="en-US" sz="3200" dirty="0">
                <a:ea typeface="ＭＳ Ｐゴシック" charset="0"/>
                <a:cs typeface="+mj-cs"/>
              </a:rPr>
              <a:t>reliable channel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underlying channel perfectly reliable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no bit errors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no loss of packets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separate FSMs for sender, receiver: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sender sends data into underlying channel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receiver reads data from underlying channel</a:t>
            </a:r>
          </a:p>
        </p:txBody>
      </p:sp>
      <p:sp>
        <p:nvSpPr>
          <p:cNvPr id="22534" name="Oval 4"/>
          <p:cNvSpPr>
            <a:spLocks noChangeArrowheads="1"/>
          </p:cNvSpPr>
          <p:nvPr/>
        </p:nvSpPr>
        <p:spPr bwMode="auto">
          <a:xfrm>
            <a:off x="808038" y="4246563"/>
            <a:ext cx="955675" cy="101123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744538" y="4332288"/>
            <a:ext cx="10985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6" name="Freeform 6"/>
          <p:cNvSpPr>
            <a:spLocks/>
          </p:cNvSpPr>
          <p:nvPr/>
        </p:nvSpPr>
        <p:spPr bwMode="auto">
          <a:xfrm>
            <a:off x="1617663" y="4230688"/>
            <a:ext cx="611187" cy="102711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Text Box 7"/>
          <p:cNvSpPr txBox="1">
            <a:spLocks noChangeArrowheads="1"/>
          </p:cNvSpPr>
          <p:nvPr/>
        </p:nvSpPr>
        <p:spPr bwMode="auto">
          <a:xfrm>
            <a:off x="2070100" y="4754563"/>
            <a:ext cx="268287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packet = make_pkt(data)</a:t>
            </a:r>
          </a:p>
          <a:p>
            <a:pPr algn="l"/>
            <a:r>
              <a:rPr lang="en-US">
                <a:latin typeface="Arial" charset="0"/>
              </a:rPr>
              <a:t>udt_send(packet)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8" name="Text Box 8"/>
          <p:cNvSpPr txBox="1">
            <a:spLocks noChangeArrowheads="1"/>
          </p:cNvSpPr>
          <p:nvPr/>
        </p:nvSpPr>
        <p:spPr bwMode="auto">
          <a:xfrm>
            <a:off x="2028825" y="4287838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9" name="Line 9"/>
          <p:cNvSpPr>
            <a:spLocks noChangeShapeType="1"/>
          </p:cNvSpPr>
          <p:nvPr/>
        </p:nvSpPr>
        <p:spPr bwMode="auto">
          <a:xfrm>
            <a:off x="2128838" y="4630738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0"/>
          <p:cNvSpPr>
            <a:spLocks noChangeShapeType="1"/>
          </p:cNvSpPr>
          <p:nvPr/>
        </p:nvSpPr>
        <p:spPr bwMode="auto">
          <a:xfrm>
            <a:off x="484188" y="4230688"/>
            <a:ext cx="385762" cy="24288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Text Box 11"/>
          <p:cNvSpPr txBox="1">
            <a:spLocks noChangeArrowheads="1"/>
          </p:cNvSpPr>
          <p:nvPr/>
        </p:nvSpPr>
        <p:spPr bwMode="auto">
          <a:xfrm>
            <a:off x="6335713" y="4613275"/>
            <a:ext cx="24876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 (packet,data)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2" name="Oval 12"/>
          <p:cNvSpPr>
            <a:spLocks noChangeArrowheads="1"/>
          </p:cNvSpPr>
          <p:nvPr/>
        </p:nvSpPr>
        <p:spPr bwMode="auto">
          <a:xfrm>
            <a:off x="5116513" y="4232275"/>
            <a:ext cx="955675" cy="10112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2543" name="Text Box 13"/>
          <p:cNvSpPr txBox="1">
            <a:spLocks noChangeArrowheads="1"/>
          </p:cNvSpPr>
          <p:nvPr/>
        </p:nvSpPr>
        <p:spPr bwMode="auto">
          <a:xfrm>
            <a:off x="5053013" y="4318000"/>
            <a:ext cx="109855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44" name="Freeform 14"/>
          <p:cNvSpPr>
            <a:spLocks/>
          </p:cNvSpPr>
          <p:nvPr/>
        </p:nvSpPr>
        <p:spPr bwMode="auto">
          <a:xfrm>
            <a:off x="5926138" y="4216400"/>
            <a:ext cx="611187" cy="102711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Text Box 15"/>
          <p:cNvSpPr txBox="1">
            <a:spLocks noChangeArrowheads="1"/>
          </p:cNvSpPr>
          <p:nvPr/>
        </p:nvSpPr>
        <p:spPr bwMode="auto">
          <a:xfrm>
            <a:off x="6337300" y="42735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endParaRPr lang="sv-SE">
              <a:latin typeface="Times New Roman" pitchFamily="18" charset="0"/>
            </a:endParaRPr>
          </a:p>
        </p:txBody>
      </p:sp>
      <p:sp>
        <p:nvSpPr>
          <p:cNvPr id="22546" name="Line 16"/>
          <p:cNvSpPr>
            <a:spLocks noChangeShapeType="1"/>
          </p:cNvSpPr>
          <p:nvPr/>
        </p:nvSpPr>
        <p:spPr bwMode="auto">
          <a:xfrm>
            <a:off x="6437313" y="4616450"/>
            <a:ext cx="129698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7" name="Line 17"/>
          <p:cNvSpPr>
            <a:spLocks noChangeShapeType="1"/>
          </p:cNvSpPr>
          <p:nvPr/>
        </p:nvSpPr>
        <p:spPr bwMode="auto">
          <a:xfrm>
            <a:off x="4792663" y="4216400"/>
            <a:ext cx="385762" cy="24288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4" name="Rectangle 18"/>
          <p:cNvSpPr>
            <a:spLocks noChangeArrowheads="1"/>
          </p:cNvSpPr>
          <p:nvPr/>
        </p:nvSpPr>
        <p:spPr bwMode="auto">
          <a:xfrm>
            <a:off x="6351588" y="4292600"/>
            <a:ext cx="1541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rdt_rcv(packet)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2116138" y="5540375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6646" name="Text Box 20"/>
          <p:cNvSpPr txBox="1">
            <a:spLocks noChangeArrowheads="1"/>
          </p:cNvSpPr>
          <p:nvPr/>
        </p:nvSpPr>
        <p:spPr bwMode="auto">
          <a:xfrm>
            <a:off x="5961063" y="553720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3768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E365159-E3E2-4469-B31D-807BDD3C3340}" type="slidenum">
              <a:rPr lang="en-US" sz="1200" smtClean="0"/>
              <a:pPr>
                <a:defRPr/>
              </a:pPr>
              <a:t>25</a:t>
            </a:fld>
            <a:endParaRPr lang="en-US" sz="1200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66838"/>
            <a:ext cx="7896225" cy="4737400"/>
          </a:xfrm>
        </p:spPr>
        <p:txBody>
          <a:bodyPr>
            <a:normAutofit fontScale="92500"/>
          </a:bodyPr>
          <a:lstStyle/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underlying channel may flip bits in packet</a:t>
            </a:r>
          </a:p>
          <a:p>
            <a:pPr lvl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checksum to detect bit </a:t>
            </a:r>
            <a:r>
              <a:rPr lang="en-US" dirty="0" smtClean="0">
                <a:ea typeface="ＭＳ Ｐゴシック" charset="0"/>
              </a:rPr>
              <a:t>errors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i="1" dirty="0">
                <a:ea typeface="ＭＳ Ｐゴシック" charset="0"/>
                <a:cs typeface="+mn-cs"/>
              </a:rPr>
              <a:t>the</a:t>
            </a:r>
            <a:r>
              <a:rPr lang="en-US" dirty="0">
                <a:ea typeface="ＭＳ Ｐゴシック" charset="0"/>
                <a:cs typeface="+mn-cs"/>
              </a:rPr>
              <a:t> question: how to recover from errors:</a:t>
            </a:r>
          </a:p>
          <a:p>
            <a:pPr lvl="1">
              <a:spcBef>
                <a:spcPct val="4500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 dirty="0">
                <a:ea typeface="ＭＳ Ｐゴシック" charset="0"/>
              </a:rPr>
              <a:t> receiver explicitly tells sender that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received OK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 dirty="0">
                <a:ea typeface="ＭＳ Ｐゴシック" charset="0"/>
              </a:rPr>
              <a:t> receiver explicitly tells sender that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had errors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sender retransmits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on receipt of </a:t>
            </a:r>
            <a:r>
              <a:rPr lang="en-US" dirty="0" smtClean="0">
                <a:ea typeface="ＭＳ Ｐゴシック" charset="0"/>
              </a:rPr>
              <a:t>NAK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new mechanisms in 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rdt2.0</a:t>
            </a:r>
            <a:r>
              <a:rPr lang="en-US" dirty="0">
                <a:ea typeface="ＭＳ Ｐゴシック" charset="0"/>
                <a:cs typeface="+mn-cs"/>
              </a:rPr>
              <a:t> (beyond 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rdt1.0</a:t>
            </a:r>
            <a:r>
              <a:rPr lang="en-US" dirty="0">
                <a:ea typeface="ＭＳ Ｐゴシック" charset="0"/>
                <a:cs typeface="+mn-cs"/>
              </a:rPr>
              <a:t>):</a:t>
            </a:r>
          </a:p>
          <a:p>
            <a:pPr lvl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error detection</a:t>
            </a:r>
          </a:p>
          <a:p>
            <a:pPr lvl="1">
              <a:lnSpc>
                <a:spcPct val="75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</a:rPr>
              <a:t>feedback: control </a:t>
            </a:r>
            <a:r>
              <a:rPr lang="en-US" dirty="0" err="1">
                <a:ea typeface="ＭＳ Ｐゴシック" charset="0"/>
              </a:rPr>
              <a:t>msgs</a:t>
            </a:r>
            <a:r>
              <a:rPr lang="en-US" dirty="0">
                <a:ea typeface="ＭＳ Ｐゴシック" charset="0"/>
              </a:rPr>
              <a:t> (ACK,NAK) from receiver to sender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7080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rdt2.0: channel with bit errors</a:t>
            </a:r>
          </a:p>
        </p:txBody>
      </p:sp>
    </p:spTree>
    <p:extLst>
      <p:ext uri="{BB962C8B-B14F-4D97-AF65-F5344CB8AC3E}">
        <p14:creationId xmlns:p14="http://schemas.microsoft.com/office/powerpoint/2010/main" val="240401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4226B34-1B1D-40B3-A023-985C8F09B901}" type="slidenum">
              <a:rPr lang="en-US" sz="1200" smtClean="0"/>
              <a:pPr>
                <a:defRPr/>
              </a:pPr>
              <a:t>26</a:t>
            </a:fld>
            <a:endParaRPr lang="en-US" sz="12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1288"/>
            <a:ext cx="8784976" cy="7143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rdt2.0: </a:t>
            </a:r>
            <a:r>
              <a:rPr lang="en-US" sz="4000" dirty="0" smtClean="0">
                <a:ea typeface="ＭＳ Ｐゴシック" charset="0"/>
                <a:cs typeface="+mj-cs"/>
              </a:rPr>
              <a:t>FSM specification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4582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5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7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8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92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95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96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97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4612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4613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4614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4610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611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4599" name="Line 25"/>
          <p:cNvSpPr>
            <a:spLocks noChangeShapeType="1"/>
          </p:cNvSpPr>
          <p:nvPr/>
        </p:nvSpPr>
        <p:spPr bwMode="auto">
          <a:xfrm>
            <a:off x="6334125" y="3497263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601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24608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4609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call from below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4602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1"/>
          <p:cNvSpPr txBox="1">
            <a:spLocks noChangeArrowheads="1"/>
          </p:cNvSpPr>
          <p:nvPr/>
        </p:nvSpPr>
        <p:spPr bwMode="auto">
          <a:xfrm>
            <a:off x="896938" y="4154488"/>
            <a:ext cx="1089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sender</a:t>
            </a:r>
          </a:p>
        </p:txBody>
      </p:sp>
      <p:sp>
        <p:nvSpPr>
          <p:cNvPr id="29724" name="Text Box 32"/>
          <p:cNvSpPr txBox="1">
            <a:spLocks noChangeArrowheads="1"/>
          </p:cNvSpPr>
          <p:nvPr/>
        </p:nvSpPr>
        <p:spPr bwMode="auto">
          <a:xfrm>
            <a:off x="6972300" y="1466850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receiver</a:t>
            </a:r>
          </a:p>
        </p:txBody>
      </p:sp>
      <p:sp>
        <p:nvSpPr>
          <p:cNvPr id="24605" name="Line 33"/>
          <p:cNvSpPr>
            <a:spLocks noChangeShapeType="1"/>
          </p:cNvSpPr>
          <p:nvPr/>
        </p:nvSpPr>
        <p:spPr bwMode="auto">
          <a:xfrm>
            <a:off x="349250" y="2166938"/>
            <a:ext cx="433388" cy="244475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6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27" name="Text Box 35"/>
          <p:cNvSpPr txBox="1">
            <a:spLocks noChangeArrowheads="1"/>
          </p:cNvSpPr>
          <p:nvPr/>
        </p:nvSpPr>
        <p:spPr bwMode="auto">
          <a:xfrm>
            <a:off x="1462088" y="37861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938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5BA11963-BAA6-469E-A3D8-6B8C83A2E94B}" type="slidenum">
              <a:rPr lang="en-US" sz="1200" smtClean="0"/>
              <a:pPr>
                <a:defRPr/>
              </a:pPr>
              <a:t>27</a:t>
            </a:fld>
            <a:endParaRPr lang="en-US" sz="12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5738"/>
            <a:ext cx="7772400" cy="8286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operation with no errors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25606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8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9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1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2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6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19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20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21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5649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5650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5651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22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5647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5648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5623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625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26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797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5645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88800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5643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5629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8804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05" name="Freeform 37"/>
          <p:cNvSpPr>
            <a:spLocks/>
          </p:cNvSpPr>
          <p:nvPr/>
        </p:nvSpPr>
        <p:spPr bwMode="auto">
          <a:xfrm>
            <a:off x="1011238" y="2006600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0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5641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8809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8810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8811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5639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8815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58" name="Text Box 48"/>
          <p:cNvSpPr txBox="1">
            <a:spLocks noChangeArrowheads="1"/>
          </p:cNvSpPr>
          <p:nvPr/>
        </p:nvSpPr>
        <p:spPr bwMode="auto">
          <a:xfrm>
            <a:off x="1409700" y="38544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78866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8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8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8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8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8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8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8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805" grpId="0" animBg="1"/>
      <p:bldP spid="288809" grpId="0" animBg="1"/>
      <p:bldP spid="288811" grpId="0" animBg="1"/>
      <p:bldP spid="288815" grpId="0" animBg="1"/>
      <p:bldP spid="28881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C36DAD3-0C38-4430-9887-DD4C4902EFB7}" type="slidenum">
              <a:rPr lang="en-US" sz="1200" smtClean="0"/>
              <a:pPr>
                <a:defRPr/>
              </a:pPr>
              <a:t>28</a:t>
            </a:fld>
            <a:endParaRPr lang="en-US" sz="1200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5738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rdt2.0: error scenario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26629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above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snkpkt = make_pkt(data,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extract(rcvpkt,data)</a:t>
            </a:r>
          </a:p>
          <a:p>
            <a:pPr algn="l"/>
            <a:r>
              <a:rPr lang="en-US">
                <a:latin typeface="Arial" charset="0"/>
              </a:rPr>
              <a:t>deliver_data(data)</a:t>
            </a:r>
          </a:p>
          <a:p>
            <a:pPr algn="l"/>
            <a:r>
              <a:rPr lang="en-US">
                <a:latin typeface="Arial" charset="0"/>
              </a:rPr>
              <a:t>udt_send(ACK)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4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</a:t>
            </a:r>
          </a:p>
          <a:p>
            <a:pPr algn="l"/>
            <a:r>
              <a:rPr lang="en-US">
                <a:latin typeface="Arial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5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isACK(rcvpkt)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39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42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</a:t>
            </a:r>
          </a:p>
          <a:p>
            <a:pPr algn="l"/>
            <a:r>
              <a:rPr lang="en-US">
                <a:latin typeface="Arial" charset="0"/>
              </a:rPr>
              <a:t>   isNAK(rcvpkt)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43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44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26677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udt_send(NAK)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6678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>
                  <a:latin typeface="Arial" charset="0"/>
                </a:rPr>
                <a:t>  corrupt(rcvpkt)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6679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45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26675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676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>
                  <a:latin typeface="Arial" charset="0"/>
                </a:rPr>
                <a:t>Wait for ACK or NAK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6646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7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8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>
                <a:latin typeface="Arial" charset="0"/>
              </a:rPr>
              <a:t>Wait for call from below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49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21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26673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89824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26671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6652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9828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29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0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6669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9833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35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9836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26667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89839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89840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1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42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9843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5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38441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9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89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89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89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289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9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89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9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8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29" grpId="0" animBg="1"/>
      <p:bldP spid="289833" grpId="0" animBg="1"/>
      <p:bldP spid="289835" grpId="0" animBg="1"/>
      <p:bldP spid="289839" grpId="0" animBg="1"/>
      <p:bldP spid="289839" grpId="1" animBg="1"/>
      <p:bldP spid="289841" grpId="0" animBg="1"/>
      <p:bldP spid="2898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E0ADA39-F796-4157-A397-EBBC57FBB9CD}" type="slidenum">
              <a:rPr lang="en-US" sz="1200" smtClean="0"/>
              <a:pPr>
                <a:defRPr/>
              </a:pPr>
              <a:t>29</a:t>
            </a:fld>
            <a:endParaRPr lang="en-US" sz="1200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185739"/>
            <a:ext cx="7772400" cy="650974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rdt2.0 has </a:t>
            </a:r>
            <a:r>
              <a:rPr lang="en-US" dirty="0" smtClean="0">
                <a:ea typeface="ＭＳ Ｐゴシック" charset="0"/>
                <a:cs typeface="+mj-cs"/>
              </a:rPr>
              <a:t>an issue ….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589088"/>
            <a:ext cx="3846512" cy="28559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C0000"/>
                </a:solidFill>
              </a:rPr>
              <a:t>what happens if ACK/NAK corrupted?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sender uncertain </a:t>
            </a:r>
            <a:r>
              <a:rPr lang="en-US" altLang="ja-JP" sz="2400" dirty="0" smtClean="0"/>
              <a:t>what happened at receiver!</a:t>
            </a:r>
          </a:p>
          <a:p>
            <a:pPr>
              <a:lnSpc>
                <a:spcPct val="80000"/>
              </a:lnSpc>
              <a:defRPr/>
            </a:pPr>
            <a:r>
              <a:rPr lang="en-US" sz="2400" b="1" dirty="0" smtClean="0"/>
              <a:t>Can </a:t>
            </a:r>
            <a:r>
              <a:rPr lang="en-US" altLang="ja-JP" sz="2400" b="1" dirty="0" smtClean="0"/>
              <a:t>retransmit : BUT WATCH: possible duplicates!</a:t>
            </a:r>
            <a:endParaRPr lang="en-US" altLang="ja-JP" b="1" dirty="0" smtClean="0"/>
          </a:p>
          <a:p>
            <a:pPr>
              <a:lnSpc>
                <a:spcPct val="8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844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</a:rPr>
              <a:t>handling duplicates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en-US" sz="2400" dirty="0" smtClean="0"/>
              <a:t>sender retransmits current </a:t>
            </a:r>
            <a:r>
              <a:rPr lang="en-US" sz="2400" dirty="0" err="1" smtClean="0"/>
              <a:t>pkt</a:t>
            </a:r>
            <a:r>
              <a:rPr lang="en-US" sz="2400" dirty="0" smtClean="0"/>
              <a:t> if hears nothing</a:t>
            </a:r>
          </a:p>
          <a:p>
            <a:pPr>
              <a:defRPr/>
            </a:pPr>
            <a:r>
              <a:rPr lang="en-US" sz="2400" dirty="0" smtClean="0"/>
              <a:t>sender adds </a:t>
            </a:r>
            <a:r>
              <a:rPr lang="en-US" sz="2400" i="1" dirty="0" smtClean="0">
                <a:solidFill>
                  <a:srgbClr val="000099"/>
                </a:solidFill>
              </a:rPr>
              <a:t>sequence number</a:t>
            </a:r>
            <a:r>
              <a:rPr lang="en-US" sz="2400" dirty="0" smtClean="0"/>
              <a:t> to each </a:t>
            </a:r>
            <a:r>
              <a:rPr lang="en-US" sz="2400" dirty="0" err="1" smtClean="0"/>
              <a:t>pkt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receiver discards (</a:t>
            </a:r>
            <a:r>
              <a:rPr lang="en-US" sz="2400" dirty="0" err="1" smtClean="0"/>
              <a:t>doesn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t deliver up) duplicate </a:t>
            </a:r>
            <a:r>
              <a:rPr lang="en-US" altLang="ja-JP" sz="2400" dirty="0" err="1" smtClean="0"/>
              <a:t>pkt</a:t>
            </a:r>
            <a:endParaRPr lang="en-US" sz="2400" dirty="0" smtClean="0"/>
          </a:p>
        </p:txBody>
      </p:sp>
      <p:grpSp>
        <p:nvGrpSpPr>
          <p:cNvPr id="347149" name="Group 13"/>
          <p:cNvGrpSpPr>
            <a:grpSpLocks/>
          </p:cNvGrpSpPr>
          <p:nvPr/>
        </p:nvGrpSpPr>
        <p:grpSpPr bwMode="auto">
          <a:xfrm>
            <a:off x="2463800" y="4445000"/>
            <a:ext cx="4092575" cy="1603375"/>
            <a:chOff x="1552" y="2800"/>
            <a:chExt cx="2578" cy="1010"/>
          </a:xfrm>
        </p:grpSpPr>
        <p:sp>
          <p:nvSpPr>
            <p:cNvPr id="32777" name="Rectangle 7"/>
            <p:cNvSpPr>
              <a:spLocks noChangeArrowheads="1"/>
            </p:cNvSpPr>
            <p:nvPr/>
          </p:nvSpPr>
          <p:spPr bwMode="auto">
            <a:xfrm>
              <a:off x="1552" y="2974"/>
              <a:ext cx="2578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779" name="Text Box 10"/>
            <p:cNvSpPr txBox="1">
              <a:spLocks noChangeArrowheads="1"/>
            </p:cNvSpPr>
            <p:nvPr/>
          </p:nvSpPr>
          <p:spPr bwMode="auto">
            <a:xfrm>
              <a:off x="1724" y="2800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CC0000"/>
                  </a:solidFill>
                  <a:latin typeface="Gill Sans MT" charset="0"/>
                </a:rPr>
                <a:t>stop and wait</a:t>
              </a:r>
            </a:p>
          </p:txBody>
        </p:sp>
        <p:sp>
          <p:nvSpPr>
            <p:cNvPr id="32780" name="Text Box 6"/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sender sends one packet,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then waits for receiver 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48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animBg="1"/>
      <p:bldP spid="3471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transport-layer protocols</a:t>
            </a:r>
            <a:endParaRPr lang="en-US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71855"/>
            <a:ext cx="4315326" cy="23207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reliable, in-order delivery: </a:t>
            </a:r>
            <a:r>
              <a:rPr lang="en-US" b="1" dirty="0" smtClean="0"/>
              <a:t>TCP</a:t>
            </a:r>
            <a:r>
              <a:rPr lang="en-US" dirty="0" smtClean="0"/>
              <a:t>; also provides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flow control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congestion control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connection setup</a:t>
            </a:r>
          </a:p>
        </p:txBody>
      </p:sp>
      <p:sp>
        <p:nvSpPr>
          <p:cNvPr id="61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63222" y="5540709"/>
            <a:ext cx="730424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mtClean="0"/>
              <a:t>3-</a:t>
            </a:r>
            <a:fld id="{86FDFB58-7F91-423C-A4F7-F3B2E41ECEC4}" type="slidenum">
              <a:rPr lang="en-US" smtClean="0"/>
              <a:pPr/>
              <a:t>3</a:t>
            </a:fld>
            <a:endParaRPr lang="en-US" smtClean="0"/>
          </a:p>
        </p:txBody>
      </p:sp>
      <p:grpSp>
        <p:nvGrpSpPr>
          <p:cNvPr id="4100" name="Group 940"/>
          <p:cNvGrpSpPr>
            <a:grpSpLocks/>
          </p:cNvGrpSpPr>
          <p:nvPr/>
        </p:nvGrpSpPr>
        <p:grpSpPr bwMode="auto">
          <a:xfrm>
            <a:off x="5048250" y="1534510"/>
            <a:ext cx="3540125" cy="4719145"/>
            <a:chOff x="3277" y="974"/>
            <a:chExt cx="2230" cy="2863"/>
          </a:xfrm>
        </p:grpSpPr>
        <p:sp>
          <p:nvSpPr>
            <p:cNvPr id="4230" name="Freeform 941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948 w 1036"/>
                <a:gd name="T1" fmla="*/ 11 h 675"/>
                <a:gd name="T2" fmla="*/ 571 w 1036"/>
                <a:gd name="T3" fmla="*/ 53 h 675"/>
                <a:gd name="T4" fmla="*/ 302 w 1036"/>
                <a:gd name="T5" fmla="*/ 129 h 675"/>
                <a:gd name="T6" fmla="*/ 224 w 1036"/>
                <a:gd name="T7" fmla="*/ 229 h 675"/>
                <a:gd name="T8" fmla="*/ 31 w 1036"/>
                <a:gd name="T9" fmla="*/ 297 h 675"/>
                <a:gd name="T10" fmla="*/ 25 w 1036"/>
                <a:gd name="T11" fmla="*/ 459 h 675"/>
                <a:gd name="T12" fmla="*/ 193 w 1036"/>
                <a:gd name="T13" fmla="*/ 489 h 675"/>
                <a:gd name="T14" fmla="*/ 672 w 1036"/>
                <a:gd name="T15" fmla="*/ 489 h 675"/>
                <a:gd name="T16" fmla="*/ 874 w 1036"/>
                <a:gd name="T17" fmla="*/ 555 h 675"/>
                <a:gd name="T18" fmla="*/ 1100 w 1036"/>
                <a:gd name="T19" fmla="*/ 657 h 675"/>
                <a:gd name="T20" fmla="*/ 1274 w 1036"/>
                <a:gd name="T21" fmla="*/ 661 h 675"/>
                <a:gd name="T22" fmla="*/ 1393 w 1036"/>
                <a:gd name="T23" fmla="*/ 603 h 675"/>
                <a:gd name="T24" fmla="*/ 1453 w 1036"/>
                <a:gd name="T25" fmla="*/ 445 h 675"/>
                <a:gd name="T26" fmla="*/ 1491 w 1036"/>
                <a:gd name="T27" fmla="*/ 291 h 675"/>
                <a:gd name="T28" fmla="*/ 1495 w 1036"/>
                <a:gd name="T29" fmla="*/ 107 h 675"/>
                <a:gd name="T30" fmla="*/ 1368 w 1036"/>
                <a:gd name="T31" fmla="*/ 17 h 675"/>
                <a:gd name="T32" fmla="*/ 1135 w 1036"/>
                <a:gd name="T33" fmla="*/ 3 h 675"/>
                <a:gd name="T34" fmla="*/ 9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31" name="Group 942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6657" name="Rectangle 943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58" name="AutoShape 944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232" name="Freeform 945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Line 946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2" name="Line 947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3" name="Line 948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4" name="Line 949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5" name="Line 950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6" name="Line 951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7" name="Line 952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8" name="Line 953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89" name="Line 954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0" name="Line 955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1" name="Line 956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2" name="Line 957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3" name="Line 958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4" name="Line 959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47" name="Group 960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4607" name="Picture 961" descr="access_point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08" name="Picture 962" descr="antenna_radiation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48" name="Freeform 963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964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5057 w 765"/>
                <a:gd name="T1" fmla="*/ 207 h 459"/>
                <a:gd name="T2" fmla="*/ 3427 w 765"/>
                <a:gd name="T3" fmla="*/ 1471 h 459"/>
                <a:gd name="T4" fmla="*/ 1146 w 765"/>
                <a:gd name="T5" fmla="*/ 2093 h 459"/>
                <a:gd name="T6" fmla="*/ 164 w 765"/>
                <a:gd name="T7" fmla="*/ 7053 h 459"/>
                <a:gd name="T8" fmla="*/ 2144 w 765"/>
                <a:gd name="T9" fmla="*/ 9319 h 459"/>
                <a:gd name="T10" fmla="*/ 4121 w 765"/>
                <a:gd name="T11" fmla="*/ 8933 h 459"/>
                <a:gd name="T12" fmla="*/ 6957 w 765"/>
                <a:gd name="T13" fmla="*/ 9319 h 459"/>
                <a:gd name="T14" fmla="*/ 8325 w 765"/>
                <a:gd name="T15" fmla="*/ 9103 h 459"/>
                <a:gd name="T16" fmla="*/ 8961 w 765"/>
                <a:gd name="T17" fmla="*/ 7810 h 459"/>
                <a:gd name="T18" fmla="*/ 8945 w 765"/>
                <a:gd name="T19" fmla="*/ 3315 h 459"/>
                <a:gd name="T20" fmla="*/ 7894 w 765"/>
                <a:gd name="T21" fmla="*/ 723 h 459"/>
                <a:gd name="T22" fmla="*/ 5057 w 765"/>
                <a:gd name="T23" fmla="*/ 20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Line 965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99" name="Line 966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0" name="Line 967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1" name="Line 968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2" name="Line 969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3" name="Line 970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4" name="Line 971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5" name="Line 972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6" name="Line 973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7" name="Line 974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8" name="Line 975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09" name="Line 976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0" name="Line 977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1" name="Line 978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2" name="Line 979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3" name="Line 980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14" name="Line 981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67" name="Group 982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4590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1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2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3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4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5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6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7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8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99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0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1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2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3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04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53" name="Oval 998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4606" name="Picture 999" descr="cell_tower_radiation_gray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68" name="Group 1000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6629" name="Line 1001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82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3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84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85" name="Group 1005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4588" name="Freeform 10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9" name="Freeform 10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34" name="Line 1008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35" name="Line 1009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69" name="Group 1010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45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76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9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0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25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26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0" name="Group 1019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456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6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8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71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2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17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8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1" name="Group 1028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45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60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63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4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9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10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2" name="Group 1037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45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52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55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6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601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602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3" name="Group 1046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45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44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47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8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93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94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322" name="Line 1055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75" name="Group 1056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45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36" name="Group 106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9" name="Freeform 106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0" name="Freeform 106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85" name="Line 106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86" name="Line 106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6" name="Group 106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45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8" name="Group 106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31" name="Freeform 107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2" name="Freeform 107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77" name="Line 107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8" name="Line 107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7" name="Group 1074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45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20" name="Group 107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23" name="Freeform 107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4" name="Freeform 108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9" name="Line 108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70" name="Line 108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8" name="Group 1083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45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12" name="Group 108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15" name="Freeform 10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6" name="Freeform 10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61" name="Line 109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62" name="Line 109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79" name="Group 1092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45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5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504" name="Group 109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507" name="Freeform 109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8" name="Freeform 109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53" name="Line 109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54" name="Line 110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0" name="Group 1101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44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44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endParaRPr lang="sv-SE" sz="240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4496" name="Group 11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4499" name="Freeform 11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0" name="Freeform 11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545" name="Line 11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46" name="Line 11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81" name="Group 1110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4479" name="Group 1111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81" name="Freeform 1112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2" name="Freeform 1113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3" name="Freeform 1114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4" name="Freeform 1115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5" name="Freeform 1116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6" name="Freeform 1117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7" name="Freeform 1118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8" name="Freeform 1119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9" name="Freeform 1120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0" name="Freeform 1121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1" name="Freeform 1122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2" name="Freeform 1123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80" name="Picture 1124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82" name="Group 1125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4465" name="Group 1126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4467" name="Freeform 1127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8" name="Freeform 1128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9" name="Freeform 1129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0" name="Freeform 1130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1" name="Freeform 1131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2" name="Freeform 1132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3" name="Freeform 1133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4" name="Freeform 1134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5" name="Freeform 1135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6" name="Freeform 1136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7" name="Freeform 1137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8" name="Freeform 1138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4466" name="Picture 1139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331" name="Line 1140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284" name="Group 1141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4463" name="Picture 11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4" name="Freeform 11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5" name="Group 1144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4461" name="Picture 11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2" name="Freeform 11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6" name="Group 1147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4459" name="Picture 11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60" name="Freeform 11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87" name="Group 1150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4457" name="Picture 115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58" name="Freeform 115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4288" name="Picture 1153" descr="car_icon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89" name="Group 1154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4455" name="Picture 1155" descr="iphone_stylized_small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56" name="Picture 1156" descr="antenna_radiation_stylized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90" name="Group 1157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4423" name="Freeform 115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2" name="Rectangle 115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25" name="Freeform 116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" name="Freeform 116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5" name="Rectangle 116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28" name="Group 116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501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2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7" name="Rectangle 116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0" name="Group 116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99" name="AutoShape 116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500" name="AutoShape 116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79" name="Rectangle 117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80" name="Rectangle 117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33" name="Group 117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97" name="AutoShape 117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8" name="AutoShape 117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34" name="Freeform 117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35" name="Group 117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95" name="AutoShape 117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96" name="AutoShape 117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84" name="Rectangle 117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37" name="Freeform 118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" name="Freeform 118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7" name="Oval 118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40" name="Freeform 118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9" name="AutoShape 118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0" name="AutoShape 118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1" name="Oval 118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2" name="Oval 118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93" name="Oval 118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94" name="Rectangle 118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1" name="Group 1190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4391" name="Freeform 119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0" name="Rectangle 119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93" name="Freeform 119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Freeform 119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3" name="Rectangle 119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6" name="Group 119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469" name="AutoShape 119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70" name="AutoShape 119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5" name="Rectangle 119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398" name="Group 120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467" name="AutoShape 120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8" name="AutoShape 120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47" name="Rectangle 120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48" name="Rectangle 120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4401" name="Group 120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465" name="AutoShape 120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6" name="AutoShape 120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402" name="Freeform 120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403" name="Group 120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463" name="AutoShape 121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464" name="AutoShape 121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6452" name="Rectangle 121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5" name="Freeform 121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" name="Freeform 121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5" name="Oval 121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408" name="Freeform 121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" name="AutoShape 121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8" name="AutoShape 121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59" name="Oval 121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0" name="Oval 122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461" name="Oval 122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62" name="Rectangle 122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4292" name="Group 1223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4368" name="Picture 1224" descr="antenna_stylize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69" name="Picture 1225" descr="laptop_keyboard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0" name="Freeform 122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71" name="Picture 1227" descr="scree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72" name="Freeform 122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Freeform 122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Freeform 123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Freeform 123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Freeform 123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Freeform 123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78" name="Group 123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85" name="Freeform 123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6" name="Freeform 123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7" name="Freeform 123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8" name="Freeform 123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9" name="Freeform 123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0" name="Freeform 124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79" name="Freeform 124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Freeform 124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Freeform 124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Freeform 124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Freeform 124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Freeform 124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3" name="Group 1247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4345" name="Picture 1248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46" name="Picture 1249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7" name="Freeform 12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48" name="Picture 1251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49" name="Freeform 12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Freeform 12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Freeform 12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Freeform 12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Freeform 12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Freeform 12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55" name="Group 12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62" name="Freeform 12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3" name="Freeform 12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4" name="Freeform 12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5" name="Freeform 12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6" name="Freeform 12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7" name="Freeform 12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56" name="Freeform 12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Freeform 12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Freeform 12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Freeform 12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Freeform 12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Freeform 12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4" name="Group 1271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4322" name="Picture 1272" descr="antenna_stylized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23" name="Picture 1273" descr="laptop_keyboard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4" name="Freeform 12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25" name="Picture 1275" descr="screen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6" name="Freeform 12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Freeform 12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Freeform 12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Freeform 12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Freeform 12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Freeform 12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32" name="Group 12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39" name="Freeform 12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0" name="Freeform 12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1" name="Freeform 12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2" name="Freeform 12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3" name="Freeform 12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4" name="Freeform 12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33" name="Freeform 12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Freeform 12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Freeform 12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Freeform 12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Freeform 12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Freeform 12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95" name="Group 1295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4320" name="Picture 12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21" name="Freeform 12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296" name="Group 1298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4297" name="Picture 1299" descr="antenna_stylized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98" name="Picture 1300" descr="laptop_keyboar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99" name="Freeform 130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6 w 2982"/>
                  <a:gd name="T1" fmla="*/ 0 h 2442"/>
                  <a:gd name="T2" fmla="*/ 0 w 2982"/>
                  <a:gd name="T3" fmla="*/ 24 h 2442"/>
                  <a:gd name="T4" fmla="*/ 72 w 2982"/>
                  <a:gd name="T5" fmla="*/ 34 h 2442"/>
                  <a:gd name="T6" fmla="*/ 90 w 2982"/>
                  <a:gd name="T7" fmla="*/ 4 h 2442"/>
                  <a:gd name="T8" fmla="*/ 16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300" name="Picture 1302" descr="screen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01" name="Freeform 130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76 w 2528"/>
                  <a:gd name="T3" fmla="*/ 5 h 455"/>
                  <a:gd name="T4" fmla="*/ 74 w 2528"/>
                  <a:gd name="T5" fmla="*/ 6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Freeform 130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7 w 702"/>
                  <a:gd name="T1" fmla="*/ 0 h 1893"/>
                  <a:gd name="T2" fmla="*/ 0 w 702"/>
                  <a:gd name="T3" fmla="*/ 25 h 1893"/>
                  <a:gd name="T4" fmla="*/ 3 w 702"/>
                  <a:gd name="T5" fmla="*/ 26 h 1893"/>
                  <a:gd name="T6" fmla="*/ 21 w 702"/>
                  <a:gd name="T7" fmla="*/ 1 h 1893"/>
                  <a:gd name="T8" fmla="*/ 1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Freeform 130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23 w 756"/>
                  <a:gd name="T1" fmla="*/ 0 h 2184"/>
                  <a:gd name="T2" fmla="*/ 4 w 756"/>
                  <a:gd name="T3" fmla="*/ 30 h 2184"/>
                  <a:gd name="T4" fmla="*/ 0 w 756"/>
                  <a:gd name="T5" fmla="*/ 29 h 2184"/>
                  <a:gd name="T6" fmla="*/ 18 w 756"/>
                  <a:gd name="T7" fmla="*/ 1 h 2184"/>
                  <a:gd name="T8" fmla="*/ 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Freeform 130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2 h 738"/>
                  <a:gd name="T4" fmla="*/ 73 w 2773"/>
                  <a:gd name="T5" fmla="*/ 10 h 738"/>
                  <a:gd name="T6" fmla="*/ 71 w 2773"/>
                  <a:gd name="T7" fmla="*/ 8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Freeform 130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39 w 637"/>
                  <a:gd name="T1" fmla="*/ 0 h 1659"/>
                  <a:gd name="T2" fmla="*/ 40 w 637"/>
                  <a:gd name="T3" fmla="*/ 0 h 1659"/>
                  <a:gd name="T4" fmla="*/ 4 w 637"/>
                  <a:gd name="T5" fmla="*/ 160 h 1659"/>
                  <a:gd name="T6" fmla="*/ 0 w 637"/>
                  <a:gd name="T7" fmla="*/ 157 h 1659"/>
                  <a:gd name="T8" fmla="*/ 39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Freeform 130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6 h 550"/>
                  <a:gd name="T4" fmla="*/ 137 w 2216"/>
                  <a:gd name="T5" fmla="*/ 54 h 550"/>
                  <a:gd name="T6" fmla="*/ 140 w 2216"/>
                  <a:gd name="T7" fmla="*/ 48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307" name="Group 130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4314" name="Freeform 131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5" name="Freeform 131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6" name="Freeform 131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7" name="Freeform 131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8" name="Freeform 131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9" name="Freeform 131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308" name="Freeform 131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36 h 792"/>
                  <a:gd name="T2" fmla="*/ 35 w 990"/>
                  <a:gd name="T3" fmla="*/ 0 h 792"/>
                  <a:gd name="T4" fmla="*/ 35 w 990"/>
                  <a:gd name="T5" fmla="*/ 3 h 792"/>
                  <a:gd name="T6" fmla="*/ 0 w 990"/>
                  <a:gd name="T7" fmla="*/ 39 h 792"/>
                  <a:gd name="T8" fmla="*/ 1 w 990"/>
                  <a:gd name="T9" fmla="*/ 3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Freeform 131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90 w 2532"/>
                  <a:gd name="T5" fmla="*/ 33 h 723"/>
                  <a:gd name="T6" fmla="*/ 90 w 2532"/>
                  <a:gd name="T7" fmla="*/ 35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Freeform 131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6 h 147"/>
                  <a:gd name="T4" fmla="*/ 0 w 26"/>
                  <a:gd name="T5" fmla="*/ 6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Freeform 131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42 w 1176"/>
                  <a:gd name="T1" fmla="*/ 0 h 606"/>
                  <a:gd name="T2" fmla="*/ 0 w 1176"/>
                  <a:gd name="T3" fmla="*/ 29 h 606"/>
                  <a:gd name="T4" fmla="*/ 1 w 1176"/>
                  <a:gd name="T5" fmla="*/ 29 h 606"/>
                  <a:gd name="T6" fmla="*/ 42 w 1176"/>
                  <a:gd name="T7" fmla="*/ 1 h 606"/>
                  <a:gd name="T8" fmla="*/ 42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Freeform 132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62 w 2532"/>
                  <a:gd name="T5" fmla="*/ 25 h 723"/>
                  <a:gd name="T6" fmla="*/ 62 w 2532"/>
                  <a:gd name="T7" fmla="*/ 2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Freeform 132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2 h 723"/>
                  <a:gd name="T6" fmla="*/ 0 w 2532"/>
                  <a:gd name="T7" fmla="*/ 34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52" name="Line 677"/>
          <p:cNvSpPr>
            <a:spLocks noChangeShapeType="1"/>
          </p:cNvSpPr>
          <p:nvPr/>
        </p:nvSpPr>
        <p:spPr bwMode="auto">
          <a:xfrm>
            <a:off x="6456363" y="250129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3" name="Line 683"/>
          <p:cNvSpPr>
            <a:spLocks noChangeShapeType="1"/>
          </p:cNvSpPr>
          <p:nvPr/>
        </p:nvSpPr>
        <p:spPr bwMode="auto">
          <a:xfrm>
            <a:off x="7091363" y="461108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4" name="Line 684"/>
          <p:cNvSpPr>
            <a:spLocks noChangeShapeType="1"/>
          </p:cNvSpPr>
          <p:nvPr/>
        </p:nvSpPr>
        <p:spPr bwMode="auto">
          <a:xfrm flipV="1">
            <a:off x="6470650" y="459838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55" name="Line 704"/>
          <p:cNvSpPr>
            <a:spLocks noChangeShapeType="1"/>
          </p:cNvSpPr>
          <p:nvPr/>
        </p:nvSpPr>
        <p:spPr bwMode="auto">
          <a:xfrm flipH="1">
            <a:off x="7029450" y="284737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08" name="Group 737"/>
          <p:cNvGrpSpPr>
            <a:grpSpLocks/>
          </p:cNvGrpSpPr>
          <p:nvPr/>
        </p:nvGrpSpPr>
        <p:grpSpPr bwMode="auto">
          <a:xfrm>
            <a:off x="6943725" y="2426685"/>
            <a:ext cx="382588" cy="171450"/>
            <a:chOff x="3855" y="1486"/>
            <a:chExt cx="241" cy="108"/>
          </a:xfrm>
        </p:grpSpPr>
        <p:sp>
          <p:nvSpPr>
            <p:cNvPr id="422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2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25" name="Group 741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8" name="Freeform 74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Freeform 74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74" name="Line 744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75" name="Line 745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09" name="Group 746"/>
          <p:cNvGrpSpPr>
            <a:grpSpLocks/>
          </p:cNvGrpSpPr>
          <p:nvPr/>
        </p:nvGrpSpPr>
        <p:grpSpPr bwMode="auto">
          <a:xfrm>
            <a:off x="6969125" y="2671160"/>
            <a:ext cx="382588" cy="171450"/>
            <a:chOff x="3855" y="1486"/>
            <a:chExt cx="241" cy="108"/>
          </a:xfrm>
        </p:grpSpPr>
        <p:sp>
          <p:nvSpPr>
            <p:cNvPr id="4214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5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16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17" name="Group 750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20" name="Freeform 75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Freeform 75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66" name="Line 753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67" name="Line 754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0" name="Group 782"/>
          <p:cNvGrpSpPr>
            <a:grpSpLocks/>
          </p:cNvGrpSpPr>
          <p:nvPr/>
        </p:nvGrpSpPr>
        <p:grpSpPr bwMode="auto">
          <a:xfrm>
            <a:off x="6824663" y="3568098"/>
            <a:ext cx="427037" cy="177800"/>
            <a:chOff x="3855" y="1486"/>
            <a:chExt cx="241" cy="108"/>
          </a:xfrm>
        </p:grpSpPr>
        <p:sp>
          <p:nvSpPr>
            <p:cNvPr id="4206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7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8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9" name="Group 786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12" name="Freeform 78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78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8" name="Line 789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9" name="Line 790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1" name="Group 791"/>
          <p:cNvGrpSpPr>
            <a:grpSpLocks/>
          </p:cNvGrpSpPr>
          <p:nvPr/>
        </p:nvGrpSpPr>
        <p:grpSpPr bwMode="auto">
          <a:xfrm>
            <a:off x="7148513" y="3815748"/>
            <a:ext cx="484187" cy="196850"/>
            <a:chOff x="3855" y="1486"/>
            <a:chExt cx="241" cy="108"/>
          </a:xfrm>
        </p:grpSpPr>
        <p:sp>
          <p:nvSpPr>
            <p:cNvPr id="4198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9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200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201" name="Group 795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204" name="Freeform 7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Freeform 7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50" name="Line 798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51" name="Line 799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160" name="Line 813"/>
          <p:cNvSpPr>
            <a:spLocks noChangeShapeType="1"/>
          </p:cNvSpPr>
          <p:nvPr/>
        </p:nvSpPr>
        <p:spPr bwMode="auto">
          <a:xfrm flipV="1">
            <a:off x="7005638" y="398878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113" name="Group 814"/>
          <p:cNvGrpSpPr>
            <a:grpSpLocks/>
          </p:cNvGrpSpPr>
          <p:nvPr/>
        </p:nvGrpSpPr>
        <p:grpSpPr bwMode="auto">
          <a:xfrm>
            <a:off x="6653213" y="4425348"/>
            <a:ext cx="617537" cy="241300"/>
            <a:chOff x="3855" y="1486"/>
            <a:chExt cx="241" cy="108"/>
          </a:xfrm>
        </p:grpSpPr>
        <p:sp>
          <p:nvSpPr>
            <p:cNvPr id="4190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1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92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93" name="Group 818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96" name="Freeform 81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Freeform 82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42" name="Line 821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43" name="Line 822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4" name="Group 823"/>
          <p:cNvGrpSpPr>
            <a:grpSpLocks/>
          </p:cNvGrpSpPr>
          <p:nvPr/>
        </p:nvGrpSpPr>
        <p:grpSpPr bwMode="auto">
          <a:xfrm>
            <a:off x="7307263" y="4761898"/>
            <a:ext cx="617537" cy="241300"/>
            <a:chOff x="3855" y="1486"/>
            <a:chExt cx="241" cy="108"/>
          </a:xfrm>
        </p:grpSpPr>
        <p:sp>
          <p:nvSpPr>
            <p:cNvPr id="4182" name="Oval 407"/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3" name="Rectangle 410"/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184" name="Oval 411"/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185" name="Group 827"/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4188" name="Freeform 82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Freeform 82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34" name="Line 830"/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35" name="Line 831"/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5" name="Group 876"/>
          <p:cNvGrpSpPr>
            <a:grpSpLocks/>
          </p:cNvGrpSpPr>
          <p:nvPr/>
        </p:nvGrpSpPr>
        <p:grpSpPr bwMode="auto">
          <a:xfrm>
            <a:off x="5359400" y="1340835"/>
            <a:ext cx="1057275" cy="957263"/>
            <a:chOff x="-153" y="1680"/>
            <a:chExt cx="666" cy="603"/>
          </a:xfrm>
        </p:grpSpPr>
        <p:grpSp>
          <p:nvGrpSpPr>
            <p:cNvPr id="4173" name="Group 87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23" name="Rectangle 87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4" name="Rectangle 87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5" name="Rectangle 88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6" name="Text Box 88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27" name="Line 88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8" name="Line 88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9" name="Line 88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74" name="Freeform 88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6" name="Group 886"/>
          <p:cNvGrpSpPr>
            <a:grpSpLocks/>
          </p:cNvGrpSpPr>
          <p:nvPr/>
        </p:nvGrpSpPr>
        <p:grpSpPr bwMode="auto">
          <a:xfrm>
            <a:off x="7869238" y="4353910"/>
            <a:ext cx="1057275" cy="957263"/>
            <a:chOff x="-153" y="1680"/>
            <a:chExt cx="666" cy="603"/>
          </a:xfrm>
        </p:grpSpPr>
        <p:grpSp>
          <p:nvGrpSpPr>
            <p:cNvPr id="4164" name="Group 887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6214" name="Rectangle 888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5" name="Rectangle 889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6" name="Rectangle 890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7" name="Text Box 891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6218" name="Line 892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19" name="Line 893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220" name="Line 894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165" name="Freeform 895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17" name="Group 661"/>
          <p:cNvGrpSpPr>
            <a:grpSpLocks/>
          </p:cNvGrpSpPr>
          <p:nvPr/>
        </p:nvGrpSpPr>
        <p:grpSpPr bwMode="auto">
          <a:xfrm>
            <a:off x="5913438" y="2067910"/>
            <a:ext cx="814387" cy="701675"/>
            <a:chOff x="2923" y="3345"/>
            <a:chExt cx="513" cy="442"/>
          </a:xfrm>
        </p:grpSpPr>
        <p:sp>
          <p:nvSpPr>
            <p:cNvPr id="6207" name="Rectangle 66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8" name="Rectangle 66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9" name="Text Box 66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10" name="Line 66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11" name="Line 66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8" name="Group 901"/>
          <p:cNvGrpSpPr>
            <a:grpSpLocks/>
          </p:cNvGrpSpPr>
          <p:nvPr/>
        </p:nvGrpSpPr>
        <p:grpSpPr bwMode="auto">
          <a:xfrm>
            <a:off x="6729413" y="2490185"/>
            <a:ext cx="814387" cy="701675"/>
            <a:chOff x="2923" y="3345"/>
            <a:chExt cx="513" cy="442"/>
          </a:xfrm>
        </p:grpSpPr>
        <p:sp>
          <p:nvSpPr>
            <p:cNvPr id="6202" name="Rectangle 90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3" name="Rectangle 90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4" name="Text Box 90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5" name="Line 90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6" name="Line 90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19" name="Group 907"/>
          <p:cNvGrpSpPr>
            <a:grpSpLocks/>
          </p:cNvGrpSpPr>
          <p:nvPr/>
        </p:nvGrpSpPr>
        <p:grpSpPr bwMode="auto">
          <a:xfrm>
            <a:off x="6738938" y="1912335"/>
            <a:ext cx="814387" cy="701675"/>
            <a:chOff x="2923" y="3345"/>
            <a:chExt cx="513" cy="442"/>
          </a:xfrm>
        </p:grpSpPr>
        <p:sp>
          <p:nvSpPr>
            <p:cNvPr id="6197" name="Rectangle 908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8" name="Rectangle 909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9" name="Text Box 910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200" name="Line 911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01" name="Line 912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0" name="Group 913"/>
          <p:cNvGrpSpPr>
            <a:grpSpLocks/>
          </p:cNvGrpSpPr>
          <p:nvPr/>
        </p:nvGrpSpPr>
        <p:grpSpPr bwMode="auto">
          <a:xfrm>
            <a:off x="6513513" y="3099785"/>
            <a:ext cx="814387" cy="701675"/>
            <a:chOff x="2923" y="3345"/>
            <a:chExt cx="513" cy="442"/>
          </a:xfrm>
        </p:grpSpPr>
        <p:sp>
          <p:nvSpPr>
            <p:cNvPr id="6192" name="Rectangle 914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3" name="Rectangle 915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4" name="Text Box 916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5" name="Line 917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6" name="Line 918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1" name="Group 919"/>
          <p:cNvGrpSpPr>
            <a:grpSpLocks/>
          </p:cNvGrpSpPr>
          <p:nvPr/>
        </p:nvGrpSpPr>
        <p:grpSpPr bwMode="auto">
          <a:xfrm>
            <a:off x="7100888" y="3604610"/>
            <a:ext cx="814387" cy="701675"/>
            <a:chOff x="2923" y="3345"/>
            <a:chExt cx="513" cy="442"/>
          </a:xfrm>
        </p:grpSpPr>
        <p:sp>
          <p:nvSpPr>
            <p:cNvPr id="6187" name="Rectangle 920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8" name="Rectangle 921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9" name="Text Box 922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90" name="Line 923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91" name="Line 924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2" name="Group 925"/>
          <p:cNvGrpSpPr>
            <a:grpSpLocks/>
          </p:cNvGrpSpPr>
          <p:nvPr/>
        </p:nvGrpSpPr>
        <p:grpSpPr bwMode="auto">
          <a:xfrm>
            <a:off x="6589713" y="4014185"/>
            <a:ext cx="814387" cy="701675"/>
            <a:chOff x="2923" y="3345"/>
            <a:chExt cx="513" cy="442"/>
          </a:xfrm>
        </p:grpSpPr>
        <p:sp>
          <p:nvSpPr>
            <p:cNvPr id="6182" name="Rectangle 926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3" name="Rectangle 927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4" name="Text Box 928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5" name="Line 929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6" name="Line 930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3" name="Group 931"/>
          <p:cNvGrpSpPr>
            <a:grpSpLocks/>
          </p:cNvGrpSpPr>
          <p:nvPr/>
        </p:nvGrpSpPr>
        <p:grpSpPr bwMode="auto">
          <a:xfrm>
            <a:off x="7237413" y="4411060"/>
            <a:ext cx="814387" cy="701675"/>
            <a:chOff x="2923" y="3345"/>
            <a:chExt cx="513" cy="442"/>
          </a:xfrm>
        </p:grpSpPr>
        <p:sp>
          <p:nvSpPr>
            <p:cNvPr id="6177" name="Rectangle 932"/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8" name="Rectangle 933"/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9" name="Text Box 934"/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endParaRPr lang="en-US" sz="1000" smtClean="0">
                <a:latin typeface="Comic Sans MS" charset="0"/>
              </a:endParaRPr>
            </a:p>
            <a:p>
              <a:pPr>
                <a:defRPr/>
              </a:pPr>
              <a:r>
                <a:rPr lang="en-US" sz="1000" smtClean="0"/>
                <a:t>network</a:t>
              </a:r>
            </a:p>
            <a:p>
              <a:pPr>
                <a:defRPr/>
              </a:pPr>
              <a:r>
                <a:rPr lang="en-US" sz="1000" smtClean="0"/>
                <a:t>data link</a:t>
              </a:r>
            </a:p>
            <a:p>
              <a:pPr>
                <a:defRPr/>
              </a:pPr>
              <a:r>
                <a:rPr lang="en-US" sz="1000" smtClean="0"/>
                <a:t>physical</a:t>
              </a:r>
              <a:endParaRPr lang="en-US" sz="2400" smtClean="0"/>
            </a:p>
          </p:txBody>
        </p:sp>
        <p:sp>
          <p:nvSpPr>
            <p:cNvPr id="6180" name="Line 935"/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81" name="Line 936"/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124" name="Group 896"/>
          <p:cNvGrpSpPr>
            <a:grpSpLocks/>
          </p:cNvGrpSpPr>
          <p:nvPr/>
        </p:nvGrpSpPr>
        <p:grpSpPr bwMode="auto">
          <a:xfrm rot="2937887">
            <a:off x="5389563" y="2921985"/>
            <a:ext cx="3781425" cy="434975"/>
            <a:chOff x="2937" y="3579"/>
            <a:chExt cx="2382" cy="274"/>
          </a:xfrm>
        </p:grpSpPr>
        <p:sp>
          <p:nvSpPr>
            <p:cNvPr id="6173" name="Rectangle 897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174" name="Text Box 898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bg1"/>
                  </a:solidFill>
                </a:rPr>
                <a:t>logical end-end transport</a:t>
              </a:r>
              <a:endParaRPr lang="en-US" smtClean="0"/>
            </a:p>
          </p:txBody>
        </p:sp>
        <p:sp>
          <p:nvSpPr>
            <p:cNvPr id="4127" name="Freeform 899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Freeform 900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" name="Rectangle 3"/>
          <p:cNvSpPr txBox="1">
            <a:spLocks noChangeArrowheads="1"/>
          </p:cNvSpPr>
          <p:nvPr/>
        </p:nvSpPr>
        <p:spPr bwMode="auto">
          <a:xfrm>
            <a:off x="618380" y="3540012"/>
            <a:ext cx="4315326" cy="1748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unreliable, unordered delivery: </a:t>
            </a:r>
            <a:r>
              <a:rPr lang="en-US" b="1" dirty="0" smtClean="0"/>
              <a:t>UDP</a:t>
            </a:r>
          </a:p>
          <a:p>
            <a:pPr lvl="1"/>
            <a:r>
              <a:rPr lang="en-US" dirty="0" smtClean="0"/>
              <a:t>no-frills extension of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best-effort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IP</a:t>
            </a:r>
          </a:p>
        </p:txBody>
      </p:sp>
      <p:sp>
        <p:nvSpPr>
          <p:cNvPr id="614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09571" y="5363416"/>
            <a:ext cx="5602037" cy="1017912"/>
          </a:xfrm>
          <a:prstGeom prst="rect">
            <a:avLst/>
          </a:prstGeom>
          <a:solidFill>
            <a:srgbClr val="FFFF00">
              <a:alpha val="59000"/>
            </a:srgbClr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latin typeface="+mn-lt"/>
              </a:rPr>
              <a:t>Both support addressing (multiplexing)</a:t>
            </a:r>
          </a:p>
          <a:p>
            <a:r>
              <a:rPr lang="en-US" sz="2000" dirty="0" smtClean="0">
                <a:latin typeface="+mn-lt"/>
              </a:rPr>
              <a:t>Transport Layer services </a:t>
            </a:r>
            <a:r>
              <a:rPr lang="en-US" sz="2000" b="1" dirty="0">
                <a:latin typeface="+mn-lt"/>
              </a:rPr>
              <a:t>not </a:t>
            </a:r>
            <a:r>
              <a:rPr lang="en-US" sz="2000" b="1" dirty="0" smtClean="0">
                <a:latin typeface="+mn-lt"/>
              </a:rPr>
              <a:t>available </a:t>
            </a:r>
            <a:r>
              <a:rPr lang="en-US" sz="2000" dirty="0" smtClean="0">
                <a:latin typeface="+mn-lt"/>
              </a:rPr>
              <a:t>in TCP &amp; UDP: 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Delay, bandwidth </a:t>
            </a:r>
            <a:r>
              <a:rPr lang="en-US" sz="2000" dirty="0" smtClean="0">
                <a:latin typeface="+mn-lt"/>
              </a:rPr>
              <a:t>guarantees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7735939" y="1369411"/>
            <a:ext cx="1300557" cy="400050"/>
          </a:xfrm>
          <a:prstGeom prst="wedgeRectCallout">
            <a:avLst>
              <a:gd name="adj1" fmla="val -76352"/>
              <a:gd name="adj2" fmla="val 13844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 smtClean="0">
                <a:solidFill>
                  <a:srgbClr val="C00000"/>
                </a:solidFill>
              </a:rPr>
              <a:t>Recall</a:t>
            </a:r>
            <a:r>
              <a:rPr lang="sv-SE" sz="1200" dirty="0">
                <a:solidFill>
                  <a:srgbClr val="C00000"/>
                </a:solidFill>
              </a:rPr>
              <a:t>: best-</a:t>
            </a:r>
            <a:r>
              <a:rPr lang="sv-SE" sz="1200" dirty="0" err="1">
                <a:solidFill>
                  <a:srgbClr val="C00000"/>
                </a:solidFill>
              </a:rPr>
              <a:t>effort</a:t>
            </a:r>
            <a:r>
              <a:rPr lang="sv-SE" sz="1200" dirty="0">
                <a:solidFill>
                  <a:srgbClr val="C00000"/>
                </a:solidFill>
              </a:rPr>
              <a:t> </a:t>
            </a:r>
            <a:r>
              <a:rPr lang="sv-SE" sz="1200" dirty="0" err="1">
                <a:solidFill>
                  <a:srgbClr val="C00000"/>
                </a:solidFill>
              </a:rPr>
              <a:t>datagram</a:t>
            </a:r>
            <a:r>
              <a:rPr lang="sv-SE" sz="1200" dirty="0">
                <a:solidFill>
                  <a:srgbClr val="C00000"/>
                </a:solidFill>
              </a:rPr>
              <a:t> service </a:t>
            </a:r>
          </a:p>
        </p:txBody>
      </p:sp>
    </p:spTree>
    <p:extLst>
      <p:ext uri="{BB962C8B-B14F-4D97-AF65-F5344CB8AC3E}">
        <p14:creationId xmlns:p14="http://schemas.microsoft.com/office/powerpoint/2010/main" val="283747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79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1ED8332-9C97-4BAD-93E0-F020B0D15A68}" type="slidenum">
              <a:rPr lang="en-US" sz="1200" smtClean="0"/>
              <a:pPr>
                <a:defRPr/>
              </a:pPr>
              <a:t>30</a:t>
            </a:fld>
            <a:endParaRPr lang="en-US" sz="12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161925"/>
            <a:ext cx="8277225" cy="6635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rdt2.1: sender, handles garbled ACK/NAKs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28678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Wait for call 0 from above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make_pkt(0,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1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2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685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28712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3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 or NAK 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8686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90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sndpkt = make_pkt(1, data, checksum)</a:t>
            </a:r>
          </a:p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95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 </a:t>
            </a:r>
          </a:p>
        </p:txBody>
      </p:sp>
      <p:sp>
        <p:nvSpPr>
          <p:cNvPr id="28698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00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&amp;&amp;  </a:t>
            </a:r>
          </a:p>
          <a:p>
            <a:pPr algn="l"/>
            <a:r>
              <a:rPr lang="en-US">
                <a:latin typeface="Arial" charset="0"/>
              </a:rPr>
              <a:t>( corrupt(rcvpkt) ||</a:t>
            </a:r>
          </a:p>
          <a:p>
            <a:pPr algn="l"/>
            <a:r>
              <a:rPr lang="en-US">
                <a:latin typeface="Arial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rdt_rcv(rcvpkt)   </a:t>
            </a:r>
          </a:p>
          <a:p>
            <a:pPr algn="l"/>
            <a:r>
              <a:rPr lang="en-US">
                <a:latin typeface="Arial" charset="0"/>
              </a:rPr>
              <a:t>&amp;&amp; notcorrupt(rcvpkt) </a:t>
            </a:r>
          </a:p>
          <a:p>
            <a:pPr algn="l"/>
            <a:r>
              <a:rPr lang="en-US">
                <a:latin typeface="Arial" charset="0"/>
              </a:rPr>
              <a:t>&amp;&amp; isACK(rcvpkt)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04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28710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1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</a:t>
              </a:r>
            </a:p>
            <a:p>
              <a:r>
                <a:rPr lang="en-US" sz="1400">
                  <a:latin typeface="Arial" charset="0"/>
                </a:rPr>
                <a:t> 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28705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28708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9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 or NAK 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26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3827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4429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44FAFDD-16EF-4688-9184-E133BEA3B9BE}" type="slidenum">
              <a:rPr lang="en-US" sz="1200" smtClean="0"/>
              <a:pPr>
                <a:defRPr/>
              </a:pPr>
              <a:t>31</a:t>
            </a:fld>
            <a:endParaRPr lang="en-US" sz="1200" smtClean="0"/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29731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32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0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has_seq0(rcvpkt)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has_seq1(rcvpkt)</a:t>
            </a:r>
            <a:r>
              <a:rPr lang="en-US">
                <a:latin typeface="Arial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29710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29729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9730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1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29711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has_seq0(rcvpkt)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3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5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7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19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has_seq1(rcvpkt)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29720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22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3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24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29725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6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27" name="Picture 34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8255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85738"/>
            <a:ext cx="8324850" cy="94138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rdt2.1: receiver, handles garbled </a:t>
            </a:r>
            <a:r>
              <a:rPr lang="en-US" sz="2800" dirty="0">
                <a:ea typeface="ＭＳ Ｐゴシック" charset="0"/>
                <a:cs typeface="+mj-cs"/>
              </a:rPr>
              <a:t>ACK/NAKs</a:t>
            </a:r>
            <a:endParaRPr lang="en-US" sz="3200" dirty="0"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62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1E8737C-9A03-44A6-8F80-157356774DAE}" type="slidenum">
              <a:rPr lang="en-US" sz="1200" smtClean="0"/>
              <a:pPr>
                <a:defRPr/>
              </a:pPr>
              <a:t>32</a:t>
            </a:fld>
            <a:endParaRPr lang="en-US" sz="120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9088"/>
            <a:ext cx="7772400" cy="3016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rdt2.1: discussion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sender: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err="1" smtClean="0"/>
              <a:t>seq</a:t>
            </a:r>
            <a:r>
              <a:rPr lang="en-US" dirty="0" smtClean="0"/>
              <a:t> # added to </a:t>
            </a:r>
            <a:r>
              <a:rPr lang="en-US" dirty="0" err="1" smtClean="0"/>
              <a:t>pkt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two seq. #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(0,1) will suffice.  Why?</a:t>
            </a:r>
          </a:p>
          <a:p>
            <a:pPr>
              <a:defRPr/>
            </a:pPr>
            <a:r>
              <a:rPr lang="en-US" dirty="0" smtClean="0"/>
              <a:t>must check if received ACK/NAK corrupted </a:t>
            </a:r>
          </a:p>
          <a:p>
            <a:pPr>
              <a:defRPr/>
            </a:pPr>
            <a:r>
              <a:rPr lang="en-US" dirty="0" smtClean="0"/>
              <a:t>twice as many states</a:t>
            </a:r>
          </a:p>
          <a:p>
            <a:pPr lvl="1">
              <a:defRPr/>
            </a:pPr>
            <a:r>
              <a:rPr lang="en-US" dirty="0" smtClean="0"/>
              <a:t>state must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remember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whether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expected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pkt</a:t>
            </a:r>
            <a:r>
              <a:rPr lang="en-US" altLang="ja-JP" dirty="0" smtClean="0"/>
              <a:t> should have </a:t>
            </a:r>
            <a:r>
              <a:rPr lang="en-US" altLang="ja-JP" dirty="0" err="1" smtClean="0"/>
              <a:t>seq</a:t>
            </a:r>
            <a:r>
              <a:rPr lang="en-US" altLang="ja-JP" dirty="0" smtClean="0"/>
              <a:t> #  0 or 1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u="sng">
                <a:solidFill>
                  <a:srgbClr val="CC0000"/>
                </a:solidFill>
                <a:ea typeface="ＭＳ Ｐゴシック" charset="0"/>
                <a:cs typeface="+mn-cs"/>
              </a:rPr>
              <a:t>receiver:</a:t>
            </a:r>
            <a:endParaRPr lang="en-US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must check if received packet is duplicate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state indicates whether 0 or 1 is expected pkt seq #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note: receiver can </a:t>
            </a:r>
            <a:r>
              <a:rPr lang="en-US" i="1">
                <a:ea typeface="ＭＳ Ｐゴシック" charset="0"/>
                <a:cs typeface="+mn-cs"/>
              </a:rPr>
              <a:t>not</a:t>
            </a:r>
            <a:r>
              <a:rPr lang="en-US">
                <a:ea typeface="ＭＳ Ｐゴシック" charset="0"/>
                <a:cs typeface="+mn-cs"/>
              </a:rPr>
              <a:t> know if its last ACK/NAK received OK at sender</a:t>
            </a:r>
          </a:p>
        </p:txBody>
      </p:sp>
    </p:spTree>
    <p:extLst>
      <p:ext uri="{BB962C8B-B14F-4D97-AF65-F5344CB8AC3E}">
        <p14:creationId xmlns:p14="http://schemas.microsoft.com/office/powerpoint/2010/main" val="32572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F694E06-02DD-4D56-9A29-373E8E3CC97D}" type="slidenum">
              <a:rPr lang="en-US" sz="1200" smtClean="0"/>
              <a:pPr>
                <a:defRPr/>
              </a:pPr>
              <a:t>33</a:t>
            </a:fld>
            <a:endParaRPr lang="en-US" sz="12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230189"/>
            <a:ext cx="7772400" cy="6921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rdt2.2: a NAK-free protocol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same functionality as rdt2.1, using ACKs only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instead of NAK, receiver sends ACK for last </a:t>
            </a:r>
            <a:r>
              <a:rPr lang="en-US" dirty="0" err="1">
                <a:ea typeface="ＭＳ Ｐゴシック" charset="0"/>
                <a:cs typeface="+mn-cs"/>
              </a:rPr>
              <a:t>pkt</a:t>
            </a:r>
            <a:r>
              <a:rPr lang="en-US" dirty="0">
                <a:ea typeface="ＭＳ Ｐゴシック" charset="0"/>
                <a:cs typeface="+mn-cs"/>
              </a:rPr>
              <a:t> received OK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receiver must </a:t>
            </a:r>
            <a:r>
              <a:rPr lang="en-US" i="1" dirty="0">
                <a:ea typeface="ＭＳ Ｐゴシック" charset="0"/>
              </a:rPr>
              <a:t>explicitly</a:t>
            </a:r>
            <a:r>
              <a:rPr lang="en-US" dirty="0">
                <a:ea typeface="ＭＳ Ｐゴシック" charset="0"/>
              </a:rPr>
              <a:t> include </a:t>
            </a:r>
            <a:r>
              <a:rPr lang="en-US" dirty="0" err="1">
                <a:ea typeface="ＭＳ Ｐゴシック" charset="0"/>
              </a:rPr>
              <a:t>seq</a:t>
            </a:r>
            <a:r>
              <a:rPr lang="en-US" dirty="0">
                <a:ea typeface="ＭＳ Ｐゴシック" charset="0"/>
              </a:rPr>
              <a:t> # of </a:t>
            </a:r>
            <a:r>
              <a:rPr lang="en-US" dirty="0" err="1">
                <a:ea typeface="ＭＳ Ｐゴシック" charset="0"/>
              </a:rPr>
              <a:t>pkt</a:t>
            </a:r>
            <a:r>
              <a:rPr lang="en-US" dirty="0">
                <a:ea typeface="ＭＳ Ｐゴシック" charset="0"/>
              </a:rPr>
              <a:t> being </a:t>
            </a:r>
            <a:r>
              <a:rPr lang="en-US" dirty="0" err="1">
                <a:ea typeface="ＭＳ Ｐゴシック" charset="0"/>
              </a:rPr>
              <a:t>ACKed</a:t>
            </a:r>
            <a:r>
              <a:rPr lang="en-US" dirty="0">
                <a:ea typeface="ＭＳ Ｐゴシック" charset="0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duplicate ACK at sender results in same action as NAK: </a:t>
            </a:r>
            <a:r>
              <a:rPr lang="en-US" i="1" dirty="0">
                <a:ea typeface="ＭＳ Ｐゴシック" charset="0"/>
                <a:cs typeface="+mn-cs"/>
              </a:rPr>
              <a:t>retransmit current </a:t>
            </a:r>
            <a:r>
              <a:rPr lang="en-US" i="1" dirty="0" err="1">
                <a:ea typeface="ＭＳ Ｐゴシック" charset="0"/>
                <a:cs typeface="+mn-cs"/>
              </a:rPr>
              <a:t>pkt</a:t>
            </a: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3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24BC0DA-8AF5-48C6-960F-0C07763888CC}" type="slidenum">
              <a:rPr lang="en-US" sz="1200" smtClean="0"/>
              <a:pPr>
                <a:defRPr/>
              </a:pPr>
              <a:t>34</a:t>
            </a:fld>
            <a:endParaRPr lang="en-US" sz="1200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9076"/>
            <a:ext cx="7772400" cy="6604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rdt3.0: channels with errors </a:t>
            </a:r>
            <a:r>
              <a:rPr lang="en-US" sz="3600" i="1">
                <a:ea typeface="ＭＳ Ｐゴシック" charset="0"/>
                <a:cs typeface="+mj-cs"/>
              </a:rPr>
              <a:t>and</a:t>
            </a:r>
            <a:r>
              <a:rPr lang="en-US" sz="3600">
                <a:ea typeface="ＭＳ Ｐゴシック" charset="0"/>
                <a:cs typeface="+mj-cs"/>
              </a:rPr>
              <a:t> loss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052737"/>
            <a:ext cx="4316288" cy="1296143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new assumption:</a:t>
            </a:r>
            <a:r>
              <a:rPr lang="en-US" dirty="0" smtClean="0"/>
              <a:t> underlying channel can also </a:t>
            </a:r>
            <a:r>
              <a:rPr lang="en-US" b="1" dirty="0" smtClean="0"/>
              <a:t>lose packets </a:t>
            </a:r>
            <a:r>
              <a:rPr lang="en-US" dirty="0" smtClean="0"/>
              <a:t>(data, ACKs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9512" y="2420888"/>
            <a:ext cx="4320480" cy="388843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approach:</a:t>
            </a:r>
            <a:r>
              <a:rPr lang="en-US" dirty="0" smtClean="0"/>
              <a:t> sender waits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reasonable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amount of time for ACK 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retransmits if no ACK received in this time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/>
              <a:t>requires countdown timer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if </a:t>
            </a:r>
            <a:r>
              <a:rPr lang="en-US" sz="2400" dirty="0" err="1" smtClean="0"/>
              <a:t>pkt</a:t>
            </a:r>
            <a:r>
              <a:rPr lang="en-US" sz="2400" dirty="0" smtClean="0"/>
              <a:t> (or ACK) just delayed (not lost):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Must handle duplicates -&gt;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860032" y="1988840"/>
            <a:ext cx="3810000" cy="2844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US" sz="3200" dirty="0" smtClean="0">
                <a:solidFill>
                  <a:srgbClr val="CC0000"/>
                </a:solidFill>
              </a:rPr>
              <a:t>handling duplicates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en-US" sz="2400" dirty="0" smtClean="0"/>
              <a:t>sender adds </a:t>
            </a:r>
            <a:r>
              <a:rPr lang="en-US" sz="2400" i="1" dirty="0" smtClean="0">
                <a:solidFill>
                  <a:srgbClr val="000099"/>
                </a:solidFill>
              </a:rPr>
              <a:t>sequence number</a:t>
            </a:r>
            <a:r>
              <a:rPr lang="en-US" sz="2400" dirty="0" smtClean="0"/>
              <a:t> to each </a:t>
            </a:r>
            <a:r>
              <a:rPr lang="en-US" sz="2400" dirty="0" err="1" smtClean="0"/>
              <a:t>pkt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receiver discards (</a:t>
            </a:r>
            <a:r>
              <a:rPr lang="en-US" sz="2400" dirty="0" err="1" smtClean="0"/>
              <a:t>doesn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t deliver up) duplicate </a:t>
            </a:r>
            <a:r>
              <a:rPr lang="en-US" altLang="ja-JP" sz="2400" dirty="0" err="1" smtClean="0"/>
              <a:t>pkt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2604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 uiExpand="1" build="p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084B938-3924-484A-98F1-FBD5D477E2FF}" type="slidenum">
              <a:rPr lang="en-US" sz="1200" smtClean="0"/>
              <a:pPr>
                <a:defRPr/>
              </a:pPr>
              <a:t>35</a:t>
            </a:fld>
            <a:endParaRPr lang="en-US" sz="1200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635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rdt3.0 sender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make_pkt(0,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79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1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33849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50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02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2147483647 h 420"/>
              <a:gd name="T2" fmla="*/ 2147483647 w 549"/>
              <a:gd name="T3" fmla="*/ 2147483647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isACK(rcvpkt,1)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6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33847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48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07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sndpkt = make_pkt(1, data, checksum)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11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12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isACK(rcvpkt,0)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14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charset="0"/>
              </a:rPr>
              <a:t>( corrupt(rcvpkt) ||</a:t>
            </a:r>
          </a:p>
          <a:p>
            <a:pPr algn="l"/>
            <a:r>
              <a:rPr lang="en-US" sz="1400">
                <a:latin typeface="Arial" charset="0"/>
              </a:rPr>
              <a:t>isACK(rcvpkt,0)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16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7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   </a:t>
            </a:r>
          </a:p>
          <a:p>
            <a:pPr algn="l"/>
            <a:r>
              <a:rPr lang="en-US" sz="1400">
                <a:latin typeface="Arial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&amp;&amp; isACK(rcvpkt,1)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3818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9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1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2147483647 h 430"/>
              <a:gd name="T2" fmla="*/ 2147483647 w 291"/>
              <a:gd name="T3" fmla="*/ 2147483647 h 43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2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3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5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2147483647 w 436"/>
              <a:gd name="T1" fmla="*/ 2147483647 h 398"/>
              <a:gd name="T2" fmla="*/ 2147483647 w 436"/>
              <a:gd name="T3" fmla="*/ 0 h 39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6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2147483647 w 900"/>
              <a:gd name="T1" fmla="*/ 2147483647 h 662"/>
              <a:gd name="T2" fmla="*/ 2147483647 w 900"/>
              <a:gd name="T3" fmla="*/ 2147483647 h 66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7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udt_send(sndpkt)</a:t>
            </a:r>
          </a:p>
          <a:p>
            <a:pPr algn="l"/>
            <a:r>
              <a:rPr lang="en-US" sz="1400">
                <a:latin typeface="Arial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8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2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0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3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33832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33845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46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</a:t>
              </a:r>
            </a:p>
            <a:p>
              <a:r>
                <a:rPr lang="en-US" sz="1400">
                  <a:latin typeface="Arial" charset="0"/>
                </a:rPr>
                <a:t>call 0from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33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34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33843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3844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r>
                <a:rPr lang="en-US" sz="1400">
                  <a:latin typeface="Arial" charset="0"/>
                </a:rPr>
                <a:t>Wait for ACK1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3835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2147483647 w 322"/>
              <a:gd name="T1" fmla="*/ 2147483647 h 483"/>
              <a:gd name="T2" fmla="*/ 0 w 322"/>
              <a:gd name="T3" fmla="*/ 2147483647 h 48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0" name="Text Box 50"/>
          <p:cNvSpPr txBox="1">
            <a:spLocks noChangeArrowheads="1"/>
          </p:cNvSpPr>
          <p:nvPr/>
        </p:nvSpPr>
        <p:spPr bwMode="auto">
          <a:xfrm>
            <a:off x="7224713" y="4852988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3837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sz="1400">
                <a:latin typeface="Arial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383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83" name="Text Box 53"/>
          <p:cNvSpPr txBox="1">
            <a:spLocks noChangeArrowheads="1"/>
          </p:cNvSpPr>
          <p:nvPr/>
        </p:nvSpPr>
        <p:spPr bwMode="auto">
          <a:xfrm>
            <a:off x="7127875" y="1847850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4" name="Text Box 54"/>
          <p:cNvSpPr txBox="1">
            <a:spLocks noChangeArrowheads="1"/>
          </p:cNvSpPr>
          <p:nvPr/>
        </p:nvSpPr>
        <p:spPr bwMode="auto">
          <a:xfrm>
            <a:off x="1476375" y="21240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  <p:sp>
        <p:nvSpPr>
          <p:cNvPr id="39985" name="Text Box 55"/>
          <p:cNvSpPr txBox="1">
            <a:spLocks noChangeArrowheads="1"/>
          </p:cNvSpPr>
          <p:nvPr/>
        </p:nvSpPr>
        <p:spPr bwMode="auto">
          <a:xfrm>
            <a:off x="1879600" y="5794375"/>
            <a:ext cx="323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0007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8A94FD7-9CAA-4576-818E-9601A3E89657}" type="slidenum">
              <a:rPr lang="en-US" sz="1200" smtClean="0"/>
              <a:pPr>
                <a:defRPr/>
              </a:pPr>
              <a:t>36</a:t>
            </a:fld>
            <a:endParaRPr lang="en-US" sz="1200" smtClean="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52" name="Text Box 12"/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54" name="Text Box 14"/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8655" name="Text Box 15"/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57" name="Text Box 17"/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8658" name="Text Box 18"/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0975" name="Text Box 7"/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8677" name="Group 37"/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1040" name="Line 19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41" name="Text Box 28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83" name="Group 43"/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1038" name="Line 24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9" name="Text Box 29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679" name="Group 39"/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1036" name="Line 23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7" name="Text Box 3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680" name="Group 40"/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1034" name="Line 2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5" name="Text Box 31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678" name="Group 38"/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1032" name="Line 25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3" name="Text Box 3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684" name="Group 44"/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1030" name="Line 27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31" name="Text Box 3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0983" name="Text Box 45"/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(a) no loss</a:t>
            </a:r>
          </a:p>
        </p:txBody>
      </p:sp>
      <p:sp>
        <p:nvSpPr>
          <p:cNvPr id="40984" name="Text Box 46"/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0985" name="Text Box 47"/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8688" name="Text Box 48"/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8689" name="Text Box 49"/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8690" name="Text Box 50"/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91" name="Text Box 51"/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/>
              <a:t>send ack1</a:t>
            </a:r>
          </a:p>
        </p:txBody>
      </p:sp>
      <p:sp>
        <p:nvSpPr>
          <p:cNvPr id="368692" name="Text Box 52"/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8693" name="Text Box 53"/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8694" name="Text Box 54"/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95" name="Text Box 55"/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8696" name="Text Box 56"/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0995" name="Text Box 57"/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8698" name="Text Box 58"/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8699" name="Group 59"/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1028" name="Line 6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9" name="Text Box 6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2" name="Group 62"/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1026" name="Line 6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7" name="Text Box 6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8708" name="Group 68"/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1024" name="Line 69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5" name="Text Box 70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8711" name="Group 71"/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1022" name="Line 72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3" name="Text Box 73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8714" name="Group 74"/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1020" name="Line 75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21" name="Text Box 76"/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</a:rPr>
                <a:t>ack0</a:t>
              </a:r>
            </a:p>
          </p:txBody>
        </p:sp>
      </p:grpSp>
      <p:sp>
        <p:nvSpPr>
          <p:cNvPr id="41002" name="Text Box 78"/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(b) packet loss</a:t>
            </a:r>
          </a:p>
        </p:txBody>
      </p:sp>
      <p:grpSp>
        <p:nvGrpSpPr>
          <p:cNvPr id="368721" name="Group 81"/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1016" name="Line 66"/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7" name="Text Box 67"/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  <p:sp>
          <p:nvSpPr>
            <p:cNvPr id="41018" name="Text Box 79"/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1019" name="Text Box 80"/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dirty="0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8726" name="Group 86"/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1013" name="Line 82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4" name="Line 8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5" name="Line 8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8728" name="Group 88"/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1011" name="Line 89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012" name="Text Box 90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8732" name="Group 92"/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34865" name="Picture 87" descr="alarm_clock_ringi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0" name="Text Box 9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sp>
        <p:nvSpPr>
          <p:cNvPr id="41007" name="Rectangle 95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rdt3.0 in action</a:t>
            </a:r>
          </a:p>
        </p:txBody>
      </p:sp>
      <p:pic>
        <p:nvPicPr>
          <p:cNvPr id="34864" name="Picture 9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32A7C2A5-E62F-4E88-9F69-17DA1440B277}" type="slidenum">
              <a:rPr lang="en-US" sz="1200" smtClean="0"/>
              <a:pPr>
                <a:defRPr/>
              </a:pPr>
              <a:t>37</a:t>
            </a:fld>
            <a:endParaRPr lang="en-US" sz="1200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3937000" cy="6191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rdt3.0 in action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35845" name="Picture 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768350"/>
            <a:ext cx="33829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673" name="Text Box 9"/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(detect duplicate)</a:t>
            </a:r>
          </a:p>
        </p:txBody>
      </p:sp>
      <p:grpSp>
        <p:nvGrpSpPr>
          <p:cNvPr id="369687" name="Group 23"/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2103" name="Line 24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4" name="Text Box 25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1994" name="Text Box 36"/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1995" name="Text Box 37"/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02" name="Text Box 38"/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03" name="Text Box 39"/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sp>
        <p:nvSpPr>
          <p:cNvPr id="369704" name="Text Box 40"/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05" name="Text Box 41"/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706" name="Text Box 42"/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07" name="Text Box 43"/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9708" name="Text Box 44"/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09" name="Text Box 45"/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369710" name="Text Box 46"/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ack1</a:t>
            </a:r>
          </a:p>
        </p:txBody>
      </p:sp>
      <p:sp>
        <p:nvSpPr>
          <p:cNvPr id="42005" name="Text Box 47"/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12" name="Text Box 48"/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9713" name="Group 49"/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2101" name="Line 50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2" name="Text Box 51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6" name="Group 52"/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2099" name="Line 53"/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100" name="Text Box 54"/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19" name="Group 55"/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2097" name="Line 56"/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8" name="Text Box 57"/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</p:grpSp>
      <p:grpSp>
        <p:nvGrpSpPr>
          <p:cNvPr id="369722" name="Group 58"/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2095" name="Line 59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6" name="Text Box 60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grpSp>
        <p:nvGrpSpPr>
          <p:cNvPr id="369725" name="Group 61"/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2093" name="Line 62"/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4" name="Text Box 63"/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12" name="Text Box 64"/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(c) ACK loss</a:t>
            </a:r>
          </a:p>
        </p:txBody>
      </p:sp>
      <p:grpSp>
        <p:nvGrpSpPr>
          <p:cNvPr id="369745" name="Group 81"/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2089" name="Line 27"/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90" name="Text Box 28"/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91" name="Text Box 68"/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92" name="Text Box 69"/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FF0000"/>
                  </a:solidFill>
                </a:rPr>
                <a:t>loss</a:t>
              </a:r>
            </a:p>
          </p:txBody>
        </p:sp>
      </p:grpSp>
      <p:grpSp>
        <p:nvGrpSpPr>
          <p:cNvPr id="369734" name="Group 70"/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2086" name="Line 71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7" name="Line 72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8" name="Line 73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38" name="Group 74"/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2084" name="Line 75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5" name="Text Box 76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41" name="Group 77"/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35938" name="Picture 78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83" name="Text Box 79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sp>
        <p:nvSpPr>
          <p:cNvPr id="369746" name="Text Box 82"/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47" name="Text Box 83"/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ack1</a:t>
            </a:r>
          </a:p>
        </p:txBody>
      </p:sp>
      <p:sp>
        <p:nvSpPr>
          <p:cNvPr id="369748" name="Text Box 84"/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(detect duplicate)</a:t>
            </a:r>
          </a:p>
        </p:txBody>
      </p:sp>
      <p:grpSp>
        <p:nvGrpSpPr>
          <p:cNvPr id="369749" name="Group 85"/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2080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81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42021" name="Text Box 88"/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42022" name="Text Box 89"/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369754" name="Text Box 90"/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pkt1</a:t>
            </a:r>
          </a:p>
        </p:txBody>
      </p:sp>
      <p:sp>
        <p:nvSpPr>
          <p:cNvPr id="369756" name="Text Box 92"/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ack0</a:t>
            </a:r>
          </a:p>
        </p:txBody>
      </p:sp>
      <p:sp>
        <p:nvSpPr>
          <p:cNvPr id="369759" name="Text Box 95"/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ack0</a:t>
            </a:r>
          </a:p>
        </p:txBody>
      </p:sp>
      <p:sp>
        <p:nvSpPr>
          <p:cNvPr id="369761" name="Text Box 97"/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pkt1</a:t>
            </a:r>
          </a:p>
        </p:txBody>
      </p:sp>
      <p:sp>
        <p:nvSpPr>
          <p:cNvPr id="42027" name="Text Box 99"/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send pkt0</a:t>
            </a:r>
          </a:p>
        </p:txBody>
      </p:sp>
      <p:sp>
        <p:nvSpPr>
          <p:cNvPr id="369764" name="Text Box 100"/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rcv pkt0</a:t>
            </a:r>
          </a:p>
        </p:txBody>
      </p:sp>
      <p:grpSp>
        <p:nvGrpSpPr>
          <p:cNvPr id="369765" name="Group 101"/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2078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9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369774" name="Group 110"/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2076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7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42031" name="Text Box 116"/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(d) premature timeout/ delayed ACK</a:t>
            </a:r>
          </a:p>
        </p:txBody>
      </p:sp>
      <p:grpSp>
        <p:nvGrpSpPr>
          <p:cNvPr id="369786" name="Group 122"/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2073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4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5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9790" name="Group 126"/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2071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72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69793" name="Group 129"/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35925" name="Picture 130" descr="alarm_clock_ringi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70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 smtClean="0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 smtClean="0"/>
                <a:t>resend pkt1</a:t>
              </a:r>
            </a:p>
          </p:txBody>
        </p:sp>
      </p:grpSp>
      <p:grpSp>
        <p:nvGrpSpPr>
          <p:cNvPr id="369797" name="Group 133"/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2066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067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2068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69800" name="Line 136"/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69817" name="Group 153"/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2038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send ack1</a:t>
              </a:r>
            </a:p>
          </p:txBody>
        </p:sp>
        <p:sp>
          <p:nvSpPr>
            <p:cNvPr id="42039" name="Text Box 96"/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send pkt0</a:t>
              </a:r>
            </a:p>
          </p:txBody>
        </p:sp>
        <p:sp>
          <p:nvSpPr>
            <p:cNvPr id="42040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rcv ack1</a:t>
              </a:r>
            </a:p>
          </p:txBody>
        </p:sp>
        <p:grpSp>
          <p:nvGrpSpPr>
            <p:cNvPr id="35897" name="Group 148"/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2064" name="Line 105"/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5" name="Text Box 106"/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35898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2062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3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35899" name="Group 113"/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2060" name="Line 114"/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61" name="Text Box 115"/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5900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2058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pkt0</a:t>
                </a:r>
              </a:p>
            </p:txBody>
          </p:sp>
          <p:sp>
            <p:nvSpPr>
              <p:cNvPr id="42059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ack1</a:t>
                </a:r>
              </a:p>
            </p:txBody>
          </p:sp>
        </p:grpSp>
        <p:grpSp>
          <p:nvGrpSpPr>
            <p:cNvPr id="35901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2056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7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35902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2054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pkt0</a:t>
                </a:r>
              </a:p>
            </p:txBody>
          </p:sp>
          <p:sp>
            <p:nvSpPr>
              <p:cNvPr id="42055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ack0</a:t>
                </a:r>
              </a:p>
            </p:txBody>
          </p:sp>
        </p:grpSp>
        <p:grpSp>
          <p:nvGrpSpPr>
            <p:cNvPr id="35903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2052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2053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  <p:grpSp>
          <p:nvGrpSpPr>
            <p:cNvPr id="35904" name="Group 152"/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2049" name="Text Box 91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rcv pkt0</a:t>
                </a:r>
              </a:p>
            </p:txBody>
          </p:sp>
          <p:sp>
            <p:nvSpPr>
              <p:cNvPr id="42050" name="Text Box 94"/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send ack0</a:t>
                </a:r>
              </a:p>
            </p:txBody>
          </p:sp>
          <p:sp>
            <p:nvSpPr>
              <p:cNvPr id="42051" name="Text Box 151"/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(detect duplicate)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09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430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D4BBA87-FCA8-4B23-9084-C8F884814926}" type="slidenum">
              <a:rPr lang="en-US" sz="1200" smtClean="0"/>
              <a:pPr>
                <a:defRPr/>
              </a:pPr>
              <a:t>38</a:t>
            </a:fld>
            <a:endParaRPr lang="en-US" sz="1200" smtClean="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Performance of rdt3.0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55738"/>
            <a:ext cx="8372475" cy="9906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rdt3.0 is correct, but performance stinks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ＭＳ Ｐゴシック" charset="0"/>
                <a:cs typeface="+mn-cs"/>
              </a:rPr>
              <a:t>e.g.: 1 </a:t>
            </a:r>
            <a:r>
              <a:rPr lang="en-US" dirty="0" err="1">
                <a:ea typeface="ＭＳ Ｐゴシック" charset="0"/>
                <a:cs typeface="+mn-cs"/>
              </a:rPr>
              <a:t>Gbps</a:t>
            </a:r>
            <a:r>
              <a:rPr lang="en-US" dirty="0">
                <a:ea typeface="ＭＳ Ｐゴシック" charset="0"/>
                <a:cs typeface="+mn-cs"/>
              </a:rPr>
              <a:t> link, 15 </a:t>
            </a:r>
            <a:r>
              <a:rPr lang="en-US" dirty="0" err="1">
                <a:ea typeface="ＭＳ Ｐゴシック" charset="0"/>
                <a:cs typeface="+mn-cs"/>
              </a:rPr>
              <a:t>ms</a:t>
            </a:r>
            <a:r>
              <a:rPr lang="en-US" dirty="0">
                <a:ea typeface="ＭＳ Ｐゴシック" charset="0"/>
                <a:cs typeface="+mn-cs"/>
              </a:rPr>
              <a:t> prop. delay, 8000 bit packet: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4290" y="3352800"/>
            <a:ext cx="8611585" cy="1550988"/>
            <a:chOff x="294290" y="3352800"/>
            <a:chExt cx="8611585" cy="1550988"/>
          </a:xfrm>
        </p:grpSpPr>
        <p:sp>
          <p:nvSpPr>
            <p:cNvPr id="2" name="Rectangle 1"/>
            <p:cNvSpPr/>
            <p:nvPr/>
          </p:nvSpPr>
          <p:spPr bwMode="auto">
            <a:xfrm>
              <a:off x="619125" y="3352800"/>
              <a:ext cx="8199054" cy="1492469"/>
            </a:xfrm>
            <a:prstGeom prst="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014" name="Rectangle 4"/>
            <p:cNvSpPr>
              <a:spLocks noChangeArrowheads="1"/>
            </p:cNvSpPr>
            <p:nvPr/>
          </p:nvSpPr>
          <p:spPr bwMode="auto">
            <a:xfrm>
              <a:off x="294290" y="3513138"/>
              <a:ext cx="8611585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688975" lvl="1" indent="-231775" algn="l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Wingdings" pitchFamily="2" charset="2"/>
                <a:buChar char="§"/>
                <a:defRPr/>
              </a:pPr>
              <a:r>
                <a:rPr lang="en-US" sz="2400" i="1" dirty="0" smtClean="0">
                  <a:solidFill>
                    <a:srgbClr val="CC0000"/>
                  </a:solidFill>
                  <a:latin typeface="Gill Sans MT" pitchFamily="34" charset="0"/>
                </a:rPr>
                <a:t>Utilization</a:t>
              </a:r>
              <a:r>
                <a:rPr lang="en-US" sz="2400" dirty="0" smtClean="0">
                  <a:latin typeface="Gill Sans MT" pitchFamily="34" charset="0"/>
                </a:rPr>
                <a:t> (fraction </a:t>
              </a:r>
              <a:r>
                <a:rPr lang="en-US" sz="2400" dirty="0">
                  <a:latin typeface="Gill Sans MT" pitchFamily="34" charset="0"/>
                </a:rPr>
                <a:t>of time sender busy </a:t>
              </a:r>
              <a:r>
                <a:rPr lang="en-US" sz="2400" dirty="0" smtClean="0">
                  <a:latin typeface="Gill Sans MT" pitchFamily="34" charset="0"/>
                </a:rPr>
                <a:t>sending):</a:t>
              </a:r>
              <a:endParaRPr lang="en-US" sz="2400" dirty="0">
                <a:latin typeface="Gill Sans MT" pitchFamily="34" charset="0"/>
              </a:endParaRPr>
            </a:p>
          </p:txBody>
        </p:sp>
        <p:graphicFrame>
          <p:nvGraphicFramePr>
            <p:cNvPr id="3687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76756"/>
                </p:ext>
              </p:extLst>
            </p:nvPr>
          </p:nvGraphicFramePr>
          <p:xfrm>
            <a:off x="1690688" y="3970338"/>
            <a:ext cx="6748462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62" name="Picture" r:id="rId3" imgW="3581400" imgH="495300" progId="Word.Picture.8">
                    <p:embed/>
                  </p:oleObj>
                </mc:Choice>
                <mc:Fallback>
                  <p:oleObj name="Picture" r:id="rId3" imgW="3581400" imgH="4953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688" y="3970338"/>
                          <a:ext cx="6748462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533400" y="4960938"/>
            <a:ext cx="83724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if RTT=30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msec</a:t>
            </a:r>
            <a:r>
              <a:rPr lang="en-US" sz="2400" dirty="0">
                <a:latin typeface="Gill Sans MT" charset="0"/>
                <a:ea typeface="ＭＳ Ｐゴシック" charset="0"/>
              </a:rPr>
              <a:t>, 1KB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r>
              <a:rPr lang="en-US" sz="2400" dirty="0">
                <a:latin typeface="Gill Sans MT" charset="0"/>
                <a:ea typeface="ＭＳ Ｐゴシック" charset="0"/>
              </a:rPr>
              <a:t> every 30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msec</a:t>
            </a:r>
            <a:r>
              <a:rPr lang="en-US" sz="2400" dirty="0">
                <a:latin typeface="Gill Sans MT" charset="0"/>
                <a:ea typeface="ＭＳ Ｐゴシック" charset="0"/>
              </a:rPr>
              <a:t>: </a:t>
            </a:r>
            <a:r>
              <a:rPr lang="en-US" sz="2400" dirty="0" smtClean="0">
                <a:latin typeface="Gill Sans MT" charset="0"/>
                <a:ea typeface="ＭＳ Ｐゴシック" charset="0"/>
              </a:rPr>
              <a:t/>
            </a:r>
            <a:br>
              <a:rPr lang="en-US" sz="2400" dirty="0" smtClean="0">
                <a:latin typeface="Gill Sans MT" charset="0"/>
                <a:ea typeface="ＭＳ Ｐゴシック" charset="0"/>
              </a:rPr>
            </a:br>
            <a:r>
              <a:rPr lang="en-US" sz="2400" dirty="0" smtClean="0">
                <a:latin typeface="Gill Sans MT" charset="0"/>
                <a:ea typeface="ＭＳ Ｐゴシック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we get 330 kbps throughput over a 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1 </a:t>
            </a:r>
            <a:r>
              <a:rPr lang="en-US" sz="2400" dirty="0" err="1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Gbps</a:t>
            </a:r>
            <a:r>
              <a:rPr lang="en-US" sz="2400" dirty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 link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network protocol limits use of physical resources!</a:t>
            </a:r>
          </a:p>
        </p:txBody>
      </p:sp>
      <p:grpSp>
        <p:nvGrpSpPr>
          <p:cNvPr id="36874" name="Group 24"/>
          <p:cNvGrpSpPr>
            <a:grpSpLocks/>
          </p:cNvGrpSpPr>
          <p:nvPr/>
        </p:nvGrpSpPr>
        <p:grpSpPr bwMode="auto">
          <a:xfrm>
            <a:off x="1789113" y="2438400"/>
            <a:ext cx="5903912" cy="812800"/>
            <a:chOff x="137" y="1675"/>
            <a:chExt cx="3719" cy="512"/>
          </a:xfrm>
        </p:grpSpPr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137" y="1795"/>
              <a:ext cx="7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smtClean="0">
                  <a:latin typeface="Arial" charset="0"/>
                </a:rPr>
                <a:t>D</a:t>
              </a:r>
              <a:r>
                <a:rPr lang="en-US" sz="2400" i="1" baseline="-25000" smtClean="0">
                  <a:latin typeface="Arial" charset="0"/>
                </a:rPr>
                <a:t>trans</a:t>
              </a:r>
              <a:r>
                <a:rPr lang="en-US" sz="2400" i="1" smtClean="0">
                  <a:latin typeface="Arial" charset="0"/>
                </a:rPr>
                <a:t> =</a:t>
              </a:r>
            </a:p>
          </p:txBody>
        </p:sp>
        <p:grpSp>
          <p:nvGrpSpPr>
            <p:cNvPr id="36876" name="Group 14"/>
            <p:cNvGrpSpPr>
              <a:grpSpLocks/>
            </p:cNvGrpSpPr>
            <p:nvPr/>
          </p:nvGrpSpPr>
          <p:grpSpPr bwMode="auto">
            <a:xfrm>
              <a:off x="827" y="1677"/>
              <a:ext cx="255" cy="496"/>
              <a:chOff x="155" y="2937"/>
              <a:chExt cx="255" cy="496"/>
            </a:xfrm>
          </p:grpSpPr>
          <p:sp>
            <p:nvSpPr>
              <p:cNvPr id="43029" name="Text Box 11"/>
              <p:cNvSpPr txBox="1">
                <a:spLocks noChangeArrowheads="1"/>
              </p:cNvSpPr>
              <p:nvPr/>
            </p:nvSpPr>
            <p:spPr bwMode="auto">
              <a:xfrm>
                <a:off x="176" y="2937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/>
                  <a:t>L</a:t>
                </a:r>
              </a:p>
            </p:txBody>
          </p:sp>
          <p:sp>
            <p:nvSpPr>
              <p:cNvPr id="43030" name="Text Box 12"/>
              <p:cNvSpPr txBox="1">
                <a:spLocks noChangeArrowheads="1"/>
              </p:cNvSpPr>
              <p:nvPr/>
            </p:nvSpPr>
            <p:spPr bwMode="auto">
              <a:xfrm>
                <a:off x="155" y="3145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latin typeface="Arial" charset="0"/>
                  </a:rPr>
                  <a:t>R</a:t>
                </a:r>
              </a:p>
            </p:txBody>
          </p:sp>
          <p:sp>
            <p:nvSpPr>
              <p:cNvPr id="43031" name="Line 13"/>
              <p:cNvSpPr>
                <a:spLocks noChangeShapeType="1"/>
              </p:cNvSpPr>
              <p:nvPr/>
            </p:nvSpPr>
            <p:spPr bwMode="auto">
              <a:xfrm>
                <a:off x="204" y="3192"/>
                <a:ext cx="18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36877" name="Group 19"/>
            <p:cNvGrpSpPr>
              <a:grpSpLocks/>
            </p:cNvGrpSpPr>
            <p:nvPr/>
          </p:nvGrpSpPr>
          <p:grpSpPr bwMode="auto">
            <a:xfrm>
              <a:off x="1233" y="1675"/>
              <a:ext cx="1225" cy="512"/>
              <a:chOff x="1401" y="1693"/>
              <a:chExt cx="1225" cy="512"/>
            </a:xfrm>
          </p:grpSpPr>
          <p:sp>
            <p:nvSpPr>
              <p:cNvPr id="43025" name="Text Box 6"/>
              <p:cNvSpPr txBox="1">
                <a:spLocks noChangeArrowheads="1"/>
              </p:cNvSpPr>
              <p:nvPr/>
            </p:nvSpPr>
            <p:spPr bwMode="auto">
              <a:xfrm>
                <a:off x="2085" y="1748"/>
                <a:ext cx="16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000" smtClean="0">
                    <a:latin typeface="Comic Sans MS" charset="0"/>
                  </a:rPr>
                  <a:t> </a:t>
                </a:r>
                <a:endParaRPr lang="en-US" sz="2400" smtClean="0">
                  <a:latin typeface="Times New Roman" charset="0"/>
                </a:endParaRPr>
              </a:p>
            </p:txBody>
          </p:sp>
          <p:sp>
            <p:nvSpPr>
              <p:cNvPr id="43026" name="Text Box 16"/>
              <p:cNvSpPr txBox="1">
                <a:spLocks noChangeArrowheads="1"/>
              </p:cNvSpPr>
              <p:nvPr/>
            </p:nvSpPr>
            <p:spPr bwMode="auto">
              <a:xfrm>
                <a:off x="1563" y="1693"/>
                <a:ext cx="89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latin typeface="Arial" charset="0"/>
                  </a:rPr>
                  <a:t>8000 bits</a:t>
                </a:r>
              </a:p>
            </p:txBody>
          </p:sp>
          <p:sp>
            <p:nvSpPr>
              <p:cNvPr id="43027" name="Text Box 17"/>
              <p:cNvSpPr txBox="1">
                <a:spLocks noChangeArrowheads="1"/>
              </p:cNvSpPr>
              <p:nvPr/>
            </p:nvSpPr>
            <p:spPr bwMode="auto">
              <a:xfrm>
                <a:off x="1401" y="1917"/>
                <a:ext cx="122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/>
                  <a:t>10</a:t>
                </a:r>
                <a:r>
                  <a:rPr lang="en-US" sz="2400" i="1" baseline="30000" smtClean="0"/>
                  <a:t>9 </a:t>
                </a:r>
                <a:r>
                  <a:rPr lang="en-US" sz="2400" i="1" smtClean="0"/>
                  <a:t>bits/sec</a:t>
                </a:r>
              </a:p>
            </p:txBody>
          </p:sp>
          <p:sp>
            <p:nvSpPr>
              <p:cNvPr id="43028" name="Line 18"/>
              <p:cNvSpPr>
                <a:spLocks noChangeShapeType="1"/>
              </p:cNvSpPr>
              <p:nvPr/>
            </p:nvSpPr>
            <p:spPr bwMode="auto">
              <a:xfrm>
                <a:off x="1604" y="1950"/>
                <a:ext cx="97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3022" name="Text Box 20"/>
            <p:cNvSpPr txBox="1">
              <a:spLocks noChangeArrowheads="1"/>
            </p:cNvSpPr>
            <p:nvPr/>
          </p:nvSpPr>
          <p:spPr bwMode="auto">
            <a:xfrm>
              <a:off x="1093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=</a:t>
              </a:r>
            </a:p>
          </p:txBody>
        </p:sp>
        <p:sp>
          <p:nvSpPr>
            <p:cNvPr id="43023" name="Text Box 22"/>
            <p:cNvSpPr txBox="1">
              <a:spLocks noChangeArrowheads="1"/>
            </p:cNvSpPr>
            <p:nvPr/>
          </p:nvSpPr>
          <p:spPr bwMode="auto">
            <a:xfrm>
              <a:off x="2509" y="1789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=</a:t>
              </a:r>
            </a:p>
          </p:txBody>
        </p:sp>
        <p:sp>
          <p:nvSpPr>
            <p:cNvPr id="43024" name="Text Box 23"/>
            <p:cNvSpPr txBox="1">
              <a:spLocks noChangeArrowheads="1"/>
            </p:cNvSpPr>
            <p:nvPr/>
          </p:nvSpPr>
          <p:spPr bwMode="auto">
            <a:xfrm>
              <a:off x="2715" y="1777"/>
              <a:ext cx="114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i="1" dirty="0" smtClean="0">
                  <a:latin typeface="Arial" charset="0"/>
                </a:rPr>
                <a:t>8 </a:t>
              </a:r>
              <a:r>
                <a:rPr lang="en-US" sz="2400" i="1" dirty="0" err="1" smtClean="0">
                  <a:latin typeface="Arial" charset="0"/>
                </a:rPr>
                <a:t>microsecs</a:t>
              </a:r>
              <a:endParaRPr lang="en-US" sz="2400" i="1" dirty="0" smtClean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2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  <p:bldP spid="430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F43637EE-8093-4FD3-B311-71FCF9882221}" type="slidenum">
              <a:rPr lang="en-US" sz="1200" smtClean="0"/>
              <a:pPr>
                <a:defRPr/>
              </a:pPr>
              <a:t>39</a:t>
            </a:fld>
            <a:endParaRPr lang="en-US" sz="120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69691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rdt3.0: stop-and-wait operation</a:t>
            </a:r>
          </a:p>
        </p:txBody>
      </p:sp>
      <p:sp>
        <p:nvSpPr>
          <p:cNvPr id="37894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first packet bit transmitted, t = 0</a:t>
            </a:r>
          </a:p>
        </p:txBody>
      </p:sp>
      <p:sp>
        <p:nvSpPr>
          <p:cNvPr id="37896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899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900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7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solidFill>
                  <a:srgbClr val="CC0000"/>
                </a:solidFill>
                <a:latin typeface="Arial" charset="0"/>
              </a:rPr>
              <a:t>RTT</a:t>
            </a:r>
            <a:r>
              <a:rPr lang="en-US" sz="1000">
                <a:latin typeface="Arial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7908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9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last packet bit transmitted,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t = L / R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7911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913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4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7915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t = RTT + L / R</a:t>
            </a:r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37916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2147483647 w 1845"/>
              <a:gd name="T3" fmla="*/ 2147483647 h 592"/>
              <a:gd name="T4" fmla="*/ 2147483647 w 1845"/>
              <a:gd name="T5" fmla="*/ 2147483647 h 592"/>
              <a:gd name="T6" fmla="*/ 0 w 1845"/>
              <a:gd name="T7" fmla="*/ 21474836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17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37921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918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9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7920" name="Object 35"/>
          <p:cNvGraphicFramePr>
            <a:graphicFrameLocks noChangeAspect="1"/>
          </p:cNvGraphicFramePr>
          <p:nvPr/>
        </p:nvGraphicFramePr>
        <p:xfrm>
          <a:off x="1255713" y="4862513"/>
          <a:ext cx="67484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6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4862513"/>
                        <a:ext cx="6748462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9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04056"/>
            <a:ext cx="8219256" cy="548680"/>
          </a:xfrm>
        </p:spPr>
        <p:txBody>
          <a:bodyPr/>
          <a:lstStyle/>
          <a:p>
            <a:r>
              <a:rPr lang="en-US" dirty="0" smtClean="0"/>
              <a:t>Transport Layer: </a:t>
            </a:r>
            <a:r>
              <a:rPr lang="en-US" dirty="0" smtClean="0">
                <a:solidFill>
                  <a:srgbClr val="FF0000"/>
                </a:solidFill>
              </a:rPr>
              <a:t>Learning goals: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71600"/>
            <a:ext cx="8422456" cy="3065512"/>
          </a:xfrm>
        </p:spPr>
        <p:txBody>
          <a:bodyPr/>
          <a:lstStyle/>
          <a:p>
            <a:r>
              <a:rPr lang="en-US" sz="2000" dirty="0" smtClean="0"/>
              <a:t>understand principles behind transport layer services:</a:t>
            </a:r>
          </a:p>
          <a:p>
            <a:pPr lvl="1"/>
            <a:r>
              <a:rPr lang="en-US" sz="1800" dirty="0" smtClean="0"/>
              <a:t>Addressing, multiplexing/</a:t>
            </a:r>
            <a:r>
              <a:rPr lang="en-US" sz="1800" dirty="0" err="1" smtClean="0"/>
              <a:t>demultiplexing</a:t>
            </a:r>
            <a:endParaRPr lang="en-US" sz="1800" dirty="0" smtClean="0"/>
          </a:p>
          <a:p>
            <a:pPr lvl="1"/>
            <a:r>
              <a:rPr lang="en-US" sz="1800" dirty="0" smtClean="0"/>
              <a:t>reliable data transfer</a:t>
            </a:r>
          </a:p>
          <a:p>
            <a:pPr lvl="1"/>
            <a:r>
              <a:rPr lang="en-US" sz="1800" dirty="0" smtClean="0"/>
              <a:t>flow control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congestion control (</a:t>
            </a:r>
            <a:r>
              <a:rPr lang="en-US" sz="1800" dirty="0" err="1" smtClean="0"/>
              <a:t>no;t</a:t>
            </a:r>
            <a:r>
              <a:rPr lang="en-US" sz="1800" dirty="0" smtClean="0"/>
              <a:t> </a:t>
            </a:r>
            <a:r>
              <a:rPr lang="en-US" sz="1800" dirty="0" smtClean="0"/>
              <a:t>strictly Transport layer </a:t>
            </a:r>
            <a:r>
              <a:rPr lang="en-US" sz="1800" dirty="0" smtClean="0"/>
              <a:t>issue --</a:t>
            </a:r>
            <a:r>
              <a:rPr lang="en-US" sz="1800" i="1" dirty="0" smtClean="0"/>
              <a:t>some study now</a:t>
            </a:r>
            <a:r>
              <a:rPr lang="en-US" sz="1800" i="1" dirty="0" smtClean="0"/>
              <a:t>; more in connection with </a:t>
            </a:r>
            <a:r>
              <a:rPr lang="en-US" sz="1800" i="1" dirty="0" err="1" smtClean="0"/>
              <a:t>RealTime</a:t>
            </a:r>
            <a:r>
              <a:rPr lang="en-US" sz="1800" i="1" dirty="0" smtClean="0"/>
              <a:t> traffic</a:t>
            </a:r>
            <a:r>
              <a:rPr lang="en-US" sz="1800" dirty="0" smtClean="0"/>
              <a:t>)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instantiation and implementation in the Internet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032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19256" cy="108012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sv-SE" dirty="0" smtClean="0"/>
              <a:t>Is RDT </a:t>
            </a:r>
            <a:r>
              <a:rPr lang="sv-SE" dirty="0" err="1" smtClean="0"/>
              <a:t>necessarily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slow</a:t>
            </a:r>
            <a:r>
              <a:rPr lang="sv-SE" dirty="0"/>
              <a:t>/</a:t>
            </a:r>
            <a:r>
              <a:rPr lang="sv-SE" dirty="0" err="1" smtClean="0"/>
              <a:t>inefficient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DBA504-7919-41DE-B9B2-CB6A22CC38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0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2B77E94-00F1-4E48-A135-47B3C94399B2}" type="slidenum">
              <a:rPr lang="en-US" sz="1200" smtClean="0"/>
              <a:pPr>
                <a:defRPr/>
              </a:pPr>
              <a:t>41</a:t>
            </a:fld>
            <a:endParaRPr lang="en-US" sz="12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Pipelined protocols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5462" y="980728"/>
            <a:ext cx="7591425" cy="1800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CC0000"/>
                </a:solidFill>
              </a:rPr>
              <a:t>pipelining:</a:t>
            </a:r>
            <a:r>
              <a:rPr lang="en-US" dirty="0" smtClean="0"/>
              <a:t> sender allows multiple,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in-flight</a:t>
            </a:r>
            <a:r>
              <a:rPr lang="ja-JP" altLang="en-US" dirty="0" smtClean="0"/>
              <a:t>”</a:t>
            </a:r>
            <a:r>
              <a:rPr lang="en-US" altLang="ja-JP" dirty="0" smtClean="0"/>
              <a:t>, yet-to-be-acknowledged </a:t>
            </a:r>
            <a:r>
              <a:rPr lang="en-US" altLang="ja-JP" dirty="0" err="1" smtClean="0"/>
              <a:t>pkts</a:t>
            </a:r>
            <a:endParaRPr lang="en-US" altLang="ja-JP" dirty="0" smtClean="0"/>
          </a:p>
          <a:p>
            <a:pPr lvl="1">
              <a:defRPr/>
            </a:pPr>
            <a:r>
              <a:rPr lang="en-US" dirty="0" smtClean="0"/>
              <a:t>range of sequence numbers must be increased</a:t>
            </a:r>
          </a:p>
          <a:p>
            <a:pPr lvl="1">
              <a:defRPr/>
            </a:pPr>
            <a:r>
              <a:rPr lang="en-US" dirty="0" smtClean="0"/>
              <a:t>buffering at sender and/or receiver</a:t>
            </a:r>
          </a:p>
        </p:txBody>
      </p:sp>
      <p:pic>
        <p:nvPicPr>
          <p:cNvPr id="38920" name="Picture 5" descr="rdt_pipeline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1" name="Group 44"/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5138" name="Rectangle 43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95" name="Group 36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8996" name="Picture 3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7" name="Freeform 3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8922" name="Freeform 48"/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7 w 117"/>
              <a:gd name="T1" fmla="*/ 2147483647 h 272"/>
              <a:gd name="T2" fmla="*/ 2147483647 w 117"/>
              <a:gd name="T3" fmla="*/ 2147483647 h 272"/>
              <a:gd name="T4" fmla="*/ 2147483647 w 117"/>
              <a:gd name="T5" fmla="*/ 2147483647 h 272"/>
              <a:gd name="T6" fmla="*/ 0 w 117"/>
              <a:gd name="T7" fmla="*/ 2147483647 h 272"/>
              <a:gd name="T8" fmla="*/ 2147483647 w 117"/>
              <a:gd name="T9" fmla="*/ 2147483647 h 272"/>
              <a:gd name="T10" fmla="*/ 2147483647 w 117"/>
              <a:gd name="T11" fmla="*/ 2147483647 h 272"/>
              <a:gd name="T12" fmla="*/ 2147483647 w 117"/>
              <a:gd name="T13" fmla="*/ 0 h 272"/>
              <a:gd name="T14" fmla="*/ 2147483647 w 117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8923" name="Group 50"/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5134" name="Rectangle 51"/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91" name="Group 52"/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38992" name="Picture 5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93" name="Freeform 5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8924" name="Group 55"/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38958" name="Freeform 5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Rectangle 57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60" name="Freeform 5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5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60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3" name="Group 6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32" name="AutoShape 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3" name="AutoShape 63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08" name="Rectangle 64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5" name="Group 6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30" name="AutoShape 66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31" name="AutoShape 6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0" name="Rectangle 68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11" name="Rectangle 69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68" name="Group 7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8" name="AutoShape 7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9" name="AutoShape 72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8969" name="Freeform 7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70" name="Group 7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6" name="AutoShape 75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27" name="AutoShape 76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72" name="Freeform 7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3" name="Freeform 7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80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75" name="Freeform 8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AutoShape 82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1" name="AutoShape 83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2" name="Oval 84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3" name="Oval 85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124" name="Oval 86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125" name="Rectangle 87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8925" name="Group 88"/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38926" name="Freeform 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Rectangle 90"/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28" name="Freeform 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Rectangle 93"/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1" name="Group 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00" name="AutoShape 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101" name="AutoShape 96"/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6" name="Rectangle 97"/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3" name="Group 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098" name="AutoShape 99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9" name="AutoShape 100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78" name="Rectangle 101"/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79" name="Rectangle 102"/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8936" name="Group 1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096" name="AutoShape 10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7" name="AutoShape 105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8937" name="Freeform 1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38" name="Group 1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094" name="AutoShape 108"/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5095" name="AutoShape 109"/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5083" name="Rectangle 110"/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40" name="Freeform 1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Freeform 1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Oval 113"/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943" name="Freeform 1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AutoShape 115"/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89" name="AutoShape 116"/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0" name="Oval 117"/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1" name="Oval 118"/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092" name="Oval 119"/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093" name="Rectangle 120"/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4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3BD1E52-1AFD-44C2-AA07-3FAF8EB2D6DE}" type="slidenum">
              <a:rPr lang="en-US" sz="1200" smtClean="0"/>
              <a:pPr>
                <a:defRPr/>
              </a:pPr>
              <a:t>42</a:t>
            </a:fld>
            <a:endParaRPr lang="en-US" sz="12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Pipelining: increased utilization</a:t>
            </a:r>
          </a:p>
        </p:txBody>
      </p:sp>
      <p:sp>
        <p:nvSpPr>
          <p:cNvPr id="39942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first packet bit transmitted, t = 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4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7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8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9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0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2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3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RTT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54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5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6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last bit transmitted, t = L / 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57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59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0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61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US">
                <a:latin typeface="Arial" charset="0"/>
              </a:rPr>
              <a:t>ACK arrives, send next </a:t>
            </a:r>
          </a:p>
          <a:p>
            <a:pPr algn="r"/>
            <a:r>
              <a:rPr lang="en-US">
                <a:latin typeface="Arial" charset="0"/>
              </a:rPr>
              <a:t>packet, t = RTT + L / 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9962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39991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93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96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7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94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3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4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6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9967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39984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86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89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0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7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68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39977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65912 w 1845"/>
                <a:gd name="T3" fmla="*/ 21204 h 592"/>
                <a:gd name="T4" fmla="*/ 39120 w 1845"/>
                <a:gd name="T5" fmla="*/ 21204 h 592"/>
                <a:gd name="T6" fmla="*/ 0 w 1845"/>
                <a:gd name="T7" fmla="*/ 8848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79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39982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3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80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69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0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bit of 2</a:t>
            </a:r>
            <a:r>
              <a:rPr lang="en-US" baseline="30000">
                <a:latin typeface="Arial" charset="0"/>
              </a:rPr>
              <a:t>nd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71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>
                <a:latin typeface="Arial" charset="0"/>
              </a:rPr>
              <a:t>last bit of 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118" name="Text Box 57"/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Arial" charset="0"/>
              </a:rPr>
              <a:t>3-packet pipelining increases</a:t>
            </a:r>
          </a:p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Arial" charset="0"/>
              </a:rPr>
              <a:t> utilization by a factor of 3!</a:t>
            </a:r>
          </a:p>
        </p:txBody>
      </p:sp>
      <p:sp>
        <p:nvSpPr>
          <p:cNvPr id="46119" name="Line 58"/>
          <p:cNvSpPr>
            <a:spLocks noChangeShapeType="1"/>
          </p:cNvSpPr>
          <p:nvPr/>
        </p:nvSpPr>
        <p:spPr bwMode="auto">
          <a:xfrm flipH="1">
            <a:off x="3326468" y="4821238"/>
            <a:ext cx="3185455" cy="4079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aphicFrame>
        <p:nvGraphicFramePr>
          <p:cNvPr id="39976" name="Object 61"/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0" name="Picture" r:id="rId3" imgW="3581400" imgH="495300" progId="Word.Picture.8">
                  <p:embed/>
                </p:oleObj>
              </mc:Choice>
              <mc:Fallback>
                <p:oleObj name="Picture" r:id="rId3" imgW="3581400" imgH="4953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3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FC9B27A-0818-42F8-8E87-3156B4685FA1}" type="slidenum">
              <a:rPr lang="en-US" sz="1200" smtClean="0"/>
              <a:pPr>
                <a:defRPr/>
              </a:pPr>
              <a:t>43</a:t>
            </a:fld>
            <a:endParaRPr lang="en-US" sz="12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07963"/>
            <a:ext cx="8610601" cy="556741"/>
          </a:xfrm>
        </p:spPr>
        <p:txBody>
          <a:bodyPr/>
          <a:lstStyle/>
          <a:p>
            <a:pPr>
              <a:defRPr/>
            </a:pPr>
            <a:r>
              <a:rPr lang="en-US" sz="3500" dirty="0">
                <a:ea typeface="ＭＳ Ｐゴシック" charset="0"/>
                <a:cs typeface="+mj-cs"/>
              </a:rPr>
              <a:t>Pipelined protocols</a:t>
            </a:r>
            <a:r>
              <a:rPr lang="en-US" sz="3500" dirty="0" smtClean="0">
                <a:ea typeface="ＭＳ Ｐゴシック" charset="0"/>
                <a:cs typeface="+mj-cs"/>
              </a:rPr>
              <a:t>: </a:t>
            </a:r>
            <a:r>
              <a:rPr lang="en-US" sz="3500" dirty="0" err="1" smtClean="0">
                <a:ea typeface="ＭＳ Ｐゴシック" charset="0"/>
                <a:cs typeface="+mj-cs"/>
              </a:rPr>
              <a:t>ack</a:t>
            </a:r>
            <a:r>
              <a:rPr lang="en-US" sz="3500" dirty="0" smtClean="0">
                <a:ea typeface="ＭＳ Ｐゴシック" charset="0"/>
                <a:cs typeface="+mj-cs"/>
              </a:rPr>
              <a:t>-based error control</a:t>
            </a:r>
            <a:endParaRPr lang="en-US" sz="3500" dirty="0">
              <a:ea typeface="ＭＳ Ｐゴシック" charset="0"/>
              <a:cs typeface="+mj-cs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27584" y="1260513"/>
            <a:ext cx="7344816" cy="1076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if data is lost, two generic forms of pipelined protocols: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go-Back-N, selective repeat</a:t>
            </a:r>
            <a:endParaRPr lang="en-US" i="1" dirty="0">
              <a:solidFill>
                <a:srgbClr val="CC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9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821BB7E-D182-48A9-86D5-35165B7856BD}" type="slidenum">
              <a:rPr lang="en-US" sz="1200" smtClean="0"/>
              <a:pPr>
                <a:defRPr/>
              </a:pPr>
              <a:t>44</a:t>
            </a:fld>
            <a:endParaRPr lang="en-US" sz="1200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61230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Go-Back-n: </a:t>
            </a:r>
            <a:r>
              <a:rPr lang="en-US" dirty="0">
                <a:ea typeface="ＭＳ Ｐゴシック" charset="0"/>
                <a:cs typeface="+mj-cs"/>
              </a:rPr>
              <a:t>sender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602382"/>
          </a:xfrm>
        </p:spPr>
        <p:txBody>
          <a:bodyPr/>
          <a:lstStyle/>
          <a:p>
            <a:pPr>
              <a:defRPr/>
            </a:pPr>
            <a:r>
              <a:rPr lang="ja-JP" altLang="en-US" sz="2400" dirty="0" smtClean="0"/>
              <a:t>“</a:t>
            </a:r>
            <a:r>
              <a:rPr lang="en-US" altLang="ja-JP" sz="2400" dirty="0" smtClean="0"/>
              <a:t>window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of up to N, consecutive </a:t>
            </a:r>
            <a:r>
              <a:rPr lang="en-US" altLang="ja-JP" sz="2400" dirty="0" err="1" smtClean="0"/>
              <a:t>unack</a:t>
            </a:r>
            <a:r>
              <a:rPr lang="ja-JP" altLang="en-US" sz="2400" dirty="0" smtClean="0"/>
              <a:t>’</a:t>
            </a:r>
            <a:r>
              <a:rPr lang="en-US" altLang="ja-JP" sz="2400" dirty="0" err="1" smtClean="0"/>
              <a:t>ed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pkts</a:t>
            </a:r>
            <a:r>
              <a:rPr lang="en-US" altLang="ja-JP" sz="2400" dirty="0" smtClean="0"/>
              <a:t> allowed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41990" name="Picture 4" descr="gbn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263775"/>
            <a:ext cx="80994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476250" y="4149724"/>
            <a:ext cx="8324850" cy="22316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itchFamily="34" charset="0"/>
              </a:rPr>
              <a:t>ACK(n): ACKs all </a:t>
            </a:r>
            <a:r>
              <a:rPr lang="en-US" sz="2400" dirty="0" err="1">
                <a:latin typeface="Gill Sans MT" pitchFamily="34" charset="0"/>
              </a:rPr>
              <a:t>pkts</a:t>
            </a:r>
            <a:r>
              <a:rPr lang="en-US" sz="2400" dirty="0">
                <a:latin typeface="Gill Sans MT" pitchFamily="34" charset="0"/>
              </a:rPr>
              <a:t> up to, including </a:t>
            </a:r>
            <a:r>
              <a:rPr lang="en-US" sz="2400" dirty="0" err="1">
                <a:latin typeface="Gill Sans MT" pitchFamily="34" charset="0"/>
              </a:rPr>
              <a:t>seq</a:t>
            </a:r>
            <a:r>
              <a:rPr lang="en-US" sz="2400" dirty="0">
                <a:latin typeface="Gill Sans MT" pitchFamily="34" charset="0"/>
              </a:rPr>
              <a:t> # n - </a:t>
            </a:r>
            <a:r>
              <a:rPr lang="ja-JP" altLang="en-US" sz="2400" i="1" dirty="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400" i="1" dirty="0">
                <a:solidFill>
                  <a:srgbClr val="CC0000"/>
                </a:solidFill>
                <a:latin typeface="Gill Sans MT" pitchFamily="34" charset="0"/>
              </a:rPr>
              <a:t>cumulative ACK</a:t>
            </a:r>
            <a:r>
              <a:rPr lang="ja-JP" altLang="en-US" sz="2400" i="1" dirty="0">
                <a:solidFill>
                  <a:srgbClr val="CC0000"/>
                </a:solidFill>
                <a:latin typeface="Gill Sans MT" pitchFamily="34" charset="0"/>
              </a:rPr>
              <a:t>”</a:t>
            </a:r>
            <a:endParaRPr lang="en-US" altLang="ja-JP" sz="2400" i="1" dirty="0">
              <a:solidFill>
                <a:srgbClr val="CC0000"/>
              </a:solidFill>
              <a:latin typeface="Gill Sans MT" pitchFamily="34" charset="0"/>
            </a:endParaRPr>
          </a:p>
          <a:p>
            <a:pPr marL="800100" lvl="1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itchFamily="34" charset="0"/>
              </a:rPr>
              <a:t>may receive duplicate ACKs (see receiver)</a:t>
            </a:r>
            <a:endParaRPr lang="en-US" sz="20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Gill Sans MT" pitchFamily="34" charset="0"/>
              </a:rPr>
              <a:t>timer for oldest in-flight </a:t>
            </a:r>
            <a:r>
              <a:rPr lang="en-US" sz="2400" dirty="0" err="1">
                <a:latin typeface="Gill Sans MT" pitchFamily="34" charset="0"/>
              </a:rPr>
              <a:t>pkt</a:t>
            </a:r>
            <a:endParaRPr lang="en-US" sz="24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sz="2400" i="1" dirty="0" smtClean="0">
                <a:latin typeface="Gill Sans MT" pitchFamily="34" charset="0"/>
              </a:rPr>
              <a:t>timeout(n):</a:t>
            </a:r>
            <a:r>
              <a:rPr lang="en-US" sz="2400" dirty="0" smtClean="0">
                <a:latin typeface="Gill Sans MT" pitchFamily="34" charset="0"/>
              </a:rPr>
              <a:t> </a:t>
            </a:r>
            <a:r>
              <a:rPr lang="en-US" sz="2400" dirty="0">
                <a:latin typeface="Gill Sans MT" pitchFamily="34" charset="0"/>
              </a:rPr>
              <a:t>retransmit packet n</a:t>
            </a:r>
            <a:r>
              <a:rPr lang="en-US" sz="2400" dirty="0" smtClean="0">
                <a:latin typeface="Gill Sans MT" pitchFamily="34" charset="0"/>
              </a:rPr>
              <a:t> and </a:t>
            </a:r>
            <a:r>
              <a:rPr lang="en-US" sz="2400" dirty="0">
                <a:latin typeface="Gill Sans MT" pitchFamily="34" charset="0"/>
              </a:rPr>
              <a:t>all higher </a:t>
            </a:r>
            <a:r>
              <a:rPr lang="en-US" sz="2400" dirty="0" err="1">
                <a:latin typeface="Gill Sans MT" pitchFamily="34" charset="0"/>
              </a:rPr>
              <a:t>seq</a:t>
            </a:r>
            <a:r>
              <a:rPr lang="en-US" sz="2400" dirty="0">
                <a:latin typeface="Gill Sans MT" pitchFamily="34" charset="0"/>
              </a:rPr>
              <a:t> # </a:t>
            </a:r>
            <a:r>
              <a:rPr lang="en-US" sz="2400" dirty="0" err="1">
                <a:latin typeface="Gill Sans MT" pitchFamily="34" charset="0"/>
              </a:rPr>
              <a:t>pkts</a:t>
            </a:r>
            <a:r>
              <a:rPr lang="en-US" sz="2400" dirty="0">
                <a:latin typeface="Gill Sans MT" pitchFamily="34" charset="0"/>
              </a:rPr>
              <a:t> in window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endParaRPr lang="en-US" sz="28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endParaRPr lang="en-US" sz="2800" dirty="0">
              <a:latin typeface="Gill Sans MT" pitchFamily="34" charset="0"/>
            </a:endParaRPr>
          </a:p>
        </p:txBody>
      </p:sp>
      <p:sp>
        <p:nvSpPr>
          <p:cNvPr id="48136" name="Rectangle 6"/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C11BC6AA-3812-4092-8063-5528A9BFA384}" type="slidenum">
              <a:rPr lang="en-US" sz="1200" smtClean="0"/>
              <a:pPr>
                <a:defRPr/>
              </a:pPr>
              <a:t>45</a:t>
            </a:fld>
            <a:endParaRPr lang="en-US" sz="1200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650875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>
                <a:ea typeface="ＭＳ Ｐゴシック" charset="0"/>
                <a:cs typeface="+mj-cs"/>
              </a:rPr>
              <a:t>GBn</a:t>
            </a:r>
            <a:r>
              <a:rPr lang="en-US" sz="4000" dirty="0" smtClean="0">
                <a:ea typeface="ＭＳ Ｐゴシック" charset="0"/>
                <a:cs typeface="+mj-cs"/>
              </a:rPr>
              <a:t> </a:t>
            </a:r>
            <a:r>
              <a:rPr lang="en-US" sz="4000" dirty="0">
                <a:ea typeface="ＭＳ Ｐゴシック" charset="0"/>
                <a:cs typeface="+mj-cs"/>
              </a:rPr>
              <a:t>in action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2632075" y="1412875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send  pkt0</a:t>
            </a:r>
          </a:p>
          <a:p>
            <a:pPr algn="r">
              <a:defRPr/>
            </a:pPr>
            <a:r>
              <a:rPr lang="en-US" sz="1800" smtClean="0"/>
              <a:t>send  pkt1</a:t>
            </a:r>
          </a:p>
          <a:p>
            <a:pPr algn="r">
              <a:defRPr/>
            </a:pPr>
            <a:r>
              <a:rPr lang="en-US" sz="1800" smtClean="0"/>
              <a:t>send  pkt2</a:t>
            </a:r>
          </a:p>
          <a:p>
            <a:pPr algn="r">
              <a:defRPr/>
            </a:pPr>
            <a:r>
              <a:rPr lang="en-US" sz="1800" smtClean="0"/>
              <a:t>send  pkt3</a:t>
            </a:r>
          </a:p>
          <a:p>
            <a:pPr algn="r">
              <a:defRPr/>
            </a:pPr>
            <a:r>
              <a:rPr lang="en-US" sz="1800" smtClean="0"/>
              <a:t>(wait)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1207" name="Text Box 6"/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1208" name="Line 14"/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09" name="Text Box 15"/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pkt0, send ack0</a:t>
            </a:r>
          </a:p>
          <a:p>
            <a:pPr algn="l">
              <a:defRPr/>
            </a:pPr>
            <a:r>
              <a:rPr lang="en-US" sz="1800" smtClean="0"/>
              <a:t>receive pkt1, send ack1</a:t>
            </a:r>
          </a:p>
          <a:p>
            <a:pPr algn="l">
              <a:defRPr/>
            </a:pPr>
            <a:r>
              <a:rPr lang="en-US" sz="1800" smtClean="0"/>
              <a:t> </a:t>
            </a:r>
          </a:p>
          <a:p>
            <a:pPr algn="l">
              <a:defRPr/>
            </a:pPr>
            <a:r>
              <a:rPr lang="en-US" sz="1800" smtClean="0"/>
              <a:t>receive pkt3,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ack0, send pkt4</a:t>
            </a:r>
          </a:p>
          <a:p>
            <a:pPr algn="r">
              <a:defRPr/>
            </a:pPr>
            <a:r>
              <a:rPr lang="en-US" sz="1800" dirty="0" err="1" smtClean="0"/>
              <a:t>rcv</a:t>
            </a:r>
            <a:r>
              <a:rPr lang="en-US" sz="1800" dirty="0" smtClean="0"/>
              <a:t> ack1, send pkt5</a:t>
            </a:r>
          </a:p>
          <a:p>
            <a:pPr algn="r">
              <a:defRPr/>
            </a:pPr>
            <a:endParaRPr lang="en-US" sz="1800" dirty="0" smtClean="0"/>
          </a:p>
        </p:txBody>
      </p:sp>
      <p:pic>
        <p:nvPicPr>
          <p:cNvPr id="43019" name="Picture 34" descr="alarm_clock_ring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164013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Text Box 35"/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smtClean="0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1213" name="Text Box 36"/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pkt5</a:t>
            </a:r>
          </a:p>
        </p:txBody>
      </p:sp>
      <p:sp>
        <p:nvSpPr>
          <p:cNvPr id="51214" name="Line 7"/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5" name="Line 11"/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6" name="Line 12"/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7" name="Line 13"/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8" name="Line 17"/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2" name="Line 24"/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3" name="Line 25"/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4" name="Line 26"/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3033" name="Group 29"/>
          <p:cNvGrpSpPr>
            <a:grpSpLocks/>
          </p:cNvGrpSpPr>
          <p:nvPr/>
        </p:nvGrpSpPr>
        <p:grpSpPr bwMode="auto">
          <a:xfrm>
            <a:off x="3817938" y="2135188"/>
            <a:ext cx="103187" cy="2462212"/>
            <a:chOff x="3651" y="1878"/>
            <a:chExt cx="78" cy="963"/>
          </a:xfrm>
        </p:grpSpPr>
        <p:sp>
          <p:nvSpPr>
            <p:cNvPr id="51271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2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3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226" name="Line 37"/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7" name="Line 38"/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8" name="Line 39"/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29" name="Line 40"/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30" name="Text Box 41"/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pkt4,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31" name="Text Box 42"/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pkt5, discard, </a:t>
            </a:r>
          </a:p>
          <a:p>
            <a:pPr algn="l">
              <a:defRPr/>
            </a:pPr>
            <a:r>
              <a:rPr lang="en-US" sz="1800" smtClean="0"/>
              <a:t>           (re)send ack1</a:t>
            </a:r>
          </a:p>
        </p:txBody>
      </p:sp>
      <p:sp>
        <p:nvSpPr>
          <p:cNvPr id="51232" name="Text Box 43"/>
          <p:cNvSpPr txBox="1">
            <a:spLocks noChangeArrowheads="1"/>
          </p:cNvSpPr>
          <p:nvPr/>
        </p:nvSpPr>
        <p:spPr bwMode="auto">
          <a:xfrm>
            <a:off x="6027738" y="5053013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pkt5, deliver, send ack5</a:t>
            </a:r>
          </a:p>
        </p:txBody>
      </p:sp>
      <p:sp>
        <p:nvSpPr>
          <p:cNvPr id="51233" name="Text Box 44"/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ignore duplicate ACK</a:t>
            </a:r>
          </a:p>
        </p:txBody>
      </p:sp>
      <p:grpSp>
        <p:nvGrpSpPr>
          <p:cNvPr id="43042" name="Group 65"/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1269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70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1235" name="Text Box 59"/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 smtClean="0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3044" name="Group 67"/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1267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8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3045" name="Group 70"/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1265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6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3046" name="Group 73"/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1263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4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1239" name="Rectangle 79"/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0" name="Text Box 80"/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0 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 smtClean="0">
                <a:latin typeface="Arial" charset="0"/>
              </a:rPr>
              <a:t> 5 6 7 8 </a:t>
            </a:r>
          </a:p>
        </p:txBody>
      </p:sp>
      <p:grpSp>
        <p:nvGrpSpPr>
          <p:cNvPr id="43049" name="Group 84"/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1261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2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0" name="Group 85"/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1259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60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1" name="Group 88"/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1257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8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2" name="Group 91"/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1255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6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3053" name="Group 94"/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1253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254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sp>
        <p:nvSpPr>
          <p:cNvPr id="51247" name="Line 98"/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8" name="Line 99"/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49" name="Line 100"/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0" name="Line 101"/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1" name="Line 102"/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252" name="Line 103"/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275" y="5953590"/>
            <a:ext cx="4572000" cy="584775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>
            <a:spAutoFit/>
          </a:bodyPr>
          <a:lstStyle/>
          <a:p>
            <a:r>
              <a:rPr lang="sv-SE" dirty="0">
                <a:solidFill>
                  <a:srgbClr val="7030A0"/>
                </a:solidFill>
                <a:hlinkClick r:id="rId3"/>
              </a:rPr>
              <a:t>http://media.pearsoncmg.com/aw/aw_kurose_network_4/applets/go-back-n/index.html</a:t>
            </a:r>
            <a:r>
              <a:rPr lang="sv-SE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40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FE3F3CB-7089-40EA-BCB5-C94F0D4F658A}" type="slidenum">
              <a:rPr lang="en-US" sz="1200" smtClean="0"/>
              <a:pPr>
                <a:defRPr/>
              </a:pPr>
              <a:t>46</a:t>
            </a:fld>
            <a:endParaRPr lang="en-US" sz="12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Selective repeat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273453"/>
            <a:ext cx="7562850" cy="464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receiver </a:t>
            </a:r>
            <a:r>
              <a:rPr lang="en-US" i="1" dirty="0" smtClean="0"/>
              <a:t>individually</a:t>
            </a:r>
            <a:r>
              <a:rPr lang="en-US" dirty="0" smtClean="0"/>
              <a:t> acknowledges all correctly received </a:t>
            </a:r>
            <a:r>
              <a:rPr lang="en-US" dirty="0" err="1" smtClean="0"/>
              <a:t>pkts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buffers </a:t>
            </a:r>
            <a:r>
              <a:rPr lang="en-US" dirty="0" err="1" smtClean="0"/>
              <a:t>pkts</a:t>
            </a:r>
            <a:r>
              <a:rPr lang="en-US" dirty="0" smtClean="0"/>
              <a:t>, as needed, for eventual in-order delivery to upper layer</a:t>
            </a:r>
          </a:p>
          <a:p>
            <a:pPr>
              <a:defRPr/>
            </a:pPr>
            <a:r>
              <a:rPr lang="en-US" dirty="0" smtClean="0"/>
              <a:t>sender only resends </a:t>
            </a:r>
            <a:r>
              <a:rPr lang="en-US" dirty="0" err="1" smtClean="0"/>
              <a:t>pkts</a:t>
            </a:r>
            <a:r>
              <a:rPr lang="en-US" dirty="0" smtClean="0"/>
              <a:t> for which ACK not received</a:t>
            </a:r>
          </a:p>
          <a:p>
            <a:pPr lvl="1">
              <a:defRPr/>
            </a:pPr>
            <a:r>
              <a:rPr lang="en-US" dirty="0" smtClean="0"/>
              <a:t>sender timer for each </a:t>
            </a:r>
            <a:r>
              <a:rPr lang="en-US" dirty="0" err="1" smtClean="0"/>
              <a:t>unACKed</a:t>
            </a:r>
            <a:r>
              <a:rPr lang="en-US" dirty="0" smtClean="0"/>
              <a:t> </a:t>
            </a:r>
            <a:r>
              <a:rPr lang="en-US" dirty="0" err="1" smtClean="0"/>
              <a:t>pkt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sender window</a:t>
            </a:r>
          </a:p>
          <a:p>
            <a:pPr lvl="1">
              <a:defRPr/>
            </a:pPr>
            <a:r>
              <a:rPr lang="en-US" i="1" dirty="0" smtClean="0"/>
              <a:t>N</a:t>
            </a:r>
            <a:r>
              <a:rPr lang="en-US" dirty="0" smtClean="0"/>
              <a:t> consecutive </a:t>
            </a:r>
            <a:r>
              <a:rPr lang="en-US" dirty="0" err="1" smtClean="0"/>
              <a:t>seq</a:t>
            </a:r>
            <a:r>
              <a:rPr lang="en-US" dirty="0" smtClean="0"/>
              <a:t> #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</a:t>
            </a:r>
          </a:p>
          <a:p>
            <a:pPr lvl="1">
              <a:defRPr/>
            </a:pPr>
            <a:r>
              <a:rPr lang="en-US" dirty="0" smtClean="0"/>
              <a:t>limits </a:t>
            </a:r>
            <a:r>
              <a:rPr lang="en-US" dirty="0" err="1" smtClean="0"/>
              <a:t>seq</a:t>
            </a:r>
            <a:r>
              <a:rPr lang="en-US" dirty="0" smtClean="0"/>
              <a:t> #s of sent, </a:t>
            </a:r>
            <a:r>
              <a:rPr lang="en-US" dirty="0" err="1" smtClean="0"/>
              <a:t>unACKed</a:t>
            </a:r>
            <a:r>
              <a:rPr lang="en-US" dirty="0" smtClean="0"/>
              <a:t> </a:t>
            </a:r>
            <a:r>
              <a:rPr lang="en-US" dirty="0" err="1" smtClean="0"/>
              <a:t>pkts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89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0EDF304-3315-4089-A97C-793841917AE5}" type="slidenum">
              <a:rPr lang="en-US" sz="1200" smtClean="0"/>
              <a:pPr>
                <a:defRPr/>
              </a:pPr>
              <a:t>47</a:t>
            </a:fld>
            <a:endParaRPr lang="en-US" sz="1200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65414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+mj-cs"/>
              </a:rPr>
              <a:t>Selective repeat: sender, receiver windows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pic>
        <p:nvPicPr>
          <p:cNvPr id="45061" name="Picture 3" descr="sr_seq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1393825" y="1917700"/>
            <a:ext cx="2141538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D3304E6-E889-4622-9E7A-4AC32FBD5C91}" type="slidenum">
              <a:rPr lang="en-US" sz="1200" smtClean="0"/>
              <a:pPr>
                <a:defRPr/>
              </a:pPr>
              <a:t>48</a:t>
            </a:fld>
            <a:endParaRPr lang="en-US" sz="12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Selective repeat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11710"/>
            <a:ext cx="3810000" cy="4648200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data from above: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if next available </a:t>
            </a:r>
            <a:r>
              <a:rPr lang="en-US" sz="2400" dirty="0" err="1">
                <a:ea typeface="ＭＳ Ｐゴシック" charset="0"/>
                <a:cs typeface="+mn-cs"/>
              </a:rPr>
              <a:t>seq</a:t>
            </a:r>
            <a:r>
              <a:rPr lang="en-US" sz="2400" dirty="0">
                <a:ea typeface="ＭＳ Ｐゴシック" charset="0"/>
                <a:cs typeface="+mn-cs"/>
              </a:rPr>
              <a:t> # in window, send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timeout(n):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resend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r>
              <a:rPr lang="en-US" sz="2400" dirty="0">
                <a:ea typeface="ＭＳ Ｐゴシック" charset="0"/>
                <a:cs typeface="+mn-cs"/>
              </a:rPr>
              <a:t> n, restart timer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ea typeface="ＭＳ Ｐゴシック" charset="0"/>
                <a:cs typeface="+mn-cs"/>
              </a:rPr>
              <a:t>ACK(n)</a:t>
            </a:r>
            <a:r>
              <a:rPr lang="en-US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dirty="0">
                <a:ea typeface="ＭＳ Ｐゴシック" charset="0"/>
                <a:cs typeface="+mn-cs"/>
              </a:rPr>
              <a:t>in </a:t>
            </a:r>
            <a:r>
              <a:rPr lang="en-US" sz="1800" dirty="0">
                <a:ea typeface="ＭＳ Ｐゴシック" charset="0"/>
                <a:cs typeface="+mn-cs"/>
              </a:rPr>
              <a:t>[</a:t>
            </a:r>
            <a:r>
              <a:rPr lang="en-US" sz="1800" dirty="0" err="1">
                <a:ea typeface="ＭＳ Ｐゴシック" charset="0"/>
                <a:cs typeface="+mn-cs"/>
              </a:rPr>
              <a:t>sendbase,sendbase+N</a:t>
            </a:r>
            <a:r>
              <a:rPr lang="en-US" sz="1800" dirty="0">
                <a:ea typeface="ＭＳ Ｐゴシック" charset="0"/>
                <a:cs typeface="+mn-cs"/>
              </a:rPr>
              <a:t>]: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mark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r>
              <a:rPr lang="en-US" sz="2400" dirty="0">
                <a:ea typeface="ＭＳ Ｐゴシック" charset="0"/>
                <a:cs typeface="+mn-cs"/>
              </a:rPr>
              <a:t> n as received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if n smallest </a:t>
            </a:r>
            <a:r>
              <a:rPr lang="en-US" sz="2400" dirty="0" err="1">
                <a:ea typeface="ＭＳ Ｐゴシック" charset="0"/>
                <a:cs typeface="+mn-cs"/>
              </a:rPr>
              <a:t>unACKed</a:t>
            </a:r>
            <a:r>
              <a:rPr lang="en-US" sz="2400" dirty="0">
                <a:ea typeface="ＭＳ Ｐゴシック" charset="0"/>
                <a:cs typeface="+mn-cs"/>
              </a:rPr>
              <a:t> </a:t>
            </a:r>
            <a:r>
              <a:rPr lang="en-US" sz="2400" dirty="0" err="1">
                <a:ea typeface="ＭＳ Ｐゴシック" charset="0"/>
                <a:cs typeface="+mn-cs"/>
              </a:rPr>
              <a:t>pkt</a:t>
            </a:r>
            <a:r>
              <a:rPr lang="en-US" sz="2400" dirty="0">
                <a:ea typeface="ＭＳ Ｐゴシック" charset="0"/>
                <a:cs typeface="+mn-cs"/>
              </a:rPr>
              <a:t>, advance window base to next </a:t>
            </a:r>
            <a:r>
              <a:rPr lang="en-US" sz="2400" dirty="0" err="1">
                <a:ea typeface="ＭＳ Ｐゴシック" charset="0"/>
                <a:cs typeface="+mn-cs"/>
              </a:rPr>
              <a:t>unACKed</a:t>
            </a:r>
            <a:r>
              <a:rPr lang="en-US" sz="2400" dirty="0">
                <a:ea typeface="ＭＳ Ｐゴシック" charset="0"/>
                <a:cs typeface="+mn-cs"/>
              </a:rPr>
              <a:t> </a:t>
            </a:r>
            <a:r>
              <a:rPr lang="en-US" sz="2400" dirty="0" err="1">
                <a:ea typeface="ＭＳ Ｐゴシック" charset="0"/>
                <a:cs typeface="+mn-cs"/>
              </a:rPr>
              <a:t>seq</a:t>
            </a:r>
            <a:r>
              <a:rPr lang="en-US" sz="2400" dirty="0">
                <a:ea typeface="ＭＳ Ｐゴシック" charset="0"/>
                <a:cs typeface="+mn-cs"/>
              </a:rPr>
              <a:t> # 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495300" y="145732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6088" name="Group 5"/>
          <p:cNvGrpSpPr>
            <a:grpSpLocks/>
          </p:cNvGrpSpPr>
          <p:nvPr/>
        </p:nvGrpSpPr>
        <p:grpSpPr bwMode="auto">
          <a:xfrm>
            <a:off x="698500" y="1155700"/>
            <a:ext cx="1160463" cy="519113"/>
            <a:chOff x="1100" y="3896"/>
            <a:chExt cx="731" cy="327"/>
          </a:xfrm>
        </p:grpSpPr>
        <p:sp>
          <p:nvSpPr>
            <p:cNvPr id="54286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7" name="Text Box 7"/>
            <p:cNvSpPr txBox="1">
              <a:spLocks noChangeArrowheads="1"/>
            </p:cNvSpPr>
            <p:nvPr/>
          </p:nvSpPr>
          <p:spPr bwMode="auto">
            <a:xfrm>
              <a:off x="1100" y="3896"/>
              <a:ext cx="731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000099"/>
                  </a:solidFill>
                  <a:latin typeface="Gill Sans MT" charset="0"/>
                </a:rPr>
                <a:t>sender</a:t>
              </a:r>
            </a:p>
          </p:txBody>
        </p:sp>
      </p:grp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5000625" y="1569999"/>
            <a:ext cx="3810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</a:t>
            </a:r>
            <a:r>
              <a:rPr lang="en-US" sz="1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rcvbase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, rcvbase+N-1]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send 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out-of-order: buffer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in-order: deliver (also deliver buffered, in-order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pkts</a:t>
            </a:r>
            <a:r>
              <a:rPr lang="en-US" sz="2400" dirty="0">
                <a:latin typeface="Gill Sans MT" charset="0"/>
                <a:ea typeface="ＭＳ Ｐゴシック" charset="0"/>
              </a:rPr>
              <a:t>), advance window to next not-yet-received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pkt</a:t>
            </a: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pkt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n in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[rcvbase-N,rcvbase-1]</a:t>
            </a:r>
            <a:endParaRPr lang="en-US" sz="2800" dirty="0">
              <a:solidFill>
                <a:srgbClr val="CC0000"/>
              </a:solidFill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ACK(n)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otherwise: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ignore 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  <a:ea typeface="ＭＳ Ｐゴシック" charset="0"/>
            </a:endParaRPr>
          </a:p>
        </p:txBody>
      </p:sp>
      <p:sp>
        <p:nvSpPr>
          <p:cNvPr id="54282" name="Rectangle 9"/>
          <p:cNvSpPr>
            <a:spLocks noChangeArrowheads="1"/>
          </p:cNvSpPr>
          <p:nvPr/>
        </p:nvSpPr>
        <p:spPr bwMode="auto">
          <a:xfrm>
            <a:off x="4962525" y="1438275"/>
            <a:ext cx="3838575" cy="46101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6091" name="Group 10"/>
          <p:cNvGrpSpPr>
            <a:grpSpLocks/>
          </p:cNvGrpSpPr>
          <p:nvPr/>
        </p:nvGrpSpPr>
        <p:grpSpPr bwMode="auto">
          <a:xfrm>
            <a:off x="5186363" y="1127125"/>
            <a:ext cx="1365250" cy="519113"/>
            <a:chOff x="3339" y="158"/>
            <a:chExt cx="860" cy="327"/>
          </a:xfrm>
        </p:grpSpPr>
        <p:sp>
          <p:nvSpPr>
            <p:cNvPr id="54284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4285" name="Text Box 12"/>
            <p:cNvSpPr txBox="1">
              <a:spLocks noChangeArrowheads="1"/>
            </p:cNvSpPr>
            <p:nvPr/>
          </p:nvSpPr>
          <p:spPr bwMode="auto">
            <a:xfrm>
              <a:off x="3339" y="158"/>
              <a:ext cx="8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800" smtClean="0">
                  <a:solidFill>
                    <a:srgbClr val="000099"/>
                  </a:solidFill>
                  <a:latin typeface="Gill Sans MT" charset="0"/>
                </a:rPr>
                <a:t>receiver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85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9509ECB-7818-46DA-AE7C-9117D86CED28}" type="slidenum">
              <a:rPr lang="en-US" sz="1200" smtClean="0"/>
              <a:pPr>
                <a:defRPr/>
              </a:pPr>
              <a:t>49</a:t>
            </a:fld>
            <a:endParaRPr lang="en-US" sz="1200" smtClean="0"/>
          </a:p>
        </p:txBody>
      </p:sp>
      <p:pic>
        <p:nvPicPr>
          <p:cNvPr id="47108" name="Picture 9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 in action</a:t>
            </a:r>
          </a:p>
        </p:txBody>
      </p:sp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send  pkt0</a:t>
            </a:r>
          </a:p>
          <a:p>
            <a:pPr algn="r">
              <a:defRPr/>
            </a:pPr>
            <a:r>
              <a:rPr lang="en-US" sz="1800" smtClean="0"/>
              <a:t>send  pkt1</a:t>
            </a:r>
          </a:p>
          <a:p>
            <a:pPr algn="r">
              <a:defRPr/>
            </a:pPr>
            <a:r>
              <a:rPr lang="en-US" sz="1800" smtClean="0"/>
              <a:t>send  pkt2</a:t>
            </a:r>
          </a:p>
          <a:p>
            <a:pPr algn="r">
              <a:defRPr/>
            </a:pPr>
            <a:r>
              <a:rPr lang="en-US" sz="1800" smtClean="0"/>
              <a:t>send  pkt3</a:t>
            </a:r>
          </a:p>
          <a:p>
            <a:pPr algn="r">
              <a:defRPr/>
            </a:pPr>
            <a:r>
              <a:rPr lang="en-US" sz="1800" smtClean="0"/>
              <a:t>(wait)</a:t>
            </a:r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smtClean="0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55305" name="Line 7"/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pkt0, send ack0</a:t>
            </a:r>
          </a:p>
          <a:p>
            <a:pPr algn="l">
              <a:defRPr/>
            </a:pPr>
            <a:r>
              <a:rPr lang="en-US" sz="1800" smtClean="0"/>
              <a:t>receive pkt1, send ack1</a:t>
            </a:r>
          </a:p>
          <a:p>
            <a:pPr algn="l">
              <a:defRPr/>
            </a:pPr>
            <a:r>
              <a:rPr lang="en-US" sz="1800" smtClean="0"/>
              <a:t> </a:t>
            </a:r>
          </a:p>
          <a:p>
            <a:pPr algn="l">
              <a:defRPr/>
            </a:pPr>
            <a:r>
              <a:rPr lang="en-US" sz="1800" smtClean="0"/>
              <a:t>receive pkt3, buffer, </a:t>
            </a:r>
          </a:p>
          <a:p>
            <a:pPr algn="l">
              <a:defRPr/>
            </a:pPr>
            <a:r>
              <a:rPr lang="en-US" sz="1800" smtClean="0"/>
              <a:t>           send ack3</a:t>
            </a:r>
          </a:p>
        </p:txBody>
      </p:sp>
      <p:sp>
        <p:nvSpPr>
          <p:cNvPr id="55307" name="Text Box 9"/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smtClean="0"/>
              <a:t>rcv ack0, send pkt4</a:t>
            </a:r>
          </a:p>
          <a:p>
            <a:pPr algn="r">
              <a:defRPr/>
            </a:pPr>
            <a:r>
              <a:rPr lang="en-US" sz="1800" smtClean="0"/>
              <a:t>rcv ack1, send pkt5</a:t>
            </a:r>
          </a:p>
          <a:p>
            <a:pPr algn="r">
              <a:defRPr/>
            </a:pPr>
            <a:endParaRPr lang="en-US" sz="1800" smtClean="0"/>
          </a:p>
        </p:txBody>
      </p:sp>
      <p:pic>
        <p:nvPicPr>
          <p:cNvPr id="47116" name="Picture 10" descr="alarm_clock_r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smtClean="0">
                <a:solidFill>
                  <a:srgbClr val="FF0000"/>
                </a:solidFill>
              </a:rPr>
              <a:t>pkt 2 timeout</a:t>
            </a:r>
          </a:p>
        </p:txBody>
      </p:sp>
      <p:sp>
        <p:nvSpPr>
          <p:cNvPr id="55310" name="Text Box 12"/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 smtClean="0"/>
              <a:t>send  pkt2</a:t>
            </a:r>
          </a:p>
        </p:txBody>
      </p:sp>
      <p:sp>
        <p:nvSpPr>
          <p:cNvPr id="55311" name="Line 14"/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2" name="Line 15"/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3" name="Line 16"/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4" name="Line 17"/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5" name="Line 18"/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6" name="Text Box 19"/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5317" name="Text Box 20"/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55318" name="Line 21"/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19" name="Line 22"/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0" name="Line 23"/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1" name="Line 24"/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7130" name="Group 25"/>
          <p:cNvGrpSpPr>
            <a:grpSpLocks/>
          </p:cNvGrpSpPr>
          <p:nvPr/>
        </p:nvGrpSpPr>
        <p:grpSpPr bwMode="auto">
          <a:xfrm>
            <a:off x="3851275" y="2212975"/>
            <a:ext cx="103188" cy="2462213"/>
            <a:chOff x="3651" y="1878"/>
            <a:chExt cx="78" cy="963"/>
          </a:xfrm>
        </p:grpSpPr>
        <p:sp>
          <p:nvSpPr>
            <p:cNvPr id="55365" name="Line 26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6" name="Line 27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7" name="Line 28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5323" name="Line 29"/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24" name="Text Box 33"/>
          <p:cNvSpPr txBox="1">
            <a:spLocks noChangeArrowheads="1"/>
          </p:cNvSpPr>
          <p:nvPr/>
        </p:nvSpPr>
        <p:spPr bwMode="auto">
          <a:xfrm>
            <a:off x="6030913" y="34559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pkt4, buffer, </a:t>
            </a:r>
          </a:p>
          <a:p>
            <a:pPr algn="l">
              <a:defRPr/>
            </a:pPr>
            <a:r>
              <a:rPr lang="en-US" sz="1800" smtClean="0"/>
              <a:t>           send ack4</a:t>
            </a:r>
          </a:p>
        </p:txBody>
      </p:sp>
      <p:sp>
        <p:nvSpPr>
          <p:cNvPr id="55325" name="Text Box 34"/>
          <p:cNvSpPr txBox="1">
            <a:spLocks noChangeArrowheads="1"/>
          </p:cNvSpPr>
          <p:nvPr/>
        </p:nvSpPr>
        <p:spPr bwMode="auto">
          <a:xfrm>
            <a:off x="6049963" y="3976688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/>
              <a:t>receive pkt5, buffer, </a:t>
            </a:r>
          </a:p>
          <a:p>
            <a:pPr algn="l">
              <a:defRPr/>
            </a:pPr>
            <a:r>
              <a:rPr lang="en-US" sz="1800" smtClean="0"/>
              <a:t>           send ack5</a:t>
            </a:r>
          </a:p>
        </p:txBody>
      </p:sp>
      <p:sp>
        <p:nvSpPr>
          <p:cNvPr id="55326" name="Text Box 35"/>
          <p:cNvSpPr txBox="1">
            <a:spLocks noChangeArrowheads="1"/>
          </p:cNvSpPr>
          <p:nvPr/>
        </p:nvSpPr>
        <p:spPr bwMode="auto">
          <a:xfrm>
            <a:off x="6061075" y="5130800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smtClean="0"/>
              <a:t>rcv pkt2; deliver pkt2,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smtClean="0"/>
              <a:t>pkt3, pkt4, pkt5; send ack2</a:t>
            </a:r>
          </a:p>
        </p:txBody>
      </p:sp>
      <p:sp>
        <p:nvSpPr>
          <p:cNvPr id="55327" name="Text Box 36"/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record ack3 arrived</a:t>
            </a:r>
          </a:p>
        </p:txBody>
      </p:sp>
      <p:grpSp>
        <p:nvGrpSpPr>
          <p:cNvPr id="47136" name="Group 37"/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5363" name="Rectangle 3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4" name="Text Box 3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5329" name="Text Box 40"/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 smtClean="0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7139" name="Group 42"/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5361" name="Rectangle 43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2" name="Text Box 44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7140" name="Group 45"/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5359" name="Rectangle 46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60" name="Text Box 47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7141" name="Group 48"/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5357" name="Rectangle 49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8" name="Text Box 50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 smtClean="0">
                  <a:latin typeface="Arial" charset="0"/>
                </a:rPr>
                <a:t>4 5 6 7 8 </a:t>
              </a:r>
            </a:p>
          </p:txBody>
        </p:sp>
      </p:grpSp>
      <p:sp>
        <p:nvSpPr>
          <p:cNvPr id="55334" name="Rectangle 51"/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35" name="Text Box 52"/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0 </a:t>
            </a:r>
            <a:r>
              <a:rPr lang="en-US" sz="1400" smtClean="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 smtClean="0">
                <a:latin typeface="Arial" charset="0"/>
              </a:rPr>
              <a:t> 5 6 7 8 </a:t>
            </a:r>
          </a:p>
        </p:txBody>
      </p:sp>
      <p:grpSp>
        <p:nvGrpSpPr>
          <p:cNvPr id="47144" name="Group 53"/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5355" name="Rectangle 54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6" name="Text Box 55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0 1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5" name="Group 56"/>
          <p:cNvGrpSpPr>
            <a:grpSpLocks/>
          </p:cNvGrpSpPr>
          <p:nvPr/>
        </p:nvGrpSpPr>
        <p:grpSpPr bwMode="auto">
          <a:xfrm>
            <a:off x="200025" y="4002091"/>
            <a:ext cx="1512888" cy="304800"/>
            <a:chOff x="112" y="1657"/>
            <a:chExt cx="953" cy="192"/>
          </a:xfrm>
        </p:grpSpPr>
        <p:sp>
          <p:nvSpPr>
            <p:cNvPr id="55353" name="Rectangle 57"/>
            <p:cNvSpPr>
              <a:spLocks noChangeArrowheads="1"/>
            </p:cNvSpPr>
            <p:nvPr/>
          </p:nvSpPr>
          <p:spPr bwMode="auto">
            <a:xfrm>
              <a:off x="338" y="168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4" name="Text Box 58"/>
            <p:cNvSpPr txBox="1">
              <a:spLocks noChangeArrowheads="1"/>
            </p:cNvSpPr>
            <p:nvPr/>
          </p:nvSpPr>
          <p:spPr bwMode="auto">
            <a:xfrm>
              <a:off x="112" y="1657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4 5</a:t>
              </a:r>
              <a:r>
                <a:rPr lang="en-US" sz="1400" dirty="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6" name="Group 59"/>
          <p:cNvGrpSpPr>
            <a:grpSpLocks/>
          </p:cNvGrpSpPr>
          <p:nvPr/>
        </p:nvGrpSpPr>
        <p:grpSpPr bwMode="auto">
          <a:xfrm>
            <a:off x="207963" y="5054947"/>
            <a:ext cx="1512887" cy="304800"/>
            <a:chOff x="112" y="2105"/>
            <a:chExt cx="953" cy="192"/>
          </a:xfrm>
        </p:grpSpPr>
        <p:sp>
          <p:nvSpPr>
            <p:cNvPr id="55351" name="Rectangle 60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2" name="Text Box 61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4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5</a:t>
              </a:r>
              <a:r>
                <a:rPr lang="en-US" sz="1400" dirty="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7" name="Group 62"/>
          <p:cNvGrpSpPr>
            <a:grpSpLocks/>
          </p:cNvGrpSpPr>
          <p:nvPr/>
        </p:nvGrpSpPr>
        <p:grpSpPr bwMode="auto">
          <a:xfrm>
            <a:off x="204788" y="5318472"/>
            <a:ext cx="1512887" cy="304800"/>
            <a:chOff x="112" y="2105"/>
            <a:chExt cx="953" cy="192"/>
          </a:xfrm>
        </p:grpSpPr>
        <p:sp>
          <p:nvSpPr>
            <p:cNvPr id="55349" name="Rectangle 63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50" name="Text Box 64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4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5</a:t>
              </a:r>
              <a:r>
                <a:rPr lang="en-US" sz="1400" dirty="0" smtClean="0">
                  <a:latin typeface="Arial" charset="0"/>
                </a:rPr>
                <a:t> 6 7 8 </a:t>
              </a:r>
            </a:p>
          </p:txBody>
        </p:sp>
      </p:grpSp>
      <p:grpSp>
        <p:nvGrpSpPr>
          <p:cNvPr id="47148" name="Group 65"/>
          <p:cNvGrpSpPr>
            <a:grpSpLocks/>
          </p:cNvGrpSpPr>
          <p:nvPr/>
        </p:nvGrpSpPr>
        <p:grpSpPr bwMode="auto">
          <a:xfrm>
            <a:off x="201613" y="5559772"/>
            <a:ext cx="1512887" cy="304800"/>
            <a:chOff x="112" y="2105"/>
            <a:chExt cx="953" cy="192"/>
          </a:xfrm>
        </p:grpSpPr>
        <p:sp>
          <p:nvSpPr>
            <p:cNvPr id="55347" name="Rectangle 6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5348" name="Text Box 6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latin typeface="Arial" charset="0"/>
                </a:rPr>
                <a:t>0 1</a:t>
              </a:r>
              <a:r>
                <a:rPr lang="en-US" sz="1400" dirty="0" smtClean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US" sz="1400" dirty="0" smtClean="0">
                  <a:solidFill>
                    <a:srgbClr val="92D050"/>
                  </a:solidFill>
                  <a:latin typeface="Arial" charset="0"/>
                </a:rPr>
                <a:t>3 4 5 </a:t>
              </a:r>
              <a:r>
                <a:rPr lang="en-US" sz="1400" dirty="0" smtClean="0">
                  <a:latin typeface="Arial" charset="0"/>
                </a:rPr>
                <a:t>6 7 8 </a:t>
              </a:r>
            </a:p>
          </p:txBody>
        </p:sp>
      </p:grpSp>
      <p:sp>
        <p:nvSpPr>
          <p:cNvPr id="55341" name="Line 88"/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2" name="Line 89"/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3" name="Text Box 90"/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record ack4 arrived</a:t>
            </a:r>
          </a:p>
        </p:txBody>
      </p:sp>
      <p:sp>
        <p:nvSpPr>
          <p:cNvPr id="55344" name="Text Box 91"/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record ack5 arrived</a:t>
            </a:r>
          </a:p>
        </p:txBody>
      </p:sp>
      <p:sp>
        <p:nvSpPr>
          <p:cNvPr id="55345" name="Line 92"/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346" name="Text Box 93"/>
          <p:cNvSpPr txBox="1">
            <a:spLocks noChangeArrowheads="1"/>
          </p:cNvSpPr>
          <p:nvPr/>
        </p:nvSpPr>
        <p:spPr bwMode="auto">
          <a:xfrm>
            <a:off x="2384425" y="6044778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Q: what happens when ack2 arrives?</a:t>
            </a:r>
          </a:p>
        </p:txBody>
      </p:sp>
    </p:spTree>
    <p:extLst>
      <p:ext uri="{BB962C8B-B14F-4D97-AF65-F5344CB8AC3E}">
        <p14:creationId xmlns:p14="http://schemas.microsoft.com/office/powerpoint/2010/main" val="414361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1777095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ransport layer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services in Internet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/>
              <a:t>Addressing, multiplexing/</a:t>
            </a:r>
            <a:r>
              <a:rPr lang="en-US" sz="2400" dirty="0" err="1" smtClean="0"/>
              <a:t>demultiplexing</a:t>
            </a:r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Connectionless, unreliable transport: UDP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of reliable data transfer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Next lecture: connection-oriented transport: TCP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reliable transfer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flow control</a:t>
            </a: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connection management</a:t>
            </a:r>
            <a:endParaRPr lang="en-US" sz="20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 congestion control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113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9BC794C5-0DE0-42B3-89CA-542BB820CF65}" type="slidenum">
              <a:rPr lang="en-US" sz="1200" smtClean="0"/>
              <a:pPr>
                <a:defRPr/>
              </a:pPr>
              <a:t>50</a:t>
            </a:fld>
            <a:endParaRPr lang="en-US" sz="1200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24160" y="-134252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Sequence numbers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124744"/>
            <a:ext cx="3276600" cy="3530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example: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err="1" smtClean="0"/>
              <a:t>seq</a:t>
            </a:r>
            <a:r>
              <a:rPr lang="en-US" sz="2400" dirty="0" smtClean="0"/>
              <a:t> #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s: 0, 1, 2, 3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window size=3</a:t>
            </a:r>
            <a:endParaRPr lang="en-US" dirty="0" smtClean="0"/>
          </a:p>
        </p:txBody>
      </p:sp>
      <p:sp>
        <p:nvSpPr>
          <p:cNvPr id="56326" name="Text Box 40"/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receiver window</a:t>
            </a:r>
          </a:p>
          <a:p>
            <a:pPr algn="l">
              <a:defRPr/>
            </a:pPr>
            <a:r>
              <a:rPr lang="en-US" sz="1400" smtClean="0"/>
              <a:t>(after receipt)</a:t>
            </a:r>
          </a:p>
        </p:txBody>
      </p: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sender window</a:t>
            </a:r>
          </a:p>
          <a:p>
            <a:pPr algn="l">
              <a:defRPr/>
            </a:pPr>
            <a:r>
              <a:rPr lang="en-US" sz="1400" smtClean="0"/>
              <a:t>(after receipt)</a:t>
            </a:r>
          </a:p>
        </p:txBody>
      </p:sp>
      <p:sp>
        <p:nvSpPr>
          <p:cNvPr id="56328" name="Line 58"/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329" name="Line 59"/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73889" name="Group 129"/>
          <p:cNvGrpSpPr>
            <a:grpSpLocks/>
          </p:cNvGrpSpPr>
          <p:nvPr/>
        </p:nvGrpSpPr>
        <p:grpSpPr bwMode="auto">
          <a:xfrm>
            <a:off x="4438650" y="4025900"/>
            <a:ext cx="4276725" cy="2363788"/>
            <a:chOff x="2796" y="2536"/>
            <a:chExt cx="2694" cy="1489"/>
          </a:xfrm>
        </p:grpSpPr>
        <p:grpSp>
          <p:nvGrpSpPr>
            <p:cNvPr id="48182" name="Group 8"/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6408" name="Rectangle 7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9" name="Text Box 6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83" name="Group 9"/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6406" name="Rectangle 10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7" name="Text Box 11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84" name="Group 12"/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6404" name="Rectangle 1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5" name="Text Box 1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77" name="Line 15"/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8" name="Line 16"/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79" name="Line 17"/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0" name="Text Box 18"/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81" name="Text Box 19"/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pkt1</a:t>
              </a:r>
            </a:p>
          </p:txBody>
        </p:sp>
        <p:sp>
          <p:nvSpPr>
            <p:cNvPr id="56382" name="Text Box 20"/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pkt2</a:t>
              </a:r>
            </a:p>
          </p:txBody>
        </p:sp>
        <p:grpSp>
          <p:nvGrpSpPr>
            <p:cNvPr id="48191" name="Group 23"/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6402" name="Rectangle 24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403" name="Text Box 25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84" name="Line 32"/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5" name="Text Box 35"/>
            <p:cNvSpPr txBox="1">
              <a:spLocks noChangeArrowheads="1"/>
            </p:cNvSpPr>
            <p:nvPr/>
          </p:nvSpPr>
          <p:spPr bwMode="auto">
            <a:xfrm>
              <a:off x="3542" y="3522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86" name="Text Box 39"/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timeout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retransmit pkt0</a:t>
              </a:r>
            </a:p>
          </p:txBody>
        </p:sp>
        <p:sp>
          <p:nvSpPr>
            <p:cNvPr id="56387" name="Rectangle 45"/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88" name="Text Box 46"/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 smtClean="0">
                  <a:latin typeface="Arial" charset="0"/>
                </a:rPr>
                <a:t> 0 1 2</a:t>
              </a:r>
            </a:p>
          </p:txBody>
        </p:sp>
        <p:sp>
          <p:nvSpPr>
            <p:cNvPr id="56389" name="Rectangle 50"/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0" name="Text Box 51"/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91" name="Rectangle 53"/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2" name="Text Box 54"/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0 1 2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 smtClean="0">
                  <a:latin typeface="Arial" charset="0"/>
                </a:rPr>
                <a:t> 2</a:t>
              </a:r>
            </a:p>
          </p:txBody>
        </p:sp>
        <p:sp>
          <p:nvSpPr>
            <p:cNvPr id="56393" name="Line 62"/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4" name="Line 63"/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5" name="Line 64"/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96" name="Text Box 65"/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7" name="Text Box 66"/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8" name="Text Box 67"/>
            <p:cNvSpPr txBox="1">
              <a:spLocks noChangeArrowheads="1"/>
            </p:cNvSpPr>
            <p:nvPr/>
          </p:nvSpPr>
          <p:spPr bwMode="auto">
            <a:xfrm>
              <a:off x="3659" y="3387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99" name="Text Box 68"/>
            <p:cNvSpPr txBox="1">
              <a:spLocks noChangeArrowheads="1"/>
            </p:cNvSpPr>
            <p:nvPr/>
          </p:nvSpPr>
          <p:spPr bwMode="auto">
            <a:xfrm>
              <a:off x="4578" y="365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400" name="Line 69"/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401" name="Text Box 117"/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(b) oops!</a:t>
              </a:r>
            </a:p>
          </p:txBody>
        </p:sp>
      </p:grpSp>
      <p:grpSp>
        <p:nvGrpSpPr>
          <p:cNvPr id="48139" name="Group 128"/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48146" name="Group 72"/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6372" name="Rectangle 73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3" name="Text Box 74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47" name="Group 75"/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6370" name="Rectangle 76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71" name="Text Box 77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grpSp>
          <p:nvGrpSpPr>
            <p:cNvPr id="48148" name="Group 78"/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6368" name="Rectangle 79"/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9" name="Text Box 80"/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0 1 2</a:t>
                </a:r>
                <a:r>
                  <a:rPr lang="en-US" sz="1200" smtClean="0">
                    <a:latin typeface="Arial" charset="0"/>
                  </a:rPr>
                  <a:t> 3 0 1 2</a:t>
                </a:r>
              </a:p>
            </p:txBody>
          </p:sp>
        </p:grpSp>
        <p:sp>
          <p:nvSpPr>
            <p:cNvPr id="56341" name="Line 81"/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2" name="Line 82"/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3" name="Line 83"/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4" name="Text Box 84"/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45" name="Text Box 85"/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pkt1</a:t>
              </a:r>
            </a:p>
          </p:txBody>
        </p:sp>
        <p:sp>
          <p:nvSpPr>
            <p:cNvPr id="56346" name="Text Box 86"/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pkt2</a:t>
              </a:r>
            </a:p>
          </p:txBody>
        </p:sp>
        <p:sp>
          <p:nvSpPr>
            <p:cNvPr id="56347" name="Rectangle 88"/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48" name="Text Box 89"/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</a:t>
              </a:r>
              <a:r>
                <a:rPr lang="en-US" sz="1200" smtClean="0">
                  <a:latin typeface="Arial" charset="0"/>
                </a:rPr>
                <a:t>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49" name="Line 90"/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0" name="Text Box 91"/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pkt0</a:t>
              </a:r>
            </a:p>
          </p:txBody>
        </p:sp>
        <p:sp>
          <p:nvSpPr>
            <p:cNvPr id="56351" name="Rectangle 95"/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2" name="Text Box 96"/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1 2 3</a:t>
              </a:r>
              <a:r>
                <a:rPr lang="en-US" sz="1200" smtClean="0">
                  <a:latin typeface="Arial" charset="0"/>
                </a:rPr>
                <a:t> 0 1 2</a:t>
              </a:r>
            </a:p>
          </p:txBody>
        </p:sp>
        <p:sp>
          <p:nvSpPr>
            <p:cNvPr id="56353" name="Rectangle 97"/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4" name="Text Box 98"/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 2 3 0</a:t>
              </a:r>
              <a:r>
                <a:rPr lang="en-US" sz="1200" smtClean="0">
                  <a:latin typeface="Arial" charset="0"/>
                </a:rPr>
                <a:t> 1 2</a:t>
              </a:r>
            </a:p>
          </p:txBody>
        </p:sp>
        <p:sp>
          <p:nvSpPr>
            <p:cNvPr id="56355" name="Rectangle 99"/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6" name="Text Box 100"/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>
                  <a:latin typeface="Arial" charset="0"/>
                </a:rPr>
                <a:t>0 1 2 </a:t>
              </a:r>
              <a:r>
                <a:rPr lang="en-US" sz="1200" smtClean="0">
                  <a:solidFill>
                    <a:schemeClr val="bg1"/>
                  </a:solidFill>
                  <a:latin typeface="Arial" charset="0"/>
                </a:rPr>
                <a:t>3 0 1</a:t>
              </a:r>
              <a:r>
                <a:rPr lang="en-US" sz="1200" smtClean="0">
                  <a:latin typeface="Arial" charset="0"/>
                </a:rPr>
                <a:t> 2</a:t>
              </a:r>
            </a:p>
          </p:txBody>
        </p:sp>
        <p:sp>
          <p:nvSpPr>
            <p:cNvPr id="56357" name="Line 103"/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8" name="Line 104"/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59" name="Text Box 107"/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56360" name="Text Box 109"/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will accept packet</a:t>
              </a:r>
            </a:p>
            <a:p>
              <a:pPr algn="l">
                <a:defRPr/>
              </a:pPr>
              <a:r>
                <a:rPr lang="en-US" sz="1200" i="1" smtClean="0">
                  <a:solidFill>
                    <a:srgbClr val="CC0000"/>
                  </a:solidFill>
                </a:rPr>
                <a:t>with seq number 0</a:t>
              </a:r>
            </a:p>
          </p:txBody>
        </p:sp>
        <p:sp>
          <p:nvSpPr>
            <p:cNvPr id="56361" name="Line 110"/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362" name="Line 112"/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48171" name="Group 115"/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6366" name="Rectangle 113"/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6367" name="Text Box 114"/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0 </a:t>
                </a: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1 2</a:t>
                </a:r>
                <a:r>
                  <a:rPr lang="en-US" sz="1200" smtClean="0">
                    <a:latin typeface="Arial" charset="0"/>
                  </a:rPr>
                  <a:t> </a:t>
                </a: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3 </a:t>
                </a:r>
                <a:r>
                  <a:rPr lang="en-US" sz="1200" smtClean="0">
                    <a:latin typeface="Arial" charset="0"/>
                  </a:rPr>
                  <a:t>0 1 2</a:t>
                </a:r>
              </a:p>
            </p:txBody>
          </p:sp>
        </p:grpSp>
        <p:sp>
          <p:nvSpPr>
            <p:cNvPr id="56364" name="Text Box 116"/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pkt3</a:t>
              </a:r>
            </a:p>
          </p:txBody>
        </p:sp>
        <p:sp>
          <p:nvSpPr>
            <p:cNvPr id="56365" name="Text Box 119"/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(a) no problem</a:t>
              </a:r>
            </a:p>
          </p:txBody>
        </p:sp>
      </p:grpSp>
      <p:grpSp>
        <p:nvGrpSpPr>
          <p:cNvPr id="373882" name="Group 122"/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48144" name="Picture 5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Picture 111" descr="curta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/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i="1" smtClean="0"/>
              <a:t>receiver can</a:t>
            </a:r>
            <a:r>
              <a:rPr lang="ja-JP" altLang="en-US" i="1" smtClean="0"/>
              <a:t>’</a:t>
            </a:r>
            <a:r>
              <a:rPr lang="en-US" altLang="ja-JP" i="1" smtClean="0"/>
              <a:t>t see sender side.</a:t>
            </a:r>
          </a:p>
          <a:p>
            <a:pPr>
              <a:defRPr/>
            </a:pPr>
            <a:r>
              <a:rPr lang="en-US" i="1" smtClean="0"/>
              <a:t>receiver behavior identical in both cases!</a:t>
            </a:r>
          </a:p>
          <a:p>
            <a:pPr>
              <a:defRPr/>
            </a:pPr>
            <a:r>
              <a:rPr lang="en-US" i="1" smtClean="0">
                <a:solidFill>
                  <a:srgbClr val="CC0000"/>
                </a:solidFill>
              </a:rPr>
              <a:t>something</a:t>
            </a:r>
            <a:r>
              <a:rPr lang="ja-JP" altLang="en-US" i="1" smtClean="0">
                <a:solidFill>
                  <a:srgbClr val="CC0000"/>
                </a:solidFill>
              </a:rPr>
              <a:t>’</a:t>
            </a:r>
            <a:r>
              <a:rPr lang="en-US" altLang="ja-JP" i="1" smtClean="0">
                <a:solidFill>
                  <a:srgbClr val="CC0000"/>
                </a:solidFill>
              </a:rPr>
              <a:t>s (very) wrong!</a:t>
            </a:r>
            <a:endParaRPr lang="en-US" i="1" smtClean="0">
              <a:solidFill>
                <a:srgbClr val="CC0000"/>
              </a:solidFill>
            </a:endParaRPr>
          </a:p>
        </p:txBody>
      </p:sp>
      <p:sp>
        <p:nvSpPr>
          <p:cNvPr id="373884" name="Rectangle 124"/>
          <p:cNvSpPr>
            <a:spLocks noChangeArrowheads="1"/>
          </p:cNvSpPr>
          <p:nvPr/>
        </p:nvSpPr>
        <p:spPr bwMode="auto">
          <a:xfrm>
            <a:off x="546100" y="2732088"/>
            <a:ext cx="3276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receiver sees no difference in two scenarios!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duplicate data accepted as new in (b)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Q:</a:t>
            </a:r>
            <a:r>
              <a:rPr lang="en-US" sz="2400" dirty="0">
                <a:latin typeface="Gill Sans MT" charset="0"/>
                <a:ea typeface="ＭＳ Ｐゴシック" charset="0"/>
              </a:rPr>
              <a:t> what relationship between </a:t>
            </a:r>
            <a:r>
              <a:rPr lang="en-US" sz="2400" dirty="0" err="1">
                <a:latin typeface="Gill Sans MT" charset="0"/>
                <a:ea typeface="ＭＳ Ｐゴシック" charset="0"/>
              </a:rPr>
              <a:t>seq</a:t>
            </a:r>
            <a:r>
              <a:rPr lang="en-US" sz="2400" dirty="0">
                <a:latin typeface="Gill Sans MT" charset="0"/>
                <a:ea typeface="ＭＳ Ｐゴシック" charset="0"/>
              </a:rPr>
              <a:t> # size and window size to avoid problem in (b)?</a:t>
            </a:r>
          </a:p>
        </p:txBody>
      </p:sp>
    </p:spTree>
    <p:extLst>
      <p:ext uri="{BB962C8B-B14F-4D97-AF65-F5344CB8AC3E}">
        <p14:creationId xmlns:p14="http://schemas.microsoft.com/office/powerpoint/2010/main" val="31483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597630A7-96EF-4784-B7D5-0CA204394C27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US" sz="2800" dirty="0" smtClean="0"/>
              <a:t>Pipelining: increased utilization</a:t>
            </a:r>
            <a:br>
              <a:rPr lang="en-US" sz="2800" dirty="0" smtClean="0"/>
            </a:br>
            <a:r>
              <a:rPr lang="en-US" sz="2800" dirty="0" err="1" smtClean="0"/>
              <a:t>Ack</a:t>
            </a:r>
            <a:r>
              <a:rPr lang="en-US" sz="2800" dirty="0" smtClean="0"/>
              <a:t>-based =&gt; flow control at the same time!!!</a:t>
            </a:r>
          </a:p>
        </p:txBody>
      </p:sp>
      <p:sp>
        <p:nvSpPr>
          <p:cNvPr id="2054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first packet bit transmitted, t = 0</a:t>
            </a:r>
            <a:endParaRPr lang="en-US" sz="1600"/>
          </a:p>
        </p:txBody>
      </p:sp>
      <p:sp>
        <p:nvSpPr>
          <p:cNvPr id="2056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57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sender</a:t>
            </a:r>
            <a:endParaRPr lang="en-US" sz="1600"/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receiver</a:t>
            </a:r>
            <a:endParaRPr lang="en-US" sz="1600"/>
          </a:p>
        </p:txBody>
      </p:sp>
      <p:sp>
        <p:nvSpPr>
          <p:cNvPr id="2060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2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65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RTT </a:t>
            </a:r>
            <a:endParaRPr lang="en-US" sz="1600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67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068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last bit transmitted, t = L / R</a:t>
            </a:r>
            <a:endParaRPr lang="en-US" sz="1600"/>
          </a:p>
        </p:txBody>
      </p:sp>
      <p:sp>
        <p:nvSpPr>
          <p:cNvPr id="2069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0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first packet bit arrives</a:t>
            </a:r>
            <a:endParaRPr lang="en-US" sz="1600"/>
          </a:p>
        </p:txBody>
      </p:sp>
      <p:sp>
        <p:nvSpPr>
          <p:cNvPr id="2071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2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packet bit arrives, send ACK</a:t>
            </a:r>
            <a:endParaRPr lang="en-US" sz="1600"/>
          </a:p>
        </p:txBody>
      </p:sp>
      <p:sp>
        <p:nvSpPr>
          <p:cNvPr id="2073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600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 sz="1600">
                <a:latin typeface="Arial" pitchFamily="34" charset="0"/>
              </a:rPr>
              <a:t>packet, t = RTT + L / R</a:t>
            </a:r>
            <a:endParaRPr lang="en-US" sz="1600"/>
          </a:p>
        </p:txBody>
      </p:sp>
      <p:grpSp>
        <p:nvGrpSpPr>
          <p:cNvPr id="2074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2102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3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04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7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8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105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6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75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6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7 w 2902"/>
              <a:gd name="T3" fmla="*/ 2147483647 h 1185"/>
              <a:gd name="T4" fmla="*/ 2147483647 w 2902"/>
              <a:gd name="T5" fmla="*/ 2147483647 h 1185"/>
              <a:gd name="T6" fmla="*/ 0 w 2902"/>
              <a:gd name="T7" fmla="*/ 21474836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7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78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079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2095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6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7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0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01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98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9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080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2088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9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8542 w 1845"/>
                <a:gd name="T3" fmla="*/ 2744 h 592"/>
                <a:gd name="T4" fmla="*/ 5070 w 1845"/>
                <a:gd name="T5" fmla="*/ 2744 h 592"/>
                <a:gd name="T6" fmla="*/ 0 w 1845"/>
                <a:gd name="T7" fmla="*/ 1145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0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093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94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91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2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81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bit of 2</a:t>
            </a:r>
            <a:r>
              <a:rPr lang="en-US" sz="1600" baseline="30000">
                <a:latin typeface="Arial" pitchFamily="34" charset="0"/>
              </a:rPr>
              <a:t>nd</a:t>
            </a:r>
            <a:r>
              <a:rPr lang="en-US" sz="1600">
                <a:latin typeface="Arial" pitchFamily="34" charset="0"/>
              </a:rPr>
              <a:t> packet arrives, send ACK</a:t>
            </a:r>
            <a:endParaRPr lang="en-US" sz="1600"/>
          </a:p>
        </p:txBody>
      </p:sp>
      <p:sp>
        <p:nvSpPr>
          <p:cNvPr id="2083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4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085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pitchFamily="34" charset="0"/>
              </a:rPr>
              <a:t>last bit of 3</a:t>
            </a:r>
            <a:r>
              <a:rPr lang="en-US" sz="1600" baseline="30000">
                <a:latin typeface="Arial" pitchFamily="34" charset="0"/>
              </a:rPr>
              <a:t>rd</a:t>
            </a:r>
            <a:r>
              <a:rPr lang="en-US" sz="1600">
                <a:latin typeface="Arial" pitchFamily="34" charset="0"/>
              </a:rPr>
              <a:t> packet arrives, send ACK</a:t>
            </a:r>
            <a:endParaRPr 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34501" y="5528560"/>
            <a:ext cx="8682826" cy="461665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none" rtlCol="0">
            <a:spAutoFit/>
          </a:bodyPr>
          <a:lstStyle/>
          <a:p>
            <a:r>
              <a:rPr lang="sv-SE" sz="2400" b="1" dirty="0" err="1" smtClean="0"/>
              <a:t>Flow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control</a:t>
            </a:r>
            <a:r>
              <a:rPr lang="sv-SE" sz="2400" b="1" dirty="0"/>
              <a:t>:</a:t>
            </a:r>
            <a:r>
              <a:rPr lang="sv-SE" sz="2400" dirty="0" smtClean="0"/>
              <a:t> Sender/receiver problem;  S </a:t>
            </a:r>
            <a:r>
              <a:rPr lang="sv-SE" sz="2400" dirty="0" err="1" smtClean="0"/>
              <a:t>cares</a:t>
            </a:r>
            <a:r>
              <a:rPr lang="sv-SE" sz="2400" dirty="0" smtClean="0"/>
              <a:t> </a:t>
            </a:r>
            <a:r>
              <a:rPr lang="sv-SE" sz="2400" dirty="0" err="1" smtClean="0"/>
              <a:t>to</a:t>
            </a:r>
            <a:r>
              <a:rPr lang="sv-SE" sz="2400" dirty="0" smtClean="0"/>
              <a:t> not </a:t>
            </a:r>
            <a:r>
              <a:rPr lang="sv-SE" sz="2400" dirty="0" err="1" smtClean="0"/>
              <a:t>overwhelm</a:t>
            </a:r>
            <a:r>
              <a:rPr lang="sv-SE" sz="2400" dirty="0" smtClean="0"/>
              <a:t> R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1243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52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68760"/>
            <a:ext cx="45719" cy="4642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1777095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732716" y="1916832"/>
            <a:ext cx="7799724" cy="376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 smtClean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268760"/>
            <a:ext cx="6048672" cy="464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ransport layer services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Addressing, multiplexing/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Connectionless, unreliable transport: UDP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principles of reliable data transfer</a:t>
            </a:r>
          </a:p>
          <a:p>
            <a:endParaRPr lang="en-US" sz="2400" dirty="0" smtClean="0"/>
          </a:p>
          <a:p>
            <a:r>
              <a:rPr lang="en-US" sz="2400" i="1" dirty="0" smtClean="0"/>
              <a:t>Next lecture: connection-oriented transport: TCP</a:t>
            </a:r>
          </a:p>
          <a:p>
            <a:pPr lvl="1"/>
            <a:r>
              <a:rPr lang="en-US" i="1" dirty="0" smtClean="0"/>
              <a:t>reliable transfer</a:t>
            </a:r>
          </a:p>
          <a:p>
            <a:pPr lvl="1"/>
            <a:r>
              <a:rPr lang="en-US" i="1" dirty="0" smtClean="0"/>
              <a:t>flow control</a:t>
            </a:r>
          </a:p>
          <a:p>
            <a:pPr lvl="1"/>
            <a:r>
              <a:rPr lang="en-US" i="1" dirty="0" smtClean="0"/>
              <a:t>connection management</a:t>
            </a:r>
            <a:endParaRPr lang="en-US" sz="2000" i="1" dirty="0" smtClean="0"/>
          </a:p>
          <a:p>
            <a:pPr lvl="1"/>
            <a:r>
              <a:rPr lang="en-US" i="1" dirty="0" smtClean="0"/>
              <a:t>TCP congestion control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281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</a:t>
            </a:r>
            <a:r>
              <a:rPr lang="sv-SE" dirty="0" err="1" smtClean="0"/>
              <a:t>chapter</a:t>
            </a:r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8610601" cy="4648200"/>
          </a:xfrm>
        </p:spPr>
        <p:txBody>
          <a:bodyPr>
            <a:normAutofit fontScale="55000" lnSpcReduction="20000"/>
          </a:bodyPr>
          <a:lstStyle/>
          <a:p>
            <a:r>
              <a:rPr lang="sv-SE" b="1" dirty="0" err="1"/>
              <a:t>K</a:t>
            </a:r>
            <a:r>
              <a:rPr lang="sv-SE" b="1" dirty="0" err="1" smtClean="0"/>
              <a:t>uroseRoss</a:t>
            </a:r>
            <a:r>
              <a:rPr lang="sv-SE" b="1" dirty="0" smtClean="0"/>
              <a:t> </a:t>
            </a:r>
            <a:r>
              <a:rPr lang="sv-SE" b="1" dirty="0" err="1" smtClean="0"/>
              <a:t>book</a:t>
            </a:r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b="1" dirty="0" smtClean="0"/>
          </a:p>
          <a:p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resources</a:t>
            </a:r>
            <a:r>
              <a:rPr lang="sv-SE" b="1" dirty="0" smtClean="0"/>
              <a:t> (</a:t>
            </a:r>
            <a:r>
              <a:rPr lang="sv-SE" b="1" dirty="0" err="1" smtClean="0"/>
              <a:t>further</a:t>
            </a:r>
            <a:r>
              <a:rPr lang="sv-SE" b="1" dirty="0" smtClean="0"/>
              <a:t>, </a:t>
            </a:r>
            <a:r>
              <a:rPr lang="sv-SE" b="1" dirty="0" err="1" smtClean="0"/>
              <a:t>optional</a:t>
            </a:r>
            <a:r>
              <a:rPr lang="sv-SE" b="1" dirty="0" smtClean="0"/>
              <a:t> </a:t>
            </a:r>
            <a:r>
              <a:rPr lang="sv-SE" b="1" dirty="0" err="1" smtClean="0"/>
              <a:t>study</a:t>
            </a:r>
            <a:r>
              <a:rPr lang="sv-SE" b="1" dirty="0" smtClean="0"/>
              <a:t>)</a:t>
            </a:r>
          </a:p>
          <a:p>
            <a:endParaRPr lang="sv-SE" dirty="0" smtClean="0"/>
          </a:p>
          <a:p>
            <a:pPr lvl="1"/>
            <a:r>
              <a:rPr lang="en-US" dirty="0" err="1"/>
              <a:t>Lakshman</a:t>
            </a:r>
            <a:r>
              <a:rPr lang="en-US" dirty="0"/>
              <a:t>, T. V., </a:t>
            </a:r>
            <a:r>
              <a:rPr lang="en-US" dirty="0" err="1"/>
              <a:t>Upamanyu</a:t>
            </a:r>
            <a:r>
              <a:rPr lang="en-US" dirty="0"/>
              <a:t> </a:t>
            </a:r>
            <a:r>
              <a:rPr lang="en-US" dirty="0" err="1"/>
              <a:t>Madhow</a:t>
            </a:r>
            <a:r>
              <a:rPr lang="en-US" dirty="0"/>
              <a:t>, and Bernhard </a:t>
            </a:r>
            <a:r>
              <a:rPr lang="en-US" dirty="0" err="1"/>
              <a:t>Suter</a:t>
            </a:r>
            <a:r>
              <a:rPr lang="en-US" dirty="0"/>
              <a:t>. "Window-based error recovery and flow control with a slow acknowledgement channel: a study of TCP/IP performance." INFOCOM'97. Sixteenth Annual Joint Conference of the IEEE Computer and Communications Societies. Proceedings IEEE. Vol. 3. IEEE, 1997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Rizzo, Luigi. "Effective erasure codes for reliable computer communication protocols." ACM SIGCOMM Computer Communication Review 27.2 (1997): 24-36.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Agarwal</a:t>
            </a:r>
            <a:r>
              <a:rPr lang="en-US" dirty="0"/>
              <a:t> and M. </a:t>
            </a:r>
            <a:r>
              <a:rPr lang="en-US" dirty="0" err="1"/>
              <a:t>Charikar</a:t>
            </a:r>
            <a:r>
              <a:rPr lang="en-US" dirty="0"/>
              <a:t>, “On the advantage of network coding </a:t>
            </a:r>
            <a:r>
              <a:rPr lang="en-US" dirty="0" smtClean="0"/>
              <a:t>for improving </a:t>
            </a:r>
            <a:r>
              <a:rPr lang="en-US" dirty="0"/>
              <a:t>network throughput,” in Proceedings of the IEEE </a:t>
            </a:r>
            <a:r>
              <a:rPr lang="en-US" dirty="0" smtClean="0"/>
              <a:t>Information Theory </a:t>
            </a:r>
            <a:r>
              <a:rPr lang="en-US" dirty="0"/>
              <a:t>Workshop, Oct. </a:t>
            </a:r>
            <a:r>
              <a:rPr lang="en-US" dirty="0" smtClean="0"/>
              <a:t>2004</a:t>
            </a:r>
          </a:p>
          <a:p>
            <a:pPr lvl="1"/>
            <a:r>
              <a:rPr lang="en-US" dirty="0"/>
              <a:t>Harvey, N. J., Kleinberg, R., &amp; Lehman, A. R. (2006). On the capacity of information networks. IEEE/ACM Transactions on Networking (TON), 14(SI), 2345-2364.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624581"/>
              </p:ext>
            </p:extLst>
          </p:nvPr>
        </p:nvGraphicFramePr>
        <p:xfrm>
          <a:off x="891985" y="2063228"/>
          <a:ext cx="5562601" cy="1079574"/>
        </p:xfrm>
        <a:graphic>
          <a:graphicData uri="http://schemas.openxmlformats.org/drawingml/2006/table">
            <a:tbl>
              <a:tblPr/>
              <a:tblGrid>
                <a:gridCol w="3504439"/>
                <a:gridCol w="2058162"/>
              </a:tblGrid>
              <a:tr h="539787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effectLst/>
                        </a:rPr>
                        <a:t>Careful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effectLst/>
                        </a:rPr>
                        <a:t>Quick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39787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 </a:t>
                      </a:r>
                      <a:r>
                        <a:rPr lang="sv-SE" sz="1800" dirty="0">
                          <a:effectLst/>
                        </a:rPr>
                        <a:t>3.1, 3.2, 3.4-3.7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3.3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Transport</a:t>
            </a:r>
            <a:r>
              <a:rPr lang="en-US" sz="1400" smtClean="0"/>
              <a:t> </a:t>
            </a:r>
            <a:r>
              <a:rPr lang="en-US" smtClean="0"/>
              <a:t>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12FCA8EF-88B6-4E38-9B27-576EE51ADF2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1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on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7822324" cy="4648200"/>
          </a:xfrm>
        </p:spPr>
        <p:txBody>
          <a:bodyPr/>
          <a:lstStyle/>
          <a:p>
            <a:r>
              <a:rPr lang="sv-SE" sz="2400" dirty="0" err="1" smtClean="0"/>
              <a:t>Why</a:t>
            </a:r>
            <a:r>
              <a:rPr lang="sv-SE" sz="2400" dirty="0" smtClean="0"/>
              <a:t> do </a:t>
            </a: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need</a:t>
            </a:r>
            <a:r>
              <a:rPr lang="sv-SE" sz="2400" dirty="0" smtClean="0"/>
              <a:t> an extra </a:t>
            </a:r>
            <a:r>
              <a:rPr lang="sv-SE" sz="2400" dirty="0" err="1" smtClean="0"/>
              <a:t>protocol</a:t>
            </a:r>
            <a:r>
              <a:rPr lang="sv-SE" sz="2400" dirty="0" smtClean="0"/>
              <a:t>, i.e. UDP, </a:t>
            </a:r>
            <a:r>
              <a:rPr lang="sv-SE" sz="2400" dirty="0" err="1" smtClean="0"/>
              <a:t>to</a:t>
            </a:r>
            <a:r>
              <a:rPr lang="sv-SE" sz="2400" dirty="0" smtClean="0"/>
              <a:t> </a:t>
            </a:r>
            <a:r>
              <a:rPr lang="sv-SE" sz="2400" dirty="0" err="1" smtClean="0"/>
              <a:t>deliver</a:t>
            </a:r>
            <a:r>
              <a:rPr lang="sv-SE" sz="2400" dirty="0" smtClean="0"/>
              <a:t> the </a:t>
            </a:r>
            <a:r>
              <a:rPr lang="sv-SE" sz="2400" dirty="0" err="1" smtClean="0"/>
              <a:t>datagram</a:t>
            </a:r>
            <a:r>
              <a:rPr lang="sv-SE" sz="2400" dirty="0" smtClean="0"/>
              <a:t> service </a:t>
            </a:r>
            <a:r>
              <a:rPr lang="sv-SE" sz="2400" dirty="0" err="1" smtClean="0"/>
              <a:t>of</a:t>
            </a:r>
            <a:r>
              <a:rPr lang="sv-SE" sz="2400" dirty="0" smtClean="0"/>
              <a:t> Internets IP </a:t>
            </a:r>
            <a:r>
              <a:rPr lang="sv-SE" sz="2400" dirty="0" err="1" smtClean="0"/>
              <a:t>to</a:t>
            </a:r>
            <a:r>
              <a:rPr lang="sv-SE" sz="2400" dirty="0" smtClean="0"/>
              <a:t> the </a:t>
            </a:r>
            <a:r>
              <a:rPr lang="sv-SE" sz="2400" dirty="0" err="1" smtClean="0"/>
              <a:t>applications</a:t>
            </a:r>
            <a:r>
              <a:rPr lang="sv-SE" sz="2400" dirty="0" smtClean="0"/>
              <a:t>?</a:t>
            </a:r>
          </a:p>
          <a:p>
            <a:r>
              <a:rPr lang="sv-SE" sz="2400" dirty="0" smtClean="0"/>
              <a:t>Draw space-</a:t>
            </a:r>
            <a:r>
              <a:rPr lang="sv-SE" sz="2400" dirty="0" err="1" smtClean="0"/>
              <a:t>time</a:t>
            </a:r>
            <a:r>
              <a:rPr lang="sv-SE" sz="2400" dirty="0" smtClean="0"/>
              <a:t> diagrams  </a:t>
            </a:r>
            <a:r>
              <a:rPr lang="sv-SE" sz="2400" dirty="0" err="1" smtClean="0"/>
              <a:t>without</a:t>
            </a:r>
            <a:r>
              <a:rPr lang="sv-SE" sz="2400" dirty="0" smtClean="0"/>
              <a:t> </a:t>
            </a:r>
            <a:r>
              <a:rPr lang="sv-SE" sz="2400" dirty="0" err="1" smtClean="0"/>
              <a:t>errors</a:t>
            </a:r>
            <a:r>
              <a:rPr lang="sv-SE" sz="2400" dirty="0" smtClean="0"/>
              <a:t> and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errors</a:t>
            </a:r>
            <a:r>
              <a:rPr lang="sv-SE" sz="2400" dirty="0" smtClean="0"/>
              <a:t>, for the </a:t>
            </a:r>
            <a:r>
              <a:rPr lang="sv-SE" sz="2400" dirty="0" err="1" smtClean="0"/>
              <a:t>following</a:t>
            </a:r>
            <a:r>
              <a:rPr lang="sv-SE" sz="2400" dirty="0" smtClean="0"/>
              <a:t>, for a pair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sender-receive</a:t>
            </a:r>
            <a:r>
              <a:rPr lang="sv-SE" sz="2400" dirty="0" smtClean="0"/>
              <a:t> S-R: (</a:t>
            </a:r>
            <a:r>
              <a:rPr lang="sv-SE" sz="2400" dirty="0" err="1" smtClean="0"/>
              <a:t>assume</a:t>
            </a:r>
            <a:r>
              <a:rPr lang="sv-SE" sz="2400" dirty="0" smtClean="0"/>
              <a:t> </a:t>
            </a:r>
            <a:r>
              <a:rPr lang="sv-SE" sz="2400" dirty="0" err="1" smtClean="0"/>
              <a:t>only</a:t>
            </a:r>
            <a:r>
              <a:rPr lang="sv-SE" sz="2400" dirty="0" smtClean="0"/>
              <a:t> 1 </a:t>
            </a:r>
            <a:r>
              <a:rPr lang="sv-SE" sz="2400" dirty="0" err="1" smtClean="0"/>
              <a:t>link</a:t>
            </a:r>
            <a:r>
              <a:rPr lang="sv-SE" sz="2400" dirty="0" smtClean="0"/>
              <a:t> </a:t>
            </a:r>
            <a:r>
              <a:rPr lang="sv-SE" sz="2400" dirty="0" err="1" smtClean="0"/>
              <a:t>between</a:t>
            </a:r>
            <a:r>
              <a:rPr lang="sv-SE" sz="2400" dirty="0" smtClean="0"/>
              <a:t> </a:t>
            </a:r>
            <a:r>
              <a:rPr lang="sv-SE" sz="2400" dirty="0" err="1" smtClean="0"/>
              <a:t>them</a:t>
            </a:r>
            <a:r>
              <a:rPr lang="sv-SE" sz="2400" dirty="0" smtClean="0"/>
              <a:t>)</a:t>
            </a:r>
          </a:p>
          <a:p>
            <a:pPr lvl="1"/>
            <a:r>
              <a:rPr lang="sv-SE" sz="2000" dirty="0" smtClean="0"/>
              <a:t>Stop-and-</a:t>
            </a:r>
            <a:r>
              <a:rPr lang="sv-SE" sz="2000" dirty="0" err="1" smtClean="0"/>
              <a:t>wait</a:t>
            </a:r>
            <a:r>
              <a:rPr lang="sv-SE" sz="2000" dirty="0"/>
              <a:t>:</a:t>
            </a:r>
            <a:r>
              <a:rPr lang="sv-SE" sz="2000" dirty="0" smtClean="0"/>
              <a:t> transmission </a:t>
            </a:r>
            <a:r>
              <a:rPr lang="sv-SE" sz="2000" dirty="0" err="1" smtClean="0"/>
              <a:t>delay</a:t>
            </a:r>
            <a:r>
              <a:rPr lang="sv-SE" sz="2000" dirty="0" smtClean="0"/>
              <a:t> &lt; </a:t>
            </a:r>
            <a:r>
              <a:rPr lang="sv-SE" sz="2000" dirty="0" err="1" smtClean="0"/>
              <a:t>propagation</a:t>
            </a:r>
            <a:r>
              <a:rPr lang="sv-SE" sz="2000" dirty="0" smtClean="0"/>
              <a:t> </a:t>
            </a:r>
            <a:r>
              <a:rPr lang="sv-SE" sz="2000" dirty="0" err="1" smtClean="0"/>
              <a:t>delay</a:t>
            </a:r>
            <a:r>
              <a:rPr lang="sv-SE" sz="2000" dirty="0" smtClean="0"/>
              <a:t> and </a:t>
            </a:r>
            <a:r>
              <a:rPr lang="sv-SE" sz="2000" dirty="0"/>
              <a:t>transmission </a:t>
            </a:r>
            <a:r>
              <a:rPr lang="sv-SE" sz="2000" dirty="0" err="1"/>
              <a:t>delay</a:t>
            </a:r>
            <a:r>
              <a:rPr lang="sv-SE" sz="2000" dirty="0"/>
              <a:t> </a:t>
            </a:r>
            <a:r>
              <a:rPr lang="sv-SE" sz="2000" dirty="0" smtClean="0"/>
              <a:t>&gt; </a:t>
            </a:r>
            <a:r>
              <a:rPr lang="sv-SE" sz="2000" dirty="0" err="1"/>
              <a:t>propagation</a:t>
            </a:r>
            <a:r>
              <a:rPr lang="sv-SE" sz="2000" dirty="0"/>
              <a:t> </a:t>
            </a:r>
            <a:r>
              <a:rPr lang="sv-SE" sz="2000" dirty="0" err="1"/>
              <a:t>delay</a:t>
            </a:r>
            <a:endParaRPr lang="sv-SE" sz="2000" dirty="0" smtClean="0"/>
          </a:p>
          <a:p>
            <a:pPr lvl="1"/>
            <a:r>
              <a:rPr lang="sv-SE" sz="2000" dirty="0" err="1" smtClean="0"/>
              <a:t>Sliding</a:t>
            </a:r>
            <a:r>
              <a:rPr lang="sv-SE" sz="2000" dirty="0" smtClean="0"/>
              <a:t> </a:t>
            </a:r>
            <a:r>
              <a:rPr lang="sv-SE" sz="2000" dirty="0" err="1" smtClean="0"/>
              <a:t>window</a:t>
            </a:r>
            <a:r>
              <a:rPr lang="sv-SE" sz="2000" dirty="0" smtClean="0"/>
              <a:t> </a:t>
            </a:r>
            <a:r>
              <a:rPr lang="sv-SE" sz="2000" dirty="0" err="1" smtClean="0"/>
              <a:t>aka</a:t>
            </a:r>
            <a:r>
              <a:rPr lang="sv-SE" sz="2000" dirty="0" smtClean="0"/>
              <a:t> </a:t>
            </a:r>
            <a:r>
              <a:rPr lang="sv-SE" sz="2000" dirty="0" err="1" smtClean="0"/>
              <a:t>pipeleined</a:t>
            </a:r>
            <a:r>
              <a:rPr lang="sv-SE" sz="2000" dirty="0" smtClean="0"/>
              <a:t> </a:t>
            </a:r>
            <a:r>
              <a:rPr lang="sv-SE" sz="2000" dirty="0" err="1" smtClean="0"/>
              <a:t>protocol</a:t>
            </a:r>
            <a:r>
              <a:rPr lang="sv-SE" sz="2000" dirty="0" smtClean="0"/>
              <a:t>, </a:t>
            </a:r>
            <a:r>
              <a:rPr lang="sv-SE" sz="2000" dirty="0" err="1" smtClean="0"/>
              <a:t>with</a:t>
            </a:r>
            <a:r>
              <a:rPr lang="sv-SE" sz="2000" dirty="0" smtClean="0"/>
              <a:t>  </a:t>
            </a:r>
            <a:r>
              <a:rPr lang="sv-SE" sz="2000" dirty="0" err="1" smtClean="0"/>
              <a:t>window’s</a:t>
            </a:r>
            <a:r>
              <a:rPr lang="sv-SE" sz="2000" dirty="0" smtClean="0"/>
              <a:t> transmission </a:t>
            </a:r>
            <a:r>
              <a:rPr lang="sv-SE" sz="2000" dirty="0" err="1"/>
              <a:t>delay</a:t>
            </a:r>
            <a:r>
              <a:rPr lang="sv-SE" sz="2000" dirty="0"/>
              <a:t> &lt; </a:t>
            </a:r>
            <a:r>
              <a:rPr lang="sv-SE" sz="2000" dirty="0" err="1"/>
              <a:t>propagation</a:t>
            </a:r>
            <a:r>
              <a:rPr lang="sv-SE" sz="2000" dirty="0"/>
              <a:t> </a:t>
            </a:r>
            <a:r>
              <a:rPr lang="sv-SE" sz="2000" dirty="0" err="1"/>
              <a:t>delay</a:t>
            </a:r>
            <a:r>
              <a:rPr lang="sv-SE" sz="2000" dirty="0"/>
              <a:t> and </a:t>
            </a:r>
            <a:r>
              <a:rPr lang="sv-SE" sz="2000" dirty="0" err="1" smtClean="0"/>
              <a:t>window’s</a:t>
            </a:r>
            <a:r>
              <a:rPr lang="sv-SE" sz="2000" dirty="0" smtClean="0"/>
              <a:t> transmission </a:t>
            </a:r>
            <a:r>
              <a:rPr lang="sv-SE" sz="2000" dirty="0" err="1"/>
              <a:t>delay</a:t>
            </a:r>
            <a:r>
              <a:rPr lang="sv-SE" sz="2000" dirty="0"/>
              <a:t> &gt; </a:t>
            </a:r>
            <a:r>
              <a:rPr lang="sv-SE" sz="2000" dirty="0" err="1"/>
              <a:t>propagation</a:t>
            </a:r>
            <a:r>
              <a:rPr lang="sv-SE" sz="2000" dirty="0"/>
              <a:t> </a:t>
            </a:r>
            <a:r>
              <a:rPr lang="sv-SE" sz="2000" dirty="0" err="1" smtClean="0"/>
              <a:t>delay</a:t>
            </a:r>
            <a:r>
              <a:rPr lang="sv-SE" sz="2000" dirty="0" smtClean="0"/>
              <a:t>; </a:t>
            </a:r>
            <a:r>
              <a:rPr lang="sv-SE" sz="2000" dirty="0" err="1" smtClean="0"/>
              <a:t>illustrate</a:t>
            </a:r>
            <a:r>
              <a:rPr lang="sv-SE" sz="2000" dirty="0" smtClean="0"/>
              <a:t> </a:t>
            </a:r>
            <a:r>
              <a:rPr lang="sv-SE" sz="2000" dirty="0" err="1" smtClean="0"/>
              <a:t>both</a:t>
            </a:r>
            <a:r>
              <a:rPr lang="sv-SE" sz="2000" dirty="0" smtClean="0"/>
              <a:t> go-back-n and </a:t>
            </a:r>
            <a:r>
              <a:rPr lang="sv-SE" sz="2000" dirty="0" err="1" smtClean="0"/>
              <a:t>selective</a:t>
            </a:r>
            <a:r>
              <a:rPr lang="sv-SE" sz="2000" dirty="0" smtClean="0"/>
              <a:t> </a:t>
            </a:r>
            <a:r>
              <a:rPr lang="sv-SE" sz="2000" dirty="0" err="1" smtClean="0"/>
              <a:t>repeat</a:t>
            </a:r>
            <a:r>
              <a:rPr lang="sv-SE" sz="2000" dirty="0" smtClean="0"/>
              <a:t> </a:t>
            </a:r>
            <a:r>
              <a:rPr lang="sv-SE" sz="2000" dirty="0" err="1" smtClean="0"/>
              <a:t>when</a:t>
            </a:r>
            <a:r>
              <a:rPr lang="sv-SE" sz="2000" dirty="0" smtClean="0"/>
              <a:t> </a:t>
            </a:r>
            <a:r>
              <a:rPr lang="sv-SE" sz="2000" dirty="0" err="1" smtClean="0"/>
              <a:t>there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errors</a:t>
            </a:r>
            <a:endParaRPr lang="sv-SE" sz="2000" dirty="0" smtClean="0"/>
          </a:p>
          <a:p>
            <a:pPr lvl="1"/>
            <a:r>
              <a:rPr lang="sv-SE" sz="2000" dirty="0" smtClean="0"/>
              <a:t>Show </a:t>
            </a:r>
            <a:r>
              <a:rPr lang="sv-SE" sz="2000" dirty="0" err="1" smtClean="0"/>
              <a:t>how</a:t>
            </a:r>
            <a:r>
              <a:rPr lang="sv-SE" sz="2000" dirty="0" smtClean="0"/>
              <a:t> </a:t>
            </a:r>
            <a:r>
              <a:rPr lang="sv-SE" sz="2000" dirty="0" err="1" smtClean="0"/>
              <a:t>to</a:t>
            </a:r>
            <a:r>
              <a:rPr lang="sv-SE" sz="2000" dirty="0" smtClean="0"/>
              <a:t> </a:t>
            </a:r>
            <a:r>
              <a:rPr lang="sv-SE" sz="2000" dirty="0" err="1" smtClean="0"/>
              <a:t>compute</a:t>
            </a:r>
            <a:r>
              <a:rPr lang="sv-SE" sz="2000" dirty="0" smtClean="0"/>
              <a:t> the </a:t>
            </a:r>
            <a:r>
              <a:rPr lang="sv-SE" sz="2000" dirty="0" err="1" smtClean="0"/>
              <a:t>effective</a:t>
            </a:r>
            <a:r>
              <a:rPr lang="sv-SE" sz="2000" dirty="0" smtClean="0"/>
              <a:t> </a:t>
            </a:r>
            <a:r>
              <a:rPr lang="sv-SE" sz="2000" dirty="0" err="1" smtClean="0"/>
              <a:t>throughput</a:t>
            </a:r>
            <a:r>
              <a:rPr lang="sv-SE" sz="2000" dirty="0" smtClean="0"/>
              <a:t>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S-R in the </a:t>
            </a:r>
            <a:r>
              <a:rPr lang="sv-SE" sz="2000" dirty="0" err="1" smtClean="0"/>
              <a:t>above</a:t>
            </a:r>
            <a:r>
              <a:rPr lang="sv-SE" sz="2000" dirty="0" smtClean="0"/>
              <a:t> </a:t>
            </a:r>
            <a:r>
              <a:rPr lang="sv-SE" sz="2000" dirty="0" err="1" smtClean="0"/>
              <a:t>cases</a:t>
            </a:r>
            <a:r>
              <a:rPr lang="sv-SE" sz="2000" dirty="0" smtClean="0"/>
              <a:t>, </a:t>
            </a:r>
            <a:r>
              <a:rPr lang="sv-SE" sz="2000" dirty="0" err="1" smtClean="0"/>
              <a:t>whene</a:t>
            </a:r>
            <a:r>
              <a:rPr lang="sv-SE" sz="2000" dirty="0" smtClean="0"/>
              <a:t> </a:t>
            </a:r>
            <a:r>
              <a:rPr lang="sv-SE" sz="2000" dirty="0" err="1" smtClean="0"/>
              <a:t>there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no </a:t>
            </a:r>
            <a:r>
              <a:rPr lang="sv-SE" sz="2000" dirty="0" err="1" smtClean="0"/>
              <a:t>errors</a:t>
            </a:r>
            <a:endParaRPr lang="sv-SE" sz="2000" dirty="0"/>
          </a:p>
          <a:p>
            <a:pPr lvl="1"/>
            <a:endParaRPr lang="sv-SE" dirty="0" smtClean="0"/>
          </a:p>
          <a:p>
            <a:pPr lvl="1"/>
            <a:endParaRPr lang="sv-SE" dirty="0"/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Review </a:t>
            </a:r>
            <a:r>
              <a:rPr lang="sv-SE" dirty="0" err="1" smtClean="0"/>
              <a:t>questions</a:t>
            </a:r>
            <a:r>
              <a:rPr lang="sv-SE" dirty="0" smtClean="0"/>
              <a:t> </a:t>
            </a:r>
            <a:r>
              <a:rPr lang="sv-SE" dirty="0" err="1" smtClean="0"/>
              <a:t>cont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245476"/>
            <a:ext cx="7664669" cy="5002924"/>
          </a:xfrm>
        </p:spPr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the </a:t>
            </a:r>
            <a:r>
              <a:rPr lang="sv-SE" dirty="0" err="1" smtClean="0"/>
              <a:t>goals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reliable</a:t>
            </a:r>
            <a:r>
              <a:rPr lang="sv-SE" dirty="0" smtClean="0"/>
              <a:t> data transfer?</a:t>
            </a:r>
          </a:p>
          <a:p>
            <a:r>
              <a:rPr lang="sv-SE" dirty="0" err="1" smtClean="0"/>
              <a:t>Reliable</a:t>
            </a:r>
            <a:r>
              <a:rPr lang="sv-SE" dirty="0" smtClean="0"/>
              <a:t> data transfer: show </a:t>
            </a:r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need</a:t>
            </a:r>
            <a:r>
              <a:rPr lang="sv-SE" dirty="0" smtClean="0"/>
              <a:t> </a:t>
            </a:r>
            <a:r>
              <a:rPr lang="sv-SE" dirty="0" err="1" smtClean="0"/>
              <a:t>sequence</a:t>
            </a:r>
            <a:r>
              <a:rPr lang="sv-SE" dirty="0" smtClean="0"/>
              <a:t> </a:t>
            </a:r>
            <a:r>
              <a:rPr lang="sv-SE" dirty="0" err="1" smtClean="0"/>
              <a:t>numbers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the </a:t>
            </a:r>
            <a:r>
              <a:rPr lang="sv-SE" dirty="0" err="1" smtClean="0"/>
              <a:t>sender</a:t>
            </a:r>
            <a:r>
              <a:rPr lang="sv-SE" dirty="0" smtClean="0"/>
              <a:t>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retransmit</a:t>
            </a:r>
            <a:r>
              <a:rPr lang="sv-SE" dirty="0" smtClean="0"/>
              <a:t> </a:t>
            </a:r>
            <a:r>
              <a:rPr lang="sv-SE" dirty="0" err="1" smtClean="0"/>
              <a:t>due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timeouts. </a:t>
            </a:r>
          </a:p>
          <a:p>
            <a:r>
              <a:rPr lang="sv-SE" dirty="0" smtClean="0"/>
              <a:t>Show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be </a:t>
            </a:r>
            <a:r>
              <a:rPr lang="sv-SE" dirty="0" err="1" smtClean="0"/>
              <a:t>wraparound</a:t>
            </a:r>
            <a:r>
              <a:rPr lang="sv-SE" dirty="0" smtClean="0"/>
              <a:t> in a </a:t>
            </a:r>
            <a:r>
              <a:rPr lang="sv-SE" dirty="0" err="1" smtClean="0"/>
              <a:t>reliable</a:t>
            </a:r>
            <a:r>
              <a:rPr lang="sv-SE" dirty="0" smtClean="0"/>
              <a:t> data transfer session </a:t>
            </a:r>
            <a:r>
              <a:rPr lang="sv-SE" dirty="0" err="1" smtClean="0"/>
              <a:t>if</a:t>
            </a:r>
            <a:r>
              <a:rPr lang="sv-SE" dirty="0" smtClean="0"/>
              <a:t> the </a:t>
            </a:r>
            <a:r>
              <a:rPr lang="sv-SE" dirty="0" err="1" smtClean="0"/>
              <a:t>sequence-numbers</a:t>
            </a:r>
            <a:r>
              <a:rPr lang="sv-SE" dirty="0" smtClean="0"/>
              <a:t> </a:t>
            </a:r>
            <a:r>
              <a:rPr lang="sv-SE" dirty="0" err="1" smtClean="0"/>
              <a:t>range</a:t>
            </a:r>
            <a:r>
              <a:rPr lang="sv-SE" dirty="0" smtClean="0"/>
              <a:t> is not </a:t>
            </a:r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enough</a:t>
            </a:r>
            <a:r>
              <a:rPr lang="sv-SE" dirty="0" smtClean="0"/>
              <a:t>.</a:t>
            </a:r>
          </a:p>
          <a:p>
            <a:r>
              <a:rPr lang="sv-SE" dirty="0" err="1" smtClean="0"/>
              <a:t>Describe</a:t>
            </a:r>
            <a:r>
              <a:rPr lang="sv-SE" dirty="0" smtClean="0"/>
              <a:t> the go-back-N and </a:t>
            </a:r>
            <a:r>
              <a:rPr lang="sv-SE" dirty="0" err="1" smtClean="0"/>
              <a:t>selective</a:t>
            </a:r>
            <a:r>
              <a:rPr lang="sv-SE" dirty="0" smtClean="0"/>
              <a:t> </a:t>
            </a:r>
            <a:r>
              <a:rPr lang="sv-SE" dirty="0" err="1" smtClean="0"/>
              <a:t>repeat</a:t>
            </a:r>
            <a:r>
              <a:rPr lang="sv-SE" dirty="0" smtClean="0"/>
              <a:t> </a:t>
            </a:r>
            <a:r>
              <a:rPr lang="sv-SE" dirty="0" err="1" smtClean="0"/>
              <a:t>methods</a:t>
            </a:r>
            <a:r>
              <a:rPr lang="sv-SE" dirty="0" smtClean="0"/>
              <a:t> for </a:t>
            </a:r>
            <a:r>
              <a:rPr lang="sv-SE" dirty="0" err="1" smtClean="0"/>
              <a:t>reliable</a:t>
            </a:r>
            <a:r>
              <a:rPr lang="sv-SE" dirty="0" smtClean="0"/>
              <a:t> data transfer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,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3a-</a:t>
            </a:r>
            <a:fld id="{EB2AC88E-12D1-4E0B-B9FD-67681EB235A9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743201B7-EF14-427A-9CAD-CDDB257B4B8A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2800" b="1" dirty="0" err="1" smtClean="0"/>
              <a:t>Bounding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sequence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numbers</a:t>
            </a:r>
            <a:r>
              <a:rPr lang="sv-SE" sz="2800" b="1" dirty="0" smtClean="0"/>
              <a:t> for stop-and-</a:t>
            </a:r>
            <a:r>
              <a:rPr lang="sv-SE" sz="2800" b="1" dirty="0" err="1" smtClean="0"/>
              <a:t>wait</a:t>
            </a:r>
            <a:r>
              <a:rPr lang="sv-SE" sz="2800" b="1" dirty="0" smtClean="0"/>
              <a:t>…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dirty="0" smtClean="0"/>
              <a:t>… s.t. </a:t>
            </a:r>
            <a:r>
              <a:rPr lang="sv-SE" dirty="0" smtClean="0">
                <a:solidFill>
                  <a:srgbClr val="FF0000"/>
                </a:solidFill>
              </a:rPr>
              <a:t>no wraparound</a:t>
            </a:r>
            <a:r>
              <a:rPr lang="sv-SE" dirty="0" smtClean="0"/>
              <a:t>, i.e. we do not run out of numbers: </a:t>
            </a:r>
            <a:r>
              <a:rPr lang="sv-SE" i="1" dirty="0" smtClean="0"/>
              <a:t>binary value suffices for stop-and-wait: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sv-SE" b="1" dirty="0" smtClean="0"/>
              <a:t>Prf</a:t>
            </a:r>
            <a:r>
              <a:rPr lang="sv-SE" dirty="0" smtClean="0"/>
              <a:t>: assume towards a contradiction that  there is wraparound when we use binary seq. nums.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R expects segment #f, receives segment #(f+2):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R rec. f+2 =&gt; S sent f+2 =&gt; S rec. ack for f+1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=&gt; R ack f+1=&gt; R ack  f =&gt; contradiction</a:t>
            </a:r>
          </a:p>
          <a:p>
            <a:pPr lvl="1">
              <a:lnSpc>
                <a:spcPct val="90000"/>
              </a:lnSpc>
            </a:pPr>
            <a:r>
              <a:rPr lang="sv-SE" dirty="0" smtClean="0"/>
              <a:t>R expects f+2, receives f: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R exp. f+2 =&gt;  R ack f+1 =&gt; S sent f+1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sv-SE" dirty="0" smtClean="0"/>
              <a:t>=&gt; S rec. ack for f =&gt; contradiction</a:t>
            </a:r>
          </a:p>
          <a:p>
            <a:pPr lvl="1">
              <a:lnSpc>
                <a:spcPct val="90000"/>
              </a:lnSpc>
              <a:buFont typeface="ZapfDingbats" pitchFamily="82" charset="2"/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7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3a-</a:t>
            </a:r>
            <a:fld id="{AADFE07B-519F-4347-90DC-2F11241EA70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9904"/>
          </a:xfrm>
        </p:spPr>
        <p:txBody>
          <a:bodyPr/>
          <a:lstStyle/>
          <a:p>
            <a:r>
              <a:rPr lang="en-US" sz="2800" dirty="0" smtClean="0"/>
              <a:t>Addressing: Multiplexing/</a:t>
            </a:r>
            <a:r>
              <a:rPr lang="en-US" sz="2800" dirty="0" err="1" smtClean="0"/>
              <a:t>demultiplexing</a:t>
            </a:r>
            <a:endParaRPr lang="en-US" sz="2800" dirty="0" smtClean="0"/>
          </a:p>
        </p:txBody>
      </p:sp>
      <p:grpSp>
        <p:nvGrpSpPr>
          <p:cNvPr id="19461" name="Group 3"/>
          <p:cNvGrpSpPr>
            <a:grpSpLocks/>
          </p:cNvGrpSpPr>
          <p:nvPr/>
        </p:nvGrpSpPr>
        <p:grpSpPr bwMode="auto">
          <a:xfrm>
            <a:off x="685800" y="3068960"/>
            <a:ext cx="7931150" cy="2935288"/>
            <a:chOff x="355" y="2243"/>
            <a:chExt cx="4996" cy="1849"/>
          </a:xfrm>
        </p:grpSpPr>
        <p:grpSp>
          <p:nvGrpSpPr>
            <p:cNvPr id="19478" name="Group 4"/>
            <p:cNvGrpSpPr>
              <a:grpSpLocks/>
            </p:cNvGrpSpPr>
            <p:nvPr/>
          </p:nvGrpSpPr>
          <p:grpSpPr bwMode="auto">
            <a:xfrm>
              <a:off x="355" y="2293"/>
              <a:ext cx="1261" cy="1500"/>
              <a:chOff x="608" y="2454"/>
              <a:chExt cx="1261" cy="1500"/>
            </a:xfrm>
          </p:grpSpPr>
          <p:sp>
            <p:nvSpPr>
              <p:cNvPr id="19515" name="Rectangle 5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application</a:t>
                </a:r>
              </a:p>
            </p:txBody>
          </p:sp>
          <p:sp>
            <p:nvSpPr>
              <p:cNvPr id="19516" name="Rectangle 6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transport</a:t>
                </a:r>
              </a:p>
            </p:txBody>
          </p:sp>
          <p:sp>
            <p:nvSpPr>
              <p:cNvPr id="19517" name="Rectangle 7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network</a:t>
                </a:r>
              </a:p>
            </p:txBody>
          </p:sp>
          <p:sp>
            <p:nvSpPr>
              <p:cNvPr id="19518" name="Rectangle 8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link</a:t>
                </a:r>
              </a:p>
            </p:txBody>
          </p:sp>
          <p:sp>
            <p:nvSpPr>
              <p:cNvPr id="19519" name="Rectangle 9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/>
                <a:r>
                  <a:rPr lang="en-US" sz="1600">
                    <a:latin typeface="Comic Sans MS" pitchFamily="66" charset="0"/>
                  </a:rPr>
                  <a:t>physical</a:t>
                </a:r>
              </a:p>
            </p:txBody>
          </p:sp>
        </p:grpSp>
        <p:grpSp>
          <p:nvGrpSpPr>
            <p:cNvPr id="19479" name="Group 10"/>
            <p:cNvGrpSpPr>
              <a:grpSpLocks/>
            </p:cNvGrpSpPr>
            <p:nvPr/>
          </p:nvGrpSpPr>
          <p:grpSpPr bwMode="auto">
            <a:xfrm>
              <a:off x="2014" y="2318"/>
              <a:ext cx="377" cy="315"/>
              <a:chOff x="2614" y="2862"/>
              <a:chExt cx="377" cy="315"/>
            </a:xfrm>
          </p:grpSpPr>
          <p:sp>
            <p:nvSpPr>
              <p:cNvPr id="19513" name="Rectangle 11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4" name="Oval 12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P1</a:t>
                </a:r>
              </a:p>
            </p:txBody>
          </p:sp>
        </p:grpSp>
        <p:grpSp>
          <p:nvGrpSpPr>
            <p:cNvPr id="19480" name="Group 13"/>
            <p:cNvGrpSpPr>
              <a:grpSpLocks/>
            </p:cNvGrpSpPr>
            <p:nvPr/>
          </p:nvGrpSpPr>
          <p:grpSpPr bwMode="auto">
            <a:xfrm>
              <a:off x="4090" y="2243"/>
              <a:ext cx="1261" cy="1500"/>
              <a:chOff x="608" y="2454"/>
              <a:chExt cx="1261" cy="1500"/>
            </a:xfrm>
          </p:grpSpPr>
          <p:sp>
            <p:nvSpPr>
              <p:cNvPr id="19508" name="Rectangle 14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application</a:t>
                </a:r>
              </a:p>
            </p:txBody>
          </p:sp>
          <p:sp>
            <p:nvSpPr>
              <p:cNvPr id="19509" name="Rectangle 15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transport</a:t>
                </a:r>
              </a:p>
            </p:txBody>
          </p:sp>
          <p:sp>
            <p:nvSpPr>
              <p:cNvPr id="19510" name="Rectangle 16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network</a:t>
                </a:r>
              </a:p>
            </p:txBody>
          </p:sp>
          <p:sp>
            <p:nvSpPr>
              <p:cNvPr id="19511" name="Rectangle 17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link</a:t>
                </a:r>
              </a:p>
            </p:txBody>
          </p:sp>
          <p:sp>
            <p:nvSpPr>
              <p:cNvPr id="19512" name="Rectangle 18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r>
                  <a:rPr lang="en-US" sz="1600">
                    <a:latin typeface="Comic Sans MS" pitchFamily="66" charset="0"/>
                  </a:rPr>
                  <a:t>physical</a:t>
                </a:r>
              </a:p>
            </p:txBody>
          </p:sp>
        </p:grpSp>
        <p:grpSp>
          <p:nvGrpSpPr>
            <p:cNvPr id="19481" name="Group 19"/>
            <p:cNvGrpSpPr>
              <a:grpSpLocks/>
            </p:cNvGrpSpPr>
            <p:nvPr/>
          </p:nvGrpSpPr>
          <p:grpSpPr bwMode="auto">
            <a:xfrm>
              <a:off x="1994" y="2293"/>
              <a:ext cx="1723" cy="1500"/>
              <a:chOff x="608" y="2454"/>
              <a:chExt cx="1261" cy="1500"/>
            </a:xfrm>
          </p:grpSpPr>
          <p:sp>
            <p:nvSpPr>
              <p:cNvPr id="19503" name="Rectangle 20"/>
              <p:cNvSpPr>
                <a:spLocks noChangeArrowheads="1"/>
              </p:cNvSpPr>
              <p:nvPr/>
            </p:nvSpPr>
            <p:spPr bwMode="auto">
              <a:xfrm>
                <a:off x="608" y="24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application</a:t>
                </a:r>
              </a:p>
            </p:txBody>
          </p:sp>
          <p:sp>
            <p:nvSpPr>
              <p:cNvPr id="19504" name="Rectangle 21"/>
              <p:cNvSpPr>
                <a:spLocks noChangeArrowheads="1"/>
              </p:cNvSpPr>
              <p:nvPr/>
            </p:nvSpPr>
            <p:spPr bwMode="auto">
              <a:xfrm>
                <a:off x="608" y="27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transport</a:t>
                </a:r>
              </a:p>
            </p:txBody>
          </p:sp>
          <p:sp>
            <p:nvSpPr>
              <p:cNvPr id="19505" name="Rectangle 22"/>
              <p:cNvSpPr>
                <a:spLocks noChangeArrowheads="1"/>
              </p:cNvSpPr>
              <p:nvPr/>
            </p:nvSpPr>
            <p:spPr bwMode="auto">
              <a:xfrm>
                <a:off x="608" y="30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network</a:t>
                </a:r>
              </a:p>
            </p:txBody>
          </p:sp>
          <p:sp>
            <p:nvSpPr>
              <p:cNvPr id="19506" name="Rectangle 23"/>
              <p:cNvSpPr>
                <a:spLocks noChangeArrowheads="1"/>
              </p:cNvSpPr>
              <p:nvPr/>
            </p:nvSpPr>
            <p:spPr bwMode="auto">
              <a:xfrm>
                <a:off x="608" y="33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link</a:t>
                </a:r>
              </a:p>
            </p:txBody>
          </p:sp>
          <p:sp>
            <p:nvSpPr>
              <p:cNvPr id="19507" name="Rectangle 24"/>
              <p:cNvSpPr>
                <a:spLocks noChangeArrowheads="1"/>
              </p:cNvSpPr>
              <p:nvPr/>
            </p:nvSpPr>
            <p:spPr bwMode="auto">
              <a:xfrm>
                <a:off x="608" y="3654"/>
                <a:ext cx="1261" cy="3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physical</a:t>
                </a:r>
              </a:p>
            </p:txBody>
          </p:sp>
        </p:grpSp>
        <p:grpSp>
          <p:nvGrpSpPr>
            <p:cNvPr id="19482" name="Group 25"/>
            <p:cNvGrpSpPr>
              <a:grpSpLocks/>
            </p:cNvGrpSpPr>
            <p:nvPr/>
          </p:nvGrpSpPr>
          <p:grpSpPr bwMode="auto">
            <a:xfrm>
              <a:off x="3271" y="2322"/>
              <a:ext cx="377" cy="315"/>
              <a:chOff x="2614" y="2862"/>
              <a:chExt cx="377" cy="315"/>
            </a:xfrm>
          </p:grpSpPr>
          <p:sp>
            <p:nvSpPr>
              <p:cNvPr id="19501" name="Rectangle 26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2" name="Oval 27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P2</a:t>
                </a:r>
              </a:p>
            </p:txBody>
          </p:sp>
        </p:grpSp>
        <p:grpSp>
          <p:nvGrpSpPr>
            <p:cNvPr id="19483" name="Group 28"/>
            <p:cNvGrpSpPr>
              <a:grpSpLocks/>
            </p:cNvGrpSpPr>
            <p:nvPr/>
          </p:nvGrpSpPr>
          <p:grpSpPr bwMode="auto">
            <a:xfrm>
              <a:off x="1148" y="2337"/>
              <a:ext cx="377" cy="315"/>
              <a:chOff x="2614" y="2862"/>
              <a:chExt cx="377" cy="315"/>
            </a:xfrm>
          </p:grpSpPr>
          <p:sp>
            <p:nvSpPr>
              <p:cNvPr id="19499" name="Rectangle 29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0" name="Oval 30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P3</a:t>
                </a:r>
              </a:p>
            </p:txBody>
          </p:sp>
        </p:grpSp>
        <p:grpSp>
          <p:nvGrpSpPr>
            <p:cNvPr id="19484" name="Group 31"/>
            <p:cNvGrpSpPr>
              <a:grpSpLocks/>
            </p:cNvGrpSpPr>
            <p:nvPr/>
          </p:nvGrpSpPr>
          <p:grpSpPr bwMode="auto">
            <a:xfrm>
              <a:off x="4155" y="2283"/>
              <a:ext cx="377" cy="315"/>
              <a:chOff x="2614" y="2862"/>
              <a:chExt cx="377" cy="315"/>
            </a:xfrm>
          </p:grpSpPr>
          <p:sp>
            <p:nvSpPr>
              <p:cNvPr id="19497" name="Rectangle 32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8" name="Oval 33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P4</a:t>
                </a:r>
              </a:p>
            </p:txBody>
          </p:sp>
        </p:grpSp>
        <p:grpSp>
          <p:nvGrpSpPr>
            <p:cNvPr id="19485" name="Group 34"/>
            <p:cNvGrpSpPr>
              <a:grpSpLocks/>
            </p:cNvGrpSpPr>
            <p:nvPr/>
          </p:nvGrpSpPr>
          <p:grpSpPr bwMode="auto">
            <a:xfrm>
              <a:off x="2053" y="2341"/>
              <a:ext cx="377" cy="315"/>
              <a:chOff x="2614" y="2862"/>
              <a:chExt cx="377" cy="315"/>
            </a:xfrm>
          </p:grpSpPr>
          <p:sp>
            <p:nvSpPr>
              <p:cNvPr id="19495" name="Rectangle 35"/>
              <p:cNvSpPr>
                <a:spLocks noChangeArrowheads="1"/>
              </p:cNvSpPr>
              <p:nvPr/>
            </p:nvSpPr>
            <p:spPr bwMode="auto">
              <a:xfrm>
                <a:off x="2614" y="3054"/>
                <a:ext cx="377" cy="12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6" name="Oval 36"/>
              <p:cNvSpPr>
                <a:spLocks noChangeArrowheads="1"/>
              </p:cNvSpPr>
              <p:nvPr/>
            </p:nvSpPr>
            <p:spPr bwMode="auto">
              <a:xfrm>
                <a:off x="2614" y="2862"/>
                <a:ext cx="377" cy="19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1600">
                    <a:latin typeface="Comic Sans MS" pitchFamily="66" charset="0"/>
                  </a:rPr>
                  <a:t>P1</a:t>
                </a:r>
              </a:p>
            </p:txBody>
          </p:sp>
        </p:grpSp>
        <p:sp>
          <p:nvSpPr>
            <p:cNvPr id="19486" name="Text Box 37"/>
            <p:cNvSpPr txBox="1">
              <a:spLocks noChangeArrowheads="1"/>
            </p:cNvSpPr>
            <p:nvPr/>
          </p:nvSpPr>
          <p:spPr bwMode="auto">
            <a:xfrm>
              <a:off x="672" y="3842"/>
              <a:ext cx="56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host 1</a:t>
              </a:r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19487" name="Text Box 38"/>
            <p:cNvSpPr txBox="1">
              <a:spLocks noChangeArrowheads="1"/>
            </p:cNvSpPr>
            <p:nvPr/>
          </p:nvSpPr>
          <p:spPr bwMode="auto">
            <a:xfrm>
              <a:off x="2566" y="383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host 2</a:t>
              </a:r>
              <a:endParaRPr 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19488" name="Text Box 39"/>
            <p:cNvSpPr txBox="1">
              <a:spLocks noChangeArrowheads="1"/>
            </p:cNvSpPr>
            <p:nvPr/>
          </p:nvSpPr>
          <p:spPr bwMode="auto">
            <a:xfrm>
              <a:off x="4474" y="3757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host 3</a:t>
              </a:r>
            </a:p>
          </p:txBody>
        </p:sp>
        <p:sp>
          <p:nvSpPr>
            <p:cNvPr id="19489" name="Line 40"/>
            <p:cNvSpPr>
              <a:spLocks noChangeShapeType="1"/>
            </p:cNvSpPr>
            <p:nvPr/>
          </p:nvSpPr>
          <p:spPr bwMode="auto">
            <a:xfrm>
              <a:off x="1344" y="2592"/>
              <a:ext cx="0" cy="10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0" name="Line 41"/>
            <p:cNvSpPr>
              <a:spLocks noChangeShapeType="1"/>
            </p:cNvSpPr>
            <p:nvPr/>
          </p:nvSpPr>
          <p:spPr bwMode="auto">
            <a:xfrm flipV="1">
              <a:off x="2208" y="2544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1" name="Line 42"/>
            <p:cNvSpPr>
              <a:spLocks noChangeShapeType="1"/>
            </p:cNvSpPr>
            <p:nvPr/>
          </p:nvSpPr>
          <p:spPr bwMode="auto">
            <a:xfrm>
              <a:off x="1344" y="3648"/>
              <a:ext cx="8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2" name="Line 43"/>
            <p:cNvSpPr>
              <a:spLocks noChangeShapeType="1"/>
            </p:cNvSpPr>
            <p:nvPr/>
          </p:nvSpPr>
          <p:spPr bwMode="auto">
            <a:xfrm>
              <a:off x="4320" y="2496"/>
              <a:ext cx="0" cy="1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3" name="Line 44"/>
            <p:cNvSpPr>
              <a:spLocks noChangeShapeType="1"/>
            </p:cNvSpPr>
            <p:nvPr/>
          </p:nvSpPr>
          <p:spPr bwMode="auto">
            <a:xfrm flipV="1">
              <a:off x="3456" y="2544"/>
              <a:ext cx="0" cy="110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94" name="Line 45"/>
            <p:cNvSpPr>
              <a:spLocks noChangeShapeType="1"/>
            </p:cNvSpPr>
            <p:nvPr/>
          </p:nvSpPr>
          <p:spPr bwMode="auto">
            <a:xfrm>
              <a:off x="3456" y="3648"/>
              <a:ext cx="86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9462" name="Rectangle 46"/>
          <p:cNvSpPr>
            <a:spLocks noChangeArrowheads="1"/>
          </p:cNvSpPr>
          <p:nvPr/>
        </p:nvSpPr>
        <p:spPr bwMode="auto">
          <a:xfrm>
            <a:off x="457200" y="2895600"/>
            <a:ext cx="598488" cy="195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463" name="Oval 47"/>
          <p:cNvSpPr>
            <a:spLocks noChangeArrowheads="1"/>
          </p:cNvSpPr>
          <p:nvPr/>
        </p:nvSpPr>
        <p:spPr bwMode="auto">
          <a:xfrm>
            <a:off x="2590800" y="28194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 sz="1600">
              <a:latin typeface="Comic Sans MS" pitchFamily="66" charset="0"/>
            </a:endParaRPr>
          </a:p>
        </p:txBody>
      </p:sp>
      <p:sp>
        <p:nvSpPr>
          <p:cNvPr id="19464" name="Text Box 48"/>
          <p:cNvSpPr txBox="1">
            <a:spLocks noChangeArrowheads="1"/>
          </p:cNvSpPr>
          <p:nvPr/>
        </p:nvSpPr>
        <p:spPr bwMode="auto">
          <a:xfrm>
            <a:off x="3276600" y="2819400"/>
            <a:ext cx="1073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= process</a:t>
            </a:r>
          </a:p>
        </p:txBody>
      </p:sp>
      <p:sp>
        <p:nvSpPr>
          <p:cNvPr id="19465" name="Text Box 49"/>
          <p:cNvSpPr txBox="1">
            <a:spLocks noChangeArrowheads="1"/>
          </p:cNvSpPr>
          <p:nvPr/>
        </p:nvSpPr>
        <p:spPr bwMode="auto">
          <a:xfrm>
            <a:off x="1143000" y="2819400"/>
            <a:ext cx="973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omic Sans MS" pitchFamily="66" charset="0"/>
              </a:rPr>
              <a:t>= socket</a:t>
            </a:r>
          </a:p>
        </p:txBody>
      </p:sp>
      <p:sp>
        <p:nvSpPr>
          <p:cNvPr id="19466" name="Text Box 50"/>
          <p:cNvSpPr txBox="1">
            <a:spLocks noChangeArrowheads="1"/>
          </p:cNvSpPr>
          <p:nvPr/>
        </p:nvSpPr>
        <p:spPr bwMode="auto">
          <a:xfrm>
            <a:off x="444500" y="1589088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sv-SE" sz="1600">
              <a:latin typeface="Comic Sans MS" pitchFamily="66" charset="0"/>
            </a:endParaRPr>
          </a:p>
        </p:txBody>
      </p:sp>
      <p:sp>
        <p:nvSpPr>
          <p:cNvPr id="19467" name="Text Box 51"/>
          <p:cNvSpPr txBox="1">
            <a:spLocks noChangeArrowheads="1"/>
          </p:cNvSpPr>
          <p:nvPr/>
        </p:nvSpPr>
        <p:spPr bwMode="auto">
          <a:xfrm>
            <a:off x="468313" y="1366838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sv-SE"/>
          </a:p>
        </p:txBody>
      </p:sp>
      <p:sp>
        <p:nvSpPr>
          <p:cNvPr id="19468" name="Rectangle 52"/>
          <p:cNvSpPr>
            <a:spLocks noChangeArrowheads="1"/>
          </p:cNvSpPr>
          <p:nvPr/>
        </p:nvSpPr>
        <p:spPr bwMode="auto">
          <a:xfrm>
            <a:off x="444500" y="1524000"/>
            <a:ext cx="3808413" cy="1066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dirty="0">
                <a:latin typeface="Comic Sans MS" pitchFamily="66" charset="0"/>
              </a:rPr>
              <a:t>delivering received segments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to correct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socket</a:t>
            </a:r>
          </a:p>
        </p:txBody>
      </p:sp>
      <p:grpSp>
        <p:nvGrpSpPr>
          <p:cNvPr id="19469" name="Group 53"/>
          <p:cNvGrpSpPr>
            <a:grpSpLocks/>
          </p:cNvGrpSpPr>
          <p:nvPr/>
        </p:nvGrpSpPr>
        <p:grpSpPr bwMode="auto">
          <a:xfrm>
            <a:off x="533400" y="1295400"/>
            <a:ext cx="3382963" cy="396875"/>
            <a:chOff x="1080" y="3713"/>
            <a:chExt cx="1712" cy="250"/>
          </a:xfrm>
        </p:grpSpPr>
        <p:sp>
          <p:nvSpPr>
            <p:cNvPr id="19476" name="Rectangle 54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7" name="Text Box 55"/>
            <p:cNvSpPr txBox="1">
              <a:spLocks noChangeArrowheads="1"/>
            </p:cNvSpPr>
            <p:nvPr/>
          </p:nvSpPr>
          <p:spPr bwMode="auto">
            <a:xfrm>
              <a:off x="1080" y="3713"/>
              <a:ext cx="171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err="1">
                  <a:solidFill>
                    <a:srgbClr val="FF0000"/>
                  </a:solidFill>
                  <a:latin typeface="Comic Sans MS" pitchFamily="66" charset="0"/>
                </a:rPr>
                <a:t>Demultiplexing</a:t>
              </a:r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 at </a:t>
              </a:r>
              <a:r>
                <a:rPr lang="en-US" sz="2000" u="sng" dirty="0" err="1">
                  <a:solidFill>
                    <a:srgbClr val="FF0000"/>
                  </a:solidFill>
                  <a:latin typeface="Comic Sans MS" pitchFamily="66" charset="0"/>
                </a:rPr>
                <a:t>rcv</a:t>
              </a:r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 host:</a:t>
              </a:r>
            </a:p>
          </p:txBody>
        </p:sp>
      </p:grpSp>
      <p:sp>
        <p:nvSpPr>
          <p:cNvPr id="19470" name="Text Box 56"/>
          <p:cNvSpPr txBox="1">
            <a:spLocks noChangeArrowheads="1"/>
          </p:cNvSpPr>
          <p:nvPr/>
        </p:nvSpPr>
        <p:spPr bwMode="auto">
          <a:xfrm>
            <a:off x="5130800" y="1571625"/>
            <a:ext cx="4002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gathering data, enveloping data </a:t>
            </a:r>
          </a:p>
          <a:p>
            <a:pPr algn="l"/>
            <a:r>
              <a:rPr lang="en-US" sz="2000">
                <a:latin typeface="Comic Sans MS" pitchFamily="66" charset="0"/>
              </a:rPr>
              <a:t>with  header (later used for </a:t>
            </a:r>
          </a:p>
          <a:p>
            <a:pPr algn="l"/>
            <a:r>
              <a:rPr lang="en-US" sz="2000">
                <a:latin typeface="Comic Sans MS" pitchFamily="66" charset="0"/>
              </a:rPr>
              <a:t>demultiplexing)</a:t>
            </a:r>
            <a:endParaRPr lang="en-US"/>
          </a:p>
        </p:txBody>
      </p:sp>
      <p:sp>
        <p:nvSpPr>
          <p:cNvPr id="19471" name="Rectangle 57"/>
          <p:cNvSpPr>
            <a:spLocks noChangeArrowheads="1"/>
          </p:cNvSpPr>
          <p:nvPr/>
        </p:nvSpPr>
        <p:spPr bwMode="auto">
          <a:xfrm>
            <a:off x="5105400" y="1506538"/>
            <a:ext cx="3609975" cy="1419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9472" name="Group 58"/>
          <p:cNvGrpSpPr>
            <a:grpSpLocks/>
          </p:cNvGrpSpPr>
          <p:nvPr/>
        </p:nvGrpSpPr>
        <p:grpSpPr bwMode="auto">
          <a:xfrm>
            <a:off x="5257800" y="1219200"/>
            <a:ext cx="3257550" cy="396875"/>
            <a:chOff x="913" y="3713"/>
            <a:chExt cx="2052" cy="250"/>
          </a:xfrm>
        </p:grpSpPr>
        <p:sp>
          <p:nvSpPr>
            <p:cNvPr id="19474" name="Rectangle 59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5" name="Text Box 60"/>
            <p:cNvSpPr txBox="1">
              <a:spLocks noChangeArrowheads="1"/>
            </p:cNvSpPr>
            <p:nvPr/>
          </p:nvSpPr>
          <p:spPr bwMode="auto">
            <a:xfrm>
              <a:off x="913" y="3713"/>
              <a:ext cx="205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Multiplexing at send host:</a:t>
              </a:r>
              <a:endParaRPr lang="en-US" sz="2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9473" name="Rectangle 61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6021288"/>
            <a:ext cx="8242300" cy="622300"/>
          </a:xfrm>
          <a:solidFill>
            <a:srgbClr val="FFFF00">
              <a:alpha val="32000"/>
            </a:srgbClr>
          </a:solidFill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 smtClean="0"/>
              <a:t>Recall: </a:t>
            </a:r>
            <a:r>
              <a:rPr lang="en-US" sz="1800" i="1" dirty="0" smtClean="0">
                <a:solidFill>
                  <a:srgbClr val="FF0000"/>
                </a:solidFill>
              </a:rPr>
              <a:t>segment</a:t>
            </a:r>
            <a:r>
              <a:rPr lang="en-US" sz="1800" i="1" dirty="0" smtClean="0"/>
              <a:t> </a:t>
            </a:r>
            <a:r>
              <a:rPr lang="en-US" sz="1800" dirty="0" smtClean="0"/>
              <a:t>- unit of data exchanged between transport layer entities </a:t>
            </a:r>
          </a:p>
          <a:p>
            <a:pPr lvl="1">
              <a:lnSpc>
                <a:spcPct val="80000"/>
              </a:lnSpc>
              <a:buFont typeface="ZapfDingbats" pitchFamily="82" charset="2"/>
              <a:buNone/>
            </a:pPr>
            <a:r>
              <a:rPr lang="en-US" sz="1600" dirty="0" smtClean="0"/>
              <a:t>aka TPDU: transport protocol data unit</a:t>
            </a:r>
          </a:p>
        </p:txBody>
      </p:sp>
    </p:spTree>
    <p:extLst>
      <p:ext uri="{BB962C8B-B14F-4D97-AF65-F5344CB8AC3E}">
        <p14:creationId xmlns:p14="http://schemas.microsoft.com/office/powerpoint/2010/main" val="25320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2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24F8A40-6EA5-4A13-B274-AC9FCE74CC8C}" type="slidenum">
              <a:rPr lang="en-US" sz="1200" smtClean="0"/>
              <a:pPr>
                <a:defRPr/>
              </a:pPr>
              <a:t>7</a:t>
            </a:fld>
            <a:endParaRPr lang="en-US" sz="1200" smtClean="0"/>
          </a:p>
        </p:txBody>
      </p:sp>
      <p:sp>
        <p:nvSpPr>
          <p:cNvPr id="9221" name="Rectangle 75"/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2" name="Rectangle 65"/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3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Addressing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224" name="Rectangle 2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8"/>
            <a:ext cx="4438650" cy="431137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Host </a:t>
            </a:r>
            <a:r>
              <a:rPr lang="en-US" dirty="0">
                <a:ea typeface="ＭＳ Ｐゴシック" charset="0"/>
                <a:cs typeface="+mn-cs"/>
              </a:rPr>
              <a:t>receives IP datagrams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datagram has </a:t>
            </a:r>
            <a:r>
              <a:rPr lang="en-US" dirty="0">
                <a:ea typeface="ＭＳ Ｐゴシック" charset="0"/>
              </a:rPr>
              <a:t>source IP address, destination IP address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datagram carries </a:t>
            </a:r>
            <a:r>
              <a:rPr lang="en-US" dirty="0" smtClean="0">
                <a:ea typeface="ＭＳ Ｐゴシック" charset="0"/>
              </a:rPr>
              <a:t>transport-layer </a:t>
            </a:r>
            <a:r>
              <a:rPr lang="en-US" dirty="0">
                <a:ea typeface="ＭＳ Ｐゴシック" charset="0"/>
              </a:rPr>
              <a:t>segment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segment </a:t>
            </a:r>
            <a:r>
              <a:rPr lang="en-US" dirty="0">
                <a:ea typeface="ＭＳ Ｐゴシック" charset="0"/>
              </a:rPr>
              <a:t>has source, destination port number 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Host </a:t>
            </a:r>
            <a:r>
              <a:rPr lang="en-US" dirty="0">
                <a:ea typeface="ＭＳ Ｐゴシック" charset="0"/>
                <a:cs typeface="+mn-cs"/>
              </a:rPr>
              <a:t>uses 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IP addresses &amp; port numbers</a:t>
            </a:r>
            <a:r>
              <a:rPr lang="en-US" dirty="0">
                <a:ea typeface="ＭＳ Ｐゴシック" charset="0"/>
                <a:cs typeface="+mn-cs"/>
              </a:rPr>
              <a:t> to direct segment to appropriate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socket</a:t>
            </a:r>
          </a:p>
        </p:txBody>
      </p:sp>
      <p:sp>
        <p:nvSpPr>
          <p:cNvPr id="9225" name="Text Box 63"/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source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6" name="Text Box 64"/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CC0000"/>
                </a:solidFill>
              </a:rPr>
              <a:t>dest port #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9227" name="Line 66"/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8" name="Line 68"/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29" name="Line 69"/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0" name="Text Box 70"/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32 bits</a:t>
            </a:r>
            <a:endParaRPr lang="en-US" sz="2400" smtClean="0"/>
          </a:p>
        </p:txBody>
      </p:sp>
      <p:sp>
        <p:nvSpPr>
          <p:cNvPr id="9231" name="Line 71"/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2" name="Line 72"/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33" name="Text Box 73"/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application</a:t>
            </a:r>
          </a:p>
          <a:p>
            <a:pPr>
              <a:defRPr/>
            </a:pPr>
            <a:r>
              <a:rPr lang="en-US" sz="2000" smtClean="0"/>
              <a:t>data </a:t>
            </a:r>
          </a:p>
          <a:p>
            <a:pPr>
              <a:defRPr/>
            </a:pPr>
            <a:r>
              <a:rPr lang="en-US" sz="2000" smtClean="0"/>
              <a:t>(payload)</a:t>
            </a:r>
            <a:endParaRPr lang="en-US" sz="2400" smtClean="0"/>
          </a:p>
        </p:txBody>
      </p:sp>
      <p:sp>
        <p:nvSpPr>
          <p:cNvPr id="9234" name="Text Box 74"/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other header fields</a:t>
            </a:r>
            <a:endParaRPr lang="en-US" sz="2400" smtClean="0"/>
          </a:p>
        </p:txBody>
      </p:sp>
      <p:sp>
        <p:nvSpPr>
          <p:cNvPr id="9235" name="Text Box 76"/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TCP/UDP segment format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896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5260975" y="3888543"/>
            <a:ext cx="3432175" cy="2260009"/>
          </a:xfrm>
          <a:prstGeom prst="rect">
            <a:avLst/>
          </a:prstGeom>
          <a:solidFill>
            <a:srgbClr val="FF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90F1538D-ADB1-4575-8E4E-DC53EA03A734}" type="slidenum">
              <a:rPr lang="en-US" sz="1200" smtClean="0"/>
              <a:pPr>
                <a:defRPr/>
              </a:pPr>
              <a:t>8</a:t>
            </a:fld>
            <a:endParaRPr lang="en-US" sz="12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38" y="404664"/>
            <a:ext cx="7772400" cy="432048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UDP addressing - </a:t>
            </a:r>
            <a:r>
              <a:rPr lang="en-US" sz="4000" dirty="0" err="1" smtClean="0">
                <a:ea typeface="ＭＳ Ｐゴシック" charset="0"/>
                <a:cs typeface="+mj-cs"/>
              </a:rPr>
              <a:t>demultiplexing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240745" name="Rectangle 105"/>
          <p:cNvSpPr>
            <a:spLocks noGrp="1" noChangeArrowheads="1"/>
          </p:cNvSpPr>
          <p:nvPr>
            <p:ph type="body" sz="half" idx="2"/>
          </p:nvPr>
        </p:nvSpPr>
        <p:spPr>
          <a:xfrm>
            <a:off x="274032" y="3501008"/>
            <a:ext cx="4248752" cy="23685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latin typeface="+mj-lt"/>
                <a:ea typeface="ＭＳ Ｐゴシック" charset="0"/>
              </a:rPr>
              <a:t>when host receives UDP </a:t>
            </a:r>
            <a:r>
              <a:rPr lang="en-US" dirty="0" smtClean="0">
                <a:latin typeface="+mj-lt"/>
                <a:ea typeface="ＭＳ Ｐゴシック" charset="0"/>
              </a:rPr>
              <a:t>datagram:</a:t>
            </a:r>
            <a:endParaRPr lang="en-US" dirty="0">
              <a:latin typeface="+mj-lt"/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latin typeface="+mj-lt"/>
                <a:ea typeface="ＭＳ Ｐゴシック" charset="0"/>
              </a:rPr>
              <a:t>checks destination port # in </a:t>
            </a:r>
            <a:r>
              <a:rPr lang="en-US" dirty="0" smtClean="0">
                <a:latin typeface="+mj-lt"/>
                <a:ea typeface="ＭＳ Ｐゴシック" charset="0"/>
              </a:rPr>
              <a:t>datagram</a:t>
            </a:r>
            <a:endParaRPr lang="en-US" dirty="0">
              <a:latin typeface="+mj-lt"/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latin typeface="+mj-lt"/>
                <a:ea typeface="ＭＳ Ｐゴシック" charset="0"/>
              </a:rPr>
              <a:t>directs UDP </a:t>
            </a:r>
            <a:r>
              <a:rPr lang="en-US" dirty="0" smtClean="0">
                <a:latin typeface="+mj-lt"/>
                <a:ea typeface="ＭＳ Ｐゴシック" charset="0"/>
              </a:rPr>
              <a:t>datagram </a:t>
            </a:r>
            <a:r>
              <a:rPr lang="en-US" dirty="0">
                <a:latin typeface="+mj-lt"/>
                <a:ea typeface="ＭＳ Ｐゴシック" charset="0"/>
              </a:rPr>
              <a:t>to socket with that </a:t>
            </a:r>
            <a:r>
              <a:rPr lang="en-US" dirty="0" smtClean="0">
                <a:latin typeface="+mj-lt"/>
                <a:ea typeface="ＭＳ Ｐゴシック" charset="0"/>
              </a:rPr>
              <a:t>port #</a:t>
            </a:r>
            <a:endParaRPr lang="en-US" dirty="0">
              <a:latin typeface="+mj-lt"/>
              <a:ea typeface="ＭＳ Ｐゴシック" charset="0"/>
            </a:endParaRPr>
          </a:p>
        </p:txBody>
      </p:sp>
      <p:sp>
        <p:nvSpPr>
          <p:cNvPr id="10248" name="Rectangle 108"/>
          <p:cNvSpPr>
            <a:spLocks noChangeArrowheads="1"/>
          </p:cNvSpPr>
          <p:nvPr/>
        </p:nvSpPr>
        <p:spPr bwMode="auto">
          <a:xfrm>
            <a:off x="212726" y="1340768"/>
            <a:ext cx="4465637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  <a:p>
            <a:pPr marL="347663" indent="-290513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dirty="0" smtClean="0">
                <a:latin typeface="Gill Sans MT" charset="0"/>
                <a:ea typeface="ＭＳ Ｐゴシック" charset="0"/>
              </a:rPr>
              <a:t>when </a:t>
            </a:r>
            <a:r>
              <a:rPr lang="en-US" sz="2800" dirty="0">
                <a:latin typeface="Gill Sans MT" charset="0"/>
                <a:ea typeface="ＭＳ Ｐゴシック" charset="0"/>
              </a:rPr>
              <a:t>creating datagram to </a:t>
            </a:r>
            <a:r>
              <a:rPr lang="en-US" sz="2800" dirty="0" smtClean="0">
                <a:latin typeface="Gill Sans MT" charset="0"/>
                <a:ea typeface="ＭＳ Ｐゴシック" charset="0"/>
              </a:rPr>
              <a:t>send, </a:t>
            </a:r>
            <a:r>
              <a:rPr lang="en-US" sz="2800" dirty="0">
                <a:latin typeface="Gill Sans MT" charset="0"/>
                <a:ea typeface="ＭＳ Ｐゴシック" charset="0"/>
              </a:rPr>
              <a:t>must </a:t>
            </a:r>
            <a:r>
              <a:rPr lang="en-US" sz="2800" dirty="0" smtClean="0">
                <a:latin typeface="Gill Sans MT" charset="0"/>
                <a:ea typeface="ＭＳ Ｐゴシック" charset="0"/>
              </a:rPr>
              <a:t>specify:</a:t>
            </a:r>
            <a:endParaRPr lang="en-US" sz="2800" dirty="0">
              <a:latin typeface="Gill Sans MT" charset="0"/>
              <a:ea typeface="ＭＳ Ｐゴシック" charset="0"/>
            </a:endParaRP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IP address</a:t>
            </a:r>
          </a:p>
          <a:p>
            <a:pPr marL="850900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port #</a:t>
            </a:r>
          </a:p>
        </p:txBody>
      </p:sp>
      <p:sp>
        <p:nvSpPr>
          <p:cNvPr id="240751" name="Rectangle 111"/>
          <p:cNvSpPr>
            <a:spLocks noChangeArrowheads="1"/>
          </p:cNvSpPr>
          <p:nvPr/>
        </p:nvSpPr>
        <p:spPr bwMode="auto">
          <a:xfrm>
            <a:off x="5260975" y="3895725"/>
            <a:ext cx="3432175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IP datagrams with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</a:t>
            </a:r>
            <a:r>
              <a:rPr lang="en-US" sz="2400" i="1" dirty="0" err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dest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. port #,</a:t>
            </a:r>
            <a:r>
              <a:rPr lang="en-US" sz="2400" dirty="0">
                <a:latin typeface="Gill Sans MT" charset="0"/>
                <a:ea typeface="ＭＳ Ｐゴシック" charset="0"/>
              </a:rPr>
              <a:t> but different source IP addresses and/or source port numbers will be directed </a:t>
            </a:r>
            <a:r>
              <a:rPr lang="en-US" sz="2400" i="1" dirty="0" smtClean="0">
                <a:solidFill>
                  <a:srgbClr val="C00000"/>
                </a:solidFill>
                <a:latin typeface="Gill Sans MT" charset="0"/>
                <a:ea typeface="ＭＳ Ｐゴシック" charset="0"/>
              </a:rPr>
              <a:t>to the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same 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socket</a:t>
            </a:r>
            <a:endParaRPr lang="en-US" sz="2400" dirty="0">
              <a:latin typeface="Gill Sans MT" charset="0"/>
              <a:ea typeface="ＭＳ Ｐゴシック" charset="0"/>
            </a:endParaRPr>
          </a:p>
        </p:txBody>
      </p:sp>
      <p:sp>
        <p:nvSpPr>
          <p:cNvPr id="240753" name="AutoShape 113"/>
          <p:cNvSpPr>
            <a:spLocks noChangeArrowheads="1"/>
          </p:cNvSpPr>
          <p:nvPr/>
        </p:nvSpPr>
        <p:spPr bwMode="auto">
          <a:xfrm>
            <a:off x="451977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644008" y="1628800"/>
            <a:ext cx="4713564" cy="149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  <a:defRPr/>
            </a:pPr>
            <a:r>
              <a:rPr lang="en-US" kern="0" dirty="0" smtClean="0">
                <a:latin typeface="+mj-lt"/>
                <a:ea typeface="ＭＳ Ｐゴシック" charset="0"/>
              </a:rPr>
              <a:t> </a:t>
            </a:r>
            <a:r>
              <a:rPr lang="en-US" sz="2000" kern="0" dirty="0" smtClean="0">
                <a:latin typeface="+mj-lt"/>
                <a:ea typeface="ＭＳ Ｐゴシック" charset="0"/>
              </a:rPr>
              <a:t>created socket has host-local port #, </a:t>
            </a:r>
            <a:r>
              <a:rPr lang="en-US" sz="2000" kern="0" dirty="0" err="1" smtClean="0">
                <a:latin typeface="+mj-lt"/>
                <a:ea typeface="ＭＳ Ｐゴシック" charset="0"/>
              </a:rPr>
              <a:t>eg</a:t>
            </a:r>
            <a:r>
              <a:rPr lang="en-US" sz="2000" kern="0" dirty="0" smtClean="0">
                <a:latin typeface="+mj-lt"/>
                <a:ea typeface="ＭＳ Ｐゴシック" charset="0"/>
              </a:rPr>
              <a:t>:</a:t>
            </a:r>
          </a:p>
          <a:p>
            <a:pPr marL="347663" indent="-290513">
              <a:buFont typeface="Wingdings" charset="0"/>
              <a:buNone/>
              <a:defRPr/>
            </a:pPr>
            <a:r>
              <a:rPr lang="en-US" sz="1600" b="1" kern="0" dirty="0" smtClean="0">
                <a:latin typeface="Courier New" charset="0"/>
                <a:ea typeface="ＭＳ Ｐゴシック" charset="0"/>
              </a:rPr>
              <a:t>  </a:t>
            </a:r>
            <a:r>
              <a:rPr lang="en-US" sz="1600" b="1" kern="0" dirty="0" err="1" smtClean="0">
                <a:latin typeface="Courier New" charset="0"/>
                <a:ea typeface="ＭＳ Ｐゴシック" charset="0"/>
              </a:rPr>
              <a:t>DatagramSocket</a:t>
            </a:r>
            <a:r>
              <a:rPr lang="en-US" sz="1600" b="1" kern="0" dirty="0" smtClean="0">
                <a:latin typeface="Courier New" charset="0"/>
                <a:ea typeface="ＭＳ Ｐゴシック" charset="0"/>
              </a:rPr>
              <a:t> mySocket1 = new </a:t>
            </a:r>
            <a:r>
              <a:rPr lang="en-US" sz="1600" b="1" kern="0" dirty="0" err="1" smtClean="0">
                <a:latin typeface="Courier New" charset="0"/>
                <a:ea typeface="ＭＳ Ｐゴシック" charset="0"/>
              </a:rPr>
              <a:t>DatagramSocket</a:t>
            </a:r>
            <a:r>
              <a:rPr lang="en-US" sz="1600" b="1" kern="0" dirty="0" smtClean="0">
                <a:latin typeface="Courier New" charset="0"/>
                <a:ea typeface="ＭＳ Ｐゴシック" charset="0"/>
              </a:rPr>
              <a:t>(</a:t>
            </a:r>
            <a:r>
              <a:rPr lang="en-US" sz="1600" b="1" kern="0" dirty="0" smtClean="0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12534</a:t>
            </a:r>
            <a:r>
              <a:rPr lang="en-US" sz="1600" b="1" kern="0" dirty="0" smtClean="0">
                <a:latin typeface="Courier New" charset="0"/>
                <a:ea typeface="ＭＳ Ｐゴシック" charset="0"/>
              </a:rPr>
              <a:t>);</a:t>
            </a:r>
          </a:p>
          <a:p>
            <a:pPr marL="347663" indent="-290513">
              <a:buFont typeface="Wingdings" charset="0"/>
              <a:buNone/>
              <a:defRPr/>
            </a:pPr>
            <a:endParaRPr lang="en-US" sz="1200" kern="0" dirty="0">
              <a:latin typeface="Courier New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81763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0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6B40558-62C4-4DD3-BD09-580A2340CF09}" type="slidenum">
              <a:rPr lang="en-US" sz="1200" smtClean="0"/>
              <a:pPr>
                <a:defRPr/>
              </a:pPr>
              <a:t>9</a:t>
            </a:fld>
            <a:endParaRPr lang="en-US" sz="12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6366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UDP </a:t>
            </a:r>
            <a:r>
              <a:rPr lang="en-US" dirty="0" smtClean="0">
                <a:ea typeface="ＭＳ Ｐゴシック" charset="0"/>
                <a:cs typeface="+mj-cs"/>
              </a:rPr>
              <a:t>: </a:t>
            </a:r>
            <a:r>
              <a:rPr lang="en-US" dirty="0">
                <a:ea typeface="ＭＳ Ｐゴシック" charset="0"/>
                <a:cs typeface="+mj-cs"/>
              </a:rPr>
              <a:t>example</a:t>
            </a:r>
          </a:p>
        </p:txBody>
      </p:sp>
      <p:sp>
        <p:nvSpPr>
          <p:cNvPr id="241708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2870200" y="1320799"/>
            <a:ext cx="3211513" cy="954049"/>
          </a:xfrm>
        </p:spPr>
        <p:txBody>
          <a:bodyPr>
            <a:normAutofit fontScale="77500" lnSpcReduction="20000"/>
          </a:bodyPr>
          <a:lstStyle/>
          <a:p>
            <a:pPr marL="173038" indent="-173038">
              <a:buFont typeface="Wingdings" charset="0"/>
              <a:buNone/>
              <a:defRPr/>
            </a:pP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serverSocket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= new </a:t>
            </a:r>
            <a:r>
              <a:rPr lang="en-US" sz="2000" b="1" dirty="0" err="1">
                <a:latin typeface="Courier New" charset="0"/>
                <a:ea typeface="ＭＳ Ｐゴシック" charset="0"/>
                <a:cs typeface="+mn-cs"/>
              </a:rPr>
              <a:t>DatagramSocket</a:t>
            </a:r>
            <a:endParaRPr lang="en-US" sz="2000" b="1" dirty="0">
              <a:latin typeface="Courier New" charset="0"/>
              <a:ea typeface="ＭＳ Ｐゴシック" charset="0"/>
              <a:cs typeface="+mn-cs"/>
            </a:endParaRP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(</a:t>
            </a:r>
            <a:r>
              <a:rPr lang="en-US" sz="2000" b="1" dirty="0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6428</a:t>
            </a: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);</a:t>
            </a:r>
          </a:p>
          <a:p>
            <a:pPr marL="173038" indent="-173038">
              <a:buFont typeface="Wingdings" charset="0"/>
              <a:buChar char="v"/>
              <a:defRPr/>
            </a:pPr>
            <a:endParaRPr lang="en-US" sz="4000" dirty="0">
              <a:ea typeface="ＭＳ Ｐゴシック" charset="0"/>
              <a:cs typeface="+mn-cs"/>
            </a:endParaRPr>
          </a:p>
        </p:txBody>
      </p:sp>
      <p:sp>
        <p:nvSpPr>
          <p:cNvPr id="9223" name="Freeform 89"/>
          <p:cNvSpPr>
            <a:spLocks/>
          </p:cNvSpPr>
          <p:nvPr/>
        </p:nvSpPr>
        <p:spPr bwMode="auto">
          <a:xfrm>
            <a:off x="3189288" y="2478088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97"/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23"/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26" name="Rectangle 24"/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27" name="Line 25"/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Text Box 26"/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229" name="Line 27"/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28"/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29"/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Text Box 26"/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233" name="Text Box 26"/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234" name="Text Box 26"/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235" name="Text Box 26"/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284" name="Oval 110"/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41775" name="Group 111"/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11390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1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2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93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242" name="Line 27"/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6"/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244" name="Text Box 26"/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245" name="Text Box 26"/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246" name="Text Box 26"/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9247" name="Line 27"/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Line 27"/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Oval 128"/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41798" name="Group 134"/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11386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7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8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9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251" name="Rectangle 23"/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52" name="Rectangle 24"/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sv-SE" sz="2400">
              <a:latin typeface="Times New Roman" pitchFamily="18" charset="0"/>
            </a:endParaRPr>
          </a:p>
        </p:txBody>
      </p:sp>
      <p:sp>
        <p:nvSpPr>
          <p:cNvPr id="9253" name="Line 25"/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4" name="Text Box 26"/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255" name="Line 27"/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6" name="Line 28"/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7" name="Line 29"/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8" name="Text Box 26"/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259" name="Text Box 26"/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260" name="Text Box 26"/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261" name="Text Box 26"/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310" name="Oval 153"/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9263" name="Freeform 154"/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/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11382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3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4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5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41837" name="Rectangle 173"/>
          <p:cNvSpPr>
            <a:spLocks noChangeArrowheads="1"/>
          </p:cNvSpPr>
          <p:nvPr/>
        </p:nvSpPr>
        <p:spPr bwMode="auto">
          <a:xfrm>
            <a:off x="6162675" y="1752600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41838" name="Rectangle 174"/>
          <p:cNvSpPr>
            <a:spLocks noChangeArrowheads="1"/>
          </p:cNvSpPr>
          <p:nvPr/>
        </p:nvSpPr>
        <p:spPr bwMode="auto">
          <a:xfrm>
            <a:off x="196850" y="1703388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mySocket2 = new DatagramSocket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>
              <a:latin typeface="Courier New" charset="0"/>
              <a:ea typeface="ＭＳ Ｐゴシック" charset="0"/>
            </a:endParaRPr>
          </a:p>
        </p:txBody>
      </p:sp>
      <p:sp>
        <p:nvSpPr>
          <p:cNvPr id="241841" name="Line 177"/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2" name="Line 178"/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4" name="Line 180"/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5" name="Line 181"/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6" name="Line 182"/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7" name="Line 183"/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8" name="Line 184"/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49" name="Line 185"/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0" name="Line 186"/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1" name="Line 187"/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2" name="Line 188"/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1853" name="Line 189"/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41860" name="Group 196"/>
          <p:cNvGrpSpPr>
            <a:grpSpLocks/>
          </p:cNvGrpSpPr>
          <p:nvPr/>
        </p:nvGrpSpPr>
        <p:grpSpPr bwMode="auto">
          <a:xfrm>
            <a:off x="1130300" y="5765800"/>
            <a:ext cx="1644650" cy="652463"/>
            <a:chOff x="1318" y="3697"/>
            <a:chExt cx="1036" cy="411"/>
          </a:xfrm>
        </p:grpSpPr>
        <p:sp>
          <p:nvSpPr>
            <p:cNvPr id="1137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8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6428</a:t>
              </a:r>
            </a:p>
          </p:txBody>
        </p:sp>
      </p:grpSp>
      <p:grpSp>
        <p:nvGrpSpPr>
          <p:cNvPr id="241865" name="Group 201"/>
          <p:cNvGrpSpPr>
            <a:grpSpLocks/>
          </p:cNvGrpSpPr>
          <p:nvPr/>
        </p:nvGrpSpPr>
        <p:grpSpPr bwMode="auto">
          <a:xfrm>
            <a:off x="2428875" y="4889500"/>
            <a:ext cx="1692275" cy="652463"/>
            <a:chOff x="2741" y="3750"/>
            <a:chExt cx="1066" cy="411"/>
          </a:xfrm>
        </p:grpSpPr>
        <p:sp>
          <p:nvSpPr>
            <p:cNvPr id="11376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7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8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9157</a:t>
              </a:r>
            </a:p>
          </p:txBody>
        </p:sp>
      </p:grpSp>
      <p:grpSp>
        <p:nvGrpSpPr>
          <p:cNvPr id="241866" name="Group 202"/>
          <p:cNvGrpSpPr>
            <a:grpSpLocks/>
          </p:cNvGrpSpPr>
          <p:nvPr/>
        </p:nvGrpSpPr>
        <p:grpSpPr bwMode="auto">
          <a:xfrm>
            <a:off x="5453063" y="4889500"/>
            <a:ext cx="1341437" cy="652463"/>
            <a:chOff x="1509" y="3697"/>
            <a:chExt cx="845" cy="411"/>
          </a:xfrm>
        </p:grpSpPr>
        <p:sp>
          <p:nvSpPr>
            <p:cNvPr id="11373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4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5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241870" name="Group 206"/>
          <p:cNvGrpSpPr>
            <a:grpSpLocks/>
          </p:cNvGrpSpPr>
          <p:nvPr/>
        </p:nvGrpSpPr>
        <p:grpSpPr bwMode="auto">
          <a:xfrm>
            <a:off x="4694238" y="5743575"/>
            <a:ext cx="1389062" cy="652463"/>
            <a:chOff x="2741" y="3750"/>
            <a:chExt cx="875" cy="411"/>
          </a:xfrm>
        </p:grpSpPr>
        <p:sp>
          <p:nvSpPr>
            <p:cNvPr id="11370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1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72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smtClean="0"/>
                <a:t>dest port: ?</a:t>
              </a:r>
            </a:p>
          </p:txBody>
        </p:sp>
      </p:grpSp>
      <p:grpSp>
        <p:nvGrpSpPr>
          <p:cNvPr id="9283" name="Group 214"/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9320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1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84" name="Group 217"/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9318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19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85" name="Group 220"/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9286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88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291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64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5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0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293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62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3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2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43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296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60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61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97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98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8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59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347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00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03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3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4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5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356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57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9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7620</TotalTime>
  <Words>4341</Words>
  <Application>Microsoft Office PowerPoint</Application>
  <PresentationFormat>On-screen Show (4:3)</PresentationFormat>
  <Paragraphs>1101</Paragraphs>
  <Slides>57</Slides>
  <Notes>1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Picture</vt:lpstr>
      <vt:lpstr>Course on Computer Communication and Networks   Lecture 4  Chapter 3; Transport Layer, Part A</vt:lpstr>
      <vt:lpstr>Transport services and protocols</vt:lpstr>
      <vt:lpstr>Internet transport-layer protocols</vt:lpstr>
      <vt:lpstr>Transport Layer: Learning goals:  </vt:lpstr>
      <vt:lpstr>Roadmap</vt:lpstr>
      <vt:lpstr>Addressing: Multiplexing/demultiplexing</vt:lpstr>
      <vt:lpstr>Addressing</vt:lpstr>
      <vt:lpstr>UDP addressing - demultiplexing</vt:lpstr>
      <vt:lpstr>UDP : example</vt:lpstr>
      <vt:lpstr>Connection-oriented (TCP) addressing/demux</vt:lpstr>
      <vt:lpstr>TCP: example</vt:lpstr>
      <vt:lpstr>TCP demux: Threaded web server</vt:lpstr>
      <vt:lpstr>Roadmap</vt:lpstr>
      <vt:lpstr>UDP: User Datagram Protocol [RFC 768]</vt:lpstr>
      <vt:lpstr>UDP: segment header</vt:lpstr>
      <vt:lpstr>UDP Checksum[RFC 1071]: check bit flips</vt:lpstr>
      <vt:lpstr>Roadmap</vt:lpstr>
      <vt:lpstr>Principles of reliable data transfer</vt:lpstr>
      <vt:lpstr>Is it possible to  have reliable transfer over UDP? </vt:lpstr>
      <vt:lpstr>reliable transfer over UDP? </vt:lpstr>
      <vt:lpstr>Reliable data transfer (RDT): getting started</vt:lpstr>
      <vt:lpstr>RDT: </vt:lpstr>
      <vt:lpstr>Reliable data transfer: getting started</vt:lpstr>
      <vt:lpstr>rdt1.0: reliable transfer &amp; reliable channel</vt:lpstr>
      <vt:lpstr>rdt2.0: channel with bit errors</vt:lpstr>
      <vt:lpstr>rdt2.0: FSM specification</vt:lpstr>
      <vt:lpstr>rdt2.0: operation with no errors</vt:lpstr>
      <vt:lpstr>rdt2.0: error scenario</vt:lpstr>
      <vt:lpstr>rdt2.0 has an issue ….</vt:lpstr>
      <vt:lpstr>rdt2.1: sender, handles garbled ACK/NAKs</vt:lpstr>
      <vt:lpstr>rdt2.1: receiver, handles garbled ACK/NAKs</vt:lpstr>
      <vt:lpstr>rdt2.1: discussion</vt:lpstr>
      <vt:lpstr>rdt2.2: a NAK-free protocol</vt:lpstr>
      <vt:lpstr>rdt3.0: channels with errors and loss</vt:lpstr>
      <vt:lpstr>rdt3.0 sender</vt:lpstr>
      <vt:lpstr>rdt3.0 in action</vt:lpstr>
      <vt:lpstr>rdt3.0 in action</vt:lpstr>
      <vt:lpstr>Performance of rdt3.0</vt:lpstr>
      <vt:lpstr>rdt3.0: stop-and-wait operation</vt:lpstr>
      <vt:lpstr>Is RDT necessarily that slow/inefficient?</vt:lpstr>
      <vt:lpstr>Pipelined protocols</vt:lpstr>
      <vt:lpstr>Pipelining: increased utilization</vt:lpstr>
      <vt:lpstr>Pipelined protocols: ack-based error control</vt:lpstr>
      <vt:lpstr>Go-Back-n: sender</vt:lpstr>
      <vt:lpstr>GBn in action</vt:lpstr>
      <vt:lpstr>Selective repeat</vt:lpstr>
      <vt:lpstr>Selective repeat: sender, receiver windows</vt:lpstr>
      <vt:lpstr>Selective repeat</vt:lpstr>
      <vt:lpstr>Selective repeat in action</vt:lpstr>
      <vt:lpstr>Sequence numbers</vt:lpstr>
      <vt:lpstr>Pipelining: increased utilization Ack-based =&gt; flow control at the same time!!!</vt:lpstr>
      <vt:lpstr>Roadmap</vt:lpstr>
      <vt:lpstr>Reading instructions chapter 3</vt:lpstr>
      <vt:lpstr>Some review questions on this part</vt:lpstr>
      <vt:lpstr>Review questions cont.</vt:lpstr>
      <vt:lpstr>Extra slides, for further study</vt:lpstr>
      <vt:lpstr>Bounding sequence numbers for stop-and-wait…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445</cp:revision>
  <dcterms:created xsi:type="dcterms:W3CDTF">2012-10-29T16:37:44Z</dcterms:created>
  <dcterms:modified xsi:type="dcterms:W3CDTF">2015-01-28T21:48:44Z</dcterms:modified>
</cp:coreProperties>
</file>