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38"/>
  </p:notesMasterIdLst>
  <p:sldIdLst>
    <p:sldId id="558" r:id="rId2"/>
    <p:sldId id="560" r:id="rId3"/>
    <p:sldId id="559" r:id="rId4"/>
    <p:sldId id="561" r:id="rId5"/>
    <p:sldId id="562" r:id="rId6"/>
    <p:sldId id="563" r:id="rId7"/>
    <p:sldId id="564" r:id="rId8"/>
    <p:sldId id="565" r:id="rId9"/>
    <p:sldId id="566" r:id="rId10"/>
    <p:sldId id="567" r:id="rId11"/>
    <p:sldId id="594" r:id="rId12"/>
    <p:sldId id="568" r:id="rId13"/>
    <p:sldId id="569" r:id="rId14"/>
    <p:sldId id="570" r:id="rId15"/>
    <p:sldId id="572" r:id="rId16"/>
    <p:sldId id="573" r:id="rId17"/>
    <p:sldId id="574" r:id="rId18"/>
    <p:sldId id="576" r:id="rId19"/>
    <p:sldId id="575" r:id="rId20"/>
    <p:sldId id="577" r:id="rId21"/>
    <p:sldId id="578" r:id="rId22"/>
    <p:sldId id="579" r:id="rId23"/>
    <p:sldId id="580" r:id="rId24"/>
    <p:sldId id="595" r:id="rId25"/>
    <p:sldId id="581" r:id="rId26"/>
    <p:sldId id="582" r:id="rId27"/>
    <p:sldId id="583" r:id="rId28"/>
    <p:sldId id="596" r:id="rId29"/>
    <p:sldId id="584" r:id="rId30"/>
    <p:sldId id="585" r:id="rId31"/>
    <p:sldId id="586" r:id="rId32"/>
    <p:sldId id="587" r:id="rId33"/>
    <p:sldId id="588" r:id="rId34"/>
    <p:sldId id="589" r:id="rId35"/>
    <p:sldId id="590" r:id="rId36"/>
    <p:sldId id="597" r:id="rId37"/>
  </p:sldIdLst>
  <p:sldSz cx="9144000" cy="6858000" type="screen4x3"/>
  <p:notesSz cx="7099300" cy="102346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8854" autoAdjust="0"/>
    <p:restoredTop sz="94660"/>
  </p:normalViewPr>
  <p:slideViewPr>
    <p:cSldViewPr>
      <p:cViewPr>
        <p:scale>
          <a:sx n="60" d="100"/>
          <a:sy n="60" d="100"/>
        </p:scale>
        <p:origin x="-1950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2976"/>
    </p:cViewPr>
  </p:sorterViewPr>
  <p:notesViewPr>
    <p:cSldViewPr>
      <p:cViewPr varScale="1">
        <p:scale>
          <a:sx n="64" d="100"/>
          <a:sy n="64" d="100"/>
        </p:scale>
        <p:origin x="-3306" y="-108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E0E0B65D-E2A4-428D-8837-7136A50B29CB}" type="datetimeFigureOut">
              <a:rPr lang="sv-SE" smtClean="0"/>
              <a:t>2015-01-20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009293D5-4692-4550-8F52-A74959CB9C4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52220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v-SE" altLang="sv-SE" smtClean="0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00796"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763" indent="-309524" defTabSz="1000796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098" indent="-247620" defTabSz="1000796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337" indent="-247620" defTabSz="1000796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8576" indent="-247620" defTabSz="1000796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3815" indent="-247620" algn="ctr" defTabSz="1000796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054" indent="-247620" algn="ctr" defTabSz="1000796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4293" indent="-247620" algn="ctr" defTabSz="1000796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09532" indent="-247620" algn="ctr" defTabSz="1000796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CE4B522-25AE-45F1-81B5-F5955C595D7D}" type="slidenum">
              <a:rPr lang="en-US" altLang="zh-CN" sz="1300"/>
              <a:pPr/>
              <a:t>2</a:t>
            </a:fld>
            <a:endParaRPr lang="en-US" altLang="zh-CN" sz="13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 smtClean="0">
              <a:ea typeface="ＭＳ Ｐゴシック" pitchFamily="34" charset="-128"/>
            </a:endParaRPr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00796"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763" indent="-309524" defTabSz="1000796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098" indent="-247620" defTabSz="1000796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337" indent="-247620" defTabSz="1000796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8576" indent="-247620" defTabSz="1000796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3815" indent="-247620" algn="ctr" defTabSz="1000796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054" indent="-247620" algn="ctr" defTabSz="1000796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4293" indent="-247620" algn="ctr" defTabSz="1000796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09532" indent="-247620" algn="ctr" defTabSz="1000796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C5FA89B-EDD3-42B4-AB10-BED36080BCC2}" type="slidenum">
              <a:rPr lang="en-US" altLang="zh-CN" sz="1300">
                <a:ea typeface="ＭＳ Ｐゴシック" pitchFamily="34" charset="-128"/>
              </a:rPr>
              <a:pPr/>
              <a:t>34</a:t>
            </a:fld>
            <a:endParaRPr lang="en-US" altLang="zh-CN" sz="130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 smtClean="0">
              <a:ea typeface="ＭＳ Ｐゴシック" pitchFamily="34" charset="-128"/>
            </a:endParaRPr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00796"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763" indent="-309524" defTabSz="1000796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098" indent="-247620" defTabSz="1000796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337" indent="-247620" defTabSz="1000796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8576" indent="-247620" defTabSz="1000796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3815" indent="-247620" algn="ctr" defTabSz="1000796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054" indent="-247620" algn="ctr" defTabSz="1000796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4293" indent="-247620" algn="ctr" defTabSz="1000796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09532" indent="-247620" algn="ctr" defTabSz="1000796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1E3ACF9-5734-4D69-A222-8D3C244D338B}" type="slidenum">
              <a:rPr lang="en-US" altLang="zh-CN" sz="1300">
                <a:ea typeface="ＭＳ Ｐゴシック" pitchFamily="34" charset="-128"/>
              </a:rPr>
              <a:pPr/>
              <a:t>35</a:t>
            </a:fld>
            <a:endParaRPr lang="en-US" altLang="zh-CN" sz="130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 smtClean="0">
              <a:ea typeface="ＭＳ Ｐゴシック" pitchFamily="34" charset="-128"/>
            </a:endParaRPr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00796"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763" indent="-309524" defTabSz="1000796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098" indent="-247620" defTabSz="1000796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337" indent="-247620" defTabSz="1000796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8576" indent="-247620" defTabSz="1000796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3815" indent="-247620" algn="ctr" defTabSz="1000796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054" indent="-247620" algn="ctr" defTabSz="1000796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4293" indent="-247620" algn="ctr" defTabSz="1000796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09532" indent="-247620" algn="ctr" defTabSz="1000796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C9C6C4D-6D8E-45F2-8FE9-729D4999CA84}" type="slidenum">
              <a:rPr lang="en-US" altLang="zh-CN" sz="1300">
                <a:ea typeface="ＭＳ Ｐゴシック" pitchFamily="34" charset="-128"/>
              </a:rPr>
              <a:pPr/>
              <a:t>13</a:t>
            </a:fld>
            <a:endParaRPr lang="en-US" altLang="zh-CN" sz="130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 smtClean="0">
              <a:ea typeface="ＭＳ Ｐゴシック" pitchFamily="34" charset="-128"/>
            </a:endParaRPr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00796"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763" indent="-309524" defTabSz="1000796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098" indent="-247620" defTabSz="1000796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337" indent="-247620" defTabSz="1000796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8576" indent="-247620" defTabSz="1000796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3815" indent="-247620" algn="ctr" defTabSz="1000796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054" indent="-247620" algn="ctr" defTabSz="1000796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4293" indent="-247620" algn="ctr" defTabSz="1000796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09532" indent="-247620" algn="ctr" defTabSz="1000796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EFECFC7-3D80-4DE0-978C-0553558BF338}" type="slidenum">
              <a:rPr lang="en-US" altLang="zh-CN" sz="1300">
                <a:ea typeface="ＭＳ Ｐゴシック" pitchFamily="34" charset="-128"/>
              </a:rPr>
              <a:pPr/>
              <a:t>14</a:t>
            </a:fld>
            <a:endParaRPr lang="en-US" altLang="zh-CN" sz="130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 smtClean="0">
              <a:ea typeface="ＭＳ Ｐゴシック" pitchFamily="34" charset="-128"/>
            </a:endParaRPr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00796"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763" indent="-309524" defTabSz="1000796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098" indent="-247620" defTabSz="1000796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337" indent="-247620" defTabSz="1000796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8576" indent="-247620" defTabSz="1000796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3815" indent="-247620" algn="ctr" defTabSz="1000796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054" indent="-247620" algn="ctr" defTabSz="1000796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4293" indent="-247620" algn="ctr" defTabSz="1000796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09532" indent="-247620" algn="ctr" defTabSz="1000796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A3A4E9B-85EF-46CB-B710-26C76AC3318F}" type="slidenum">
              <a:rPr lang="en-US" altLang="zh-CN" sz="1300">
                <a:ea typeface="ＭＳ Ｐゴシック" pitchFamily="34" charset="-128"/>
              </a:rPr>
              <a:pPr/>
              <a:t>19</a:t>
            </a:fld>
            <a:endParaRPr lang="en-US" altLang="zh-CN" sz="130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 smtClean="0">
              <a:ea typeface="ＭＳ Ｐゴシック" pitchFamily="34" charset="-128"/>
            </a:endParaRPr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00796"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763" indent="-309524" defTabSz="1000796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098" indent="-247620" defTabSz="1000796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337" indent="-247620" defTabSz="1000796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8576" indent="-247620" defTabSz="1000796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3815" indent="-247620" algn="ctr" defTabSz="1000796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054" indent="-247620" algn="ctr" defTabSz="1000796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4293" indent="-247620" algn="ctr" defTabSz="1000796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09532" indent="-247620" algn="ctr" defTabSz="1000796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84A8AB6-A8AC-4F40-848D-97D225B87250}" type="slidenum">
              <a:rPr lang="en-US" altLang="zh-CN" sz="1300">
                <a:ea typeface="ＭＳ Ｐゴシック" pitchFamily="34" charset="-128"/>
              </a:rPr>
              <a:pPr/>
              <a:t>20</a:t>
            </a:fld>
            <a:endParaRPr lang="en-US" altLang="zh-CN" sz="130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 smtClean="0">
              <a:ea typeface="ＭＳ Ｐゴシック" pitchFamily="34" charset="-128"/>
            </a:endParaRPr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00796"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763" indent="-309524" defTabSz="1000796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098" indent="-247620" defTabSz="1000796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337" indent="-247620" defTabSz="1000796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8576" indent="-247620" defTabSz="1000796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3815" indent="-247620" algn="ctr" defTabSz="1000796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054" indent="-247620" algn="ctr" defTabSz="1000796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4293" indent="-247620" algn="ctr" defTabSz="1000796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09532" indent="-247620" algn="ctr" defTabSz="1000796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5F08C4B-558A-4AEA-95E8-E00C6E0C1353}" type="slidenum">
              <a:rPr lang="en-US" altLang="zh-CN" sz="1300">
                <a:ea typeface="ＭＳ Ｐゴシック" pitchFamily="34" charset="-128"/>
              </a:rPr>
              <a:pPr/>
              <a:t>21</a:t>
            </a:fld>
            <a:endParaRPr lang="en-US" altLang="zh-CN" sz="130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 smtClean="0">
              <a:ea typeface="ＭＳ Ｐゴシック" pitchFamily="34" charset="-128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00796"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763" indent="-309524" defTabSz="1000796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098" indent="-247620" defTabSz="1000796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337" indent="-247620" defTabSz="1000796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8576" indent="-247620" defTabSz="1000796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3815" indent="-247620" algn="ctr" defTabSz="1000796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054" indent="-247620" algn="ctr" defTabSz="1000796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4293" indent="-247620" algn="ctr" defTabSz="1000796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09532" indent="-247620" algn="ctr" defTabSz="1000796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87FE09F-457D-48D6-9271-A96E5248A16C}" type="slidenum">
              <a:rPr lang="en-US" altLang="zh-CN" sz="1300">
                <a:ea typeface="ＭＳ Ｐゴシック" pitchFamily="34" charset="-128"/>
              </a:rPr>
              <a:pPr/>
              <a:t>23</a:t>
            </a:fld>
            <a:endParaRPr lang="en-US" altLang="zh-CN" sz="130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 smtClean="0">
              <a:ea typeface="ＭＳ Ｐゴシック" pitchFamily="34" charset="-128"/>
            </a:endParaRPr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00796"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763" indent="-309524" defTabSz="1000796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098" indent="-247620" defTabSz="1000796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337" indent="-247620" defTabSz="1000796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8576" indent="-247620" defTabSz="1000796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3815" indent="-247620" algn="ctr" defTabSz="1000796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054" indent="-247620" algn="ctr" defTabSz="1000796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4293" indent="-247620" algn="ctr" defTabSz="1000796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09532" indent="-247620" algn="ctr" defTabSz="1000796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B7AB8B1-52B6-4EBA-AA02-83B4B80874FC}" type="slidenum">
              <a:rPr lang="en-US" altLang="zh-CN" sz="1300">
                <a:ea typeface="ＭＳ Ｐゴシック" pitchFamily="34" charset="-128"/>
              </a:rPr>
              <a:pPr/>
              <a:t>32</a:t>
            </a:fld>
            <a:endParaRPr lang="en-US" altLang="zh-CN" sz="130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 smtClean="0">
              <a:ea typeface="ＭＳ Ｐゴシック" pitchFamily="34" charset="-128"/>
            </a:endParaRPr>
          </a:p>
        </p:txBody>
      </p:sp>
      <p:sp>
        <p:nvSpPr>
          <p:cNvPr id="880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00796"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763" indent="-309524" defTabSz="1000796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098" indent="-247620" defTabSz="1000796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337" indent="-247620" defTabSz="1000796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8576" indent="-247620" defTabSz="1000796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3815" indent="-247620" algn="ctr" defTabSz="1000796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054" indent="-247620" algn="ctr" defTabSz="1000796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4293" indent="-247620" algn="ctr" defTabSz="1000796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09532" indent="-247620" algn="ctr" defTabSz="1000796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0585AC4-D95D-486D-9A17-122D58A97A3F}" type="slidenum">
              <a:rPr lang="en-US" altLang="zh-CN" sz="1300">
                <a:ea typeface="ＭＳ Ｐゴシック" pitchFamily="34" charset="-128"/>
              </a:rPr>
              <a:pPr/>
              <a:t>33</a:t>
            </a:fld>
            <a:endParaRPr lang="en-US" altLang="zh-CN" sz="130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40769"/>
            <a:ext cx="7772400" cy="2259682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6C8BCE-4312-4A61-8F97-02C83FCE96A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5" descr="http://www.cse.chalmers.se/MasterThesis/Pics/Logo-GU-CTH.gi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60361"/>
            <a:ext cx="3952875" cy="314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8"/>
          <p:cNvSpPr txBox="1">
            <a:spLocks noChangeArrowheads="1"/>
          </p:cNvSpPr>
          <p:nvPr userDrawn="1"/>
        </p:nvSpPr>
        <p:spPr bwMode="auto">
          <a:xfrm>
            <a:off x="2267745" y="6135107"/>
            <a:ext cx="687625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000" b="1" dirty="0" smtClean="0">
                <a:solidFill>
                  <a:srgbClr val="336699"/>
                </a:solidFill>
                <a:latin typeface="Helvetica" pitchFamily="-84" charset="0"/>
              </a:rPr>
              <a:t>Based on the book Computer Networking: A Top Down Approach,</a:t>
            </a:r>
            <a:r>
              <a:rPr lang="en-US" sz="1000" b="1" baseline="0" dirty="0" smtClean="0">
                <a:solidFill>
                  <a:srgbClr val="336699"/>
                </a:solidFill>
                <a:latin typeface="Helvetica" pitchFamily="-84" charset="0"/>
              </a:rPr>
              <a:t> </a:t>
            </a:r>
            <a:r>
              <a:rPr lang="en-US" sz="1000" b="1" dirty="0" smtClean="0">
                <a:solidFill>
                  <a:srgbClr val="336699"/>
                </a:solidFill>
                <a:latin typeface="Helvetica" pitchFamily="-84" charset="0"/>
              </a:rPr>
              <a:t>Jim Kurose, Keith Ross, Addison-Wesley.</a:t>
            </a:r>
          </a:p>
        </p:txBody>
      </p:sp>
    </p:spTree>
    <p:extLst>
      <p:ext uri="{BB962C8B-B14F-4D97-AF65-F5344CB8AC3E}">
        <p14:creationId xmlns:p14="http://schemas.microsoft.com/office/powerpoint/2010/main" val="24461437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19256" cy="576064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BA504-7919-41DE-B9B2-CB6A22CC38B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6281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372" y="3058"/>
            <a:ext cx="8219256" cy="761646"/>
          </a:xfrm>
          <a:noFill/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6C4E7-7DAB-41A8-AE4E-BFB36220FC5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149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B214CE9-2F03-4249-B9FB-5D3B3D60A5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187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12C9026-0FDF-4765-800E-BA6E6BE89FA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43402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1012692-A241-4177-B45D-C44F3B7455D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156829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-36512" y="44624"/>
            <a:ext cx="8219256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836712"/>
            <a:ext cx="8229600" cy="5289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16416" y="6518274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B214CE9-2F03-4249-B9FB-5D3B3D60A57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0" y="6543674"/>
            <a:ext cx="9144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 userDrawn="1"/>
        </p:nvSpPr>
        <p:spPr>
          <a:xfrm>
            <a:off x="323528" y="6559931"/>
            <a:ext cx="84604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Marina</a:t>
            </a:r>
            <a:r>
              <a:rPr lang="sv-SE" sz="16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Papatriantafilou –  </a:t>
            </a:r>
            <a:r>
              <a:rPr lang="sv-SE" sz="1600" b="1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Application</a:t>
            </a:r>
            <a:r>
              <a:rPr lang="sv-SE" sz="16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sv-SE" sz="1600" b="1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layer</a:t>
            </a:r>
            <a:r>
              <a:rPr lang="sv-SE" sz="16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part1 </a:t>
            </a:r>
            <a:endParaRPr lang="sv-SE" sz="1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-36512" y="836712"/>
            <a:ext cx="9144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7949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60" r:id="rId4"/>
    <p:sldLayoutId id="2147483661" r:id="rId5"/>
    <p:sldLayoutId id="2147483662" r:id="rId6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32.bin"/><Relationship Id="rId4" Type="http://schemas.openxmlformats.org/officeDocument/2006/relationships/image" Target="../media/image4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35.bin"/><Relationship Id="rId5" Type="http://schemas.openxmlformats.org/officeDocument/2006/relationships/oleObject" Target="../embeddings/oleObject34.bin"/><Relationship Id="rId4" Type="http://schemas.openxmlformats.org/officeDocument/2006/relationships/image" Target="../media/image4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oleObject" Target="../embeddings/oleObject9.bin"/><Relationship Id="rId18" Type="http://schemas.openxmlformats.org/officeDocument/2006/relationships/oleObject" Target="../embeddings/oleObject12.bin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4.bin"/><Relationship Id="rId7" Type="http://schemas.openxmlformats.org/officeDocument/2006/relationships/oleObject" Target="../embeddings/oleObject3.bin"/><Relationship Id="rId12" Type="http://schemas.openxmlformats.org/officeDocument/2006/relationships/oleObject" Target="../embeddings/oleObject8.bin"/><Relationship Id="rId17" Type="http://schemas.openxmlformats.org/officeDocument/2006/relationships/image" Target="../media/image7.wmf"/><Relationship Id="rId2" Type="http://schemas.openxmlformats.org/officeDocument/2006/relationships/slideLayout" Target="../slideLayouts/slideLayout3.xml"/><Relationship Id="rId16" Type="http://schemas.openxmlformats.org/officeDocument/2006/relationships/oleObject" Target="../embeddings/oleObject11.bin"/><Relationship Id="rId20" Type="http://schemas.openxmlformats.org/officeDocument/2006/relationships/oleObject" Target="../embeddings/oleObject13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10.bin"/><Relationship Id="rId10" Type="http://schemas.openxmlformats.org/officeDocument/2006/relationships/oleObject" Target="../embeddings/oleObject6.bin"/><Relationship Id="rId19" Type="http://schemas.openxmlformats.org/officeDocument/2006/relationships/image" Target="../media/image8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5.bin"/><Relationship Id="rId14" Type="http://schemas.openxmlformats.org/officeDocument/2006/relationships/image" Target="../media/image6.wmf"/><Relationship Id="rId22" Type="http://schemas.openxmlformats.org/officeDocument/2006/relationships/oleObject" Target="../embeddings/oleObject15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13" Type="http://schemas.openxmlformats.org/officeDocument/2006/relationships/oleObject" Target="../embeddings/oleObject24.bin"/><Relationship Id="rId18" Type="http://schemas.openxmlformats.org/officeDocument/2006/relationships/oleObject" Target="../embeddings/oleObject27.bin"/><Relationship Id="rId3" Type="http://schemas.openxmlformats.org/officeDocument/2006/relationships/oleObject" Target="../embeddings/oleObject16.bin"/><Relationship Id="rId21" Type="http://schemas.openxmlformats.org/officeDocument/2006/relationships/oleObject" Target="../embeddings/oleObject29.bin"/><Relationship Id="rId7" Type="http://schemas.openxmlformats.org/officeDocument/2006/relationships/oleObject" Target="../embeddings/oleObject18.bin"/><Relationship Id="rId12" Type="http://schemas.openxmlformats.org/officeDocument/2006/relationships/oleObject" Target="../embeddings/oleObject23.bin"/><Relationship Id="rId17" Type="http://schemas.openxmlformats.org/officeDocument/2006/relationships/image" Target="../media/image7.wmf"/><Relationship Id="rId2" Type="http://schemas.openxmlformats.org/officeDocument/2006/relationships/slideLayout" Target="../slideLayouts/slideLayout3.xml"/><Relationship Id="rId16" Type="http://schemas.openxmlformats.org/officeDocument/2006/relationships/oleObject" Target="../embeddings/oleObject26.bin"/><Relationship Id="rId20" Type="http://schemas.openxmlformats.org/officeDocument/2006/relationships/oleObject" Target="../embeddings/oleObject28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7.bin"/><Relationship Id="rId15" Type="http://schemas.openxmlformats.org/officeDocument/2006/relationships/oleObject" Target="../embeddings/oleObject25.bin"/><Relationship Id="rId10" Type="http://schemas.openxmlformats.org/officeDocument/2006/relationships/oleObject" Target="../embeddings/oleObject21.bin"/><Relationship Id="rId19" Type="http://schemas.openxmlformats.org/officeDocument/2006/relationships/image" Target="../media/image8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20.bin"/><Relationship Id="rId14" Type="http://schemas.openxmlformats.org/officeDocument/2006/relationships/image" Target="../media/image6.wmf"/><Relationship Id="rId22" Type="http://schemas.openxmlformats.org/officeDocument/2006/relationships/oleObject" Target="../embeddings/oleObject30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08720"/>
            <a:ext cx="7772400" cy="269173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Course on Computer Communication and </a:t>
            </a:r>
            <a:r>
              <a:rPr lang="en-US" dirty="0" smtClean="0"/>
              <a:t>Networks </a:t>
            </a:r>
            <a:r>
              <a:rPr lang="sv-SE" dirty="0"/>
              <a:t/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 err="1" smtClean="0"/>
              <a:t>Lecture</a:t>
            </a:r>
            <a:r>
              <a:rPr lang="sv-SE" dirty="0" smtClean="0"/>
              <a:t> </a:t>
            </a:r>
            <a:r>
              <a:rPr lang="sv-SE" dirty="0" smtClean="0"/>
              <a:t>2-cont 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err="1" smtClean="0"/>
              <a:t>Chapter</a:t>
            </a:r>
            <a:r>
              <a:rPr lang="sv-SE" dirty="0" smtClean="0"/>
              <a:t> 2 (part a): </a:t>
            </a:r>
            <a:r>
              <a:rPr lang="en-US" dirty="0" smtClean="0"/>
              <a:t>applications, http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EDA344/DIT </a:t>
            </a:r>
            <a:r>
              <a:rPr lang="sv-SE" dirty="0"/>
              <a:t>420, CTH/GU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6C8BCE-4312-4A61-8F97-02C83FCE96A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8995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5410200" y="6400800"/>
            <a:ext cx="28956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400"/>
              <a:t>2: Application Layer</a:t>
            </a:r>
            <a:endParaRPr lang="en-US" altLang="zh-CN" sz="1400">
              <a:latin typeface="Times New Roman" pitchFamily="18" charset="0"/>
            </a:endParaRPr>
          </a:p>
        </p:txBody>
      </p:sp>
      <p:sp>
        <p:nvSpPr>
          <p:cNvPr id="2253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76E5098C-A782-478D-87F4-6EE9F9857EB0}" type="slidenum">
              <a:rPr lang="en-US" altLang="zh-CN" sz="1400">
                <a:latin typeface="Times New Roman" pitchFamily="18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zh-CN" sz="1400">
              <a:latin typeface="Times New Roman" pitchFamily="18" charset="0"/>
            </a:endParaRPr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201025" cy="608112"/>
          </a:xfrm>
        </p:spPr>
        <p:txBody>
          <a:bodyPr/>
          <a:lstStyle/>
          <a:p>
            <a:r>
              <a:rPr lang="en-US" altLang="zh-CN" sz="2800" dirty="0" smtClean="0">
                <a:ea typeface="宋体" charset="-122"/>
              </a:rPr>
              <a:t>Internet apps: their protocols</a:t>
            </a:r>
            <a:endParaRPr lang="en-US" altLang="zh-CN" dirty="0" smtClean="0">
              <a:ea typeface="宋体" charset="-122"/>
            </a:endParaRPr>
          </a:p>
        </p:txBody>
      </p:sp>
      <p:sp>
        <p:nvSpPr>
          <p:cNvPr id="22533" name="Text Box 3"/>
          <p:cNvSpPr txBox="1">
            <a:spLocks noChangeArrowheads="1"/>
          </p:cNvSpPr>
          <p:nvPr/>
        </p:nvSpPr>
        <p:spPr bwMode="auto">
          <a:xfrm>
            <a:off x="-38100" y="1773238"/>
            <a:ext cx="3160713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 b="1">
                <a:latin typeface="Arial" charset="0"/>
                <a:ea typeface="宋体" charset="-122"/>
              </a:rPr>
              <a:t>Application</a:t>
            </a:r>
            <a:endParaRPr lang="en-US" altLang="zh-CN" sz="2000">
              <a:latin typeface="Arial" charset="0"/>
              <a:ea typeface="宋体" charset="-122"/>
            </a:endParaRP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endParaRPr lang="en-US" altLang="zh-CN" sz="2000">
              <a:latin typeface="Arial" charset="0"/>
              <a:ea typeface="宋体" charset="-122"/>
            </a:endParaRP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>
                <a:latin typeface="Arial" charset="0"/>
                <a:ea typeface="宋体" charset="-122"/>
              </a:rPr>
              <a:t> e-mail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>
                <a:latin typeface="Arial" charset="0"/>
                <a:ea typeface="宋体" charset="-122"/>
              </a:rPr>
              <a:t> remote terminal access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>
                <a:latin typeface="Arial" charset="0"/>
                <a:ea typeface="宋体" charset="-122"/>
              </a:rPr>
              <a:t> Web 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>
                <a:latin typeface="Arial" charset="0"/>
                <a:ea typeface="宋体" charset="-122"/>
              </a:rPr>
              <a:t>file transfer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>
                <a:latin typeface="Arial" charset="0"/>
                <a:ea typeface="宋体" charset="-122"/>
              </a:rPr>
              <a:t>streaming multimedia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endParaRPr lang="en-US" altLang="zh-CN" sz="2000">
              <a:latin typeface="Arial" charset="0"/>
              <a:ea typeface="宋体" charset="-122"/>
            </a:endParaRP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>
                <a:latin typeface="Arial" charset="0"/>
                <a:ea typeface="宋体" charset="-122"/>
              </a:rPr>
              <a:t>remote file server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>
                <a:latin typeface="Arial" charset="0"/>
                <a:ea typeface="宋体" charset="-122"/>
              </a:rPr>
              <a:t>Internet telephony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endParaRPr lang="en-US" altLang="zh-CN" sz="2000">
              <a:latin typeface="Arial" charset="0"/>
              <a:ea typeface="宋体" charset="-122"/>
            </a:endParaRP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>
                <a:latin typeface="Arial" charset="0"/>
                <a:ea typeface="宋体" charset="-122"/>
              </a:rPr>
              <a:t>nslookup and many others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endParaRPr lang="en-US" altLang="zh-CN" sz="2400">
              <a:latin typeface="Times New Roman" pitchFamily="18" charset="0"/>
              <a:ea typeface="宋体" charset="-122"/>
            </a:endParaRPr>
          </a:p>
        </p:txBody>
      </p:sp>
      <p:sp>
        <p:nvSpPr>
          <p:cNvPr id="22534" name="Text Box 4"/>
          <p:cNvSpPr txBox="1">
            <a:spLocks noChangeArrowheads="1"/>
          </p:cNvSpPr>
          <p:nvPr/>
        </p:nvSpPr>
        <p:spPr bwMode="auto">
          <a:xfrm>
            <a:off x="3302000" y="1458913"/>
            <a:ext cx="3244850" cy="435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 b="1">
                <a:latin typeface="Arial" charset="0"/>
                <a:ea typeface="宋体" charset="-122"/>
              </a:rPr>
              <a:t>Application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 b="1">
                <a:latin typeface="Arial" charset="0"/>
                <a:ea typeface="宋体" charset="-122"/>
              </a:rPr>
              <a:t>layer protocol</a:t>
            </a:r>
            <a:endParaRPr lang="en-US" altLang="zh-CN" sz="2000">
              <a:latin typeface="Arial" charset="0"/>
              <a:ea typeface="宋体" charset="-122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zh-CN" sz="2000">
              <a:latin typeface="Arial" charset="0"/>
              <a:ea typeface="宋体" charset="-122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>
                <a:solidFill>
                  <a:srgbClr val="FF0000"/>
                </a:solidFill>
                <a:latin typeface="Arial" charset="0"/>
                <a:ea typeface="宋体" charset="-122"/>
                <a:cs typeface="Courier New" pitchFamily="49" charset="0"/>
              </a:rPr>
              <a:t>»</a:t>
            </a:r>
            <a:r>
              <a:rPr lang="en-US" altLang="zh-CN" sz="2000">
                <a:latin typeface="Arial" charset="0"/>
                <a:ea typeface="宋体" charset="-122"/>
              </a:rPr>
              <a:t> smtp [RFC 821]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>
                <a:latin typeface="Arial" charset="0"/>
                <a:ea typeface="宋体" charset="-122"/>
              </a:rPr>
              <a:t>telnet [RFC 854]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>
                <a:solidFill>
                  <a:srgbClr val="FF0000"/>
                </a:solidFill>
                <a:latin typeface="Arial" charset="0"/>
                <a:ea typeface="宋体" charset="-122"/>
              </a:rPr>
              <a:t>»</a:t>
            </a:r>
            <a:r>
              <a:rPr lang="en-US" altLang="zh-CN" sz="2000">
                <a:latin typeface="Arial" charset="0"/>
                <a:ea typeface="宋体" charset="-122"/>
              </a:rPr>
              <a:t> http [RFC 2068]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>
                <a:latin typeface="Arial" charset="0"/>
                <a:ea typeface="宋体" charset="-122"/>
              </a:rPr>
              <a:t>ftp [RFC 959]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>
                <a:latin typeface="Arial" charset="0"/>
                <a:ea typeface="宋体" charset="-122"/>
              </a:rPr>
              <a:t>proprietary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>
                <a:latin typeface="Arial" charset="0"/>
                <a:ea typeface="宋体" charset="-122"/>
              </a:rPr>
              <a:t>(e.g. RealNetworks)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>
                <a:latin typeface="Arial" charset="0"/>
                <a:ea typeface="宋体" charset="-122"/>
              </a:rPr>
              <a:t>NSF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>
                <a:latin typeface="Arial" charset="0"/>
                <a:ea typeface="宋体" charset="-122"/>
              </a:rPr>
              <a:t>SIP, RTP,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>
                <a:latin typeface="Arial" charset="0"/>
                <a:ea typeface="宋体" charset="-122"/>
              </a:rPr>
              <a:t> proprietary (e.g., Skype)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>
                <a:solidFill>
                  <a:srgbClr val="FF0000"/>
                </a:solidFill>
                <a:latin typeface="Arial" charset="0"/>
                <a:ea typeface="宋体" charset="-122"/>
              </a:rPr>
              <a:t>»</a:t>
            </a:r>
            <a:r>
              <a:rPr lang="en-US" altLang="zh-CN" sz="2000">
                <a:latin typeface="Arial" charset="0"/>
                <a:ea typeface="宋体" charset="-122"/>
              </a:rPr>
              <a:t> DNS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>
                <a:latin typeface="Arial" charset="0"/>
                <a:ea typeface="宋体" charset="-122"/>
              </a:rPr>
              <a:t>[RFC 882, 883,1034,1035] </a:t>
            </a:r>
          </a:p>
        </p:txBody>
      </p:sp>
      <p:sp>
        <p:nvSpPr>
          <p:cNvPr id="22535" name="Text Box 5"/>
          <p:cNvSpPr txBox="1">
            <a:spLocks noChangeArrowheads="1"/>
          </p:cNvSpPr>
          <p:nvPr/>
        </p:nvSpPr>
        <p:spPr bwMode="auto">
          <a:xfrm>
            <a:off x="6130925" y="1477963"/>
            <a:ext cx="2624138" cy="435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 b="1">
                <a:latin typeface="Arial" charset="0"/>
                <a:ea typeface="宋体" charset="-122"/>
              </a:rPr>
              <a:t>Underlying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 b="1">
                <a:latin typeface="Arial" charset="0"/>
                <a:ea typeface="宋体" charset="-122"/>
              </a:rPr>
              <a:t>transport protocol</a:t>
            </a:r>
            <a:endParaRPr lang="en-US" altLang="zh-CN" sz="2000">
              <a:latin typeface="Arial" charset="0"/>
              <a:ea typeface="宋体" charset="-122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zh-CN" sz="2000">
              <a:latin typeface="Arial" charset="0"/>
              <a:ea typeface="宋体" charset="-122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>
                <a:latin typeface="Arial" charset="0"/>
                <a:ea typeface="宋体" charset="-122"/>
              </a:rPr>
              <a:t>TCP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>
                <a:latin typeface="Arial" charset="0"/>
                <a:ea typeface="宋体" charset="-122"/>
              </a:rPr>
              <a:t>TCP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>
                <a:latin typeface="Arial" charset="0"/>
                <a:ea typeface="宋体" charset="-122"/>
              </a:rPr>
              <a:t>TCP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>
                <a:latin typeface="Arial" charset="0"/>
                <a:ea typeface="宋体" charset="-122"/>
              </a:rPr>
              <a:t>TCP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>
                <a:latin typeface="Arial" charset="0"/>
                <a:ea typeface="宋体" charset="-122"/>
              </a:rPr>
              <a:t>TCP or UDP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zh-CN" sz="2000">
              <a:latin typeface="Arial" charset="0"/>
              <a:ea typeface="宋体" charset="-122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>
                <a:latin typeface="Arial" charset="0"/>
                <a:ea typeface="宋体" charset="-122"/>
              </a:rPr>
              <a:t>TCP or UDP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>
                <a:latin typeface="Arial" charset="0"/>
                <a:ea typeface="宋体" charset="-122"/>
              </a:rPr>
              <a:t>typically UDP, TCP also possible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zh-CN" sz="2000">
              <a:latin typeface="Arial" charset="0"/>
              <a:ea typeface="宋体" charset="-122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>
                <a:latin typeface="Arial" charset="0"/>
                <a:ea typeface="宋体" charset="-122"/>
              </a:rPr>
              <a:t>      UDP</a:t>
            </a:r>
          </a:p>
        </p:txBody>
      </p:sp>
      <p:sp>
        <p:nvSpPr>
          <p:cNvPr id="22536" name="Line 7"/>
          <p:cNvSpPr>
            <a:spLocks noChangeShapeType="1"/>
          </p:cNvSpPr>
          <p:nvPr/>
        </p:nvSpPr>
        <p:spPr bwMode="auto">
          <a:xfrm>
            <a:off x="1171575" y="2152650"/>
            <a:ext cx="7334250" cy="95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22537" name="Line 8"/>
          <p:cNvSpPr>
            <a:spLocks noChangeShapeType="1"/>
          </p:cNvSpPr>
          <p:nvPr/>
        </p:nvSpPr>
        <p:spPr bwMode="auto">
          <a:xfrm flipV="1">
            <a:off x="1123950" y="2743200"/>
            <a:ext cx="7324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22538" name="Line 9"/>
          <p:cNvSpPr>
            <a:spLocks noChangeShapeType="1"/>
          </p:cNvSpPr>
          <p:nvPr/>
        </p:nvSpPr>
        <p:spPr bwMode="auto">
          <a:xfrm flipV="1">
            <a:off x="1133475" y="3038475"/>
            <a:ext cx="72961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22539" name="Line 10"/>
          <p:cNvSpPr>
            <a:spLocks noChangeShapeType="1"/>
          </p:cNvSpPr>
          <p:nvPr/>
        </p:nvSpPr>
        <p:spPr bwMode="auto">
          <a:xfrm flipV="1">
            <a:off x="1143000" y="3333750"/>
            <a:ext cx="7277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22540" name="Line 11"/>
          <p:cNvSpPr>
            <a:spLocks noChangeShapeType="1"/>
          </p:cNvSpPr>
          <p:nvPr/>
        </p:nvSpPr>
        <p:spPr bwMode="auto">
          <a:xfrm flipV="1">
            <a:off x="1162050" y="3657600"/>
            <a:ext cx="7258050" cy="95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22541" name="Line 12"/>
          <p:cNvSpPr>
            <a:spLocks noChangeShapeType="1"/>
          </p:cNvSpPr>
          <p:nvPr/>
        </p:nvSpPr>
        <p:spPr bwMode="auto">
          <a:xfrm flipV="1">
            <a:off x="1114425" y="4257675"/>
            <a:ext cx="731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22542" name="Line 13"/>
          <p:cNvSpPr>
            <a:spLocks noChangeShapeType="1"/>
          </p:cNvSpPr>
          <p:nvPr/>
        </p:nvSpPr>
        <p:spPr bwMode="auto">
          <a:xfrm flipV="1">
            <a:off x="1114425" y="4581525"/>
            <a:ext cx="731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22543" name="Line 14"/>
          <p:cNvSpPr>
            <a:spLocks noChangeShapeType="1"/>
          </p:cNvSpPr>
          <p:nvPr/>
        </p:nvSpPr>
        <p:spPr bwMode="auto">
          <a:xfrm flipV="1">
            <a:off x="962025" y="5181600"/>
            <a:ext cx="73437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73313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Roadmap</a:t>
            </a:r>
            <a:endParaRPr lang="en-US" dirty="0" smtClean="0"/>
          </a:p>
        </p:txBody>
      </p:sp>
      <p:sp>
        <p:nvSpPr>
          <p:cNvPr id="1843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3a-</a:t>
            </a:r>
            <a:fld id="{F2B0524B-4689-4349-8A61-994FB85E9567}" type="slidenum">
              <a:rPr lang="en-US" smtClean="0"/>
              <a:pPr/>
              <a:t>11</a:t>
            </a:fld>
            <a:endParaRPr lang="en-US" smtClean="0"/>
          </a:p>
        </p:txBody>
      </p:sp>
      <p:pic>
        <p:nvPicPr>
          <p:cNvPr id="5123" name="Picture 3" descr="C:\Users\ptrianta.NET\AppData\Local\Microsoft\Windows\Temporary Internet Files\Content.IE5\PUCT662B\MP90042767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098522" y="397466"/>
            <a:ext cx="1925226" cy="1282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 flipH="1">
            <a:off x="592978" y="2060848"/>
            <a:ext cx="45719" cy="295232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35842" name="Picture 2" descr="https://encrypted-tbn3.gstatic.com/images?q=tbn:ANd9GcSm49ArgnEZDebR1_E8OcRMSerzCqMJyxU0bjHyAGPiUYacOr9hJ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897" y="2060848"/>
            <a:ext cx="279474" cy="279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4"/>
          <p:cNvSpPr txBox="1">
            <a:spLocks noChangeArrowheads="1"/>
          </p:cNvSpPr>
          <p:nvPr/>
        </p:nvSpPr>
        <p:spPr bwMode="auto">
          <a:xfrm>
            <a:off x="732716" y="1916832"/>
            <a:ext cx="7799724" cy="376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Applications and their needs, vs Internet </a:t>
            </a:r>
            <a:r>
              <a:rPr lang="en-US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trasport</a:t>
            </a: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layer services</a:t>
            </a:r>
          </a:p>
          <a:p>
            <a:r>
              <a:rPr lang="en-US" sz="2400" dirty="0" smtClean="0"/>
              <a:t>The http </a:t>
            </a:r>
            <a:r>
              <a:rPr lang="en-US" sz="2400" dirty="0" err="1" smtClean="0"/>
              <a:t>protcocol</a:t>
            </a:r>
            <a:endParaRPr lang="en-US" sz="2400" dirty="0" smtClean="0"/>
          </a:p>
          <a:p>
            <a:pPr lvl="1"/>
            <a:r>
              <a:rPr lang="en-US" sz="2000" dirty="0" smtClean="0"/>
              <a:t>General description and functionality</a:t>
            </a:r>
          </a:p>
          <a:p>
            <a:pPr lvl="1"/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Authentication, cookies and related aspects</a:t>
            </a:r>
          </a:p>
          <a:p>
            <a:pPr lvl="1"/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Caching </a:t>
            </a:r>
            <a:r>
              <a:rPr lang="en-US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andp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roxies</a:t>
            </a:r>
            <a:endParaRPr lang="en-US" sz="2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1"/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(continuation with more applications: next lecture)</a:t>
            </a:r>
          </a:p>
          <a:p>
            <a:pPr lvl="1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70732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5410200" y="6400800"/>
            <a:ext cx="28956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400"/>
              <a:t>2: Application Layer</a:t>
            </a:r>
            <a:endParaRPr lang="en-US" altLang="zh-CN" sz="1400">
              <a:latin typeface="Times New Roman" pitchFamily="18" charset="0"/>
            </a:endParaRPr>
          </a:p>
        </p:txBody>
      </p:sp>
      <p:sp>
        <p:nvSpPr>
          <p:cNvPr id="2355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C1B4A109-9717-45B1-9CEA-B3D0FF7D1E19}" type="slidenum">
              <a:rPr lang="en-US" altLang="zh-CN" sz="1400">
                <a:latin typeface="Times New Roman" pitchFamily="18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zh-CN" sz="1400">
              <a:latin typeface="Times New Roman" pitchFamily="18" charset="0"/>
            </a:endParaRPr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smtClean="0">
                <a:ea typeface="宋体" charset="-122"/>
              </a:rPr>
              <a:t>The Web: some jargon</a:t>
            </a:r>
            <a:endParaRPr lang="en-US" altLang="zh-CN" smtClean="0">
              <a:ea typeface="宋体" charset="-122"/>
            </a:endParaRP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00200"/>
            <a:ext cx="3810000" cy="4229100"/>
          </a:xfrm>
        </p:spPr>
        <p:txBody>
          <a:bodyPr/>
          <a:lstStyle/>
          <a:p>
            <a:r>
              <a:rPr lang="en-US" altLang="zh-CN" sz="2400" smtClean="0">
                <a:ea typeface="宋体" charset="-122"/>
              </a:rPr>
              <a:t>Web page:</a:t>
            </a:r>
          </a:p>
          <a:p>
            <a:pPr lvl="1"/>
            <a:r>
              <a:rPr lang="en-US" altLang="zh-CN" sz="2000" smtClean="0">
                <a:ea typeface="宋体" charset="-122"/>
              </a:rPr>
              <a:t>consists of “</a:t>
            </a:r>
            <a:r>
              <a:rPr lang="en-US" altLang="zh-CN" sz="2000" smtClean="0">
                <a:solidFill>
                  <a:srgbClr val="FF0000"/>
                </a:solidFill>
                <a:ea typeface="宋体" charset="-122"/>
              </a:rPr>
              <a:t>objects</a:t>
            </a:r>
            <a:r>
              <a:rPr lang="en-US" altLang="zh-CN" sz="2000" smtClean="0">
                <a:ea typeface="宋体" charset="-122"/>
              </a:rPr>
              <a:t>”</a:t>
            </a:r>
          </a:p>
          <a:p>
            <a:pPr lvl="1"/>
            <a:r>
              <a:rPr lang="en-US" altLang="zh-CN" sz="2000" smtClean="0">
                <a:ea typeface="宋体" charset="-122"/>
              </a:rPr>
              <a:t>addressed by a </a:t>
            </a:r>
            <a:r>
              <a:rPr lang="en-US" altLang="zh-CN" sz="2000" smtClean="0">
                <a:solidFill>
                  <a:srgbClr val="FF0000"/>
                </a:solidFill>
                <a:ea typeface="宋体" charset="-122"/>
              </a:rPr>
              <a:t>URL</a:t>
            </a:r>
          </a:p>
          <a:p>
            <a:r>
              <a:rPr lang="en-US" altLang="zh-CN" sz="2400" smtClean="0">
                <a:ea typeface="宋体" charset="-122"/>
              </a:rPr>
              <a:t>Most Web pages consist of:</a:t>
            </a:r>
          </a:p>
          <a:p>
            <a:pPr lvl="1"/>
            <a:r>
              <a:rPr lang="en-US" altLang="zh-CN" sz="2000" smtClean="0">
                <a:ea typeface="宋体" charset="-122"/>
              </a:rPr>
              <a:t>base HTML page, and</a:t>
            </a:r>
          </a:p>
          <a:p>
            <a:pPr lvl="1"/>
            <a:r>
              <a:rPr lang="en-US" altLang="zh-CN" sz="2000" smtClean="0">
                <a:ea typeface="宋体" charset="-122"/>
              </a:rPr>
              <a:t>several referenced objects.</a:t>
            </a:r>
          </a:p>
          <a:p>
            <a:r>
              <a:rPr lang="en-US" altLang="zh-CN" sz="2400" smtClean="0">
                <a:ea typeface="宋体" charset="-122"/>
              </a:rPr>
              <a:t>URL has two components: </a:t>
            </a:r>
            <a:r>
              <a:rPr lang="en-US" altLang="zh-CN" sz="2400" smtClean="0">
                <a:solidFill>
                  <a:srgbClr val="FF0000"/>
                </a:solidFill>
                <a:ea typeface="宋体" charset="-122"/>
              </a:rPr>
              <a:t>host name</a:t>
            </a:r>
            <a:r>
              <a:rPr lang="en-US" altLang="zh-CN" sz="2400" smtClean="0">
                <a:ea typeface="宋体" charset="-122"/>
              </a:rPr>
              <a:t> and </a:t>
            </a:r>
            <a:r>
              <a:rPr lang="en-US" altLang="zh-CN" sz="2400" smtClean="0">
                <a:solidFill>
                  <a:schemeClr val="accent2"/>
                </a:solidFill>
                <a:ea typeface="宋体" charset="-122"/>
              </a:rPr>
              <a:t>path name</a:t>
            </a:r>
            <a:r>
              <a:rPr lang="en-US" altLang="zh-CN" sz="2400" smtClean="0">
                <a:ea typeface="宋体" charset="-122"/>
              </a:rPr>
              <a:t>:</a:t>
            </a:r>
          </a:p>
          <a:p>
            <a:pPr>
              <a:buFont typeface="ZapfDingbats" pitchFamily="82" charset="2"/>
              <a:buNone/>
            </a:pPr>
            <a:endParaRPr lang="en-US" altLang="zh-CN" sz="2400" smtClean="0">
              <a:ea typeface="宋体" charset="-122"/>
            </a:endParaRPr>
          </a:p>
        </p:txBody>
      </p:sp>
      <p:sp>
        <p:nvSpPr>
          <p:cNvPr id="2355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48225" y="1419225"/>
            <a:ext cx="3810000" cy="4648200"/>
          </a:xfrm>
        </p:spPr>
        <p:txBody>
          <a:bodyPr/>
          <a:lstStyle/>
          <a:p>
            <a:r>
              <a:rPr lang="en-US" altLang="zh-CN" sz="2400" smtClean="0">
                <a:ea typeface="宋体" charset="-122"/>
              </a:rPr>
              <a:t>User agent for Web is called a </a:t>
            </a:r>
            <a:r>
              <a:rPr lang="en-US" altLang="zh-CN" sz="2400" smtClean="0">
                <a:solidFill>
                  <a:srgbClr val="FF0000"/>
                </a:solidFill>
                <a:ea typeface="宋体" charset="-122"/>
              </a:rPr>
              <a:t>browser</a:t>
            </a:r>
            <a:r>
              <a:rPr lang="en-US" altLang="zh-CN" sz="2400" smtClean="0">
                <a:ea typeface="宋体" charset="-122"/>
              </a:rPr>
              <a:t>:</a:t>
            </a:r>
          </a:p>
          <a:p>
            <a:pPr lvl="1"/>
            <a:r>
              <a:rPr lang="en-US" altLang="zh-CN" sz="2000" smtClean="0">
                <a:ea typeface="宋体" charset="-122"/>
              </a:rPr>
              <a:t>MS Internet Explorer</a:t>
            </a:r>
          </a:p>
          <a:p>
            <a:pPr lvl="1"/>
            <a:r>
              <a:rPr lang="en-US" altLang="zh-CN" sz="2000" smtClean="0">
                <a:ea typeface="宋体" charset="-122"/>
              </a:rPr>
              <a:t>Netscape Communicator</a:t>
            </a:r>
          </a:p>
          <a:p>
            <a:r>
              <a:rPr lang="en-US" altLang="zh-CN" sz="2400" smtClean="0">
                <a:ea typeface="宋体" charset="-122"/>
              </a:rPr>
              <a:t>Server for Web is called Web </a:t>
            </a:r>
            <a:r>
              <a:rPr lang="en-US" altLang="zh-CN" sz="2400" smtClean="0">
                <a:solidFill>
                  <a:srgbClr val="FF0000"/>
                </a:solidFill>
                <a:ea typeface="宋体" charset="-122"/>
              </a:rPr>
              <a:t>server</a:t>
            </a:r>
            <a:r>
              <a:rPr lang="en-US" altLang="zh-CN" sz="2400" smtClean="0">
                <a:ea typeface="宋体" charset="-122"/>
              </a:rPr>
              <a:t>:</a:t>
            </a:r>
          </a:p>
          <a:p>
            <a:pPr lvl="1"/>
            <a:r>
              <a:rPr lang="en-US" altLang="zh-CN" sz="2000" smtClean="0">
                <a:ea typeface="宋体" charset="-122"/>
              </a:rPr>
              <a:t>Apache (public domain)</a:t>
            </a:r>
          </a:p>
          <a:p>
            <a:pPr lvl="1"/>
            <a:r>
              <a:rPr lang="en-US" altLang="zh-CN" sz="2000" smtClean="0">
                <a:ea typeface="宋体" charset="-122"/>
              </a:rPr>
              <a:t>MS Internet Information Server</a:t>
            </a:r>
          </a:p>
          <a:p>
            <a:pPr lvl="1"/>
            <a:r>
              <a:rPr lang="en-US" altLang="zh-CN" sz="2000" smtClean="0">
                <a:ea typeface="宋体" charset="-122"/>
              </a:rPr>
              <a:t>Netscape Enterprise Server</a:t>
            </a:r>
          </a:p>
          <a:p>
            <a:pPr lvl="1"/>
            <a:endParaRPr lang="en-US" altLang="zh-CN" sz="2000" smtClean="0">
              <a:ea typeface="宋体" charset="-122"/>
            </a:endParaRPr>
          </a:p>
        </p:txBody>
      </p:sp>
      <p:sp>
        <p:nvSpPr>
          <p:cNvPr id="23559" name="Text Box 5"/>
          <p:cNvSpPr txBox="1">
            <a:spLocks noChangeArrowheads="1"/>
          </p:cNvSpPr>
          <p:nvPr/>
        </p:nvSpPr>
        <p:spPr bwMode="auto">
          <a:xfrm>
            <a:off x="198438" y="5949950"/>
            <a:ext cx="551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 b="1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www.someSchool.edu</a:t>
            </a:r>
            <a:r>
              <a:rPr lang="en-US" altLang="zh-CN" sz="2000" b="1">
                <a:solidFill>
                  <a:schemeClr val="accent2"/>
                </a:solidFill>
                <a:latin typeface="Courier New" pitchFamily="49" charset="0"/>
                <a:ea typeface="宋体" charset="-122"/>
              </a:rPr>
              <a:t>/someDept/pic.gif</a:t>
            </a:r>
            <a:endParaRPr lang="en-US" altLang="zh-CN" sz="2400">
              <a:latin typeface="Times New Roman" pitchFamily="18" charset="0"/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8420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5454650" y="6256338"/>
            <a:ext cx="28956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200">
                <a:latin typeface="Tahoma" pitchFamily="34" charset="0"/>
                <a:ea typeface="ＭＳ Ｐゴシック" pitchFamily="34" charset="-128"/>
              </a:rPr>
              <a:t>Application Layer</a:t>
            </a:r>
          </a:p>
        </p:txBody>
      </p:sp>
      <p:sp>
        <p:nvSpPr>
          <p:cNvPr id="24579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181975" y="6270625"/>
            <a:ext cx="581025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5A2D7B17-789A-44B4-915F-3F476DEB15EC}" type="slidenum">
              <a:rPr lang="en-US" altLang="zh-CN" sz="1200">
                <a:latin typeface="Tahoma" pitchFamily="34" charset="0"/>
                <a:ea typeface="ＭＳ Ｐゴシック" pitchFamily="34" charset="-128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zh-CN" sz="1200">
              <a:latin typeface="Tahoma" pitchFamily="34" charset="0"/>
              <a:ea typeface="ＭＳ Ｐゴシック" pitchFamily="34" charset="-128"/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521233" y="260649"/>
            <a:ext cx="7772400" cy="504056"/>
          </a:xfrm>
        </p:spPr>
        <p:txBody>
          <a:bodyPr/>
          <a:lstStyle/>
          <a:p>
            <a:r>
              <a:rPr lang="en-US" altLang="zh-CN" smtClean="0">
                <a:ea typeface="ＭＳ Ｐゴシック" pitchFamily="34" charset="-128"/>
              </a:rPr>
              <a:t>HTTP overview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489075"/>
            <a:ext cx="3810000" cy="4648200"/>
          </a:xfrm>
        </p:spPr>
        <p:txBody>
          <a:bodyPr/>
          <a:lstStyle/>
          <a:p>
            <a:pPr>
              <a:lnSpc>
                <a:spcPct val="75000"/>
              </a:lnSpc>
              <a:buFont typeface="Wingdings" pitchFamily="2" charset="2"/>
              <a:buNone/>
            </a:pPr>
            <a:r>
              <a:rPr lang="en-US" altLang="zh-CN" smtClean="0">
                <a:solidFill>
                  <a:srgbClr val="CC0000"/>
                </a:solidFill>
                <a:ea typeface="ＭＳ Ｐゴシック" pitchFamily="34" charset="-128"/>
              </a:rPr>
              <a:t>HTTP: hypertext transfer protocol</a:t>
            </a:r>
          </a:p>
          <a:p>
            <a:pPr>
              <a:lnSpc>
                <a:spcPct val="75000"/>
              </a:lnSpc>
            </a:pPr>
            <a:r>
              <a:rPr lang="en-US" altLang="zh-CN" sz="2400" smtClean="0">
                <a:ea typeface="ＭＳ Ｐゴシック" pitchFamily="34" charset="-128"/>
              </a:rPr>
              <a:t>Web</a:t>
            </a:r>
            <a:r>
              <a:rPr lang="ja-JP" altLang="en-US" sz="2400" smtClean="0">
                <a:ea typeface="ＭＳ Ｐゴシック" pitchFamily="34" charset="-128"/>
              </a:rPr>
              <a:t>’</a:t>
            </a:r>
            <a:r>
              <a:rPr lang="en-US" altLang="ja-JP" sz="2400" smtClean="0">
                <a:ea typeface="ＭＳ Ｐゴシック" pitchFamily="34" charset="-128"/>
              </a:rPr>
              <a:t>s application layer protocol</a:t>
            </a:r>
          </a:p>
          <a:p>
            <a:pPr>
              <a:lnSpc>
                <a:spcPct val="75000"/>
              </a:lnSpc>
            </a:pPr>
            <a:r>
              <a:rPr lang="en-US" altLang="zh-CN" sz="2400" smtClean="0">
                <a:ea typeface="ＭＳ Ｐゴシック" pitchFamily="34" charset="-128"/>
              </a:rPr>
              <a:t>client/server model</a:t>
            </a:r>
          </a:p>
          <a:p>
            <a:pPr lvl="1">
              <a:lnSpc>
                <a:spcPct val="75000"/>
              </a:lnSpc>
            </a:pPr>
            <a:r>
              <a:rPr lang="en-US" altLang="zh-CN" i="1" smtClean="0">
                <a:solidFill>
                  <a:srgbClr val="CC0000"/>
                </a:solidFill>
                <a:ea typeface="ＭＳ Ｐゴシック" pitchFamily="34" charset="-128"/>
              </a:rPr>
              <a:t>client</a:t>
            </a:r>
            <a:r>
              <a:rPr lang="en-US" altLang="zh-CN" i="1" smtClean="0">
                <a:solidFill>
                  <a:srgbClr val="FF0000"/>
                </a:solidFill>
                <a:ea typeface="ＭＳ Ｐゴシック" pitchFamily="34" charset="-128"/>
              </a:rPr>
              <a:t>:</a:t>
            </a:r>
            <a:r>
              <a:rPr lang="en-US" altLang="zh-CN" smtClean="0">
                <a:ea typeface="ＭＳ Ｐゴシック" pitchFamily="34" charset="-128"/>
              </a:rPr>
              <a:t> browser that requests, receives, (using HTTP protocol) and </a:t>
            </a:r>
            <a:r>
              <a:rPr lang="ja-JP" altLang="en-US" smtClean="0">
                <a:ea typeface="ＭＳ Ｐゴシック" pitchFamily="34" charset="-128"/>
              </a:rPr>
              <a:t>“</a:t>
            </a:r>
            <a:r>
              <a:rPr lang="en-US" altLang="ja-JP" smtClean="0">
                <a:ea typeface="ＭＳ Ｐゴシック" pitchFamily="34" charset="-128"/>
              </a:rPr>
              <a:t>displays</a:t>
            </a:r>
            <a:r>
              <a:rPr lang="ja-JP" altLang="en-US" smtClean="0">
                <a:ea typeface="ＭＳ Ｐゴシック" pitchFamily="34" charset="-128"/>
              </a:rPr>
              <a:t>”</a:t>
            </a:r>
            <a:r>
              <a:rPr lang="en-US" altLang="ja-JP" smtClean="0">
                <a:ea typeface="ＭＳ Ｐゴシック" pitchFamily="34" charset="-128"/>
              </a:rPr>
              <a:t> Web objects </a:t>
            </a:r>
          </a:p>
          <a:p>
            <a:pPr lvl="1">
              <a:lnSpc>
                <a:spcPct val="75000"/>
              </a:lnSpc>
            </a:pPr>
            <a:r>
              <a:rPr lang="en-US" altLang="zh-CN" i="1" smtClean="0">
                <a:solidFill>
                  <a:srgbClr val="CC0000"/>
                </a:solidFill>
                <a:ea typeface="ＭＳ Ｐゴシック" pitchFamily="34" charset="-128"/>
              </a:rPr>
              <a:t>server:</a:t>
            </a:r>
            <a:r>
              <a:rPr lang="en-US" altLang="zh-CN" smtClean="0">
                <a:ea typeface="ＭＳ Ｐゴシック" pitchFamily="34" charset="-128"/>
              </a:rPr>
              <a:t> Web server sends (using HTTP protocol) objects in response to requests</a:t>
            </a:r>
          </a:p>
          <a:p>
            <a:pPr>
              <a:lnSpc>
                <a:spcPct val="75000"/>
              </a:lnSpc>
              <a:buFont typeface="Wingdings" pitchFamily="2" charset="2"/>
              <a:buNone/>
            </a:pPr>
            <a:endParaRPr lang="en-US" altLang="zh-CN" sz="2400" smtClean="0">
              <a:ea typeface="ＭＳ Ｐゴシック" pitchFamily="34" charset="-128"/>
            </a:endParaRPr>
          </a:p>
        </p:txBody>
      </p:sp>
      <p:sp>
        <p:nvSpPr>
          <p:cNvPr id="24582" name="Text Box 7"/>
          <p:cNvSpPr txBox="1">
            <a:spLocks noChangeArrowheads="1"/>
          </p:cNvSpPr>
          <p:nvPr/>
        </p:nvSpPr>
        <p:spPr bwMode="auto">
          <a:xfrm>
            <a:off x="4565650" y="2455863"/>
            <a:ext cx="15843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600">
                <a:latin typeface="Arial" charset="0"/>
                <a:ea typeface="ＭＳ Ｐゴシック" pitchFamily="34" charset="-128"/>
              </a:rPr>
              <a:t>PC running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600">
                <a:latin typeface="Arial" charset="0"/>
                <a:ea typeface="ＭＳ Ｐゴシック" pitchFamily="34" charset="-128"/>
              </a:rPr>
              <a:t>Firefox browser</a:t>
            </a:r>
            <a:endParaRPr lang="en-US" altLang="zh-CN" sz="240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24583" name="Text Box 9"/>
          <p:cNvSpPr txBox="1">
            <a:spLocks noChangeArrowheads="1"/>
          </p:cNvSpPr>
          <p:nvPr/>
        </p:nvSpPr>
        <p:spPr bwMode="auto">
          <a:xfrm>
            <a:off x="7508875" y="3836988"/>
            <a:ext cx="1346200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600">
                <a:latin typeface="Arial" charset="0"/>
                <a:ea typeface="ＭＳ Ｐゴシック" pitchFamily="34" charset="-128"/>
              </a:rPr>
              <a:t>server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600">
                <a:latin typeface="Arial" charset="0"/>
                <a:ea typeface="ＭＳ Ｐゴシック" pitchFamily="34" charset="-128"/>
              </a:rPr>
              <a:t>running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600">
                <a:latin typeface="Arial" charset="0"/>
                <a:ea typeface="ＭＳ Ｐゴシック" pitchFamily="34" charset="-128"/>
              </a:rPr>
              <a:t>Apache Web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600">
                <a:latin typeface="Arial" charset="0"/>
                <a:ea typeface="ＭＳ Ｐゴシック" pitchFamily="34" charset="-128"/>
              </a:rPr>
              <a:t>server</a:t>
            </a:r>
            <a:endParaRPr lang="en-US" altLang="zh-CN" sz="240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24584" name="Text Box 23"/>
          <p:cNvSpPr txBox="1">
            <a:spLocks noChangeArrowheads="1"/>
          </p:cNvSpPr>
          <p:nvPr/>
        </p:nvSpPr>
        <p:spPr bwMode="auto">
          <a:xfrm>
            <a:off x="4819650" y="5218113"/>
            <a:ext cx="1525588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600">
                <a:latin typeface="Arial" charset="0"/>
                <a:ea typeface="ＭＳ Ｐゴシック" pitchFamily="34" charset="-128"/>
              </a:rPr>
              <a:t>iphone running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600">
                <a:latin typeface="Arial" charset="0"/>
                <a:ea typeface="ＭＳ Ｐゴシック" pitchFamily="34" charset="-128"/>
              </a:rPr>
              <a:t>Safari browser</a:t>
            </a:r>
            <a:endParaRPr lang="en-US" altLang="zh-CN" sz="2400">
              <a:latin typeface="Arial" charset="0"/>
              <a:ea typeface="ＭＳ Ｐゴシック" pitchFamily="34" charset="-128"/>
            </a:endParaRPr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5778500" y="2136775"/>
            <a:ext cx="2101850" cy="946150"/>
            <a:chOff x="3640" y="1346"/>
            <a:chExt cx="1324" cy="596"/>
          </a:xfrm>
        </p:grpSpPr>
        <p:sp>
          <p:nvSpPr>
            <p:cNvPr id="24632" name="Line 19"/>
            <p:cNvSpPr>
              <a:spLocks noChangeShapeType="1"/>
            </p:cNvSpPr>
            <p:nvPr/>
          </p:nvSpPr>
          <p:spPr bwMode="auto">
            <a:xfrm>
              <a:off x="3640" y="1346"/>
              <a:ext cx="1324" cy="59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4633" name="Text Box 24"/>
            <p:cNvSpPr txBox="1">
              <a:spLocks noChangeArrowheads="1"/>
            </p:cNvSpPr>
            <p:nvPr/>
          </p:nvSpPr>
          <p:spPr bwMode="auto">
            <a:xfrm rot="1422049">
              <a:off x="3860" y="1445"/>
              <a:ext cx="91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solidFill>
                    <a:srgbClr val="CC0000"/>
                  </a:solidFill>
                  <a:latin typeface="Arial" charset="0"/>
                  <a:ea typeface="ＭＳ Ｐゴシック" pitchFamily="34" charset="-128"/>
                </a:rPr>
                <a:t>HTTP request</a:t>
              </a:r>
              <a:endParaRPr lang="en-US" altLang="zh-CN" sz="2400">
                <a:solidFill>
                  <a:srgbClr val="CC0000"/>
                </a:solidFill>
                <a:latin typeface="Arial" charset="0"/>
                <a:ea typeface="ＭＳ Ｐゴシック" pitchFamily="34" charset="-128"/>
              </a:endParaRPr>
            </a:p>
          </p:txBody>
        </p:sp>
      </p:grp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5889625" y="2344738"/>
            <a:ext cx="1971675" cy="904875"/>
            <a:chOff x="4141" y="394"/>
            <a:chExt cx="1242" cy="570"/>
          </a:xfrm>
        </p:grpSpPr>
        <p:sp>
          <p:nvSpPr>
            <p:cNvPr id="24630" name="Line 20"/>
            <p:cNvSpPr>
              <a:spLocks noChangeShapeType="1"/>
            </p:cNvSpPr>
            <p:nvPr/>
          </p:nvSpPr>
          <p:spPr bwMode="auto">
            <a:xfrm flipH="1" flipV="1">
              <a:off x="4141" y="394"/>
              <a:ext cx="1242" cy="57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4631" name="Text Box 26"/>
            <p:cNvSpPr txBox="1">
              <a:spLocks noChangeArrowheads="1"/>
            </p:cNvSpPr>
            <p:nvPr/>
          </p:nvSpPr>
          <p:spPr bwMode="auto">
            <a:xfrm rot="1411598">
              <a:off x="4304" y="706"/>
              <a:ext cx="101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solidFill>
                    <a:srgbClr val="CC0000"/>
                  </a:solidFill>
                  <a:latin typeface="Arial" charset="0"/>
                  <a:ea typeface="ＭＳ Ｐゴシック" pitchFamily="34" charset="-128"/>
                </a:rPr>
                <a:t>HTTP response</a:t>
              </a:r>
              <a:endParaRPr lang="en-US" altLang="zh-CN" sz="2400">
                <a:solidFill>
                  <a:srgbClr val="CC0000"/>
                </a:solidFill>
                <a:latin typeface="Arial" charset="0"/>
                <a:ea typeface="ＭＳ Ｐゴシック" pitchFamily="34" charset="-128"/>
              </a:endParaRPr>
            </a:p>
          </p:txBody>
        </p:sp>
      </p:grpSp>
      <p:grpSp>
        <p:nvGrpSpPr>
          <p:cNvPr id="4" name="Group 37"/>
          <p:cNvGrpSpPr>
            <a:grpSpLocks/>
          </p:cNvGrpSpPr>
          <p:nvPr/>
        </p:nvGrpSpPr>
        <p:grpSpPr bwMode="auto">
          <a:xfrm rot="-3183056">
            <a:off x="5754688" y="3630613"/>
            <a:ext cx="2101850" cy="946150"/>
            <a:chOff x="3640" y="1346"/>
            <a:chExt cx="1324" cy="596"/>
          </a:xfrm>
        </p:grpSpPr>
        <p:sp>
          <p:nvSpPr>
            <p:cNvPr id="24628" name="Line 19"/>
            <p:cNvSpPr>
              <a:spLocks noChangeShapeType="1"/>
            </p:cNvSpPr>
            <p:nvPr/>
          </p:nvSpPr>
          <p:spPr bwMode="auto">
            <a:xfrm>
              <a:off x="3640" y="1346"/>
              <a:ext cx="1324" cy="59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4629" name="Text Box 24"/>
            <p:cNvSpPr txBox="1">
              <a:spLocks noChangeArrowheads="1"/>
            </p:cNvSpPr>
            <p:nvPr/>
          </p:nvSpPr>
          <p:spPr bwMode="auto">
            <a:xfrm rot="1422049">
              <a:off x="3860" y="1445"/>
              <a:ext cx="91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solidFill>
                    <a:srgbClr val="CC0000"/>
                  </a:solidFill>
                  <a:latin typeface="Arial" charset="0"/>
                  <a:ea typeface="ＭＳ Ｐゴシック" pitchFamily="34" charset="-128"/>
                </a:rPr>
                <a:t>HTTP request</a:t>
              </a:r>
              <a:endParaRPr lang="en-US" altLang="zh-CN" sz="2400">
                <a:solidFill>
                  <a:srgbClr val="CC0000"/>
                </a:solidFill>
                <a:latin typeface="Arial" charset="0"/>
                <a:ea typeface="ＭＳ Ｐゴシック" pitchFamily="34" charset="-128"/>
              </a:endParaRPr>
            </a:p>
          </p:txBody>
        </p:sp>
      </p:grpSp>
      <p:grpSp>
        <p:nvGrpSpPr>
          <p:cNvPr id="5" name="Group 40"/>
          <p:cNvGrpSpPr>
            <a:grpSpLocks/>
          </p:cNvGrpSpPr>
          <p:nvPr/>
        </p:nvGrpSpPr>
        <p:grpSpPr bwMode="auto">
          <a:xfrm rot="-3264937">
            <a:off x="5800725" y="3870325"/>
            <a:ext cx="1971675" cy="904875"/>
            <a:chOff x="4141" y="394"/>
            <a:chExt cx="1242" cy="570"/>
          </a:xfrm>
        </p:grpSpPr>
        <p:sp>
          <p:nvSpPr>
            <p:cNvPr id="24626" name="Line 20"/>
            <p:cNvSpPr>
              <a:spLocks noChangeShapeType="1"/>
            </p:cNvSpPr>
            <p:nvPr/>
          </p:nvSpPr>
          <p:spPr bwMode="auto">
            <a:xfrm flipH="1" flipV="1">
              <a:off x="4141" y="394"/>
              <a:ext cx="1242" cy="57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4627" name="Text Box 26"/>
            <p:cNvSpPr txBox="1">
              <a:spLocks noChangeArrowheads="1"/>
            </p:cNvSpPr>
            <p:nvPr/>
          </p:nvSpPr>
          <p:spPr bwMode="auto">
            <a:xfrm rot="1411598">
              <a:off x="4304" y="706"/>
              <a:ext cx="101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solidFill>
                    <a:srgbClr val="CC0000"/>
                  </a:solidFill>
                  <a:latin typeface="Arial" charset="0"/>
                  <a:ea typeface="ＭＳ Ｐゴシック" pitchFamily="34" charset="-128"/>
                </a:rPr>
                <a:t>HTTP response</a:t>
              </a:r>
              <a:endParaRPr lang="en-US" altLang="zh-CN" sz="2400">
                <a:solidFill>
                  <a:srgbClr val="CC0000"/>
                </a:solidFill>
                <a:latin typeface="Arial" charset="0"/>
                <a:ea typeface="ＭＳ Ｐゴシック" pitchFamily="34" charset="-128"/>
              </a:endParaRPr>
            </a:p>
          </p:txBody>
        </p:sp>
      </p:grpSp>
      <p:pic>
        <p:nvPicPr>
          <p:cNvPr id="24589" name="Picture 43" descr="iphone_stylized_smal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4286250"/>
            <a:ext cx="382588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4590" name="Group 44"/>
          <p:cNvGrpSpPr>
            <a:grpSpLocks/>
          </p:cNvGrpSpPr>
          <p:nvPr/>
        </p:nvGrpSpPr>
        <p:grpSpPr bwMode="auto">
          <a:xfrm>
            <a:off x="4757738" y="1468438"/>
            <a:ext cx="1066800" cy="1079500"/>
            <a:chOff x="-44" y="1473"/>
            <a:chExt cx="981" cy="1105"/>
          </a:xfrm>
        </p:grpSpPr>
        <p:pic>
          <p:nvPicPr>
            <p:cNvPr id="24624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625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24164 w 356"/>
                <a:gd name="T3" fmla="*/ 1678 h 368"/>
                <a:gd name="T4" fmla="*/ 28666 w 356"/>
                <a:gd name="T5" fmla="*/ 34959 h 368"/>
                <a:gd name="T6" fmla="*/ 6318 w 356"/>
                <a:gd name="T7" fmla="*/ 4372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sv-SE"/>
            </a:p>
          </p:txBody>
        </p:sp>
      </p:grpSp>
      <p:grpSp>
        <p:nvGrpSpPr>
          <p:cNvPr id="24591" name="Group 47"/>
          <p:cNvGrpSpPr>
            <a:grpSpLocks/>
          </p:cNvGrpSpPr>
          <p:nvPr/>
        </p:nvGrpSpPr>
        <p:grpSpPr bwMode="auto">
          <a:xfrm>
            <a:off x="7878763" y="2633663"/>
            <a:ext cx="695325" cy="1282700"/>
            <a:chOff x="4140" y="429"/>
            <a:chExt cx="1425" cy="2396"/>
          </a:xfrm>
        </p:grpSpPr>
        <p:sp>
          <p:nvSpPr>
            <p:cNvPr id="24592" name="Freeform 48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4593" name="Rectangle 49"/>
            <p:cNvSpPr>
              <a:spLocks noChangeArrowheads="1"/>
            </p:cNvSpPr>
            <p:nvPr/>
          </p:nvSpPr>
          <p:spPr bwMode="auto">
            <a:xfrm>
              <a:off x="4205" y="429"/>
              <a:ext cx="1048" cy="2283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24594" name="Freeform 50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4595" name="Freeform 51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4596" name="Rectangle 52"/>
            <p:cNvSpPr>
              <a:spLocks noChangeArrowheads="1"/>
            </p:cNvSpPr>
            <p:nvPr/>
          </p:nvSpPr>
          <p:spPr bwMode="auto">
            <a:xfrm>
              <a:off x="4212" y="693"/>
              <a:ext cx="595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grpSp>
          <p:nvGrpSpPr>
            <p:cNvPr id="24597" name="Group 53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24622" name="AutoShape 54"/>
              <p:cNvSpPr>
                <a:spLocks noChangeArrowheads="1"/>
              </p:cNvSpPr>
              <p:nvPr/>
            </p:nvSpPr>
            <p:spPr bwMode="auto">
              <a:xfrm>
                <a:off x="613" y="2569"/>
                <a:ext cx="727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24623" name="AutoShape 55"/>
              <p:cNvSpPr>
                <a:spLocks noChangeArrowheads="1"/>
              </p:cNvSpPr>
              <p:nvPr/>
            </p:nvSpPr>
            <p:spPr bwMode="auto">
              <a:xfrm>
                <a:off x="629" y="2586"/>
                <a:ext cx="694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</p:grpSp>
        <p:sp>
          <p:nvSpPr>
            <p:cNvPr id="24598" name="Rectangle 56"/>
            <p:cNvSpPr>
              <a:spLocks noChangeArrowheads="1"/>
            </p:cNvSpPr>
            <p:nvPr/>
          </p:nvSpPr>
          <p:spPr bwMode="auto">
            <a:xfrm>
              <a:off x="4225" y="1019"/>
              <a:ext cx="595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grpSp>
          <p:nvGrpSpPr>
            <p:cNvPr id="24599" name="Group 57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24620" name="AutoShape 58"/>
              <p:cNvSpPr>
                <a:spLocks noChangeArrowheads="1"/>
              </p:cNvSpPr>
              <p:nvPr/>
            </p:nvSpPr>
            <p:spPr bwMode="auto">
              <a:xfrm>
                <a:off x="616" y="2569"/>
                <a:ext cx="723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24621" name="AutoShape 59"/>
              <p:cNvSpPr>
                <a:spLocks noChangeArrowheads="1"/>
              </p:cNvSpPr>
              <p:nvPr/>
            </p:nvSpPr>
            <p:spPr bwMode="auto">
              <a:xfrm>
                <a:off x="632" y="2588"/>
                <a:ext cx="690" cy="102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</p:grpSp>
        <p:sp>
          <p:nvSpPr>
            <p:cNvPr id="24600" name="Rectangle 60"/>
            <p:cNvSpPr>
              <a:spLocks noChangeArrowheads="1"/>
            </p:cNvSpPr>
            <p:nvPr/>
          </p:nvSpPr>
          <p:spPr bwMode="auto">
            <a:xfrm>
              <a:off x="4218" y="1357"/>
              <a:ext cx="595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24601" name="Rectangle 61"/>
            <p:cNvSpPr>
              <a:spLocks noChangeArrowheads="1"/>
            </p:cNvSpPr>
            <p:nvPr/>
          </p:nvSpPr>
          <p:spPr bwMode="auto">
            <a:xfrm>
              <a:off x="4228" y="1654"/>
              <a:ext cx="595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grpSp>
          <p:nvGrpSpPr>
            <p:cNvPr id="24602" name="Group 62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24618" name="AutoShape 63"/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24619" name="AutoShape 64"/>
              <p:cNvSpPr>
                <a:spLocks noChangeArrowheads="1"/>
              </p:cNvSpPr>
              <p:nvPr/>
            </p:nvSpPr>
            <p:spPr bwMode="auto">
              <a:xfrm>
                <a:off x="631" y="2584"/>
                <a:ext cx="693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</p:grpSp>
        <p:sp>
          <p:nvSpPr>
            <p:cNvPr id="24603" name="Freeform 65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grpSp>
          <p:nvGrpSpPr>
            <p:cNvPr id="24604" name="Group 66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24616" name="AutoShape 67"/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24617" name="AutoShape 68"/>
              <p:cNvSpPr>
                <a:spLocks noChangeArrowheads="1"/>
              </p:cNvSpPr>
              <p:nvPr/>
            </p:nvSpPr>
            <p:spPr bwMode="auto">
              <a:xfrm>
                <a:off x="630" y="2583"/>
                <a:ext cx="693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</p:grpSp>
        <p:sp>
          <p:nvSpPr>
            <p:cNvPr id="24605" name="Rectangle 69"/>
            <p:cNvSpPr>
              <a:spLocks noChangeArrowheads="1"/>
            </p:cNvSpPr>
            <p:nvPr/>
          </p:nvSpPr>
          <p:spPr bwMode="auto">
            <a:xfrm>
              <a:off x="5249" y="432"/>
              <a:ext cx="68" cy="2286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24606" name="Freeform 70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4607" name="Freeform 71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4608" name="Oval 72"/>
            <p:cNvSpPr>
              <a:spLocks noChangeArrowheads="1"/>
            </p:cNvSpPr>
            <p:nvPr/>
          </p:nvSpPr>
          <p:spPr bwMode="auto">
            <a:xfrm>
              <a:off x="5516" y="2611"/>
              <a:ext cx="49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24609" name="Freeform 73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4610" name="AutoShape 74"/>
            <p:cNvSpPr>
              <a:spLocks noChangeArrowheads="1"/>
            </p:cNvSpPr>
            <p:nvPr/>
          </p:nvSpPr>
          <p:spPr bwMode="auto">
            <a:xfrm>
              <a:off x="4140" y="2677"/>
              <a:ext cx="1201" cy="148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24611" name="AutoShape 75"/>
            <p:cNvSpPr>
              <a:spLocks noChangeArrowheads="1"/>
            </p:cNvSpPr>
            <p:nvPr/>
          </p:nvSpPr>
          <p:spPr bwMode="auto">
            <a:xfrm>
              <a:off x="4205" y="2712"/>
              <a:ext cx="1070" cy="80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24612" name="Oval 76"/>
            <p:cNvSpPr>
              <a:spLocks noChangeArrowheads="1"/>
            </p:cNvSpPr>
            <p:nvPr/>
          </p:nvSpPr>
          <p:spPr bwMode="auto">
            <a:xfrm>
              <a:off x="4309" y="2383"/>
              <a:ext cx="156" cy="142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24613" name="Oval 77"/>
            <p:cNvSpPr>
              <a:spLocks noChangeArrowheads="1"/>
            </p:cNvSpPr>
            <p:nvPr/>
          </p:nvSpPr>
          <p:spPr bwMode="auto">
            <a:xfrm>
              <a:off x="4485" y="2383"/>
              <a:ext cx="163" cy="14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1800">
                <a:solidFill>
                  <a:srgbClr val="FF0000"/>
                </a:solidFill>
                <a:latin typeface="Times New Roman" pitchFamily="18" charset="0"/>
                <a:ea typeface="宋体" charset="-122"/>
                <a:cs typeface="Arial" charset="0"/>
              </a:endParaRPr>
            </a:p>
          </p:txBody>
        </p:sp>
        <p:sp>
          <p:nvSpPr>
            <p:cNvPr id="24614" name="Oval 78"/>
            <p:cNvSpPr>
              <a:spLocks noChangeArrowheads="1"/>
            </p:cNvSpPr>
            <p:nvPr/>
          </p:nvSpPr>
          <p:spPr bwMode="auto">
            <a:xfrm>
              <a:off x="4661" y="2380"/>
              <a:ext cx="159" cy="142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24615" name="Rectangle 79"/>
            <p:cNvSpPr>
              <a:spLocks noChangeArrowheads="1"/>
            </p:cNvSpPr>
            <p:nvPr/>
          </p:nvSpPr>
          <p:spPr bwMode="auto">
            <a:xfrm>
              <a:off x="5061" y="1835"/>
              <a:ext cx="88" cy="762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69560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5410200" y="6400800"/>
            <a:ext cx="28956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200">
                <a:latin typeface="Tahoma" pitchFamily="34" charset="0"/>
                <a:ea typeface="ＭＳ Ｐゴシック" pitchFamily="34" charset="-128"/>
              </a:rPr>
              <a:t>Application Layer</a:t>
            </a:r>
          </a:p>
        </p:txBody>
      </p:sp>
      <p:sp>
        <p:nvSpPr>
          <p:cNvPr id="25603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081963" y="6400800"/>
            <a:ext cx="681037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31040F52-A7B1-4442-AECD-87CD4AB4E2BA}" type="slidenum">
              <a:rPr lang="en-US" altLang="zh-CN" sz="1200">
                <a:latin typeface="Tahoma" pitchFamily="34" charset="0"/>
                <a:ea typeface="ＭＳ Ｐゴシック" pitchFamily="34" charset="-128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zh-CN" sz="1200">
              <a:latin typeface="Tahoma" pitchFamily="34" charset="0"/>
              <a:ea typeface="ＭＳ Ｐゴシック" pitchFamily="34" charset="-128"/>
            </a:endParaRPr>
          </a:p>
        </p:txBody>
      </p:sp>
      <p:sp>
        <p:nvSpPr>
          <p:cNvPr id="25604" name="Rectangle 7"/>
          <p:cNvSpPr>
            <a:spLocks noChangeArrowheads="1"/>
          </p:cNvSpPr>
          <p:nvPr/>
        </p:nvSpPr>
        <p:spPr bwMode="auto">
          <a:xfrm>
            <a:off x="4781550" y="3400425"/>
            <a:ext cx="3838575" cy="2711450"/>
          </a:xfrm>
          <a:prstGeom prst="rect">
            <a:avLst/>
          </a:prstGeom>
          <a:solidFill>
            <a:srgbClr val="FFFFFF"/>
          </a:solidFill>
          <a:ln w="19050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>
            <a:lvl1pPr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zh-CN" altLang="zh-CN" sz="2400">
              <a:ea typeface="宋体" charset="-122"/>
            </a:endParaRPr>
          </a:p>
        </p:txBody>
      </p:sp>
      <p:sp>
        <p:nvSpPr>
          <p:cNvPr id="25605" name="Rectangle 9"/>
          <p:cNvSpPr>
            <a:spLocks noChangeArrowheads="1"/>
          </p:cNvSpPr>
          <p:nvPr/>
        </p:nvSpPr>
        <p:spPr bwMode="auto">
          <a:xfrm>
            <a:off x="7667625" y="3238500"/>
            <a:ext cx="828675" cy="295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zh-CN" altLang="zh-CN" sz="2400">
              <a:ea typeface="宋体" charset="-122"/>
            </a:endParaRPr>
          </a:p>
        </p:txBody>
      </p:sp>
      <p:sp>
        <p:nvSpPr>
          <p:cNvPr id="25606" name="Rectangle 2"/>
          <p:cNvSpPr>
            <a:spLocks noGrp="1" noChangeArrowheads="1"/>
          </p:cNvSpPr>
          <p:nvPr>
            <p:ph type="title"/>
          </p:nvPr>
        </p:nvSpPr>
        <p:spPr>
          <a:xfrm>
            <a:off x="423863" y="347663"/>
            <a:ext cx="7772400" cy="417041"/>
          </a:xfrm>
        </p:spPr>
        <p:txBody>
          <a:bodyPr/>
          <a:lstStyle/>
          <a:p>
            <a:r>
              <a:rPr lang="en-US" altLang="zh-CN" smtClean="0">
                <a:ea typeface="ＭＳ Ｐゴシック" pitchFamily="34" charset="-128"/>
              </a:rPr>
              <a:t>HTTP overview (continued)</a:t>
            </a:r>
          </a:p>
        </p:txBody>
      </p:sp>
      <p:sp>
        <p:nvSpPr>
          <p:cNvPr id="256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44513" y="1511300"/>
            <a:ext cx="3971925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zh-CN" i="1" smtClean="0">
                <a:solidFill>
                  <a:srgbClr val="CC0000"/>
                </a:solidFill>
                <a:ea typeface="ＭＳ Ｐゴシック" pitchFamily="34" charset="-128"/>
              </a:rPr>
              <a:t>uses TCP:</a:t>
            </a:r>
          </a:p>
          <a:p>
            <a:r>
              <a:rPr lang="en-US" altLang="zh-CN" sz="2000" smtClean="0">
                <a:ea typeface="ＭＳ Ｐゴシック" pitchFamily="34" charset="-128"/>
              </a:rPr>
              <a:t>client initiates TCP connection (creates socket) to server,  port 80</a:t>
            </a:r>
          </a:p>
          <a:p>
            <a:r>
              <a:rPr lang="en-US" altLang="zh-CN" sz="2000" smtClean="0">
                <a:ea typeface="ＭＳ Ｐゴシック" pitchFamily="34" charset="-128"/>
              </a:rPr>
              <a:t>server accepts TCP connection from client</a:t>
            </a:r>
          </a:p>
          <a:p>
            <a:r>
              <a:rPr lang="en-US" altLang="zh-CN" sz="2000" smtClean="0">
                <a:ea typeface="ＭＳ Ｐゴシック" pitchFamily="34" charset="-128"/>
              </a:rPr>
              <a:t>HTTP messages (application-layer protocol messages) exchanged between browser (HTTP client) and Web server (HTTP server)</a:t>
            </a:r>
          </a:p>
          <a:p>
            <a:r>
              <a:rPr lang="en-US" altLang="zh-CN" sz="2000" smtClean="0">
                <a:ea typeface="ＭＳ Ｐゴシック" pitchFamily="34" charset="-128"/>
              </a:rPr>
              <a:t>TCP connection closed</a:t>
            </a:r>
          </a:p>
        </p:txBody>
      </p:sp>
      <p:sp>
        <p:nvSpPr>
          <p:cNvPr id="2560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029200" y="1566863"/>
            <a:ext cx="3200400" cy="1447800"/>
          </a:xfrm>
        </p:spPr>
        <p:txBody>
          <a:bodyPr/>
          <a:lstStyle/>
          <a:p>
            <a:pPr>
              <a:lnSpc>
                <a:spcPct val="75000"/>
              </a:lnSpc>
              <a:buFont typeface="Wingdings" pitchFamily="2" charset="2"/>
              <a:buNone/>
            </a:pPr>
            <a:r>
              <a:rPr lang="en-US" altLang="zh-CN" i="1" smtClean="0">
                <a:solidFill>
                  <a:srgbClr val="CC0000"/>
                </a:solidFill>
                <a:ea typeface="ＭＳ Ｐゴシック" pitchFamily="34" charset="-128"/>
              </a:rPr>
              <a:t>HTTP is </a:t>
            </a:r>
            <a:r>
              <a:rPr lang="ja-JP" altLang="en-US" i="1" smtClean="0">
                <a:solidFill>
                  <a:srgbClr val="CC0000"/>
                </a:solidFill>
                <a:ea typeface="ＭＳ Ｐゴシック" pitchFamily="34" charset="-128"/>
              </a:rPr>
              <a:t>“</a:t>
            </a:r>
            <a:r>
              <a:rPr lang="en-US" altLang="ja-JP" i="1" smtClean="0">
                <a:solidFill>
                  <a:srgbClr val="CC0000"/>
                </a:solidFill>
                <a:ea typeface="ＭＳ Ｐゴシック" pitchFamily="34" charset="-128"/>
              </a:rPr>
              <a:t>stateless</a:t>
            </a:r>
            <a:r>
              <a:rPr lang="ja-JP" altLang="en-US" i="1" smtClean="0">
                <a:solidFill>
                  <a:srgbClr val="CC0000"/>
                </a:solidFill>
                <a:ea typeface="ＭＳ Ｐゴシック" pitchFamily="34" charset="-128"/>
              </a:rPr>
              <a:t>”</a:t>
            </a:r>
            <a:endParaRPr lang="en-US" altLang="ja-JP" i="1" smtClean="0">
              <a:solidFill>
                <a:srgbClr val="CC0000"/>
              </a:solidFill>
              <a:ea typeface="ＭＳ Ｐゴシック" pitchFamily="34" charset="-128"/>
            </a:endParaRPr>
          </a:p>
          <a:p>
            <a:pPr>
              <a:lnSpc>
                <a:spcPct val="75000"/>
              </a:lnSpc>
            </a:pPr>
            <a:r>
              <a:rPr lang="en-US" altLang="zh-CN" sz="2400" smtClean="0">
                <a:ea typeface="ＭＳ Ｐゴシック" pitchFamily="34" charset="-128"/>
              </a:rPr>
              <a:t>server maintains no information about past client requests</a:t>
            </a:r>
          </a:p>
        </p:txBody>
      </p:sp>
      <p:sp>
        <p:nvSpPr>
          <p:cNvPr id="25609" name="Rectangle 6"/>
          <p:cNvSpPr>
            <a:spLocks noChangeArrowheads="1"/>
          </p:cNvSpPr>
          <p:nvPr/>
        </p:nvSpPr>
        <p:spPr bwMode="auto">
          <a:xfrm>
            <a:off x="4919663" y="3463925"/>
            <a:ext cx="3752850" cy="28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>
                <a:solidFill>
                  <a:srgbClr val="000099"/>
                </a:solidFill>
                <a:latin typeface="Gill Sans MT" pitchFamily="34" charset="0"/>
                <a:ea typeface="宋体" charset="-122"/>
              </a:rPr>
              <a:t>protocols that maintain </a:t>
            </a:r>
            <a:r>
              <a:rPr lang="ja-JP" altLang="en-US" sz="2400">
                <a:solidFill>
                  <a:srgbClr val="000099"/>
                </a:solidFill>
                <a:latin typeface="Gill Sans MT" pitchFamily="34" charset="0"/>
                <a:ea typeface="ＭＳ Ｐゴシック" pitchFamily="34" charset="-128"/>
              </a:rPr>
              <a:t>“</a:t>
            </a:r>
            <a:r>
              <a:rPr lang="en-US" altLang="ja-JP" sz="2400">
                <a:solidFill>
                  <a:srgbClr val="000099"/>
                </a:solidFill>
                <a:latin typeface="Gill Sans MT" pitchFamily="34" charset="0"/>
                <a:ea typeface="ＭＳ Ｐゴシック" pitchFamily="34" charset="-128"/>
              </a:rPr>
              <a:t>state</a:t>
            </a:r>
            <a:r>
              <a:rPr lang="ja-JP" altLang="en-US" sz="2400">
                <a:solidFill>
                  <a:srgbClr val="000099"/>
                </a:solidFill>
                <a:latin typeface="Gill Sans MT" pitchFamily="34" charset="0"/>
                <a:ea typeface="ＭＳ Ｐゴシック" pitchFamily="34" charset="-128"/>
              </a:rPr>
              <a:t>”</a:t>
            </a:r>
            <a:r>
              <a:rPr lang="en-US" altLang="ja-JP" sz="2400">
                <a:solidFill>
                  <a:srgbClr val="000099"/>
                </a:solidFill>
                <a:latin typeface="Gill Sans MT" pitchFamily="34" charset="0"/>
                <a:ea typeface="ＭＳ Ｐゴシック" pitchFamily="34" charset="-128"/>
              </a:rPr>
              <a:t> are complex!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altLang="zh-CN" sz="2400">
                <a:latin typeface="Gill Sans MT" pitchFamily="34" charset="0"/>
                <a:ea typeface="宋体" charset="-122"/>
              </a:rPr>
              <a:t>past history (state) must be maintained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altLang="zh-CN" sz="2400">
                <a:latin typeface="Gill Sans MT" pitchFamily="34" charset="0"/>
                <a:ea typeface="宋体" charset="-122"/>
              </a:rPr>
              <a:t>if server/client crashes, their views of </a:t>
            </a:r>
            <a:r>
              <a:rPr lang="ja-JP" altLang="en-US" sz="2400">
                <a:latin typeface="Gill Sans MT" pitchFamily="34" charset="0"/>
                <a:ea typeface="ＭＳ Ｐゴシック" pitchFamily="34" charset="-128"/>
              </a:rPr>
              <a:t>“</a:t>
            </a:r>
            <a:r>
              <a:rPr lang="en-US" altLang="ja-JP" sz="2400">
                <a:latin typeface="Gill Sans MT" pitchFamily="34" charset="0"/>
                <a:ea typeface="ＭＳ Ｐゴシック" pitchFamily="34" charset="-128"/>
              </a:rPr>
              <a:t>state</a:t>
            </a:r>
            <a:r>
              <a:rPr lang="ja-JP" altLang="en-US" sz="2400">
                <a:latin typeface="Gill Sans MT" pitchFamily="34" charset="0"/>
                <a:ea typeface="ＭＳ Ｐゴシック" pitchFamily="34" charset="-128"/>
              </a:rPr>
              <a:t>”</a:t>
            </a:r>
            <a:r>
              <a:rPr lang="en-US" altLang="ja-JP" sz="2400">
                <a:latin typeface="Gill Sans MT" pitchFamily="34" charset="0"/>
                <a:ea typeface="ＭＳ Ｐゴシック" pitchFamily="34" charset="-128"/>
              </a:rPr>
              <a:t> may be inconsistent, must be reconciled</a:t>
            </a:r>
          </a:p>
          <a:p>
            <a:pPr algn="ctr">
              <a:spcBef>
                <a:spcPct val="0"/>
              </a:spcBef>
              <a:buClrTx/>
              <a:buSzTx/>
            </a:pPr>
            <a:endParaRPr lang="en-US" altLang="zh-CN" sz="2400">
              <a:latin typeface="Gill Sans MT" pitchFamily="34" charset="0"/>
              <a:ea typeface="宋体" charset="-122"/>
            </a:endParaRPr>
          </a:p>
        </p:txBody>
      </p:sp>
      <p:sp>
        <p:nvSpPr>
          <p:cNvPr id="25610" name="Text Box 8"/>
          <p:cNvSpPr txBox="1">
            <a:spLocks noChangeArrowheads="1"/>
          </p:cNvSpPr>
          <p:nvPr/>
        </p:nvSpPr>
        <p:spPr bwMode="auto">
          <a:xfrm>
            <a:off x="7677150" y="3160713"/>
            <a:ext cx="768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i="1">
                <a:solidFill>
                  <a:srgbClr val="CC0000"/>
                </a:solidFill>
                <a:latin typeface="Gill Sans MT" pitchFamily="34" charset="0"/>
                <a:ea typeface="ＭＳ Ｐゴシック" pitchFamily="34" charset="-128"/>
              </a:rPr>
              <a:t>aside</a:t>
            </a:r>
          </a:p>
        </p:txBody>
      </p:sp>
    </p:spTree>
    <p:extLst>
      <p:ext uri="{BB962C8B-B14F-4D97-AF65-F5344CB8AC3E}">
        <p14:creationId xmlns:p14="http://schemas.microsoft.com/office/powerpoint/2010/main" val="131361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5410200" y="6400800"/>
            <a:ext cx="28956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400"/>
              <a:t>2: Application Layer</a:t>
            </a:r>
            <a:endParaRPr lang="en-US" altLang="zh-CN" sz="1400">
              <a:latin typeface="Times New Roman" pitchFamily="18" charset="0"/>
            </a:endParaRPr>
          </a:p>
        </p:txBody>
      </p:sp>
      <p:sp>
        <p:nvSpPr>
          <p:cNvPr id="2765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1B2CEAA6-8847-4F16-AEC5-2FB1AB1BB89F}" type="slidenum">
              <a:rPr lang="en-US" altLang="zh-CN" sz="1400">
                <a:latin typeface="Times New Roman" pitchFamily="18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zh-CN" sz="1400">
              <a:latin typeface="Times New Roman" pitchFamily="18" charset="0"/>
            </a:endParaRPr>
          </a:p>
        </p:txBody>
      </p:sp>
      <p:sp>
        <p:nvSpPr>
          <p:cNvPr id="27652" name="Line 11"/>
          <p:cNvSpPr>
            <a:spLocks noChangeShapeType="1"/>
          </p:cNvSpPr>
          <p:nvPr/>
        </p:nvSpPr>
        <p:spPr bwMode="auto">
          <a:xfrm>
            <a:off x="476250" y="2095500"/>
            <a:ext cx="0" cy="44958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27653" name="Rectangle 13"/>
          <p:cNvSpPr>
            <a:spLocks noChangeArrowheads="1"/>
          </p:cNvSpPr>
          <p:nvPr/>
        </p:nvSpPr>
        <p:spPr bwMode="auto">
          <a:xfrm>
            <a:off x="238125" y="6019800"/>
            <a:ext cx="657225" cy="2952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sv-SE" altLang="zh-CN" sz="2400">
              <a:latin typeface="Times New Roman" pitchFamily="18" charset="0"/>
              <a:ea typeface="宋体" charset="-122"/>
            </a:endParaRPr>
          </a:p>
        </p:txBody>
      </p:sp>
      <p:sp>
        <p:nvSpPr>
          <p:cNvPr id="27654" name="Rectangle 2"/>
          <p:cNvSpPr>
            <a:spLocks noGrp="1" noChangeArrowheads="1"/>
          </p:cNvSpPr>
          <p:nvPr>
            <p:ph type="title"/>
          </p:nvPr>
        </p:nvSpPr>
        <p:spPr>
          <a:xfrm>
            <a:off x="542925" y="257175"/>
            <a:ext cx="7772400" cy="507529"/>
          </a:xfrm>
        </p:spPr>
        <p:txBody>
          <a:bodyPr/>
          <a:lstStyle/>
          <a:p>
            <a:r>
              <a:rPr lang="en-US" altLang="zh-CN" sz="3600" dirty="0" smtClean="0">
                <a:ea typeface="宋体" charset="-122"/>
              </a:rPr>
              <a:t>http example</a:t>
            </a:r>
            <a:endParaRPr lang="en-US" altLang="zh-CN" dirty="0" smtClean="0">
              <a:ea typeface="宋体" charset="-122"/>
            </a:endParaRPr>
          </a:p>
        </p:txBody>
      </p:sp>
      <p:sp>
        <p:nvSpPr>
          <p:cNvPr id="276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23875" y="1114425"/>
            <a:ext cx="8343900" cy="466725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altLang="zh-CN" sz="2400" dirty="0" smtClean="0">
                <a:ea typeface="宋体" charset="-122"/>
              </a:rPr>
              <a:t>Suppose user enters URL </a:t>
            </a:r>
            <a:r>
              <a:rPr lang="en-US" altLang="zh-CN" sz="2000" dirty="0" smtClean="0">
                <a:latin typeface="Arial" charset="0"/>
                <a:ea typeface="宋体" charset="-122"/>
              </a:rPr>
              <a:t>www.someSchool.edu/someDepartment/home.index</a:t>
            </a:r>
            <a:endParaRPr lang="en-US" altLang="zh-CN" sz="2400" dirty="0" smtClean="0">
              <a:ea typeface="宋体" charset="-122"/>
            </a:endParaRPr>
          </a:p>
        </p:txBody>
      </p:sp>
      <p:sp>
        <p:nvSpPr>
          <p:cNvPr id="2765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57225" y="2095500"/>
            <a:ext cx="3810000" cy="19050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altLang="zh-CN" sz="2000" smtClean="0">
                <a:solidFill>
                  <a:srgbClr val="FF0000"/>
                </a:solidFill>
                <a:ea typeface="宋体" charset="-122"/>
              </a:rPr>
              <a:t>1a</a:t>
            </a:r>
            <a:r>
              <a:rPr lang="en-US" altLang="zh-CN" sz="1800" smtClean="0">
                <a:solidFill>
                  <a:srgbClr val="FF0000"/>
                </a:solidFill>
                <a:ea typeface="宋体" charset="-122"/>
              </a:rPr>
              <a:t>.</a:t>
            </a:r>
            <a:r>
              <a:rPr lang="en-US" altLang="zh-CN" sz="1800" smtClean="0">
                <a:ea typeface="宋体" charset="-122"/>
              </a:rPr>
              <a:t> http client initiates TCP connection to http server (process) at </a:t>
            </a:r>
            <a:r>
              <a:rPr lang="en-US" altLang="zh-CN" sz="1800" smtClean="0">
                <a:latin typeface="Arial" charset="0"/>
                <a:ea typeface="宋体" charset="-122"/>
              </a:rPr>
              <a:t>www.someSchool.edu.</a:t>
            </a:r>
            <a:r>
              <a:rPr lang="en-US" altLang="zh-CN" sz="1800" smtClean="0">
                <a:ea typeface="宋体" charset="-122"/>
              </a:rPr>
              <a:t> Port 80 is default for http server.</a:t>
            </a:r>
            <a:endParaRPr lang="en-US" altLang="zh-CN" sz="2000" smtClean="0">
              <a:ea typeface="宋体" charset="-122"/>
            </a:endParaRPr>
          </a:p>
        </p:txBody>
      </p:sp>
      <p:sp>
        <p:nvSpPr>
          <p:cNvPr id="27657" name="Rectangle 5"/>
          <p:cNvSpPr>
            <a:spLocks noChangeArrowheads="1"/>
          </p:cNvSpPr>
          <p:nvPr/>
        </p:nvSpPr>
        <p:spPr bwMode="auto">
          <a:xfrm>
            <a:off x="704850" y="3829050"/>
            <a:ext cx="381000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 typeface="ZapfDingbats" pitchFamily="82" charset="2"/>
              <a:buNone/>
            </a:pPr>
            <a:r>
              <a:rPr lang="en-US" altLang="zh-CN" sz="2000">
                <a:solidFill>
                  <a:srgbClr val="FF0000"/>
                </a:solidFill>
                <a:ea typeface="宋体" charset="-122"/>
              </a:rPr>
              <a:t>2.</a:t>
            </a:r>
            <a:r>
              <a:rPr lang="en-US" altLang="zh-CN" sz="2000">
                <a:ea typeface="宋体" charset="-122"/>
              </a:rPr>
              <a:t> </a:t>
            </a:r>
            <a:r>
              <a:rPr lang="en-US" altLang="zh-CN" sz="1800">
                <a:ea typeface="宋体" charset="-122"/>
              </a:rPr>
              <a:t>http client sends http </a:t>
            </a:r>
            <a:r>
              <a:rPr lang="en-US" altLang="zh-CN" sz="1800" i="1">
                <a:solidFill>
                  <a:schemeClr val="accent2"/>
                </a:solidFill>
                <a:ea typeface="宋体" charset="-122"/>
              </a:rPr>
              <a:t>request message</a:t>
            </a:r>
            <a:r>
              <a:rPr lang="en-US" altLang="zh-CN" sz="1800">
                <a:ea typeface="宋体" charset="-122"/>
              </a:rPr>
              <a:t> (containing URL) into TCP connection socket</a:t>
            </a:r>
          </a:p>
        </p:txBody>
      </p:sp>
      <p:sp>
        <p:nvSpPr>
          <p:cNvPr id="27658" name="Rectangle 6"/>
          <p:cNvSpPr>
            <a:spLocks noChangeArrowheads="1"/>
          </p:cNvSpPr>
          <p:nvPr/>
        </p:nvSpPr>
        <p:spPr bwMode="auto">
          <a:xfrm>
            <a:off x="4781550" y="2524125"/>
            <a:ext cx="3810000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 typeface="ZapfDingbats" pitchFamily="82" charset="2"/>
              <a:buNone/>
            </a:pPr>
            <a:r>
              <a:rPr lang="en-US" altLang="zh-CN" sz="2000" dirty="0">
                <a:solidFill>
                  <a:srgbClr val="FF0000"/>
                </a:solidFill>
                <a:ea typeface="宋体" charset="-122"/>
              </a:rPr>
              <a:t>1b</a:t>
            </a:r>
            <a:r>
              <a:rPr lang="en-US" altLang="zh-CN" sz="2000" dirty="0">
                <a:solidFill>
                  <a:srgbClr val="FF0000"/>
                </a:solidFill>
                <a:latin typeface="+mn-lt"/>
                <a:ea typeface="宋体" charset="-122"/>
              </a:rPr>
              <a:t>.</a:t>
            </a:r>
            <a:r>
              <a:rPr lang="en-US" altLang="zh-CN" sz="2000" dirty="0">
                <a:latin typeface="+mn-lt"/>
                <a:ea typeface="宋体" charset="-122"/>
              </a:rPr>
              <a:t> </a:t>
            </a:r>
            <a:r>
              <a:rPr lang="en-US" altLang="zh-CN" sz="1800" dirty="0">
                <a:latin typeface="+mn-lt"/>
                <a:ea typeface="宋体" charset="-122"/>
              </a:rPr>
              <a:t>http server at host www.someSchool.edu waiting for TCP connection at port 80.  “accepts” connection, notifying client</a:t>
            </a:r>
            <a:endParaRPr lang="en-US" altLang="zh-CN" sz="2000" dirty="0">
              <a:latin typeface="+mn-lt"/>
              <a:ea typeface="宋体" charset="-122"/>
            </a:endParaRPr>
          </a:p>
        </p:txBody>
      </p:sp>
      <p:sp>
        <p:nvSpPr>
          <p:cNvPr id="27659" name="Rectangle 7"/>
          <p:cNvSpPr>
            <a:spLocks noChangeArrowheads="1"/>
          </p:cNvSpPr>
          <p:nvPr/>
        </p:nvSpPr>
        <p:spPr bwMode="auto">
          <a:xfrm>
            <a:off x="4724400" y="4381500"/>
            <a:ext cx="38100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 typeface="ZapfDingbats" pitchFamily="82" charset="2"/>
              <a:buNone/>
            </a:pPr>
            <a:r>
              <a:rPr lang="en-US" altLang="zh-CN" sz="2000" dirty="0">
                <a:solidFill>
                  <a:srgbClr val="FF0000"/>
                </a:solidFill>
                <a:latin typeface="+mn-lt"/>
                <a:ea typeface="宋体" charset="-122"/>
              </a:rPr>
              <a:t>3.</a:t>
            </a:r>
            <a:r>
              <a:rPr lang="en-US" altLang="zh-CN" sz="2000" dirty="0">
                <a:latin typeface="+mn-lt"/>
                <a:ea typeface="宋体" charset="-122"/>
              </a:rPr>
              <a:t> </a:t>
            </a:r>
            <a:r>
              <a:rPr lang="en-US" altLang="zh-CN" sz="1800" dirty="0">
                <a:latin typeface="+mn-lt"/>
                <a:ea typeface="宋体" charset="-122"/>
              </a:rPr>
              <a:t>http server receives request message, forms </a:t>
            </a:r>
            <a:r>
              <a:rPr lang="en-US" altLang="zh-CN" sz="1800" i="1" dirty="0">
                <a:solidFill>
                  <a:schemeClr val="accent2"/>
                </a:solidFill>
                <a:latin typeface="+mn-lt"/>
                <a:ea typeface="宋体" charset="-122"/>
              </a:rPr>
              <a:t>response message</a:t>
            </a:r>
            <a:r>
              <a:rPr lang="en-US" altLang="zh-CN" sz="1800" dirty="0">
                <a:latin typeface="+mn-lt"/>
                <a:ea typeface="宋体" charset="-122"/>
              </a:rPr>
              <a:t> containing requested object (</a:t>
            </a:r>
            <a:r>
              <a:rPr lang="en-US" altLang="zh-CN" sz="1800" dirty="0" err="1">
                <a:latin typeface="+mn-lt"/>
                <a:ea typeface="宋体" charset="-122"/>
              </a:rPr>
              <a:t>someDepartment</a:t>
            </a:r>
            <a:r>
              <a:rPr lang="en-US" altLang="zh-CN" sz="1800" dirty="0">
                <a:latin typeface="+mn-lt"/>
                <a:ea typeface="宋体" charset="-122"/>
              </a:rPr>
              <a:t>/</a:t>
            </a:r>
            <a:r>
              <a:rPr lang="en-US" altLang="zh-CN" sz="1800" dirty="0" err="1">
                <a:latin typeface="+mn-lt"/>
                <a:ea typeface="宋体" charset="-122"/>
              </a:rPr>
              <a:t>home.index</a:t>
            </a:r>
            <a:r>
              <a:rPr lang="en-US" altLang="zh-CN" sz="1800" dirty="0">
                <a:latin typeface="+mn-lt"/>
                <a:ea typeface="宋体" charset="-122"/>
              </a:rPr>
              <a:t>), sends message into socket</a:t>
            </a:r>
          </a:p>
        </p:txBody>
      </p:sp>
      <p:sp>
        <p:nvSpPr>
          <p:cNvPr id="41992" name="Line 8"/>
          <p:cNvSpPr>
            <a:spLocks noChangeShapeType="1"/>
          </p:cNvSpPr>
          <p:nvPr/>
        </p:nvSpPr>
        <p:spPr bwMode="auto">
          <a:xfrm>
            <a:off x="4048125" y="2647950"/>
            <a:ext cx="1095375" cy="5238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41993" name="Line 9"/>
          <p:cNvSpPr>
            <a:spLocks noChangeShapeType="1"/>
          </p:cNvSpPr>
          <p:nvPr/>
        </p:nvSpPr>
        <p:spPr bwMode="auto">
          <a:xfrm>
            <a:off x="3895725" y="4591050"/>
            <a:ext cx="1095375" cy="5238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41994" name="Line 10"/>
          <p:cNvSpPr>
            <a:spLocks noChangeShapeType="1"/>
          </p:cNvSpPr>
          <p:nvPr/>
        </p:nvSpPr>
        <p:spPr bwMode="auto">
          <a:xfrm flipH="1">
            <a:off x="3933825" y="5124450"/>
            <a:ext cx="1095375" cy="5238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27663" name="Text Box 12"/>
          <p:cNvSpPr txBox="1">
            <a:spLocks noChangeArrowheads="1"/>
          </p:cNvSpPr>
          <p:nvPr/>
        </p:nvSpPr>
        <p:spPr bwMode="auto">
          <a:xfrm>
            <a:off x="176213" y="5942013"/>
            <a:ext cx="815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>
                <a:solidFill>
                  <a:schemeClr val="accent2"/>
                </a:solidFill>
                <a:ea typeface="宋体" charset="-122"/>
              </a:rPr>
              <a:t>time</a:t>
            </a:r>
            <a:endParaRPr lang="en-US" altLang="zh-CN" sz="2400">
              <a:latin typeface="Times New Roman" pitchFamily="18" charset="0"/>
              <a:ea typeface="宋体" charset="-122"/>
            </a:endParaRPr>
          </a:p>
        </p:txBody>
      </p:sp>
      <p:sp>
        <p:nvSpPr>
          <p:cNvPr id="41998" name="Line 14"/>
          <p:cNvSpPr>
            <a:spLocks noChangeShapeType="1"/>
          </p:cNvSpPr>
          <p:nvPr/>
        </p:nvSpPr>
        <p:spPr bwMode="auto">
          <a:xfrm flipH="1">
            <a:off x="4019550" y="3162300"/>
            <a:ext cx="1095375" cy="5238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27665" name="Text Box 15"/>
          <p:cNvSpPr txBox="1">
            <a:spLocks noChangeArrowheads="1"/>
          </p:cNvSpPr>
          <p:nvPr/>
        </p:nvSpPr>
        <p:spPr bwMode="auto">
          <a:xfrm>
            <a:off x="7042150" y="1236663"/>
            <a:ext cx="189865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>
                <a:latin typeface="Arial" charset="0"/>
                <a:ea typeface="宋体" charset="-122"/>
              </a:rPr>
              <a:t>(contains text,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>
                <a:latin typeface="Arial" charset="0"/>
                <a:ea typeface="宋体" charset="-122"/>
              </a:rPr>
              <a:t>references to 10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>
                <a:latin typeface="Arial" charset="0"/>
                <a:ea typeface="宋体" charset="-122"/>
              </a:rPr>
              <a:t>jpeg images)</a:t>
            </a:r>
            <a:endParaRPr lang="en-US" altLang="zh-CN" sz="2400">
              <a:latin typeface="Times New Roman" pitchFamily="18" charset="0"/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73891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1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2" grpId="0" animBg="1"/>
      <p:bldP spid="41993" grpId="0" animBg="1"/>
      <p:bldP spid="41994" grpId="0" animBg="1"/>
      <p:bldP spid="4199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5410200" y="6400800"/>
            <a:ext cx="28956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400"/>
              <a:t>2: Application Layer</a:t>
            </a:r>
            <a:endParaRPr lang="en-US" altLang="zh-CN" sz="1400">
              <a:latin typeface="Times New Roman" pitchFamily="18" charset="0"/>
            </a:endParaRPr>
          </a:p>
        </p:txBody>
      </p:sp>
      <p:sp>
        <p:nvSpPr>
          <p:cNvPr id="2867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71F8C366-4642-4DB8-93A2-27EA233FEA48}" type="slidenum">
              <a:rPr lang="en-US" altLang="zh-CN" sz="1400">
                <a:latin typeface="Times New Roman" pitchFamily="18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zh-CN" sz="1400">
              <a:latin typeface="Times New Roman" pitchFamily="18" charset="0"/>
            </a:endParaRP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>
          <a:xfrm>
            <a:off x="542925" y="257175"/>
            <a:ext cx="7772400" cy="507529"/>
          </a:xfrm>
        </p:spPr>
        <p:txBody>
          <a:bodyPr/>
          <a:lstStyle/>
          <a:p>
            <a:r>
              <a:rPr lang="en-US" altLang="zh-CN" sz="3600" smtClean="0">
                <a:ea typeface="宋体" charset="-122"/>
              </a:rPr>
              <a:t>http example (cont.)</a:t>
            </a:r>
            <a:endParaRPr lang="en-US" altLang="zh-CN" smtClean="0">
              <a:ea typeface="宋体" charset="-122"/>
            </a:endParaRPr>
          </a:p>
        </p:txBody>
      </p:sp>
      <p:sp>
        <p:nvSpPr>
          <p:cNvPr id="28677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1628775"/>
            <a:ext cx="3810000" cy="1533525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altLang="zh-CN" sz="2000" smtClean="0">
                <a:solidFill>
                  <a:srgbClr val="FF0000"/>
                </a:solidFill>
                <a:ea typeface="宋体" charset="-122"/>
              </a:rPr>
              <a:t>5</a:t>
            </a:r>
            <a:r>
              <a:rPr lang="en-US" altLang="zh-CN" sz="1800" smtClean="0">
                <a:solidFill>
                  <a:srgbClr val="FF0000"/>
                </a:solidFill>
                <a:ea typeface="宋体" charset="-122"/>
              </a:rPr>
              <a:t>.</a:t>
            </a:r>
            <a:r>
              <a:rPr lang="en-US" altLang="zh-CN" sz="1800" smtClean="0">
                <a:ea typeface="宋体" charset="-122"/>
              </a:rPr>
              <a:t> http client receives response message containing html file, displays html.  Parsing html file, finds 10 referenced jpeg  objects</a:t>
            </a:r>
            <a:endParaRPr lang="en-US" altLang="zh-CN" sz="2000" smtClean="0">
              <a:ea typeface="宋体" charset="-122"/>
            </a:endParaRPr>
          </a:p>
        </p:txBody>
      </p:sp>
      <p:sp>
        <p:nvSpPr>
          <p:cNvPr id="28678" name="Rectangle 7"/>
          <p:cNvSpPr>
            <a:spLocks noChangeArrowheads="1"/>
          </p:cNvSpPr>
          <p:nvPr/>
        </p:nvSpPr>
        <p:spPr bwMode="auto">
          <a:xfrm>
            <a:off x="714375" y="3124200"/>
            <a:ext cx="38100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 typeface="ZapfDingbats" pitchFamily="82" charset="2"/>
              <a:buNone/>
            </a:pPr>
            <a:r>
              <a:rPr lang="en-US" altLang="zh-CN" sz="2000" dirty="0">
                <a:solidFill>
                  <a:srgbClr val="FF0000"/>
                </a:solidFill>
                <a:latin typeface="+mn-lt"/>
                <a:ea typeface="宋体" charset="-122"/>
              </a:rPr>
              <a:t>6.</a:t>
            </a:r>
            <a:r>
              <a:rPr lang="en-US" altLang="zh-CN" sz="2000" dirty="0">
                <a:latin typeface="+mn-lt"/>
                <a:ea typeface="宋体" charset="-122"/>
              </a:rPr>
              <a:t> </a:t>
            </a:r>
            <a:r>
              <a:rPr lang="en-US" altLang="zh-CN" sz="1800" dirty="0">
                <a:latin typeface="+mn-lt"/>
                <a:ea typeface="宋体" charset="-122"/>
              </a:rPr>
              <a:t>Steps 1-5 repeated for each of 10 jpeg objects</a:t>
            </a:r>
          </a:p>
        </p:txBody>
      </p:sp>
      <p:sp>
        <p:nvSpPr>
          <p:cNvPr id="28679" name="Rectangle 8"/>
          <p:cNvSpPr>
            <a:spLocks noChangeArrowheads="1"/>
          </p:cNvSpPr>
          <p:nvPr/>
        </p:nvSpPr>
        <p:spPr bwMode="auto">
          <a:xfrm>
            <a:off x="4724400" y="1123950"/>
            <a:ext cx="381000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 typeface="ZapfDingbats" pitchFamily="82" charset="2"/>
              <a:buNone/>
            </a:pPr>
            <a:r>
              <a:rPr lang="en-US" altLang="zh-CN" sz="2000" dirty="0">
                <a:solidFill>
                  <a:srgbClr val="FF0000"/>
                </a:solidFill>
                <a:ea typeface="宋体" charset="-122"/>
              </a:rPr>
              <a:t>4</a:t>
            </a:r>
            <a:r>
              <a:rPr lang="en-US" altLang="zh-CN" sz="2000" dirty="0">
                <a:solidFill>
                  <a:srgbClr val="FF0000"/>
                </a:solidFill>
                <a:latin typeface="+mn-lt"/>
                <a:ea typeface="宋体" charset="-122"/>
              </a:rPr>
              <a:t>.</a:t>
            </a:r>
            <a:r>
              <a:rPr lang="en-US" altLang="zh-CN" sz="2000" dirty="0">
                <a:latin typeface="+mn-lt"/>
                <a:ea typeface="宋体" charset="-122"/>
              </a:rPr>
              <a:t> </a:t>
            </a:r>
            <a:r>
              <a:rPr lang="en-US" altLang="zh-CN" sz="1800" dirty="0">
                <a:latin typeface="+mn-lt"/>
                <a:ea typeface="宋体" charset="-122"/>
              </a:rPr>
              <a:t>http server closes TCP connection. </a:t>
            </a:r>
            <a:endParaRPr lang="en-US" altLang="zh-CN" sz="2000" dirty="0">
              <a:latin typeface="+mn-lt"/>
              <a:ea typeface="宋体" charset="-122"/>
            </a:endParaRPr>
          </a:p>
        </p:txBody>
      </p:sp>
      <p:sp>
        <p:nvSpPr>
          <p:cNvPr id="28680" name="Line 2"/>
          <p:cNvSpPr>
            <a:spLocks noChangeShapeType="1"/>
          </p:cNvSpPr>
          <p:nvPr/>
        </p:nvSpPr>
        <p:spPr bwMode="auto">
          <a:xfrm>
            <a:off x="542925" y="1162050"/>
            <a:ext cx="0" cy="257175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28681" name="Rectangle 3"/>
          <p:cNvSpPr>
            <a:spLocks noChangeArrowheads="1"/>
          </p:cNvSpPr>
          <p:nvPr/>
        </p:nvSpPr>
        <p:spPr bwMode="auto">
          <a:xfrm>
            <a:off x="304800" y="3162300"/>
            <a:ext cx="342900" cy="2952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sv-SE" altLang="zh-CN" sz="2400">
              <a:latin typeface="Times New Roman" pitchFamily="18" charset="0"/>
              <a:ea typeface="宋体" charset="-122"/>
            </a:endParaRPr>
          </a:p>
        </p:txBody>
      </p:sp>
      <p:sp>
        <p:nvSpPr>
          <p:cNvPr id="28682" name="Text Box 13"/>
          <p:cNvSpPr txBox="1">
            <a:spLocks noChangeArrowheads="1"/>
          </p:cNvSpPr>
          <p:nvPr/>
        </p:nvSpPr>
        <p:spPr bwMode="auto">
          <a:xfrm>
            <a:off x="0" y="3484563"/>
            <a:ext cx="815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>
                <a:solidFill>
                  <a:schemeClr val="accent2"/>
                </a:solidFill>
                <a:ea typeface="宋体" charset="-122"/>
              </a:rPr>
              <a:t>time</a:t>
            </a:r>
            <a:endParaRPr lang="en-US" altLang="zh-CN" sz="2400">
              <a:latin typeface="Times New Roman" pitchFamily="18" charset="0"/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7134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5410200" y="6400800"/>
            <a:ext cx="28956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400"/>
              <a:t>2: Application Layer</a:t>
            </a:r>
            <a:endParaRPr lang="en-US" altLang="zh-CN" sz="1400">
              <a:latin typeface="Times New Roman" pitchFamily="18" charset="0"/>
            </a:endParaRPr>
          </a:p>
        </p:txBody>
      </p:sp>
      <p:sp>
        <p:nvSpPr>
          <p:cNvPr id="2969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32181936-10C3-46EC-93A5-B991673A5DB3}" type="slidenum">
              <a:rPr lang="en-US" altLang="zh-CN" sz="1400">
                <a:latin typeface="Times New Roman" pitchFamily="18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zh-CN" sz="1400">
              <a:latin typeface="Times New Roman" pitchFamily="18" charset="0"/>
            </a:endParaRPr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514350" y="0"/>
            <a:ext cx="7772400" cy="838200"/>
          </a:xfrm>
        </p:spPr>
        <p:txBody>
          <a:bodyPr/>
          <a:lstStyle/>
          <a:p>
            <a:r>
              <a:rPr lang="en-US" altLang="zh-CN" sz="2800" smtClean="0">
                <a:ea typeface="宋体" charset="-122"/>
              </a:rPr>
              <a:t>Non-persistent and persistent connections</a:t>
            </a:r>
            <a:endParaRPr lang="en-US" altLang="zh-CN" smtClean="0">
              <a:ea typeface="宋体" charset="-122"/>
            </a:endParaRP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95300" y="981075"/>
            <a:ext cx="3810000" cy="2951981"/>
          </a:xfrm>
        </p:spPr>
        <p:txBody>
          <a:bodyPr/>
          <a:lstStyle/>
          <a:p>
            <a:pPr>
              <a:lnSpc>
                <a:spcPct val="90000"/>
              </a:lnSpc>
              <a:buFont typeface="ZapfDingbats" pitchFamily="82" charset="2"/>
              <a:buNone/>
            </a:pPr>
            <a:r>
              <a:rPr lang="en-US" altLang="zh-CN" sz="2000" dirty="0" smtClean="0">
                <a:solidFill>
                  <a:srgbClr val="FF0000"/>
                </a:solidFill>
                <a:ea typeface="宋体" charset="-122"/>
              </a:rPr>
              <a:t>Non-persistent</a:t>
            </a:r>
            <a:endParaRPr lang="en-US" altLang="zh-CN" sz="2000" dirty="0" smtClean="0">
              <a:ea typeface="宋体" charset="-122"/>
            </a:endParaRPr>
          </a:p>
          <a:p>
            <a:pPr>
              <a:lnSpc>
                <a:spcPct val="90000"/>
              </a:lnSpc>
            </a:pPr>
            <a:r>
              <a:rPr lang="en-US" altLang="zh-CN" sz="2000" dirty="0" smtClean="0">
                <a:ea typeface="宋体" charset="-122"/>
              </a:rPr>
              <a:t> HTTP/1.0</a:t>
            </a:r>
          </a:p>
          <a:p>
            <a:pPr>
              <a:lnSpc>
                <a:spcPct val="90000"/>
              </a:lnSpc>
            </a:pPr>
            <a:r>
              <a:rPr lang="en-US" altLang="zh-CN" sz="2000" dirty="0" smtClean="0">
                <a:ea typeface="宋体" charset="-122"/>
              </a:rPr>
              <a:t>server parses request, responds, and closes TCP connection</a:t>
            </a:r>
          </a:p>
          <a:p>
            <a:pPr>
              <a:lnSpc>
                <a:spcPct val="90000"/>
              </a:lnSpc>
            </a:pPr>
            <a:r>
              <a:rPr lang="en-US" altLang="zh-CN" sz="2000" dirty="0" smtClean="0">
                <a:solidFill>
                  <a:srgbClr val="FF0000"/>
                </a:solidFill>
                <a:ea typeface="宋体" charset="-122"/>
              </a:rPr>
              <a:t>new TCP connection for each object </a:t>
            </a:r>
            <a:r>
              <a:rPr lang="en-US" altLang="zh-CN" sz="2000" dirty="0" smtClean="0">
                <a:ea typeface="宋体" charset="-122"/>
              </a:rPr>
              <a:t>=&gt; extra overhead per object</a:t>
            </a:r>
          </a:p>
        </p:txBody>
      </p:sp>
      <p:sp>
        <p:nvSpPr>
          <p:cNvPr id="2970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29125" y="971550"/>
            <a:ext cx="3810000" cy="3537570"/>
          </a:xfrm>
        </p:spPr>
        <p:txBody>
          <a:bodyPr/>
          <a:lstStyle/>
          <a:p>
            <a:pPr>
              <a:lnSpc>
                <a:spcPct val="90000"/>
              </a:lnSpc>
              <a:buFont typeface="ZapfDingbats" pitchFamily="82" charset="2"/>
              <a:buNone/>
            </a:pPr>
            <a:r>
              <a:rPr lang="en-US" altLang="zh-CN" sz="2000" dirty="0" smtClean="0">
                <a:solidFill>
                  <a:srgbClr val="FF0000"/>
                </a:solidFill>
                <a:ea typeface="宋体" charset="-122"/>
              </a:rPr>
              <a:t>Persistent</a:t>
            </a:r>
          </a:p>
          <a:p>
            <a:pPr>
              <a:lnSpc>
                <a:spcPct val="90000"/>
              </a:lnSpc>
            </a:pPr>
            <a:r>
              <a:rPr lang="en-US" altLang="zh-CN" sz="2000" dirty="0" smtClean="0">
                <a:ea typeface="宋体" charset="-122"/>
              </a:rPr>
              <a:t>default for HTTP/1.1</a:t>
            </a:r>
          </a:p>
          <a:p>
            <a:pPr>
              <a:lnSpc>
                <a:spcPct val="90000"/>
              </a:lnSpc>
            </a:pPr>
            <a:r>
              <a:rPr lang="en-US" altLang="zh-CN" sz="2000" dirty="0" smtClean="0">
                <a:solidFill>
                  <a:srgbClr val="FF0000"/>
                </a:solidFill>
                <a:ea typeface="宋体" charset="-122"/>
              </a:rPr>
              <a:t>on same TCP connection:</a:t>
            </a:r>
            <a:r>
              <a:rPr lang="en-US" altLang="zh-CN" sz="2000" dirty="0" smtClean="0">
                <a:ea typeface="宋体" charset="-122"/>
              </a:rPr>
              <a:t> </a:t>
            </a:r>
            <a:r>
              <a:rPr lang="en-US" altLang="zh-CN" sz="2000" dirty="0" smtClean="0">
                <a:ea typeface="宋体" charset="-122"/>
              </a:rPr>
              <a:t>server </a:t>
            </a:r>
            <a:r>
              <a:rPr lang="en-US" altLang="zh-CN" sz="2000" dirty="0" smtClean="0">
                <a:ea typeface="宋体" charset="-122"/>
              </a:rPr>
              <a:t>parses request, responds, parses new request,..</a:t>
            </a:r>
          </a:p>
          <a:p>
            <a:pPr>
              <a:lnSpc>
                <a:spcPct val="90000"/>
              </a:lnSpc>
            </a:pPr>
            <a:r>
              <a:rPr lang="en-US" altLang="zh-CN" sz="2000" dirty="0" smtClean="0">
                <a:ea typeface="宋体" charset="-122"/>
              </a:rPr>
              <a:t>Client sends requests for all referenced objects as soon as it receives base HTML; </a:t>
            </a:r>
          </a:p>
          <a:p>
            <a:pPr>
              <a:lnSpc>
                <a:spcPct val="90000"/>
              </a:lnSpc>
            </a:pPr>
            <a:r>
              <a:rPr lang="en-US" altLang="zh-CN" sz="2000" dirty="0" smtClean="0">
                <a:ea typeface="宋体" charset="-122"/>
              </a:rPr>
              <a:t>Less overhead per object </a:t>
            </a:r>
          </a:p>
          <a:p>
            <a:pPr>
              <a:lnSpc>
                <a:spcPct val="90000"/>
              </a:lnSpc>
            </a:pPr>
            <a:r>
              <a:rPr lang="en-US" altLang="zh-CN" sz="2000" dirty="0" smtClean="0">
                <a:ea typeface="宋体" charset="-122"/>
              </a:rPr>
              <a:t>Objects are fetched sequentially</a:t>
            </a:r>
          </a:p>
          <a:p>
            <a:pPr>
              <a:lnSpc>
                <a:spcPct val="90000"/>
              </a:lnSpc>
              <a:buFont typeface="ZapfDingbats" pitchFamily="82" charset="2"/>
              <a:buNone/>
            </a:pPr>
            <a:endParaRPr lang="en-US" altLang="zh-CN" sz="2000" dirty="0" smtClean="0">
              <a:ea typeface="宋体" charset="-122"/>
            </a:endParaRPr>
          </a:p>
          <a:p>
            <a:pPr>
              <a:lnSpc>
                <a:spcPct val="90000"/>
              </a:lnSpc>
              <a:buFont typeface="ZapfDingbats" pitchFamily="82" charset="2"/>
              <a:buNone/>
            </a:pPr>
            <a:r>
              <a:rPr lang="en-US" altLang="zh-CN" sz="2400" dirty="0" smtClean="0">
                <a:solidFill>
                  <a:schemeClr val="accent2"/>
                </a:solidFill>
                <a:ea typeface="宋体" charset="-122"/>
              </a:rPr>
              <a:t>But can also pipeline </a:t>
            </a:r>
            <a:r>
              <a:rPr lang="en-US" altLang="zh-CN" sz="2400" dirty="0" smtClean="0">
                <a:solidFill>
                  <a:schemeClr val="accent2"/>
                </a:solidFill>
                <a:ea typeface="宋体" charset="-122"/>
              </a:rPr>
              <a:t>requests, to parallelize </a:t>
            </a:r>
            <a:r>
              <a:rPr lang="en-US" altLang="zh-CN" sz="2400" dirty="0" smtClean="0">
                <a:solidFill>
                  <a:schemeClr val="accent2"/>
                </a:solidFill>
                <a:ea typeface="宋体" charset="-122"/>
              </a:rPr>
              <a:t>(resembles non-persistent </a:t>
            </a:r>
            <a:r>
              <a:rPr lang="en-US" altLang="zh-CN" sz="2400" dirty="0" err="1" smtClean="0">
                <a:solidFill>
                  <a:schemeClr val="accent2"/>
                </a:solidFill>
                <a:ea typeface="宋体" charset="-122"/>
              </a:rPr>
              <a:t>optimised</a:t>
            </a:r>
            <a:r>
              <a:rPr lang="en-US" altLang="zh-CN" sz="2400" dirty="0" smtClean="0">
                <a:solidFill>
                  <a:schemeClr val="accent2"/>
                </a:solidFill>
                <a:ea typeface="宋体" charset="-122"/>
              </a:rPr>
              <a:t> </a:t>
            </a:r>
            <a:r>
              <a:rPr lang="en-US" altLang="zh-CN" sz="2400" dirty="0" err="1" smtClean="0">
                <a:solidFill>
                  <a:schemeClr val="accent2"/>
                </a:solidFill>
                <a:ea typeface="宋体" charset="-122"/>
              </a:rPr>
              <a:t>behaviour</a:t>
            </a:r>
            <a:r>
              <a:rPr lang="en-US" altLang="zh-CN" sz="2400" dirty="0" smtClean="0">
                <a:solidFill>
                  <a:schemeClr val="accent2"/>
                </a:solidFill>
                <a:ea typeface="宋体" charset="-122"/>
              </a:rPr>
              <a:t>)</a:t>
            </a:r>
          </a:p>
        </p:txBody>
      </p:sp>
      <p:sp>
        <p:nvSpPr>
          <p:cNvPr id="29703" name="Text Box 5"/>
          <p:cNvSpPr txBox="1">
            <a:spLocks noChangeArrowheads="1"/>
          </p:cNvSpPr>
          <p:nvPr/>
        </p:nvSpPr>
        <p:spPr bwMode="auto">
          <a:xfrm>
            <a:off x="396875" y="4725144"/>
            <a:ext cx="348050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dirty="0">
                <a:solidFill>
                  <a:srgbClr val="FF0000"/>
                </a:solidFill>
                <a:latin typeface="+mn-lt"/>
                <a:ea typeface="宋体" charset="-122"/>
              </a:rPr>
              <a:t>But most 1.0 browsers use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dirty="0">
                <a:solidFill>
                  <a:srgbClr val="FF0000"/>
                </a:solidFill>
                <a:latin typeface="+mn-lt"/>
                <a:ea typeface="宋体" charset="-122"/>
              </a:rPr>
              <a:t>parallel TCP connections</a:t>
            </a:r>
            <a:r>
              <a:rPr lang="en-US" altLang="zh-CN" sz="2400" dirty="0">
                <a:solidFill>
                  <a:srgbClr val="FF0000"/>
                </a:solidFill>
                <a:ea typeface="宋体" charset="-122"/>
              </a:rPr>
              <a:t>.</a:t>
            </a:r>
            <a:endParaRPr lang="en-US" altLang="zh-CN" sz="2400" dirty="0">
              <a:latin typeface="Times New Roman" pitchFamily="18" charset="0"/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1826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70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9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97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97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97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7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97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97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2" grpId="0" uiExpand="1" build="p" animBg="1"/>
      <p:bldP spid="2970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5410200" y="6400800"/>
            <a:ext cx="28956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400"/>
              <a:t>2: Application Layer</a:t>
            </a:r>
            <a:endParaRPr lang="en-US" altLang="zh-CN" sz="1400">
              <a:latin typeface="Times New Roman" pitchFamily="18" charset="0"/>
            </a:endParaRPr>
          </a:p>
        </p:txBody>
      </p:sp>
      <p:sp>
        <p:nvSpPr>
          <p:cNvPr id="3174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8E6E26A8-998A-46C5-A5D7-041A6FD72F0E}" type="slidenum">
              <a:rPr lang="en-US" altLang="zh-CN" sz="1400">
                <a:latin typeface="Times New Roman" pitchFamily="18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zh-CN" sz="1400">
              <a:latin typeface="Times New Roman" pitchFamily="18" charset="0"/>
            </a:endParaRPr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smtClean="0">
                <a:ea typeface="宋体" charset="-122"/>
              </a:rPr>
              <a:t>http request message: general format</a:t>
            </a:r>
            <a:endParaRPr lang="en-US" altLang="zh-CN" smtClean="0">
              <a:ea typeface="宋体" charset="-122"/>
            </a:endParaRPr>
          </a:p>
        </p:txBody>
      </p:sp>
      <p:pic>
        <p:nvPicPr>
          <p:cNvPr id="31749" name="Picture 3" descr="HTTPreque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775" y="1649413"/>
            <a:ext cx="7512050" cy="377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6766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5410200" y="6400800"/>
            <a:ext cx="28956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200">
                <a:latin typeface="Tahoma" pitchFamily="34" charset="0"/>
                <a:ea typeface="ＭＳ Ｐゴシック" pitchFamily="34" charset="-128"/>
              </a:rPr>
              <a:t>Application Layer</a:t>
            </a:r>
          </a:p>
        </p:txBody>
      </p:sp>
      <p:sp>
        <p:nvSpPr>
          <p:cNvPr id="30723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3F84FDF2-C505-4BD5-8BD9-36741BF3A3B3}" type="slidenum">
              <a:rPr lang="en-US" altLang="zh-CN" sz="1200">
                <a:latin typeface="Tahoma" pitchFamily="34" charset="0"/>
                <a:ea typeface="ＭＳ Ｐゴシック" pitchFamily="34" charset="-128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altLang="zh-CN" sz="1200">
              <a:latin typeface="Tahoma" pitchFamily="34" charset="0"/>
              <a:ea typeface="ＭＳ Ｐゴシック" pitchFamily="34" charset="-128"/>
            </a:endParaRPr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5425"/>
            <a:ext cx="7772400" cy="467271"/>
          </a:xfrm>
        </p:spPr>
        <p:txBody>
          <a:bodyPr/>
          <a:lstStyle/>
          <a:p>
            <a:r>
              <a:rPr lang="en-US" altLang="zh-CN" dirty="0" smtClean="0">
                <a:ea typeface="ＭＳ Ｐゴシック" pitchFamily="34" charset="-128"/>
              </a:rPr>
              <a:t>HTTP request message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193503"/>
            <a:ext cx="8229600" cy="1440160"/>
          </a:xfrm>
        </p:spPr>
        <p:txBody>
          <a:bodyPr/>
          <a:lstStyle/>
          <a:p>
            <a:r>
              <a:rPr lang="en-US" altLang="zh-CN" sz="2400" dirty="0" smtClean="0">
                <a:ea typeface="ＭＳ Ｐゴシック" pitchFamily="34" charset="-128"/>
              </a:rPr>
              <a:t>two types of HTTP messages: </a:t>
            </a:r>
            <a:r>
              <a:rPr lang="en-US" altLang="zh-CN" sz="2400" i="1" dirty="0" smtClean="0">
                <a:solidFill>
                  <a:srgbClr val="CC0000"/>
                </a:solidFill>
                <a:ea typeface="ＭＳ Ｐゴシック" pitchFamily="34" charset="-128"/>
              </a:rPr>
              <a:t>request</a:t>
            </a:r>
            <a:r>
              <a:rPr lang="en-US" altLang="zh-CN" sz="2400" dirty="0" smtClean="0">
                <a:solidFill>
                  <a:srgbClr val="CC0000"/>
                </a:solidFill>
                <a:ea typeface="ＭＳ Ｐゴシック" pitchFamily="34" charset="-128"/>
              </a:rPr>
              <a:t>, </a:t>
            </a:r>
            <a:r>
              <a:rPr lang="en-US" altLang="zh-CN" sz="2400" i="1" dirty="0" smtClean="0">
                <a:solidFill>
                  <a:srgbClr val="CC0000"/>
                </a:solidFill>
                <a:ea typeface="ＭＳ Ｐゴシック" pitchFamily="34" charset="-128"/>
              </a:rPr>
              <a:t>response</a:t>
            </a:r>
          </a:p>
          <a:p>
            <a:r>
              <a:rPr lang="en-US" altLang="zh-CN" sz="2400" dirty="0" smtClean="0">
                <a:solidFill>
                  <a:srgbClr val="CC0000"/>
                </a:solidFill>
                <a:ea typeface="ＭＳ Ｐゴシック" pitchFamily="34" charset="-128"/>
              </a:rPr>
              <a:t>HTTP request message:</a:t>
            </a:r>
          </a:p>
          <a:p>
            <a:pPr lvl="1"/>
            <a:r>
              <a:rPr lang="en-US" altLang="zh-CN" sz="2000" dirty="0" smtClean="0">
                <a:ea typeface="ＭＳ Ｐゴシック" pitchFamily="34" charset="-128"/>
              </a:rPr>
              <a:t>ASCII (human-readable format)</a:t>
            </a:r>
            <a:endParaRPr lang="en-US" altLang="zh-CN" dirty="0" smtClean="0">
              <a:solidFill>
                <a:schemeClr val="accent2"/>
              </a:solidFill>
              <a:ea typeface="ＭＳ Ｐゴシック" pitchFamily="34" charset="-128"/>
            </a:endParaRPr>
          </a:p>
        </p:txBody>
      </p:sp>
      <p:sp>
        <p:nvSpPr>
          <p:cNvPr id="30726" name="Text Box 5"/>
          <p:cNvSpPr txBox="1">
            <a:spLocks noChangeArrowheads="1"/>
          </p:cNvSpPr>
          <p:nvPr/>
        </p:nvSpPr>
        <p:spPr bwMode="auto">
          <a:xfrm>
            <a:off x="222250" y="3036888"/>
            <a:ext cx="22860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>
                <a:solidFill>
                  <a:srgbClr val="000099"/>
                </a:solidFill>
                <a:latin typeface="Arial" charset="0"/>
                <a:ea typeface="ＭＳ Ｐゴシック" pitchFamily="34" charset="-128"/>
              </a:rPr>
              <a:t>request line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>
                <a:solidFill>
                  <a:srgbClr val="000099"/>
                </a:solidFill>
                <a:latin typeface="Arial" charset="0"/>
                <a:ea typeface="ＭＳ Ｐゴシック" pitchFamily="34" charset="-128"/>
              </a:rPr>
              <a:t>(GET, POST,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>
                <a:solidFill>
                  <a:srgbClr val="000099"/>
                </a:solidFill>
                <a:latin typeface="Arial" charset="0"/>
                <a:ea typeface="ＭＳ Ｐゴシック" pitchFamily="34" charset="-128"/>
              </a:rPr>
              <a:t>HEAD commands</a:t>
            </a:r>
            <a:r>
              <a:rPr lang="en-US" altLang="zh-CN" sz="2000">
                <a:solidFill>
                  <a:srgbClr val="000099"/>
                </a:solidFill>
                <a:latin typeface="Gill Sans MT" pitchFamily="34" charset="0"/>
                <a:ea typeface="ＭＳ Ｐゴシック" pitchFamily="34" charset="-128"/>
              </a:rPr>
              <a:t>)</a:t>
            </a:r>
            <a:endParaRPr lang="en-US" altLang="zh-CN" sz="2400">
              <a:solidFill>
                <a:srgbClr val="000099"/>
              </a:solidFill>
              <a:latin typeface="Gill Sans MT" pitchFamily="34" charset="0"/>
              <a:ea typeface="ＭＳ Ｐゴシック" pitchFamily="34" charset="-128"/>
            </a:endParaRPr>
          </a:p>
        </p:txBody>
      </p:sp>
      <p:sp>
        <p:nvSpPr>
          <p:cNvPr id="30727" name="Line 6"/>
          <p:cNvSpPr>
            <a:spLocks noChangeShapeType="1"/>
          </p:cNvSpPr>
          <p:nvPr/>
        </p:nvSpPr>
        <p:spPr bwMode="auto">
          <a:xfrm>
            <a:off x="1925638" y="3368675"/>
            <a:ext cx="868362" cy="146050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30728" name="Freeform 7"/>
          <p:cNvSpPr>
            <a:spLocks/>
          </p:cNvSpPr>
          <p:nvPr/>
        </p:nvSpPr>
        <p:spPr bwMode="auto">
          <a:xfrm>
            <a:off x="2776538" y="3705225"/>
            <a:ext cx="149225" cy="1957388"/>
          </a:xfrm>
          <a:custGeom>
            <a:avLst/>
            <a:gdLst>
              <a:gd name="T0" fmla="*/ 2147483647 w 150"/>
              <a:gd name="T1" fmla="*/ 2147483647 h 924"/>
              <a:gd name="T2" fmla="*/ 0 w 150"/>
              <a:gd name="T3" fmla="*/ 0 h 924"/>
              <a:gd name="T4" fmla="*/ 0 w 150"/>
              <a:gd name="T5" fmla="*/ 2147483647 h 924"/>
              <a:gd name="T6" fmla="*/ 2147483647 w 150"/>
              <a:gd name="T7" fmla="*/ 2147483647 h 924"/>
              <a:gd name="T8" fmla="*/ 0 60000 65536"/>
              <a:gd name="T9" fmla="*/ 0 60000 65536"/>
              <a:gd name="T10" fmla="*/ 0 60000 65536"/>
              <a:gd name="T11" fmla="*/ 0 60000 65536"/>
              <a:gd name="T12" fmla="*/ 0 w 150"/>
              <a:gd name="T13" fmla="*/ 0 h 924"/>
              <a:gd name="T14" fmla="*/ 150 w 150"/>
              <a:gd name="T15" fmla="*/ 924 h 9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0" h="924">
                <a:moveTo>
                  <a:pt x="122" y="6"/>
                </a:moveTo>
                <a:lnTo>
                  <a:pt x="0" y="0"/>
                </a:lnTo>
                <a:lnTo>
                  <a:pt x="0" y="924"/>
                </a:lnTo>
                <a:lnTo>
                  <a:pt x="150" y="918"/>
                </a:lnTo>
              </a:path>
            </a:pathLst>
          </a:custGeom>
          <a:noFill/>
          <a:ln w="1905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30729" name="Text Box 8"/>
          <p:cNvSpPr txBox="1">
            <a:spLocks noChangeArrowheads="1"/>
          </p:cNvSpPr>
          <p:nvPr/>
        </p:nvSpPr>
        <p:spPr bwMode="auto">
          <a:xfrm>
            <a:off x="1739900" y="4222750"/>
            <a:ext cx="9747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>
                <a:solidFill>
                  <a:srgbClr val="000099"/>
                </a:solidFill>
                <a:latin typeface="Arial" charset="0"/>
                <a:ea typeface="ＭＳ Ｐゴシック" pitchFamily="34" charset="-128"/>
              </a:rPr>
              <a:t>header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>
                <a:solidFill>
                  <a:srgbClr val="000099"/>
                </a:solidFill>
                <a:latin typeface="Arial" charset="0"/>
                <a:ea typeface="ＭＳ Ｐゴシック" pitchFamily="34" charset="-128"/>
              </a:rPr>
              <a:t> lines</a:t>
            </a:r>
            <a:endParaRPr lang="en-US" altLang="zh-CN" sz="2400">
              <a:solidFill>
                <a:srgbClr val="000099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30730" name="Line 10"/>
          <p:cNvSpPr>
            <a:spLocks noChangeShapeType="1"/>
          </p:cNvSpPr>
          <p:nvPr/>
        </p:nvSpPr>
        <p:spPr bwMode="auto">
          <a:xfrm>
            <a:off x="2309813" y="5789613"/>
            <a:ext cx="511175" cy="0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30731" name="Text Box 11"/>
          <p:cNvSpPr txBox="1">
            <a:spLocks noChangeArrowheads="1"/>
          </p:cNvSpPr>
          <p:nvPr/>
        </p:nvSpPr>
        <p:spPr bwMode="auto">
          <a:xfrm>
            <a:off x="188913" y="5121275"/>
            <a:ext cx="234315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>
                <a:solidFill>
                  <a:srgbClr val="000099"/>
                </a:solidFill>
                <a:latin typeface="Arial" charset="0"/>
                <a:ea typeface="ＭＳ Ｐゴシック" pitchFamily="34" charset="-128"/>
              </a:rPr>
              <a:t>carriage return,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>
                <a:solidFill>
                  <a:srgbClr val="000099"/>
                </a:solidFill>
                <a:latin typeface="Arial" charset="0"/>
                <a:ea typeface="ＭＳ Ｐゴシック" pitchFamily="34" charset="-128"/>
              </a:rPr>
              <a:t>line feed at start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>
                <a:solidFill>
                  <a:srgbClr val="000099"/>
                </a:solidFill>
                <a:latin typeface="Arial" charset="0"/>
                <a:ea typeface="ＭＳ Ｐゴシック" pitchFamily="34" charset="-128"/>
              </a:rPr>
              <a:t>of line indicates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>
                <a:solidFill>
                  <a:srgbClr val="000099"/>
                </a:solidFill>
                <a:latin typeface="Arial" charset="0"/>
                <a:ea typeface="ＭＳ Ｐゴシック" pitchFamily="34" charset="-128"/>
              </a:rPr>
              <a:t>end of header lines</a:t>
            </a:r>
            <a:endParaRPr lang="en-US" altLang="zh-CN" sz="2400">
              <a:solidFill>
                <a:srgbClr val="000099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30732" name="Text Box 16"/>
          <p:cNvSpPr txBox="1">
            <a:spLocks noChangeArrowheads="1"/>
          </p:cNvSpPr>
          <p:nvPr/>
        </p:nvSpPr>
        <p:spPr bwMode="auto">
          <a:xfrm>
            <a:off x="2809875" y="3403600"/>
            <a:ext cx="6054725" cy="256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1">
                <a:latin typeface="Courier New" pitchFamily="49" charset="0"/>
                <a:ea typeface="ＭＳ Ｐゴシック" pitchFamily="34" charset="-128"/>
              </a:rPr>
              <a:t>GET /index.html HTTP/1.1\r\n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1">
                <a:latin typeface="Courier New" pitchFamily="49" charset="0"/>
                <a:ea typeface="ＭＳ Ｐゴシック" pitchFamily="34" charset="-128"/>
              </a:rPr>
              <a:t>Host: www-net.cs.umass.edu\r\n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1">
                <a:latin typeface="Courier New" pitchFamily="49" charset="0"/>
                <a:ea typeface="ＭＳ Ｐゴシック" pitchFamily="34" charset="-128"/>
              </a:rPr>
              <a:t>User-Agent: Firefox/3.6.10\r\n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1">
                <a:latin typeface="Courier New" pitchFamily="49" charset="0"/>
                <a:ea typeface="ＭＳ Ｐゴシック" pitchFamily="34" charset="-128"/>
              </a:rPr>
              <a:t>Accept: text/html,application/xhtml+xml\r\n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1">
                <a:latin typeface="Courier New" pitchFamily="49" charset="0"/>
                <a:ea typeface="ＭＳ Ｐゴシック" pitchFamily="34" charset="-128"/>
              </a:rPr>
              <a:t>Accept-Language: en-us,en;q=0.5\r\n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1">
                <a:latin typeface="Courier New" pitchFamily="49" charset="0"/>
                <a:ea typeface="ＭＳ Ｐゴシック" pitchFamily="34" charset="-128"/>
              </a:rPr>
              <a:t>Accept-Encoding: gzip,deflate\r\n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1">
                <a:latin typeface="Courier New" pitchFamily="49" charset="0"/>
                <a:ea typeface="ＭＳ Ｐゴシック" pitchFamily="34" charset="-128"/>
              </a:rPr>
              <a:t>Accept-Charset: ISO-8859-1,utf-8;q=0.7\r\n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1">
                <a:latin typeface="Courier New" pitchFamily="49" charset="0"/>
                <a:ea typeface="ＭＳ Ｐゴシック" pitchFamily="34" charset="-128"/>
              </a:rPr>
              <a:t>Keep-Alive: 115\r\n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1">
                <a:latin typeface="Courier New" pitchFamily="49" charset="0"/>
                <a:ea typeface="ＭＳ Ｐゴシック" pitchFamily="34" charset="-128"/>
              </a:rPr>
              <a:t>Connection: keep-alive\r\n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1">
                <a:latin typeface="Courier New" pitchFamily="49" charset="0"/>
                <a:ea typeface="ＭＳ Ｐゴシック" pitchFamily="34" charset="-128"/>
              </a:rPr>
              <a:t>\r\n</a:t>
            </a:r>
          </a:p>
        </p:txBody>
      </p:sp>
      <p:sp>
        <p:nvSpPr>
          <p:cNvPr id="30733" name="Line 17"/>
          <p:cNvSpPr>
            <a:spLocks noChangeShapeType="1"/>
          </p:cNvSpPr>
          <p:nvPr/>
        </p:nvSpPr>
        <p:spPr bwMode="auto">
          <a:xfrm flipH="1">
            <a:off x="6334125" y="2921000"/>
            <a:ext cx="166688" cy="51435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30734" name="Text Box 18"/>
          <p:cNvSpPr txBox="1">
            <a:spLocks noChangeArrowheads="1"/>
          </p:cNvSpPr>
          <p:nvPr/>
        </p:nvSpPr>
        <p:spPr bwMode="auto">
          <a:xfrm>
            <a:off x="6384925" y="2633663"/>
            <a:ext cx="24114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600">
                <a:latin typeface="Arial" charset="0"/>
                <a:ea typeface="ＭＳ Ｐゴシック" pitchFamily="34" charset="-128"/>
              </a:rPr>
              <a:t>carriage return character</a:t>
            </a:r>
          </a:p>
        </p:txBody>
      </p:sp>
      <p:sp>
        <p:nvSpPr>
          <p:cNvPr id="30735" name="Text Box 19"/>
          <p:cNvSpPr txBox="1">
            <a:spLocks noChangeArrowheads="1"/>
          </p:cNvSpPr>
          <p:nvPr/>
        </p:nvSpPr>
        <p:spPr bwMode="auto">
          <a:xfrm>
            <a:off x="6537325" y="2930525"/>
            <a:ext cx="18669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600">
                <a:latin typeface="Arial" charset="0"/>
                <a:ea typeface="ＭＳ Ｐゴシック" pitchFamily="34" charset="-128"/>
              </a:rPr>
              <a:t>line-feed character</a:t>
            </a:r>
          </a:p>
        </p:txBody>
      </p:sp>
      <p:sp>
        <p:nvSpPr>
          <p:cNvPr id="30736" name="Line 20"/>
          <p:cNvSpPr>
            <a:spLocks noChangeShapeType="1"/>
          </p:cNvSpPr>
          <p:nvPr/>
        </p:nvSpPr>
        <p:spPr bwMode="auto">
          <a:xfrm flipH="1">
            <a:off x="6615113" y="3230563"/>
            <a:ext cx="80962" cy="252412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8056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5410200" y="6400800"/>
            <a:ext cx="28956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400"/>
              <a:t>2: Application Layer</a:t>
            </a:r>
            <a:endParaRPr lang="en-US" altLang="zh-CN" sz="1400">
              <a:latin typeface="Times New Roman" pitchFamily="18" charset="0"/>
            </a:endParaRPr>
          </a:p>
        </p:txBody>
      </p:sp>
      <p:sp>
        <p:nvSpPr>
          <p:cNvPr id="1536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EE16CF80-CE10-43FD-90BF-A253106B3BA0}" type="slidenum">
              <a:rPr lang="en-US" altLang="zh-CN" sz="1400">
                <a:latin typeface="Times New Roman" pitchFamily="18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zh-CN" sz="1400">
              <a:latin typeface="Times New Roman" pitchFamily="18" charset="0"/>
            </a:endParaRP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>
                <a:ea typeface="宋体" charset="-122"/>
              </a:rPr>
              <a:t>Chapter 2: Application Layer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371600"/>
            <a:ext cx="3581400" cy="4648200"/>
          </a:xfrm>
        </p:spPr>
        <p:txBody>
          <a:bodyPr/>
          <a:lstStyle/>
          <a:p>
            <a:pPr>
              <a:lnSpc>
                <a:spcPct val="80000"/>
              </a:lnSpc>
              <a:buFont typeface="ZapfDingbats" pitchFamily="82" charset="2"/>
              <a:buNone/>
            </a:pPr>
            <a:r>
              <a:rPr lang="en-US" altLang="zh-CN" sz="2400" u="sng" dirty="0" smtClean="0">
                <a:solidFill>
                  <a:srgbClr val="FF0000"/>
                </a:solidFill>
                <a:ea typeface="宋体" charset="-122"/>
              </a:rPr>
              <a:t>Chapter goals:</a:t>
            </a:r>
            <a:r>
              <a:rPr lang="en-US" altLang="zh-CN" sz="2400" dirty="0" smtClean="0">
                <a:ea typeface="宋体" charset="-122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en-US" altLang="zh-CN" sz="2000" dirty="0" smtClean="0">
                <a:ea typeface="宋体" charset="-122"/>
              </a:rPr>
              <a:t>conceptual + implementation aspects of network application protocols</a:t>
            </a:r>
          </a:p>
          <a:p>
            <a:pPr lvl="1">
              <a:lnSpc>
                <a:spcPct val="80000"/>
              </a:lnSpc>
            </a:pPr>
            <a:r>
              <a:rPr lang="en-US" altLang="zh-CN" sz="2000" dirty="0" smtClean="0">
                <a:ea typeface="宋体" charset="-122"/>
              </a:rPr>
              <a:t>client server, p2p paradigms  (</a:t>
            </a:r>
            <a:r>
              <a:rPr lang="en-US" altLang="zh-CN" sz="2000" i="1" dirty="0" smtClean="0">
                <a:ea typeface="宋体" charset="-122"/>
              </a:rPr>
              <a:t>we will study the latter </a:t>
            </a:r>
            <a:r>
              <a:rPr lang="en-US" altLang="zh-CN" sz="2000" i="1" dirty="0" err="1" smtClean="0">
                <a:ea typeface="宋体" charset="-122"/>
              </a:rPr>
              <a:t>seperately</a:t>
            </a:r>
            <a:r>
              <a:rPr lang="en-US" altLang="zh-CN" sz="2000" dirty="0" smtClean="0">
                <a:ea typeface="宋体" charset="-122"/>
              </a:rPr>
              <a:t>) </a:t>
            </a:r>
          </a:p>
          <a:p>
            <a:pPr lvl="1">
              <a:lnSpc>
                <a:spcPct val="80000"/>
              </a:lnSpc>
            </a:pPr>
            <a:r>
              <a:rPr lang="en-US" altLang="zh-CN" sz="2000" dirty="0" smtClean="0">
                <a:ea typeface="宋体" charset="-122"/>
              </a:rPr>
              <a:t>service models</a:t>
            </a:r>
          </a:p>
          <a:p>
            <a:pPr>
              <a:lnSpc>
                <a:spcPct val="80000"/>
              </a:lnSpc>
            </a:pPr>
            <a:r>
              <a:rPr lang="en-US" altLang="zh-CN" sz="2000" dirty="0" smtClean="0">
                <a:ea typeface="宋体" charset="-122"/>
              </a:rPr>
              <a:t>learn about protocols by examining </a:t>
            </a:r>
            <a:r>
              <a:rPr lang="en-US" altLang="zh-CN" sz="2000" dirty="0" smtClean="0">
                <a:ea typeface="宋体" charset="-122"/>
              </a:rPr>
              <a:t>basic</a:t>
            </a:r>
            <a:r>
              <a:rPr lang="en-US" altLang="zh-CN" sz="2000" dirty="0" smtClean="0">
                <a:ea typeface="宋体" charset="-122"/>
              </a:rPr>
              <a:t> </a:t>
            </a:r>
            <a:r>
              <a:rPr lang="en-US" altLang="zh-CN" sz="2000" dirty="0" smtClean="0">
                <a:ea typeface="宋体" charset="-122"/>
              </a:rPr>
              <a:t>application-level protocols (more will come later, when studying real-time traffic aspects)</a:t>
            </a:r>
            <a:endParaRPr lang="en-US" altLang="zh-CN" dirty="0" smtClean="0">
              <a:ea typeface="宋体" charset="-122"/>
            </a:endParaRPr>
          </a:p>
          <a:p>
            <a:pPr>
              <a:lnSpc>
                <a:spcPct val="80000"/>
              </a:lnSpc>
            </a:pPr>
            <a:endParaRPr lang="en-US" altLang="zh-CN" sz="2400" dirty="0" smtClean="0">
              <a:ea typeface="宋体" charset="-122"/>
            </a:endParaRPr>
          </a:p>
        </p:txBody>
      </p:sp>
      <p:sp>
        <p:nvSpPr>
          <p:cNvPr id="1536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114800" y="1371600"/>
            <a:ext cx="3667125" cy="4648200"/>
          </a:xfrm>
        </p:spPr>
        <p:txBody>
          <a:bodyPr/>
          <a:lstStyle/>
          <a:p>
            <a:pPr>
              <a:lnSpc>
                <a:spcPct val="80000"/>
              </a:lnSpc>
              <a:buFont typeface="ZapfDingbats" pitchFamily="82" charset="2"/>
              <a:buNone/>
            </a:pPr>
            <a:endParaRPr lang="en-US" altLang="zh-CN" sz="2000" smtClean="0">
              <a:ea typeface="宋体" charset="-122"/>
            </a:endParaRPr>
          </a:p>
          <a:p>
            <a:pPr>
              <a:lnSpc>
                <a:spcPct val="80000"/>
              </a:lnSpc>
            </a:pPr>
            <a:r>
              <a:rPr lang="en-US" altLang="zh-CN" sz="2000" smtClean="0">
                <a:ea typeface="宋体" charset="-122"/>
              </a:rPr>
              <a:t>specific protocols: </a:t>
            </a:r>
          </a:p>
          <a:p>
            <a:pPr lvl="1">
              <a:lnSpc>
                <a:spcPct val="80000"/>
              </a:lnSpc>
            </a:pPr>
            <a:r>
              <a:rPr lang="en-US" altLang="zh-CN" sz="1800" smtClean="0">
                <a:ea typeface="宋体" charset="-122"/>
              </a:rPr>
              <a:t>http, (ftp), smtp, pop, dns, p2p file sharing</a:t>
            </a:r>
          </a:p>
          <a:p>
            <a:pPr>
              <a:lnSpc>
                <a:spcPct val="80000"/>
              </a:lnSpc>
            </a:pPr>
            <a:r>
              <a:rPr lang="en-US" altLang="zh-CN" sz="2000" smtClean="0">
                <a:ea typeface="宋体" charset="-122"/>
              </a:rPr>
              <a:t>programming network applications</a:t>
            </a:r>
          </a:p>
          <a:p>
            <a:pPr lvl="1">
              <a:lnSpc>
                <a:spcPct val="80000"/>
              </a:lnSpc>
            </a:pPr>
            <a:r>
              <a:rPr lang="en-US" altLang="zh-CN" sz="1800" smtClean="0">
                <a:ea typeface="宋体" charset="-122"/>
              </a:rPr>
              <a:t>socket programming</a:t>
            </a:r>
          </a:p>
        </p:txBody>
      </p:sp>
    </p:spTree>
    <p:extLst>
      <p:ext uri="{BB962C8B-B14F-4D97-AF65-F5344CB8AC3E}">
        <p14:creationId xmlns:p14="http://schemas.microsoft.com/office/powerpoint/2010/main" val="2153003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5410200" y="6400800"/>
            <a:ext cx="28956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200">
                <a:latin typeface="Tahoma" pitchFamily="34" charset="0"/>
                <a:ea typeface="ＭＳ Ｐゴシック" pitchFamily="34" charset="-128"/>
              </a:rPr>
              <a:t>Application Layer</a:t>
            </a:r>
          </a:p>
        </p:txBody>
      </p:sp>
      <p:sp>
        <p:nvSpPr>
          <p:cNvPr id="32771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8BF88F97-05B8-49AC-81B3-AD676BC4A360}" type="slidenum">
              <a:rPr lang="en-US" altLang="zh-CN" sz="1200">
                <a:latin typeface="Tahoma" pitchFamily="34" charset="0"/>
                <a:ea typeface="ＭＳ Ｐゴシック" pitchFamily="34" charset="-128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US" altLang="zh-CN" sz="1200">
              <a:latin typeface="Tahoma" pitchFamily="34" charset="0"/>
              <a:ea typeface="ＭＳ Ｐゴシック" pitchFamily="34" charset="-128"/>
            </a:endParaRPr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>
          <a:xfrm>
            <a:off x="2832100" y="214313"/>
            <a:ext cx="3479800" cy="694407"/>
          </a:xfrm>
        </p:spPr>
        <p:txBody>
          <a:bodyPr/>
          <a:lstStyle/>
          <a:p>
            <a:r>
              <a:rPr lang="en-US" altLang="zh-CN" dirty="0" smtClean="0">
                <a:ea typeface="ＭＳ Ｐゴシック" pitchFamily="34" charset="-128"/>
              </a:rPr>
              <a:t>Method types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11313"/>
            <a:ext cx="3810000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zh-CN" smtClean="0">
                <a:solidFill>
                  <a:srgbClr val="CC0000"/>
                </a:solidFill>
                <a:ea typeface="ＭＳ Ｐゴシック" pitchFamily="34" charset="-128"/>
              </a:rPr>
              <a:t>HTTP/1.0:</a:t>
            </a:r>
          </a:p>
          <a:p>
            <a:r>
              <a:rPr lang="en-US" altLang="zh-CN" sz="2400" smtClean="0">
                <a:ea typeface="ＭＳ Ｐゴシック" pitchFamily="34" charset="-128"/>
              </a:rPr>
              <a:t>GET</a:t>
            </a:r>
          </a:p>
          <a:p>
            <a:r>
              <a:rPr lang="en-US" altLang="zh-CN" sz="2400" smtClean="0">
                <a:ea typeface="ＭＳ Ｐゴシック" pitchFamily="34" charset="-128"/>
              </a:rPr>
              <a:t>POST</a:t>
            </a:r>
          </a:p>
          <a:p>
            <a:r>
              <a:rPr lang="en-US" altLang="zh-CN" sz="2400" smtClean="0">
                <a:ea typeface="ＭＳ Ｐゴシック" pitchFamily="34" charset="-128"/>
              </a:rPr>
              <a:t>HEAD</a:t>
            </a:r>
          </a:p>
          <a:p>
            <a:pPr lvl="1"/>
            <a:r>
              <a:rPr lang="en-US" altLang="zh-CN" smtClean="0">
                <a:ea typeface="ＭＳ Ｐゴシック" pitchFamily="34" charset="-128"/>
              </a:rPr>
              <a:t>asks server to leave requested object out of response</a:t>
            </a:r>
          </a:p>
        </p:txBody>
      </p:sp>
      <p:sp>
        <p:nvSpPr>
          <p:cNvPr id="3277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611313"/>
            <a:ext cx="3810000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zh-CN" smtClean="0">
                <a:solidFill>
                  <a:srgbClr val="CC0000"/>
                </a:solidFill>
                <a:ea typeface="ＭＳ Ｐゴシック" pitchFamily="34" charset="-128"/>
              </a:rPr>
              <a:t>HTTP/1.1:</a:t>
            </a:r>
          </a:p>
          <a:p>
            <a:r>
              <a:rPr lang="en-US" altLang="zh-CN" sz="2400" smtClean="0">
                <a:ea typeface="ＭＳ Ｐゴシック" pitchFamily="34" charset="-128"/>
              </a:rPr>
              <a:t>GET, POST, HEAD</a:t>
            </a:r>
          </a:p>
          <a:p>
            <a:r>
              <a:rPr lang="en-US" altLang="zh-CN" sz="2400" smtClean="0">
                <a:ea typeface="ＭＳ Ｐゴシック" pitchFamily="34" charset="-128"/>
              </a:rPr>
              <a:t>PUT</a:t>
            </a:r>
          </a:p>
          <a:p>
            <a:pPr lvl="1"/>
            <a:r>
              <a:rPr lang="en-US" altLang="zh-CN" smtClean="0">
                <a:ea typeface="ＭＳ Ｐゴシック" pitchFamily="34" charset="-128"/>
              </a:rPr>
              <a:t>uploads file in entity body to path specified in URL field</a:t>
            </a:r>
          </a:p>
          <a:p>
            <a:r>
              <a:rPr lang="en-US" altLang="zh-CN" sz="2400" smtClean="0">
                <a:ea typeface="ＭＳ Ｐゴシック" pitchFamily="34" charset="-128"/>
              </a:rPr>
              <a:t>DELETE</a:t>
            </a:r>
          </a:p>
          <a:p>
            <a:pPr lvl="1"/>
            <a:r>
              <a:rPr lang="en-US" altLang="zh-CN" smtClean="0">
                <a:ea typeface="ＭＳ Ｐゴシック" pitchFamily="34" charset="-128"/>
              </a:rPr>
              <a:t>deletes file specified in the URL field</a:t>
            </a:r>
          </a:p>
        </p:txBody>
      </p:sp>
    </p:spTree>
    <p:extLst>
      <p:ext uri="{BB962C8B-B14F-4D97-AF65-F5344CB8AC3E}">
        <p14:creationId xmlns:p14="http://schemas.microsoft.com/office/powerpoint/2010/main" val="376478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B7F84B12-CFB4-42E7-B0E3-5EE895AA47C1}" type="slidenum">
              <a:rPr lang="en-US" altLang="zh-CN" sz="1200">
                <a:latin typeface="Tahoma" pitchFamily="34" charset="0"/>
                <a:ea typeface="ＭＳ Ｐゴシック" pitchFamily="34" charset="-128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US" altLang="zh-CN" sz="1200">
              <a:latin typeface="Tahoma" pitchFamily="34" charset="0"/>
              <a:ea typeface="ＭＳ Ｐゴシック" pitchFamily="34" charset="-128"/>
            </a:endParaRPr>
          </a:p>
        </p:txBody>
      </p:sp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8750"/>
            <a:ext cx="7772400" cy="736600"/>
          </a:xfrm>
        </p:spPr>
        <p:txBody>
          <a:bodyPr/>
          <a:lstStyle/>
          <a:p>
            <a:r>
              <a:rPr lang="en-US" altLang="zh-CN" dirty="0" smtClean="0">
                <a:ea typeface="ＭＳ Ｐゴシック" pitchFamily="34" charset="-128"/>
              </a:rPr>
              <a:t>HTTP response message</a:t>
            </a:r>
          </a:p>
        </p:txBody>
      </p:sp>
      <p:sp>
        <p:nvSpPr>
          <p:cNvPr id="33798" name="Text Box 5"/>
          <p:cNvSpPr txBox="1">
            <a:spLocks noChangeArrowheads="1"/>
          </p:cNvSpPr>
          <p:nvPr/>
        </p:nvSpPr>
        <p:spPr bwMode="auto">
          <a:xfrm>
            <a:off x="139700" y="1397000"/>
            <a:ext cx="17907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>
                <a:solidFill>
                  <a:srgbClr val="CC0000"/>
                </a:solidFill>
                <a:latin typeface="Arial" charset="0"/>
                <a:ea typeface="ＭＳ Ｐゴシック" pitchFamily="34" charset="-128"/>
              </a:rPr>
              <a:t>status line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>
                <a:solidFill>
                  <a:srgbClr val="CC0000"/>
                </a:solidFill>
                <a:latin typeface="Arial" charset="0"/>
                <a:ea typeface="ＭＳ Ｐゴシック" pitchFamily="34" charset="-128"/>
              </a:rPr>
              <a:t>(protocol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>
                <a:solidFill>
                  <a:srgbClr val="CC0000"/>
                </a:solidFill>
                <a:latin typeface="Arial" charset="0"/>
                <a:ea typeface="ＭＳ Ｐゴシック" pitchFamily="34" charset="-128"/>
              </a:rPr>
              <a:t>status code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>
                <a:solidFill>
                  <a:srgbClr val="CC0000"/>
                </a:solidFill>
                <a:latin typeface="Arial" charset="0"/>
                <a:ea typeface="ＭＳ Ｐゴシック" pitchFamily="34" charset="-128"/>
              </a:rPr>
              <a:t>status phrase)</a:t>
            </a:r>
            <a:endParaRPr lang="en-US" altLang="zh-CN" sz="2400">
              <a:solidFill>
                <a:srgbClr val="CC0000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33799" name="Line 6"/>
          <p:cNvSpPr>
            <a:spLocks noChangeShapeType="1"/>
          </p:cNvSpPr>
          <p:nvPr/>
        </p:nvSpPr>
        <p:spPr bwMode="auto">
          <a:xfrm>
            <a:off x="1358900" y="1914525"/>
            <a:ext cx="923925" cy="257175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33800" name="Freeform 7"/>
          <p:cNvSpPr>
            <a:spLocks/>
          </p:cNvSpPr>
          <p:nvPr/>
        </p:nvSpPr>
        <p:spPr bwMode="auto">
          <a:xfrm>
            <a:off x="2057400" y="2305050"/>
            <a:ext cx="257175" cy="2941638"/>
          </a:xfrm>
          <a:custGeom>
            <a:avLst/>
            <a:gdLst>
              <a:gd name="T0" fmla="*/ 2147483647 w 162"/>
              <a:gd name="T1" fmla="*/ 2147483647 h 1428"/>
              <a:gd name="T2" fmla="*/ 0 w 162"/>
              <a:gd name="T3" fmla="*/ 0 h 1428"/>
              <a:gd name="T4" fmla="*/ 0 w 162"/>
              <a:gd name="T5" fmla="*/ 2147483647 h 1428"/>
              <a:gd name="T6" fmla="*/ 2147483647 w 162"/>
              <a:gd name="T7" fmla="*/ 2147483647 h 1428"/>
              <a:gd name="T8" fmla="*/ 0 60000 65536"/>
              <a:gd name="T9" fmla="*/ 0 60000 65536"/>
              <a:gd name="T10" fmla="*/ 0 60000 65536"/>
              <a:gd name="T11" fmla="*/ 0 60000 65536"/>
              <a:gd name="T12" fmla="*/ 0 w 162"/>
              <a:gd name="T13" fmla="*/ 0 h 1428"/>
              <a:gd name="T14" fmla="*/ 162 w 162"/>
              <a:gd name="T15" fmla="*/ 1428 h 14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62" h="1428">
                <a:moveTo>
                  <a:pt x="132" y="9"/>
                </a:moveTo>
                <a:lnTo>
                  <a:pt x="0" y="0"/>
                </a:lnTo>
                <a:lnTo>
                  <a:pt x="0" y="1428"/>
                </a:lnTo>
                <a:lnTo>
                  <a:pt x="162" y="1425"/>
                </a:lnTo>
              </a:path>
            </a:pathLst>
          </a:custGeom>
          <a:noFill/>
          <a:ln w="190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33801" name="Text Box 8"/>
          <p:cNvSpPr txBox="1">
            <a:spLocks noChangeArrowheads="1"/>
          </p:cNvSpPr>
          <p:nvPr/>
        </p:nvSpPr>
        <p:spPr bwMode="auto">
          <a:xfrm>
            <a:off x="893763" y="3286125"/>
            <a:ext cx="9747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>
                <a:solidFill>
                  <a:srgbClr val="CC0000"/>
                </a:solidFill>
                <a:latin typeface="Arial" charset="0"/>
                <a:ea typeface="ＭＳ Ｐゴシック" pitchFamily="34" charset="-128"/>
              </a:rPr>
              <a:t>header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>
                <a:solidFill>
                  <a:srgbClr val="CC0000"/>
                </a:solidFill>
                <a:latin typeface="Arial" charset="0"/>
                <a:ea typeface="ＭＳ Ｐゴシック" pitchFamily="34" charset="-128"/>
              </a:rPr>
              <a:t> lines</a:t>
            </a:r>
            <a:endParaRPr lang="en-US" altLang="zh-CN" sz="2400">
              <a:solidFill>
                <a:srgbClr val="CC0000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33802" name="Line 9"/>
          <p:cNvSpPr>
            <a:spLocks noChangeShapeType="1"/>
          </p:cNvSpPr>
          <p:nvPr/>
        </p:nvSpPr>
        <p:spPr bwMode="auto">
          <a:xfrm flipV="1">
            <a:off x="1543050" y="5418138"/>
            <a:ext cx="757238" cy="212725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33803" name="Text Box 10"/>
          <p:cNvSpPr txBox="1">
            <a:spLocks noChangeArrowheads="1"/>
          </p:cNvSpPr>
          <p:nvPr/>
        </p:nvSpPr>
        <p:spPr bwMode="auto">
          <a:xfrm>
            <a:off x="293688" y="5297488"/>
            <a:ext cx="1379537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>
                <a:solidFill>
                  <a:srgbClr val="CC0000"/>
                </a:solidFill>
                <a:latin typeface="Arial" charset="0"/>
                <a:ea typeface="ＭＳ Ｐゴシック" pitchFamily="34" charset="-128"/>
              </a:rPr>
              <a:t>data, e.g.,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>
                <a:solidFill>
                  <a:srgbClr val="CC0000"/>
                </a:solidFill>
                <a:latin typeface="Arial" charset="0"/>
                <a:ea typeface="ＭＳ Ｐゴシック" pitchFamily="34" charset="-128"/>
              </a:rPr>
              <a:t>requested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>
                <a:solidFill>
                  <a:srgbClr val="CC0000"/>
                </a:solidFill>
                <a:latin typeface="Arial" charset="0"/>
                <a:ea typeface="ＭＳ Ｐゴシック" pitchFamily="34" charset="-128"/>
              </a:rPr>
              <a:t>HTML file</a:t>
            </a:r>
            <a:endParaRPr lang="en-US" altLang="zh-CN" sz="2400">
              <a:solidFill>
                <a:srgbClr val="CC0000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33804" name="Rectangle 15"/>
          <p:cNvSpPr>
            <a:spLocks noChangeArrowheads="1"/>
          </p:cNvSpPr>
          <p:nvPr/>
        </p:nvSpPr>
        <p:spPr bwMode="auto">
          <a:xfrm>
            <a:off x="2243138" y="2044700"/>
            <a:ext cx="6900862" cy="333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1">
                <a:latin typeface="Courier New" pitchFamily="49" charset="0"/>
                <a:ea typeface="宋体" charset="-122"/>
              </a:rPr>
              <a:t>HTTP/1.1 200 OK\r\n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1">
                <a:latin typeface="Courier New" pitchFamily="49" charset="0"/>
                <a:ea typeface="宋体" charset="-122"/>
              </a:rPr>
              <a:t>Date: Sun, 26 Sep 2010 20:09:20 GMT\r\n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1">
                <a:latin typeface="Courier New" pitchFamily="49" charset="0"/>
                <a:ea typeface="宋体" charset="-122"/>
              </a:rPr>
              <a:t>Server: Apache/2.0.52 (CentOS)\r\n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1">
                <a:latin typeface="Courier New" pitchFamily="49" charset="0"/>
                <a:ea typeface="宋体" charset="-122"/>
              </a:rPr>
              <a:t>Last-Modified: Tue, 30 Oct 2007 17:00:02 GMT\r\n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1">
                <a:latin typeface="Courier New" pitchFamily="49" charset="0"/>
                <a:ea typeface="宋体" charset="-122"/>
              </a:rPr>
              <a:t>ETag: "17dc6-a5c-bf716880"\r\n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1">
                <a:latin typeface="Courier New" pitchFamily="49" charset="0"/>
                <a:ea typeface="宋体" charset="-122"/>
              </a:rPr>
              <a:t>Accept-Ranges: bytes\r\n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1">
                <a:latin typeface="Courier New" pitchFamily="49" charset="0"/>
                <a:ea typeface="宋体" charset="-122"/>
              </a:rPr>
              <a:t>Content-Length: 2652\r\n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1">
                <a:latin typeface="Courier New" pitchFamily="49" charset="0"/>
                <a:ea typeface="宋体" charset="-122"/>
              </a:rPr>
              <a:t>Keep-Alive: timeout=10, max=100\r\n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1">
                <a:latin typeface="Courier New" pitchFamily="49" charset="0"/>
                <a:ea typeface="宋体" charset="-122"/>
              </a:rPr>
              <a:t>Connection: Keep-Alive\r\n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1">
                <a:latin typeface="Courier New" pitchFamily="49" charset="0"/>
                <a:ea typeface="宋体" charset="-122"/>
              </a:rPr>
              <a:t>Content-Type: text/html; charset=ISO-8859-1\r\n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1">
                <a:latin typeface="Courier New" pitchFamily="49" charset="0"/>
                <a:ea typeface="宋体" charset="-122"/>
              </a:rPr>
              <a:t>\r\n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it-IT" altLang="zh-CN" sz="1800" b="1">
              <a:latin typeface="Courier New" pitchFamily="49" charset="0"/>
              <a:ea typeface="宋体" charset="-122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it-IT" altLang="zh-CN" sz="1800" b="1">
                <a:latin typeface="Courier New" pitchFamily="49" charset="0"/>
                <a:ea typeface="宋体" charset="-122"/>
              </a:rPr>
              <a:t>data data data data data ... </a:t>
            </a:r>
            <a:endParaRPr lang="en-US" altLang="zh-CN" sz="1800" b="1">
              <a:latin typeface="Courier New" pitchFamily="49" charset="0"/>
              <a:ea typeface="宋体" charset="-122"/>
            </a:endParaRPr>
          </a:p>
        </p:txBody>
      </p:sp>
      <p:sp>
        <p:nvSpPr>
          <p:cNvPr id="33805" name="TextBox 1"/>
          <p:cNvSpPr txBox="1">
            <a:spLocks noChangeArrowheads="1"/>
          </p:cNvSpPr>
          <p:nvPr/>
        </p:nvSpPr>
        <p:spPr bwMode="auto">
          <a:xfrm>
            <a:off x="1673225" y="5524500"/>
            <a:ext cx="74707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sv-SE" altLang="sv-SE" sz="1600"/>
              <a:t>For more headers:</a:t>
            </a:r>
          </a:p>
          <a:p>
            <a:r>
              <a:rPr lang="sv-SE" altLang="sv-SE" sz="1600" u="sng"/>
              <a:t> www.w3.org/Protocols/HTTP/1.1/draft-ietf-http-v11-spec-01.html</a:t>
            </a:r>
            <a:endParaRPr lang="en-US" altLang="sv-SE" sz="1600" u="sng"/>
          </a:p>
        </p:txBody>
      </p:sp>
    </p:spTree>
    <p:extLst>
      <p:ext uri="{BB962C8B-B14F-4D97-AF65-F5344CB8AC3E}">
        <p14:creationId xmlns:p14="http://schemas.microsoft.com/office/powerpoint/2010/main" val="1708765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5410200" y="6400800"/>
            <a:ext cx="28956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400"/>
              <a:t>2: Application Layer</a:t>
            </a:r>
            <a:endParaRPr lang="en-US" altLang="zh-CN" sz="1400">
              <a:latin typeface="Times New Roman" pitchFamily="18" charset="0"/>
            </a:endParaRPr>
          </a:p>
        </p:txBody>
      </p:sp>
      <p:sp>
        <p:nvSpPr>
          <p:cNvPr id="3481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9B36CE56-88CC-4FB8-9250-41F7DE2D50D8}" type="slidenum">
              <a:rPr lang="en-US" altLang="zh-CN" sz="1400">
                <a:latin typeface="Times New Roman" pitchFamily="18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US" altLang="zh-CN" sz="1400">
              <a:latin typeface="Times New Roman" pitchFamily="18" charset="0"/>
            </a:endParaRPr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smtClean="0">
                <a:ea typeface="宋体" charset="-122"/>
              </a:rPr>
              <a:t>http response status codes</a:t>
            </a:r>
            <a:endParaRPr lang="en-US" altLang="zh-CN" smtClean="0">
              <a:ea typeface="宋体" charset="-122"/>
            </a:endParaRPr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2314575"/>
            <a:ext cx="7934325" cy="4066753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altLang="zh-CN" sz="2400" b="1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200 OK</a:t>
            </a:r>
            <a:endParaRPr lang="en-US" altLang="zh-CN" sz="2400" smtClean="0">
              <a:ea typeface="宋体" charset="-122"/>
            </a:endParaRPr>
          </a:p>
          <a:p>
            <a:pPr lvl="1"/>
            <a:r>
              <a:rPr lang="en-US" altLang="zh-CN" sz="2000" smtClean="0">
                <a:ea typeface="宋体" charset="-122"/>
              </a:rPr>
              <a:t>request succeeded, requested object later in this message</a:t>
            </a:r>
          </a:p>
          <a:p>
            <a:pPr>
              <a:buFont typeface="ZapfDingbats" pitchFamily="82" charset="2"/>
              <a:buNone/>
            </a:pPr>
            <a:r>
              <a:rPr lang="en-US" altLang="zh-CN" sz="2400" b="1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301 Moved Permanently</a:t>
            </a:r>
            <a:endParaRPr lang="en-US" altLang="zh-CN" sz="2400" smtClean="0">
              <a:ea typeface="宋体" charset="-122"/>
            </a:endParaRPr>
          </a:p>
          <a:p>
            <a:pPr lvl="1"/>
            <a:r>
              <a:rPr lang="en-US" altLang="zh-CN" sz="2000" smtClean="0">
                <a:ea typeface="宋体" charset="-122"/>
              </a:rPr>
              <a:t>requested object moved, new location specified later in this message (Location:)</a:t>
            </a:r>
          </a:p>
          <a:p>
            <a:pPr>
              <a:buFont typeface="ZapfDingbats" pitchFamily="82" charset="2"/>
              <a:buNone/>
            </a:pPr>
            <a:r>
              <a:rPr lang="en-US" altLang="zh-CN" sz="2400" b="1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400 Bad Request</a:t>
            </a:r>
            <a:endParaRPr lang="en-US" altLang="zh-CN" sz="2400" smtClean="0">
              <a:ea typeface="宋体" charset="-122"/>
            </a:endParaRPr>
          </a:p>
          <a:p>
            <a:pPr lvl="1"/>
            <a:r>
              <a:rPr lang="en-US" altLang="zh-CN" sz="2000" smtClean="0">
                <a:ea typeface="宋体" charset="-122"/>
              </a:rPr>
              <a:t>request message not understood by server</a:t>
            </a:r>
          </a:p>
          <a:p>
            <a:pPr>
              <a:buFont typeface="ZapfDingbats" pitchFamily="82" charset="2"/>
              <a:buNone/>
            </a:pPr>
            <a:r>
              <a:rPr lang="en-US" altLang="zh-CN" sz="2400" b="1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404 Not Found</a:t>
            </a:r>
            <a:endParaRPr lang="en-US" altLang="zh-CN" sz="2400" smtClean="0">
              <a:ea typeface="宋体" charset="-122"/>
            </a:endParaRPr>
          </a:p>
          <a:p>
            <a:pPr lvl="1"/>
            <a:r>
              <a:rPr lang="en-US" altLang="zh-CN" sz="2000" smtClean="0">
                <a:ea typeface="宋体" charset="-122"/>
              </a:rPr>
              <a:t>requested document not found on this server</a:t>
            </a:r>
          </a:p>
          <a:p>
            <a:pPr>
              <a:buFont typeface="ZapfDingbats" pitchFamily="82" charset="2"/>
              <a:buNone/>
            </a:pPr>
            <a:r>
              <a:rPr lang="en-US" altLang="zh-CN" sz="2400" b="1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505 HTTP Version Not Supported</a:t>
            </a:r>
            <a:endParaRPr lang="en-US" altLang="zh-CN" sz="2400" smtClean="0">
              <a:ea typeface="宋体" charset="-122"/>
            </a:endParaRPr>
          </a:p>
        </p:txBody>
      </p:sp>
      <p:sp>
        <p:nvSpPr>
          <p:cNvPr id="34822" name="Rectangle 5"/>
          <p:cNvSpPr>
            <a:spLocks noChangeArrowheads="1"/>
          </p:cNvSpPr>
          <p:nvPr/>
        </p:nvSpPr>
        <p:spPr bwMode="auto">
          <a:xfrm>
            <a:off x="523875" y="1323975"/>
            <a:ext cx="768667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 typeface="ZapfDingbats" pitchFamily="82" charset="2"/>
              <a:buNone/>
            </a:pPr>
            <a:r>
              <a:rPr lang="en-US" altLang="zh-CN" sz="2400">
                <a:ea typeface="宋体" charset="-122"/>
              </a:rPr>
              <a:t>In first line in server-&gt;client response message.</a:t>
            </a:r>
          </a:p>
          <a:p>
            <a:pPr>
              <a:buFont typeface="ZapfDingbats" pitchFamily="82" charset="2"/>
              <a:buNone/>
            </a:pPr>
            <a:r>
              <a:rPr lang="en-US" altLang="zh-CN" sz="2400">
                <a:ea typeface="宋体" charset="-122"/>
              </a:rPr>
              <a:t>A few sample codes:</a:t>
            </a:r>
          </a:p>
        </p:txBody>
      </p:sp>
    </p:spTree>
    <p:extLst>
      <p:ext uri="{BB962C8B-B14F-4D97-AF65-F5344CB8AC3E}">
        <p14:creationId xmlns:p14="http://schemas.microsoft.com/office/powerpoint/2010/main" val="1501625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5410200" y="6400800"/>
            <a:ext cx="28956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200">
                <a:latin typeface="Tahoma" pitchFamily="34" charset="0"/>
                <a:ea typeface="ＭＳ Ｐゴシック" pitchFamily="34" charset="-128"/>
              </a:rPr>
              <a:t>Application Layer</a:t>
            </a:r>
          </a:p>
        </p:txBody>
      </p:sp>
      <p:sp>
        <p:nvSpPr>
          <p:cNvPr id="35843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896486C5-F7F7-4777-A98D-92EBC8ECEC40}" type="slidenum">
              <a:rPr lang="en-US" altLang="zh-CN" sz="1200">
                <a:latin typeface="Tahoma" pitchFamily="34" charset="0"/>
                <a:ea typeface="ＭＳ Ｐゴシック" pitchFamily="34" charset="-128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n-US" altLang="zh-CN" sz="1200">
              <a:latin typeface="Tahoma" pitchFamily="34" charset="0"/>
              <a:ea typeface="ＭＳ Ｐゴシック" pitchFamily="34" charset="-128"/>
            </a:endParaRPr>
          </a:p>
        </p:txBody>
      </p:sp>
      <p:sp>
        <p:nvSpPr>
          <p:cNvPr id="35845" name="Rectangle 2"/>
          <p:cNvSpPr>
            <a:spLocks noGrp="1" noChangeArrowheads="1"/>
          </p:cNvSpPr>
          <p:nvPr>
            <p:ph type="title"/>
          </p:nvPr>
        </p:nvSpPr>
        <p:spPr>
          <a:xfrm>
            <a:off x="422275" y="192088"/>
            <a:ext cx="8455025" cy="687387"/>
          </a:xfrm>
        </p:spPr>
        <p:txBody>
          <a:bodyPr/>
          <a:lstStyle/>
          <a:p>
            <a:r>
              <a:rPr lang="en-US" altLang="zh-CN" sz="3600" dirty="0" smtClean="0">
                <a:ea typeface="ＭＳ Ｐゴシック" pitchFamily="34" charset="-128"/>
              </a:rPr>
              <a:t>Trying out HTTP (client side) for yourself</a:t>
            </a:r>
            <a:endParaRPr lang="en-US" altLang="zh-CN" dirty="0" smtClean="0">
              <a:ea typeface="ＭＳ Ｐゴシック" pitchFamily="34" charset="-128"/>
            </a:endParaRPr>
          </a:p>
        </p:txBody>
      </p:sp>
      <p:sp>
        <p:nvSpPr>
          <p:cNvPr id="3584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0525" y="1390650"/>
            <a:ext cx="8096250" cy="466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zh-CN" sz="2400" smtClean="0">
                <a:ea typeface="ＭＳ Ｐゴシック" pitchFamily="34" charset="-128"/>
              </a:rPr>
              <a:t>1. Telnet to your favorite Web server:</a:t>
            </a:r>
          </a:p>
          <a:p>
            <a:pPr lvl="2">
              <a:buFontTx/>
              <a:buNone/>
            </a:pPr>
            <a:endParaRPr lang="en-US" altLang="zh-CN" sz="1800" smtClean="0">
              <a:ea typeface="ＭＳ Ｐゴシック" pitchFamily="34" charset="-128"/>
            </a:endParaRPr>
          </a:p>
        </p:txBody>
      </p:sp>
      <p:sp>
        <p:nvSpPr>
          <p:cNvPr id="35847" name="Text Box 5"/>
          <p:cNvSpPr txBox="1">
            <a:spLocks noChangeArrowheads="1"/>
          </p:cNvSpPr>
          <p:nvPr/>
        </p:nvSpPr>
        <p:spPr bwMode="auto">
          <a:xfrm>
            <a:off x="3981450" y="2155825"/>
            <a:ext cx="44259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>
                <a:latin typeface="Arial" charset="0"/>
                <a:ea typeface="ＭＳ Ｐゴシック" pitchFamily="34" charset="-128"/>
              </a:rPr>
              <a:t>opens TCP connection to port 80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>
                <a:latin typeface="Arial" charset="0"/>
                <a:ea typeface="ＭＳ Ｐゴシック" pitchFamily="34" charset="-128"/>
              </a:rPr>
              <a:t>(default HTTP server port) at cis.poly.edu.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>
                <a:latin typeface="Arial" charset="0"/>
                <a:ea typeface="ＭＳ Ｐゴシック" pitchFamily="34" charset="-128"/>
              </a:rPr>
              <a:t>anything typed in sent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>
                <a:latin typeface="Arial" charset="0"/>
                <a:ea typeface="ＭＳ Ｐゴシック" pitchFamily="34" charset="-128"/>
              </a:rPr>
              <a:t>to port 80 at cis.poly.edu</a:t>
            </a:r>
            <a:endParaRPr lang="en-US" altLang="zh-CN" sz="240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35848" name="Text Box 6"/>
          <p:cNvSpPr txBox="1">
            <a:spLocks noChangeArrowheads="1"/>
          </p:cNvSpPr>
          <p:nvPr/>
        </p:nvSpPr>
        <p:spPr bwMode="auto">
          <a:xfrm>
            <a:off x="692150" y="2190750"/>
            <a:ext cx="3187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1">
                <a:solidFill>
                  <a:srgbClr val="CC0000"/>
                </a:solidFill>
                <a:latin typeface="Courier New" pitchFamily="49" charset="0"/>
                <a:ea typeface="ＭＳ Ｐゴシック" pitchFamily="34" charset="-128"/>
              </a:rPr>
              <a:t>telnet cis.poly.edu 80</a:t>
            </a:r>
            <a:endParaRPr lang="en-US" altLang="zh-CN">
              <a:solidFill>
                <a:srgbClr val="CC0000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35849" name="Rectangle 7"/>
          <p:cNvSpPr>
            <a:spLocks noChangeArrowheads="1"/>
          </p:cNvSpPr>
          <p:nvPr/>
        </p:nvSpPr>
        <p:spPr bwMode="auto">
          <a:xfrm>
            <a:off x="361950" y="3600450"/>
            <a:ext cx="809625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>
                <a:latin typeface="Times New Roman" pitchFamily="18" charset="0"/>
                <a:ea typeface="宋体" charset="-122"/>
              </a:rPr>
              <a:t>2. </a:t>
            </a:r>
            <a:r>
              <a:rPr lang="en-US" altLang="zh-CN" sz="2400">
                <a:ea typeface="宋体" charset="-122"/>
              </a:rPr>
              <a:t>type in a GET HTTP request:</a:t>
            </a:r>
          </a:p>
          <a:p>
            <a:pPr lvl="2" algn="ctr">
              <a:spcBef>
                <a:spcPct val="0"/>
              </a:spcBef>
              <a:buFontTx/>
              <a:buNone/>
            </a:pPr>
            <a:endParaRPr lang="en-US" altLang="zh-CN" sz="1800">
              <a:ea typeface="宋体" charset="-122"/>
            </a:endParaRPr>
          </a:p>
        </p:txBody>
      </p:sp>
      <p:sp>
        <p:nvSpPr>
          <p:cNvPr id="35850" name="Text Box 8"/>
          <p:cNvSpPr txBox="1">
            <a:spLocks noChangeArrowheads="1"/>
          </p:cNvSpPr>
          <p:nvPr/>
        </p:nvSpPr>
        <p:spPr bwMode="auto">
          <a:xfrm>
            <a:off x="1382713" y="4184650"/>
            <a:ext cx="29146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1">
                <a:solidFill>
                  <a:srgbClr val="CC0000"/>
                </a:solidFill>
                <a:latin typeface="Courier New" pitchFamily="49" charset="0"/>
                <a:ea typeface="ＭＳ Ｐゴシック" pitchFamily="34" charset="-128"/>
              </a:rPr>
              <a:t>GET /~ross/ HTTP/1.1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1">
                <a:solidFill>
                  <a:srgbClr val="CC0000"/>
                </a:solidFill>
                <a:latin typeface="Courier New" pitchFamily="49" charset="0"/>
                <a:ea typeface="ＭＳ Ｐゴシック" pitchFamily="34" charset="-128"/>
              </a:rPr>
              <a:t>Host: cis.poly.edu</a:t>
            </a:r>
            <a:endParaRPr lang="en-US" altLang="zh-CN" sz="1800">
              <a:solidFill>
                <a:srgbClr val="CC0000"/>
              </a:solidFill>
              <a:latin typeface="Courier New" pitchFamily="49" charset="0"/>
              <a:ea typeface="ＭＳ Ｐゴシック" pitchFamily="34" charset="-128"/>
            </a:endParaRPr>
          </a:p>
        </p:txBody>
      </p:sp>
      <p:sp>
        <p:nvSpPr>
          <p:cNvPr id="35851" name="Text Box 11"/>
          <p:cNvSpPr txBox="1">
            <a:spLocks noChangeArrowheads="1"/>
          </p:cNvSpPr>
          <p:nvPr/>
        </p:nvSpPr>
        <p:spPr bwMode="auto">
          <a:xfrm>
            <a:off x="4848225" y="4098925"/>
            <a:ext cx="30924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>
                <a:latin typeface="Arial" charset="0"/>
                <a:ea typeface="ＭＳ Ｐゴシック" pitchFamily="34" charset="-128"/>
              </a:rPr>
              <a:t>by typing this in (hit carriage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>
                <a:latin typeface="Arial" charset="0"/>
                <a:ea typeface="ＭＳ Ｐゴシック" pitchFamily="34" charset="-128"/>
              </a:rPr>
              <a:t>return twice), you send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>
                <a:latin typeface="Arial" charset="0"/>
                <a:ea typeface="ＭＳ Ｐゴシック" pitchFamily="34" charset="-128"/>
              </a:rPr>
              <a:t>this minimal (but complete)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>
                <a:latin typeface="Arial" charset="0"/>
                <a:ea typeface="ＭＳ Ｐゴシック" pitchFamily="34" charset="-128"/>
              </a:rPr>
              <a:t>GET request to HTTP server</a:t>
            </a:r>
            <a:endParaRPr lang="en-US" altLang="zh-CN" sz="240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35852" name="Freeform 12"/>
          <p:cNvSpPr>
            <a:spLocks/>
          </p:cNvSpPr>
          <p:nvPr/>
        </p:nvSpPr>
        <p:spPr bwMode="auto">
          <a:xfrm>
            <a:off x="4029075" y="2162175"/>
            <a:ext cx="247650" cy="1181100"/>
          </a:xfrm>
          <a:custGeom>
            <a:avLst/>
            <a:gdLst>
              <a:gd name="T0" fmla="*/ 2147483647 w 162"/>
              <a:gd name="T1" fmla="*/ 2147483647 h 1428"/>
              <a:gd name="T2" fmla="*/ 0 w 162"/>
              <a:gd name="T3" fmla="*/ 0 h 1428"/>
              <a:gd name="T4" fmla="*/ 0 w 162"/>
              <a:gd name="T5" fmla="*/ 2147483647 h 1428"/>
              <a:gd name="T6" fmla="*/ 2147483647 w 162"/>
              <a:gd name="T7" fmla="*/ 2147483647 h 1428"/>
              <a:gd name="T8" fmla="*/ 0 60000 65536"/>
              <a:gd name="T9" fmla="*/ 0 60000 65536"/>
              <a:gd name="T10" fmla="*/ 0 60000 65536"/>
              <a:gd name="T11" fmla="*/ 0 60000 65536"/>
              <a:gd name="T12" fmla="*/ 0 w 162"/>
              <a:gd name="T13" fmla="*/ 0 h 1428"/>
              <a:gd name="T14" fmla="*/ 162 w 162"/>
              <a:gd name="T15" fmla="*/ 1428 h 14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62" h="1428">
                <a:moveTo>
                  <a:pt x="132" y="9"/>
                </a:moveTo>
                <a:lnTo>
                  <a:pt x="0" y="0"/>
                </a:lnTo>
                <a:lnTo>
                  <a:pt x="0" y="1428"/>
                </a:lnTo>
                <a:lnTo>
                  <a:pt x="162" y="1425"/>
                </a:lnTo>
              </a:path>
            </a:pathLst>
          </a:custGeom>
          <a:noFill/>
          <a:ln w="1905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35853" name="Freeform 13"/>
          <p:cNvSpPr>
            <a:spLocks/>
          </p:cNvSpPr>
          <p:nvPr/>
        </p:nvSpPr>
        <p:spPr bwMode="auto">
          <a:xfrm>
            <a:off x="4829175" y="4067175"/>
            <a:ext cx="257175" cy="1190625"/>
          </a:xfrm>
          <a:custGeom>
            <a:avLst/>
            <a:gdLst>
              <a:gd name="T0" fmla="*/ 2147483647 w 162"/>
              <a:gd name="T1" fmla="*/ 2147483647 h 1428"/>
              <a:gd name="T2" fmla="*/ 0 w 162"/>
              <a:gd name="T3" fmla="*/ 0 h 1428"/>
              <a:gd name="T4" fmla="*/ 0 w 162"/>
              <a:gd name="T5" fmla="*/ 2147483647 h 1428"/>
              <a:gd name="T6" fmla="*/ 2147483647 w 162"/>
              <a:gd name="T7" fmla="*/ 2147483647 h 1428"/>
              <a:gd name="T8" fmla="*/ 0 60000 65536"/>
              <a:gd name="T9" fmla="*/ 0 60000 65536"/>
              <a:gd name="T10" fmla="*/ 0 60000 65536"/>
              <a:gd name="T11" fmla="*/ 0 60000 65536"/>
              <a:gd name="T12" fmla="*/ 0 w 162"/>
              <a:gd name="T13" fmla="*/ 0 h 1428"/>
              <a:gd name="T14" fmla="*/ 162 w 162"/>
              <a:gd name="T15" fmla="*/ 1428 h 14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62" h="1428">
                <a:moveTo>
                  <a:pt x="132" y="9"/>
                </a:moveTo>
                <a:lnTo>
                  <a:pt x="0" y="0"/>
                </a:lnTo>
                <a:lnTo>
                  <a:pt x="0" y="1428"/>
                </a:lnTo>
                <a:lnTo>
                  <a:pt x="162" y="1425"/>
                </a:lnTo>
              </a:path>
            </a:pathLst>
          </a:custGeom>
          <a:noFill/>
          <a:ln w="1905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50190" name="Rectangle 14"/>
          <p:cNvSpPr>
            <a:spLocks noChangeArrowheads="1"/>
          </p:cNvSpPr>
          <p:nvPr/>
        </p:nvSpPr>
        <p:spPr bwMode="auto">
          <a:xfrm>
            <a:off x="361950" y="5429250"/>
            <a:ext cx="809625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defRPr/>
            </a:pPr>
            <a:r>
              <a:rPr lang="en-US" altLang="zh-CN" dirty="0">
                <a:latin typeface="+mn-lt"/>
              </a:rPr>
              <a:t>3. look at response message sent by HTTP server!</a:t>
            </a:r>
          </a:p>
        </p:txBody>
      </p:sp>
      <p:sp>
        <p:nvSpPr>
          <p:cNvPr id="35855" name="Text Box 17"/>
          <p:cNvSpPr txBox="1">
            <a:spLocks noChangeArrowheads="1"/>
          </p:cNvSpPr>
          <p:nvPr/>
        </p:nvSpPr>
        <p:spPr bwMode="auto">
          <a:xfrm>
            <a:off x="409575" y="5895975"/>
            <a:ext cx="810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>
                <a:latin typeface="Gill Sans MT" pitchFamily="34" charset="0"/>
                <a:ea typeface="ＭＳ Ｐゴシック" pitchFamily="34" charset="-128"/>
              </a:rPr>
              <a:t>(or use Wireshark to look at captured HTTP request/response)</a:t>
            </a:r>
          </a:p>
        </p:txBody>
      </p:sp>
    </p:spTree>
    <p:extLst>
      <p:ext uri="{BB962C8B-B14F-4D97-AF65-F5344CB8AC3E}">
        <p14:creationId xmlns:p14="http://schemas.microsoft.com/office/powerpoint/2010/main" val="2213969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Roadmap</a:t>
            </a:r>
            <a:endParaRPr lang="en-US" dirty="0" smtClean="0"/>
          </a:p>
        </p:txBody>
      </p:sp>
      <p:sp>
        <p:nvSpPr>
          <p:cNvPr id="1843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3a-</a:t>
            </a:r>
            <a:fld id="{F2B0524B-4689-4349-8A61-994FB85E9567}" type="slidenum">
              <a:rPr lang="en-US" smtClean="0"/>
              <a:pPr/>
              <a:t>24</a:t>
            </a:fld>
            <a:endParaRPr lang="en-US" smtClean="0"/>
          </a:p>
        </p:txBody>
      </p:sp>
      <p:pic>
        <p:nvPicPr>
          <p:cNvPr id="5123" name="Picture 3" descr="C:\Users\ptrianta.NET\AppData\Local\Microsoft\Windows\Temporary Internet Files\Content.IE5\PUCT662B\MP90042767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098522" y="397466"/>
            <a:ext cx="1925226" cy="1282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 flipH="1">
            <a:off x="592978" y="2060848"/>
            <a:ext cx="45719" cy="295232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35842" name="Picture 2" descr="https://encrypted-tbn3.gstatic.com/images?q=tbn:ANd9GcSm49ArgnEZDebR1_E8OcRMSerzCqMJyxU0bjHyAGPiUYacOr9hJ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100" y="3659482"/>
            <a:ext cx="279474" cy="279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4"/>
          <p:cNvSpPr txBox="1">
            <a:spLocks noChangeArrowheads="1"/>
          </p:cNvSpPr>
          <p:nvPr/>
        </p:nvSpPr>
        <p:spPr bwMode="auto">
          <a:xfrm>
            <a:off x="732716" y="1916832"/>
            <a:ext cx="7799724" cy="376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Applications and their needs, vs Internet </a:t>
            </a:r>
            <a:r>
              <a:rPr lang="en-US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trasport</a:t>
            </a: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layer services</a:t>
            </a:r>
          </a:p>
          <a:p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The http </a:t>
            </a:r>
            <a:r>
              <a:rPr lang="en-US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protcocol</a:t>
            </a:r>
            <a:endParaRPr lang="en-US" sz="2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1"/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General description and functionality</a:t>
            </a:r>
          </a:p>
          <a:p>
            <a:pPr lvl="1"/>
            <a:r>
              <a:rPr lang="en-US" sz="2000" dirty="0" smtClean="0"/>
              <a:t>Authentication, cookies and related aspects</a:t>
            </a:r>
          </a:p>
          <a:p>
            <a:pPr lvl="1"/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Caching </a:t>
            </a:r>
            <a:r>
              <a:rPr lang="en-US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andp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roxies</a:t>
            </a:r>
            <a:endParaRPr lang="en-US" sz="2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1"/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(continuation with more applications: next lecture)</a:t>
            </a:r>
          </a:p>
          <a:p>
            <a:pPr lvl="1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70732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94FCFCB7-C23D-4DEA-B02E-76F3481A5F3C}" type="slidenum">
              <a:rPr lang="en-US" altLang="zh-CN" sz="1400">
                <a:latin typeface="Times New Roman" pitchFamily="18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en-US" altLang="zh-CN" sz="1400">
              <a:latin typeface="Times New Roman" pitchFamily="18" charset="0"/>
            </a:endParaRPr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smtClean="0">
                <a:ea typeface="宋体" charset="-122"/>
              </a:rPr>
              <a:t>User-server interaction: authentication</a:t>
            </a:r>
            <a:endParaRPr lang="en-US" altLang="zh-CN" smtClean="0">
              <a:ea typeface="宋体" charset="-122"/>
            </a:endParaRPr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33387" y="1301696"/>
            <a:ext cx="4086225" cy="43053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altLang="zh-CN" sz="2000" dirty="0" smtClean="0">
                <a:solidFill>
                  <a:srgbClr val="FF0000"/>
                </a:solidFill>
                <a:ea typeface="宋体" charset="-122"/>
              </a:rPr>
              <a:t>Authentication goal:</a:t>
            </a:r>
            <a:r>
              <a:rPr lang="en-US" altLang="zh-CN" sz="2000" dirty="0" smtClean="0">
                <a:ea typeface="宋体" charset="-122"/>
              </a:rPr>
              <a:t> control access to server documents</a:t>
            </a:r>
          </a:p>
          <a:p>
            <a:r>
              <a:rPr lang="en-US" altLang="zh-CN" sz="2000" dirty="0" smtClean="0">
                <a:solidFill>
                  <a:srgbClr val="FF0000"/>
                </a:solidFill>
                <a:ea typeface="宋体" charset="-122"/>
              </a:rPr>
              <a:t>http is stateless</a:t>
            </a:r>
            <a:r>
              <a:rPr lang="en-US" altLang="zh-CN" sz="2000" dirty="0" smtClean="0">
                <a:solidFill>
                  <a:srgbClr val="FF0000"/>
                </a:solidFill>
                <a:ea typeface="宋体" charset="-122"/>
              </a:rPr>
              <a:t>:</a:t>
            </a:r>
            <a:r>
              <a:rPr lang="en-US" altLang="zh-CN" sz="2000" dirty="0" smtClean="0">
                <a:ea typeface="宋体" charset="-122"/>
              </a:rPr>
              <a:t> client must present authorization in each request</a:t>
            </a:r>
          </a:p>
          <a:p>
            <a:r>
              <a:rPr lang="en-US" altLang="zh-CN" sz="2000" dirty="0" smtClean="0">
                <a:ea typeface="宋体" charset="-122"/>
              </a:rPr>
              <a:t>authorization: typically name, password</a:t>
            </a:r>
          </a:p>
          <a:p>
            <a:pPr lvl="1"/>
            <a:r>
              <a:rPr lang="en-US" altLang="zh-CN" sz="1800" b="1" dirty="0" smtClean="0">
                <a:latin typeface="Courier New" pitchFamily="49" charset="0"/>
                <a:ea typeface="宋体" charset="-122"/>
              </a:rPr>
              <a:t>authorization:</a:t>
            </a:r>
            <a:r>
              <a:rPr lang="en-US" altLang="zh-CN" sz="2000" dirty="0" smtClean="0">
                <a:ea typeface="宋体" charset="-122"/>
              </a:rPr>
              <a:t> </a:t>
            </a:r>
            <a:r>
              <a:rPr lang="en-US" altLang="zh-CN" sz="1800" dirty="0" smtClean="0">
                <a:ea typeface="宋体" charset="-122"/>
              </a:rPr>
              <a:t>header line in request</a:t>
            </a:r>
          </a:p>
          <a:p>
            <a:pPr lvl="1"/>
            <a:r>
              <a:rPr lang="en-US" altLang="zh-CN" sz="1800" dirty="0" smtClean="0">
                <a:ea typeface="宋体" charset="-122"/>
              </a:rPr>
              <a:t>if no authorization presented, server refuses access, sends</a:t>
            </a:r>
          </a:p>
          <a:p>
            <a:pPr lvl="2">
              <a:buFontTx/>
              <a:buNone/>
            </a:pPr>
            <a:r>
              <a:rPr lang="en-US" altLang="zh-CN" sz="1800" b="1" dirty="0" smtClean="0">
                <a:latin typeface="Courier New" pitchFamily="49" charset="0"/>
                <a:ea typeface="宋体" charset="-122"/>
              </a:rPr>
              <a:t>WWW authenticate:</a:t>
            </a:r>
            <a:r>
              <a:rPr lang="en-US" altLang="zh-CN" sz="1800" dirty="0" smtClean="0">
                <a:ea typeface="宋体" charset="-122"/>
              </a:rPr>
              <a:t> </a:t>
            </a:r>
          </a:p>
          <a:p>
            <a:pPr lvl="2">
              <a:buFontTx/>
              <a:buNone/>
            </a:pPr>
            <a:r>
              <a:rPr lang="en-US" altLang="zh-CN" sz="1800" dirty="0" smtClean="0">
                <a:ea typeface="宋体" charset="-122"/>
              </a:rPr>
              <a:t>header line in response</a:t>
            </a:r>
          </a:p>
        </p:txBody>
      </p:sp>
      <p:sp>
        <p:nvSpPr>
          <p:cNvPr id="36870" name="Line 5"/>
          <p:cNvSpPr>
            <a:spLocks noChangeShapeType="1"/>
          </p:cNvSpPr>
          <p:nvPr/>
        </p:nvSpPr>
        <p:spPr bwMode="auto">
          <a:xfrm>
            <a:off x="4800600" y="1990725"/>
            <a:ext cx="3305175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36871" name="Text Box 6"/>
          <p:cNvSpPr txBox="1">
            <a:spLocks noChangeArrowheads="1"/>
          </p:cNvSpPr>
          <p:nvPr/>
        </p:nvSpPr>
        <p:spPr bwMode="auto">
          <a:xfrm>
            <a:off x="4410075" y="1455738"/>
            <a:ext cx="981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u="sng">
                <a:ea typeface="宋体" charset="-122"/>
              </a:rPr>
              <a:t>client</a:t>
            </a:r>
            <a:endParaRPr lang="en-US" altLang="zh-CN" sz="2400">
              <a:latin typeface="Times New Roman" pitchFamily="18" charset="0"/>
              <a:ea typeface="宋体" charset="-122"/>
            </a:endParaRPr>
          </a:p>
        </p:txBody>
      </p:sp>
      <p:sp>
        <p:nvSpPr>
          <p:cNvPr id="36872" name="Text Box 7"/>
          <p:cNvSpPr txBox="1">
            <a:spLocks noChangeArrowheads="1"/>
          </p:cNvSpPr>
          <p:nvPr/>
        </p:nvSpPr>
        <p:spPr bwMode="auto">
          <a:xfrm>
            <a:off x="7321550" y="1408113"/>
            <a:ext cx="1104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u="sng">
                <a:ea typeface="宋体" charset="-122"/>
              </a:rPr>
              <a:t>server</a:t>
            </a:r>
            <a:endParaRPr lang="en-US" altLang="zh-CN" sz="2400">
              <a:latin typeface="Times New Roman" pitchFamily="18" charset="0"/>
              <a:ea typeface="宋体" charset="-122"/>
            </a:endParaRPr>
          </a:p>
        </p:txBody>
      </p:sp>
      <p:sp>
        <p:nvSpPr>
          <p:cNvPr id="36873" name="Rectangle 9"/>
          <p:cNvSpPr>
            <a:spLocks noChangeArrowheads="1"/>
          </p:cNvSpPr>
          <p:nvPr/>
        </p:nvSpPr>
        <p:spPr bwMode="auto">
          <a:xfrm>
            <a:off x="5038725" y="1990725"/>
            <a:ext cx="2686050" cy="3143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sv-SE" altLang="zh-CN" sz="2400">
              <a:latin typeface="Times New Roman" pitchFamily="18" charset="0"/>
              <a:ea typeface="宋体" charset="-122"/>
            </a:endParaRPr>
          </a:p>
        </p:txBody>
      </p:sp>
      <p:sp>
        <p:nvSpPr>
          <p:cNvPr id="36874" name="Text Box 8"/>
          <p:cNvSpPr txBox="1">
            <a:spLocks noChangeArrowheads="1"/>
          </p:cNvSpPr>
          <p:nvPr/>
        </p:nvSpPr>
        <p:spPr bwMode="auto">
          <a:xfrm>
            <a:off x="5045075" y="1974850"/>
            <a:ext cx="26812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>
                <a:ea typeface="宋体" charset="-122"/>
              </a:rPr>
              <a:t>usual http request msg</a:t>
            </a:r>
            <a:endParaRPr lang="en-US" altLang="zh-CN" sz="2400">
              <a:latin typeface="Times New Roman" pitchFamily="18" charset="0"/>
              <a:ea typeface="宋体" charset="-122"/>
            </a:endParaRPr>
          </a:p>
        </p:txBody>
      </p:sp>
      <p:sp>
        <p:nvSpPr>
          <p:cNvPr id="36875" name="Line 11"/>
          <p:cNvSpPr>
            <a:spLocks noChangeShapeType="1"/>
          </p:cNvSpPr>
          <p:nvPr/>
        </p:nvSpPr>
        <p:spPr bwMode="auto">
          <a:xfrm flipH="1">
            <a:off x="4829175" y="2438400"/>
            <a:ext cx="3305175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36876" name="Rectangle 13"/>
          <p:cNvSpPr>
            <a:spLocks noChangeArrowheads="1"/>
          </p:cNvSpPr>
          <p:nvPr/>
        </p:nvSpPr>
        <p:spPr bwMode="auto">
          <a:xfrm>
            <a:off x="5162550" y="2411413"/>
            <a:ext cx="2505075" cy="5572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sv-SE" altLang="zh-CN" sz="2400">
              <a:latin typeface="Times New Roman" pitchFamily="18" charset="0"/>
              <a:ea typeface="宋体" charset="-122"/>
            </a:endParaRPr>
          </a:p>
        </p:txBody>
      </p:sp>
      <p:sp>
        <p:nvSpPr>
          <p:cNvPr id="36877" name="Text Box 14"/>
          <p:cNvSpPr txBox="1">
            <a:spLocks noChangeArrowheads="1"/>
          </p:cNvSpPr>
          <p:nvPr/>
        </p:nvSpPr>
        <p:spPr bwMode="auto">
          <a:xfrm>
            <a:off x="5083175" y="2374900"/>
            <a:ext cx="26431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>
                <a:ea typeface="宋体" charset="-122"/>
              </a:rPr>
              <a:t>401: authorization req.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1">
                <a:latin typeface="Courier New" pitchFamily="49" charset="0"/>
                <a:ea typeface="宋体" charset="-122"/>
              </a:rPr>
              <a:t>WWW authenticate:</a:t>
            </a:r>
            <a:endParaRPr lang="en-US" altLang="zh-CN" sz="2400">
              <a:latin typeface="Times New Roman" pitchFamily="18" charset="0"/>
              <a:ea typeface="宋体" charset="-122"/>
            </a:endParaRPr>
          </a:p>
        </p:txBody>
      </p:sp>
      <p:sp>
        <p:nvSpPr>
          <p:cNvPr id="36878" name="Line 16"/>
          <p:cNvSpPr>
            <a:spLocks noChangeShapeType="1"/>
          </p:cNvSpPr>
          <p:nvPr/>
        </p:nvSpPr>
        <p:spPr bwMode="auto">
          <a:xfrm>
            <a:off x="4810125" y="3581400"/>
            <a:ext cx="3305175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sv-SE"/>
          </a:p>
        </p:txBody>
      </p:sp>
      <p:grpSp>
        <p:nvGrpSpPr>
          <p:cNvPr id="36879" name="Group 20"/>
          <p:cNvGrpSpPr>
            <a:grpSpLocks/>
          </p:cNvGrpSpPr>
          <p:nvPr/>
        </p:nvGrpSpPr>
        <p:grpSpPr bwMode="auto">
          <a:xfrm>
            <a:off x="5073650" y="3384550"/>
            <a:ext cx="2681288" cy="641350"/>
            <a:chOff x="3124" y="2762"/>
            <a:chExt cx="1689" cy="404"/>
          </a:xfrm>
        </p:grpSpPr>
        <p:sp>
          <p:nvSpPr>
            <p:cNvPr id="36898" name="Rectangle 19"/>
            <p:cNvSpPr>
              <a:spLocks noChangeArrowheads="1"/>
            </p:cNvSpPr>
            <p:nvPr/>
          </p:nvSpPr>
          <p:spPr bwMode="auto">
            <a:xfrm>
              <a:off x="3186" y="2791"/>
              <a:ext cx="1578" cy="35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36899" name="Text Box 18"/>
            <p:cNvSpPr txBox="1">
              <a:spLocks noChangeArrowheads="1"/>
            </p:cNvSpPr>
            <p:nvPr/>
          </p:nvSpPr>
          <p:spPr bwMode="auto">
            <a:xfrm>
              <a:off x="3124" y="2762"/>
              <a:ext cx="1689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800">
                  <a:ea typeface="宋体" charset="-122"/>
                </a:rPr>
                <a:t>usual http request msg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800">
                  <a:ea typeface="宋体" charset="-122"/>
                </a:rPr>
                <a:t>+ </a:t>
              </a:r>
              <a:r>
                <a:rPr lang="en-US" altLang="zh-CN" sz="1600" b="1">
                  <a:latin typeface="Courier New" pitchFamily="49" charset="0"/>
                  <a:ea typeface="宋体" charset="-122"/>
                </a:rPr>
                <a:t>Authorization:line</a:t>
              </a:r>
              <a:endParaRPr lang="en-US" altLang="zh-CN" sz="2400">
                <a:latin typeface="Times New Roman" pitchFamily="18" charset="0"/>
                <a:ea typeface="宋体" charset="-122"/>
              </a:endParaRPr>
            </a:p>
          </p:txBody>
        </p:sp>
      </p:grpSp>
      <p:sp>
        <p:nvSpPr>
          <p:cNvPr id="36880" name="Line 21"/>
          <p:cNvSpPr>
            <a:spLocks noChangeShapeType="1"/>
          </p:cNvSpPr>
          <p:nvPr/>
        </p:nvSpPr>
        <p:spPr bwMode="auto">
          <a:xfrm flipH="1">
            <a:off x="4800600" y="4067175"/>
            <a:ext cx="3305175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sv-SE"/>
          </a:p>
        </p:txBody>
      </p:sp>
      <p:grpSp>
        <p:nvGrpSpPr>
          <p:cNvPr id="36881" name="Group 24"/>
          <p:cNvGrpSpPr>
            <a:grpSpLocks/>
          </p:cNvGrpSpPr>
          <p:nvPr/>
        </p:nvGrpSpPr>
        <p:grpSpPr bwMode="auto">
          <a:xfrm>
            <a:off x="5016500" y="4098925"/>
            <a:ext cx="2767013" cy="366713"/>
            <a:chOff x="3268" y="2846"/>
            <a:chExt cx="1743" cy="231"/>
          </a:xfrm>
        </p:grpSpPr>
        <p:sp>
          <p:nvSpPr>
            <p:cNvPr id="36896" name="Rectangle 22"/>
            <p:cNvSpPr>
              <a:spLocks noChangeArrowheads="1"/>
            </p:cNvSpPr>
            <p:nvPr/>
          </p:nvSpPr>
          <p:spPr bwMode="auto">
            <a:xfrm>
              <a:off x="3282" y="2856"/>
              <a:ext cx="1692" cy="19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36897" name="Text Box 23"/>
            <p:cNvSpPr txBox="1">
              <a:spLocks noChangeArrowheads="1"/>
            </p:cNvSpPr>
            <p:nvPr/>
          </p:nvSpPr>
          <p:spPr bwMode="auto">
            <a:xfrm>
              <a:off x="3268" y="2846"/>
              <a:ext cx="174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800">
                  <a:ea typeface="宋体" charset="-122"/>
                </a:rPr>
                <a:t>usual http response msg</a:t>
              </a:r>
              <a:endParaRPr lang="en-US" altLang="zh-CN" sz="2400">
                <a:latin typeface="Times New Roman" pitchFamily="18" charset="0"/>
                <a:ea typeface="宋体" charset="-122"/>
              </a:endParaRPr>
            </a:p>
          </p:txBody>
        </p:sp>
      </p:grpSp>
      <p:sp>
        <p:nvSpPr>
          <p:cNvPr id="36882" name="Line 25"/>
          <p:cNvSpPr>
            <a:spLocks noChangeShapeType="1"/>
          </p:cNvSpPr>
          <p:nvPr/>
        </p:nvSpPr>
        <p:spPr bwMode="auto">
          <a:xfrm>
            <a:off x="4781550" y="5067300"/>
            <a:ext cx="3305175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sv-SE"/>
          </a:p>
        </p:txBody>
      </p:sp>
      <p:grpSp>
        <p:nvGrpSpPr>
          <p:cNvPr id="36883" name="Group 26"/>
          <p:cNvGrpSpPr>
            <a:grpSpLocks/>
          </p:cNvGrpSpPr>
          <p:nvPr/>
        </p:nvGrpSpPr>
        <p:grpSpPr bwMode="auto">
          <a:xfrm>
            <a:off x="5054600" y="4889500"/>
            <a:ext cx="2681288" cy="641350"/>
            <a:chOff x="3124" y="2762"/>
            <a:chExt cx="1689" cy="404"/>
          </a:xfrm>
        </p:grpSpPr>
        <p:sp>
          <p:nvSpPr>
            <p:cNvPr id="36894" name="Rectangle 27"/>
            <p:cNvSpPr>
              <a:spLocks noChangeArrowheads="1"/>
            </p:cNvSpPr>
            <p:nvPr/>
          </p:nvSpPr>
          <p:spPr bwMode="auto">
            <a:xfrm>
              <a:off x="3186" y="2791"/>
              <a:ext cx="1578" cy="35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36895" name="Text Box 28"/>
            <p:cNvSpPr txBox="1">
              <a:spLocks noChangeArrowheads="1"/>
            </p:cNvSpPr>
            <p:nvPr/>
          </p:nvSpPr>
          <p:spPr bwMode="auto">
            <a:xfrm>
              <a:off x="3124" y="2762"/>
              <a:ext cx="1689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800">
                  <a:ea typeface="宋体" charset="-122"/>
                </a:rPr>
                <a:t>usual http request msg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800">
                  <a:ea typeface="宋体" charset="-122"/>
                </a:rPr>
                <a:t>+ </a:t>
              </a:r>
              <a:r>
                <a:rPr lang="en-US" altLang="zh-CN" sz="1600" b="1">
                  <a:latin typeface="Courier New" pitchFamily="49" charset="0"/>
                  <a:ea typeface="宋体" charset="-122"/>
                </a:rPr>
                <a:t>Authorization:line</a:t>
              </a:r>
            </a:p>
          </p:txBody>
        </p:sp>
      </p:grpSp>
      <p:sp>
        <p:nvSpPr>
          <p:cNvPr id="36884" name="Line 29"/>
          <p:cNvSpPr>
            <a:spLocks noChangeShapeType="1"/>
          </p:cNvSpPr>
          <p:nvPr/>
        </p:nvSpPr>
        <p:spPr bwMode="auto">
          <a:xfrm flipH="1">
            <a:off x="4810125" y="5562600"/>
            <a:ext cx="3305175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sv-SE"/>
          </a:p>
        </p:txBody>
      </p:sp>
      <p:grpSp>
        <p:nvGrpSpPr>
          <p:cNvPr id="36885" name="Group 30"/>
          <p:cNvGrpSpPr>
            <a:grpSpLocks/>
          </p:cNvGrpSpPr>
          <p:nvPr/>
        </p:nvGrpSpPr>
        <p:grpSpPr bwMode="auto">
          <a:xfrm>
            <a:off x="5026025" y="5594350"/>
            <a:ext cx="2767013" cy="366713"/>
            <a:chOff x="3268" y="2846"/>
            <a:chExt cx="1743" cy="231"/>
          </a:xfrm>
        </p:grpSpPr>
        <p:sp>
          <p:nvSpPr>
            <p:cNvPr id="36892" name="Rectangle 31"/>
            <p:cNvSpPr>
              <a:spLocks noChangeArrowheads="1"/>
            </p:cNvSpPr>
            <p:nvPr/>
          </p:nvSpPr>
          <p:spPr bwMode="auto">
            <a:xfrm>
              <a:off x="3282" y="2856"/>
              <a:ext cx="1692" cy="19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36893" name="Text Box 32"/>
            <p:cNvSpPr txBox="1">
              <a:spLocks noChangeArrowheads="1"/>
            </p:cNvSpPr>
            <p:nvPr/>
          </p:nvSpPr>
          <p:spPr bwMode="auto">
            <a:xfrm>
              <a:off x="3268" y="2846"/>
              <a:ext cx="174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800">
                  <a:ea typeface="宋体" charset="-122"/>
                </a:rPr>
                <a:t>usual http response msg</a:t>
              </a:r>
              <a:endParaRPr lang="en-US" altLang="zh-CN" sz="2400">
                <a:latin typeface="Times New Roman" pitchFamily="18" charset="0"/>
                <a:ea typeface="宋体" charset="-122"/>
              </a:endParaRPr>
            </a:p>
          </p:txBody>
        </p:sp>
      </p:grpSp>
      <p:sp>
        <p:nvSpPr>
          <p:cNvPr id="36886" name="Line 34"/>
          <p:cNvSpPr>
            <a:spLocks noChangeShapeType="1"/>
          </p:cNvSpPr>
          <p:nvPr/>
        </p:nvSpPr>
        <p:spPr bwMode="auto">
          <a:xfrm>
            <a:off x="8467725" y="2019300"/>
            <a:ext cx="0" cy="414337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sv-SE"/>
          </a:p>
        </p:txBody>
      </p:sp>
      <p:grpSp>
        <p:nvGrpSpPr>
          <p:cNvPr id="36887" name="Group 37"/>
          <p:cNvGrpSpPr>
            <a:grpSpLocks/>
          </p:cNvGrpSpPr>
          <p:nvPr/>
        </p:nvGrpSpPr>
        <p:grpSpPr bwMode="auto">
          <a:xfrm>
            <a:off x="8115300" y="5503863"/>
            <a:ext cx="711200" cy="396875"/>
            <a:chOff x="4986" y="3503"/>
            <a:chExt cx="448" cy="250"/>
          </a:xfrm>
        </p:grpSpPr>
        <p:sp>
          <p:nvSpPr>
            <p:cNvPr id="36890" name="Rectangle 36"/>
            <p:cNvSpPr>
              <a:spLocks noChangeArrowheads="1"/>
            </p:cNvSpPr>
            <p:nvPr/>
          </p:nvSpPr>
          <p:spPr bwMode="auto">
            <a:xfrm>
              <a:off x="5040" y="3564"/>
              <a:ext cx="360" cy="14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36891" name="Text Box 35"/>
            <p:cNvSpPr txBox="1">
              <a:spLocks noChangeArrowheads="1"/>
            </p:cNvSpPr>
            <p:nvPr/>
          </p:nvSpPr>
          <p:spPr bwMode="auto">
            <a:xfrm>
              <a:off x="4986" y="3503"/>
              <a:ext cx="44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2000">
                  <a:solidFill>
                    <a:srgbClr val="FF0000"/>
                  </a:solidFill>
                  <a:ea typeface="宋体" charset="-122"/>
                </a:rPr>
                <a:t>time</a:t>
              </a:r>
              <a:endParaRPr lang="en-US" altLang="zh-CN" sz="2400">
                <a:latin typeface="Times New Roman" pitchFamily="18" charset="0"/>
                <a:ea typeface="宋体" charset="-122"/>
              </a:endParaRPr>
            </a:p>
          </p:txBody>
        </p:sp>
      </p:grpSp>
      <p:sp>
        <p:nvSpPr>
          <p:cNvPr id="36888" name="Text Box 39"/>
          <p:cNvSpPr txBox="1">
            <a:spLocks noChangeArrowheads="1"/>
          </p:cNvSpPr>
          <p:nvPr/>
        </p:nvSpPr>
        <p:spPr bwMode="auto">
          <a:xfrm>
            <a:off x="146050" y="5776913"/>
            <a:ext cx="46609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600">
                <a:solidFill>
                  <a:schemeClr val="accent2"/>
                </a:solidFill>
                <a:ea typeface="宋体" charset="-122"/>
              </a:rPr>
              <a:t>Browser caches name &amp; password so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600">
                <a:solidFill>
                  <a:schemeClr val="accent2"/>
                </a:solidFill>
                <a:ea typeface="宋体" charset="-122"/>
              </a:rPr>
              <a:t>that user does not have to repeatedly enter it.</a:t>
            </a:r>
            <a:endParaRPr lang="en-US" altLang="zh-CN" sz="1600">
              <a:latin typeface="Times New Roman" pitchFamily="18" charset="0"/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1749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B8524802-9181-4D1C-87B1-A5683CD1D6B9}" type="slidenum">
              <a:rPr lang="en-US" altLang="zh-CN" sz="1400">
                <a:latin typeface="Times New Roman" pitchFamily="18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en-US" altLang="zh-CN" sz="1400">
              <a:latin typeface="Times New Roman" pitchFamily="18" charset="0"/>
            </a:endParaRPr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smtClean="0">
                <a:ea typeface="宋体" charset="-122"/>
              </a:rPr>
              <a:t>Cookies: keeping “state” </a:t>
            </a:r>
            <a:endParaRPr lang="en-US" altLang="zh-CN" smtClean="0">
              <a:ea typeface="宋体" charset="-122"/>
            </a:endParaRPr>
          </a:p>
        </p:txBody>
      </p:sp>
      <p:grpSp>
        <p:nvGrpSpPr>
          <p:cNvPr id="37893" name="Group 3"/>
          <p:cNvGrpSpPr>
            <a:grpSpLocks/>
          </p:cNvGrpSpPr>
          <p:nvPr/>
        </p:nvGrpSpPr>
        <p:grpSpPr bwMode="auto">
          <a:xfrm>
            <a:off x="2166938" y="1423988"/>
            <a:ext cx="4972050" cy="4618037"/>
            <a:chOff x="2442" y="874"/>
            <a:chExt cx="3132" cy="2909"/>
          </a:xfrm>
        </p:grpSpPr>
        <p:sp>
          <p:nvSpPr>
            <p:cNvPr id="37921" name="Line 4"/>
            <p:cNvSpPr>
              <a:spLocks noChangeShapeType="1"/>
            </p:cNvSpPr>
            <p:nvPr/>
          </p:nvSpPr>
          <p:spPr bwMode="auto">
            <a:xfrm>
              <a:off x="2688" y="1242"/>
              <a:ext cx="2082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7922" name="Text Box 5"/>
            <p:cNvSpPr txBox="1">
              <a:spLocks noChangeArrowheads="1"/>
            </p:cNvSpPr>
            <p:nvPr/>
          </p:nvSpPr>
          <p:spPr bwMode="auto">
            <a:xfrm>
              <a:off x="2442" y="874"/>
              <a:ext cx="61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2400" u="sng">
                  <a:ea typeface="宋体" charset="-122"/>
                </a:rPr>
                <a:t>client</a:t>
              </a:r>
              <a:endParaRPr lang="en-US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37923" name="Text Box 6"/>
            <p:cNvSpPr txBox="1">
              <a:spLocks noChangeArrowheads="1"/>
            </p:cNvSpPr>
            <p:nvPr/>
          </p:nvSpPr>
          <p:spPr bwMode="auto">
            <a:xfrm>
              <a:off x="4612" y="887"/>
              <a:ext cx="69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2400" u="sng">
                  <a:ea typeface="宋体" charset="-122"/>
                </a:rPr>
                <a:t>server</a:t>
              </a:r>
              <a:endParaRPr lang="en-US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37924" name="Rectangle 7"/>
            <p:cNvSpPr>
              <a:spLocks noChangeArrowheads="1"/>
            </p:cNvSpPr>
            <p:nvPr/>
          </p:nvSpPr>
          <p:spPr bwMode="auto">
            <a:xfrm>
              <a:off x="2838" y="1242"/>
              <a:ext cx="1692" cy="19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37925" name="Text Box 8"/>
            <p:cNvSpPr txBox="1">
              <a:spLocks noChangeArrowheads="1"/>
            </p:cNvSpPr>
            <p:nvPr/>
          </p:nvSpPr>
          <p:spPr bwMode="auto">
            <a:xfrm>
              <a:off x="2842" y="1232"/>
              <a:ext cx="1689" cy="23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800">
                  <a:ea typeface="宋体" charset="-122"/>
                </a:rPr>
                <a:t>usual http request msg</a:t>
              </a:r>
              <a:endParaRPr lang="en-US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37926" name="Line 9"/>
            <p:cNvSpPr>
              <a:spLocks noChangeShapeType="1"/>
            </p:cNvSpPr>
            <p:nvPr/>
          </p:nvSpPr>
          <p:spPr bwMode="auto">
            <a:xfrm flipH="1">
              <a:off x="2706" y="1524"/>
              <a:ext cx="2082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7927" name="Rectangle 10"/>
            <p:cNvSpPr>
              <a:spLocks noChangeArrowheads="1"/>
            </p:cNvSpPr>
            <p:nvPr/>
          </p:nvSpPr>
          <p:spPr bwMode="auto">
            <a:xfrm>
              <a:off x="2916" y="1507"/>
              <a:ext cx="1578" cy="35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37928" name="Text Box 11"/>
            <p:cNvSpPr txBox="1">
              <a:spLocks noChangeArrowheads="1"/>
            </p:cNvSpPr>
            <p:nvPr/>
          </p:nvSpPr>
          <p:spPr bwMode="auto">
            <a:xfrm>
              <a:off x="2866" y="1484"/>
              <a:ext cx="1665" cy="42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800">
                  <a:ea typeface="宋体" charset="-122"/>
                </a:rPr>
                <a:t>usual http response +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2000" b="1">
                  <a:latin typeface="Courier New" pitchFamily="49" charset="0"/>
                  <a:ea typeface="宋体" charset="-122"/>
                </a:rPr>
                <a:t>Set-cookie: 1678 </a:t>
              </a:r>
            </a:p>
          </p:txBody>
        </p:sp>
        <p:sp>
          <p:nvSpPr>
            <p:cNvPr id="37929" name="Line 12"/>
            <p:cNvSpPr>
              <a:spLocks noChangeShapeType="1"/>
            </p:cNvSpPr>
            <p:nvPr/>
          </p:nvSpPr>
          <p:spPr bwMode="auto">
            <a:xfrm>
              <a:off x="2694" y="2244"/>
              <a:ext cx="2082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37930" name="Group 13"/>
            <p:cNvGrpSpPr>
              <a:grpSpLocks/>
            </p:cNvGrpSpPr>
            <p:nvPr/>
          </p:nvGrpSpPr>
          <p:grpSpPr bwMode="auto">
            <a:xfrm>
              <a:off x="2860" y="2120"/>
              <a:ext cx="1689" cy="429"/>
              <a:chOff x="3124" y="2762"/>
              <a:chExt cx="1689" cy="429"/>
            </a:xfrm>
          </p:grpSpPr>
          <p:sp>
            <p:nvSpPr>
              <p:cNvPr id="37945" name="Rectangle 14"/>
              <p:cNvSpPr>
                <a:spLocks noChangeArrowheads="1"/>
              </p:cNvSpPr>
              <p:nvPr/>
            </p:nvSpPr>
            <p:spPr bwMode="auto">
              <a:xfrm>
                <a:off x="3186" y="2791"/>
                <a:ext cx="1578" cy="35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37946" name="Text Box 15"/>
              <p:cNvSpPr txBox="1">
                <a:spLocks noChangeArrowheads="1"/>
              </p:cNvSpPr>
              <p:nvPr/>
            </p:nvSpPr>
            <p:spPr bwMode="auto">
              <a:xfrm>
                <a:off x="3124" y="2762"/>
                <a:ext cx="1689" cy="429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CN" sz="1800">
                    <a:ea typeface="宋体" charset="-122"/>
                  </a:rPr>
                  <a:t>usual http request msg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CN" sz="2000" b="1">
                    <a:latin typeface="Courier New" pitchFamily="49" charset="0"/>
                    <a:ea typeface="宋体" charset="-122"/>
                  </a:rPr>
                  <a:t>cookie: 1678</a:t>
                </a:r>
              </a:p>
            </p:txBody>
          </p:sp>
        </p:grpSp>
        <p:sp>
          <p:nvSpPr>
            <p:cNvPr id="37931" name="Line 16"/>
            <p:cNvSpPr>
              <a:spLocks noChangeShapeType="1"/>
            </p:cNvSpPr>
            <p:nvPr/>
          </p:nvSpPr>
          <p:spPr bwMode="auto">
            <a:xfrm flipH="1">
              <a:off x="2688" y="2550"/>
              <a:ext cx="2082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37932" name="Group 17"/>
            <p:cNvGrpSpPr>
              <a:grpSpLocks/>
            </p:cNvGrpSpPr>
            <p:nvPr/>
          </p:nvGrpSpPr>
          <p:grpSpPr bwMode="auto">
            <a:xfrm>
              <a:off x="2824" y="2570"/>
              <a:ext cx="1743" cy="237"/>
              <a:chOff x="3268" y="2846"/>
              <a:chExt cx="1743" cy="237"/>
            </a:xfrm>
          </p:grpSpPr>
          <p:sp>
            <p:nvSpPr>
              <p:cNvPr id="37943" name="Rectangle 18"/>
              <p:cNvSpPr>
                <a:spLocks noChangeArrowheads="1"/>
              </p:cNvSpPr>
              <p:nvPr/>
            </p:nvSpPr>
            <p:spPr bwMode="auto">
              <a:xfrm>
                <a:off x="3282" y="2856"/>
                <a:ext cx="1692" cy="19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37944" name="Text Box 19"/>
              <p:cNvSpPr txBox="1">
                <a:spLocks noChangeArrowheads="1"/>
              </p:cNvSpPr>
              <p:nvPr/>
            </p:nvSpPr>
            <p:spPr bwMode="auto">
              <a:xfrm>
                <a:off x="3268" y="2846"/>
                <a:ext cx="1743" cy="237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CN" sz="1800">
                    <a:ea typeface="宋体" charset="-122"/>
                  </a:rPr>
                  <a:t>usual http response msg</a:t>
                </a:r>
                <a:endParaRPr lang="en-US" altLang="zh-CN" sz="2400">
                  <a:latin typeface="Times New Roman" pitchFamily="18" charset="0"/>
                  <a:ea typeface="宋体" charset="-122"/>
                </a:endParaRPr>
              </a:p>
            </p:txBody>
          </p:sp>
        </p:grpSp>
        <p:sp>
          <p:nvSpPr>
            <p:cNvPr id="37933" name="Line 20"/>
            <p:cNvSpPr>
              <a:spLocks noChangeShapeType="1"/>
            </p:cNvSpPr>
            <p:nvPr/>
          </p:nvSpPr>
          <p:spPr bwMode="auto">
            <a:xfrm>
              <a:off x="2676" y="3180"/>
              <a:ext cx="2082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37934" name="Group 21"/>
            <p:cNvGrpSpPr>
              <a:grpSpLocks/>
            </p:cNvGrpSpPr>
            <p:nvPr/>
          </p:nvGrpSpPr>
          <p:grpSpPr bwMode="auto">
            <a:xfrm>
              <a:off x="2848" y="3068"/>
              <a:ext cx="1689" cy="429"/>
              <a:chOff x="3124" y="2762"/>
              <a:chExt cx="1689" cy="429"/>
            </a:xfrm>
          </p:grpSpPr>
          <p:sp>
            <p:nvSpPr>
              <p:cNvPr id="37941" name="Rectangle 22"/>
              <p:cNvSpPr>
                <a:spLocks noChangeArrowheads="1"/>
              </p:cNvSpPr>
              <p:nvPr/>
            </p:nvSpPr>
            <p:spPr bwMode="auto">
              <a:xfrm>
                <a:off x="3186" y="2791"/>
                <a:ext cx="1578" cy="35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37942" name="Text Box 23"/>
              <p:cNvSpPr txBox="1">
                <a:spLocks noChangeArrowheads="1"/>
              </p:cNvSpPr>
              <p:nvPr/>
            </p:nvSpPr>
            <p:spPr bwMode="auto">
              <a:xfrm>
                <a:off x="3124" y="2762"/>
                <a:ext cx="1689" cy="429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CN" sz="1800">
                    <a:ea typeface="宋体" charset="-122"/>
                  </a:rPr>
                  <a:t>usual http request msg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CN" sz="2000" b="1">
                    <a:latin typeface="Courier New" pitchFamily="49" charset="0"/>
                    <a:ea typeface="宋体" charset="-122"/>
                  </a:rPr>
                  <a:t>cookie: 1678</a:t>
                </a:r>
              </a:p>
            </p:txBody>
          </p:sp>
        </p:grpSp>
        <p:sp>
          <p:nvSpPr>
            <p:cNvPr id="37935" name="Line 24"/>
            <p:cNvSpPr>
              <a:spLocks noChangeShapeType="1"/>
            </p:cNvSpPr>
            <p:nvPr/>
          </p:nvSpPr>
          <p:spPr bwMode="auto">
            <a:xfrm flipH="1">
              <a:off x="2694" y="3492"/>
              <a:ext cx="2082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37936" name="Group 25"/>
            <p:cNvGrpSpPr>
              <a:grpSpLocks/>
            </p:cNvGrpSpPr>
            <p:nvPr/>
          </p:nvGrpSpPr>
          <p:grpSpPr bwMode="auto">
            <a:xfrm>
              <a:off x="2830" y="3512"/>
              <a:ext cx="1743" cy="237"/>
              <a:chOff x="3268" y="2846"/>
              <a:chExt cx="1743" cy="237"/>
            </a:xfrm>
          </p:grpSpPr>
          <p:sp>
            <p:nvSpPr>
              <p:cNvPr id="37939" name="Rectangle 26"/>
              <p:cNvSpPr>
                <a:spLocks noChangeArrowheads="1"/>
              </p:cNvSpPr>
              <p:nvPr/>
            </p:nvSpPr>
            <p:spPr bwMode="auto">
              <a:xfrm>
                <a:off x="3282" y="2856"/>
                <a:ext cx="1692" cy="19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37940" name="Text Box 27"/>
              <p:cNvSpPr txBox="1">
                <a:spLocks noChangeArrowheads="1"/>
              </p:cNvSpPr>
              <p:nvPr/>
            </p:nvSpPr>
            <p:spPr bwMode="auto">
              <a:xfrm>
                <a:off x="3268" y="2846"/>
                <a:ext cx="1743" cy="237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CN" sz="1800">
                    <a:ea typeface="宋体" charset="-122"/>
                  </a:rPr>
                  <a:t>usual http response msg</a:t>
                </a:r>
                <a:endParaRPr lang="en-US" altLang="zh-CN" sz="2400">
                  <a:latin typeface="Times New Roman" pitchFamily="18" charset="0"/>
                  <a:ea typeface="宋体" charset="-122"/>
                </a:endParaRPr>
              </a:p>
            </p:txBody>
          </p:sp>
        </p:grpSp>
        <p:sp>
          <p:nvSpPr>
            <p:cNvPr id="37937" name="Text Box 28"/>
            <p:cNvSpPr txBox="1">
              <a:spLocks noChangeArrowheads="1"/>
            </p:cNvSpPr>
            <p:nvPr/>
          </p:nvSpPr>
          <p:spPr bwMode="auto">
            <a:xfrm>
              <a:off x="4803" y="2219"/>
              <a:ext cx="703" cy="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2000">
                  <a:solidFill>
                    <a:schemeClr val="accent2"/>
                  </a:solidFill>
                  <a:ea typeface="宋体" charset="-122"/>
                </a:rPr>
                <a:t>cookie-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2000">
                  <a:solidFill>
                    <a:schemeClr val="accent2"/>
                  </a:solidFill>
                  <a:ea typeface="宋体" charset="-122"/>
                </a:rPr>
                <a:t>specific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2000">
                  <a:solidFill>
                    <a:schemeClr val="accent2"/>
                  </a:solidFill>
                  <a:ea typeface="宋体" charset="-122"/>
                </a:rPr>
                <a:t>action</a:t>
              </a:r>
              <a:endParaRPr lang="en-US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37938" name="Text Box 29"/>
            <p:cNvSpPr txBox="1">
              <a:spLocks noChangeArrowheads="1"/>
            </p:cNvSpPr>
            <p:nvPr/>
          </p:nvSpPr>
          <p:spPr bwMode="auto">
            <a:xfrm>
              <a:off x="4796" y="3149"/>
              <a:ext cx="778" cy="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2000">
                  <a:solidFill>
                    <a:schemeClr val="accent2"/>
                  </a:solidFill>
                  <a:ea typeface="宋体" charset="-122"/>
                </a:rPr>
                <a:t>cookie-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2000">
                  <a:solidFill>
                    <a:schemeClr val="accent2"/>
                  </a:solidFill>
                  <a:ea typeface="宋体" charset="-122"/>
                </a:rPr>
                <a:t>spectific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2000">
                  <a:solidFill>
                    <a:schemeClr val="accent2"/>
                  </a:solidFill>
                  <a:ea typeface="宋体" charset="-122"/>
                </a:rPr>
                <a:t>action</a:t>
              </a:r>
              <a:endParaRPr lang="en-US" altLang="zh-CN" sz="2400">
                <a:latin typeface="Times New Roman" pitchFamily="18" charset="0"/>
                <a:ea typeface="宋体" charset="-122"/>
              </a:endParaRPr>
            </a:p>
          </p:txBody>
        </p:sp>
      </p:grpSp>
      <p:sp>
        <p:nvSpPr>
          <p:cNvPr id="37894" name="Text Box 30"/>
          <p:cNvSpPr txBox="1">
            <a:spLocks noChangeArrowheads="1"/>
          </p:cNvSpPr>
          <p:nvPr/>
        </p:nvSpPr>
        <p:spPr bwMode="auto">
          <a:xfrm>
            <a:off x="5611813" y="2063750"/>
            <a:ext cx="181927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>
                <a:solidFill>
                  <a:schemeClr val="accent2"/>
                </a:solidFill>
                <a:ea typeface="宋体" charset="-122"/>
              </a:rPr>
              <a:t>server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>
                <a:solidFill>
                  <a:schemeClr val="accent2"/>
                </a:solidFill>
                <a:ea typeface="宋体" charset="-122"/>
              </a:rPr>
              <a:t>creates ID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>
                <a:solidFill>
                  <a:schemeClr val="accent2"/>
                </a:solidFill>
                <a:ea typeface="宋体" charset="-122"/>
              </a:rPr>
              <a:t>1678 for user</a:t>
            </a:r>
            <a:endParaRPr lang="en-US" altLang="zh-CN" sz="2000">
              <a:ea typeface="宋体" charset="-122"/>
            </a:endParaRPr>
          </a:p>
        </p:txBody>
      </p:sp>
      <p:grpSp>
        <p:nvGrpSpPr>
          <p:cNvPr id="37895" name="Group 31"/>
          <p:cNvGrpSpPr>
            <a:grpSpLocks/>
          </p:cNvGrpSpPr>
          <p:nvPr/>
        </p:nvGrpSpPr>
        <p:grpSpPr bwMode="auto">
          <a:xfrm>
            <a:off x="8388350" y="3319463"/>
            <a:ext cx="293688" cy="395287"/>
            <a:chOff x="5115" y="1292"/>
            <a:chExt cx="185" cy="249"/>
          </a:xfrm>
        </p:grpSpPr>
        <p:sp>
          <p:nvSpPr>
            <p:cNvPr id="37917" name="Oval 32"/>
            <p:cNvSpPr>
              <a:spLocks noChangeArrowheads="1"/>
            </p:cNvSpPr>
            <p:nvPr/>
          </p:nvSpPr>
          <p:spPr bwMode="auto">
            <a:xfrm>
              <a:off x="5115" y="1292"/>
              <a:ext cx="177" cy="6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37918" name="Oval 33"/>
            <p:cNvSpPr>
              <a:spLocks noChangeArrowheads="1"/>
            </p:cNvSpPr>
            <p:nvPr/>
          </p:nvSpPr>
          <p:spPr bwMode="auto">
            <a:xfrm>
              <a:off x="5119" y="1472"/>
              <a:ext cx="177" cy="6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37919" name="Line 34"/>
            <p:cNvSpPr>
              <a:spLocks noChangeShapeType="1"/>
            </p:cNvSpPr>
            <p:nvPr/>
          </p:nvSpPr>
          <p:spPr bwMode="auto">
            <a:xfrm>
              <a:off x="5300" y="1315"/>
              <a:ext cx="0" cy="1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7920" name="Line 35"/>
            <p:cNvSpPr>
              <a:spLocks noChangeShapeType="1"/>
            </p:cNvSpPr>
            <p:nvPr/>
          </p:nvSpPr>
          <p:spPr bwMode="auto">
            <a:xfrm>
              <a:off x="5115" y="1331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</p:grpSp>
      <p:sp>
        <p:nvSpPr>
          <p:cNvPr id="37896" name="Line 36"/>
          <p:cNvSpPr>
            <a:spLocks noChangeShapeType="1"/>
          </p:cNvSpPr>
          <p:nvPr/>
        </p:nvSpPr>
        <p:spPr bwMode="auto">
          <a:xfrm>
            <a:off x="7485063" y="2686050"/>
            <a:ext cx="866775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37897" name="Text Box 37"/>
          <p:cNvSpPr txBox="1">
            <a:spLocks noChangeArrowheads="1"/>
          </p:cNvSpPr>
          <p:nvPr/>
        </p:nvSpPr>
        <p:spPr bwMode="auto">
          <a:xfrm rot="2225390">
            <a:off x="7270750" y="2389188"/>
            <a:ext cx="159226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600">
                <a:latin typeface="Times New Roman" pitchFamily="18" charset="0"/>
                <a:ea typeface="宋体" charset="-122"/>
              </a:rPr>
              <a:t>entry in backend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600">
                <a:latin typeface="Times New Roman" pitchFamily="18" charset="0"/>
                <a:ea typeface="宋体" charset="-122"/>
              </a:rPr>
              <a:t>database</a:t>
            </a:r>
          </a:p>
        </p:txBody>
      </p:sp>
      <p:sp>
        <p:nvSpPr>
          <p:cNvPr id="37898" name="Line 38"/>
          <p:cNvSpPr>
            <a:spLocks noChangeShapeType="1"/>
          </p:cNvSpPr>
          <p:nvPr/>
        </p:nvSpPr>
        <p:spPr bwMode="auto">
          <a:xfrm flipV="1">
            <a:off x="7107238" y="3614738"/>
            <a:ext cx="1098550" cy="427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37899" name="Text Box 39"/>
          <p:cNvSpPr txBox="1">
            <a:spLocks noChangeArrowheads="1"/>
          </p:cNvSpPr>
          <p:nvPr/>
        </p:nvSpPr>
        <p:spPr bwMode="auto">
          <a:xfrm rot="-1144414">
            <a:off x="7405688" y="3771900"/>
            <a:ext cx="7048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600">
                <a:latin typeface="Times New Roman" pitchFamily="18" charset="0"/>
                <a:ea typeface="宋体" charset="-122"/>
              </a:rPr>
              <a:t>access</a:t>
            </a:r>
          </a:p>
        </p:txBody>
      </p:sp>
      <p:sp>
        <p:nvSpPr>
          <p:cNvPr id="37900" name="Line 40"/>
          <p:cNvSpPr>
            <a:spLocks noChangeShapeType="1"/>
          </p:cNvSpPr>
          <p:nvPr/>
        </p:nvSpPr>
        <p:spPr bwMode="auto">
          <a:xfrm flipV="1">
            <a:off x="7229475" y="3870325"/>
            <a:ext cx="1195388" cy="128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37901" name="Text Box 41"/>
          <p:cNvSpPr txBox="1">
            <a:spLocks noChangeArrowheads="1"/>
          </p:cNvSpPr>
          <p:nvPr/>
        </p:nvSpPr>
        <p:spPr bwMode="auto">
          <a:xfrm rot="-2728275">
            <a:off x="7667625" y="4460875"/>
            <a:ext cx="7048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600">
                <a:latin typeface="Times New Roman" pitchFamily="18" charset="0"/>
                <a:ea typeface="宋体" charset="-122"/>
              </a:rPr>
              <a:t>access</a:t>
            </a:r>
          </a:p>
        </p:txBody>
      </p:sp>
      <p:grpSp>
        <p:nvGrpSpPr>
          <p:cNvPr id="37902" name="Group 42"/>
          <p:cNvGrpSpPr>
            <a:grpSpLocks/>
          </p:cNvGrpSpPr>
          <p:nvPr/>
        </p:nvGrpSpPr>
        <p:grpSpPr bwMode="auto">
          <a:xfrm>
            <a:off x="220663" y="3309938"/>
            <a:ext cx="1787525" cy="933450"/>
            <a:chOff x="654" y="1693"/>
            <a:chExt cx="1126" cy="588"/>
          </a:xfrm>
        </p:grpSpPr>
        <p:sp>
          <p:nvSpPr>
            <p:cNvPr id="37913" name="AutoShape 43"/>
            <p:cNvSpPr>
              <a:spLocks noChangeArrowheads="1"/>
            </p:cNvSpPr>
            <p:nvPr/>
          </p:nvSpPr>
          <p:spPr bwMode="auto">
            <a:xfrm>
              <a:off x="654" y="1700"/>
              <a:ext cx="1126" cy="576"/>
            </a:xfrm>
            <a:prstGeom prst="parallelogram">
              <a:avLst>
                <a:gd name="adj" fmla="val 48872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GB" altLang="zh-CN" sz="1600">
                <a:latin typeface="Times New Roman" pitchFamily="18" charset="0"/>
                <a:ea typeface="宋体" charset="-122"/>
              </a:endParaRPr>
            </a:p>
          </p:txBody>
        </p:sp>
        <p:grpSp>
          <p:nvGrpSpPr>
            <p:cNvPr id="37914" name="Group 44"/>
            <p:cNvGrpSpPr>
              <a:grpSpLocks/>
            </p:cNvGrpSpPr>
            <p:nvPr/>
          </p:nvGrpSpPr>
          <p:grpSpPr bwMode="auto">
            <a:xfrm>
              <a:off x="765" y="1693"/>
              <a:ext cx="919" cy="588"/>
              <a:chOff x="765" y="1693"/>
              <a:chExt cx="919" cy="588"/>
            </a:xfrm>
          </p:grpSpPr>
          <p:sp>
            <p:nvSpPr>
              <p:cNvPr id="37915" name="Text Box 45"/>
              <p:cNvSpPr txBox="1">
                <a:spLocks noChangeArrowheads="1"/>
              </p:cNvSpPr>
              <p:nvPr/>
            </p:nvSpPr>
            <p:spPr bwMode="auto">
              <a:xfrm>
                <a:off x="980" y="1693"/>
                <a:ext cx="704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CN" sz="1600" b="1">
                    <a:latin typeface="Times New Roman" pitchFamily="18" charset="0"/>
                    <a:ea typeface="宋体" charset="-122"/>
                  </a:rPr>
                  <a:t>Cookie file</a:t>
                </a:r>
                <a:endParaRPr lang="en-US" altLang="zh-CN" sz="16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37916" name="Text Box 46"/>
              <p:cNvSpPr txBox="1">
                <a:spLocks noChangeArrowheads="1"/>
              </p:cNvSpPr>
              <p:nvPr/>
            </p:nvSpPr>
            <p:spPr bwMode="auto">
              <a:xfrm>
                <a:off x="765" y="1915"/>
                <a:ext cx="839" cy="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CN" sz="1600">
                    <a:latin typeface="Times New Roman" pitchFamily="18" charset="0"/>
                    <a:ea typeface="宋体" charset="-122"/>
                  </a:rPr>
                  <a:t>amazon: 1678</a:t>
                </a:r>
              </a:p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CN" sz="1600">
                    <a:latin typeface="Times New Roman" pitchFamily="18" charset="0"/>
                    <a:ea typeface="宋体" charset="-122"/>
                  </a:rPr>
                  <a:t>ebay: 8734</a:t>
                </a:r>
              </a:p>
            </p:txBody>
          </p:sp>
        </p:grpSp>
      </p:grpSp>
      <p:sp>
        <p:nvSpPr>
          <p:cNvPr id="37903" name="AutoShape 47"/>
          <p:cNvSpPr>
            <a:spLocks noChangeArrowheads="1"/>
          </p:cNvSpPr>
          <p:nvPr/>
        </p:nvSpPr>
        <p:spPr bwMode="auto">
          <a:xfrm>
            <a:off x="287338" y="2057400"/>
            <a:ext cx="1787525" cy="914400"/>
          </a:xfrm>
          <a:prstGeom prst="parallelogram">
            <a:avLst>
              <a:gd name="adj" fmla="val 48872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GB" altLang="zh-CN" sz="1600">
              <a:latin typeface="Times New Roman" pitchFamily="18" charset="0"/>
              <a:ea typeface="宋体" charset="-122"/>
            </a:endParaRPr>
          </a:p>
        </p:txBody>
      </p:sp>
      <p:grpSp>
        <p:nvGrpSpPr>
          <p:cNvPr id="37904" name="Group 48"/>
          <p:cNvGrpSpPr>
            <a:grpSpLocks/>
          </p:cNvGrpSpPr>
          <p:nvPr/>
        </p:nvGrpSpPr>
        <p:grpSpPr bwMode="auto">
          <a:xfrm>
            <a:off x="463550" y="2033588"/>
            <a:ext cx="1458913" cy="933450"/>
            <a:chOff x="765" y="1693"/>
            <a:chExt cx="919" cy="588"/>
          </a:xfrm>
        </p:grpSpPr>
        <p:sp>
          <p:nvSpPr>
            <p:cNvPr id="37911" name="Text Box 49"/>
            <p:cNvSpPr txBox="1">
              <a:spLocks noChangeArrowheads="1"/>
            </p:cNvSpPr>
            <p:nvPr/>
          </p:nvSpPr>
          <p:spPr bwMode="auto">
            <a:xfrm>
              <a:off x="980" y="1693"/>
              <a:ext cx="70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 b="1">
                  <a:latin typeface="Times New Roman" pitchFamily="18" charset="0"/>
                  <a:ea typeface="宋体" charset="-122"/>
                </a:rPr>
                <a:t>Cookie file</a:t>
              </a:r>
              <a:endParaRPr lang="en-US" altLang="zh-CN" sz="16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37912" name="Text Box 50"/>
            <p:cNvSpPr txBox="1">
              <a:spLocks noChangeArrowheads="1"/>
            </p:cNvSpPr>
            <p:nvPr/>
          </p:nvSpPr>
          <p:spPr bwMode="auto">
            <a:xfrm>
              <a:off x="765" y="1915"/>
              <a:ext cx="682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zh-CN" sz="1600">
                <a:latin typeface="Times New Roman" pitchFamily="18" charset="0"/>
                <a:ea typeface="宋体" charset="-122"/>
              </a:endParaRP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>
                  <a:latin typeface="Times New Roman" pitchFamily="18" charset="0"/>
                  <a:ea typeface="宋体" charset="-122"/>
                </a:rPr>
                <a:t>ebay: 8734</a:t>
              </a:r>
            </a:p>
          </p:txBody>
        </p:sp>
      </p:grpSp>
      <p:grpSp>
        <p:nvGrpSpPr>
          <p:cNvPr id="37905" name="Group 51"/>
          <p:cNvGrpSpPr>
            <a:grpSpLocks/>
          </p:cNvGrpSpPr>
          <p:nvPr/>
        </p:nvGrpSpPr>
        <p:grpSpPr bwMode="auto">
          <a:xfrm>
            <a:off x="261938" y="4989513"/>
            <a:ext cx="1787525" cy="933450"/>
            <a:chOff x="654" y="1693"/>
            <a:chExt cx="1126" cy="588"/>
          </a:xfrm>
        </p:grpSpPr>
        <p:sp>
          <p:nvSpPr>
            <p:cNvPr id="37907" name="AutoShape 52"/>
            <p:cNvSpPr>
              <a:spLocks noChangeArrowheads="1"/>
            </p:cNvSpPr>
            <p:nvPr/>
          </p:nvSpPr>
          <p:spPr bwMode="auto">
            <a:xfrm>
              <a:off x="654" y="1700"/>
              <a:ext cx="1126" cy="576"/>
            </a:xfrm>
            <a:prstGeom prst="parallelogram">
              <a:avLst>
                <a:gd name="adj" fmla="val 48872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GB" altLang="zh-CN" sz="1600">
                <a:latin typeface="Times New Roman" pitchFamily="18" charset="0"/>
                <a:ea typeface="宋体" charset="-122"/>
              </a:endParaRPr>
            </a:p>
          </p:txBody>
        </p:sp>
        <p:grpSp>
          <p:nvGrpSpPr>
            <p:cNvPr id="37908" name="Group 53"/>
            <p:cNvGrpSpPr>
              <a:grpSpLocks/>
            </p:cNvGrpSpPr>
            <p:nvPr/>
          </p:nvGrpSpPr>
          <p:grpSpPr bwMode="auto">
            <a:xfrm>
              <a:off x="765" y="1693"/>
              <a:ext cx="919" cy="588"/>
              <a:chOff x="765" y="1693"/>
              <a:chExt cx="919" cy="588"/>
            </a:xfrm>
          </p:grpSpPr>
          <p:sp>
            <p:nvSpPr>
              <p:cNvPr id="37909" name="Text Box 54"/>
              <p:cNvSpPr txBox="1">
                <a:spLocks noChangeArrowheads="1"/>
              </p:cNvSpPr>
              <p:nvPr/>
            </p:nvSpPr>
            <p:spPr bwMode="auto">
              <a:xfrm>
                <a:off x="980" y="1693"/>
                <a:ext cx="704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CN" sz="1600" b="1">
                    <a:latin typeface="Times New Roman" pitchFamily="18" charset="0"/>
                    <a:ea typeface="宋体" charset="-122"/>
                  </a:rPr>
                  <a:t>Cookie file</a:t>
                </a:r>
                <a:endParaRPr lang="en-US" altLang="zh-CN" sz="16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37910" name="Text Box 55"/>
              <p:cNvSpPr txBox="1">
                <a:spLocks noChangeArrowheads="1"/>
              </p:cNvSpPr>
              <p:nvPr/>
            </p:nvSpPr>
            <p:spPr bwMode="auto">
              <a:xfrm>
                <a:off x="765" y="1915"/>
                <a:ext cx="839" cy="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CN" sz="1600">
                    <a:latin typeface="Times New Roman" pitchFamily="18" charset="0"/>
                    <a:ea typeface="宋体" charset="-122"/>
                  </a:rPr>
                  <a:t>amazon: 1678</a:t>
                </a:r>
              </a:p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CN" sz="1600">
                    <a:latin typeface="Times New Roman" pitchFamily="18" charset="0"/>
                    <a:ea typeface="宋体" charset="-122"/>
                  </a:rPr>
                  <a:t>ebay: 8734</a:t>
                </a:r>
              </a:p>
            </p:txBody>
          </p:sp>
        </p:grpSp>
      </p:grpSp>
      <p:sp>
        <p:nvSpPr>
          <p:cNvPr id="37906" name="Text Box 56"/>
          <p:cNvSpPr txBox="1">
            <a:spLocks noChangeArrowheads="1"/>
          </p:cNvSpPr>
          <p:nvPr/>
        </p:nvSpPr>
        <p:spPr bwMode="auto">
          <a:xfrm>
            <a:off x="200025" y="4484688"/>
            <a:ext cx="18081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>
                <a:ea typeface="宋体" charset="-122"/>
              </a:rPr>
              <a:t>one week later:</a:t>
            </a:r>
          </a:p>
        </p:txBody>
      </p:sp>
    </p:spTree>
    <p:extLst>
      <p:ext uri="{BB962C8B-B14F-4D97-AF65-F5344CB8AC3E}">
        <p14:creationId xmlns:p14="http://schemas.microsoft.com/office/powerpoint/2010/main" val="3182428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643D5556-A18E-4946-A813-D5979445E642}" type="slidenum">
              <a:rPr lang="en-US" altLang="zh-CN" sz="1400">
                <a:latin typeface="Times New Roman" pitchFamily="18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en-US" altLang="zh-CN" sz="1400">
              <a:latin typeface="Times New Roman" pitchFamily="18" charset="0"/>
            </a:endParaRPr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>
                <a:ea typeface="宋体" charset="-122"/>
              </a:rPr>
              <a:t>Cookies (continued)</a:t>
            </a:r>
          </a:p>
        </p:txBody>
      </p:sp>
      <p:sp>
        <p:nvSpPr>
          <p:cNvPr id="3891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477963"/>
            <a:ext cx="3810000" cy="2671117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altLang="zh-CN" sz="2400" u="sng" dirty="0" smtClean="0">
                <a:solidFill>
                  <a:srgbClr val="FF0000"/>
                </a:solidFill>
                <a:ea typeface="宋体" charset="-122"/>
              </a:rPr>
              <a:t>cookies </a:t>
            </a:r>
            <a:r>
              <a:rPr lang="en-US" altLang="zh-CN" sz="2400" u="sng" dirty="0" smtClean="0">
                <a:solidFill>
                  <a:srgbClr val="FF0000"/>
                </a:solidFill>
                <a:ea typeface="宋体" charset="-122"/>
              </a:rPr>
              <a:t>can bring:</a:t>
            </a:r>
            <a:endParaRPr lang="en-US" altLang="zh-CN" sz="2400" dirty="0" smtClean="0">
              <a:ea typeface="宋体" charset="-122"/>
            </a:endParaRPr>
          </a:p>
          <a:p>
            <a:r>
              <a:rPr lang="en-US" altLang="zh-CN" sz="2400" dirty="0" smtClean="0">
                <a:ea typeface="宋体" charset="-122"/>
              </a:rPr>
              <a:t>authorization</a:t>
            </a:r>
          </a:p>
          <a:p>
            <a:r>
              <a:rPr lang="en-US" altLang="zh-CN" sz="2400" dirty="0" smtClean="0">
                <a:ea typeface="宋体" charset="-122"/>
              </a:rPr>
              <a:t>shopping carts</a:t>
            </a:r>
          </a:p>
          <a:p>
            <a:r>
              <a:rPr lang="en-US" altLang="zh-CN" sz="2400" dirty="0" smtClean="0">
                <a:ea typeface="宋体" charset="-122"/>
              </a:rPr>
              <a:t>recommendations</a:t>
            </a:r>
          </a:p>
          <a:p>
            <a:r>
              <a:rPr lang="en-US" altLang="zh-CN" sz="2400" dirty="0" smtClean="0">
                <a:ea typeface="宋体" charset="-122"/>
              </a:rPr>
              <a:t>user session state</a:t>
            </a:r>
          </a:p>
        </p:txBody>
      </p:sp>
      <p:sp>
        <p:nvSpPr>
          <p:cNvPr id="38918" name="Rectangle 4"/>
          <p:cNvSpPr>
            <a:spLocks noChangeArrowheads="1"/>
          </p:cNvSpPr>
          <p:nvPr/>
        </p:nvSpPr>
        <p:spPr bwMode="auto">
          <a:xfrm>
            <a:off x="4911725" y="1411288"/>
            <a:ext cx="3810000" cy="4648200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 typeface="ZapfDingbats" pitchFamily="82" charset="2"/>
              <a:buNone/>
            </a:pPr>
            <a:r>
              <a:rPr lang="en-US" altLang="zh-CN" sz="2400" u="sng">
                <a:solidFill>
                  <a:srgbClr val="FF0000"/>
                </a:solidFill>
                <a:ea typeface="宋体" charset="-122"/>
              </a:rPr>
              <a:t>Cookies and privacy:</a:t>
            </a:r>
            <a:endParaRPr lang="en-US" altLang="zh-CN" sz="2400">
              <a:ea typeface="宋体" charset="-122"/>
            </a:endParaRPr>
          </a:p>
          <a:p>
            <a:r>
              <a:rPr lang="en-US" altLang="zh-CN" sz="2400">
                <a:ea typeface="宋体" charset="-122"/>
              </a:rPr>
              <a:t>cookies permit sites to learn a lot about you</a:t>
            </a:r>
          </a:p>
          <a:p>
            <a:r>
              <a:rPr lang="en-US" altLang="zh-CN" sz="2400">
                <a:ea typeface="宋体" charset="-122"/>
              </a:rPr>
              <a:t>you may supply name and e-mail to sites</a:t>
            </a:r>
          </a:p>
          <a:p>
            <a:r>
              <a:rPr lang="en-US" altLang="zh-CN" sz="2400">
                <a:ea typeface="宋体" charset="-122"/>
              </a:rPr>
              <a:t>search engines use  cookies to learn yet more</a:t>
            </a:r>
          </a:p>
          <a:p>
            <a:r>
              <a:rPr lang="en-US" altLang="zh-CN" sz="2400">
                <a:ea typeface="宋体" charset="-122"/>
              </a:rPr>
              <a:t>advertising  companies  obtain info across sites</a:t>
            </a:r>
          </a:p>
        </p:txBody>
      </p:sp>
      <p:sp>
        <p:nvSpPr>
          <p:cNvPr id="38919" name="Text Box 5"/>
          <p:cNvSpPr txBox="1">
            <a:spLocks noChangeArrowheads="1"/>
          </p:cNvSpPr>
          <p:nvPr/>
        </p:nvSpPr>
        <p:spPr bwMode="auto">
          <a:xfrm>
            <a:off x="7321550" y="1177925"/>
            <a:ext cx="798513" cy="396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>
                <a:solidFill>
                  <a:schemeClr val="accent2"/>
                </a:solidFill>
                <a:ea typeface="宋体" charset="-122"/>
              </a:rPr>
              <a:t>aside</a:t>
            </a:r>
            <a:endParaRPr lang="en-US" altLang="zh-CN" sz="1600">
              <a:latin typeface="Times New Roman" pitchFamily="18" charset="0"/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2450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Roadmap</a:t>
            </a:r>
            <a:endParaRPr lang="en-US" dirty="0" smtClean="0"/>
          </a:p>
        </p:txBody>
      </p:sp>
      <p:sp>
        <p:nvSpPr>
          <p:cNvPr id="1843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3a-</a:t>
            </a:r>
            <a:fld id="{F2B0524B-4689-4349-8A61-994FB85E9567}" type="slidenum">
              <a:rPr lang="en-US" smtClean="0"/>
              <a:pPr/>
              <a:t>28</a:t>
            </a:fld>
            <a:endParaRPr lang="en-US" smtClean="0"/>
          </a:p>
        </p:txBody>
      </p:sp>
      <p:pic>
        <p:nvPicPr>
          <p:cNvPr id="5123" name="Picture 3" descr="C:\Users\ptrianta.NET\AppData\Local\Microsoft\Windows\Temporary Internet Files\Content.IE5\PUCT662B\MP90042767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098522" y="397466"/>
            <a:ext cx="1925226" cy="1282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 flipH="1">
            <a:off x="592978" y="2060848"/>
            <a:ext cx="45719" cy="295232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35842" name="Picture 2" descr="https://encrypted-tbn3.gstatic.com/images?q=tbn:ANd9GcSm49ArgnEZDebR1_E8OcRMSerzCqMJyxU0bjHyAGPiUYacOr9hJ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897" y="2060848"/>
            <a:ext cx="279474" cy="279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4"/>
          <p:cNvSpPr txBox="1">
            <a:spLocks noChangeArrowheads="1"/>
          </p:cNvSpPr>
          <p:nvPr/>
        </p:nvSpPr>
        <p:spPr bwMode="auto">
          <a:xfrm>
            <a:off x="732716" y="1916832"/>
            <a:ext cx="7799724" cy="376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Applications and their needs, vs Internet </a:t>
            </a:r>
            <a:r>
              <a:rPr lang="en-US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trasport</a:t>
            </a: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layer services</a:t>
            </a:r>
          </a:p>
          <a:p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The http </a:t>
            </a:r>
            <a:r>
              <a:rPr lang="en-US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protcocol</a:t>
            </a:r>
            <a:endParaRPr lang="en-US" sz="2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1"/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General description and functionality</a:t>
            </a:r>
          </a:p>
          <a:p>
            <a:pPr lvl="1"/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Authentication, cookies and related aspects</a:t>
            </a:r>
          </a:p>
          <a:p>
            <a:pPr lvl="1"/>
            <a:r>
              <a:rPr lang="en-US" sz="2000" b="1" dirty="0" smtClean="0"/>
              <a:t>Caching and proxies</a:t>
            </a:r>
          </a:p>
          <a:p>
            <a:pPr lvl="1"/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(continuation with more applications: next lecture)</a:t>
            </a:r>
          </a:p>
          <a:p>
            <a:pPr lvl="1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70732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5410200" y="6400800"/>
            <a:ext cx="28956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400"/>
              <a:t>2: Application Layer</a:t>
            </a:r>
            <a:endParaRPr lang="en-US" altLang="zh-CN" sz="1400">
              <a:latin typeface="Times New Roman" pitchFamily="18" charset="0"/>
            </a:endParaRPr>
          </a:p>
        </p:txBody>
      </p:sp>
      <p:sp>
        <p:nvSpPr>
          <p:cNvPr id="3993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EE9F74F0-B0F7-4EA8-B64D-6B3878DF3ED1}" type="slidenum">
              <a:rPr lang="en-US" altLang="zh-CN" sz="1400">
                <a:latin typeface="Times New Roman" pitchFamily="18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lang="en-US" altLang="zh-CN" sz="1400">
              <a:latin typeface="Times New Roman" pitchFamily="18" charset="0"/>
            </a:endParaRPr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" y="228600"/>
            <a:ext cx="7962900" cy="608112"/>
          </a:xfrm>
        </p:spPr>
        <p:txBody>
          <a:bodyPr/>
          <a:lstStyle/>
          <a:p>
            <a:r>
              <a:rPr lang="en-US" altLang="zh-CN" sz="3200" smtClean="0">
                <a:ea typeface="宋体" charset="-122"/>
              </a:rPr>
              <a:t>Conditional GET: client-side caching</a:t>
            </a:r>
            <a:endParaRPr lang="en-US" altLang="zh-CN" smtClean="0">
              <a:ea typeface="宋体" charset="-122"/>
            </a:endParaRP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590675"/>
            <a:ext cx="3886200" cy="4305300"/>
          </a:xfrm>
        </p:spPr>
        <p:txBody>
          <a:bodyPr/>
          <a:lstStyle/>
          <a:p>
            <a:r>
              <a:rPr lang="en-US" altLang="zh-CN" sz="2000" smtClean="0">
                <a:solidFill>
                  <a:srgbClr val="FF0000"/>
                </a:solidFill>
                <a:ea typeface="宋体" charset="-122"/>
              </a:rPr>
              <a:t>Goal:</a:t>
            </a:r>
            <a:r>
              <a:rPr lang="en-US" altLang="zh-CN" sz="2000" smtClean="0">
                <a:ea typeface="宋体" charset="-122"/>
              </a:rPr>
              <a:t> don’t send object if client has up-to-date stored (cached) version</a:t>
            </a:r>
          </a:p>
          <a:p>
            <a:r>
              <a:rPr lang="en-US" altLang="zh-CN" sz="2000" smtClean="0">
                <a:ea typeface="宋体" charset="-122"/>
              </a:rPr>
              <a:t>client: specify date of cached copy in http request</a:t>
            </a:r>
          </a:p>
          <a:p>
            <a:pPr lvl="1">
              <a:buFont typeface="ZapfDingbats" pitchFamily="82" charset="2"/>
              <a:buNone/>
            </a:pPr>
            <a:r>
              <a:rPr lang="en-US" altLang="zh-CN" sz="1800" b="1" smtClean="0">
                <a:latin typeface="Courier New" pitchFamily="49" charset="0"/>
                <a:ea typeface="宋体" charset="-122"/>
              </a:rPr>
              <a:t>If-modified-since: &lt;date&gt;</a:t>
            </a:r>
          </a:p>
          <a:p>
            <a:r>
              <a:rPr lang="en-US" altLang="zh-CN" sz="2000" smtClean="0">
                <a:ea typeface="宋体" charset="-122"/>
              </a:rPr>
              <a:t>server: response contains no object if cached copy up-to-date: </a:t>
            </a:r>
          </a:p>
          <a:p>
            <a:pPr lvl="1">
              <a:buFont typeface="ZapfDingbats" pitchFamily="82" charset="2"/>
              <a:buNone/>
            </a:pPr>
            <a:r>
              <a:rPr lang="en-US" altLang="zh-CN" sz="1800" b="1" smtClean="0">
                <a:latin typeface="Courier New" pitchFamily="49" charset="0"/>
                <a:ea typeface="宋体" charset="-122"/>
              </a:rPr>
              <a:t>HTTP/1.0 304 Not Modified</a:t>
            </a:r>
            <a:endParaRPr lang="en-US" altLang="zh-CN" sz="2000" smtClean="0">
              <a:ea typeface="宋体" charset="-122"/>
            </a:endParaRPr>
          </a:p>
        </p:txBody>
      </p:sp>
      <p:sp>
        <p:nvSpPr>
          <p:cNvPr id="39942" name="Line 4"/>
          <p:cNvSpPr>
            <a:spLocks noChangeShapeType="1"/>
          </p:cNvSpPr>
          <p:nvPr/>
        </p:nvSpPr>
        <p:spPr bwMode="auto">
          <a:xfrm>
            <a:off x="4276725" y="2114550"/>
            <a:ext cx="3305175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39943" name="Text Box 5"/>
          <p:cNvSpPr txBox="1">
            <a:spLocks noChangeArrowheads="1"/>
          </p:cNvSpPr>
          <p:nvPr/>
        </p:nvSpPr>
        <p:spPr bwMode="auto">
          <a:xfrm>
            <a:off x="3876675" y="1436688"/>
            <a:ext cx="981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u="sng">
                <a:ea typeface="宋体" charset="-122"/>
              </a:rPr>
              <a:t>client</a:t>
            </a:r>
            <a:endParaRPr lang="en-US" altLang="zh-CN" sz="2400">
              <a:latin typeface="Times New Roman" pitchFamily="18" charset="0"/>
              <a:ea typeface="宋体" charset="-122"/>
            </a:endParaRPr>
          </a:p>
        </p:txBody>
      </p:sp>
      <p:sp>
        <p:nvSpPr>
          <p:cNvPr id="39944" name="Text Box 6"/>
          <p:cNvSpPr txBox="1">
            <a:spLocks noChangeArrowheads="1"/>
          </p:cNvSpPr>
          <p:nvPr/>
        </p:nvSpPr>
        <p:spPr bwMode="auto">
          <a:xfrm>
            <a:off x="7321550" y="1408113"/>
            <a:ext cx="1104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u="sng">
                <a:ea typeface="宋体" charset="-122"/>
              </a:rPr>
              <a:t>server</a:t>
            </a:r>
            <a:endParaRPr lang="en-US" altLang="zh-CN" sz="2400">
              <a:latin typeface="Times New Roman" pitchFamily="18" charset="0"/>
              <a:ea typeface="宋体" charset="-122"/>
            </a:endParaRPr>
          </a:p>
        </p:txBody>
      </p:sp>
      <p:sp>
        <p:nvSpPr>
          <p:cNvPr id="39945" name="Rectangle 7"/>
          <p:cNvSpPr>
            <a:spLocks noChangeArrowheads="1"/>
          </p:cNvSpPr>
          <p:nvPr/>
        </p:nvSpPr>
        <p:spPr bwMode="auto">
          <a:xfrm>
            <a:off x="4514850" y="2114550"/>
            <a:ext cx="2686050" cy="7905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sv-SE" altLang="zh-CN" sz="2400">
              <a:latin typeface="Times New Roman" pitchFamily="18" charset="0"/>
              <a:ea typeface="宋体" charset="-122"/>
            </a:endParaRPr>
          </a:p>
        </p:txBody>
      </p:sp>
      <p:sp>
        <p:nvSpPr>
          <p:cNvPr id="39946" name="Text Box 8"/>
          <p:cNvSpPr txBox="1">
            <a:spLocks noChangeArrowheads="1"/>
          </p:cNvSpPr>
          <p:nvPr/>
        </p:nvSpPr>
        <p:spPr bwMode="auto">
          <a:xfrm>
            <a:off x="4521200" y="2098675"/>
            <a:ext cx="2681288" cy="85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>
                <a:ea typeface="宋体" charset="-122"/>
              </a:rPr>
              <a:t>http request msg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600" b="1">
                <a:latin typeface="Courier New" pitchFamily="49" charset="0"/>
                <a:ea typeface="宋体" charset="-122"/>
              </a:rPr>
              <a:t>If-modified-since: &lt;date&gt;</a:t>
            </a:r>
            <a:endParaRPr lang="en-US" altLang="zh-CN" sz="2000" b="1">
              <a:latin typeface="Courier New" pitchFamily="49" charset="0"/>
              <a:ea typeface="宋体" charset="-122"/>
            </a:endParaRPr>
          </a:p>
        </p:txBody>
      </p:sp>
      <p:sp>
        <p:nvSpPr>
          <p:cNvPr id="39947" name="Line 9"/>
          <p:cNvSpPr>
            <a:spLocks noChangeShapeType="1"/>
          </p:cNvSpPr>
          <p:nvPr/>
        </p:nvSpPr>
        <p:spPr bwMode="auto">
          <a:xfrm flipH="1">
            <a:off x="4295775" y="3105150"/>
            <a:ext cx="3305175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sv-SE"/>
          </a:p>
        </p:txBody>
      </p:sp>
      <p:grpSp>
        <p:nvGrpSpPr>
          <p:cNvPr id="39948" name="Group 30"/>
          <p:cNvGrpSpPr>
            <a:grpSpLocks/>
          </p:cNvGrpSpPr>
          <p:nvPr/>
        </p:nvGrpSpPr>
        <p:grpSpPr bwMode="auto">
          <a:xfrm>
            <a:off x="4502150" y="2974975"/>
            <a:ext cx="2643188" cy="855663"/>
            <a:chOff x="2698" y="2036"/>
            <a:chExt cx="1665" cy="539"/>
          </a:xfrm>
        </p:grpSpPr>
        <p:sp>
          <p:nvSpPr>
            <p:cNvPr id="39958" name="Rectangle 10"/>
            <p:cNvSpPr>
              <a:spLocks noChangeArrowheads="1"/>
            </p:cNvSpPr>
            <p:nvPr/>
          </p:nvSpPr>
          <p:spPr bwMode="auto">
            <a:xfrm>
              <a:off x="2760" y="2071"/>
              <a:ext cx="1578" cy="46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39959" name="Text Box 11"/>
            <p:cNvSpPr txBox="1">
              <a:spLocks noChangeArrowheads="1"/>
            </p:cNvSpPr>
            <p:nvPr/>
          </p:nvSpPr>
          <p:spPr bwMode="auto">
            <a:xfrm>
              <a:off x="2698" y="2036"/>
              <a:ext cx="1665" cy="5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800">
                  <a:ea typeface="宋体" charset="-122"/>
                </a:rPr>
                <a:t>http response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 b="1">
                  <a:latin typeface="Courier New" pitchFamily="49" charset="0"/>
                  <a:ea typeface="宋体" charset="-122"/>
                </a:rPr>
                <a:t>HTTP/1.0 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 b="1">
                  <a:latin typeface="Courier New" pitchFamily="49" charset="0"/>
                  <a:ea typeface="宋体" charset="-122"/>
                </a:rPr>
                <a:t>304 Not Modified</a:t>
              </a:r>
              <a:endParaRPr lang="en-US" altLang="zh-CN" sz="2000" b="1">
                <a:latin typeface="Courier New" pitchFamily="49" charset="0"/>
                <a:ea typeface="宋体" charset="-122"/>
              </a:endParaRPr>
            </a:p>
          </p:txBody>
        </p:sp>
      </p:grpSp>
      <p:sp>
        <p:nvSpPr>
          <p:cNvPr id="39949" name="Text Box 28"/>
          <p:cNvSpPr txBox="1">
            <a:spLocks noChangeArrowheads="1"/>
          </p:cNvSpPr>
          <p:nvPr/>
        </p:nvSpPr>
        <p:spPr bwMode="auto">
          <a:xfrm>
            <a:off x="7585075" y="2360613"/>
            <a:ext cx="1223963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>
                <a:solidFill>
                  <a:schemeClr val="accent2"/>
                </a:solidFill>
                <a:ea typeface="宋体" charset="-122"/>
              </a:rPr>
              <a:t>object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>
                <a:solidFill>
                  <a:schemeClr val="accent2"/>
                </a:solidFill>
                <a:ea typeface="宋体" charset="-122"/>
              </a:rPr>
              <a:t>not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>
                <a:solidFill>
                  <a:schemeClr val="accent2"/>
                </a:solidFill>
                <a:ea typeface="宋体" charset="-122"/>
              </a:rPr>
              <a:t>modified</a:t>
            </a:r>
            <a:endParaRPr lang="en-US" altLang="zh-CN" sz="2400">
              <a:latin typeface="Times New Roman" pitchFamily="18" charset="0"/>
              <a:ea typeface="宋体" charset="-122"/>
            </a:endParaRPr>
          </a:p>
        </p:txBody>
      </p:sp>
      <p:sp>
        <p:nvSpPr>
          <p:cNvPr id="39950" name="Line 31"/>
          <p:cNvSpPr>
            <a:spLocks noChangeShapeType="1"/>
          </p:cNvSpPr>
          <p:nvPr/>
        </p:nvSpPr>
        <p:spPr bwMode="auto">
          <a:xfrm>
            <a:off x="4400550" y="4171950"/>
            <a:ext cx="3905250" cy="0"/>
          </a:xfrm>
          <a:prstGeom prst="line">
            <a:avLst/>
          </a:prstGeom>
          <a:noFill/>
          <a:ln w="28575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39951" name="Line 32"/>
          <p:cNvSpPr>
            <a:spLocks noChangeShapeType="1"/>
          </p:cNvSpPr>
          <p:nvPr/>
        </p:nvSpPr>
        <p:spPr bwMode="auto">
          <a:xfrm>
            <a:off x="4343400" y="4467225"/>
            <a:ext cx="3305175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39952" name="Rectangle 33"/>
          <p:cNvSpPr>
            <a:spLocks noChangeArrowheads="1"/>
          </p:cNvSpPr>
          <p:nvPr/>
        </p:nvSpPr>
        <p:spPr bwMode="auto">
          <a:xfrm>
            <a:off x="4581525" y="4467225"/>
            <a:ext cx="2686050" cy="7905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sv-SE" altLang="zh-CN" sz="2400">
              <a:latin typeface="Times New Roman" pitchFamily="18" charset="0"/>
              <a:ea typeface="宋体" charset="-122"/>
            </a:endParaRPr>
          </a:p>
        </p:txBody>
      </p:sp>
      <p:sp>
        <p:nvSpPr>
          <p:cNvPr id="39953" name="Text Box 34"/>
          <p:cNvSpPr txBox="1">
            <a:spLocks noChangeArrowheads="1"/>
          </p:cNvSpPr>
          <p:nvPr/>
        </p:nvSpPr>
        <p:spPr bwMode="auto">
          <a:xfrm>
            <a:off x="4587875" y="4451350"/>
            <a:ext cx="2681288" cy="85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>
                <a:ea typeface="宋体" charset="-122"/>
              </a:rPr>
              <a:t>http request msg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600" b="1">
                <a:latin typeface="Courier New" pitchFamily="49" charset="0"/>
                <a:ea typeface="宋体" charset="-122"/>
              </a:rPr>
              <a:t>If-modified-since: &lt;date&gt;</a:t>
            </a:r>
            <a:endParaRPr lang="en-US" altLang="zh-CN" sz="2000" b="1">
              <a:latin typeface="Courier New" pitchFamily="49" charset="0"/>
              <a:ea typeface="宋体" charset="-122"/>
            </a:endParaRPr>
          </a:p>
        </p:txBody>
      </p:sp>
      <p:sp>
        <p:nvSpPr>
          <p:cNvPr id="39954" name="Line 35"/>
          <p:cNvSpPr>
            <a:spLocks noChangeShapeType="1"/>
          </p:cNvSpPr>
          <p:nvPr/>
        </p:nvSpPr>
        <p:spPr bwMode="auto">
          <a:xfrm flipH="1">
            <a:off x="4362450" y="5457825"/>
            <a:ext cx="3305175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39955" name="Rectangle 37"/>
          <p:cNvSpPr>
            <a:spLocks noChangeArrowheads="1"/>
          </p:cNvSpPr>
          <p:nvPr/>
        </p:nvSpPr>
        <p:spPr bwMode="auto">
          <a:xfrm>
            <a:off x="4667250" y="5383213"/>
            <a:ext cx="2505075" cy="10429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sv-SE" altLang="zh-CN" sz="2400">
              <a:latin typeface="Times New Roman" pitchFamily="18" charset="0"/>
              <a:ea typeface="宋体" charset="-122"/>
            </a:endParaRPr>
          </a:p>
        </p:txBody>
      </p:sp>
      <p:sp>
        <p:nvSpPr>
          <p:cNvPr id="39956" name="Text Box 38"/>
          <p:cNvSpPr txBox="1">
            <a:spLocks noChangeArrowheads="1"/>
          </p:cNvSpPr>
          <p:nvPr/>
        </p:nvSpPr>
        <p:spPr bwMode="auto">
          <a:xfrm>
            <a:off x="4568825" y="5327650"/>
            <a:ext cx="2643188" cy="116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>
                <a:ea typeface="宋体" charset="-122"/>
              </a:rPr>
              <a:t>http response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600" b="1">
                <a:latin typeface="Courier New" pitchFamily="49" charset="0"/>
                <a:ea typeface="宋体" charset="-122"/>
              </a:rPr>
              <a:t>HTTP/1.1 200 OK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600" b="1">
                <a:latin typeface="Courier New" pitchFamily="49" charset="0"/>
                <a:ea typeface="宋体" charset="-122"/>
              </a:rPr>
              <a:t>…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 b="1">
                <a:latin typeface="Courier New" pitchFamily="49" charset="0"/>
                <a:ea typeface="宋体" charset="-122"/>
              </a:rPr>
              <a:t>&lt;data&gt;</a:t>
            </a:r>
          </a:p>
        </p:txBody>
      </p:sp>
      <p:sp>
        <p:nvSpPr>
          <p:cNvPr id="39957" name="Text Box 39"/>
          <p:cNvSpPr txBox="1">
            <a:spLocks noChangeArrowheads="1"/>
          </p:cNvSpPr>
          <p:nvPr/>
        </p:nvSpPr>
        <p:spPr bwMode="auto">
          <a:xfrm>
            <a:off x="7651750" y="4808538"/>
            <a:ext cx="12239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>
                <a:solidFill>
                  <a:schemeClr val="accent2"/>
                </a:solidFill>
                <a:ea typeface="宋体" charset="-122"/>
              </a:rPr>
              <a:t>object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>
                <a:solidFill>
                  <a:schemeClr val="accent2"/>
                </a:solidFill>
                <a:ea typeface="宋体" charset="-122"/>
              </a:rPr>
              <a:t>modified</a:t>
            </a:r>
            <a:endParaRPr lang="en-US" altLang="zh-CN" sz="2400">
              <a:latin typeface="Times New Roman" pitchFamily="18" charset="0"/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01158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Roadmap</a:t>
            </a:r>
            <a:endParaRPr lang="en-US" dirty="0" smtClean="0"/>
          </a:p>
        </p:txBody>
      </p:sp>
      <p:sp>
        <p:nvSpPr>
          <p:cNvPr id="1843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3a-</a:t>
            </a:r>
            <a:fld id="{F2B0524B-4689-4349-8A61-994FB85E9567}" type="slidenum">
              <a:rPr lang="en-US" smtClean="0"/>
              <a:pPr/>
              <a:t>3</a:t>
            </a:fld>
            <a:endParaRPr lang="en-US" smtClean="0"/>
          </a:p>
        </p:txBody>
      </p:sp>
      <p:pic>
        <p:nvPicPr>
          <p:cNvPr id="5123" name="Picture 3" descr="C:\Users\ptrianta.NET\AppData\Local\Microsoft\Windows\Temporary Internet Files\Content.IE5\PUCT662B\MP90042767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098522" y="397466"/>
            <a:ext cx="1925226" cy="1282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 flipH="1">
            <a:off x="592978" y="2060848"/>
            <a:ext cx="45719" cy="295232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35842" name="Picture 2" descr="https://encrypted-tbn3.gstatic.com/images?q=tbn:ANd9GcSm49ArgnEZDebR1_E8OcRMSerzCqMJyxU0bjHyAGPiUYacOr9hJ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897" y="2060848"/>
            <a:ext cx="279474" cy="279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4"/>
          <p:cNvSpPr txBox="1">
            <a:spLocks noChangeArrowheads="1"/>
          </p:cNvSpPr>
          <p:nvPr/>
        </p:nvSpPr>
        <p:spPr bwMode="auto">
          <a:xfrm>
            <a:off x="732716" y="1916832"/>
            <a:ext cx="7799724" cy="376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Applications and their needs, vs Internet </a:t>
            </a:r>
            <a:r>
              <a:rPr lang="en-US" sz="2400" dirty="0" err="1" smtClean="0"/>
              <a:t>trasport</a:t>
            </a:r>
            <a:r>
              <a:rPr lang="en-US" sz="2400" dirty="0" smtClean="0"/>
              <a:t> layer services</a:t>
            </a:r>
          </a:p>
          <a:p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The http </a:t>
            </a:r>
            <a:r>
              <a:rPr lang="en-US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protcocol</a:t>
            </a:r>
            <a:endParaRPr lang="en-US" sz="2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1"/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General description and functionality</a:t>
            </a:r>
          </a:p>
          <a:p>
            <a:pPr lvl="1"/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Authentication, cookies and related aspects</a:t>
            </a:r>
          </a:p>
          <a:p>
            <a:pPr lvl="1"/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Caching </a:t>
            </a:r>
            <a:r>
              <a:rPr lang="en-US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andp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roxies</a:t>
            </a:r>
            <a:endParaRPr lang="en-US" sz="2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1"/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(continuation with more applications: next lecture)</a:t>
            </a:r>
          </a:p>
          <a:p>
            <a:pPr lvl="1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01131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5410200" y="6400800"/>
            <a:ext cx="28956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400"/>
              <a:t>2: Application Layer</a:t>
            </a:r>
            <a:endParaRPr lang="en-US" altLang="zh-CN" sz="1400">
              <a:latin typeface="Times New Roman" pitchFamily="18" charset="0"/>
            </a:endParaRPr>
          </a:p>
        </p:txBody>
      </p:sp>
      <p:sp>
        <p:nvSpPr>
          <p:cNvPr id="4096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2CABD38D-7538-4453-BEE8-29276E593A95}" type="slidenum">
              <a:rPr lang="en-US" altLang="zh-CN" sz="1400">
                <a:latin typeface="Times New Roman" pitchFamily="18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endParaRPr lang="en-US" altLang="zh-CN" sz="1400">
              <a:latin typeface="Times New Roman" pitchFamily="18" charset="0"/>
            </a:endParaRPr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smtClean="0">
                <a:ea typeface="宋体" charset="-122"/>
              </a:rPr>
              <a:t>Web Caches (proxy server)</a:t>
            </a:r>
            <a:endParaRPr lang="en-US" altLang="zh-CN" smtClean="0">
              <a:ea typeface="宋体" charset="-122"/>
            </a:endParaRPr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98450" y="1763713"/>
            <a:ext cx="4000500" cy="4410075"/>
          </a:xfrm>
        </p:spPr>
        <p:txBody>
          <a:bodyPr/>
          <a:lstStyle/>
          <a:p>
            <a:r>
              <a:rPr lang="en-US" altLang="zh-CN" sz="1800" dirty="0" smtClean="0">
                <a:ea typeface="宋体" charset="-122"/>
              </a:rPr>
              <a:t>user configures browser: Web accesses via web cache</a:t>
            </a:r>
          </a:p>
          <a:p>
            <a:r>
              <a:rPr lang="en-US" altLang="zh-CN" sz="1800" dirty="0" smtClean="0">
                <a:ea typeface="宋体" charset="-122"/>
              </a:rPr>
              <a:t>client sends all http requests to  web </a:t>
            </a:r>
            <a:r>
              <a:rPr lang="en-US" altLang="zh-CN" sz="1800" dirty="0" smtClean="0">
                <a:ea typeface="宋体" charset="-122"/>
              </a:rPr>
              <a:t>cache; the cache(proxy) server</a:t>
            </a:r>
            <a:endParaRPr lang="en-US" altLang="zh-CN" sz="1800" dirty="0" smtClean="0">
              <a:ea typeface="宋体" charset="-122"/>
            </a:endParaRPr>
          </a:p>
          <a:p>
            <a:pPr lvl="1"/>
            <a:r>
              <a:rPr lang="en-US" altLang="zh-CN" sz="1800" dirty="0" smtClean="0">
                <a:ea typeface="宋体" charset="-122"/>
              </a:rPr>
              <a:t>if object at web cache, </a:t>
            </a:r>
            <a:r>
              <a:rPr lang="en-US" altLang="zh-CN" sz="1800" dirty="0" smtClean="0">
                <a:ea typeface="宋体" charset="-122"/>
              </a:rPr>
              <a:t>r</a:t>
            </a:r>
            <a:r>
              <a:rPr lang="en-US" altLang="zh-CN" sz="1800" dirty="0" smtClean="0">
                <a:ea typeface="宋体" charset="-122"/>
              </a:rPr>
              <a:t>eturn object </a:t>
            </a:r>
            <a:r>
              <a:rPr lang="en-US" altLang="zh-CN" sz="1800" dirty="0" smtClean="0">
                <a:ea typeface="宋体" charset="-122"/>
              </a:rPr>
              <a:t>in http response </a:t>
            </a:r>
          </a:p>
          <a:p>
            <a:pPr lvl="1"/>
            <a:r>
              <a:rPr lang="en-US" altLang="zh-CN" sz="1800" dirty="0" smtClean="0">
                <a:ea typeface="宋体" charset="-122"/>
              </a:rPr>
              <a:t>else </a:t>
            </a:r>
            <a:r>
              <a:rPr lang="en-US" altLang="zh-CN" sz="1800" dirty="0" smtClean="0">
                <a:ea typeface="宋体" charset="-122"/>
              </a:rPr>
              <a:t>request </a:t>
            </a:r>
            <a:r>
              <a:rPr lang="en-US" altLang="zh-CN" sz="1800" dirty="0" smtClean="0">
                <a:ea typeface="宋体" charset="-122"/>
              </a:rPr>
              <a:t>object from origin server (or from next cache), then </a:t>
            </a:r>
            <a:r>
              <a:rPr lang="en-US" altLang="zh-CN" sz="1800" dirty="0" smtClean="0">
                <a:ea typeface="宋体" charset="-122"/>
              </a:rPr>
              <a:t>return </a:t>
            </a:r>
            <a:r>
              <a:rPr lang="en-US" altLang="zh-CN" sz="1800" dirty="0" smtClean="0">
                <a:ea typeface="宋体" charset="-122"/>
              </a:rPr>
              <a:t>http response to client</a:t>
            </a:r>
          </a:p>
          <a:p>
            <a:r>
              <a:rPr lang="en-US" altLang="zh-CN" sz="1800" dirty="0" smtClean="0">
                <a:solidFill>
                  <a:srgbClr val="FF0000"/>
                </a:solidFill>
                <a:ea typeface="宋体" charset="-122"/>
              </a:rPr>
              <a:t>Hierarchical, cooperative caching, ICP: Internet Caching Protocol (RFC2187)</a:t>
            </a:r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600075" y="1174750"/>
            <a:ext cx="7200900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 typeface="ZapfDingbats" pitchFamily="82" charset="2"/>
              <a:buNone/>
            </a:pPr>
            <a:r>
              <a:rPr lang="en-US" altLang="zh-CN" sz="2400">
                <a:solidFill>
                  <a:srgbClr val="FF0000"/>
                </a:solidFill>
                <a:ea typeface="宋体" charset="-122"/>
              </a:rPr>
              <a:t>Goal:</a:t>
            </a:r>
            <a:r>
              <a:rPr lang="en-US" altLang="zh-CN" sz="2000">
                <a:ea typeface="宋体" charset="-122"/>
              </a:rPr>
              <a:t> satisfy client request without involving origin server</a:t>
            </a:r>
            <a:endParaRPr lang="en-US" altLang="zh-CN" sz="2400">
              <a:ea typeface="宋体" charset="-122"/>
            </a:endParaRPr>
          </a:p>
        </p:txBody>
      </p:sp>
      <p:graphicFrame>
        <p:nvGraphicFramePr>
          <p:cNvPr id="40967" name="Object 7"/>
          <p:cNvGraphicFramePr>
            <a:graphicFrameLocks noChangeAspect="1"/>
          </p:cNvGraphicFramePr>
          <p:nvPr/>
        </p:nvGraphicFramePr>
        <p:xfrm>
          <a:off x="4203700" y="2955925"/>
          <a:ext cx="515938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88" name="Clip" r:id="rId3" imgW="1307263" imgH="1084139" progId="MS_ClipArt_Gallery.2">
                  <p:embed/>
                </p:oleObj>
              </mc:Choice>
              <mc:Fallback>
                <p:oleObj name="Clip" r:id="rId3" imgW="1307263" imgH="1084139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3700" y="2955925"/>
                        <a:ext cx="515938" cy="41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4143375" y="3368675"/>
            <a:ext cx="7143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600">
                <a:ea typeface="宋体" charset="-122"/>
              </a:rPr>
              <a:t>client</a:t>
            </a:r>
            <a:endParaRPr lang="en-US" altLang="zh-CN" sz="2400">
              <a:latin typeface="Times New Roman" pitchFamily="18" charset="0"/>
              <a:ea typeface="宋体" charset="-122"/>
            </a:endParaRPr>
          </a:p>
        </p:txBody>
      </p:sp>
      <p:graphicFrame>
        <p:nvGraphicFramePr>
          <p:cNvPr id="40969" name="Object 9"/>
          <p:cNvGraphicFramePr>
            <a:graphicFrameLocks noChangeAspect="1"/>
          </p:cNvGraphicFramePr>
          <p:nvPr/>
        </p:nvGraphicFramePr>
        <p:xfrm>
          <a:off x="4268788" y="4826000"/>
          <a:ext cx="515937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89" name="Clip" r:id="rId5" imgW="1307263" imgH="1084139" progId="MS_ClipArt_Gallery.2">
                  <p:embed/>
                </p:oleObj>
              </mc:Choice>
              <mc:Fallback>
                <p:oleObj name="Clip" r:id="rId5" imgW="1307263" imgH="1084139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8788" y="4826000"/>
                        <a:ext cx="515937" cy="41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70" name="Text Box 10"/>
          <p:cNvSpPr txBox="1">
            <a:spLocks noChangeArrowheads="1"/>
          </p:cNvSpPr>
          <p:nvPr/>
        </p:nvSpPr>
        <p:spPr bwMode="auto">
          <a:xfrm>
            <a:off x="6024563" y="2774950"/>
            <a:ext cx="9556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>
                <a:ea typeface="宋体" charset="-122"/>
              </a:rPr>
              <a:t>Proxy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>
                <a:ea typeface="宋体" charset="-122"/>
              </a:rPr>
              <a:t>server</a:t>
            </a:r>
            <a:endParaRPr lang="en-US" altLang="zh-CN" sz="2400">
              <a:latin typeface="Times New Roman" pitchFamily="18" charset="0"/>
              <a:ea typeface="宋体" charset="-122"/>
            </a:endParaRPr>
          </a:p>
        </p:txBody>
      </p:sp>
      <p:grpSp>
        <p:nvGrpSpPr>
          <p:cNvPr id="40971" name="Group 11"/>
          <p:cNvGrpSpPr>
            <a:grpSpLocks/>
          </p:cNvGrpSpPr>
          <p:nvPr/>
        </p:nvGrpSpPr>
        <p:grpSpPr bwMode="auto">
          <a:xfrm>
            <a:off x="6249988" y="3556000"/>
            <a:ext cx="346075" cy="742950"/>
            <a:chOff x="4180" y="783"/>
            <a:chExt cx="150" cy="307"/>
          </a:xfrm>
        </p:grpSpPr>
        <p:sp>
          <p:nvSpPr>
            <p:cNvPr id="41009" name="AutoShape 12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1010" name="Rectangle 13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1011" name="Rectangle 14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1012" name="AutoShape 15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1013" name="Line 16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1014" name="Line 17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1015" name="Rectangle 18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1016" name="Rectangle 19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zh-CN" sz="2400">
                <a:latin typeface="Times New Roman" pitchFamily="18" charset="0"/>
                <a:ea typeface="宋体" charset="-122"/>
              </a:endParaRPr>
            </a:p>
          </p:txBody>
        </p:sp>
      </p:grpSp>
      <p:sp>
        <p:nvSpPr>
          <p:cNvPr id="40972" name="Line 20"/>
          <p:cNvSpPr>
            <a:spLocks noChangeShapeType="1"/>
          </p:cNvSpPr>
          <p:nvPr/>
        </p:nvSpPr>
        <p:spPr bwMode="auto">
          <a:xfrm>
            <a:off x="4765675" y="3144838"/>
            <a:ext cx="1428750" cy="6683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40973" name="Line 21"/>
          <p:cNvSpPr>
            <a:spLocks noChangeShapeType="1"/>
          </p:cNvSpPr>
          <p:nvPr/>
        </p:nvSpPr>
        <p:spPr bwMode="auto">
          <a:xfrm flipH="1" flipV="1">
            <a:off x="4803775" y="3284538"/>
            <a:ext cx="1350963" cy="6270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40974" name="Line 22"/>
          <p:cNvSpPr>
            <a:spLocks noChangeShapeType="1"/>
          </p:cNvSpPr>
          <p:nvPr/>
        </p:nvSpPr>
        <p:spPr bwMode="auto">
          <a:xfrm flipV="1">
            <a:off x="4759325" y="4095750"/>
            <a:ext cx="1401763" cy="76041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40975" name="Line 23"/>
          <p:cNvSpPr>
            <a:spLocks noChangeShapeType="1"/>
          </p:cNvSpPr>
          <p:nvPr/>
        </p:nvSpPr>
        <p:spPr bwMode="auto">
          <a:xfrm flipH="1">
            <a:off x="4810125" y="4183063"/>
            <a:ext cx="1403350" cy="78581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40976" name="Text Box 24"/>
          <p:cNvSpPr txBox="1">
            <a:spLocks noChangeArrowheads="1"/>
          </p:cNvSpPr>
          <p:nvPr/>
        </p:nvSpPr>
        <p:spPr bwMode="auto">
          <a:xfrm>
            <a:off x="4298950" y="5284788"/>
            <a:ext cx="7143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600">
                <a:ea typeface="宋体" charset="-122"/>
              </a:rPr>
              <a:t>client</a:t>
            </a:r>
            <a:endParaRPr lang="en-US" altLang="zh-CN" sz="2400">
              <a:latin typeface="Times New Roman" pitchFamily="18" charset="0"/>
              <a:ea typeface="宋体" charset="-122"/>
            </a:endParaRPr>
          </a:p>
        </p:txBody>
      </p:sp>
      <p:sp>
        <p:nvSpPr>
          <p:cNvPr id="40977" name="Text Box 25"/>
          <p:cNvSpPr txBox="1">
            <a:spLocks noChangeArrowheads="1"/>
          </p:cNvSpPr>
          <p:nvPr/>
        </p:nvSpPr>
        <p:spPr bwMode="auto">
          <a:xfrm rot="1422049">
            <a:off x="4848225" y="3195638"/>
            <a:ext cx="13874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600">
                <a:solidFill>
                  <a:srgbClr val="FF0000"/>
                </a:solidFill>
                <a:ea typeface="宋体" charset="-122"/>
              </a:rPr>
              <a:t>http request</a:t>
            </a:r>
            <a:endParaRPr lang="en-US" altLang="zh-CN" sz="2400">
              <a:latin typeface="Times New Roman" pitchFamily="18" charset="0"/>
              <a:ea typeface="宋体" charset="-122"/>
            </a:endParaRPr>
          </a:p>
        </p:txBody>
      </p:sp>
      <p:sp>
        <p:nvSpPr>
          <p:cNvPr id="40978" name="Text Box 26"/>
          <p:cNvSpPr txBox="1">
            <a:spLocks noChangeArrowheads="1"/>
          </p:cNvSpPr>
          <p:nvPr/>
        </p:nvSpPr>
        <p:spPr bwMode="auto">
          <a:xfrm rot="-1692639">
            <a:off x="4625975" y="4200525"/>
            <a:ext cx="13874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600">
                <a:solidFill>
                  <a:srgbClr val="FF0000"/>
                </a:solidFill>
                <a:ea typeface="宋体" charset="-122"/>
              </a:rPr>
              <a:t>http request</a:t>
            </a:r>
            <a:endParaRPr lang="en-US" altLang="zh-CN" sz="2400">
              <a:latin typeface="Times New Roman" pitchFamily="18" charset="0"/>
              <a:ea typeface="宋体" charset="-122"/>
            </a:endParaRPr>
          </a:p>
        </p:txBody>
      </p:sp>
      <p:sp>
        <p:nvSpPr>
          <p:cNvPr id="40979" name="Text Box 27"/>
          <p:cNvSpPr txBox="1">
            <a:spLocks noChangeArrowheads="1"/>
          </p:cNvSpPr>
          <p:nvPr/>
        </p:nvSpPr>
        <p:spPr bwMode="auto">
          <a:xfrm rot="1411598">
            <a:off x="4664075" y="3562350"/>
            <a:ext cx="1498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600">
                <a:solidFill>
                  <a:srgbClr val="FF0000"/>
                </a:solidFill>
                <a:ea typeface="宋体" charset="-122"/>
              </a:rPr>
              <a:t>http response</a:t>
            </a:r>
            <a:endParaRPr lang="en-US" altLang="zh-CN" sz="2400">
              <a:latin typeface="Times New Roman" pitchFamily="18" charset="0"/>
              <a:ea typeface="宋体" charset="-122"/>
            </a:endParaRPr>
          </a:p>
        </p:txBody>
      </p:sp>
      <p:sp>
        <p:nvSpPr>
          <p:cNvPr id="40980" name="Text Box 28"/>
          <p:cNvSpPr txBox="1">
            <a:spLocks noChangeArrowheads="1"/>
          </p:cNvSpPr>
          <p:nvPr/>
        </p:nvSpPr>
        <p:spPr bwMode="auto">
          <a:xfrm rot="-1737783">
            <a:off x="4832350" y="4519613"/>
            <a:ext cx="1498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600">
                <a:solidFill>
                  <a:srgbClr val="FF0000"/>
                </a:solidFill>
                <a:ea typeface="宋体" charset="-122"/>
              </a:rPr>
              <a:t>http response</a:t>
            </a:r>
            <a:endParaRPr lang="en-US" altLang="zh-CN" sz="2400">
              <a:latin typeface="Times New Roman" pitchFamily="18" charset="0"/>
              <a:ea typeface="宋体" charset="-122"/>
            </a:endParaRPr>
          </a:p>
        </p:txBody>
      </p:sp>
      <p:grpSp>
        <p:nvGrpSpPr>
          <p:cNvPr id="40981" name="Group 30"/>
          <p:cNvGrpSpPr>
            <a:grpSpLocks/>
          </p:cNvGrpSpPr>
          <p:nvPr/>
        </p:nvGrpSpPr>
        <p:grpSpPr bwMode="auto">
          <a:xfrm>
            <a:off x="8174038" y="2765425"/>
            <a:ext cx="346075" cy="742950"/>
            <a:chOff x="4180" y="783"/>
            <a:chExt cx="150" cy="307"/>
          </a:xfrm>
        </p:grpSpPr>
        <p:sp>
          <p:nvSpPr>
            <p:cNvPr id="41001" name="AutoShape 31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1002" name="Rectangle 32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1003" name="Rectangle 33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1004" name="AutoShape 34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1005" name="Line 35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1006" name="Line 36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1007" name="Rectangle 37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1008" name="Rectangle 38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zh-CN" sz="2400">
                <a:latin typeface="Times New Roman" pitchFamily="18" charset="0"/>
                <a:ea typeface="宋体" charset="-122"/>
              </a:endParaRPr>
            </a:p>
          </p:txBody>
        </p:sp>
      </p:grpSp>
      <p:grpSp>
        <p:nvGrpSpPr>
          <p:cNvPr id="40982" name="Group 39"/>
          <p:cNvGrpSpPr>
            <a:grpSpLocks/>
          </p:cNvGrpSpPr>
          <p:nvPr/>
        </p:nvGrpSpPr>
        <p:grpSpPr bwMode="auto">
          <a:xfrm>
            <a:off x="8174038" y="4670425"/>
            <a:ext cx="346075" cy="742950"/>
            <a:chOff x="4180" y="783"/>
            <a:chExt cx="150" cy="307"/>
          </a:xfrm>
        </p:grpSpPr>
        <p:sp>
          <p:nvSpPr>
            <p:cNvPr id="40993" name="AutoShape 40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0994" name="Rectangle 41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0995" name="Rectangle 42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0996" name="AutoShape 43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0997" name="Line 44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0998" name="Line 45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0999" name="Rectangle 46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1000" name="Rectangle 47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zh-CN" sz="2400">
                <a:latin typeface="Times New Roman" pitchFamily="18" charset="0"/>
                <a:ea typeface="宋体" charset="-122"/>
              </a:endParaRPr>
            </a:p>
          </p:txBody>
        </p:sp>
      </p:grpSp>
      <p:sp>
        <p:nvSpPr>
          <p:cNvPr id="40983" name="Line 48"/>
          <p:cNvSpPr>
            <a:spLocks noChangeShapeType="1"/>
          </p:cNvSpPr>
          <p:nvPr/>
        </p:nvSpPr>
        <p:spPr bwMode="auto">
          <a:xfrm flipV="1">
            <a:off x="6692900" y="3095625"/>
            <a:ext cx="1401763" cy="76041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40984" name="Line 49"/>
          <p:cNvSpPr>
            <a:spLocks noChangeShapeType="1"/>
          </p:cNvSpPr>
          <p:nvPr/>
        </p:nvSpPr>
        <p:spPr bwMode="auto">
          <a:xfrm flipH="1">
            <a:off x="6743700" y="3182938"/>
            <a:ext cx="1403350" cy="78581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40985" name="Text Box 50"/>
          <p:cNvSpPr txBox="1">
            <a:spLocks noChangeArrowheads="1"/>
          </p:cNvSpPr>
          <p:nvPr/>
        </p:nvSpPr>
        <p:spPr bwMode="auto">
          <a:xfrm rot="-1692639">
            <a:off x="6559550" y="3200400"/>
            <a:ext cx="13874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600">
                <a:solidFill>
                  <a:srgbClr val="FF0000"/>
                </a:solidFill>
                <a:ea typeface="宋体" charset="-122"/>
              </a:rPr>
              <a:t>http request</a:t>
            </a:r>
            <a:endParaRPr lang="en-US" altLang="zh-CN" sz="2400">
              <a:latin typeface="Times New Roman" pitchFamily="18" charset="0"/>
              <a:ea typeface="宋体" charset="-122"/>
            </a:endParaRPr>
          </a:p>
        </p:txBody>
      </p:sp>
      <p:sp>
        <p:nvSpPr>
          <p:cNvPr id="40986" name="Text Box 51"/>
          <p:cNvSpPr txBox="1">
            <a:spLocks noChangeArrowheads="1"/>
          </p:cNvSpPr>
          <p:nvPr/>
        </p:nvSpPr>
        <p:spPr bwMode="auto">
          <a:xfrm rot="-1737783">
            <a:off x="6765925" y="3519488"/>
            <a:ext cx="1498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600">
                <a:solidFill>
                  <a:srgbClr val="FF0000"/>
                </a:solidFill>
                <a:ea typeface="宋体" charset="-122"/>
              </a:rPr>
              <a:t>http response</a:t>
            </a:r>
            <a:endParaRPr lang="en-US" altLang="zh-CN" sz="2400">
              <a:latin typeface="Times New Roman" pitchFamily="18" charset="0"/>
              <a:ea typeface="宋体" charset="-122"/>
            </a:endParaRPr>
          </a:p>
        </p:txBody>
      </p:sp>
      <p:sp>
        <p:nvSpPr>
          <p:cNvPr id="40987" name="Line 52"/>
          <p:cNvSpPr>
            <a:spLocks noChangeShapeType="1"/>
          </p:cNvSpPr>
          <p:nvPr/>
        </p:nvSpPr>
        <p:spPr bwMode="auto">
          <a:xfrm>
            <a:off x="6651625" y="4259263"/>
            <a:ext cx="1428750" cy="6683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40988" name="Line 53"/>
          <p:cNvSpPr>
            <a:spLocks noChangeShapeType="1"/>
          </p:cNvSpPr>
          <p:nvPr/>
        </p:nvSpPr>
        <p:spPr bwMode="auto">
          <a:xfrm flipH="1" flipV="1">
            <a:off x="6689725" y="4398963"/>
            <a:ext cx="1350963" cy="6270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40989" name="Text Box 54"/>
          <p:cNvSpPr txBox="1">
            <a:spLocks noChangeArrowheads="1"/>
          </p:cNvSpPr>
          <p:nvPr/>
        </p:nvSpPr>
        <p:spPr bwMode="auto">
          <a:xfrm rot="1422049">
            <a:off x="6734175" y="4310063"/>
            <a:ext cx="13874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600">
                <a:solidFill>
                  <a:srgbClr val="FF0000"/>
                </a:solidFill>
                <a:ea typeface="宋体" charset="-122"/>
              </a:rPr>
              <a:t>http request</a:t>
            </a:r>
            <a:endParaRPr lang="en-US" altLang="zh-CN" sz="2400">
              <a:latin typeface="Times New Roman" pitchFamily="18" charset="0"/>
              <a:ea typeface="宋体" charset="-122"/>
            </a:endParaRPr>
          </a:p>
        </p:txBody>
      </p:sp>
      <p:sp>
        <p:nvSpPr>
          <p:cNvPr id="40990" name="Text Box 55"/>
          <p:cNvSpPr txBox="1">
            <a:spLocks noChangeArrowheads="1"/>
          </p:cNvSpPr>
          <p:nvPr/>
        </p:nvSpPr>
        <p:spPr bwMode="auto">
          <a:xfrm rot="1411598">
            <a:off x="6550025" y="4676775"/>
            <a:ext cx="1498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600">
                <a:solidFill>
                  <a:srgbClr val="FF0000"/>
                </a:solidFill>
                <a:ea typeface="宋体" charset="-122"/>
              </a:rPr>
              <a:t>http response</a:t>
            </a:r>
            <a:endParaRPr lang="en-US" altLang="zh-CN" sz="2400">
              <a:latin typeface="Times New Roman" pitchFamily="18" charset="0"/>
              <a:ea typeface="宋体" charset="-122"/>
            </a:endParaRPr>
          </a:p>
        </p:txBody>
      </p:sp>
      <p:sp>
        <p:nvSpPr>
          <p:cNvPr id="40991" name="Text Box 56"/>
          <p:cNvSpPr txBox="1">
            <a:spLocks noChangeArrowheads="1"/>
          </p:cNvSpPr>
          <p:nvPr/>
        </p:nvSpPr>
        <p:spPr bwMode="auto">
          <a:xfrm>
            <a:off x="7885113" y="5465763"/>
            <a:ext cx="8001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600">
                <a:ea typeface="宋体" charset="-122"/>
              </a:rPr>
              <a:t>origin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600">
                <a:ea typeface="宋体" charset="-122"/>
              </a:rPr>
              <a:t>server</a:t>
            </a:r>
            <a:endParaRPr lang="en-US" altLang="zh-CN" sz="2400">
              <a:latin typeface="Times New Roman" pitchFamily="18" charset="0"/>
              <a:ea typeface="宋体" charset="-122"/>
            </a:endParaRPr>
          </a:p>
        </p:txBody>
      </p:sp>
      <p:sp>
        <p:nvSpPr>
          <p:cNvPr id="40992" name="Text Box 57"/>
          <p:cNvSpPr txBox="1">
            <a:spLocks noChangeArrowheads="1"/>
          </p:cNvSpPr>
          <p:nvPr/>
        </p:nvSpPr>
        <p:spPr bwMode="auto">
          <a:xfrm>
            <a:off x="7913688" y="2132013"/>
            <a:ext cx="8001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600">
                <a:ea typeface="宋体" charset="-122"/>
              </a:rPr>
              <a:t>origin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600">
                <a:ea typeface="宋体" charset="-122"/>
              </a:rPr>
              <a:t>server</a:t>
            </a:r>
            <a:endParaRPr lang="en-US" altLang="zh-CN" sz="2400">
              <a:latin typeface="Times New Roman" pitchFamily="18" charset="0"/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54727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5410200" y="6400800"/>
            <a:ext cx="28956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400"/>
              <a:t>2: Application Layer</a:t>
            </a:r>
            <a:endParaRPr lang="en-US" altLang="zh-CN" sz="1400">
              <a:latin typeface="Times New Roman" pitchFamily="18" charset="0"/>
            </a:endParaRPr>
          </a:p>
        </p:txBody>
      </p:sp>
      <p:sp>
        <p:nvSpPr>
          <p:cNvPr id="4198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EDA10E44-81B9-483D-9D08-364866B60520}" type="slidenum">
              <a:rPr lang="en-US" altLang="zh-CN" sz="1400">
                <a:latin typeface="Times New Roman" pitchFamily="18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endParaRPr lang="en-US" altLang="zh-CN" sz="1400">
              <a:latin typeface="Times New Roman" pitchFamily="18" charset="0"/>
            </a:endParaRPr>
          </a:p>
        </p:txBody>
      </p:sp>
      <p:sp>
        <p:nvSpPr>
          <p:cNvPr id="41988" name="Line 67"/>
          <p:cNvSpPr>
            <a:spLocks noChangeShapeType="1"/>
          </p:cNvSpPr>
          <p:nvPr/>
        </p:nvSpPr>
        <p:spPr bwMode="auto">
          <a:xfrm>
            <a:off x="5067300" y="2076450"/>
            <a:ext cx="285750" cy="1143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419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smtClean="0">
                <a:ea typeface="宋体" charset="-122"/>
              </a:rPr>
              <a:t>Why Web Caching?</a:t>
            </a:r>
            <a:endParaRPr lang="en-US" altLang="zh-CN" smtClean="0">
              <a:ea typeface="宋体" charset="-122"/>
            </a:endParaRPr>
          </a:p>
        </p:txBody>
      </p:sp>
      <p:sp>
        <p:nvSpPr>
          <p:cNvPr id="4199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193800"/>
            <a:ext cx="3810000" cy="39940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altLang="zh-CN" sz="2000" smtClean="0">
                <a:solidFill>
                  <a:srgbClr val="FF0000"/>
                </a:solidFill>
                <a:ea typeface="宋体" charset="-122"/>
              </a:rPr>
              <a:t>Assume:</a:t>
            </a:r>
            <a:r>
              <a:rPr lang="en-US" altLang="zh-CN" sz="2000" smtClean="0">
                <a:ea typeface="宋体" charset="-122"/>
              </a:rPr>
              <a:t> cache is “close” to client (e.g., in same network)</a:t>
            </a:r>
          </a:p>
          <a:p>
            <a:r>
              <a:rPr lang="en-US" altLang="zh-CN" sz="2000" smtClean="0">
                <a:ea typeface="宋体" charset="-122"/>
              </a:rPr>
              <a:t>smaller response time: cache “closer” to client</a:t>
            </a:r>
          </a:p>
          <a:p>
            <a:r>
              <a:rPr lang="en-US" altLang="zh-CN" sz="2000" smtClean="0">
                <a:ea typeface="宋体" charset="-122"/>
              </a:rPr>
              <a:t>decrease traffic to distant servers</a:t>
            </a:r>
          </a:p>
          <a:p>
            <a:pPr lvl="1"/>
            <a:r>
              <a:rPr lang="en-US" altLang="zh-CN" sz="1800" smtClean="0">
                <a:ea typeface="宋体" charset="-122"/>
              </a:rPr>
              <a:t>link out of institutional/local ISP network often bottleneck </a:t>
            </a:r>
          </a:p>
          <a:p>
            <a:r>
              <a:rPr lang="en-US" altLang="zh-CN" sz="2000" smtClean="0">
                <a:ea typeface="宋体" charset="-122"/>
              </a:rPr>
              <a:t>Important for large data applications (e.g. video,…)</a:t>
            </a:r>
          </a:p>
          <a:p>
            <a:r>
              <a:rPr lang="en-US" altLang="zh-CN" sz="2000" smtClean="0">
                <a:ea typeface="宋体" charset="-122"/>
              </a:rPr>
              <a:t>Performance effect:</a:t>
            </a:r>
          </a:p>
          <a:p>
            <a:pPr lvl="1">
              <a:buFont typeface="ZapfDingbats" pitchFamily="82" charset="2"/>
              <a:buNone/>
            </a:pPr>
            <a:r>
              <a:rPr lang="en-US" altLang="zh-CN" sz="1800" smtClean="0">
                <a:ea typeface="宋体" charset="-122"/>
              </a:rPr>
              <a:t> </a:t>
            </a:r>
          </a:p>
        </p:txBody>
      </p:sp>
      <p:grpSp>
        <p:nvGrpSpPr>
          <p:cNvPr id="41991" name="Group 6"/>
          <p:cNvGrpSpPr>
            <a:grpSpLocks/>
          </p:cNvGrpSpPr>
          <p:nvPr/>
        </p:nvGrpSpPr>
        <p:grpSpPr bwMode="auto">
          <a:xfrm>
            <a:off x="4878388" y="1698625"/>
            <a:ext cx="184150" cy="542925"/>
            <a:chOff x="4180" y="783"/>
            <a:chExt cx="150" cy="307"/>
          </a:xfrm>
        </p:grpSpPr>
        <p:sp>
          <p:nvSpPr>
            <p:cNvPr id="42092" name="AutoShape 7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2093" name="Rectangle 8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2094" name="Rectangle 9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2095" name="AutoShape 10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2096" name="Line 11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2097" name="Line 12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2098" name="Rectangle 13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2099" name="Rectangle 14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zh-CN" sz="2400">
                <a:latin typeface="Times New Roman" pitchFamily="18" charset="0"/>
                <a:ea typeface="宋体" charset="-122"/>
              </a:endParaRPr>
            </a:p>
          </p:txBody>
        </p:sp>
      </p:grpSp>
      <p:grpSp>
        <p:nvGrpSpPr>
          <p:cNvPr id="41992" name="Group 15"/>
          <p:cNvGrpSpPr>
            <a:grpSpLocks/>
          </p:cNvGrpSpPr>
          <p:nvPr/>
        </p:nvGrpSpPr>
        <p:grpSpPr bwMode="auto">
          <a:xfrm>
            <a:off x="5802313" y="1155700"/>
            <a:ext cx="184150" cy="542925"/>
            <a:chOff x="4180" y="783"/>
            <a:chExt cx="150" cy="307"/>
          </a:xfrm>
        </p:grpSpPr>
        <p:sp>
          <p:nvSpPr>
            <p:cNvPr id="42084" name="AutoShape 16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2085" name="Rectangle 17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2086" name="Rectangle 18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2087" name="AutoShape 19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2088" name="Line 20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2089" name="Line 21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2090" name="Rectangle 22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2091" name="Rectangle 23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zh-CN" sz="2400">
                <a:latin typeface="Times New Roman" pitchFamily="18" charset="0"/>
                <a:ea typeface="宋体" charset="-122"/>
              </a:endParaRPr>
            </a:p>
          </p:txBody>
        </p:sp>
      </p:grpSp>
      <p:grpSp>
        <p:nvGrpSpPr>
          <p:cNvPr id="41993" name="Group 24"/>
          <p:cNvGrpSpPr>
            <a:grpSpLocks/>
          </p:cNvGrpSpPr>
          <p:nvPr/>
        </p:nvGrpSpPr>
        <p:grpSpPr bwMode="auto">
          <a:xfrm>
            <a:off x="6478588" y="1184275"/>
            <a:ext cx="184150" cy="542925"/>
            <a:chOff x="4180" y="783"/>
            <a:chExt cx="150" cy="307"/>
          </a:xfrm>
        </p:grpSpPr>
        <p:sp>
          <p:nvSpPr>
            <p:cNvPr id="42076" name="AutoShape 25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2077" name="Rectangle 26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2078" name="Rectangle 27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2079" name="AutoShape 28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2080" name="Line 29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2081" name="Line 30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2082" name="Rectangle 31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2083" name="Rectangle 32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zh-CN" sz="2400">
                <a:latin typeface="Times New Roman" pitchFamily="18" charset="0"/>
                <a:ea typeface="宋体" charset="-122"/>
              </a:endParaRPr>
            </a:p>
          </p:txBody>
        </p:sp>
      </p:grpSp>
      <p:grpSp>
        <p:nvGrpSpPr>
          <p:cNvPr id="41994" name="Group 33"/>
          <p:cNvGrpSpPr>
            <a:grpSpLocks/>
          </p:cNvGrpSpPr>
          <p:nvPr/>
        </p:nvGrpSpPr>
        <p:grpSpPr bwMode="auto">
          <a:xfrm>
            <a:off x="7059613" y="1365250"/>
            <a:ext cx="184150" cy="542925"/>
            <a:chOff x="4180" y="783"/>
            <a:chExt cx="150" cy="307"/>
          </a:xfrm>
        </p:grpSpPr>
        <p:sp>
          <p:nvSpPr>
            <p:cNvPr id="42068" name="AutoShape 34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2069" name="Rectangle 35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2070" name="Rectangle 36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2071" name="AutoShape 37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2072" name="Line 38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2073" name="Line 39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2074" name="Rectangle 40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2075" name="Rectangle 41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zh-CN" sz="2400">
                <a:latin typeface="Times New Roman" pitchFamily="18" charset="0"/>
                <a:ea typeface="宋体" charset="-122"/>
              </a:endParaRPr>
            </a:p>
          </p:txBody>
        </p:sp>
      </p:grpSp>
      <p:grpSp>
        <p:nvGrpSpPr>
          <p:cNvPr id="41995" name="Group 42"/>
          <p:cNvGrpSpPr>
            <a:grpSpLocks/>
          </p:cNvGrpSpPr>
          <p:nvPr/>
        </p:nvGrpSpPr>
        <p:grpSpPr bwMode="auto">
          <a:xfrm>
            <a:off x="7373938" y="2155825"/>
            <a:ext cx="184150" cy="542925"/>
            <a:chOff x="4180" y="783"/>
            <a:chExt cx="150" cy="307"/>
          </a:xfrm>
        </p:grpSpPr>
        <p:sp>
          <p:nvSpPr>
            <p:cNvPr id="42060" name="AutoShape 43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2061" name="Rectangle 44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2062" name="Rectangle 45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2063" name="AutoShape 46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2064" name="Line 47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2065" name="Line 48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2066" name="Rectangle 49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2067" name="Rectangle 50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zh-CN" sz="2400">
                <a:latin typeface="Times New Roman" pitchFamily="18" charset="0"/>
                <a:ea typeface="宋体" charset="-122"/>
              </a:endParaRPr>
            </a:p>
          </p:txBody>
        </p:sp>
      </p:grpSp>
      <p:sp>
        <p:nvSpPr>
          <p:cNvPr id="41996" name="Text Box 66"/>
          <p:cNvSpPr txBox="1">
            <a:spLocks noChangeArrowheads="1"/>
          </p:cNvSpPr>
          <p:nvPr/>
        </p:nvSpPr>
        <p:spPr bwMode="auto">
          <a:xfrm>
            <a:off x="7600950" y="1208088"/>
            <a:ext cx="10795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>
                <a:ea typeface="宋体" charset="-122"/>
              </a:rPr>
              <a:t>origin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>
                <a:ea typeface="宋体" charset="-122"/>
              </a:rPr>
              <a:t>servers</a:t>
            </a:r>
            <a:endParaRPr lang="en-US" altLang="zh-CN" sz="2400">
              <a:latin typeface="Times New Roman" pitchFamily="18" charset="0"/>
              <a:ea typeface="宋体" charset="-122"/>
            </a:endParaRPr>
          </a:p>
        </p:txBody>
      </p:sp>
      <p:sp>
        <p:nvSpPr>
          <p:cNvPr id="41997" name="Line 68"/>
          <p:cNvSpPr>
            <a:spLocks noChangeShapeType="1"/>
          </p:cNvSpPr>
          <p:nvPr/>
        </p:nvSpPr>
        <p:spPr bwMode="auto">
          <a:xfrm>
            <a:off x="5876925" y="1695450"/>
            <a:ext cx="66675" cy="2762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41998" name="Line 69"/>
          <p:cNvSpPr>
            <a:spLocks noChangeShapeType="1"/>
          </p:cNvSpPr>
          <p:nvPr/>
        </p:nvSpPr>
        <p:spPr bwMode="auto">
          <a:xfrm flipH="1">
            <a:off x="6505575" y="1733550"/>
            <a:ext cx="9525" cy="2381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41999" name="Line 70"/>
          <p:cNvSpPr>
            <a:spLocks noChangeShapeType="1"/>
          </p:cNvSpPr>
          <p:nvPr/>
        </p:nvSpPr>
        <p:spPr bwMode="auto">
          <a:xfrm flipH="1">
            <a:off x="6962775" y="1895475"/>
            <a:ext cx="133350" cy="20955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42000" name="Line 71"/>
          <p:cNvSpPr>
            <a:spLocks noChangeShapeType="1"/>
          </p:cNvSpPr>
          <p:nvPr/>
        </p:nvSpPr>
        <p:spPr bwMode="auto">
          <a:xfrm flipH="1" flipV="1">
            <a:off x="7124700" y="2657475"/>
            <a:ext cx="24765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42001" name="Freeform 51"/>
          <p:cNvSpPr>
            <a:spLocks/>
          </p:cNvSpPr>
          <p:nvPr/>
        </p:nvSpPr>
        <p:spPr bwMode="auto">
          <a:xfrm>
            <a:off x="5162550" y="1689100"/>
            <a:ext cx="2174875" cy="1581150"/>
          </a:xfrm>
          <a:custGeom>
            <a:avLst/>
            <a:gdLst>
              <a:gd name="T0" fmla="*/ 2147483647 w 2135"/>
              <a:gd name="T1" fmla="*/ 2147483647 h 1662"/>
              <a:gd name="T2" fmla="*/ 2147483647 w 2135"/>
              <a:gd name="T3" fmla="*/ 2147483647 h 1662"/>
              <a:gd name="T4" fmla="*/ 2147483647 w 2135"/>
              <a:gd name="T5" fmla="*/ 2147483647 h 1662"/>
              <a:gd name="T6" fmla="*/ 2147483647 w 2135"/>
              <a:gd name="T7" fmla="*/ 2147483647 h 1662"/>
              <a:gd name="T8" fmla="*/ 2147483647 w 2135"/>
              <a:gd name="T9" fmla="*/ 2147483647 h 1662"/>
              <a:gd name="T10" fmla="*/ 2147483647 w 2135"/>
              <a:gd name="T11" fmla="*/ 2147483647 h 1662"/>
              <a:gd name="T12" fmla="*/ 2147483647 w 2135"/>
              <a:gd name="T13" fmla="*/ 2147483647 h 1662"/>
              <a:gd name="T14" fmla="*/ 2147483647 w 2135"/>
              <a:gd name="T15" fmla="*/ 2147483647 h 1662"/>
              <a:gd name="T16" fmla="*/ 2147483647 w 2135"/>
              <a:gd name="T17" fmla="*/ 2147483647 h 1662"/>
              <a:gd name="T18" fmla="*/ 2147483647 w 2135"/>
              <a:gd name="T19" fmla="*/ 2147483647 h 1662"/>
              <a:gd name="T20" fmla="*/ 2147483647 w 2135"/>
              <a:gd name="T21" fmla="*/ 2147483647 h 166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135"/>
              <a:gd name="T34" fmla="*/ 0 h 1662"/>
              <a:gd name="T35" fmla="*/ 2135 w 2135"/>
              <a:gd name="T36" fmla="*/ 1662 h 166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135" h="1662">
                <a:moveTo>
                  <a:pt x="27" y="652"/>
                </a:moveTo>
                <a:cubicBezTo>
                  <a:pt x="14" y="487"/>
                  <a:pt x="0" y="152"/>
                  <a:pt x="105" y="76"/>
                </a:cubicBezTo>
                <a:cubicBezTo>
                  <a:pt x="210" y="0"/>
                  <a:pt x="473" y="192"/>
                  <a:pt x="657" y="196"/>
                </a:cubicBezTo>
                <a:cubicBezTo>
                  <a:pt x="841" y="200"/>
                  <a:pt x="985" y="65"/>
                  <a:pt x="1209" y="100"/>
                </a:cubicBezTo>
                <a:cubicBezTo>
                  <a:pt x="1433" y="135"/>
                  <a:pt x="1867" y="232"/>
                  <a:pt x="2001" y="406"/>
                </a:cubicBezTo>
                <a:cubicBezTo>
                  <a:pt x="2135" y="580"/>
                  <a:pt x="2083" y="945"/>
                  <a:pt x="2013" y="1144"/>
                </a:cubicBezTo>
                <a:cubicBezTo>
                  <a:pt x="1943" y="1343"/>
                  <a:pt x="1781" y="1538"/>
                  <a:pt x="1581" y="1600"/>
                </a:cubicBezTo>
                <a:cubicBezTo>
                  <a:pt x="1381" y="1662"/>
                  <a:pt x="993" y="1571"/>
                  <a:pt x="813" y="1516"/>
                </a:cubicBezTo>
                <a:cubicBezTo>
                  <a:pt x="633" y="1461"/>
                  <a:pt x="606" y="1345"/>
                  <a:pt x="501" y="1270"/>
                </a:cubicBezTo>
                <a:cubicBezTo>
                  <a:pt x="396" y="1195"/>
                  <a:pt x="262" y="1169"/>
                  <a:pt x="183" y="1066"/>
                </a:cubicBezTo>
                <a:cubicBezTo>
                  <a:pt x="104" y="963"/>
                  <a:pt x="25" y="819"/>
                  <a:pt x="27" y="652"/>
                </a:cubicBezTo>
                <a:close/>
              </a:path>
            </a:pathLst>
          </a:cu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sv-SE"/>
          </a:p>
        </p:txBody>
      </p:sp>
      <p:grpSp>
        <p:nvGrpSpPr>
          <p:cNvPr id="42002" name="Group 52"/>
          <p:cNvGrpSpPr>
            <a:grpSpLocks/>
          </p:cNvGrpSpPr>
          <p:nvPr/>
        </p:nvGrpSpPr>
        <p:grpSpPr bwMode="auto">
          <a:xfrm>
            <a:off x="6145213" y="2890838"/>
            <a:ext cx="501650" cy="233362"/>
            <a:chOff x="3600" y="219"/>
            <a:chExt cx="360" cy="175"/>
          </a:xfrm>
        </p:grpSpPr>
        <p:sp>
          <p:nvSpPr>
            <p:cNvPr id="42047" name="Oval 53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2048" name="Line 54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2049" name="Line 55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2050" name="Rectangle 56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GB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2051" name="Oval 57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zh-CN" sz="2400">
                <a:latin typeface="Times New Roman" pitchFamily="18" charset="0"/>
                <a:ea typeface="宋体" charset="-122"/>
              </a:endParaRPr>
            </a:p>
          </p:txBody>
        </p:sp>
        <p:grpSp>
          <p:nvGrpSpPr>
            <p:cNvPr id="42052" name="Group 58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2057" name="Line 5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42058" name="Line 6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42059" name="Line 6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</p:grpSp>
        <p:grpSp>
          <p:nvGrpSpPr>
            <p:cNvPr id="42053" name="Group 62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2054" name="Line 6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42055" name="Line 6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42056" name="Line 6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</p:grpSp>
      </p:grpSp>
      <p:sp>
        <p:nvSpPr>
          <p:cNvPr id="42003" name="Text Box 72"/>
          <p:cNvSpPr txBox="1">
            <a:spLocks noChangeArrowheads="1"/>
          </p:cNvSpPr>
          <p:nvPr/>
        </p:nvSpPr>
        <p:spPr bwMode="auto">
          <a:xfrm>
            <a:off x="5595938" y="1998663"/>
            <a:ext cx="10795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600">
                <a:ea typeface="宋体" charset="-122"/>
              </a:rPr>
              <a:t>public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600">
                <a:ea typeface="宋体" charset="-122"/>
              </a:rPr>
              <a:t> Internet</a:t>
            </a:r>
            <a:endParaRPr lang="en-US" altLang="zh-CN" sz="2400">
              <a:solidFill>
                <a:schemeClr val="accent2"/>
              </a:solidFill>
              <a:latin typeface="Times New Roman" pitchFamily="18" charset="0"/>
              <a:ea typeface="宋体" charset="-122"/>
            </a:endParaRPr>
          </a:p>
        </p:txBody>
      </p:sp>
      <p:sp>
        <p:nvSpPr>
          <p:cNvPr id="42004" name="Freeform 73"/>
          <p:cNvSpPr>
            <a:spLocks/>
          </p:cNvSpPr>
          <p:nvPr/>
        </p:nvSpPr>
        <p:spPr bwMode="auto">
          <a:xfrm>
            <a:off x="4732338" y="4059238"/>
            <a:ext cx="2965450" cy="1390650"/>
          </a:xfrm>
          <a:custGeom>
            <a:avLst/>
            <a:gdLst>
              <a:gd name="T0" fmla="*/ 2147483647 w 1868"/>
              <a:gd name="T1" fmla="*/ 2147483647 h 876"/>
              <a:gd name="T2" fmla="*/ 2147483647 w 1868"/>
              <a:gd name="T3" fmla="*/ 2147483647 h 876"/>
              <a:gd name="T4" fmla="*/ 2147483647 w 1868"/>
              <a:gd name="T5" fmla="*/ 2147483647 h 876"/>
              <a:gd name="T6" fmla="*/ 2147483647 w 1868"/>
              <a:gd name="T7" fmla="*/ 2147483647 h 876"/>
              <a:gd name="T8" fmla="*/ 2147483647 w 1868"/>
              <a:gd name="T9" fmla="*/ 2147483647 h 876"/>
              <a:gd name="T10" fmla="*/ 2147483647 w 1868"/>
              <a:gd name="T11" fmla="*/ 2147483647 h 876"/>
              <a:gd name="T12" fmla="*/ 2147483647 w 1868"/>
              <a:gd name="T13" fmla="*/ 2147483647 h 876"/>
              <a:gd name="T14" fmla="*/ 2147483647 w 1868"/>
              <a:gd name="T15" fmla="*/ 2147483647 h 876"/>
              <a:gd name="T16" fmla="*/ 2147483647 w 1868"/>
              <a:gd name="T17" fmla="*/ 2147483647 h 876"/>
              <a:gd name="T18" fmla="*/ 2147483647 w 1868"/>
              <a:gd name="T19" fmla="*/ 2147483647 h 876"/>
              <a:gd name="T20" fmla="*/ 2147483647 w 1868"/>
              <a:gd name="T21" fmla="*/ 2147483647 h 87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868"/>
              <a:gd name="T34" fmla="*/ 0 h 876"/>
              <a:gd name="T35" fmla="*/ 1868 w 1868"/>
              <a:gd name="T36" fmla="*/ 876 h 87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868" h="876">
                <a:moveTo>
                  <a:pt x="31" y="327"/>
                </a:moveTo>
                <a:cubicBezTo>
                  <a:pt x="20" y="237"/>
                  <a:pt x="0" y="189"/>
                  <a:pt x="103" y="137"/>
                </a:cubicBezTo>
                <a:cubicBezTo>
                  <a:pt x="206" y="85"/>
                  <a:pt x="476" y="34"/>
                  <a:pt x="649" y="17"/>
                </a:cubicBezTo>
                <a:cubicBezTo>
                  <a:pt x="822" y="0"/>
                  <a:pt x="955" y="18"/>
                  <a:pt x="1141" y="35"/>
                </a:cubicBezTo>
                <a:cubicBezTo>
                  <a:pt x="1327" y="52"/>
                  <a:pt x="1658" y="3"/>
                  <a:pt x="1763" y="121"/>
                </a:cubicBezTo>
                <a:cubicBezTo>
                  <a:pt x="1868" y="239"/>
                  <a:pt x="1840" y="621"/>
                  <a:pt x="1774" y="741"/>
                </a:cubicBezTo>
                <a:cubicBezTo>
                  <a:pt x="1708" y="861"/>
                  <a:pt x="1534" y="827"/>
                  <a:pt x="1369" y="845"/>
                </a:cubicBezTo>
                <a:cubicBezTo>
                  <a:pt x="1204" y="863"/>
                  <a:pt x="935" y="851"/>
                  <a:pt x="781" y="851"/>
                </a:cubicBezTo>
                <a:cubicBezTo>
                  <a:pt x="627" y="851"/>
                  <a:pt x="549" y="876"/>
                  <a:pt x="447" y="847"/>
                </a:cubicBezTo>
                <a:cubicBezTo>
                  <a:pt x="345" y="818"/>
                  <a:pt x="237" y="762"/>
                  <a:pt x="168" y="676"/>
                </a:cubicBezTo>
                <a:cubicBezTo>
                  <a:pt x="98" y="589"/>
                  <a:pt x="29" y="468"/>
                  <a:pt x="31" y="327"/>
                </a:cubicBezTo>
                <a:close/>
              </a:path>
            </a:pathLst>
          </a:cu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sv-SE"/>
          </a:p>
        </p:txBody>
      </p:sp>
      <p:graphicFrame>
        <p:nvGraphicFramePr>
          <p:cNvPr id="42005" name="Object 74"/>
          <p:cNvGraphicFramePr>
            <a:graphicFrameLocks noChangeAspect="1"/>
          </p:cNvGraphicFramePr>
          <p:nvPr/>
        </p:nvGraphicFramePr>
        <p:xfrm>
          <a:off x="4979988" y="4803775"/>
          <a:ext cx="44450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70" name="Clip" r:id="rId3" imgW="1307263" imgH="1084139" progId="MS_ClipArt_Gallery.2">
                  <p:embed/>
                </p:oleObj>
              </mc:Choice>
              <mc:Fallback>
                <p:oleObj name="Clip" r:id="rId3" imgW="1307263" imgH="1084139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9988" y="4803775"/>
                        <a:ext cx="444500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006" name="Object 75"/>
          <p:cNvGraphicFramePr>
            <a:graphicFrameLocks noChangeAspect="1"/>
          </p:cNvGraphicFramePr>
          <p:nvPr/>
        </p:nvGraphicFramePr>
        <p:xfrm>
          <a:off x="5484813" y="4803775"/>
          <a:ext cx="44450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71" name="Clip" r:id="rId5" imgW="1307263" imgH="1084139" progId="MS_ClipArt_Gallery.2">
                  <p:embed/>
                </p:oleObj>
              </mc:Choice>
              <mc:Fallback>
                <p:oleObj name="Clip" r:id="rId5" imgW="1307263" imgH="1084139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4813" y="4803775"/>
                        <a:ext cx="444500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007" name="Object 76"/>
          <p:cNvGraphicFramePr>
            <a:graphicFrameLocks noChangeAspect="1"/>
          </p:cNvGraphicFramePr>
          <p:nvPr/>
        </p:nvGraphicFramePr>
        <p:xfrm>
          <a:off x="6018213" y="4794250"/>
          <a:ext cx="44450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72" name="Clip" r:id="rId6" imgW="1307263" imgH="1084139" progId="MS_ClipArt_Gallery.2">
                  <p:embed/>
                </p:oleObj>
              </mc:Choice>
              <mc:Fallback>
                <p:oleObj name="Clip" r:id="rId6" imgW="1307263" imgH="1084139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8213" y="4794250"/>
                        <a:ext cx="444500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008" name="Object 77"/>
          <p:cNvGraphicFramePr>
            <a:graphicFrameLocks noChangeAspect="1"/>
          </p:cNvGraphicFramePr>
          <p:nvPr/>
        </p:nvGraphicFramePr>
        <p:xfrm>
          <a:off x="6532563" y="4803775"/>
          <a:ext cx="44450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73" name="Clip" r:id="rId7" imgW="1307263" imgH="1084139" progId="MS_ClipArt_Gallery.2">
                  <p:embed/>
                </p:oleObj>
              </mc:Choice>
              <mc:Fallback>
                <p:oleObj name="Clip" r:id="rId7" imgW="1307263" imgH="1084139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2563" y="4803775"/>
                        <a:ext cx="444500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009" name="Line 89"/>
          <p:cNvSpPr>
            <a:spLocks noChangeShapeType="1"/>
          </p:cNvSpPr>
          <p:nvPr/>
        </p:nvSpPr>
        <p:spPr bwMode="auto">
          <a:xfrm>
            <a:off x="5172075" y="4605338"/>
            <a:ext cx="22050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42010" name="Line 90"/>
          <p:cNvSpPr>
            <a:spLocks noChangeShapeType="1"/>
          </p:cNvSpPr>
          <p:nvPr/>
        </p:nvSpPr>
        <p:spPr bwMode="auto">
          <a:xfrm>
            <a:off x="5181600" y="4605338"/>
            <a:ext cx="0" cy="195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42011" name="Line 91"/>
          <p:cNvSpPr>
            <a:spLocks noChangeShapeType="1"/>
          </p:cNvSpPr>
          <p:nvPr/>
        </p:nvSpPr>
        <p:spPr bwMode="auto">
          <a:xfrm>
            <a:off x="5691188" y="4614863"/>
            <a:ext cx="0" cy="195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42012" name="Line 92"/>
          <p:cNvSpPr>
            <a:spLocks noChangeShapeType="1"/>
          </p:cNvSpPr>
          <p:nvPr/>
        </p:nvSpPr>
        <p:spPr bwMode="auto">
          <a:xfrm>
            <a:off x="6229350" y="4610100"/>
            <a:ext cx="0" cy="195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42013" name="Line 93"/>
          <p:cNvSpPr>
            <a:spLocks noChangeShapeType="1"/>
          </p:cNvSpPr>
          <p:nvPr/>
        </p:nvSpPr>
        <p:spPr bwMode="auto">
          <a:xfrm>
            <a:off x="6729413" y="4610100"/>
            <a:ext cx="0" cy="2238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42014" name="Line 94"/>
          <p:cNvSpPr>
            <a:spLocks noChangeShapeType="1"/>
          </p:cNvSpPr>
          <p:nvPr/>
        </p:nvSpPr>
        <p:spPr bwMode="auto">
          <a:xfrm>
            <a:off x="7367588" y="4605338"/>
            <a:ext cx="0" cy="2238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sv-SE"/>
          </a:p>
        </p:txBody>
      </p:sp>
      <p:grpSp>
        <p:nvGrpSpPr>
          <p:cNvPr id="42015" name="Group 88"/>
          <p:cNvGrpSpPr>
            <a:grpSpLocks/>
          </p:cNvGrpSpPr>
          <p:nvPr/>
        </p:nvGrpSpPr>
        <p:grpSpPr bwMode="auto">
          <a:xfrm>
            <a:off x="7142163" y="4689475"/>
            <a:ext cx="347662" cy="695325"/>
            <a:chOff x="4730" y="2897"/>
            <a:chExt cx="219" cy="438"/>
          </a:xfrm>
        </p:grpSpPr>
        <p:sp>
          <p:nvSpPr>
            <p:cNvPr id="42037" name="Freeform 87"/>
            <p:cNvSpPr>
              <a:spLocks/>
            </p:cNvSpPr>
            <p:nvPr/>
          </p:nvSpPr>
          <p:spPr bwMode="auto">
            <a:xfrm>
              <a:off x="4730" y="2897"/>
              <a:ext cx="219" cy="438"/>
            </a:xfrm>
            <a:custGeom>
              <a:avLst/>
              <a:gdLst>
                <a:gd name="T0" fmla="*/ 16 w 219"/>
                <a:gd name="T1" fmla="*/ 109 h 438"/>
                <a:gd name="T2" fmla="*/ 94 w 219"/>
                <a:gd name="T3" fmla="*/ 7 h 438"/>
                <a:gd name="T4" fmla="*/ 178 w 219"/>
                <a:gd name="T5" fmla="*/ 67 h 438"/>
                <a:gd name="T6" fmla="*/ 196 w 219"/>
                <a:gd name="T7" fmla="*/ 379 h 438"/>
                <a:gd name="T8" fmla="*/ 40 w 219"/>
                <a:gd name="T9" fmla="*/ 421 h 438"/>
                <a:gd name="T10" fmla="*/ 4 w 219"/>
                <a:gd name="T11" fmla="*/ 313 h 438"/>
                <a:gd name="T12" fmla="*/ 16 w 219"/>
                <a:gd name="T13" fmla="*/ 109 h 43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9"/>
                <a:gd name="T22" fmla="*/ 0 h 438"/>
                <a:gd name="T23" fmla="*/ 219 w 219"/>
                <a:gd name="T24" fmla="*/ 438 h 43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9" h="438">
                  <a:moveTo>
                    <a:pt x="16" y="109"/>
                  </a:moveTo>
                  <a:cubicBezTo>
                    <a:pt x="31" y="58"/>
                    <a:pt x="67" y="14"/>
                    <a:pt x="94" y="7"/>
                  </a:cubicBezTo>
                  <a:cubicBezTo>
                    <a:pt x="121" y="0"/>
                    <a:pt x="161" y="5"/>
                    <a:pt x="178" y="67"/>
                  </a:cubicBezTo>
                  <a:cubicBezTo>
                    <a:pt x="195" y="129"/>
                    <a:pt x="219" y="320"/>
                    <a:pt x="196" y="379"/>
                  </a:cubicBezTo>
                  <a:cubicBezTo>
                    <a:pt x="173" y="438"/>
                    <a:pt x="72" y="432"/>
                    <a:pt x="40" y="421"/>
                  </a:cubicBezTo>
                  <a:cubicBezTo>
                    <a:pt x="8" y="410"/>
                    <a:pt x="8" y="365"/>
                    <a:pt x="4" y="313"/>
                  </a:cubicBezTo>
                  <a:cubicBezTo>
                    <a:pt x="0" y="261"/>
                    <a:pt x="1" y="160"/>
                    <a:pt x="16" y="10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42038" name="Group 78"/>
            <p:cNvGrpSpPr>
              <a:grpSpLocks/>
            </p:cNvGrpSpPr>
            <p:nvPr/>
          </p:nvGrpSpPr>
          <p:grpSpPr bwMode="auto">
            <a:xfrm>
              <a:off x="4771" y="2948"/>
              <a:ext cx="116" cy="342"/>
              <a:chOff x="4180" y="783"/>
              <a:chExt cx="150" cy="307"/>
            </a:xfrm>
          </p:grpSpPr>
          <p:sp>
            <p:nvSpPr>
              <p:cNvPr id="42039" name="AutoShape 79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42040" name="Rectangle 80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42041" name="Rectangle 81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42042" name="AutoShape 82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42043" name="Line 83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42044" name="Line 84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42045" name="Rectangle 85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42046" name="Rectangle 86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zh-CN" sz="2400">
                  <a:latin typeface="Times New Roman" pitchFamily="18" charset="0"/>
                  <a:ea typeface="宋体" charset="-122"/>
                </a:endParaRPr>
              </a:p>
            </p:txBody>
          </p:sp>
        </p:grpSp>
      </p:grpSp>
      <p:grpSp>
        <p:nvGrpSpPr>
          <p:cNvPr id="42016" name="Group 95"/>
          <p:cNvGrpSpPr>
            <a:grpSpLocks/>
          </p:cNvGrpSpPr>
          <p:nvPr/>
        </p:nvGrpSpPr>
        <p:grpSpPr bwMode="auto">
          <a:xfrm>
            <a:off x="6145213" y="4181475"/>
            <a:ext cx="501650" cy="233363"/>
            <a:chOff x="3600" y="219"/>
            <a:chExt cx="360" cy="175"/>
          </a:xfrm>
        </p:grpSpPr>
        <p:sp>
          <p:nvSpPr>
            <p:cNvPr id="42024" name="Oval 96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2025" name="Line 97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2026" name="Line 98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2027" name="Rectangle 99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GB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2028" name="Oval 100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zh-CN" sz="2400">
                <a:latin typeface="Times New Roman" pitchFamily="18" charset="0"/>
                <a:ea typeface="宋体" charset="-122"/>
              </a:endParaRPr>
            </a:p>
          </p:txBody>
        </p:sp>
        <p:grpSp>
          <p:nvGrpSpPr>
            <p:cNvPr id="42029" name="Group 101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2034" name="Line 10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42035" name="Line 10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42036" name="Line 10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</p:grpSp>
        <p:grpSp>
          <p:nvGrpSpPr>
            <p:cNvPr id="42030" name="Group 105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2031" name="Line 10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42032" name="Line 10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42033" name="Line 10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</p:grpSp>
      </p:grpSp>
      <p:sp>
        <p:nvSpPr>
          <p:cNvPr id="42017" name="Line 109"/>
          <p:cNvSpPr>
            <a:spLocks noChangeShapeType="1"/>
          </p:cNvSpPr>
          <p:nvPr/>
        </p:nvSpPr>
        <p:spPr bwMode="auto">
          <a:xfrm>
            <a:off x="6391275" y="3133725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42018" name="Line 110"/>
          <p:cNvSpPr>
            <a:spLocks noChangeShapeType="1"/>
          </p:cNvSpPr>
          <p:nvPr/>
        </p:nvSpPr>
        <p:spPr bwMode="auto">
          <a:xfrm>
            <a:off x="6396038" y="4419600"/>
            <a:ext cx="0" cy="1666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42019" name="Text Box 111"/>
          <p:cNvSpPr txBox="1">
            <a:spLocks noChangeArrowheads="1"/>
          </p:cNvSpPr>
          <p:nvPr/>
        </p:nvSpPr>
        <p:spPr bwMode="auto">
          <a:xfrm>
            <a:off x="4695825" y="3946525"/>
            <a:ext cx="132556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600">
                <a:ea typeface="宋体" charset="-122"/>
              </a:rPr>
              <a:t>institutional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600">
                <a:ea typeface="宋体" charset="-122"/>
              </a:rPr>
              <a:t>network</a:t>
            </a:r>
            <a:endParaRPr lang="en-US" altLang="zh-CN" sz="2400">
              <a:solidFill>
                <a:schemeClr val="accent2"/>
              </a:solidFill>
              <a:latin typeface="Times New Roman" pitchFamily="18" charset="0"/>
              <a:ea typeface="宋体" charset="-122"/>
            </a:endParaRPr>
          </a:p>
        </p:txBody>
      </p:sp>
      <p:sp>
        <p:nvSpPr>
          <p:cNvPr id="42020" name="Text Box 112"/>
          <p:cNvSpPr txBox="1">
            <a:spLocks noChangeArrowheads="1"/>
          </p:cNvSpPr>
          <p:nvPr/>
        </p:nvSpPr>
        <p:spPr bwMode="auto">
          <a:xfrm>
            <a:off x="6667500" y="4294188"/>
            <a:ext cx="14509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600">
                <a:ea typeface="宋体" charset="-122"/>
              </a:rPr>
              <a:t>10 Mbps LAN</a:t>
            </a:r>
            <a:endParaRPr lang="en-US" altLang="zh-CN" sz="2400">
              <a:solidFill>
                <a:schemeClr val="accent2"/>
              </a:solidFill>
              <a:latin typeface="Times New Roman" pitchFamily="18" charset="0"/>
              <a:ea typeface="宋体" charset="-122"/>
            </a:endParaRPr>
          </a:p>
        </p:txBody>
      </p:sp>
      <p:sp>
        <p:nvSpPr>
          <p:cNvPr id="42021" name="Text Box 113"/>
          <p:cNvSpPr txBox="1">
            <a:spLocks noChangeArrowheads="1"/>
          </p:cNvSpPr>
          <p:nvPr/>
        </p:nvSpPr>
        <p:spPr bwMode="auto">
          <a:xfrm>
            <a:off x="6392863" y="3322638"/>
            <a:ext cx="1195387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600">
                <a:ea typeface="宋体" charset="-122"/>
              </a:rPr>
              <a:t>1.5 Mbps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600">
                <a:ea typeface="宋体" charset="-122"/>
              </a:rPr>
              <a:t>access link</a:t>
            </a:r>
            <a:endParaRPr lang="en-US" altLang="zh-CN" sz="2400">
              <a:solidFill>
                <a:schemeClr val="accent2"/>
              </a:solidFill>
              <a:latin typeface="Times New Roman" pitchFamily="18" charset="0"/>
              <a:ea typeface="宋体" charset="-122"/>
            </a:endParaRPr>
          </a:p>
        </p:txBody>
      </p:sp>
      <p:sp>
        <p:nvSpPr>
          <p:cNvPr id="42022" name="Text Box 114"/>
          <p:cNvSpPr txBox="1">
            <a:spLocks noChangeArrowheads="1"/>
          </p:cNvSpPr>
          <p:nvPr/>
        </p:nvSpPr>
        <p:spPr bwMode="auto">
          <a:xfrm>
            <a:off x="6877050" y="5370513"/>
            <a:ext cx="14668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>
                <a:solidFill>
                  <a:srgbClr val="FF0000"/>
                </a:solidFill>
                <a:ea typeface="宋体" charset="-122"/>
              </a:rPr>
              <a:t>institutional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>
                <a:solidFill>
                  <a:srgbClr val="FF0000"/>
                </a:solidFill>
                <a:ea typeface="宋体" charset="-122"/>
              </a:rPr>
              <a:t>cache</a:t>
            </a:r>
            <a:endParaRPr lang="en-US" altLang="zh-CN" sz="2400">
              <a:solidFill>
                <a:schemeClr val="accent2"/>
              </a:solidFill>
              <a:latin typeface="Times New Roman" pitchFamily="18" charset="0"/>
              <a:ea typeface="宋体" charset="-122"/>
            </a:endParaRPr>
          </a:p>
        </p:txBody>
      </p:sp>
      <p:sp>
        <p:nvSpPr>
          <p:cNvPr id="42023" name="Text Box 130"/>
          <p:cNvSpPr txBox="1">
            <a:spLocks noChangeArrowheads="1"/>
          </p:cNvSpPr>
          <p:nvPr/>
        </p:nvSpPr>
        <p:spPr bwMode="auto">
          <a:xfrm>
            <a:off x="0" y="5843588"/>
            <a:ext cx="887095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  <a:buFont typeface="ZapfDingbats" pitchFamily="82" charset="2"/>
              <a:buNone/>
            </a:pPr>
            <a:r>
              <a:rPr lang="en-US" altLang="zh-CN" sz="2400" i="1">
                <a:latin typeface="Times New Roman" pitchFamily="18" charset="0"/>
                <a:ea typeface="宋体" charset="-122"/>
              </a:rPr>
              <a:t>E(delay)=hitRatio*LocalAccDelay + (1-hitRatio)*RemoteAccDelay</a:t>
            </a:r>
          </a:p>
        </p:txBody>
      </p:sp>
    </p:spTree>
    <p:extLst>
      <p:ext uri="{BB962C8B-B14F-4D97-AF65-F5344CB8AC3E}">
        <p14:creationId xmlns:p14="http://schemas.microsoft.com/office/powerpoint/2010/main" val="320974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5440363" y="6276975"/>
            <a:ext cx="28956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200">
                <a:latin typeface="Tahoma" pitchFamily="34" charset="0"/>
                <a:ea typeface="ＭＳ Ｐゴシック" pitchFamily="34" charset="-128"/>
              </a:rPr>
              <a:t>Application Layer</a:t>
            </a:r>
          </a:p>
        </p:txBody>
      </p:sp>
      <p:sp>
        <p:nvSpPr>
          <p:cNvPr id="43011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355013" y="6276975"/>
            <a:ext cx="4572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27E4A5D8-85E3-4686-95F7-EDED0EE01D1D}" type="slidenum">
              <a:rPr lang="en-US" altLang="zh-CN" sz="1200">
                <a:latin typeface="Tahoma" pitchFamily="34" charset="0"/>
                <a:ea typeface="ＭＳ Ｐゴシック" pitchFamily="34" charset="-128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32</a:t>
            </a:fld>
            <a:endParaRPr lang="en-US" altLang="zh-CN" sz="1200">
              <a:latin typeface="Tahoma" pitchFamily="34" charset="0"/>
              <a:ea typeface="ＭＳ Ｐゴシック" pitchFamily="34" charset="-128"/>
            </a:endParaRPr>
          </a:p>
        </p:txBody>
      </p:sp>
      <p:sp>
        <p:nvSpPr>
          <p:cNvPr id="43013" name="Line 2"/>
          <p:cNvSpPr>
            <a:spLocks noChangeShapeType="1"/>
          </p:cNvSpPr>
          <p:nvPr/>
        </p:nvSpPr>
        <p:spPr bwMode="auto">
          <a:xfrm>
            <a:off x="5267325" y="2409825"/>
            <a:ext cx="285750" cy="1143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43014" name="Rectangle 3"/>
          <p:cNvSpPr>
            <a:spLocks noGrp="1" noChangeArrowheads="1"/>
          </p:cNvSpPr>
          <p:nvPr>
            <p:ph type="title"/>
          </p:nvPr>
        </p:nvSpPr>
        <p:spPr>
          <a:xfrm>
            <a:off x="403225" y="269875"/>
            <a:ext cx="7772400" cy="663575"/>
          </a:xfrm>
        </p:spPr>
        <p:txBody>
          <a:bodyPr/>
          <a:lstStyle/>
          <a:p>
            <a:r>
              <a:rPr lang="en-US" altLang="zh-CN" smtClean="0">
                <a:ea typeface="ＭＳ Ｐゴシック" pitchFamily="34" charset="-128"/>
              </a:rPr>
              <a:t>Caching example: </a:t>
            </a:r>
          </a:p>
        </p:txBody>
      </p:sp>
      <p:sp>
        <p:nvSpPr>
          <p:cNvPr id="43015" name="Text Box 50"/>
          <p:cNvSpPr txBox="1">
            <a:spLocks noChangeArrowheads="1"/>
          </p:cNvSpPr>
          <p:nvPr/>
        </p:nvSpPr>
        <p:spPr bwMode="auto">
          <a:xfrm>
            <a:off x="7696200" y="1824038"/>
            <a:ext cx="9334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>
                <a:latin typeface="Arial" charset="0"/>
                <a:ea typeface="ＭＳ Ｐゴシック" pitchFamily="34" charset="-128"/>
              </a:rPr>
              <a:t>origin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>
                <a:latin typeface="Arial" charset="0"/>
                <a:ea typeface="ＭＳ Ｐゴシック" pitchFamily="34" charset="-128"/>
              </a:rPr>
              <a:t>servers</a:t>
            </a:r>
          </a:p>
        </p:txBody>
      </p:sp>
      <p:sp>
        <p:nvSpPr>
          <p:cNvPr id="43016" name="Line 51"/>
          <p:cNvSpPr>
            <a:spLocks noChangeShapeType="1"/>
          </p:cNvSpPr>
          <p:nvPr/>
        </p:nvSpPr>
        <p:spPr bwMode="auto">
          <a:xfrm>
            <a:off x="6076950" y="2028825"/>
            <a:ext cx="66675" cy="2762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43017" name="Line 52"/>
          <p:cNvSpPr>
            <a:spLocks noChangeShapeType="1"/>
          </p:cNvSpPr>
          <p:nvPr/>
        </p:nvSpPr>
        <p:spPr bwMode="auto">
          <a:xfrm flipH="1">
            <a:off x="6705600" y="2066925"/>
            <a:ext cx="9525" cy="2381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43018" name="Line 53"/>
          <p:cNvSpPr>
            <a:spLocks noChangeShapeType="1"/>
          </p:cNvSpPr>
          <p:nvPr/>
        </p:nvSpPr>
        <p:spPr bwMode="auto">
          <a:xfrm flipH="1">
            <a:off x="7162800" y="2228850"/>
            <a:ext cx="133350" cy="20955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43019" name="Line 54"/>
          <p:cNvSpPr>
            <a:spLocks noChangeShapeType="1"/>
          </p:cNvSpPr>
          <p:nvPr/>
        </p:nvSpPr>
        <p:spPr bwMode="auto">
          <a:xfrm flipH="1" flipV="1">
            <a:off x="7324725" y="2990850"/>
            <a:ext cx="24765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43020" name="Freeform 55"/>
          <p:cNvSpPr>
            <a:spLocks/>
          </p:cNvSpPr>
          <p:nvPr/>
        </p:nvSpPr>
        <p:spPr bwMode="auto">
          <a:xfrm>
            <a:off x="5351463" y="2022475"/>
            <a:ext cx="2174875" cy="1581150"/>
          </a:xfrm>
          <a:custGeom>
            <a:avLst/>
            <a:gdLst>
              <a:gd name="T0" fmla="*/ 2147483647 w 2135"/>
              <a:gd name="T1" fmla="*/ 2147483647 h 1662"/>
              <a:gd name="T2" fmla="*/ 2147483647 w 2135"/>
              <a:gd name="T3" fmla="*/ 2147483647 h 1662"/>
              <a:gd name="T4" fmla="*/ 2147483647 w 2135"/>
              <a:gd name="T5" fmla="*/ 2147483647 h 1662"/>
              <a:gd name="T6" fmla="*/ 2147483647 w 2135"/>
              <a:gd name="T7" fmla="*/ 2147483647 h 1662"/>
              <a:gd name="T8" fmla="*/ 2147483647 w 2135"/>
              <a:gd name="T9" fmla="*/ 2147483647 h 1662"/>
              <a:gd name="T10" fmla="*/ 2147483647 w 2135"/>
              <a:gd name="T11" fmla="*/ 2147483647 h 1662"/>
              <a:gd name="T12" fmla="*/ 2147483647 w 2135"/>
              <a:gd name="T13" fmla="*/ 2147483647 h 1662"/>
              <a:gd name="T14" fmla="*/ 2147483647 w 2135"/>
              <a:gd name="T15" fmla="*/ 2147483647 h 1662"/>
              <a:gd name="T16" fmla="*/ 2147483647 w 2135"/>
              <a:gd name="T17" fmla="*/ 2147483647 h 1662"/>
              <a:gd name="T18" fmla="*/ 2147483647 w 2135"/>
              <a:gd name="T19" fmla="*/ 2147483647 h 1662"/>
              <a:gd name="T20" fmla="*/ 2147483647 w 2135"/>
              <a:gd name="T21" fmla="*/ 2147483647 h 166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135"/>
              <a:gd name="T34" fmla="*/ 0 h 1662"/>
              <a:gd name="T35" fmla="*/ 2135 w 2135"/>
              <a:gd name="T36" fmla="*/ 1662 h 166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135" h="1662">
                <a:moveTo>
                  <a:pt x="27" y="652"/>
                </a:moveTo>
                <a:cubicBezTo>
                  <a:pt x="14" y="487"/>
                  <a:pt x="0" y="152"/>
                  <a:pt x="105" y="76"/>
                </a:cubicBezTo>
                <a:cubicBezTo>
                  <a:pt x="210" y="0"/>
                  <a:pt x="473" y="192"/>
                  <a:pt x="657" y="196"/>
                </a:cubicBezTo>
                <a:cubicBezTo>
                  <a:pt x="841" y="200"/>
                  <a:pt x="985" y="65"/>
                  <a:pt x="1209" y="100"/>
                </a:cubicBezTo>
                <a:cubicBezTo>
                  <a:pt x="1433" y="135"/>
                  <a:pt x="1867" y="232"/>
                  <a:pt x="2001" y="406"/>
                </a:cubicBezTo>
                <a:cubicBezTo>
                  <a:pt x="2135" y="580"/>
                  <a:pt x="2083" y="945"/>
                  <a:pt x="2013" y="1144"/>
                </a:cubicBezTo>
                <a:cubicBezTo>
                  <a:pt x="1943" y="1343"/>
                  <a:pt x="1781" y="1538"/>
                  <a:pt x="1581" y="1600"/>
                </a:cubicBezTo>
                <a:cubicBezTo>
                  <a:pt x="1381" y="1662"/>
                  <a:pt x="993" y="1571"/>
                  <a:pt x="813" y="1516"/>
                </a:cubicBezTo>
                <a:cubicBezTo>
                  <a:pt x="633" y="1461"/>
                  <a:pt x="606" y="1345"/>
                  <a:pt x="501" y="1270"/>
                </a:cubicBezTo>
                <a:cubicBezTo>
                  <a:pt x="396" y="1195"/>
                  <a:pt x="262" y="1169"/>
                  <a:pt x="183" y="1066"/>
                </a:cubicBezTo>
                <a:cubicBezTo>
                  <a:pt x="104" y="963"/>
                  <a:pt x="25" y="819"/>
                  <a:pt x="27" y="652"/>
                </a:cubicBezTo>
                <a:close/>
              </a:path>
            </a:pathLst>
          </a:cu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43021" name="Text Box 70"/>
          <p:cNvSpPr txBox="1">
            <a:spLocks noChangeArrowheads="1"/>
          </p:cNvSpPr>
          <p:nvPr/>
        </p:nvSpPr>
        <p:spPr bwMode="auto">
          <a:xfrm>
            <a:off x="6057900" y="2354263"/>
            <a:ext cx="93186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600">
                <a:solidFill>
                  <a:srgbClr val="CC0000"/>
                </a:solidFill>
                <a:latin typeface="Arial" charset="0"/>
                <a:ea typeface="ＭＳ Ｐゴシック" pitchFamily="34" charset="-128"/>
              </a:rPr>
              <a:t>public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600">
                <a:solidFill>
                  <a:srgbClr val="CC0000"/>
                </a:solidFill>
                <a:latin typeface="Arial" charset="0"/>
                <a:ea typeface="ＭＳ Ｐゴシック" pitchFamily="34" charset="-128"/>
              </a:rPr>
              <a:t> Internet</a:t>
            </a:r>
            <a:endParaRPr lang="en-US" altLang="zh-CN" sz="2400">
              <a:solidFill>
                <a:srgbClr val="CC0000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43022" name="Freeform 71"/>
          <p:cNvSpPr>
            <a:spLocks/>
          </p:cNvSpPr>
          <p:nvPr/>
        </p:nvSpPr>
        <p:spPr bwMode="auto">
          <a:xfrm>
            <a:off x="4932363" y="4392613"/>
            <a:ext cx="2965450" cy="1390650"/>
          </a:xfrm>
          <a:custGeom>
            <a:avLst/>
            <a:gdLst>
              <a:gd name="T0" fmla="*/ 2147483647 w 1868"/>
              <a:gd name="T1" fmla="*/ 2147483647 h 876"/>
              <a:gd name="T2" fmla="*/ 2147483647 w 1868"/>
              <a:gd name="T3" fmla="*/ 2147483647 h 876"/>
              <a:gd name="T4" fmla="*/ 2147483647 w 1868"/>
              <a:gd name="T5" fmla="*/ 2147483647 h 876"/>
              <a:gd name="T6" fmla="*/ 2147483647 w 1868"/>
              <a:gd name="T7" fmla="*/ 2147483647 h 876"/>
              <a:gd name="T8" fmla="*/ 2147483647 w 1868"/>
              <a:gd name="T9" fmla="*/ 2147483647 h 876"/>
              <a:gd name="T10" fmla="*/ 2147483647 w 1868"/>
              <a:gd name="T11" fmla="*/ 2147483647 h 876"/>
              <a:gd name="T12" fmla="*/ 2147483647 w 1868"/>
              <a:gd name="T13" fmla="*/ 2147483647 h 876"/>
              <a:gd name="T14" fmla="*/ 2147483647 w 1868"/>
              <a:gd name="T15" fmla="*/ 2147483647 h 876"/>
              <a:gd name="T16" fmla="*/ 2147483647 w 1868"/>
              <a:gd name="T17" fmla="*/ 2147483647 h 876"/>
              <a:gd name="T18" fmla="*/ 2147483647 w 1868"/>
              <a:gd name="T19" fmla="*/ 2147483647 h 876"/>
              <a:gd name="T20" fmla="*/ 2147483647 w 1868"/>
              <a:gd name="T21" fmla="*/ 2147483647 h 87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868"/>
              <a:gd name="T34" fmla="*/ 0 h 876"/>
              <a:gd name="T35" fmla="*/ 1868 w 1868"/>
              <a:gd name="T36" fmla="*/ 876 h 87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868" h="876">
                <a:moveTo>
                  <a:pt x="31" y="327"/>
                </a:moveTo>
                <a:cubicBezTo>
                  <a:pt x="20" y="237"/>
                  <a:pt x="0" y="189"/>
                  <a:pt x="103" y="137"/>
                </a:cubicBezTo>
                <a:cubicBezTo>
                  <a:pt x="206" y="85"/>
                  <a:pt x="476" y="34"/>
                  <a:pt x="649" y="17"/>
                </a:cubicBezTo>
                <a:cubicBezTo>
                  <a:pt x="822" y="0"/>
                  <a:pt x="955" y="18"/>
                  <a:pt x="1141" y="35"/>
                </a:cubicBezTo>
                <a:cubicBezTo>
                  <a:pt x="1327" y="52"/>
                  <a:pt x="1658" y="3"/>
                  <a:pt x="1763" y="121"/>
                </a:cubicBezTo>
                <a:cubicBezTo>
                  <a:pt x="1868" y="239"/>
                  <a:pt x="1840" y="621"/>
                  <a:pt x="1774" y="741"/>
                </a:cubicBezTo>
                <a:cubicBezTo>
                  <a:pt x="1708" y="861"/>
                  <a:pt x="1534" y="827"/>
                  <a:pt x="1369" y="845"/>
                </a:cubicBezTo>
                <a:cubicBezTo>
                  <a:pt x="1204" y="863"/>
                  <a:pt x="935" y="851"/>
                  <a:pt x="781" y="851"/>
                </a:cubicBezTo>
                <a:cubicBezTo>
                  <a:pt x="627" y="851"/>
                  <a:pt x="549" y="876"/>
                  <a:pt x="447" y="847"/>
                </a:cubicBezTo>
                <a:cubicBezTo>
                  <a:pt x="345" y="818"/>
                  <a:pt x="237" y="762"/>
                  <a:pt x="168" y="676"/>
                </a:cubicBezTo>
                <a:cubicBezTo>
                  <a:pt x="98" y="589"/>
                  <a:pt x="29" y="468"/>
                  <a:pt x="31" y="327"/>
                </a:cubicBezTo>
                <a:close/>
              </a:path>
            </a:pathLst>
          </a:cu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43023" name="Line 77"/>
          <p:cNvSpPr>
            <a:spLocks noChangeShapeType="1"/>
          </p:cNvSpPr>
          <p:nvPr/>
        </p:nvSpPr>
        <p:spPr bwMode="auto">
          <a:xfrm flipH="1">
            <a:off x="5381625" y="4702175"/>
            <a:ext cx="855663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43024" name="Line 78"/>
          <p:cNvSpPr>
            <a:spLocks noChangeShapeType="1"/>
          </p:cNvSpPr>
          <p:nvPr/>
        </p:nvSpPr>
        <p:spPr bwMode="auto">
          <a:xfrm flipH="1">
            <a:off x="5891213" y="4749800"/>
            <a:ext cx="563562" cy="393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43025" name="Line 79"/>
          <p:cNvSpPr>
            <a:spLocks noChangeShapeType="1"/>
          </p:cNvSpPr>
          <p:nvPr/>
        </p:nvSpPr>
        <p:spPr bwMode="auto">
          <a:xfrm flipH="1">
            <a:off x="6429375" y="4756150"/>
            <a:ext cx="149225" cy="382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43026" name="Line 80"/>
          <p:cNvSpPr>
            <a:spLocks noChangeShapeType="1"/>
          </p:cNvSpPr>
          <p:nvPr/>
        </p:nvSpPr>
        <p:spPr bwMode="auto">
          <a:xfrm>
            <a:off x="6796088" y="4735513"/>
            <a:ext cx="123825" cy="4127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43027" name="Line 95"/>
          <p:cNvSpPr>
            <a:spLocks noChangeShapeType="1"/>
          </p:cNvSpPr>
          <p:nvPr/>
        </p:nvSpPr>
        <p:spPr bwMode="auto">
          <a:xfrm>
            <a:off x="6591300" y="3467100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43028" name="Text Box 97"/>
          <p:cNvSpPr txBox="1">
            <a:spLocks noChangeArrowheads="1"/>
          </p:cNvSpPr>
          <p:nvPr/>
        </p:nvSpPr>
        <p:spPr bwMode="auto">
          <a:xfrm>
            <a:off x="4959350" y="4279900"/>
            <a:ext cx="119856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600">
                <a:solidFill>
                  <a:srgbClr val="CC0000"/>
                </a:solidFill>
                <a:latin typeface="Arial" charset="0"/>
                <a:ea typeface="ＭＳ Ｐゴシック" pitchFamily="34" charset="-128"/>
              </a:rPr>
              <a:t>institutional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600">
                <a:solidFill>
                  <a:srgbClr val="CC0000"/>
                </a:solidFill>
                <a:latin typeface="Arial" charset="0"/>
                <a:ea typeface="ＭＳ Ｐゴシック" pitchFamily="34" charset="-128"/>
              </a:rPr>
              <a:t>network</a:t>
            </a:r>
            <a:endParaRPr lang="en-US" altLang="zh-CN" sz="2400">
              <a:solidFill>
                <a:srgbClr val="CC0000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43029" name="Text Box 98"/>
          <p:cNvSpPr txBox="1">
            <a:spLocks noChangeArrowheads="1"/>
          </p:cNvSpPr>
          <p:nvPr/>
        </p:nvSpPr>
        <p:spPr bwMode="auto">
          <a:xfrm>
            <a:off x="6870700" y="4660900"/>
            <a:ext cx="14843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600">
                <a:latin typeface="Arial" charset="0"/>
                <a:ea typeface="ＭＳ Ｐゴシック" pitchFamily="34" charset="-128"/>
              </a:rPr>
              <a:t>100Mbps LAN</a:t>
            </a:r>
            <a:endParaRPr lang="en-US" altLang="zh-CN" sz="2400">
              <a:solidFill>
                <a:schemeClr val="accent2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43030" name="Text Box 99"/>
          <p:cNvSpPr txBox="1">
            <a:spLocks noChangeArrowheads="1"/>
          </p:cNvSpPr>
          <p:nvPr/>
        </p:nvSpPr>
        <p:spPr bwMode="auto">
          <a:xfrm>
            <a:off x="6592888" y="3656013"/>
            <a:ext cx="11906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600">
                <a:latin typeface="Arial" charset="0"/>
                <a:ea typeface="ＭＳ Ｐゴシック" pitchFamily="34" charset="-128"/>
              </a:rPr>
              <a:t>1.54 Mbps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600">
                <a:latin typeface="Arial" charset="0"/>
                <a:ea typeface="ＭＳ Ｐゴシック" pitchFamily="34" charset="-128"/>
              </a:rPr>
              <a:t>access link</a:t>
            </a:r>
            <a:endParaRPr lang="en-US" altLang="zh-CN" sz="2400">
              <a:solidFill>
                <a:schemeClr val="accent2"/>
              </a:solidFill>
              <a:latin typeface="Arial" charset="0"/>
              <a:ea typeface="ＭＳ Ｐゴシック" pitchFamily="34" charset="-128"/>
            </a:endParaRPr>
          </a:p>
        </p:txBody>
      </p:sp>
      <p:grpSp>
        <p:nvGrpSpPr>
          <p:cNvPr id="43031" name="Group 111"/>
          <p:cNvGrpSpPr>
            <a:grpSpLocks/>
          </p:cNvGrpSpPr>
          <p:nvPr/>
        </p:nvGrpSpPr>
        <p:grpSpPr bwMode="auto">
          <a:xfrm>
            <a:off x="6175375" y="3165475"/>
            <a:ext cx="881063" cy="307975"/>
            <a:chOff x="2356" y="1300"/>
            <a:chExt cx="555" cy="194"/>
          </a:xfrm>
        </p:grpSpPr>
        <p:sp>
          <p:nvSpPr>
            <p:cNvPr id="43251" name="Oval 407"/>
            <p:cNvSpPr>
              <a:spLocks noChangeArrowheads="1"/>
            </p:cNvSpPr>
            <p:nvPr/>
          </p:nvSpPr>
          <p:spPr bwMode="auto">
            <a:xfrm>
              <a:off x="2357" y="1385"/>
              <a:ext cx="551" cy="109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  <a:cs typeface="Arial" charset="0"/>
              </a:endParaRPr>
            </a:p>
          </p:txBody>
        </p:sp>
        <p:sp>
          <p:nvSpPr>
            <p:cNvPr id="43252" name="Rectangle 410"/>
            <p:cNvSpPr>
              <a:spLocks noChangeArrowheads="1"/>
            </p:cNvSpPr>
            <p:nvPr/>
          </p:nvSpPr>
          <p:spPr bwMode="auto">
            <a:xfrm>
              <a:off x="2357" y="1374"/>
              <a:ext cx="554" cy="66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  <a:cs typeface="Arial" charset="0"/>
              </a:endParaRPr>
            </a:p>
          </p:txBody>
        </p:sp>
        <p:sp>
          <p:nvSpPr>
            <p:cNvPr id="43253" name="Oval 411"/>
            <p:cNvSpPr>
              <a:spLocks noChangeArrowheads="1"/>
            </p:cNvSpPr>
            <p:nvPr/>
          </p:nvSpPr>
          <p:spPr bwMode="auto">
            <a:xfrm>
              <a:off x="2356" y="1300"/>
              <a:ext cx="551" cy="12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  <a:cs typeface="Arial" charset="0"/>
              </a:endParaRPr>
            </a:p>
          </p:txBody>
        </p:sp>
        <p:grpSp>
          <p:nvGrpSpPr>
            <p:cNvPr id="43254" name="Group 115"/>
            <p:cNvGrpSpPr>
              <a:grpSpLocks/>
            </p:cNvGrpSpPr>
            <p:nvPr/>
          </p:nvGrpSpPr>
          <p:grpSpPr bwMode="auto">
            <a:xfrm>
              <a:off x="2468" y="1332"/>
              <a:ext cx="310" cy="60"/>
              <a:chOff x="2468" y="1332"/>
              <a:chExt cx="310" cy="60"/>
            </a:xfrm>
          </p:grpSpPr>
          <p:sp>
            <p:nvSpPr>
              <p:cNvPr id="43257" name="Freeform 116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3258" name="Freeform 117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v-SE"/>
              </a:p>
            </p:txBody>
          </p:sp>
        </p:grpSp>
        <p:sp>
          <p:nvSpPr>
            <p:cNvPr id="43255" name="Line 118"/>
            <p:cNvSpPr>
              <a:spLocks noChangeShapeType="1"/>
            </p:cNvSpPr>
            <p:nvPr/>
          </p:nvSpPr>
          <p:spPr bwMode="auto">
            <a:xfrm>
              <a:off x="2357" y="1361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3256" name="Line 119"/>
            <p:cNvSpPr>
              <a:spLocks noChangeShapeType="1"/>
            </p:cNvSpPr>
            <p:nvPr/>
          </p:nvSpPr>
          <p:spPr bwMode="auto">
            <a:xfrm>
              <a:off x="2907" y="1363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v-SE"/>
            </a:p>
          </p:txBody>
        </p:sp>
      </p:grpSp>
      <p:grpSp>
        <p:nvGrpSpPr>
          <p:cNvPr id="43032" name="Group 120"/>
          <p:cNvGrpSpPr>
            <a:grpSpLocks/>
          </p:cNvGrpSpPr>
          <p:nvPr/>
        </p:nvGrpSpPr>
        <p:grpSpPr bwMode="auto">
          <a:xfrm>
            <a:off x="6154738" y="4460875"/>
            <a:ext cx="881062" cy="307975"/>
            <a:chOff x="2356" y="1300"/>
            <a:chExt cx="555" cy="194"/>
          </a:xfrm>
        </p:grpSpPr>
        <p:sp>
          <p:nvSpPr>
            <p:cNvPr id="43243" name="Oval 407"/>
            <p:cNvSpPr>
              <a:spLocks noChangeArrowheads="1"/>
            </p:cNvSpPr>
            <p:nvPr/>
          </p:nvSpPr>
          <p:spPr bwMode="auto">
            <a:xfrm>
              <a:off x="2357" y="1385"/>
              <a:ext cx="551" cy="109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  <a:cs typeface="Arial" charset="0"/>
              </a:endParaRPr>
            </a:p>
          </p:txBody>
        </p:sp>
        <p:sp>
          <p:nvSpPr>
            <p:cNvPr id="43244" name="Rectangle 410"/>
            <p:cNvSpPr>
              <a:spLocks noChangeArrowheads="1"/>
            </p:cNvSpPr>
            <p:nvPr/>
          </p:nvSpPr>
          <p:spPr bwMode="auto">
            <a:xfrm>
              <a:off x="2357" y="1374"/>
              <a:ext cx="554" cy="66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  <a:cs typeface="Arial" charset="0"/>
              </a:endParaRPr>
            </a:p>
          </p:txBody>
        </p:sp>
        <p:sp>
          <p:nvSpPr>
            <p:cNvPr id="43245" name="Oval 411"/>
            <p:cNvSpPr>
              <a:spLocks noChangeArrowheads="1"/>
            </p:cNvSpPr>
            <p:nvPr/>
          </p:nvSpPr>
          <p:spPr bwMode="auto">
            <a:xfrm>
              <a:off x="2356" y="1300"/>
              <a:ext cx="551" cy="12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  <a:cs typeface="Arial" charset="0"/>
              </a:endParaRPr>
            </a:p>
          </p:txBody>
        </p:sp>
        <p:grpSp>
          <p:nvGrpSpPr>
            <p:cNvPr id="43246" name="Group 124"/>
            <p:cNvGrpSpPr>
              <a:grpSpLocks/>
            </p:cNvGrpSpPr>
            <p:nvPr/>
          </p:nvGrpSpPr>
          <p:grpSpPr bwMode="auto">
            <a:xfrm>
              <a:off x="2468" y="1332"/>
              <a:ext cx="310" cy="60"/>
              <a:chOff x="2468" y="1332"/>
              <a:chExt cx="310" cy="60"/>
            </a:xfrm>
          </p:grpSpPr>
          <p:sp>
            <p:nvSpPr>
              <p:cNvPr id="43249" name="Freeform 125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3250" name="Freeform 126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v-SE"/>
              </a:p>
            </p:txBody>
          </p:sp>
        </p:grpSp>
        <p:sp>
          <p:nvSpPr>
            <p:cNvPr id="43247" name="Line 127"/>
            <p:cNvSpPr>
              <a:spLocks noChangeShapeType="1"/>
            </p:cNvSpPr>
            <p:nvPr/>
          </p:nvSpPr>
          <p:spPr bwMode="auto">
            <a:xfrm>
              <a:off x="2357" y="1361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3248" name="Line 128"/>
            <p:cNvSpPr>
              <a:spLocks noChangeShapeType="1"/>
            </p:cNvSpPr>
            <p:nvPr/>
          </p:nvSpPr>
          <p:spPr bwMode="auto">
            <a:xfrm>
              <a:off x="2907" y="1363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v-SE"/>
            </a:p>
          </p:txBody>
        </p:sp>
      </p:grpSp>
      <p:sp>
        <p:nvSpPr>
          <p:cNvPr id="43033" name="Rectangle 4"/>
          <p:cNvSpPr>
            <a:spLocks noChangeArrowheads="1"/>
          </p:cNvSpPr>
          <p:nvPr/>
        </p:nvSpPr>
        <p:spPr bwMode="auto">
          <a:xfrm>
            <a:off x="398463" y="1335088"/>
            <a:ext cx="4634680" cy="517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5000"/>
              </a:lnSpc>
              <a:spcBef>
                <a:spcPct val="0"/>
              </a:spcBef>
              <a:buClr>
                <a:srgbClr val="000099"/>
              </a:buClr>
              <a:buSzPct val="65000"/>
              <a:buFont typeface="Wingdings" pitchFamily="2" charset="2"/>
              <a:buNone/>
            </a:pPr>
            <a:r>
              <a:rPr lang="en-US" altLang="zh-CN" sz="2200" i="1" dirty="0">
                <a:solidFill>
                  <a:srgbClr val="CC0000"/>
                </a:solidFill>
                <a:latin typeface="Gill Sans MT" pitchFamily="34" charset="0"/>
                <a:ea typeface="宋体" charset="-122"/>
              </a:rPr>
              <a:t>assumptions:</a:t>
            </a:r>
          </a:p>
          <a:p>
            <a:pPr>
              <a:lnSpc>
                <a:spcPct val="85000"/>
              </a:lnSpc>
              <a:spcBef>
                <a:spcPct val="0"/>
              </a:spcBef>
              <a:buClr>
                <a:srgbClr val="000099"/>
              </a:buClr>
              <a:buSzPct val="65000"/>
              <a:buFont typeface="Wingdings" pitchFamily="2" charset="2"/>
              <a:buChar char="v"/>
            </a:pPr>
            <a:r>
              <a:rPr lang="en-US" altLang="zh-CN" sz="2200" dirty="0" err="1">
                <a:latin typeface="Gill Sans MT" pitchFamily="34" charset="0"/>
                <a:ea typeface="宋体" charset="-122"/>
              </a:rPr>
              <a:t>avg</a:t>
            </a:r>
            <a:r>
              <a:rPr lang="en-US" altLang="zh-CN" sz="2200" dirty="0">
                <a:latin typeface="Gill Sans MT" pitchFamily="34" charset="0"/>
                <a:ea typeface="宋体" charset="-122"/>
              </a:rPr>
              <a:t> object size: </a:t>
            </a:r>
            <a:r>
              <a:rPr lang="en-US" altLang="zh-CN" sz="2200" dirty="0" smtClean="0">
                <a:latin typeface="Gill Sans MT" pitchFamily="34" charset="0"/>
                <a:ea typeface="宋体" charset="-122"/>
              </a:rPr>
              <a:t>100K </a:t>
            </a:r>
            <a:r>
              <a:rPr lang="en-US" altLang="zh-CN" sz="2200" dirty="0">
                <a:latin typeface="Gill Sans MT" pitchFamily="34" charset="0"/>
                <a:ea typeface="宋体" charset="-122"/>
              </a:rPr>
              <a:t>bits</a:t>
            </a:r>
          </a:p>
          <a:p>
            <a:pPr>
              <a:lnSpc>
                <a:spcPct val="85000"/>
              </a:lnSpc>
              <a:spcBef>
                <a:spcPct val="0"/>
              </a:spcBef>
              <a:buClr>
                <a:srgbClr val="000099"/>
              </a:buClr>
              <a:buSzPct val="65000"/>
              <a:buFont typeface="Wingdings" pitchFamily="2" charset="2"/>
              <a:buChar char="v"/>
            </a:pPr>
            <a:r>
              <a:rPr lang="en-US" altLang="zh-CN" sz="2200" dirty="0" err="1">
                <a:latin typeface="Gill Sans MT" pitchFamily="34" charset="0"/>
                <a:ea typeface="宋体" charset="-122"/>
              </a:rPr>
              <a:t>avg</a:t>
            </a:r>
            <a:r>
              <a:rPr lang="en-US" altLang="zh-CN" sz="2200" dirty="0">
                <a:latin typeface="Gill Sans MT" pitchFamily="34" charset="0"/>
                <a:ea typeface="宋体" charset="-122"/>
              </a:rPr>
              <a:t> request rate from browsers to origin servers:15/sec</a:t>
            </a:r>
          </a:p>
          <a:p>
            <a:pPr lvl="1">
              <a:lnSpc>
                <a:spcPct val="85000"/>
              </a:lnSpc>
              <a:spcBef>
                <a:spcPct val="0"/>
              </a:spcBef>
              <a:buClr>
                <a:srgbClr val="000099"/>
              </a:buClr>
              <a:buSzPct val="65000"/>
              <a:buFont typeface="Wingdings" pitchFamily="2" charset="2"/>
              <a:buChar char="v"/>
            </a:pPr>
            <a:r>
              <a:rPr lang="en-US" altLang="zh-CN" sz="1800" dirty="0" smtClean="0">
                <a:latin typeface="Gill Sans MT" pitchFamily="34" charset="0"/>
                <a:ea typeface="宋体" charset="-122"/>
              </a:rPr>
              <a:t>i.e. </a:t>
            </a:r>
            <a:r>
              <a:rPr lang="en-US" altLang="zh-CN" sz="1800" dirty="0" err="1" smtClean="0">
                <a:latin typeface="Gill Sans MT" pitchFamily="34" charset="0"/>
                <a:ea typeface="宋体" charset="-122"/>
              </a:rPr>
              <a:t>avg</a:t>
            </a:r>
            <a:r>
              <a:rPr lang="en-US" altLang="zh-CN" sz="1800" dirty="0" smtClean="0">
                <a:latin typeface="Gill Sans MT" pitchFamily="34" charset="0"/>
                <a:ea typeface="宋体" charset="-122"/>
              </a:rPr>
              <a:t> </a:t>
            </a:r>
            <a:r>
              <a:rPr lang="en-US" altLang="zh-CN" sz="1800" dirty="0">
                <a:latin typeface="Gill Sans MT" pitchFamily="34" charset="0"/>
                <a:ea typeface="宋体" charset="-122"/>
              </a:rPr>
              <a:t>data rate to browsers: 1.50 Mbps</a:t>
            </a:r>
          </a:p>
          <a:p>
            <a:pPr>
              <a:lnSpc>
                <a:spcPct val="85000"/>
              </a:lnSpc>
              <a:spcBef>
                <a:spcPct val="0"/>
              </a:spcBef>
              <a:buClr>
                <a:srgbClr val="000099"/>
              </a:buClr>
              <a:buSzPct val="65000"/>
              <a:buFont typeface="Wingdings" pitchFamily="2" charset="2"/>
              <a:buChar char="v"/>
            </a:pPr>
            <a:r>
              <a:rPr lang="en-US" altLang="zh-CN" sz="2200" dirty="0">
                <a:latin typeface="Gill Sans MT" pitchFamily="34" charset="0"/>
                <a:ea typeface="宋体" charset="-122"/>
              </a:rPr>
              <a:t>RTT from institutional router to any origin server: 2 sec</a:t>
            </a:r>
          </a:p>
          <a:p>
            <a:pPr>
              <a:lnSpc>
                <a:spcPct val="85000"/>
              </a:lnSpc>
              <a:spcBef>
                <a:spcPct val="0"/>
              </a:spcBef>
              <a:buClr>
                <a:srgbClr val="000099"/>
              </a:buClr>
              <a:buSzPct val="65000"/>
              <a:buFont typeface="Wingdings" pitchFamily="2" charset="2"/>
              <a:buChar char="v"/>
            </a:pPr>
            <a:r>
              <a:rPr lang="en-US" altLang="zh-CN" sz="2200" dirty="0">
                <a:latin typeface="Gill Sans MT" pitchFamily="34" charset="0"/>
                <a:ea typeface="宋体" charset="-122"/>
              </a:rPr>
              <a:t>access link rate: 1.54 Mbps</a:t>
            </a:r>
          </a:p>
          <a:p>
            <a:pPr>
              <a:lnSpc>
                <a:spcPct val="85000"/>
              </a:lnSpc>
              <a:spcBef>
                <a:spcPct val="45000"/>
              </a:spcBef>
              <a:buClr>
                <a:srgbClr val="000099"/>
              </a:buClr>
              <a:buSzPct val="65000"/>
              <a:buFont typeface="Wingdings" pitchFamily="2" charset="2"/>
              <a:buNone/>
            </a:pPr>
            <a:r>
              <a:rPr lang="en-US" altLang="zh-CN" sz="2200" i="1" dirty="0">
                <a:solidFill>
                  <a:srgbClr val="CC0000"/>
                </a:solidFill>
                <a:latin typeface="Gill Sans MT" pitchFamily="34" charset="0"/>
                <a:ea typeface="宋体" charset="-122"/>
              </a:rPr>
              <a:t>consequences:</a:t>
            </a:r>
          </a:p>
          <a:p>
            <a:pPr>
              <a:lnSpc>
                <a:spcPct val="85000"/>
              </a:lnSpc>
              <a:spcBef>
                <a:spcPct val="0"/>
              </a:spcBef>
              <a:buClr>
                <a:srgbClr val="000099"/>
              </a:buClr>
              <a:buSzPct val="65000"/>
              <a:buFont typeface="Wingdings" pitchFamily="2" charset="2"/>
              <a:buChar char="v"/>
            </a:pPr>
            <a:r>
              <a:rPr lang="en-US" altLang="zh-CN" sz="2200" dirty="0">
                <a:latin typeface="Gill Sans MT" pitchFamily="34" charset="0"/>
                <a:ea typeface="宋体" charset="-122"/>
              </a:rPr>
              <a:t>LAN utilization: 1.5%</a:t>
            </a:r>
          </a:p>
          <a:p>
            <a:pPr>
              <a:lnSpc>
                <a:spcPct val="85000"/>
              </a:lnSpc>
              <a:spcBef>
                <a:spcPct val="0"/>
              </a:spcBef>
              <a:buClr>
                <a:srgbClr val="000099"/>
              </a:buClr>
              <a:buSzPct val="65000"/>
              <a:buFont typeface="Wingdings" pitchFamily="2" charset="2"/>
              <a:buChar char="v"/>
            </a:pPr>
            <a:r>
              <a:rPr lang="en-US" altLang="zh-CN" sz="2200" dirty="0">
                <a:latin typeface="Gill Sans MT" pitchFamily="34" charset="0"/>
                <a:ea typeface="宋体" charset="-122"/>
              </a:rPr>
              <a:t>access link utilization = </a:t>
            </a:r>
            <a:r>
              <a:rPr lang="en-US" altLang="zh-CN" sz="2200" dirty="0">
                <a:solidFill>
                  <a:srgbClr val="CC0000"/>
                </a:solidFill>
                <a:latin typeface="Gill Sans MT" pitchFamily="34" charset="0"/>
                <a:ea typeface="宋体" charset="-122"/>
              </a:rPr>
              <a:t>99%</a:t>
            </a:r>
          </a:p>
          <a:p>
            <a:pPr>
              <a:lnSpc>
                <a:spcPct val="85000"/>
              </a:lnSpc>
              <a:spcBef>
                <a:spcPct val="0"/>
              </a:spcBef>
              <a:buClr>
                <a:srgbClr val="000099"/>
              </a:buClr>
              <a:buSzPct val="65000"/>
              <a:buFont typeface="Wingdings" pitchFamily="2" charset="2"/>
              <a:buChar char="v"/>
            </a:pPr>
            <a:r>
              <a:rPr lang="en-US" altLang="zh-CN" sz="2200" dirty="0">
                <a:latin typeface="Gill Sans MT" pitchFamily="34" charset="0"/>
                <a:ea typeface="宋体" charset="-122"/>
              </a:rPr>
              <a:t>total delay   = Internet delay + access delay + LAN delay</a:t>
            </a:r>
          </a:p>
          <a:p>
            <a:pPr>
              <a:lnSpc>
                <a:spcPct val="85000"/>
              </a:lnSpc>
              <a:spcBef>
                <a:spcPct val="0"/>
              </a:spcBef>
              <a:buClr>
                <a:srgbClr val="000099"/>
              </a:buClr>
              <a:buSzPct val="65000"/>
              <a:buFont typeface="Wingdings" pitchFamily="2" charset="2"/>
              <a:buNone/>
            </a:pPr>
            <a:r>
              <a:rPr lang="en-US" altLang="zh-CN" sz="2200" dirty="0">
                <a:latin typeface="Gill Sans MT" pitchFamily="34" charset="0"/>
                <a:ea typeface="宋体" charset="-122"/>
              </a:rPr>
              <a:t>     =  2 sec + minutes + </a:t>
            </a:r>
            <a:r>
              <a:rPr lang="en-US" altLang="zh-CN" sz="2200" dirty="0" err="1">
                <a:latin typeface="Gill Sans MT" pitchFamily="34" charset="0"/>
                <a:ea typeface="宋体" charset="-122"/>
              </a:rPr>
              <a:t>quite_small</a:t>
            </a:r>
            <a:endParaRPr lang="en-US" altLang="zh-CN" sz="2200" dirty="0">
              <a:latin typeface="Gill Sans MT" pitchFamily="34" charset="0"/>
              <a:ea typeface="宋体" charset="-122"/>
            </a:endParaRPr>
          </a:p>
          <a:p>
            <a:pPr algn="ctr">
              <a:lnSpc>
                <a:spcPct val="85000"/>
              </a:lnSpc>
              <a:spcBef>
                <a:spcPct val="0"/>
              </a:spcBef>
              <a:buClr>
                <a:srgbClr val="000099"/>
              </a:buClr>
              <a:buSzPct val="65000"/>
              <a:buFont typeface="Wingdings" pitchFamily="2" charset="2"/>
              <a:buChar char="v"/>
            </a:pPr>
            <a:endParaRPr lang="en-US" altLang="zh-CN" sz="2400" dirty="0">
              <a:latin typeface="Gill Sans MT" pitchFamily="34" charset="0"/>
              <a:ea typeface="宋体" charset="-122"/>
            </a:endParaRPr>
          </a:p>
          <a:p>
            <a:pPr algn="ctr">
              <a:lnSpc>
                <a:spcPct val="85000"/>
              </a:lnSpc>
              <a:spcBef>
                <a:spcPct val="0"/>
              </a:spcBef>
              <a:buClr>
                <a:srgbClr val="000099"/>
              </a:buClr>
              <a:buSzPct val="65000"/>
              <a:buFont typeface="Wingdings" pitchFamily="2" charset="2"/>
              <a:buChar char="v"/>
            </a:pPr>
            <a:endParaRPr lang="en-US" altLang="zh-CN" sz="2400" dirty="0">
              <a:latin typeface="Gill Sans MT" pitchFamily="34" charset="0"/>
              <a:ea typeface="宋体" charset="-122"/>
            </a:endParaRPr>
          </a:p>
        </p:txBody>
      </p:sp>
      <p:sp>
        <p:nvSpPr>
          <p:cNvPr id="8329" name="Oval 137"/>
          <p:cNvSpPr>
            <a:spLocks noChangeArrowheads="1"/>
          </p:cNvSpPr>
          <p:nvPr/>
        </p:nvSpPr>
        <p:spPr bwMode="auto">
          <a:xfrm>
            <a:off x="3306763" y="4509120"/>
            <a:ext cx="838200" cy="392113"/>
          </a:xfrm>
          <a:prstGeom prst="ellips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zh-CN" altLang="zh-CN" sz="2400">
              <a:latin typeface="Times New Roman" pitchFamily="18" charset="0"/>
              <a:ea typeface="宋体" charset="-122"/>
            </a:endParaRPr>
          </a:p>
        </p:txBody>
      </p:sp>
      <p:sp>
        <p:nvSpPr>
          <p:cNvPr id="8330" name="Text Box 138"/>
          <p:cNvSpPr txBox="1">
            <a:spLocks noChangeArrowheads="1"/>
          </p:cNvSpPr>
          <p:nvPr/>
        </p:nvSpPr>
        <p:spPr bwMode="auto">
          <a:xfrm>
            <a:off x="3379788" y="4221088"/>
            <a:ext cx="1171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 i="1" dirty="0">
                <a:solidFill>
                  <a:srgbClr val="CC0000"/>
                </a:solidFill>
                <a:latin typeface="Arial" charset="0"/>
                <a:ea typeface="ＭＳ Ｐゴシック" pitchFamily="34" charset="-128"/>
              </a:rPr>
              <a:t>problem!</a:t>
            </a:r>
          </a:p>
        </p:txBody>
      </p:sp>
      <p:grpSp>
        <p:nvGrpSpPr>
          <p:cNvPr id="43036" name="Group 139"/>
          <p:cNvGrpSpPr>
            <a:grpSpLocks/>
          </p:cNvGrpSpPr>
          <p:nvPr/>
        </p:nvGrpSpPr>
        <p:grpSpPr bwMode="auto">
          <a:xfrm>
            <a:off x="4919663" y="1957388"/>
            <a:ext cx="377825" cy="576262"/>
            <a:chOff x="4140" y="429"/>
            <a:chExt cx="1425" cy="2396"/>
          </a:xfrm>
        </p:grpSpPr>
        <p:sp>
          <p:nvSpPr>
            <p:cNvPr id="43211" name="Freeform 140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3212" name="Rectangle 141"/>
            <p:cNvSpPr>
              <a:spLocks noChangeArrowheads="1"/>
            </p:cNvSpPr>
            <p:nvPr/>
          </p:nvSpPr>
          <p:spPr bwMode="auto">
            <a:xfrm>
              <a:off x="4206" y="429"/>
              <a:ext cx="1048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3213" name="Freeform 142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3214" name="Freeform 143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3215" name="Rectangle 144"/>
            <p:cNvSpPr>
              <a:spLocks noChangeArrowheads="1"/>
            </p:cNvSpPr>
            <p:nvPr/>
          </p:nvSpPr>
          <p:spPr bwMode="auto">
            <a:xfrm>
              <a:off x="4212" y="693"/>
              <a:ext cx="599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grpSp>
          <p:nvGrpSpPr>
            <p:cNvPr id="43216" name="Group 145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43241" name="AutoShape 146"/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43242" name="AutoShape 147"/>
              <p:cNvSpPr>
                <a:spLocks noChangeArrowheads="1"/>
              </p:cNvSpPr>
              <p:nvPr/>
            </p:nvSpPr>
            <p:spPr bwMode="auto">
              <a:xfrm>
                <a:off x="631" y="2586"/>
                <a:ext cx="695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</p:grpSp>
        <p:sp>
          <p:nvSpPr>
            <p:cNvPr id="43217" name="Rectangle 148"/>
            <p:cNvSpPr>
              <a:spLocks noChangeArrowheads="1"/>
            </p:cNvSpPr>
            <p:nvPr/>
          </p:nvSpPr>
          <p:spPr bwMode="auto">
            <a:xfrm>
              <a:off x="4224" y="1016"/>
              <a:ext cx="599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grpSp>
          <p:nvGrpSpPr>
            <p:cNvPr id="43218" name="Group 149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43239" name="AutoShape 150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43240" name="AutoShape 151"/>
              <p:cNvSpPr>
                <a:spLocks noChangeArrowheads="1"/>
              </p:cNvSpPr>
              <p:nvPr/>
            </p:nvSpPr>
            <p:spPr bwMode="auto">
              <a:xfrm>
                <a:off x="626" y="2584"/>
                <a:ext cx="695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</p:grpSp>
        <p:sp>
          <p:nvSpPr>
            <p:cNvPr id="43219" name="Rectangle 152"/>
            <p:cNvSpPr>
              <a:spLocks noChangeArrowheads="1"/>
            </p:cNvSpPr>
            <p:nvPr/>
          </p:nvSpPr>
          <p:spPr bwMode="auto">
            <a:xfrm>
              <a:off x="4218" y="1360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3220" name="Rectangle 153"/>
            <p:cNvSpPr>
              <a:spLocks noChangeArrowheads="1"/>
            </p:cNvSpPr>
            <p:nvPr/>
          </p:nvSpPr>
          <p:spPr bwMode="auto">
            <a:xfrm>
              <a:off x="4230" y="1657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grpSp>
          <p:nvGrpSpPr>
            <p:cNvPr id="43221" name="Group 154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43237" name="AutoShape 155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43238" name="AutoShape 156"/>
              <p:cNvSpPr>
                <a:spLocks noChangeArrowheads="1"/>
              </p:cNvSpPr>
              <p:nvPr/>
            </p:nvSpPr>
            <p:spPr bwMode="auto">
              <a:xfrm>
                <a:off x="626" y="2589"/>
                <a:ext cx="701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</p:grpSp>
        <p:sp>
          <p:nvSpPr>
            <p:cNvPr id="43222" name="Freeform 157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grpSp>
          <p:nvGrpSpPr>
            <p:cNvPr id="43223" name="Group 158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43235" name="AutoShape 159"/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43236" name="AutoShape 160"/>
              <p:cNvSpPr>
                <a:spLocks noChangeArrowheads="1"/>
              </p:cNvSpPr>
              <p:nvPr/>
            </p:nvSpPr>
            <p:spPr bwMode="auto">
              <a:xfrm>
                <a:off x="629" y="2581"/>
                <a:ext cx="694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</p:grpSp>
        <p:sp>
          <p:nvSpPr>
            <p:cNvPr id="43224" name="Rectangle 161"/>
            <p:cNvSpPr>
              <a:spLocks noChangeArrowheads="1"/>
            </p:cNvSpPr>
            <p:nvPr/>
          </p:nvSpPr>
          <p:spPr bwMode="auto">
            <a:xfrm>
              <a:off x="5248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3225" name="Freeform 162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3226" name="Freeform 163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3227" name="Oval 164"/>
            <p:cNvSpPr>
              <a:spLocks noChangeArrowheads="1"/>
            </p:cNvSpPr>
            <p:nvPr/>
          </p:nvSpPr>
          <p:spPr bwMode="auto">
            <a:xfrm>
              <a:off x="5517" y="2614"/>
              <a:ext cx="48" cy="9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3228" name="Freeform 165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3229" name="AutoShape 166"/>
            <p:cNvSpPr>
              <a:spLocks noChangeArrowheads="1"/>
            </p:cNvSpPr>
            <p:nvPr/>
          </p:nvSpPr>
          <p:spPr bwMode="auto">
            <a:xfrm>
              <a:off x="4140" y="2680"/>
              <a:ext cx="1197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3230" name="AutoShape 167"/>
            <p:cNvSpPr>
              <a:spLocks noChangeArrowheads="1"/>
            </p:cNvSpPr>
            <p:nvPr/>
          </p:nvSpPr>
          <p:spPr bwMode="auto">
            <a:xfrm>
              <a:off x="4206" y="2713"/>
              <a:ext cx="1072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3231" name="Oval 168"/>
            <p:cNvSpPr>
              <a:spLocks noChangeArrowheads="1"/>
            </p:cNvSpPr>
            <p:nvPr/>
          </p:nvSpPr>
          <p:spPr bwMode="auto">
            <a:xfrm>
              <a:off x="4308" y="2383"/>
              <a:ext cx="156" cy="145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3232" name="Oval 169"/>
            <p:cNvSpPr>
              <a:spLocks noChangeArrowheads="1"/>
            </p:cNvSpPr>
            <p:nvPr/>
          </p:nvSpPr>
          <p:spPr bwMode="auto">
            <a:xfrm>
              <a:off x="4487" y="2383"/>
              <a:ext cx="162" cy="14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1800">
                <a:solidFill>
                  <a:srgbClr val="FF0000"/>
                </a:solidFill>
                <a:latin typeface="Times New Roman" pitchFamily="18" charset="0"/>
                <a:ea typeface="宋体" charset="-122"/>
                <a:cs typeface="Arial" charset="0"/>
              </a:endParaRPr>
            </a:p>
          </p:txBody>
        </p:sp>
        <p:sp>
          <p:nvSpPr>
            <p:cNvPr id="43233" name="Oval 170"/>
            <p:cNvSpPr>
              <a:spLocks noChangeArrowheads="1"/>
            </p:cNvSpPr>
            <p:nvPr/>
          </p:nvSpPr>
          <p:spPr bwMode="auto">
            <a:xfrm>
              <a:off x="4661" y="2383"/>
              <a:ext cx="162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3234" name="Rectangle 171"/>
            <p:cNvSpPr>
              <a:spLocks noChangeArrowheads="1"/>
            </p:cNvSpPr>
            <p:nvPr/>
          </p:nvSpPr>
          <p:spPr bwMode="auto">
            <a:xfrm>
              <a:off x="5062" y="1835"/>
              <a:ext cx="84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</p:grpSp>
      <p:grpSp>
        <p:nvGrpSpPr>
          <p:cNvPr id="43037" name="Group 172"/>
          <p:cNvGrpSpPr>
            <a:grpSpLocks/>
          </p:cNvGrpSpPr>
          <p:nvPr/>
        </p:nvGrpSpPr>
        <p:grpSpPr bwMode="auto">
          <a:xfrm>
            <a:off x="5068888" y="5070475"/>
            <a:ext cx="525462" cy="557213"/>
            <a:chOff x="-44" y="1473"/>
            <a:chExt cx="981" cy="1105"/>
          </a:xfrm>
        </p:grpSpPr>
        <p:pic>
          <p:nvPicPr>
            <p:cNvPr id="43209" name="Picture 173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3210" name="Freeform 174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24164 w 356"/>
                <a:gd name="T3" fmla="*/ 1678 h 368"/>
                <a:gd name="T4" fmla="*/ 28666 w 356"/>
                <a:gd name="T5" fmla="*/ 34959 h 368"/>
                <a:gd name="T6" fmla="*/ 6318 w 356"/>
                <a:gd name="T7" fmla="*/ 4372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sv-SE"/>
            </a:p>
          </p:txBody>
        </p:sp>
      </p:grpSp>
      <p:grpSp>
        <p:nvGrpSpPr>
          <p:cNvPr id="43038" name="Group 175"/>
          <p:cNvGrpSpPr>
            <a:grpSpLocks/>
          </p:cNvGrpSpPr>
          <p:nvPr/>
        </p:nvGrpSpPr>
        <p:grpSpPr bwMode="auto">
          <a:xfrm>
            <a:off x="5834063" y="1479550"/>
            <a:ext cx="377825" cy="576263"/>
            <a:chOff x="4140" y="429"/>
            <a:chExt cx="1425" cy="2396"/>
          </a:xfrm>
        </p:grpSpPr>
        <p:sp>
          <p:nvSpPr>
            <p:cNvPr id="43177" name="Freeform 176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3178" name="Rectangle 177"/>
            <p:cNvSpPr>
              <a:spLocks noChangeArrowheads="1"/>
            </p:cNvSpPr>
            <p:nvPr/>
          </p:nvSpPr>
          <p:spPr bwMode="auto">
            <a:xfrm>
              <a:off x="4206" y="429"/>
              <a:ext cx="1048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3179" name="Freeform 178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3180" name="Freeform 179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3181" name="Rectangle 180"/>
            <p:cNvSpPr>
              <a:spLocks noChangeArrowheads="1"/>
            </p:cNvSpPr>
            <p:nvPr/>
          </p:nvSpPr>
          <p:spPr bwMode="auto">
            <a:xfrm>
              <a:off x="4212" y="693"/>
              <a:ext cx="599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grpSp>
          <p:nvGrpSpPr>
            <p:cNvPr id="43182" name="Group 181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43207" name="AutoShape 182"/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43208" name="AutoShape 183"/>
              <p:cNvSpPr>
                <a:spLocks noChangeArrowheads="1"/>
              </p:cNvSpPr>
              <p:nvPr/>
            </p:nvSpPr>
            <p:spPr bwMode="auto">
              <a:xfrm>
                <a:off x="631" y="2586"/>
                <a:ext cx="695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</p:grpSp>
        <p:sp>
          <p:nvSpPr>
            <p:cNvPr id="43183" name="Rectangle 184"/>
            <p:cNvSpPr>
              <a:spLocks noChangeArrowheads="1"/>
            </p:cNvSpPr>
            <p:nvPr/>
          </p:nvSpPr>
          <p:spPr bwMode="auto">
            <a:xfrm>
              <a:off x="4224" y="1016"/>
              <a:ext cx="599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grpSp>
          <p:nvGrpSpPr>
            <p:cNvPr id="43184" name="Group 185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43205" name="AutoShape 186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43206" name="AutoShape 187"/>
              <p:cNvSpPr>
                <a:spLocks noChangeArrowheads="1"/>
              </p:cNvSpPr>
              <p:nvPr/>
            </p:nvSpPr>
            <p:spPr bwMode="auto">
              <a:xfrm>
                <a:off x="626" y="2584"/>
                <a:ext cx="695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</p:grpSp>
        <p:sp>
          <p:nvSpPr>
            <p:cNvPr id="43185" name="Rectangle 188"/>
            <p:cNvSpPr>
              <a:spLocks noChangeArrowheads="1"/>
            </p:cNvSpPr>
            <p:nvPr/>
          </p:nvSpPr>
          <p:spPr bwMode="auto">
            <a:xfrm>
              <a:off x="4218" y="1360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3186" name="Rectangle 189"/>
            <p:cNvSpPr>
              <a:spLocks noChangeArrowheads="1"/>
            </p:cNvSpPr>
            <p:nvPr/>
          </p:nvSpPr>
          <p:spPr bwMode="auto">
            <a:xfrm>
              <a:off x="4230" y="1657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grpSp>
          <p:nvGrpSpPr>
            <p:cNvPr id="43187" name="Group 190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43203" name="AutoShape 191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43204" name="AutoShape 192"/>
              <p:cNvSpPr>
                <a:spLocks noChangeArrowheads="1"/>
              </p:cNvSpPr>
              <p:nvPr/>
            </p:nvSpPr>
            <p:spPr bwMode="auto">
              <a:xfrm>
                <a:off x="626" y="2589"/>
                <a:ext cx="701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</p:grpSp>
        <p:sp>
          <p:nvSpPr>
            <p:cNvPr id="43188" name="Freeform 193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grpSp>
          <p:nvGrpSpPr>
            <p:cNvPr id="43189" name="Group 194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43201" name="AutoShape 195"/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43202" name="AutoShape 196"/>
              <p:cNvSpPr>
                <a:spLocks noChangeArrowheads="1"/>
              </p:cNvSpPr>
              <p:nvPr/>
            </p:nvSpPr>
            <p:spPr bwMode="auto">
              <a:xfrm>
                <a:off x="629" y="2581"/>
                <a:ext cx="694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</p:grpSp>
        <p:sp>
          <p:nvSpPr>
            <p:cNvPr id="43190" name="Rectangle 197"/>
            <p:cNvSpPr>
              <a:spLocks noChangeArrowheads="1"/>
            </p:cNvSpPr>
            <p:nvPr/>
          </p:nvSpPr>
          <p:spPr bwMode="auto">
            <a:xfrm>
              <a:off x="5248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3191" name="Freeform 198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3192" name="Freeform 199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3193" name="Oval 200"/>
            <p:cNvSpPr>
              <a:spLocks noChangeArrowheads="1"/>
            </p:cNvSpPr>
            <p:nvPr/>
          </p:nvSpPr>
          <p:spPr bwMode="auto">
            <a:xfrm>
              <a:off x="5517" y="2614"/>
              <a:ext cx="48" cy="9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3194" name="Freeform 201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3195" name="AutoShape 202"/>
            <p:cNvSpPr>
              <a:spLocks noChangeArrowheads="1"/>
            </p:cNvSpPr>
            <p:nvPr/>
          </p:nvSpPr>
          <p:spPr bwMode="auto">
            <a:xfrm>
              <a:off x="4140" y="2680"/>
              <a:ext cx="1197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3196" name="AutoShape 203"/>
            <p:cNvSpPr>
              <a:spLocks noChangeArrowheads="1"/>
            </p:cNvSpPr>
            <p:nvPr/>
          </p:nvSpPr>
          <p:spPr bwMode="auto">
            <a:xfrm>
              <a:off x="4206" y="2713"/>
              <a:ext cx="1072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3197" name="Oval 204"/>
            <p:cNvSpPr>
              <a:spLocks noChangeArrowheads="1"/>
            </p:cNvSpPr>
            <p:nvPr/>
          </p:nvSpPr>
          <p:spPr bwMode="auto">
            <a:xfrm>
              <a:off x="4308" y="2383"/>
              <a:ext cx="156" cy="145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3198" name="Oval 205"/>
            <p:cNvSpPr>
              <a:spLocks noChangeArrowheads="1"/>
            </p:cNvSpPr>
            <p:nvPr/>
          </p:nvSpPr>
          <p:spPr bwMode="auto">
            <a:xfrm>
              <a:off x="4487" y="2383"/>
              <a:ext cx="162" cy="14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1800">
                <a:solidFill>
                  <a:srgbClr val="FF0000"/>
                </a:solidFill>
                <a:latin typeface="Times New Roman" pitchFamily="18" charset="0"/>
                <a:ea typeface="宋体" charset="-122"/>
                <a:cs typeface="Arial" charset="0"/>
              </a:endParaRPr>
            </a:p>
          </p:txBody>
        </p:sp>
        <p:sp>
          <p:nvSpPr>
            <p:cNvPr id="43199" name="Oval 206"/>
            <p:cNvSpPr>
              <a:spLocks noChangeArrowheads="1"/>
            </p:cNvSpPr>
            <p:nvPr/>
          </p:nvSpPr>
          <p:spPr bwMode="auto">
            <a:xfrm>
              <a:off x="4661" y="2383"/>
              <a:ext cx="162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3200" name="Rectangle 207"/>
            <p:cNvSpPr>
              <a:spLocks noChangeArrowheads="1"/>
            </p:cNvSpPr>
            <p:nvPr/>
          </p:nvSpPr>
          <p:spPr bwMode="auto">
            <a:xfrm>
              <a:off x="5062" y="1835"/>
              <a:ext cx="84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</p:grpSp>
      <p:grpSp>
        <p:nvGrpSpPr>
          <p:cNvPr id="43039" name="Group 208"/>
          <p:cNvGrpSpPr>
            <a:grpSpLocks/>
          </p:cNvGrpSpPr>
          <p:nvPr/>
        </p:nvGrpSpPr>
        <p:grpSpPr bwMode="auto">
          <a:xfrm>
            <a:off x="6586538" y="1511300"/>
            <a:ext cx="377825" cy="576263"/>
            <a:chOff x="4140" y="429"/>
            <a:chExt cx="1425" cy="2396"/>
          </a:xfrm>
        </p:grpSpPr>
        <p:sp>
          <p:nvSpPr>
            <p:cNvPr id="43145" name="Freeform 209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3146" name="Rectangle 210"/>
            <p:cNvSpPr>
              <a:spLocks noChangeArrowheads="1"/>
            </p:cNvSpPr>
            <p:nvPr/>
          </p:nvSpPr>
          <p:spPr bwMode="auto">
            <a:xfrm>
              <a:off x="4206" y="429"/>
              <a:ext cx="1048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3147" name="Freeform 211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3148" name="Freeform 212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3149" name="Rectangle 213"/>
            <p:cNvSpPr>
              <a:spLocks noChangeArrowheads="1"/>
            </p:cNvSpPr>
            <p:nvPr/>
          </p:nvSpPr>
          <p:spPr bwMode="auto">
            <a:xfrm>
              <a:off x="4212" y="693"/>
              <a:ext cx="599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grpSp>
          <p:nvGrpSpPr>
            <p:cNvPr id="43150" name="Group 214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43175" name="AutoShape 215"/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43176" name="AutoShape 216"/>
              <p:cNvSpPr>
                <a:spLocks noChangeArrowheads="1"/>
              </p:cNvSpPr>
              <p:nvPr/>
            </p:nvSpPr>
            <p:spPr bwMode="auto">
              <a:xfrm>
                <a:off x="631" y="2586"/>
                <a:ext cx="695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</p:grpSp>
        <p:sp>
          <p:nvSpPr>
            <p:cNvPr id="43151" name="Rectangle 217"/>
            <p:cNvSpPr>
              <a:spLocks noChangeArrowheads="1"/>
            </p:cNvSpPr>
            <p:nvPr/>
          </p:nvSpPr>
          <p:spPr bwMode="auto">
            <a:xfrm>
              <a:off x="4224" y="1016"/>
              <a:ext cx="599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grpSp>
          <p:nvGrpSpPr>
            <p:cNvPr id="43152" name="Group 218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43173" name="AutoShape 219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43174" name="AutoShape 220"/>
              <p:cNvSpPr>
                <a:spLocks noChangeArrowheads="1"/>
              </p:cNvSpPr>
              <p:nvPr/>
            </p:nvSpPr>
            <p:spPr bwMode="auto">
              <a:xfrm>
                <a:off x="626" y="2584"/>
                <a:ext cx="695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</p:grpSp>
        <p:sp>
          <p:nvSpPr>
            <p:cNvPr id="43153" name="Rectangle 221"/>
            <p:cNvSpPr>
              <a:spLocks noChangeArrowheads="1"/>
            </p:cNvSpPr>
            <p:nvPr/>
          </p:nvSpPr>
          <p:spPr bwMode="auto">
            <a:xfrm>
              <a:off x="4218" y="1360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3154" name="Rectangle 222"/>
            <p:cNvSpPr>
              <a:spLocks noChangeArrowheads="1"/>
            </p:cNvSpPr>
            <p:nvPr/>
          </p:nvSpPr>
          <p:spPr bwMode="auto">
            <a:xfrm>
              <a:off x="4230" y="1657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grpSp>
          <p:nvGrpSpPr>
            <p:cNvPr id="43155" name="Group 223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43171" name="AutoShape 224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43172" name="AutoShape 225"/>
              <p:cNvSpPr>
                <a:spLocks noChangeArrowheads="1"/>
              </p:cNvSpPr>
              <p:nvPr/>
            </p:nvSpPr>
            <p:spPr bwMode="auto">
              <a:xfrm>
                <a:off x="626" y="2589"/>
                <a:ext cx="701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</p:grpSp>
        <p:sp>
          <p:nvSpPr>
            <p:cNvPr id="43156" name="Freeform 226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grpSp>
          <p:nvGrpSpPr>
            <p:cNvPr id="43157" name="Group 227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43169" name="AutoShape 228"/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43170" name="AutoShape 229"/>
              <p:cNvSpPr>
                <a:spLocks noChangeArrowheads="1"/>
              </p:cNvSpPr>
              <p:nvPr/>
            </p:nvSpPr>
            <p:spPr bwMode="auto">
              <a:xfrm>
                <a:off x="629" y="2581"/>
                <a:ext cx="694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</p:grpSp>
        <p:sp>
          <p:nvSpPr>
            <p:cNvPr id="43158" name="Rectangle 230"/>
            <p:cNvSpPr>
              <a:spLocks noChangeArrowheads="1"/>
            </p:cNvSpPr>
            <p:nvPr/>
          </p:nvSpPr>
          <p:spPr bwMode="auto">
            <a:xfrm>
              <a:off x="5248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3159" name="Freeform 231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3160" name="Freeform 232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3161" name="Oval 233"/>
            <p:cNvSpPr>
              <a:spLocks noChangeArrowheads="1"/>
            </p:cNvSpPr>
            <p:nvPr/>
          </p:nvSpPr>
          <p:spPr bwMode="auto">
            <a:xfrm>
              <a:off x="5517" y="2614"/>
              <a:ext cx="48" cy="9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3162" name="Freeform 234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3163" name="AutoShape 235"/>
            <p:cNvSpPr>
              <a:spLocks noChangeArrowheads="1"/>
            </p:cNvSpPr>
            <p:nvPr/>
          </p:nvSpPr>
          <p:spPr bwMode="auto">
            <a:xfrm>
              <a:off x="4140" y="2680"/>
              <a:ext cx="1197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3164" name="AutoShape 236"/>
            <p:cNvSpPr>
              <a:spLocks noChangeArrowheads="1"/>
            </p:cNvSpPr>
            <p:nvPr/>
          </p:nvSpPr>
          <p:spPr bwMode="auto">
            <a:xfrm>
              <a:off x="4206" y="2713"/>
              <a:ext cx="1072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3165" name="Oval 237"/>
            <p:cNvSpPr>
              <a:spLocks noChangeArrowheads="1"/>
            </p:cNvSpPr>
            <p:nvPr/>
          </p:nvSpPr>
          <p:spPr bwMode="auto">
            <a:xfrm>
              <a:off x="4308" y="2383"/>
              <a:ext cx="156" cy="145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3166" name="Oval 238"/>
            <p:cNvSpPr>
              <a:spLocks noChangeArrowheads="1"/>
            </p:cNvSpPr>
            <p:nvPr/>
          </p:nvSpPr>
          <p:spPr bwMode="auto">
            <a:xfrm>
              <a:off x="4487" y="2383"/>
              <a:ext cx="162" cy="14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1800">
                <a:solidFill>
                  <a:srgbClr val="FF0000"/>
                </a:solidFill>
                <a:latin typeface="Times New Roman" pitchFamily="18" charset="0"/>
                <a:ea typeface="宋体" charset="-122"/>
                <a:cs typeface="Arial" charset="0"/>
              </a:endParaRPr>
            </a:p>
          </p:txBody>
        </p:sp>
        <p:sp>
          <p:nvSpPr>
            <p:cNvPr id="43167" name="Oval 239"/>
            <p:cNvSpPr>
              <a:spLocks noChangeArrowheads="1"/>
            </p:cNvSpPr>
            <p:nvPr/>
          </p:nvSpPr>
          <p:spPr bwMode="auto">
            <a:xfrm>
              <a:off x="4661" y="2383"/>
              <a:ext cx="162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3168" name="Rectangle 240"/>
            <p:cNvSpPr>
              <a:spLocks noChangeArrowheads="1"/>
            </p:cNvSpPr>
            <p:nvPr/>
          </p:nvSpPr>
          <p:spPr bwMode="auto">
            <a:xfrm>
              <a:off x="5062" y="1835"/>
              <a:ext cx="84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</p:grpSp>
      <p:grpSp>
        <p:nvGrpSpPr>
          <p:cNvPr id="43040" name="Group 241"/>
          <p:cNvGrpSpPr>
            <a:grpSpLocks/>
          </p:cNvGrpSpPr>
          <p:nvPr/>
        </p:nvGrpSpPr>
        <p:grpSpPr bwMode="auto">
          <a:xfrm>
            <a:off x="7196138" y="1663700"/>
            <a:ext cx="377825" cy="576263"/>
            <a:chOff x="4140" y="429"/>
            <a:chExt cx="1425" cy="2396"/>
          </a:xfrm>
        </p:grpSpPr>
        <p:sp>
          <p:nvSpPr>
            <p:cNvPr id="43113" name="Freeform 242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3114" name="Rectangle 243"/>
            <p:cNvSpPr>
              <a:spLocks noChangeArrowheads="1"/>
            </p:cNvSpPr>
            <p:nvPr/>
          </p:nvSpPr>
          <p:spPr bwMode="auto">
            <a:xfrm>
              <a:off x="4206" y="429"/>
              <a:ext cx="1048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3115" name="Freeform 244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3116" name="Freeform 245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3117" name="Rectangle 246"/>
            <p:cNvSpPr>
              <a:spLocks noChangeArrowheads="1"/>
            </p:cNvSpPr>
            <p:nvPr/>
          </p:nvSpPr>
          <p:spPr bwMode="auto">
            <a:xfrm>
              <a:off x="4212" y="693"/>
              <a:ext cx="599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grpSp>
          <p:nvGrpSpPr>
            <p:cNvPr id="43118" name="Group 247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43143" name="AutoShape 248"/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43144" name="AutoShape 249"/>
              <p:cNvSpPr>
                <a:spLocks noChangeArrowheads="1"/>
              </p:cNvSpPr>
              <p:nvPr/>
            </p:nvSpPr>
            <p:spPr bwMode="auto">
              <a:xfrm>
                <a:off x="631" y="2586"/>
                <a:ext cx="695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</p:grpSp>
        <p:sp>
          <p:nvSpPr>
            <p:cNvPr id="43119" name="Rectangle 250"/>
            <p:cNvSpPr>
              <a:spLocks noChangeArrowheads="1"/>
            </p:cNvSpPr>
            <p:nvPr/>
          </p:nvSpPr>
          <p:spPr bwMode="auto">
            <a:xfrm>
              <a:off x="4224" y="1016"/>
              <a:ext cx="599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grpSp>
          <p:nvGrpSpPr>
            <p:cNvPr id="43120" name="Group 251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43141" name="AutoShape 252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43142" name="AutoShape 253"/>
              <p:cNvSpPr>
                <a:spLocks noChangeArrowheads="1"/>
              </p:cNvSpPr>
              <p:nvPr/>
            </p:nvSpPr>
            <p:spPr bwMode="auto">
              <a:xfrm>
                <a:off x="626" y="2584"/>
                <a:ext cx="695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</p:grpSp>
        <p:sp>
          <p:nvSpPr>
            <p:cNvPr id="43121" name="Rectangle 254"/>
            <p:cNvSpPr>
              <a:spLocks noChangeArrowheads="1"/>
            </p:cNvSpPr>
            <p:nvPr/>
          </p:nvSpPr>
          <p:spPr bwMode="auto">
            <a:xfrm>
              <a:off x="4218" y="1360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3122" name="Rectangle 255"/>
            <p:cNvSpPr>
              <a:spLocks noChangeArrowheads="1"/>
            </p:cNvSpPr>
            <p:nvPr/>
          </p:nvSpPr>
          <p:spPr bwMode="auto">
            <a:xfrm>
              <a:off x="4230" y="1657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grpSp>
          <p:nvGrpSpPr>
            <p:cNvPr id="43123" name="Group 256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43139" name="AutoShape 257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43140" name="AutoShape 258"/>
              <p:cNvSpPr>
                <a:spLocks noChangeArrowheads="1"/>
              </p:cNvSpPr>
              <p:nvPr/>
            </p:nvSpPr>
            <p:spPr bwMode="auto">
              <a:xfrm>
                <a:off x="626" y="2589"/>
                <a:ext cx="701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</p:grpSp>
        <p:sp>
          <p:nvSpPr>
            <p:cNvPr id="43124" name="Freeform 259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grpSp>
          <p:nvGrpSpPr>
            <p:cNvPr id="43125" name="Group 260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43137" name="AutoShape 261"/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43138" name="AutoShape 262"/>
              <p:cNvSpPr>
                <a:spLocks noChangeArrowheads="1"/>
              </p:cNvSpPr>
              <p:nvPr/>
            </p:nvSpPr>
            <p:spPr bwMode="auto">
              <a:xfrm>
                <a:off x="629" y="2581"/>
                <a:ext cx="694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</p:grpSp>
        <p:sp>
          <p:nvSpPr>
            <p:cNvPr id="43126" name="Rectangle 263"/>
            <p:cNvSpPr>
              <a:spLocks noChangeArrowheads="1"/>
            </p:cNvSpPr>
            <p:nvPr/>
          </p:nvSpPr>
          <p:spPr bwMode="auto">
            <a:xfrm>
              <a:off x="5248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3127" name="Freeform 264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3128" name="Freeform 265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3129" name="Oval 266"/>
            <p:cNvSpPr>
              <a:spLocks noChangeArrowheads="1"/>
            </p:cNvSpPr>
            <p:nvPr/>
          </p:nvSpPr>
          <p:spPr bwMode="auto">
            <a:xfrm>
              <a:off x="5517" y="2614"/>
              <a:ext cx="48" cy="9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3130" name="Freeform 267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3131" name="AutoShape 268"/>
            <p:cNvSpPr>
              <a:spLocks noChangeArrowheads="1"/>
            </p:cNvSpPr>
            <p:nvPr/>
          </p:nvSpPr>
          <p:spPr bwMode="auto">
            <a:xfrm>
              <a:off x="4140" y="2680"/>
              <a:ext cx="1197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3132" name="AutoShape 269"/>
            <p:cNvSpPr>
              <a:spLocks noChangeArrowheads="1"/>
            </p:cNvSpPr>
            <p:nvPr/>
          </p:nvSpPr>
          <p:spPr bwMode="auto">
            <a:xfrm>
              <a:off x="4206" y="2713"/>
              <a:ext cx="1072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3133" name="Oval 270"/>
            <p:cNvSpPr>
              <a:spLocks noChangeArrowheads="1"/>
            </p:cNvSpPr>
            <p:nvPr/>
          </p:nvSpPr>
          <p:spPr bwMode="auto">
            <a:xfrm>
              <a:off x="4308" y="2383"/>
              <a:ext cx="156" cy="145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3134" name="Oval 271"/>
            <p:cNvSpPr>
              <a:spLocks noChangeArrowheads="1"/>
            </p:cNvSpPr>
            <p:nvPr/>
          </p:nvSpPr>
          <p:spPr bwMode="auto">
            <a:xfrm>
              <a:off x="4487" y="2383"/>
              <a:ext cx="162" cy="14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1800">
                <a:solidFill>
                  <a:srgbClr val="FF0000"/>
                </a:solidFill>
                <a:latin typeface="Times New Roman" pitchFamily="18" charset="0"/>
                <a:ea typeface="宋体" charset="-122"/>
                <a:cs typeface="Arial" charset="0"/>
              </a:endParaRPr>
            </a:p>
          </p:txBody>
        </p:sp>
        <p:sp>
          <p:nvSpPr>
            <p:cNvPr id="43135" name="Oval 272"/>
            <p:cNvSpPr>
              <a:spLocks noChangeArrowheads="1"/>
            </p:cNvSpPr>
            <p:nvPr/>
          </p:nvSpPr>
          <p:spPr bwMode="auto">
            <a:xfrm>
              <a:off x="4661" y="2383"/>
              <a:ext cx="162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3136" name="Rectangle 273"/>
            <p:cNvSpPr>
              <a:spLocks noChangeArrowheads="1"/>
            </p:cNvSpPr>
            <p:nvPr/>
          </p:nvSpPr>
          <p:spPr bwMode="auto">
            <a:xfrm>
              <a:off x="5062" y="1835"/>
              <a:ext cx="84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</p:grpSp>
      <p:grpSp>
        <p:nvGrpSpPr>
          <p:cNvPr id="43041" name="Group 274"/>
          <p:cNvGrpSpPr>
            <a:grpSpLocks/>
          </p:cNvGrpSpPr>
          <p:nvPr/>
        </p:nvGrpSpPr>
        <p:grpSpPr bwMode="auto">
          <a:xfrm>
            <a:off x="7524750" y="2609850"/>
            <a:ext cx="377825" cy="576263"/>
            <a:chOff x="4140" y="429"/>
            <a:chExt cx="1425" cy="2396"/>
          </a:xfrm>
        </p:grpSpPr>
        <p:sp>
          <p:nvSpPr>
            <p:cNvPr id="43081" name="Freeform 275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3082" name="Rectangle 276"/>
            <p:cNvSpPr>
              <a:spLocks noChangeArrowheads="1"/>
            </p:cNvSpPr>
            <p:nvPr/>
          </p:nvSpPr>
          <p:spPr bwMode="auto">
            <a:xfrm>
              <a:off x="4206" y="429"/>
              <a:ext cx="1048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3083" name="Freeform 277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3084" name="Freeform 278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3085" name="Rectangle 279"/>
            <p:cNvSpPr>
              <a:spLocks noChangeArrowheads="1"/>
            </p:cNvSpPr>
            <p:nvPr/>
          </p:nvSpPr>
          <p:spPr bwMode="auto">
            <a:xfrm>
              <a:off x="4212" y="693"/>
              <a:ext cx="599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grpSp>
          <p:nvGrpSpPr>
            <p:cNvPr id="43086" name="Group 280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43111" name="AutoShape 281"/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43112" name="AutoShape 282"/>
              <p:cNvSpPr>
                <a:spLocks noChangeArrowheads="1"/>
              </p:cNvSpPr>
              <p:nvPr/>
            </p:nvSpPr>
            <p:spPr bwMode="auto">
              <a:xfrm>
                <a:off x="631" y="2586"/>
                <a:ext cx="695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</p:grpSp>
        <p:sp>
          <p:nvSpPr>
            <p:cNvPr id="43087" name="Rectangle 283"/>
            <p:cNvSpPr>
              <a:spLocks noChangeArrowheads="1"/>
            </p:cNvSpPr>
            <p:nvPr/>
          </p:nvSpPr>
          <p:spPr bwMode="auto">
            <a:xfrm>
              <a:off x="4224" y="1016"/>
              <a:ext cx="599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grpSp>
          <p:nvGrpSpPr>
            <p:cNvPr id="43088" name="Group 284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43109" name="AutoShape 285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43110" name="AutoShape 286"/>
              <p:cNvSpPr>
                <a:spLocks noChangeArrowheads="1"/>
              </p:cNvSpPr>
              <p:nvPr/>
            </p:nvSpPr>
            <p:spPr bwMode="auto">
              <a:xfrm>
                <a:off x="626" y="2584"/>
                <a:ext cx="695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</p:grpSp>
        <p:sp>
          <p:nvSpPr>
            <p:cNvPr id="43089" name="Rectangle 287"/>
            <p:cNvSpPr>
              <a:spLocks noChangeArrowheads="1"/>
            </p:cNvSpPr>
            <p:nvPr/>
          </p:nvSpPr>
          <p:spPr bwMode="auto">
            <a:xfrm>
              <a:off x="4218" y="1360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3090" name="Rectangle 288"/>
            <p:cNvSpPr>
              <a:spLocks noChangeArrowheads="1"/>
            </p:cNvSpPr>
            <p:nvPr/>
          </p:nvSpPr>
          <p:spPr bwMode="auto">
            <a:xfrm>
              <a:off x="4230" y="1657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grpSp>
          <p:nvGrpSpPr>
            <p:cNvPr id="43091" name="Group 289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43107" name="AutoShape 290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43108" name="AutoShape 291"/>
              <p:cNvSpPr>
                <a:spLocks noChangeArrowheads="1"/>
              </p:cNvSpPr>
              <p:nvPr/>
            </p:nvSpPr>
            <p:spPr bwMode="auto">
              <a:xfrm>
                <a:off x="626" y="2589"/>
                <a:ext cx="701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</p:grpSp>
        <p:sp>
          <p:nvSpPr>
            <p:cNvPr id="43092" name="Freeform 292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grpSp>
          <p:nvGrpSpPr>
            <p:cNvPr id="43093" name="Group 293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43105" name="AutoShape 294"/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43106" name="AutoShape 295"/>
              <p:cNvSpPr>
                <a:spLocks noChangeArrowheads="1"/>
              </p:cNvSpPr>
              <p:nvPr/>
            </p:nvSpPr>
            <p:spPr bwMode="auto">
              <a:xfrm>
                <a:off x="629" y="2581"/>
                <a:ext cx="694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</p:grpSp>
        <p:sp>
          <p:nvSpPr>
            <p:cNvPr id="43094" name="Rectangle 296"/>
            <p:cNvSpPr>
              <a:spLocks noChangeArrowheads="1"/>
            </p:cNvSpPr>
            <p:nvPr/>
          </p:nvSpPr>
          <p:spPr bwMode="auto">
            <a:xfrm>
              <a:off x="5248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3095" name="Freeform 297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3096" name="Freeform 298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3097" name="Oval 299"/>
            <p:cNvSpPr>
              <a:spLocks noChangeArrowheads="1"/>
            </p:cNvSpPr>
            <p:nvPr/>
          </p:nvSpPr>
          <p:spPr bwMode="auto">
            <a:xfrm>
              <a:off x="5517" y="2614"/>
              <a:ext cx="48" cy="9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3098" name="Freeform 300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3099" name="AutoShape 301"/>
            <p:cNvSpPr>
              <a:spLocks noChangeArrowheads="1"/>
            </p:cNvSpPr>
            <p:nvPr/>
          </p:nvSpPr>
          <p:spPr bwMode="auto">
            <a:xfrm>
              <a:off x="4140" y="2680"/>
              <a:ext cx="1197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3100" name="AutoShape 302"/>
            <p:cNvSpPr>
              <a:spLocks noChangeArrowheads="1"/>
            </p:cNvSpPr>
            <p:nvPr/>
          </p:nvSpPr>
          <p:spPr bwMode="auto">
            <a:xfrm>
              <a:off x="4206" y="2713"/>
              <a:ext cx="1072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3101" name="Oval 303"/>
            <p:cNvSpPr>
              <a:spLocks noChangeArrowheads="1"/>
            </p:cNvSpPr>
            <p:nvPr/>
          </p:nvSpPr>
          <p:spPr bwMode="auto">
            <a:xfrm>
              <a:off x="4308" y="2383"/>
              <a:ext cx="156" cy="145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3102" name="Oval 304"/>
            <p:cNvSpPr>
              <a:spLocks noChangeArrowheads="1"/>
            </p:cNvSpPr>
            <p:nvPr/>
          </p:nvSpPr>
          <p:spPr bwMode="auto">
            <a:xfrm>
              <a:off x="4487" y="2383"/>
              <a:ext cx="162" cy="14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1800">
                <a:solidFill>
                  <a:srgbClr val="FF0000"/>
                </a:solidFill>
                <a:latin typeface="Times New Roman" pitchFamily="18" charset="0"/>
                <a:ea typeface="宋体" charset="-122"/>
                <a:cs typeface="Arial" charset="0"/>
              </a:endParaRPr>
            </a:p>
          </p:txBody>
        </p:sp>
        <p:sp>
          <p:nvSpPr>
            <p:cNvPr id="43103" name="Oval 305"/>
            <p:cNvSpPr>
              <a:spLocks noChangeArrowheads="1"/>
            </p:cNvSpPr>
            <p:nvPr/>
          </p:nvSpPr>
          <p:spPr bwMode="auto">
            <a:xfrm>
              <a:off x="4661" y="2383"/>
              <a:ext cx="162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3104" name="Rectangle 306"/>
            <p:cNvSpPr>
              <a:spLocks noChangeArrowheads="1"/>
            </p:cNvSpPr>
            <p:nvPr/>
          </p:nvSpPr>
          <p:spPr bwMode="auto">
            <a:xfrm>
              <a:off x="5062" y="1835"/>
              <a:ext cx="84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</p:grpSp>
      <p:grpSp>
        <p:nvGrpSpPr>
          <p:cNvPr id="43042" name="Group 307"/>
          <p:cNvGrpSpPr>
            <a:grpSpLocks/>
          </p:cNvGrpSpPr>
          <p:nvPr/>
        </p:nvGrpSpPr>
        <p:grpSpPr bwMode="auto">
          <a:xfrm>
            <a:off x="6784975" y="5027613"/>
            <a:ext cx="377825" cy="576262"/>
            <a:chOff x="4140" y="429"/>
            <a:chExt cx="1425" cy="2396"/>
          </a:xfrm>
        </p:grpSpPr>
        <p:sp>
          <p:nvSpPr>
            <p:cNvPr id="43049" name="Freeform 308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3050" name="Rectangle 309"/>
            <p:cNvSpPr>
              <a:spLocks noChangeArrowheads="1"/>
            </p:cNvSpPr>
            <p:nvPr/>
          </p:nvSpPr>
          <p:spPr bwMode="auto">
            <a:xfrm>
              <a:off x="4206" y="429"/>
              <a:ext cx="1048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3051" name="Freeform 310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3052" name="Freeform 311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3053" name="Rectangle 312"/>
            <p:cNvSpPr>
              <a:spLocks noChangeArrowheads="1"/>
            </p:cNvSpPr>
            <p:nvPr/>
          </p:nvSpPr>
          <p:spPr bwMode="auto">
            <a:xfrm>
              <a:off x="4212" y="693"/>
              <a:ext cx="599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grpSp>
          <p:nvGrpSpPr>
            <p:cNvPr id="43054" name="Group 313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43079" name="AutoShape 314"/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43080" name="AutoShape 315"/>
              <p:cNvSpPr>
                <a:spLocks noChangeArrowheads="1"/>
              </p:cNvSpPr>
              <p:nvPr/>
            </p:nvSpPr>
            <p:spPr bwMode="auto">
              <a:xfrm>
                <a:off x="631" y="2586"/>
                <a:ext cx="695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</p:grpSp>
        <p:sp>
          <p:nvSpPr>
            <p:cNvPr id="43055" name="Rectangle 316"/>
            <p:cNvSpPr>
              <a:spLocks noChangeArrowheads="1"/>
            </p:cNvSpPr>
            <p:nvPr/>
          </p:nvSpPr>
          <p:spPr bwMode="auto">
            <a:xfrm>
              <a:off x="4224" y="1016"/>
              <a:ext cx="599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grpSp>
          <p:nvGrpSpPr>
            <p:cNvPr id="43056" name="Group 317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43077" name="AutoShape 318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43078" name="AutoShape 319"/>
              <p:cNvSpPr>
                <a:spLocks noChangeArrowheads="1"/>
              </p:cNvSpPr>
              <p:nvPr/>
            </p:nvSpPr>
            <p:spPr bwMode="auto">
              <a:xfrm>
                <a:off x="626" y="2584"/>
                <a:ext cx="695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</p:grpSp>
        <p:sp>
          <p:nvSpPr>
            <p:cNvPr id="43057" name="Rectangle 320"/>
            <p:cNvSpPr>
              <a:spLocks noChangeArrowheads="1"/>
            </p:cNvSpPr>
            <p:nvPr/>
          </p:nvSpPr>
          <p:spPr bwMode="auto">
            <a:xfrm>
              <a:off x="4218" y="1360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3058" name="Rectangle 321"/>
            <p:cNvSpPr>
              <a:spLocks noChangeArrowheads="1"/>
            </p:cNvSpPr>
            <p:nvPr/>
          </p:nvSpPr>
          <p:spPr bwMode="auto">
            <a:xfrm>
              <a:off x="4230" y="1657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grpSp>
          <p:nvGrpSpPr>
            <p:cNvPr id="43059" name="Group 322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43075" name="AutoShape 323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43076" name="AutoShape 324"/>
              <p:cNvSpPr>
                <a:spLocks noChangeArrowheads="1"/>
              </p:cNvSpPr>
              <p:nvPr/>
            </p:nvSpPr>
            <p:spPr bwMode="auto">
              <a:xfrm>
                <a:off x="626" y="2589"/>
                <a:ext cx="701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</p:grpSp>
        <p:sp>
          <p:nvSpPr>
            <p:cNvPr id="43060" name="Freeform 325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grpSp>
          <p:nvGrpSpPr>
            <p:cNvPr id="43061" name="Group 326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43073" name="AutoShape 327"/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43074" name="AutoShape 328"/>
              <p:cNvSpPr>
                <a:spLocks noChangeArrowheads="1"/>
              </p:cNvSpPr>
              <p:nvPr/>
            </p:nvSpPr>
            <p:spPr bwMode="auto">
              <a:xfrm>
                <a:off x="629" y="2581"/>
                <a:ext cx="694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</p:grpSp>
        <p:sp>
          <p:nvSpPr>
            <p:cNvPr id="43062" name="Rectangle 329"/>
            <p:cNvSpPr>
              <a:spLocks noChangeArrowheads="1"/>
            </p:cNvSpPr>
            <p:nvPr/>
          </p:nvSpPr>
          <p:spPr bwMode="auto">
            <a:xfrm>
              <a:off x="5248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3063" name="Freeform 330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3064" name="Freeform 331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3065" name="Oval 332"/>
            <p:cNvSpPr>
              <a:spLocks noChangeArrowheads="1"/>
            </p:cNvSpPr>
            <p:nvPr/>
          </p:nvSpPr>
          <p:spPr bwMode="auto">
            <a:xfrm>
              <a:off x="5517" y="2614"/>
              <a:ext cx="48" cy="9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3066" name="Freeform 333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3067" name="AutoShape 334"/>
            <p:cNvSpPr>
              <a:spLocks noChangeArrowheads="1"/>
            </p:cNvSpPr>
            <p:nvPr/>
          </p:nvSpPr>
          <p:spPr bwMode="auto">
            <a:xfrm>
              <a:off x="4140" y="2680"/>
              <a:ext cx="1197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3068" name="AutoShape 335"/>
            <p:cNvSpPr>
              <a:spLocks noChangeArrowheads="1"/>
            </p:cNvSpPr>
            <p:nvPr/>
          </p:nvSpPr>
          <p:spPr bwMode="auto">
            <a:xfrm>
              <a:off x="4206" y="2713"/>
              <a:ext cx="1072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3069" name="Oval 336"/>
            <p:cNvSpPr>
              <a:spLocks noChangeArrowheads="1"/>
            </p:cNvSpPr>
            <p:nvPr/>
          </p:nvSpPr>
          <p:spPr bwMode="auto">
            <a:xfrm>
              <a:off x="4308" y="2383"/>
              <a:ext cx="156" cy="145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3070" name="Oval 337"/>
            <p:cNvSpPr>
              <a:spLocks noChangeArrowheads="1"/>
            </p:cNvSpPr>
            <p:nvPr/>
          </p:nvSpPr>
          <p:spPr bwMode="auto">
            <a:xfrm>
              <a:off x="4487" y="2383"/>
              <a:ext cx="162" cy="14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1800">
                <a:solidFill>
                  <a:srgbClr val="FF0000"/>
                </a:solidFill>
                <a:latin typeface="Times New Roman" pitchFamily="18" charset="0"/>
                <a:ea typeface="宋体" charset="-122"/>
                <a:cs typeface="Arial" charset="0"/>
              </a:endParaRPr>
            </a:p>
          </p:txBody>
        </p:sp>
        <p:sp>
          <p:nvSpPr>
            <p:cNvPr id="43071" name="Oval 338"/>
            <p:cNvSpPr>
              <a:spLocks noChangeArrowheads="1"/>
            </p:cNvSpPr>
            <p:nvPr/>
          </p:nvSpPr>
          <p:spPr bwMode="auto">
            <a:xfrm>
              <a:off x="4661" y="2383"/>
              <a:ext cx="162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3072" name="Rectangle 339"/>
            <p:cNvSpPr>
              <a:spLocks noChangeArrowheads="1"/>
            </p:cNvSpPr>
            <p:nvPr/>
          </p:nvSpPr>
          <p:spPr bwMode="auto">
            <a:xfrm>
              <a:off x="5062" y="1835"/>
              <a:ext cx="84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</p:grpSp>
      <p:grpSp>
        <p:nvGrpSpPr>
          <p:cNvPr id="43043" name="Group 340"/>
          <p:cNvGrpSpPr>
            <a:grpSpLocks/>
          </p:cNvGrpSpPr>
          <p:nvPr/>
        </p:nvGrpSpPr>
        <p:grpSpPr bwMode="auto">
          <a:xfrm>
            <a:off x="5580063" y="5092700"/>
            <a:ext cx="525462" cy="557213"/>
            <a:chOff x="-44" y="1473"/>
            <a:chExt cx="981" cy="1105"/>
          </a:xfrm>
        </p:grpSpPr>
        <p:pic>
          <p:nvPicPr>
            <p:cNvPr id="43047" name="Picture 341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3048" name="Freeform 342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24164 w 356"/>
                <a:gd name="T3" fmla="*/ 1678 h 368"/>
                <a:gd name="T4" fmla="*/ 28666 w 356"/>
                <a:gd name="T5" fmla="*/ 34959 h 368"/>
                <a:gd name="T6" fmla="*/ 6318 w 356"/>
                <a:gd name="T7" fmla="*/ 4372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sv-SE"/>
            </a:p>
          </p:txBody>
        </p:sp>
      </p:grpSp>
      <p:grpSp>
        <p:nvGrpSpPr>
          <p:cNvPr id="43044" name="Group 343"/>
          <p:cNvGrpSpPr>
            <a:grpSpLocks/>
          </p:cNvGrpSpPr>
          <p:nvPr/>
        </p:nvGrpSpPr>
        <p:grpSpPr bwMode="auto">
          <a:xfrm>
            <a:off x="6103938" y="5081588"/>
            <a:ext cx="525462" cy="557212"/>
            <a:chOff x="-44" y="1473"/>
            <a:chExt cx="981" cy="1105"/>
          </a:xfrm>
        </p:grpSpPr>
        <p:pic>
          <p:nvPicPr>
            <p:cNvPr id="43045" name="Picture 344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3046" name="Freeform 345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24164 w 356"/>
                <a:gd name="T3" fmla="*/ 1678 h 368"/>
                <a:gd name="T4" fmla="*/ 28666 w 356"/>
                <a:gd name="T5" fmla="*/ 34959 h 368"/>
                <a:gd name="T6" fmla="*/ 6318 w 356"/>
                <a:gd name="T7" fmla="*/ 4372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sv-SE"/>
            </a:p>
          </p:txBody>
        </p:sp>
      </p:grpSp>
    </p:spTree>
    <p:extLst>
      <p:ext uri="{BB962C8B-B14F-4D97-AF65-F5344CB8AC3E}">
        <p14:creationId xmlns:p14="http://schemas.microsoft.com/office/powerpoint/2010/main" val="1740891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29" grpId="0" animBg="1"/>
      <p:bldP spid="8330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5410200" y="6400800"/>
            <a:ext cx="28956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200">
                <a:latin typeface="Tahoma" pitchFamily="34" charset="0"/>
                <a:ea typeface="ＭＳ Ｐゴシック" pitchFamily="34" charset="-128"/>
              </a:rPr>
              <a:t>Application Layer</a:t>
            </a:r>
          </a:p>
        </p:txBody>
      </p:sp>
      <p:sp>
        <p:nvSpPr>
          <p:cNvPr id="44035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3E8D31EA-A8F0-4A81-8947-368AB29588FA}" type="slidenum">
              <a:rPr lang="en-US" altLang="zh-CN" sz="1200">
                <a:latin typeface="Tahoma" pitchFamily="34" charset="0"/>
                <a:ea typeface="ＭＳ Ｐゴシック" pitchFamily="34" charset="-128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33</a:t>
            </a:fld>
            <a:endParaRPr lang="en-US" altLang="zh-CN" sz="1200">
              <a:latin typeface="Tahoma" pitchFamily="34" charset="0"/>
              <a:ea typeface="ＭＳ Ｐゴシック" pitchFamily="34" charset="-128"/>
            </a:endParaRP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398463" y="1335088"/>
            <a:ext cx="431165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5000"/>
              </a:lnSpc>
              <a:spcBef>
                <a:spcPct val="0"/>
              </a:spcBef>
              <a:buClr>
                <a:srgbClr val="000099"/>
              </a:buClr>
              <a:buSzPct val="65000"/>
              <a:buFont typeface="Wingdings" pitchFamily="2" charset="2"/>
              <a:buNone/>
            </a:pPr>
            <a:r>
              <a:rPr lang="en-US" altLang="zh-CN" sz="2200" i="1" dirty="0">
                <a:solidFill>
                  <a:srgbClr val="CC0000"/>
                </a:solidFill>
                <a:latin typeface="Gill Sans MT" pitchFamily="34" charset="0"/>
                <a:ea typeface="宋体" charset="-122"/>
              </a:rPr>
              <a:t>assumptions:</a:t>
            </a:r>
          </a:p>
          <a:p>
            <a:pPr>
              <a:lnSpc>
                <a:spcPct val="85000"/>
              </a:lnSpc>
              <a:spcBef>
                <a:spcPct val="0"/>
              </a:spcBef>
              <a:buClr>
                <a:srgbClr val="000099"/>
              </a:buClr>
              <a:buSzPct val="65000"/>
              <a:buFont typeface="Wingdings" pitchFamily="2" charset="2"/>
              <a:buChar char="v"/>
            </a:pPr>
            <a:r>
              <a:rPr lang="en-US" altLang="zh-CN" sz="2200" dirty="0" err="1">
                <a:latin typeface="Gill Sans MT" pitchFamily="34" charset="0"/>
                <a:ea typeface="宋体" charset="-122"/>
              </a:rPr>
              <a:t>avg</a:t>
            </a:r>
            <a:r>
              <a:rPr lang="en-US" altLang="zh-CN" sz="2200" dirty="0">
                <a:latin typeface="Gill Sans MT" pitchFamily="34" charset="0"/>
                <a:ea typeface="宋体" charset="-122"/>
              </a:rPr>
              <a:t> object size: 100K bits</a:t>
            </a:r>
          </a:p>
          <a:p>
            <a:pPr>
              <a:lnSpc>
                <a:spcPct val="85000"/>
              </a:lnSpc>
              <a:spcBef>
                <a:spcPct val="0"/>
              </a:spcBef>
              <a:buClr>
                <a:srgbClr val="000099"/>
              </a:buClr>
              <a:buSzPct val="65000"/>
              <a:buFont typeface="Wingdings" pitchFamily="2" charset="2"/>
              <a:buChar char="v"/>
            </a:pPr>
            <a:r>
              <a:rPr lang="en-US" altLang="zh-CN" sz="2200" dirty="0" err="1">
                <a:latin typeface="Gill Sans MT" pitchFamily="34" charset="0"/>
                <a:ea typeface="宋体" charset="-122"/>
              </a:rPr>
              <a:t>avg</a:t>
            </a:r>
            <a:r>
              <a:rPr lang="en-US" altLang="zh-CN" sz="2200" dirty="0">
                <a:latin typeface="Gill Sans MT" pitchFamily="34" charset="0"/>
                <a:ea typeface="宋体" charset="-122"/>
              </a:rPr>
              <a:t> request rate from browsers to origin servers:15/sec</a:t>
            </a:r>
          </a:p>
          <a:p>
            <a:pPr lvl="1">
              <a:lnSpc>
                <a:spcPct val="85000"/>
              </a:lnSpc>
              <a:spcBef>
                <a:spcPct val="0"/>
              </a:spcBef>
              <a:buClr>
                <a:srgbClr val="000099"/>
              </a:buClr>
              <a:buSzPct val="65000"/>
              <a:buFont typeface="Wingdings" pitchFamily="2" charset="2"/>
              <a:buChar char="v"/>
            </a:pPr>
            <a:r>
              <a:rPr lang="en-US" altLang="zh-CN" sz="1800" dirty="0" smtClean="0">
                <a:latin typeface="Gill Sans MT" pitchFamily="34" charset="0"/>
                <a:ea typeface="宋体" charset="-122"/>
              </a:rPr>
              <a:t>i.e. </a:t>
            </a:r>
            <a:r>
              <a:rPr lang="en-US" altLang="zh-CN" sz="1800" dirty="0" err="1" smtClean="0">
                <a:latin typeface="Gill Sans MT" pitchFamily="34" charset="0"/>
                <a:ea typeface="宋体" charset="-122"/>
              </a:rPr>
              <a:t>avg</a:t>
            </a:r>
            <a:r>
              <a:rPr lang="en-US" altLang="zh-CN" sz="1800" dirty="0" smtClean="0">
                <a:latin typeface="Gill Sans MT" pitchFamily="34" charset="0"/>
                <a:ea typeface="宋体" charset="-122"/>
              </a:rPr>
              <a:t> </a:t>
            </a:r>
            <a:r>
              <a:rPr lang="en-US" altLang="zh-CN" sz="1800" dirty="0">
                <a:latin typeface="Gill Sans MT" pitchFamily="34" charset="0"/>
                <a:ea typeface="宋体" charset="-122"/>
              </a:rPr>
              <a:t>data rate to browsers: </a:t>
            </a:r>
            <a:r>
              <a:rPr lang="en-US" altLang="zh-CN" sz="1800" dirty="0" smtClean="0">
                <a:latin typeface="Gill Sans MT" pitchFamily="34" charset="0"/>
                <a:ea typeface="宋体" charset="-122"/>
              </a:rPr>
              <a:t>1.50 </a:t>
            </a:r>
            <a:r>
              <a:rPr lang="en-US" altLang="zh-CN" sz="1800" dirty="0">
                <a:latin typeface="Gill Sans MT" pitchFamily="34" charset="0"/>
                <a:ea typeface="宋体" charset="-122"/>
              </a:rPr>
              <a:t>Mbps</a:t>
            </a:r>
          </a:p>
          <a:p>
            <a:pPr>
              <a:lnSpc>
                <a:spcPct val="85000"/>
              </a:lnSpc>
              <a:spcBef>
                <a:spcPct val="0"/>
              </a:spcBef>
              <a:buClr>
                <a:srgbClr val="000099"/>
              </a:buClr>
              <a:buSzPct val="65000"/>
              <a:buFont typeface="Wingdings" pitchFamily="2" charset="2"/>
              <a:buChar char="v"/>
            </a:pPr>
            <a:r>
              <a:rPr lang="en-US" altLang="zh-CN" sz="2200" dirty="0">
                <a:latin typeface="Gill Sans MT" pitchFamily="34" charset="0"/>
                <a:ea typeface="宋体" charset="-122"/>
              </a:rPr>
              <a:t>RTT from institutional router to any origin server: 2 sec</a:t>
            </a:r>
          </a:p>
          <a:p>
            <a:pPr>
              <a:lnSpc>
                <a:spcPct val="85000"/>
              </a:lnSpc>
              <a:spcBef>
                <a:spcPct val="0"/>
              </a:spcBef>
              <a:buClr>
                <a:srgbClr val="000099"/>
              </a:buClr>
              <a:buSzPct val="65000"/>
              <a:buFont typeface="Wingdings" pitchFamily="2" charset="2"/>
              <a:buChar char="v"/>
            </a:pPr>
            <a:r>
              <a:rPr lang="en-US" altLang="zh-CN" sz="2200" dirty="0">
                <a:latin typeface="Gill Sans MT" pitchFamily="34" charset="0"/>
                <a:ea typeface="宋体" charset="-122"/>
              </a:rPr>
              <a:t>access link rate: 1.54 Mbps</a:t>
            </a:r>
          </a:p>
          <a:p>
            <a:pPr>
              <a:lnSpc>
                <a:spcPct val="85000"/>
              </a:lnSpc>
              <a:spcBef>
                <a:spcPct val="45000"/>
              </a:spcBef>
              <a:buClr>
                <a:srgbClr val="000099"/>
              </a:buClr>
              <a:buSzPct val="65000"/>
              <a:buFont typeface="Wingdings" pitchFamily="2" charset="2"/>
              <a:buNone/>
            </a:pPr>
            <a:r>
              <a:rPr lang="en-US" altLang="zh-CN" sz="2200" i="1" dirty="0">
                <a:solidFill>
                  <a:srgbClr val="CC0000"/>
                </a:solidFill>
                <a:latin typeface="Gill Sans MT" pitchFamily="34" charset="0"/>
                <a:ea typeface="宋体" charset="-122"/>
              </a:rPr>
              <a:t>consequences:</a:t>
            </a:r>
          </a:p>
          <a:p>
            <a:pPr>
              <a:lnSpc>
                <a:spcPct val="85000"/>
              </a:lnSpc>
              <a:spcBef>
                <a:spcPct val="0"/>
              </a:spcBef>
              <a:buClr>
                <a:srgbClr val="000099"/>
              </a:buClr>
              <a:buSzPct val="65000"/>
              <a:buFont typeface="Wingdings" pitchFamily="2" charset="2"/>
              <a:buChar char="v"/>
            </a:pPr>
            <a:r>
              <a:rPr lang="en-US" altLang="zh-CN" sz="2200" dirty="0">
                <a:latin typeface="Gill Sans MT" pitchFamily="34" charset="0"/>
                <a:ea typeface="宋体" charset="-122"/>
              </a:rPr>
              <a:t>LAN utilization: 1.5%</a:t>
            </a:r>
          </a:p>
          <a:p>
            <a:pPr>
              <a:lnSpc>
                <a:spcPct val="85000"/>
              </a:lnSpc>
              <a:spcBef>
                <a:spcPct val="0"/>
              </a:spcBef>
              <a:buClr>
                <a:srgbClr val="000099"/>
              </a:buClr>
              <a:buSzPct val="65000"/>
              <a:buFont typeface="Wingdings" pitchFamily="2" charset="2"/>
              <a:buChar char="v"/>
            </a:pPr>
            <a:r>
              <a:rPr lang="en-US" altLang="zh-CN" sz="2200" dirty="0">
                <a:latin typeface="Gill Sans MT" pitchFamily="34" charset="0"/>
                <a:ea typeface="宋体" charset="-122"/>
              </a:rPr>
              <a:t>access link utilization = </a:t>
            </a:r>
            <a:r>
              <a:rPr lang="en-US" altLang="zh-CN" sz="2200" dirty="0">
                <a:solidFill>
                  <a:srgbClr val="CC0000"/>
                </a:solidFill>
                <a:latin typeface="Gill Sans MT" pitchFamily="34" charset="0"/>
                <a:ea typeface="宋体" charset="-122"/>
              </a:rPr>
              <a:t>99%</a:t>
            </a:r>
          </a:p>
          <a:p>
            <a:pPr>
              <a:lnSpc>
                <a:spcPct val="85000"/>
              </a:lnSpc>
              <a:spcBef>
                <a:spcPct val="0"/>
              </a:spcBef>
              <a:buClr>
                <a:srgbClr val="000099"/>
              </a:buClr>
              <a:buSzPct val="65000"/>
              <a:buFont typeface="Wingdings" pitchFamily="2" charset="2"/>
              <a:buChar char="v"/>
            </a:pPr>
            <a:r>
              <a:rPr lang="en-US" altLang="zh-CN" sz="2200" dirty="0">
                <a:latin typeface="Gill Sans MT" pitchFamily="34" charset="0"/>
                <a:ea typeface="宋体" charset="-122"/>
              </a:rPr>
              <a:t>total delay   = Internet delay + access delay + LAN delay</a:t>
            </a:r>
          </a:p>
          <a:p>
            <a:pPr>
              <a:lnSpc>
                <a:spcPct val="85000"/>
              </a:lnSpc>
              <a:spcBef>
                <a:spcPct val="0"/>
              </a:spcBef>
              <a:buClr>
                <a:srgbClr val="000099"/>
              </a:buClr>
              <a:buSzPct val="65000"/>
              <a:buFont typeface="Wingdings" pitchFamily="2" charset="2"/>
              <a:buNone/>
            </a:pPr>
            <a:r>
              <a:rPr lang="en-US" altLang="zh-CN" sz="2200" dirty="0">
                <a:latin typeface="Gill Sans MT" pitchFamily="34" charset="0"/>
                <a:ea typeface="宋体" charset="-122"/>
              </a:rPr>
              <a:t>     =  2 sec + minutes + </a:t>
            </a:r>
            <a:r>
              <a:rPr lang="en-US" altLang="zh-CN" sz="2200" dirty="0" err="1">
                <a:latin typeface="Gill Sans MT" pitchFamily="34" charset="0"/>
                <a:ea typeface="宋体" charset="-122"/>
              </a:rPr>
              <a:t>usecs</a:t>
            </a:r>
            <a:endParaRPr lang="en-US" altLang="zh-CN" sz="2200" dirty="0">
              <a:latin typeface="Gill Sans MT" pitchFamily="34" charset="0"/>
              <a:ea typeface="宋体" charset="-122"/>
            </a:endParaRPr>
          </a:p>
          <a:p>
            <a:pPr algn="ctr">
              <a:lnSpc>
                <a:spcPct val="85000"/>
              </a:lnSpc>
              <a:spcBef>
                <a:spcPct val="0"/>
              </a:spcBef>
              <a:buClr>
                <a:srgbClr val="000099"/>
              </a:buClr>
              <a:buSzPct val="65000"/>
              <a:buFont typeface="Wingdings" pitchFamily="2" charset="2"/>
              <a:buChar char="v"/>
            </a:pPr>
            <a:endParaRPr lang="en-US" altLang="zh-CN" sz="2400" dirty="0">
              <a:latin typeface="Gill Sans MT" pitchFamily="34" charset="0"/>
              <a:ea typeface="宋体" charset="-122"/>
            </a:endParaRPr>
          </a:p>
          <a:p>
            <a:pPr algn="ctr">
              <a:lnSpc>
                <a:spcPct val="85000"/>
              </a:lnSpc>
              <a:spcBef>
                <a:spcPct val="0"/>
              </a:spcBef>
              <a:buClr>
                <a:srgbClr val="000099"/>
              </a:buClr>
              <a:buSzPct val="65000"/>
              <a:buFont typeface="Wingdings" pitchFamily="2" charset="2"/>
              <a:buChar char="v"/>
            </a:pPr>
            <a:endParaRPr lang="en-US" altLang="zh-CN" sz="2400" dirty="0">
              <a:latin typeface="Gill Sans MT" pitchFamily="34" charset="0"/>
              <a:ea typeface="宋体" charset="-122"/>
            </a:endParaRPr>
          </a:p>
        </p:txBody>
      </p:sp>
      <p:sp>
        <p:nvSpPr>
          <p:cNvPr id="4403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403225" y="269875"/>
            <a:ext cx="7772400" cy="663575"/>
          </a:xfrm>
        </p:spPr>
        <p:txBody>
          <a:bodyPr/>
          <a:lstStyle/>
          <a:p>
            <a:r>
              <a:rPr lang="en-US" altLang="zh-CN" dirty="0" smtClean="0">
                <a:ea typeface="ＭＳ Ｐゴシック" pitchFamily="34" charset="-128"/>
              </a:rPr>
              <a:t>Caching example: </a:t>
            </a:r>
            <a:r>
              <a:rPr lang="en-US" altLang="zh-CN" sz="3600" dirty="0" smtClean="0">
                <a:ea typeface="ＭＳ Ｐゴシック" pitchFamily="34" charset="-128"/>
              </a:rPr>
              <a:t>faster access link</a:t>
            </a:r>
            <a:r>
              <a:rPr lang="en-US" altLang="zh-CN" dirty="0" smtClean="0">
                <a:ea typeface="ＭＳ Ｐゴシック" pitchFamily="34" charset="-128"/>
              </a:rPr>
              <a:t> </a:t>
            </a:r>
          </a:p>
        </p:txBody>
      </p:sp>
      <p:sp>
        <p:nvSpPr>
          <p:cNvPr id="44039" name="Text Box 50"/>
          <p:cNvSpPr txBox="1">
            <a:spLocks noChangeArrowheads="1"/>
          </p:cNvSpPr>
          <p:nvPr/>
        </p:nvSpPr>
        <p:spPr bwMode="auto">
          <a:xfrm>
            <a:off x="7696200" y="1824038"/>
            <a:ext cx="9334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>
                <a:latin typeface="Arial" charset="0"/>
                <a:ea typeface="ＭＳ Ｐゴシック" pitchFamily="34" charset="-128"/>
              </a:rPr>
              <a:t>origin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>
                <a:latin typeface="Arial" charset="0"/>
                <a:ea typeface="ＭＳ Ｐゴシック" pitchFamily="34" charset="-128"/>
              </a:rPr>
              <a:t>servers</a:t>
            </a:r>
          </a:p>
        </p:txBody>
      </p:sp>
      <p:sp>
        <p:nvSpPr>
          <p:cNvPr id="44040" name="Text Box 99"/>
          <p:cNvSpPr txBox="1">
            <a:spLocks noChangeArrowheads="1"/>
          </p:cNvSpPr>
          <p:nvPr/>
        </p:nvSpPr>
        <p:spPr bwMode="auto">
          <a:xfrm>
            <a:off x="6592888" y="3656013"/>
            <a:ext cx="11906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600">
                <a:latin typeface="Arial" charset="0"/>
                <a:ea typeface="ＭＳ Ｐゴシック" pitchFamily="34" charset="-128"/>
              </a:rPr>
              <a:t>1.54 Mbps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600">
                <a:latin typeface="Arial" charset="0"/>
                <a:ea typeface="ＭＳ Ｐゴシック" pitchFamily="34" charset="-128"/>
              </a:rPr>
              <a:t>access link</a:t>
            </a:r>
            <a:endParaRPr lang="en-US" altLang="zh-CN" sz="2400">
              <a:solidFill>
                <a:schemeClr val="accent2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147507" name="Line 51"/>
          <p:cNvSpPr>
            <a:spLocks noChangeShapeType="1"/>
          </p:cNvSpPr>
          <p:nvPr/>
        </p:nvSpPr>
        <p:spPr bwMode="auto">
          <a:xfrm>
            <a:off x="2581275" y="3670300"/>
            <a:ext cx="990600" cy="150813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47508" name="Text Box 52"/>
          <p:cNvSpPr txBox="1">
            <a:spLocks noChangeArrowheads="1"/>
          </p:cNvSpPr>
          <p:nvPr/>
        </p:nvSpPr>
        <p:spPr bwMode="auto">
          <a:xfrm>
            <a:off x="3509963" y="3883025"/>
            <a:ext cx="1200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>
                <a:latin typeface="Gill Sans MT" pitchFamily="34" charset="0"/>
                <a:ea typeface="ＭＳ Ｐゴシック" pitchFamily="34" charset="-128"/>
              </a:rPr>
              <a:t>154 Mbps</a:t>
            </a:r>
          </a:p>
        </p:txBody>
      </p:sp>
      <p:sp>
        <p:nvSpPr>
          <p:cNvPr id="147509" name="Line 53"/>
          <p:cNvSpPr>
            <a:spLocks noChangeShapeType="1"/>
          </p:cNvSpPr>
          <p:nvPr/>
        </p:nvSpPr>
        <p:spPr bwMode="auto">
          <a:xfrm>
            <a:off x="6705600" y="3789363"/>
            <a:ext cx="1154113" cy="174625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47510" name="Text Box 54"/>
          <p:cNvSpPr txBox="1">
            <a:spLocks noChangeArrowheads="1"/>
          </p:cNvSpPr>
          <p:nvPr/>
        </p:nvSpPr>
        <p:spPr bwMode="auto">
          <a:xfrm>
            <a:off x="7788275" y="3779838"/>
            <a:ext cx="10763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600">
                <a:latin typeface="Arial" charset="0"/>
                <a:ea typeface="ＭＳ Ｐゴシック" pitchFamily="34" charset="-128"/>
              </a:rPr>
              <a:t>154 Mbps</a:t>
            </a:r>
          </a:p>
        </p:txBody>
      </p:sp>
      <p:sp>
        <p:nvSpPr>
          <p:cNvPr id="147511" name="Line 55"/>
          <p:cNvSpPr>
            <a:spLocks noChangeShapeType="1"/>
          </p:cNvSpPr>
          <p:nvPr/>
        </p:nvSpPr>
        <p:spPr bwMode="auto">
          <a:xfrm>
            <a:off x="1762125" y="5541963"/>
            <a:ext cx="969963" cy="239712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47512" name="Text Box 56"/>
          <p:cNvSpPr txBox="1">
            <a:spLocks noChangeArrowheads="1"/>
          </p:cNvSpPr>
          <p:nvPr/>
        </p:nvSpPr>
        <p:spPr bwMode="auto">
          <a:xfrm>
            <a:off x="2616200" y="5645150"/>
            <a:ext cx="8096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>
                <a:latin typeface="Gill Sans MT" pitchFamily="34" charset="0"/>
                <a:ea typeface="ＭＳ Ｐゴシック" pitchFamily="34" charset="-128"/>
              </a:rPr>
              <a:t>msecs</a:t>
            </a:r>
          </a:p>
        </p:txBody>
      </p:sp>
      <p:sp>
        <p:nvSpPr>
          <p:cNvPr id="147513" name="Text Box 57"/>
          <p:cNvSpPr txBox="1">
            <a:spLocks noChangeArrowheads="1"/>
          </p:cNvSpPr>
          <p:nvPr/>
        </p:nvSpPr>
        <p:spPr bwMode="auto">
          <a:xfrm>
            <a:off x="598488" y="6051550"/>
            <a:ext cx="65071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i="1">
                <a:solidFill>
                  <a:srgbClr val="CC0000"/>
                </a:solidFill>
                <a:latin typeface="Arial" charset="0"/>
                <a:ea typeface="ＭＳ Ｐゴシック" pitchFamily="34" charset="-128"/>
              </a:rPr>
              <a:t>Cost:</a:t>
            </a:r>
            <a:r>
              <a:rPr lang="en-US" altLang="zh-CN" sz="2400">
                <a:latin typeface="Arial" charset="0"/>
                <a:ea typeface="ＭＳ Ｐゴシック" pitchFamily="34" charset="-128"/>
              </a:rPr>
              <a:t> increased access link speed (not cheap!)</a:t>
            </a:r>
          </a:p>
        </p:txBody>
      </p:sp>
      <p:sp>
        <p:nvSpPr>
          <p:cNvPr id="147515" name="Line 59"/>
          <p:cNvSpPr>
            <a:spLocks noChangeShapeType="1"/>
          </p:cNvSpPr>
          <p:nvPr/>
        </p:nvSpPr>
        <p:spPr bwMode="auto">
          <a:xfrm>
            <a:off x="3440113" y="4683125"/>
            <a:ext cx="706437" cy="117475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47516" name="Text Box 60"/>
          <p:cNvSpPr txBox="1">
            <a:spLocks noChangeArrowheads="1"/>
          </p:cNvSpPr>
          <p:nvPr/>
        </p:nvSpPr>
        <p:spPr bwMode="auto">
          <a:xfrm>
            <a:off x="4240213" y="4664075"/>
            <a:ext cx="663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>
                <a:latin typeface="Gill Sans MT" pitchFamily="34" charset="0"/>
                <a:ea typeface="ＭＳ Ｐゴシック" pitchFamily="34" charset="-128"/>
              </a:rPr>
              <a:t>9.9%</a:t>
            </a:r>
          </a:p>
        </p:txBody>
      </p:sp>
      <p:sp>
        <p:nvSpPr>
          <p:cNvPr id="44050" name="Line 2"/>
          <p:cNvSpPr>
            <a:spLocks noChangeShapeType="1"/>
          </p:cNvSpPr>
          <p:nvPr/>
        </p:nvSpPr>
        <p:spPr bwMode="auto">
          <a:xfrm>
            <a:off x="5267325" y="2409825"/>
            <a:ext cx="285750" cy="1143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44051" name="Line 51"/>
          <p:cNvSpPr>
            <a:spLocks noChangeShapeType="1"/>
          </p:cNvSpPr>
          <p:nvPr/>
        </p:nvSpPr>
        <p:spPr bwMode="auto">
          <a:xfrm>
            <a:off x="6076950" y="2028825"/>
            <a:ext cx="66675" cy="2762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44052" name="Line 52"/>
          <p:cNvSpPr>
            <a:spLocks noChangeShapeType="1"/>
          </p:cNvSpPr>
          <p:nvPr/>
        </p:nvSpPr>
        <p:spPr bwMode="auto">
          <a:xfrm flipH="1">
            <a:off x="6705600" y="2066925"/>
            <a:ext cx="9525" cy="2381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44053" name="Line 53"/>
          <p:cNvSpPr>
            <a:spLocks noChangeShapeType="1"/>
          </p:cNvSpPr>
          <p:nvPr/>
        </p:nvSpPr>
        <p:spPr bwMode="auto">
          <a:xfrm flipH="1">
            <a:off x="7162800" y="2228850"/>
            <a:ext cx="133350" cy="20955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44054" name="Line 54"/>
          <p:cNvSpPr>
            <a:spLocks noChangeShapeType="1"/>
          </p:cNvSpPr>
          <p:nvPr/>
        </p:nvSpPr>
        <p:spPr bwMode="auto">
          <a:xfrm flipH="1" flipV="1">
            <a:off x="7324725" y="2990850"/>
            <a:ext cx="24765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44055" name="Freeform 55"/>
          <p:cNvSpPr>
            <a:spLocks/>
          </p:cNvSpPr>
          <p:nvPr/>
        </p:nvSpPr>
        <p:spPr bwMode="auto">
          <a:xfrm>
            <a:off x="5351463" y="2022475"/>
            <a:ext cx="2174875" cy="1581150"/>
          </a:xfrm>
          <a:custGeom>
            <a:avLst/>
            <a:gdLst>
              <a:gd name="T0" fmla="*/ 2147483647 w 2135"/>
              <a:gd name="T1" fmla="*/ 2147483647 h 1662"/>
              <a:gd name="T2" fmla="*/ 2147483647 w 2135"/>
              <a:gd name="T3" fmla="*/ 2147483647 h 1662"/>
              <a:gd name="T4" fmla="*/ 2147483647 w 2135"/>
              <a:gd name="T5" fmla="*/ 2147483647 h 1662"/>
              <a:gd name="T6" fmla="*/ 2147483647 w 2135"/>
              <a:gd name="T7" fmla="*/ 2147483647 h 1662"/>
              <a:gd name="T8" fmla="*/ 2147483647 w 2135"/>
              <a:gd name="T9" fmla="*/ 2147483647 h 1662"/>
              <a:gd name="T10" fmla="*/ 2147483647 w 2135"/>
              <a:gd name="T11" fmla="*/ 2147483647 h 1662"/>
              <a:gd name="T12" fmla="*/ 2147483647 w 2135"/>
              <a:gd name="T13" fmla="*/ 2147483647 h 1662"/>
              <a:gd name="T14" fmla="*/ 2147483647 w 2135"/>
              <a:gd name="T15" fmla="*/ 2147483647 h 1662"/>
              <a:gd name="T16" fmla="*/ 2147483647 w 2135"/>
              <a:gd name="T17" fmla="*/ 2147483647 h 1662"/>
              <a:gd name="T18" fmla="*/ 2147483647 w 2135"/>
              <a:gd name="T19" fmla="*/ 2147483647 h 1662"/>
              <a:gd name="T20" fmla="*/ 2147483647 w 2135"/>
              <a:gd name="T21" fmla="*/ 2147483647 h 166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135"/>
              <a:gd name="T34" fmla="*/ 0 h 1662"/>
              <a:gd name="T35" fmla="*/ 2135 w 2135"/>
              <a:gd name="T36" fmla="*/ 1662 h 166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135" h="1662">
                <a:moveTo>
                  <a:pt x="27" y="652"/>
                </a:moveTo>
                <a:cubicBezTo>
                  <a:pt x="14" y="487"/>
                  <a:pt x="0" y="152"/>
                  <a:pt x="105" y="76"/>
                </a:cubicBezTo>
                <a:cubicBezTo>
                  <a:pt x="210" y="0"/>
                  <a:pt x="473" y="192"/>
                  <a:pt x="657" y="196"/>
                </a:cubicBezTo>
                <a:cubicBezTo>
                  <a:pt x="841" y="200"/>
                  <a:pt x="985" y="65"/>
                  <a:pt x="1209" y="100"/>
                </a:cubicBezTo>
                <a:cubicBezTo>
                  <a:pt x="1433" y="135"/>
                  <a:pt x="1867" y="232"/>
                  <a:pt x="2001" y="406"/>
                </a:cubicBezTo>
                <a:cubicBezTo>
                  <a:pt x="2135" y="580"/>
                  <a:pt x="2083" y="945"/>
                  <a:pt x="2013" y="1144"/>
                </a:cubicBezTo>
                <a:cubicBezTo>
                  <a:pt x="1943" y="1343"/>
                  <a:pt x="1781" y="1538"/>
                  <a:pt x="1581" y="1600"/>
                </a:cubicBezTo>
                <a:cubicBezTo>
                  <a:pt x="1381" y="1662"/>
                  <a:pt x="993" y="1571"/>
                  <a:pt x="813" y="1516"/>
                </a:cubicBezTo>
                <a:cubicBezTo>
                  <a:pt x="633" y="1461"/>
                  <a:pt x="606" y="1345"/>
                  <a:pt x="501" y="1270"/>
                </a:cubicBezTo>
                <a:cubicBezTo>
                  <a:pt x="396" y="1195"/>
                  <a:pt x="262" y="1169"/>
                  <a:pt x="183" y="1066"/>
                </a:cubicBezTo>
                <a:cubicBezTo>
                  <a:pt x="104" y="963"/>
                  <a:pt x="25" y="819"/>
                  <a:pt x="27" y="652"/>
                </a:cubicBezTo>
                <a:close/>
              </a:path>
            </a:pathLst>
          </a:cu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44056" name="Text Box 70"/>
          <p:cNvSpPr txBox="1">
            <a:spLocks noChangeArrowheads="1"/>
          </p:cNvSpPr>
          <p:nvPr/>
        </p:nvSpPr>
        <p:spPr bwMode="auto">
          <a:xfrm>
            <a:off x="6057900" y="2354263"/>
            <a:ext cx="93186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600">
                <a:solidFill>
                  <a:srgbClr val="CC0000"/>
                </a:solidFill>
                <a:latin typeface="Arial" charset="0"/>
                <a:ea typeface="ＭＳ Ｐゴシック" pitchFamily="34" charset="-128"/>
              </a:rPr>
              <a:t>public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600">
                <a:solidFill>
                  <a:srgbClr val="CC0000"/>
                </a:solidFill>
                <a:latin typeface="Arial" charset="0"/>
                <a:ea typeface="ＭＳ Ｐゴシック" pitchFamily="34" charset="-128"/>
              </a:rPr>
              <a:t> Internet</a:t>
            </a:r>
            <a:endParaRPr lang="en-US" altLang="zh-CN" sz="2400">
              <a:solidFill>
                <a:srgbClr val="CC0000"/>
              </a:solidFill>
              <a:latin typeface="Arial" charset="0"/>
              <a:ea typeface="ＭＳ Ｐゴシック" pitchFamily="34" charset="-128"/>
            </a:endParaRPr>
          </a:p>
        </p:txBody>
      </p:sp>
      <p:grpSp>
        <p:nvGrpSpPr>
          <p:cNvPr id="44057" name="Group 68"/>
          <p:cNvGrpSpPr>
            <a:grpSpLocks/>
          </p:cNvGrpSpPr>
          <p:nvPr/>
        </p:nvGrpSpPr>
        <p:grpSpPr bwMode="auto">
          <a:xfrm>
            <a:off x="6175375" y="3165475"/>
            <a:ext cx="881063" cy="307975"/>
            <a:chOff x="2356" y="1300"/>
            <a:chExt cx="555" cy="194"/>
          </a:xfrm>
        </p:grpSpPr>
        <p:sp>
          <p:nvSpPr>
            <p:cNvPr id="44282" name="Oval 407"/>
            <p:cNvSpPr>
              <a:spLocks noChangeArrowheads="1"/>
            </p:cNvSpPr>
            <p:nvPr/>
          </p:nvSpPr>
          <p:spPr bwMode="auto">
            <a:xfrm>
              <a:off x="2357" y="1385"/>
              <a:ext cx="551" cy="109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  <a:cs typeface="Arial" charset="0"/>
              </a:endParaRPr>
            </a:p>
          </p:txBody>
        </p:sp>
        <p:sp>
          <p:nvSpPr>
            <p:cNvPr id="44283" name="Rectangle 410"/>
            <p:cNvSpPr>
              <a:spLocks noChangeArrowheads="1"/>
            </p:cNvSpPr>
            <p:nvPr/>
          </p:nvSpPr>
          <p:spPr bwMode="auto">
            <a:xfrm>
              <a:off x="2357" y="1374"/>
              <a:ext cx="554" cy="66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  <a:cs typeface="Arial" charset="0"/>
              </a:endParaRPr>
            </a:p>
          </p:txBody>
        </p:sp>
        <p:sp>
          <p:nvSpPr>
            <p:cNvPr id="44284" name="Oval 411"/>
            <p:cNvSpPr>
              <a:spLocks noChangeArrowheads="1"/>
            </p:cNvSpPr>
            <p:nvPr/>
          </p:nvSpPr>
          <p:spPr bwMode="auto">
            <a:xfrm>
              <a:off x="2356" y="1300"/>
              <a:ext cx="551" cy="12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  <a:cs typeface="Arial" charset="0"/>
              </a:endParaRPr>
            </a:p>
          </p:txBody>
        </p:sp>
        <p:grpSp>
          <p:nvGrpSpPr>
            <p:cNvPr id="44285" name="Group 72"/>
            <p:cNvGrpSpPr>
              <a:grpSpLocks/>
            </p:cNvGrpSpPr>
            <p:nvPr/>
          </p:nvGrpSpPr>
          <p:grpSpPr bwMode="auto">
            <a:xfrm>
              <a:off x="2468" y="1332"/>
              <a:ext cx="310" cy="60"/>
              <a:chOff x="2468" y="1332"/>
              <a:chExt cx="310" cy="60"/>
            </a:xfrm>
          </p:grpSpPr>
          <p:sp>
            <p:nvSpPr>
              <p:cNvPr id="44288" name="Freeform 73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4289" name="Freeform 74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v-SE"/>
              </a:p>
            </p:txBody>
          </p:sp>
        </p:grpSp>
        <p:sp>
          <p:nvSpPr>
            <p:cNvPr id="44286" name="Line 75"/>
            <p:cNvSpPr>
              <a:spLocks noChangeShapeType="1"/>
            </p:cNvSpPr>
            <p:nvPr/>
          </p:nvSpPr>
          <p:spPr bwMode="auto">
            <a:xfrm>
              <a:off x="2357" y="1361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4287" name="Line 76"/>
            <p:cNvSpPr>
              <a:spLocks noChangeShapeType="1"/>
            </p:cNvSpPr>
            <p:nvPr/>
          </p:nvSpPr>
          <p:spPr bwMode="auto">
            <a:xfrm>
              <a:off x="2907" y="1363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v-SE"/>
            </a:p>
          </p:txBody>
        </p:sp>
      </p:grpSp>
      <p:grpSp>
        <p:nvGrpSpPr>
          <p:cNvPr id="44058" name="Group 77"/>
          <p:cNvGrpSpPr>
            <a:grpSpLocks/>
          </p:cNvGrpSpPr>
          <p:nvPr/>
        </p:nvGrpSpPr>
        <p:grpSpPr bwMode="auto">
          <a:xfrm>
            <a:off x="4919663" y="1957388"/>
            <a:ext cx="377825" cy="576262"/>
            <a:chOff x="4140" y="429"/>
            <a:chExt cx="1425" cy="2396"/>
          </a:xfrm>
        </p:grpSpPr>
        <p:sp>
          <p:nvSpPr>
            <p:cNvPr id="44250" name="Freeform 78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4251" name="Rectangle 79"/>
            <p:cNvSpPr>
              <a:spLocks noChangeArrowheads="1"/>
            </p:cNvSpPr>
            <p:nvPr/>
          </p:nvSpPr>
          <p:spPr bwMode="auto">
            <a:xfrm>
              <a:off x="4206" y="429"/>
              <a:ext cx="1048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4252" name="Freeform 80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4253" name="Freeform 81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4254" name="Rectangle 82"/>
            <p:cNvSpPr>
              <a:spLocks noChangeArrowheads="1"/>
            </p:cNvSpPr>
            <p:nvPr/>
          </p:nvSpPr>
          <p:spPr bwMode="auto">
            <a:xfrm>
              <a:off x="4212" y="693"/>
              <a:ext cx="599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grpSp>
          <p:nvGrpSpPr>
            <p:cNvPr id="44255" name="Group 83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44280" name="AutoShape 84"/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44281" name="AutoShape 85"/>
              <p:cNvSpPr>
                <a:spLocks noChangeArrowheads="1"/>
              </p:cNvSpPr>
              <p:nvPr/>
            </p:nvSpPr>
            <p:spPr bwMode="auto">
              <a:xfrm>
                <a:off x="631" y="2586"/>
                <a:ext cx="695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</p:grpSp>
        <p:sp>
          <p:nvSpPr>
            <p:cNvPr id="44256" name="Rectangle 86"/>
            <p:cNvSpPr>
              <a:spLocks noChangeArrowheads="1"/>
            </p:cNvSpPr>
            <p:nvPr/>
          </p:nvSpPr>
          <p:spPr bwMode="auto">
            <a:xfrm>
              <a:off x="4224" y="1016"/>
              <a:ext cx="599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grpSp>
          <p:nvGrpSpPr>
            <p:cNvPr id="44257" name="Group 87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44278" name="AutoShape 88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44279" name="AutoShape 89"/>
              <p:cNvSpPr>
                <a:spLocks noChangeArrowheads="1"/>
              </p:cNvSpPr>
              <p:nvPr/>
            </p:nvSpPr>
            <p:spPr bwMode="auto">
              <a:xfrm>
                <a:off x="626" y="2584"/>
                <a:ext cx="695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</p:grpSp>
        <p:sp>
          <p:nvSpPr>
            <p:cNvPr id="44258" name="Rectangle 90"/>
            <p:cNvSpPr>
              <a:spLocks noChangeArrowheads="1"/>
            </p:cNvSpPr>
            <p:nvPr/>
          </p:nvSpPr>
          <p:spPr bwMode="auto">
            <a:xfrm>
              <a:off x="4218" y="1360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4259" name="Rectangle 91"/>
            <p:cNvSpPr>
              <a:spLocks noChangeArrowheads="1"/>
            </p:cNvSpPr>
            <p:nvPr/>
          </p:nvSpPr>
          <p:spPr bwMode="auto">
            <a:xfrm>
              <a:off x="4230" y="1657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grpSp>
          <p:nvGrpSpPr>
            <p:cNvPr id="44260" name="Group 92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44276" name="AutoShape 93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44277" name="AutoShape 94"/>
              <p:cNvSpPr>
                <a:spLocks noChangeArrowheads="1"/>
              </p:cNvSpPr>
              <p:nvPr/>
            </p:nvSpPr>
            <p:spPr bwMode="auto">
              <a:xfrm>
                <a:off x="626" y="2589"/>
                <a:ext cx="701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</p:grpSp>
        <p:sp>
          <p:nvSpPr>
            <p:cNvPr id="44261" name="Freeform 95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grpSp>
          <p:nvGrpSpPr>
            <p:cNvPr id="44262" name="Group 96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44274" name="AutoShape 97"/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44275" name="AutoShape 98"/>
              <p:cNvSpPr>
                <a:spLocks noChangeArrowheads="1"/>
              </p:cNvSpPr>
              <p:nvPr/>
            </p:nvSpPr>
            <p:spPr bwMode="auto">
              <a:xfrm>
                <a:off x="629" y="2581"/>
                <a:ext cx="694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</p:grpSp>
        <p:sp>
          <p:nvSpPr>
            <p:cNvPr id="44263" name="Rectangle 99"/>
            <p:cNvSpPr>
              <a:spLocks noChangeArrowheads="1"/>
            </p:cNvSpPr>
            <p:nvPr/>
          </p:nvSpPr>
          <p:spPr bwMode="auto">
            <a:xfrm>
              <a:off x="5248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4264" name="Freeform 100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4265" name="Freeform 101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4266" name="Oval 102"/>
            <p:cNvSpPr>
              <a:spLocks noChangeArrowheads="1"/>
            </p:cNvSpPr>
            <p:nvPr/>
          </p:nvSpPr>
          <p:spPr bwMode="auto">
            <a:xfrm>
              <a:off x="5517" y="2614"/>
              <a:ext cx="48" cy="9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4267" name="Freeform 103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4268" name="AutoShape 104"/>
            <p:cNvSpPr>
              <a:spLocks noChangeArrowheads="1"/>
            </p:cNvSpPr>
            <p:nvPr/>
          </p:nvSpPr>
          <p:spPr bwMode="auto">
            <a:xfrm>
              <a:off x="4140" y="2680"/>
              <a:ext cx="1197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4269" name="AutoShape 105"/>
            <p:cNvSpPr>
              <a:spLocks noChangeArrowheads="1"/>
            </p:cNvSpPr>
            <p:nvPr/>
          </p:nvSpPr>
          <p:spPr bwMode="auto">
            <a:xfrm>
              <a:off x="4206" y="2713"/>
              <a:ext cx="1072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4270" name="Oval 106"/>
            <p:cNvSpPr>
              <a:spLocks noChangeArrowheads="1"/>
            </p:cNvSpPr>
            <p:nvPr/>
          </p:nvSpPr>
          <p:spPr bwMode="auto">
            <a:xfrm>
              <a:off x="4308" y="2383"/>
              <a:ext cx="156" cy="145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4271" name="Oval 107"/>
            <p:cNvSpPr>
              <a:spLocks noChangeArrowheads="1"/>
            </p:cNvSpPr>
            <p:nvPr/>
          </p:nvSpPr>
          <p:spPr bwMode="auto">
            <a:xfrm>
              <a:off x="4487" y="2383"/>
              <a:ext cx="162" cy="14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1800">
                <a:solidFill>
                  <a:srgbClr val="FF0000"/>
                </a:solidFill>
                <a:latin typeface="Times New Roman" pitchFamily="18" charset="0"/>
                <a:ea typeface="宋体" charset="-122"/>
                <a:cs typeface="Arial" charset="0"/>
              </a:endParaRPr>
            </a:p>
          </p:txBody>
        </p:sp>
        <p:sp>
          <p:nvSpPr>
            <p:cNvPr id="44272" name="Oval 108"/>
            <p:cNvSpPr>
              <a:spLocks noChangeArrowheads="1"/>
            </p:cNvSpPr>
            <p:nvPr/>
          </p:nvSpPr>
          <p:spPr bwMode="auto">
            <a:xfrm>
              <a:off x="4661" y="2383"/>
              <a:ext cx="162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4273" name="Rectangle 109"/>
            <p:cNvSpPr>
              <a:spLocks noChangeArrowheads="1"/>
            </p:cNvSpPr>
            <p:nvPr/>
          </p:nvSpPr>
          <p:spPr bwMode="auto">
            <a:xfrm>
              <a:off x="5062" y="1835"/>
              <a:ext cx="84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</p:grpSp>
      <p:grpSp>
        <p:nvGrpSpPr>
          <p:cNvPr id="44059" name="Group 110"/>
          <p:cNvGrpSpPr>
            <a:grpSpLocks/>
          </p:cNvGrpSpPr>
          <p:nvPr/>
        </p:nvGrpSpPr>
        <p:grpSpPr bwMode="auto">
          <a:xfrm>
            <a:off x="5834063" y="1479550"/>
            <a:ext cx="377825" cy="576263"/>
            <a:chOff x="4140" y="429"/>
            <a:chExt cx="1425" cy="2396"/>
          </a:xfrm>
        </p:grpSpPr>
        <p:sp>
          <p:nvSpPr>
            <p:cNvPr id="44218" name="Freeform 111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4219" name="Rectangle 112"/>
            <p:cNvSpPr>
              <a:spLocks noChangeArrowheads="1"/>
            </p:cNvSpPr>
            <p:nvPr/>
          </p:nvSpPr>
          <p:spPr bwMode="auto">
            <a:xfrm>
              <a:off x="4206" y="429"/>
              <a:ext cx="1048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4220" name="Freeform 113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4221" name="Freeform 114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4222" name="Rectangle 115"/>
            <p:cNvSpPr>
              <a:spLocks noChangeArrowheads="1"/>
            </p:cNvSpPr>
            <p:nvPr/>
          </p:nvSpPr>
          <p:spPr bwMode="auto">
            <a:xfrm>
              <a:off x="4212" y="693"/>
              <a:ext cx="599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grpSp>
          <p:nvGrpSpPr>
            <p:cNvPr id="44223" name="Group 116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44248" name="AutoShape 117"/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44249" name="AutoShape 118"/>
              <p:cNvSpPr>
                <a:spLocks noChangeArrowheads="1"/>
              </p:cNvSpPr>
              <p:nvPr/>
            </p:nvSpPr>
            <p:spPr bwMode="auto">
              <a:xfrm>
                <a:off x="631" y="2586"/>
                <a:ext cx="695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</p:grpSp>
        <p:sp>
          <p:nvSpPr>
            <p:cNvPr id="44224" name="Rectangle 119"/>
            <p:cNvSpPr>
              <a:spLocks noChangeArrowheads="1"/>
            </p:cNvSpPr>
            <p:nvPr/>
          </p:nvSpPr>
          <p:spPr bwMode="auto">
            <a:xfrm>
              <a:off x="4224" y="1016"/>
              <a:ext cx="599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grpSp>
          <p:nvGrpSpPr>
            <p:cNvPr id="44225" name="Group 120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44246" name="AutoShape 121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44247" name="AutoShape 122"/>
              <p:cNvSpPr>
                <a:spLocks noChangeArrowheads="1"/>
              </p:cNvSpPr>
              <p:nvPr/>
            </p:nvSpPr>
            <p:spPr bwMode="auto">
              <a:xfrm>
                <a:off x="626" y="2584"/>
                <a:ext cx="695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</p:grpSp>
        <p:sp>
          <p:nvSpPr>
            <p:cNvPr id="44226" name="Rectangle 123"/>
            <p:cNvSpPr>
              <a:spLocks noChangeArrowheads="1"/>
            </p:cNvSpPr>
            <p:nvPr/>
          </p:nvSpPr>
          <p:spPr bwMode="auto">
            <a:xfrm>
              <a:off x="4218" y="1360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4227" name="Rectangle 124"/>
            <p:cNvSpPr>
              <a:spLocks noChangeArrowheads="1"/>
            </p:cNvSpPr>
            <p:nvPr/>
          </p:nvSpPr>
          <p:spPr bwMode="auto">
            <a:xfrm>
              <a:off x="4230" y="1657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grpSp>
          <p:nvGrpSpPr>
            <p:cNvPr id="44228" name="Group 125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44244" name="AutoShape 126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44245" name="AutoShape 127"/>
              <p:cNvSpPr>
                <a:spLocks noChangeArrowheads="1"/>
              </p:cNvSpPr>
              <p:nvPr/>
            </p:nvSpPr>
            <p:spPr bwMode="auto">
              <a:xfrm>
                <a:off x="626" y="2589"/>
                <a:ext cx="701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</p:grpSp>
        <p:sp>
          <p:nvSpPr>
            <p:cNvPr id="44229" name="Freeform 128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grpSp>
          <p:nvGrpSpPr>
            <p:cNvPr id="44230" name="Group 129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44242" name="AutoShape 130"/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44243" name="AutoShape 131"/>
              <p:cNvSpPr>
                <a:spLocks noChangeArrowheads="1"/>
              </p:cNvSpPr>
              <p:nvPr/>
            </p:nvSpPr>
            <p:spPr bwMode="auto">
              <a:xfrm>
                <a:off x="629" y="2581"/>
                <a:ext cx="694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</p:grpSp>
        <p:sp>
          <p:nvSpPr>
            <p:cNvPr id="44231" name="Rectangle 132"/>
            <p:cNvSpPr>
              <a:spLocks noChangeArrowheads="1"/>
            </p:cNvSpPr>
            <p:nvPr/>
          </p:nvSpPr>
          <p:spPr bwMode="auto">
            <a:xfrm>
              <a:off x="5248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4232" name="Freeform 133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4233" name="Freeform 134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4234" name="Oval 135"/>
            <p:cNvSpPr>
              <a:spLocks noChangeArrowheads="1"/>
            </p:cNvSpPr>
            <p:nvPr/>
          </p:nvSpPr>
          <p:spPr bwMode="auto">
            <a:xfrm>
              <a:off x="5517" y="2614"/>
              <a:ext cx="48" cy="9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4235" name="Freeform 136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4236" name="AutoShape 137"/>
            <p:cNvSpPr>
              <a:spLocks noChangeArrowheads="1"/>
            </p:cNvSpPr>
            <p:nvPr/>
          </p:nvSpPr>
          <p:spPr bwMode="auto">
            <a:xfrm>
              <a:off x="4140" y="2680"/>
              <a:ext cx="1197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4237" name="AutoShape 138"/>
            <p:cNvSpPr>
              <a:spLocks noChangeArrowheads="1"/>
            </p:cNvSpPr>
            <p:nvPr/>
          </p:nvSpPr>
          <p:spPr bwMode="auto">
            <a:xfrm>
              <a:off x="4206" y="2713"/>
              <a:ext cx="1072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4238" name="Oval 139"/>
            <p:cNvSpPr>
              <a:spLocks noChangeArrowheads="1"/>
            </p:cNvSpPr>
            <p:nvPr/>
          </p:nvSpPr>
          <p:spPr bwMode="auto">
            <a:xfrm>
              <a:off x="4308" y="2383"/>
              <a:ext cx="156" cy="145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4239" name="Oval 140"/>
            <p:cNvSpPr>
              <a:spLocks noChangeArrowheads="1"/>
            </p:cNvSpPr>
            <p:nvPr/>
          </p:nvSpPr>
          <p:spPr bwMode="auto">
            <a:xfrm>
              <a:off x="4487" y="2383"/>
              <a:ext cx="162" cy="14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1800">
                <a:solidFill>
                  <a:srgbClr val="FF0000"/>
                </a:solidFill>
                <a:latin typeface="Times New Roman" pitchFamily="18" charset="0"/>
                <a:ea typeface="宋体" charset="-122"/>
                <a:cs typeface="Arial" charset="0"/>
              </a:endParaRPr>
            </a:p>
          </p:txBody>
        </p:sp>
        <p:sp>
          <p:nvSpPr>
            <p:cNvPr id="44240" name="Oval 141"/>
            <p:cNvSpPr>
              <a:spLocks noChangeArrowheads="1"/>
            </p:cNvSpPr>
            <p:nvPr/>
          </p:nvSpPr>
          <p:spPr bwMode="auto">
            <a:xfrm>
              <a:off x="4661" y="2383"/>
              <a:ext cx="162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4241" name="Rectangle 142"/>
            <p:cNvSpPr>
              <a:spLocks noChangeArrowheads="1"/>
            </p:cNvSpPr>
            <p:nvPr/>
          </p:nvSpPr>
          <p:spPr bwMode="auto">
            <a:xfrm>
              <a:off x="5062" y="1835"/>
              <a:ext cx="84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</p:grpSp>
      <p:grpSp>
        <p:nvGrpSpPr>
          <p:cNvPr id="44060" name="Group 143"/>
          <p:cNvGrpSpPr>
            <a:grpSpLocks/>
          </p:cNvGrpSpPr>
          <p:nvPr/>
        </p:nvGrpSpPr>
        <p:grpSpPr bwMode="auto">
          <a:xfrm>
            <a:off x="6586538" y="1511300"/>
            <a:ext cx="377825" cy="576263"/>
            <a:chOff x="4140" y="429"/>
            <a:chExt cx="1425" cy="2396"/>
          </a:xfrm>
        </p:grpSpPr>
        <p:sp>
          <p:nvSpPr>
            <p:cNvPr id="44186" name="Freeform 144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4187" name="Rectangle 145"/>
            <p:cNvSpPr>
              <a:spLocks noChangeArrowheads="1"/>
            </p:cNvSpPr>
            <p:nvPr/>
          </p:nvSpPr>
          <p:spPr bwMode="auto">
            <a:xfrm>
              <a:off x="4206" y="429"/>
              <a:ext cx="1048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4188" name="Freeform 146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4189" name="Freeform 147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4190" name="Rectangle 148"/>
            <p:cNvSpPr>
              <a:spLocks noChangeArrowheads="1"/>
            </p:cNvSpPr>
            <p:nvPr/>
          </p:nvSpPr>
          <p:spPr bwMode="auto">
            <a:xfrm>
              <a:off x="4212" y="693"/>
              <a:ext cx="599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grpSp>
          <p:nvGrpSpPr>
            <p:cNvPr id="44191" name="Group 149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44216" name="AutoShape 150"/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44217" name="AutoShape 151"/>
              <p:cNvSpPr>
                <a:spLocks noChangeArrowheads="1"/>
              </p:cNvSpPr>
              <p:nvPr/>
            </p:nvSpPr>
            <p:spPr bwMode="auto">
              <a:xfrm>
                <a:off x="631" y="2586"/>
                <a:ext cx="695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</p:grpSp>
        <p:sp>
          <p:nvSpPr>
            <p:cNvPr id="44192" name="Rectangle 152"/>
            <p:cNvSpPr>
              <a:spLocks noChangeArrowheads="1"/>
            </p:cNvSpPr>
            <p:nvPr/>
          </p:nvSpPr>
          <p:spPr bwMode="auto">
            <a:xfrm>
              <a:off x="4224" y="1016"/>
              <a:ext cx="599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grpSp>
          <p:nvGrpSpPr>
            <p:cNvPr id="44193" name="Group 153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44214" name="AutoShape 154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44215" name="AutoShape 155"/>
              <p:cNvSpPr>
                <a:spLocks noChangeArrowheads="1"/>
              </p:cNvSpPr>
              <p:nvPr/>
            </p:nvSpPr>
            <p:spPr bwMode="auto">
              <a:xfrm>
                <a:off x="626" y="2584"/>
                <a:ext cx="695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</p:grpSp>
        <p:sp>
          <p:nvSpPr>
            <p:cNvPr id="44194" name="Rectangle 156"/>
            <p:cNvSpPr>
              <a:spLocks noChangeArrowheads="1"/>
            </p:cNvSpPr>
            <p:nvPr/>
          </p:nvSpPr>
          <p:spPr bwMode="auto">
            <a:xfrm>
              <a:off x="4218" y="1360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4195" name="Rectangle 157"/>
            <p:cNvSpPr>
              <a:spLocks noChangeArrowheads="1"/>
            </p:cNvSpPr>
            <p:nvPr/>
          </p:nvSpPr>
          <p:spPr bwMode="auto">
            <a:xfrm>
              <a:off x="4230" y="1657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grpSp>
          <p:nvGrpSpPr>
            <p:cNvPr id="44196" name="Group 158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44212" name="AutoShape 159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44213" name="AutoShape 160"/>
              <p:cNvSpPr>
                <a:spLocks noChangeArrowheads="1"/>
              </p:cNvSpPr>
              <p:nvPr/>
            </p:nvSpPr>
            <p:spPr bwMode="auto">
              <a:xfrm>
                <a:off x="626" y="2589"/>
                <a:ext cx="701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</p:grpSp>
        <p:sp>
          <p:nvSpPr>
            <p:cNvPr id="44197" name="Freeform 161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grpSp>
          <p:nvGrpSpPr>
            <p:cNvPr id="44198" name="Group 162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44210" name="AutoShape 163"/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44211" name="AutoShape 164"/>
              <p:cNvSpPr>
                <a:spLocks noChangeArrowheads="1"/>
              </p:cNvSpPr>
              <p:nvPr/>
            </p:nvSpPr>
            <p:spPr bwMode="auto">
              <a:xfrm>
                <a:off x="629" y="2581"/>
                <a:ext cx="694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</p:grpSp>
        <p:sp>
          <p:nvSpPr>
            <p:cNvPr id="44199" name="Rectangle 165"/>
            <p:cNvSpPr>
              <a:spLocks noChangeArrowheads="1"/>
            </p:cNvSpPr>
            <p:nvPr/>
          </p:nvSpPr>
          <p:spPr bwMode="auto">
            <a:xfrm>
              <a:off x="5248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4200" name="Freeform 166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4201" name="Freeform 167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4202" name="Oval 168"/>
            <p:cNvSpPr>
              <a:spLocks noChangeArrowheads="1"/>
            </p:cNvSpPr>
            <p:nvPr/>
          </p:nvSpPr>
          <p:spPr bwMode="auto">
            <a:xfrm>
              <a:off x="5517" y="2614"/>
              <a:ext cx="48" cy="9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4203" name="Freeform 169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4204" name="AutoShape 170"/>
            <p:cNvSpPr>
              <a:spLocks noChangeArrowheads="1"/>
            </p:cNvSpPr>
            <p:nvPr/>
          </p:nvSpPr>
          <p:spPr bwMode="auto">
            <a:xfrm>
              <a:off x="4140" y="2680"/>
              <a:ext cx="1197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4205" name="AutoShape 171"/>
            <p:cNvSpPr>
              <a:spLocks noChangeArrowheads="1"/>
            </p:cNvSpPr>
            <p:nvPr/>
          </p:nvSpPr>
          <p:spPr bwMode="auto">
            <a:xfrm>
              <a:off x="4206" y="2713"/>
              <a:ext cx="1072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4206" name="Oval 172"/>
            <p:cNvSpPr>
              <a:spLocks noChangeArrowheads="1"/>
            </p:cNvSpPr>
            <p:nvPr/>
          </p:nvSpPr>
          <p:spPr bwMode="auto">
            <a:xfrm>
              <a:off x="4308" y="2383"/>
              <a:ext cx="156" cy="145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4207" name="Oval 173"/>
            <p:cNvSpPr>
              <a:spLocks noChangeArrowheads="1"/>
            </p:cNvSpPr>
            <p:nvPr/>
          </p:nvSpPr>
          <p:spPr bwMode="auto">
            <a:xfrm>
              <a:off x="4487" y="2383"/>
              <a:ext cx="162" cy="14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1800">
                <a:solidFill>
                  <a:srgbClr val="FF0000"/>
                </a:solidFill>
                <a:latin typeface="Times New Roman" pitchFamily="18" charset="0"/>
                <a:ea typeface="宋体" charset="-122"/>
                <a:cs typeface="Arial" charset="0"/>
              </a:endParaRPr>
            </a:p>
          </p:txBody>
        </p:sp>
        <p:sp>
          <p:nvSpPr>
            <p:cNvPr id="44208" name="Oval 174"/>
            <p:cNvSpPr>
              <a:spLocks noChangeArrowheads="1"/>
            </p:cNvSpPr>
            <p:nvPr/>
          </p:nvSpPr>
          <p:spPr bwMode="auto">
            <a:xfrm>
              <a:off x="4661" y="2383"/>
              <a:ext cx="162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4209" name="Rectangle 175"/>
            <p:cNvSpPr>
              <a:spLocks noChangeArrowheads="1"/>
            </p:cNvSpPr>
            <p:nvPr/>
          </p:nvSpPr>
          <p:spPr bwMode="auto">
            <a:xfrm>
              <a:off x="5062" y="1835"/>
              <a:ext cx="84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</p:grpSp>
      <p:grpSp>
        <p:nvGrpSpPr>
          <p:cNvPr id="44061" name="Group 176"/>
          <p:cNvGrpSpPr>
            <a:grpSpLocks/>
          </p:cNvGrpSpPr>
          <p:nvPr/>
        </p:nvGrpSpPr>
        <p:grpSpPr bwMode="auto">
          <a:xfrm>
            <a:off x="7196138" y="1663700"/>
            <a:ext cx="377825" cy="576263"/>
            <a:chOff x="4140" y="429"/>
            <a:chExt cx="1425" cy="2396"/>
          </a:xfrm>
        </p:grpSpPr>
        <p:sp>
          <p:nvSpPr>
            <p:cNvPr id="44154" name="Freeform 177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4155" name="Rectangle 178"/>
            <p:cNvSpPr>
              <a:spLocks noChangeArrowheads="1"/>
            </p:cNvSpPr>
            <p:nvPr/>
          </p:nvSpPr>
          <p:spPr bwMode="auto">
            <a:xfrm>
              <a:off x="4206" y="429"/>
              <a:ext cx="1048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4156" name="Freeform 179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4157" name="Freeform 180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4158" name="Rectangle 181"/>
            <p:cNvSpPr>
              <a:spLocks noChangeArrowheads="1"/>
            </p:cNvSpPr>
            <p:nvPr/>
          </p:nvSpPr>
          <p:spPr bwMode="auto">
            <a:xfrm>
              <a:off x="4212" y="693"/>
              <a:ext cx="599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grpSp>
          <p:nvGrpSpPr>
            <p:cNvPr id="44159" name="Group 182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44184" name="AutoShape 183"/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44185" name="AutoShape 184"/>
              <p:cNvSpPr>
                <a:spLocks noChangeArrowheads="1"/>
              </p:cNvSpPr>
              <p:nvPr/>
            </p:nvSpPr>
            <p:spPr bwMode="auto">
              <a:xfrm>
                <a:off x="631" y="2586"/>
                <a:ext cx="695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</p:grpSp>
        <p:sp>
          <p:nvSpPr>
            <p:cNvPr id="44160" name="Rectangle 185"/>
            <p:cNvSpPr>
              <a:spLocks noChangeArrowheads="1"/>
            </p:cNvSpPr>
            <p:nvPr/>
          </p:nvSpPr>
          <p:spPr bwMode="auto">
            <a:xfrm>
              <a:off x="4224" y="1016"/>
              <a:ext cx="599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grpSp>
          <p:nvGrpSpPr>
            <p:cNvPr id="44161" name="Group 186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44182" name="AutoShape 187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44183" name="AutoShape 188"/>
              <p:cNvSpPr>
                <a:spLocks noChangeArrowheads="1"/>
              </p:cNvSpPr>
              <p:nvPr/>
            </p:nvSpPr>
            <p:spPr bwMode="auto">
              <a:xfrm>
                <a:off x="626" y="2584"/>
                <a:ext cx="695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</p:grpSp>
        <p:sp>
          <p:nvSpPr>
            <p:cNvPr id="44162" name="Rectangle 189"/>
            <p:cNvSpPr>
              <a:spLocks noChangeArrowheads="1"/>
            </p:cNvSpPr>
            <p:nvPr/>
          </p:nvSpPr>
          <p:spPr bwMode="auto">
            <a:xfrm>
              <a:off x="4218" y="1360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4163" name="Rectangle 190"/>
            <p:cNvSpPr>
              <a:spLocks noChangeArrowheads="1"/>
            </p:cNvSpPr>
            <p:nvPr/>
          </p:nvSpPr>
          <p:spPr bwMode="auto">
            <a:xfrm>
              <a:off x="4230" y="1657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grpSp>
          <p:nvGrpSpPr>
            <p:cNvPr id="44164" name="Group 191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44180" name="AutoShape 192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44181" name="AutoShape 193"/>
              <p:cNvSpPr>
                <a:spLocks noChangeArrowheads="1"/>
              </p:cNvSpPr>
              <p:nvPr/>
            </p:nvSpPr>
            <p:spPr bwMode="auto">
              <a:xfrm>
                <a:off x="626" y="2589"/>
                <a:ext cx="701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</p:grpSp>
        <p:sp>
          <p:nvSpPr>
            <p:cNvPr id="44165" name="Freeform 194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grpSp>
          <p:nvGrpSpPr>
            <p:cNvPr id="44166" name="Group 195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44178" name="AutoShape 196"/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44179" name="AutoShape 197"/>
              <p:cNvSpPr>
                <a:spLocks noChangeArrowheads="1"/>
              </p:cNvSpPr>
              <p:nvPr/>
            </p:nvSpPr>
            <p:spPr bwMode="auto">
              <a:xfrm>
                <a:off x="629" y="2581"/>
                <a:ext cx="694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</p:grpSp>
        <p:sp>
          <p:nvSpPr>
            <p:cNvPr id="44167" name="Rectangle 198"/>
            <p:cNvSpPr>
              <a:spLocks noChangeArrowheads="1"/>
            </p:cNvSpPr>
            <p:nvPr/>
          </p:nvSpPr>
          <p:spPr bwMode="auto">
            <a:xfrm>
              <a:off x="5248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4168" name="Freeform 199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4169" name="Freeform 200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4170" name="Oval 201"/>
            <p:cNvSpPr>
              <a:spLocks noChangeArrowheads="1"/>
            </p:cNvSpPr>
            <p:nvPr/>
          </p:nvSpPr>
          <p:spPr bwMode="auto">
            <a:xfrm>
              <a:off x="5517" y="2614"/>
              <a:ext cx="48" cy="9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4171" name="Freeform 202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4172" name="AutoShape 203"/>
            <p:cNvSpPr>
              <a:spLocks noChangeArrowheads="1"/>
            </p:cNvSpPr>
            <p:nvPr/>
          </p:nvSpPr>
          <p:spPr bwMode="auto">
            <a:xfrm>
              <a:off x="4140" y="2680"/>
              <a:ext cx="1197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4173" name="AutoShape 204"/>
            <p:cNvSpPr>
              <a:spLocks noChangeArrowheads="1"/>
            </p:cNvSpPr>
            <p:nvPr/>
          </p:nvSpPr>
          <p:spPr bwMode="auto">
            <a:xfrm>
              <a:off x="4206" y="2713"/>
              <a:ext cx="1072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4174" name="Oval 205"/>
            <p:cNvSpPr>
              <a:spLocks noChangeArrowheads="1"/>
            </p:cNvSpPr>
            <p:nvPr/>
          </p:nvSpPr>
          <p:spPr bwMode="auto">
            <a:xfrm>
              <a:off x="4308" y="2383"/>
              <a:ext cx="156" cy="145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4175" name="Oval 206"/>
            <p:cNvSpPr>
              <a:spLocks noChangeArrowheads="1"/>
            </p:cNvSpPr>
            <p:nvPr/>
          </p:nvSpPr>
          <p:spPr bwMode="auto">
            <a:xfrm>
              <a:off x="4487" y="2383"/>
              <a:ext cx="162" cy="14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1800">
                <a:solidFill>
                  <a:srgbClr val="FF0000"/>
                </a:solidFill>
                <a:latin typeface="Times New Roman" pitchFamily="18" charset="0"/>
                <a:ea typeface="宋体" charset="-122"/>
                <a:cs typeface="Arial" charset="0"/>
              </a:endParaRPr>
            </a:p>
          </p:txBody>
        </p:sp>
        <p:sp>
          <p:nvSpPr>
            <p:cNvPr id="44176" name="Oval 207"/>
            <p:cNvSpPr>
              <a:spLocks noChangeArrowheads="1"/>
            </p:cNvSpPr>
            <p:nvPr/>
          </p:nvSpPr>
          <p:spPr bwMode="auto">
            <a:xfrm>
              <a:off x="4661" y="2383"/>
              <a:ext cx="162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4177" name="Rectangle 208"/>
            <p:cNvSpPr>
              <a:spLocks noChangeArrowheads="1"/>
            </p:cNvSpPr>
            <p:nvPr/>
          </p:nvSpPr>
          <p:spPr bwMode="auto">
            <a:xfrm>
              <a:off x="5062" y="1835"/>
              <a:ext cx="84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</p:grpSp>
      <p:grpSp>
        <p:nvGrpSpPr>
          <p:cNvPr id="44062" name="Group 209"/>
          <p:cNvGrpSpPr>
            <a:grpSpLocks/>
          </p:cNvGrpSpPr>
          <p:nvPr/>
        </p:nvGrpSpPr>
        <p:grpSpPr bwMode="auto">
          <a:xfrm>
            <a:off x="7524750" y="2609850"/>
            <a:ext cx="377825" cy="576263"/>
            <a:chOff x="4140" y="429"/>
            <a:chExt cx="1425" cy="2396"/>
          </a:xfrm>
        </p:grpSpPr>
        <p:sp>
          <p:nvSpPr>
            <p:cNvPr id="44122" name="Freeform 210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4123" name="Rectangle 211"/>
            <p:cNvSpPr>
              <a:spLocks noChangeArrowheads="1"/>
            </p:cNvSpPr>
            <p:nvPr/>
          </p:nvSpPr>
          <p:spPr bwMode="auto">
            <a:xfrm>
              <a:off x="4206" y="429"/>
              <a:ext cx="1048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4124" name="Freeform 212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4125" name="Freeform 213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4126" name="Rectangle 214"/>
            <p:cNvSpPr>
              <a:spLocks noChangeArrowheads="1"/>
            </p:cNvSpPr>
            <p:nvPr/>
          </p:nvSpPr>
          <p:spPr bwMode="auto">
            <a:xfrm>
              <a:off x="4212" y="693"/>
              <a:ext cx="599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grpSp>
          <p:nvGrpSpPr>
            <p:cNvPr id="44127" name="Group 215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44152" name="AutoShape 216"/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44153" name="AutoShape 217"/>
              <p:cNvSpPr>
                <a:spLocks noChangeArrowheads="1"/>
              </p:cNvSpPr>
              <p:nvPr/>
            </p:nvSpPr>
            <p:spPr bwMode="auto">
              <a:xfrm>
                <a:off x="631" y="2586"/>
                <a:ext cx="695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</p:grpSp>
        <p:sp>
          <p:nvSpPr>
            <p:cNvPr id="44128" name="Rectangle 218"/>
            <p:cNvSpPr>
              <a:spLocks noChangeArrowheads="1"/>
            </p:cNvSpPr>
            <p:nvPr/>
          </p:nvSpPr>
          <p:spPr bwMode="auto">
            <a:xfrm>
              <a:off x="4224" y="1016"/>
              <a:ext cx="599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grpSp>
          <p:nvGrpSpPr>
            <p:cNvPr id="44129" name="Group 219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44150" name="AutoShape 220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44151" name="AutoShape 221"/>
              <p:cNvSpPr>
                <a:spLocks noChangeArrowheads="1"/>
              </p:cNvSpPr>
              <p:nvPr/>
            </p:nvSpPr>
            <p:spPr bwMode="auto">
              <a:xfrm>
                <a:off x="626" y="2584"/>
                <a:ext cx="695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</p:grpSp>
        <p:sp>
          <p:nvSpPr>
            <p:cNvPr id="44130" name="Rectangle 222"/>
            <p:cNvSpPr>
              <a:spLocks noChangeArrowheads="1"/>
            </p:cNvSpPr>
            <p:nvPr/>
          </p:nvSpPr>
          <p:spPr bwMode="auto">
            <a:xfrm>
              <a:off x="4218" y="1360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4131" name="Rectangle 223"/>
            <p:cNvSpPr>
              <a:spLocks noChangeArrowheads="1"/>
            </p:cNvSpPr>
            <p:nvPr/>
          </p:nvSpPr>
          <p:spPr bwMode="auto">
            <a:xfrm>
              <a:off x="4230" y="1657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grpSp>
          <p:nvGrpSpPr>
            <p:cNvPr id="44132" name="Group 224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44148" name="AutoShape 225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44149" name="AutoShape 226"/>
              <p:cNvSpPr>
                <a:spLocks noChangeArrowheads="1"/>
              </p:cNvSpPr>
              <p:nvPr/>
            </p:nvSpPr>
            <p:spPr bwMode="auto">
              <a:xfrm>
                <a:off x="626" y="2589"/>
                <a:ext cx="701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</p:grpSp>
        <p:sp>
          <p:nvSpPr>
            <p:cNvPr id="44133" name="Freeform 227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grpSp>
          <p:nvGrpSpPr>
            <p:cNvPr id="44134" name="Group 228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44146" name="AutoShape 229"/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44147" name="AutoShape 230"/>
              <p:cNvSpPr>
                <a:spLocks noChangeArrowheads="1"/>
              </p:cNvSpPr>
              <p:nvPr/>
            </p:nvSpPr>
            <p:spPr bwMode="auto">
              <a:xfrm>
                <a:off x="629" y="2581"/>
                <a:ext cx="694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</p:grpSp>
        <p:sp>
          <p:nvSpPr>
            <p:cNvPr id="44135" name="Rectangle 231"/>
            <p:cNvSpPr>
              <a:spLocks noChangeArrowheads="1"/>
            </p:cNvSpPr>
            <p:nvPr/>
          </p:nvSpPr>
          <p:spPr bwMode="auto">
            <a:xfrm>
              <a:off x="5248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4136" name="Freeform 232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4137" name="Freeform 233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4138" name="Oval 234"/>
            <p:cNvSpPr>
              <a:spLocks noChangeArrowheads="1"/>
            </p:cNvSpPr>
            <p:nvPr/>
          </p:nvSpPr>
          <p:spPr bwMode="auto">
            <a:xfrm>
              <a:off x="5517" y="2614"/>
              <a:ext cx="48" cy="9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4139" name="Freeform 235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4140" name="AutoShape 236"/>
            <p:cNvSpPr>
              <a:spLocks noChangeArrowheads="1"/>
            </p:cNvSpPr>
            <p:nvPr/>
          </p:nvSpPr>
          <p:spPr bwMode="auto">
            <a:xfrm>
              <a:off x="4140" y="2680"/>
              <a:ext cx="1197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4141" name="AutoShape 237"/>
            <p:cNvSpPr>
              <a:spLocks noChangeArrowheads="1"/>
            </p:cNvSpPr>
            <p:nvPr/>
          </p:nvSpPr>
          <p:spPr bwMode="auto">
            <a:xfrm>
              <a:off x="4206" y="2713"/>
              <a:ext cx="1072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4142" name="Oval 238"/>
            <p:cNvSpPr>
              <a:spLocks noChangeArrowheads="1"/>
            </p:cNvSpPr>
            <p:nvPr/>
          </p:nvSpPr>
          <p:spPr bwMode="auto">
            <a:xfrm>
              <a:off x="4308" y="2383"/>
              <a:ext cx="156" cy="145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4143" name="Oval 239"/>
            <p:cNvSpPr>
              <a:spLocks noChangeArrowheads="1"/>
            </p:cNvSpPr>
            <p:nvPr/>
          </p:nvSpPr>
          <p:spPr bwMode="auto">
            <a:xfrm>
              <a:off x="4487" y="2383"/>
              <a:ext cx="162" cy="14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1800">
                <a:solidFill>
                  <a:srgbClr val="FF0000"/>
                </a:solidFill>
                <a:latin typeface="Times New Roman" pitchFamily="18" charset="0"/>
                <a:ea typeface="宋体" charset="-122"/>
                <a:cs typeface="Arial" charset="0"/>
              </a:endParaRPr>
            </a:p>
          </p:txBody>
        </p:sp>
        <p:sp>
          <p:nvSpPr>
            <p:cNvPr id="44144" name="Oval 240"/>
            <p:cNvSpPr>
              <a:spLocks noChangeArrowheads="1"/>
            </p:cNvSpPr>
            <p:nvPr/>
          </p:nvSpPr>
          <p:spPr bwMode="auto">
            <a:xfrm>
              <a:off x="4661" y="2383"/>
              <a:ext cx="162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4145" name="Rectangle 241"/>
            <p:cNvSpPr>
              <a:spLocks noChangeArrowheads="1"/>
            </p:cNvSpPr>
            <p:nvPr/>
          </p:nvSpPr>
          <p:spPr bwMode="auto">
            <a:xfrm>
              <a:off x="5062" y="1835"/>
              <a:ext cx="84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</p:grpSp>
      <p:sp>
        <p:nvSpPr>
          <p:cNvPr id="44063" name="Freeform 71"/>
          <p:cNvSpPr>
            <a:spLocks/>
          </p:cNvSpPr>
          <p:nvPr/>
        </p:nvSpPr>
        <p:spPr bwMode="auto">
          <a:xfrm>
            <a:off x="4932363" y="4392613"/>
            <a:ext cx="2965450" cy="1390650"/>
          </a:xfrm>
          <a:custGeom>
            <a:avLst/>
            <a:gdLst>
              <a:gd name="T0" fmla="*/ 2147483647 w 1868"/>
              <a:gd name="T1" fmla="*/ 2147483647 h 876"/>
              <a:gd name="T2" fmla="*/ 2147483647 w 1868"/>
              <a:gd name="T3" fmla="*/ 2147483647 h 876"/>
              <a:gd name="T4" fmla="*/ 2147483647 w 1868"/>
              <a:gd name="T5" fmla="*/ 2147483647 h 876"/>
              <a:gd name="T6" fmla="*/ 2147483647 w 1868"/>
              <a:gd name="T7" fmla="*/ 2147483647 h 876"/>
              <a:gd name="T8" fmla="*/ 2147483647 w 1868"/>
              <a:gd name="T9" fmla="*/ 2147483647 h 876"/>
              <a:gd name="T10" fmla="*/ 2147483647 w 1868"/>
              <a:gd name="T11" fmla="*/ 2147483647 h 876"/>
              <a:gd name="T12" fmla="*/ 2147483647 w 1868"/>
              <a:gd name="T13" fmla="*/ 2147483647 h 876"/>
              <a:gd name="T14" fmla="*/ 2147483647 w 1868"/>
              <a:gd name="T15" fmla="*/ 2147483647 h 876"/>
              <a:gd name="T16" fmla="*/ 2147483647 w 1868"/>
              <a:gd name="T17" fmla="*/ 2147483647 h 876"/>
              <a:gd name="T18" fmla="*/ 2147483647 w 1868"/>
              <a:gd name="T19" fmla="*/ 2147483647 h 876"/>
              <a:gd name="T20" fmla="*/ 2147483647 w 1868"/>
              <a:gd name="T21" fmla="*/ 2147483647 h 87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868"/>
              <a:gd name="T34" fmla="*/ 0 h 876"/>
              <a:gd name="T35" fmla="*/ 1868 w 1868"/>
              <a:gd name="T36" fmla="*/ 876 h 87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868" h="876">
                <a:moveTo>
                  <a:pt x="31" y="327"/>
                </a:moveTo>
                <a:cubicBezTo>
                  <a:pt x="20" y="237"/>
                  <a:pt x="0" y="189"/>
                  <a:pt x="103" y="137"/>
                </a:cubicBezTo>
                <a:cubicBezTo>
                  <a:pt x="206" y="85"/>
                  <a:pt x="476" y="34"/>
                  <a:pt x="649" y="17"/>
                </a:cubicBezTo>
                <a:cubicBezTo>
                  <a:pt x="822" y="0"/>
                  <a:pt x="955" y="18"/>
                  <a:pt x="1141" y="35"/>
                </a:cubicBezTo>
                <a:cubicBezTo>
                  <a:pt x="1327" y="52"/>
                  <a:pt x="1658" y="3"/>
                  <a:pt x="1763" y="121"/>
                </a:cubicBezTo>
                <a:cubicBezTo>
                  <a:pt x="1868" y="239"/>
                  <a:pt x="1840" y="621"/>
                  <a:pt x="1774" y="741"/>
                </a:cubicBezTo>
                <a:cubicBezTo>
                  <a:pt x="1708" y="861"/>
                  <a:pt x="1534" y="827"/>
                  <a:pt x="1369" y="845"/>
                </a:cubicBezTo>
                <a:cubicBezTo>
                  <a:pt x="1204" y="863"/>
                  <a:pt x="935" y="851"/>
                  <a:pt x="781" y="851"/>
                </a:cubicBezTo>
                <a:cubicBezTo>
                  <a:pt x="627" y="851"/>
                  <a:pt x="549" y="876"/>
                  <a:pt x="447" y="847"/>
                </a:cubicBezTo>
                <a:cubicBezTo>
                  <a:pt x="345" y="818"/>
                  <a:pt x="237" y="762"/>
                  <a:pt x="168" y="676"/>
                </a:cubicBezTo>
                <a:cubicBezTo>
                  <a:pt x="98" y="589"/>
                  <a:pt x="29" y="468"/>
                  <a:pt x="31" y="327"/>
                </a:cubicBezTo>
                <a:close/>
              </a:path>
            </a:pathLst>
          </a:cu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44064" name="Line 77"/>
          <p:cNvSpPr>
            <a:spLocks noChangeShapeType="1"/>
          </p:cNvSpPr>
          <p:nvPr/>
        </p:nvSpPr>
        <p:spPr bwMode="auto">
          <a:xfrm flipH="1">
            <a:off x="5381625" y="4702175"/>
            <a:ext cx="855663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44065" name="Line 78"/>
          <p:cNvSpPr>
            <a:spLocks noChangeShapeType="1"/>
          </p:cNvSpPr>
          <p:nvPr/>
        </p:nvSpPr>
        <p:spPr bwMode="auto">
          <a:xfrm flipH="1">
            <a:off x="5891213" y="4749800"/>
            <a:ext cx="563562" cy="393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44066" name="Line 79"/>
          <p:cNvSpPr>
            <a:spLocks noChangeShapeType="1"/>
          </p:cNvSpPr>
          <p:nvPr/>
        </p:nvSpPr>
        <p:spPr bwMode="auto">
          <a:xfrm flipH="1">
            <a:off x="6429375" y="4756150"/>
            <a:ext cx="149225" cy="382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44067" name="Line 80"/>
          <p:cNvSpPr>
            <a:spLocks noChangeShapeType="1"/>
          </p:cNvSpPr>
          <p:nvPr/>
        </p:nvSpPr>
        <p:spPr bwMode="auto">
          <a:xfrm>
            <a:off x="6796088" y="4735513"/>
            <a:ext cx="123825" cy="4127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44068" name="Text Box 97"/>
          <p:cNvSpPr txBox="1">
            <a:spLocks noChangeArrowheads="1"/>
          </p:cNvSpPr>
          <p:nvPr/>
        </p:nvSpPr>
        <p:spPr bwMode="auto">
          <a:xfrm>
            <a:off x="4959350" y="4279900"/>
            <a:ext cx="119856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600">
                <a:solidFill>
                  <a:srgbClr val="CC0000"/>
                </a:solidFill>
                <a:latin typeface="Arial" charset="0"/>
                <a:ea typeface="ＭＳ Ｐゴシック" pitchFamily="34" charset="-128"/>
              </a:rPr>
              <a:t>institutional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600">
                <a:solidFill>
                  <a:srgbClr val="CC0000"/>
                </a:solidFill>
                <a:latin typeface="Arial" charset="0"/>
                <a:ea typeface="ＭＳ Ｐゴシック" pitchFamily="34" charset="-128"/>
              </a:rPr>
              <a:t>network</a:t>
            </a:r>
            <a:endParaRPr lang="en-US" altLang="zh-CN" sz="2400">
              <a:solidFill>
                <a:srgbClr val="CC0000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44069" name="Text Box 98"/>
          <p:cNvSpPr txBox="1">
            <a:spLocks noChangeArrowheads="1"/>
          </p:cNvSpPr>
          <p:nvPr/>
        </p:nvSpPr>
        <p:spPr bwMode="auto">
          <a:xfrm>
            <a:off x="6870700" y="4660900"/>
            <a:ext cx="14843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600">
                <a:latin typeface="Arial" charset="0"/>
                <a:ea typeface="ＭＳ Ｐゴシック" pitchFamily="34" charset="-128"/>
              </a:rPr>
              <a:t>100Mbps LAN</a:t>
            </a:r>
            <a:endParaRPr lang="en-US" altLang="zh-CN" sz="2400">
              <a:solidFill>
                <a:schemeClr val="accent2"/>
              </a:solidFill>
              <a:latin typeface="Arial" charset="0"/>
              <a:ea typeface="ＭＳ Ｐゴシック" pitchFamily="34" charset="-128"/>
            </a:endParaRPr>
          </a:p>
        </p:txBody>
      </p:sp>
      <p:grpSp>
        <p:nvGrpSpPr>
          <p:cNvPr id="44070" name="Group 120"/>
          <p:cNvGrpSpPr>
            <a:grpSpLocks/>
          </p:cNvGrpSpPr>
          <p:nvPr/>
        </p:nvGrpSpPr>
        <p:grpSpPr bwMode="auto">
          <a:xfrm>
            <a:off x="6154738" y="4460875"/>
            <a:ext cx="881062" cy="307975"/>
            <a:chOff x="2356" y="1300"/>
            <a:chExt cx="555" cy="194"/>
          </a:xfrm>
        </p:grpSpPr>
        <p:sp>
          <p:nvSpPr>
            <p:cNvPr id="44114" name="Oval 407"/>
            <p:cNvSpPr>
              <a:spLocks noChangeArrowheads="1"/>
            </p:cNvSpPr>
            <p:nvPr/>
          </p:nvSpPr>
          <p:spPr bwMode="auto">
            <a:xfrm>
              <a:off x="2357" y="1385"/>
              <a:ext cx="551" cy="109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  <a:cs typeface="Arial" charset="0"/>
              </a:endParaRPr>
            </a:p>
          </p:txBody>
        </p:sp>
        <p:sp>
          <p:nvSpPr>
            <p:cNvPr id="44115" name="Rectangle 410"/>
            <p:cNvSpPr>
              <a:spLocks noChangeArrowheads="1"/>
            </p:cNvSpPr>
            <p:nvPr/>
          </p:nvSpPr>
          <p:spPr bwMode="auto">
            <a:xfrm>
              <a:off x="2357" y="1374"/>
              <a:ext cx="554" cy="66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  <a:cs typeface="Arial" charset="0"/>
              </a:endParaRPr>
            </a:p>
          </p:txBody>
        </p:sp>
        <p:sp>
          <p:nvSpPr>
            <p:cNvPr id="44116" name="Oval 411"/>
            <p:cNvSpPr>
              <a:spLocks noChangeArrowheads="1"/>
            </p:cNvSpPr>
            <p:nvPr/>
          </p:nvSpPr>
          <p:spPr bwMode="auto">
            <a:xfrm>
              <a:off x="2356" y="1300"/>
              <a:ext cx="551" cy="12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  <a:cs typeface="Arial" charset="0"/>
              </a:endParaRPr>
            </a:p>
          </p:txBody>
        </p:sp>
        <p:grpSp>
          <p:nvGrpSpPr>
            <p:cNvPr id="44117" name="Group 124"/>
            <p:cNvGrpSpPr>
              <a:grpSpLocks/>
            </p:cNvGrpSpPr>
            <p:nvPr/>
          </p:nvGrpSpPr>
          <p:grpSpPr bwMode="auto">
            <a:xfrm>
              <a:off x="2468" y="1332"/>
              <a:ext cx="310" cy="60"/>
              <a:chOff x="2468" y="1332"/>
              <a:chExt cx="310" cy="60"/>
            </a:xfrm>
          </p:grpSpPr>
          <p:sp>
            <p:nvSpPr>
              <p:cNvPr id="44120" name="Freeform 125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4121" name="Freeform 126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v-SE"/>
              </a:p>
            </p:txBody>
          </p:sp>
        </p:grpSp>
        <p:sp>
          <p:nvSpPr>
            <p:cNvPr id="44118" name="Line 127"/>
            <p:cNvSpPr>
              <a:spLocks noChangeShapeType="1"/>
            </p:cNvSpPr>
            <p:nvPr/>
          </p:nvSpPr>
          <p:spPr bwMode="auto">
            <a:xfrm>
              <a:off x="2357" y="1361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4119" name="Line 128"/>
            <p:cNvSpPr>
              <a:spLocks noChangeShapeType="1"/>
            </p:cNvSpPr>
            <p:nvPr/>
          </p:nvSpPr>
          <p:spPr bwMode="auto">
            <a:xfrm>
              <a:off x="2907" y="1363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v-SE"/>
            </a:p>
          </p:txBody>
        </p:sp>
      </p:grpSp>
      <p:grpSp>
        <p:nvGrpSpPr>
          <p:cNvPr id="44071" name="Group 172"/>
          <p:cNvGrpSpPr>
            <a:grpSpLocks/>
          </p:cNvGrpSpPr>
          <p:nvPr/>
        </p:nvGrpSpPr>
        <p:grpSpPr bwMode="auto">
          <a:xfrm>
            <a:off x="5068888" y="5070475"/>
            <a:ext cx="525462" cy="557213"/>
            <a:chOff x="-44" y="1473"/>
            <a:chExt cx="981" cy="1105"/>
          </a:xfrm>
        </p:grpSpPr>
        <p:pic>
          <p:nvPicPr>
            <p:cNvPr id="44112" name="Picture 173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4113" name="Freeform 174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24164 w 356"/>
                <a:gd name="T3" fmla="*/ 1678 h 368"/>
                <a:gd name="T4" fmla="*/ 28666 w 356"/>
                <a:gd name="T5" fmla="*/ 34959 h 368"/>
                <a:gd name="T6" fmla="*/ 6318 w 356"/>
                <a:gd name="T7" fmla="*/ 4372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sv-SE"/>
            </a:p>
          </p:txBody>
        </p:sp>
      </p:grpSp>
      <p:grpSp>
        <p:nvGrpSpPr>
          <p:cNvPr id="44072" name="Group 307"/>
          <p:cNvGrpSpPr>
            <a:grpSpLocks/>
          </p:cNvGrpSpPr>
          <p:nvPr/>
        </p:nvGrpSpPr>
        <p:grpSpPr bwMode="auto">
          <a:xfrm>
            <a:off x="6784975" y="5027613"/>
            <a:ext cx="377825" cy="576262"/>
            <a:chOff x="4140" y="429"/>
            <a:chExt cx="1425" cy="2396"/>
          </a:xfrm>
        </p:grpSpPr>
        <p:sp>
          <p:nvSpPr>
            <p:cNvPr id="44080" name="Freeform 308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4081" name="Rectangle 309"/>
            <p:cNvSpPr>
              <a:spLocks noChangeArrowheads="1"/>
            </p:cNvSpPr>
            <p:nvPr/>
          </p:nvSpPr>
          <p:spPr bwMode="auto">
            <a:xfrm>
              <a:off x="4206" y="429"/>
              <a:ext cx="1048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4082" name="Freeform 310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4083" name="Freeform 311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4084" name="Rectangle 312"/>
            <p:cNvSpPr>
              <a:spLocks noChangeArrowheads="1"/>
            </p:cNvSpPr>
            <p:nvPr/>
          </p:nvSpPr>
          <p:spPr bwMode="auto">
            <a:xfrm>
              <a:off x="4212" y="693"/>
              <a:ext cx="599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grpSp>
          <p:nvGrpSpPr>
            <p:cNvPr id="44085" name="Group 313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44110" name="AutoShape 314"/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44111" name="AutoShape 315"/>
              <p:cNvSpPr>
                <a:spLocks noChangeArrowheads="1"/>
              </p:cNvSpPr>
              <p:nvPr/>
            </p:nvSpPr>
            <p:spPr bwMode="auto">
              <a:xfrm>
                <a:off x="631" y="2586"/>
                <a:ext cx="695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</p:grpSp>
        <p:sp>
          <p:nvSpPr>
            <p:cNvPr id="44086" name="Rectangle 316"/>
            <p:cNvSpPr>
              <a:spLocks noChangeArrowheads="1"/>
            </p:cNvSpPr>
            <p:nvPr/>
          </p:nvSpPr>
          <p:spPr bwMode="auto">
            <a:xfrm>
              <a:off x="4224" y="1016"/>
              <a:ext cx="599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grpSp>
          <p:nvGrpSpPr>
            <p:cNvPr id="44087" name="Group 317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44108" name="AutoShape 318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44109" name="AutoShape 319"/>
              <p:cNvSpPr>
                <a:spLocks noChangeArrowheads="1"/>
              </p:cNvSpPr>
              <p:nvPr/>
            </p:nvSpPr>
            <p:spPr bwMode="auto">
              <a:xfrm>
                <a:off x="626" y="2584"/>
                <a:ext cx="695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</p:grpSp>
        <p:sp>
          <p:nvSpPr>
            <p:cNvPr id="44088" name="Rectangle 320"/>
            <p:cNvSpPr>
              <a:spLocks noChangeArrowheads="1"/>
            </p:cNvSpPr>
            <p:nvPr/>
          </p:nvSpPr>
          <p:spPr bwMode="auto">
            <a:xfrm>
              <a:off x="4218" y="1360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4089" name="Rectangle 321"/>
            <p:cNvSpPr>
              <a:spLocks noChangeArrowheads="1"/>
            </p:cNvSpPr>
            <p:nvPr/>
          </p:nvSpPr>
          <p:spPr bwMode="auto">
            <a:xfrm>
              <a:off x="4230" y="1657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grpSp>
          <p:nvGrpSpPr>
            <p:cNvPr id="44090" name="Group 322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44106" name="AutoShape 323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44107" name="AutoShape 324"/>
              <p:cNvSpPr>
                <a:spLocks noChangeArrowheads="1"/>
              </p:cNvSpPr>
              <p:nvPr/>
            </p:nvSpPr>
            <p:spPr bwMode="auto">
              <a:xfrm>
                <a:off x="626" y="2589"/>
                <a:ext cx="701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</p:grpSp>
        <p:sp>
          <p:nvSpPr>
            <p:cNvPr id="44091" name="Freeform 325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grpSp>
          <p:nvGrpSpPr>
            <p:cNvPr id="44092" name="Group 326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44104" name="AutoShape 327"/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44105" name="AutoShape 328"/>
              <p:cNvSpPr>
                <a:spLocks noChangeArrowheads="1"/>
              </p:cNvSpPr>
              <p:nvPr/>
            </p:nvSpPr>
            <p:spPr bwMode="auto">
              <a:xfrm>
                <a:off x="629" y="2581"/>
                <a:ext cx="694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</p:grpSp>
        <p:sp>
          <p:nvSpPr>
            <p:cNvPr id="44093" name="Rectangle 329"/>
            <p:cNvSpPr>
              <a:spLocks noChangeArrowheads="1"/>
            </p:cNvSpPr>
            <p:nvPr/>
          </p:nvSpPr>
          <p:spPr bwMode="auto">
            <a:xfrm>
              <a:off x="5248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4094" name="Freeform 330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4095" name="Freeform 331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4096" name="Oval 332"/>
            <p:cNvSpPr>
              <a:spLocks noChangeArrowheads="1"/>
            </p:cNvSpPr>
            <p:nvPr/>
          </p:nvSpPr>
          <p:spPr bwMode="auto">
            <a:xfrm>
              <a:off x="5517" y="2614"/>
              <a:ext cx="48" cy="9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4097" name="Freeform 333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4098" name="AutoShape 334"/>
            <p:cNvSpPr>
              <a:spLocks noChangeArrowheads="1"/>
            </p:cNvSpPr>
            <p:nvPr/>
          </p:nvSpPr>
          <p:spPr bwMode="auto">
            <a:xfrm>
              <a:off x="4140" y="2680"/>
              <a:ext cx="1197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4099" name="AutoShape 335"/>
            <p:cNvSpPr>
              <a:spLocks noChangeArrowheads="1"/>
            </p:cNvSpPr>
            <p:nvPr/>
          </p:nvSpPr>
          <p:spPr bwMode="auto">
            <a:xfrm>
              <a:off x="4206" y="2713"/>
              <a:ext cx="1072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4100" name="Oval 336"/>
            <p:cNvSpPr>
              <a:spLocks noChangeArrowheads="1"/>
            </p:cNvSpPr>
            <p:nvPr/>
          </p:nvSpPr>
          <p:spPr bwMode="auto">
            <a:xfrm>
              <a:off x="4308" y="2383"/>
              <a:ext cx="156" cy="145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4101" name="Oval 337"/>
            <p:cNvSpPr>
              <a:spLocks noChangeArrowheads="1"/>
            </p:cNvSpPr>
            <p:nvPr/>
          </p:nvSpPr>
          <p:spPr bwMode="auto">
            <a:xfrm>
              <a:off x="4487" y="2383"/>
              <a:ext cx="162" cy="14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1800">
                <a:solidFill>
                  <a:srgbClr val="FF0000"/>
                </a:solidFill>
                <a:latin typeface="Times New Roman" pitchFamily="18" charset="0"/>
                <a:ea typeface="宋体" charset="-122"/>
                <a:cs typeface="Arial" charset="0"/>
              </a:endParaRPr>
            </a:p>
          </p:txBody>
        </p:sp>
        <p:sp>
          <p:nvSpPr>
            <p:cNvPr id="44102" name="Oval 338"/>
            <p:cNvSpPr>
              <a:spLocks noChangeArrowheads="1"/>
            </p:cNvSpPr>
            <p:nvPr/>
          </p:nvSpPr>
          <p:spPr bwMode="auto">
            <a:xfrm>
              <a:off x="4661" y="2383"/>
              <a:ext cx="162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4103" name="Rectangle 339"/>
            <p:cNvSpPr>
              <a:spLocks noChangeArrowheads="1"/>
            </p:cNvSpPr>
            <p:nvPr/>
          </p:nvSpPr>
          <p:spPr bwMode="auto">
            <a:xfrm>
              <a:off x="5062" y="1835"/>
              <a:ext cx="84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</p:grpSp>
      <p:grpSp>
        <p:nvGrpSpPr>
          <p:cNvPr id="44073" name="Group 340"/>
          <p:cNvGrpSpPr>
            <a:grpSpLocks/>
          </p:cNvGrpSpPr>
          <p:nvPr/>
        </p:nvGrpSpPr>
        <p:grpSpPr bwMode="auto">
          <a:xfrm>
            <a:off x="5580063" y="5092700"/>
            <a:ext cx="525462" cy="557213"/>
            <a:chOff x="-44" y="1473"/>
            <a:chExt cx="981" cy="1105"/>
          </a:xfrm>
        </p:grpSpPr>
        <p:pic>
          <p:nvPicPr>
            <p:cNvPr id="44078" name="Picture 341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4079" name="Freeform 342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24164 w 356"/>
                <a:gd name="T3" fmla="*/ 1678 h 368"/>
                <a:gd name="T4" fmla="*/ 28666 w 356"/>
                <a:gd name="T5" fmla="*/ 34959 h 368"/>
                <a:gd name="T6" fmla="*/ 6318 w 356"/>
                <a:gd name="T7" fmla="*/ 4372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sv-SE"/>
            </a:p>
          </p:txBody>
        </p:sp>
      </p:grpSp>
      <p:grpSp>
        <p:nvGrpSpPr>
          <p:cNvPr id="44074" name="Group 343"/>
          <p:cNvGrpSpPr>
            <a:grpSpLocks/>
          </p:cNvGrpSpPr>
          <p:nvPr/>
        </p:nvGrpSpPr>
        <p:grpSpPr bwMode="auto">
          <a:xfrm>
            <a:off x="6103938" y="5081588"/>
            <a:ext cx="525462" cy="557212"/>
            <a:chOff x="-44" y="1473"/>
            <a:chExt cx="981" cy="1105"/>
          </a:xfrm>
        </p:grpSpPr>
        <p:pic>
          <p:nvPicPr>
            <p:cNvPr id="44076" name="Picture 344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4077" name="Freeform 345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24164 w 356"/>
                <a:gd name="T3" fmla="*/ 1678 h 368"/>
                <a:gd name="T4" fmla="*/ 28666 w 356"/>
                <a:gd name="T5" fmla="*/ 34959 h 368"/>
                <a:gd name="T6" fmla="*/ 6318 w 356"/>
                <a:gd name="T7" fmla="*/ 4372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sv-SE"/>
            </a:p>
          </p:txBody>
        </p:sp>
      </p:grpSp>
      <p:sp>
        <p:nvSpPr>
          <p:cNvPr id="44075" name="Line 95"/>
          <p:cNvSpPr>
            <a:spLocks noChangeShapeType="1"/>
          </p:cNvSpPr>
          <p:nvPr/>
        </p:nvSpPr>
        <p:spPr bwMode="auto">
          <a:xfrm>
            <a:off x="6591300" y="3467100"/>
            <a:ext cx="19050" cy="9890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07399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47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147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1000"/>
                                        <p:tgtEl>
                                          <p:spTgt spid="147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7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1000"/>
                                        <p:tgtEl>
                                          <p:spTgt spid="147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1000"/>
                                        <p:tgtEl>
                                          <p:spTgt spid="147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1000"/>
                                        <p:tgtEl>
                                          <p:spTgt spid="147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000"/>
                                        <p:tgtEl>
                                          <p:spTgt spid="147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47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507" grpId="0" animBg="1"/>
      <p:bldP spid="147509" grpId="0" animBg="1"/>
      <p:bldP spid="147510" grpId="0"/>
      <p:bldP spid="147511" grpId="0" animBg="1"/>
      <p:bldP spid="147512" grpId="0"/>
      <p:bldP spid="147513" grpId="0"/>
      <p:bldP spid="147515" grpId="0" animBg="1"/>
      <p:bldP spid="14751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Freeform 71"/>
          <p:cNvSpPr>
            <a:spLocks/>
          </p:cNvSpPr>
          <p:nvPr/>
        </p:nvSpPr>
        <p:spPr bwMode="auto">
          <a:xfrm>
            <a:off x="4932363" y="4392613"/>
            <a:ext cx="2965450" cy="1390650"/>
          </a:xfrm>
          <a:custGeom>
            <a:avLst/>
            <a:gdLst>
              <a:gd name="T0" fmla="*/ 2147483647 w 1868"/>
              <a:gd name="T1" fmla="*/ 2147483647 h 876"/>
              <a:gd name="T2" fmla="*/ 2147483647 w 1868"/>
              <a:gd name="T3" fmla="*/ 2147483647 h 876"/>
              <a:gd name="T4" fmla="*/ 2147483647 w 1868"/>
              <a:gd name="T5" fmla="*/ 2147483647 h 876"/>
              <a:gd name="T6" fmla="*/ 2147483647 w 1868"/>
              <a:gd name="T7" fmla="*/ 2147483647 h 876"/>
              <a:gd name="T8" fmla="*/ 2147483647 w 1868"/>
              <a:gd name="T9" fmla="*/ 2147483647 h 876"/>
              <a:gd name="T10" fmla="*/ 2147483647 w 1868"/>
              <a:gd name="T11" fmla="*/ 2147483647 h 876"/>
              <a:gd name="T12" fmla="*/ 2147483647 w 1868"/>
              <a:gd name="T13" fmla="*/ 2147483647 h 876"/>
              <a:gd name="T14" fmla="*/ 2147483647 w 1868"/>
              <a:gd name="T15" fmla="*/ 2147483647 h 876"/>
              <a:gd name="T16" fmla="*/ 2147483647 w 1868"/>
              <a:gd name="T17" fmla="*/ 2147483647 h 876"/>
              <a:gd name="T18" fmla="*/ 2147483647 w 1868"/>
              <a:gd name="T19" fmla="*/ 2147483647 h 876"/>
              <a:gd name="T20" fmla="*/ 2147483647 w 1868"/>
              <a:gd name="T21" fmla="*/ 2147483647 h 87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868"/>
              <a:gd name="T34" fmla="*/ 0 h 876"/>
              <a:gd name="T35" fmla="*/ 1868 w 1868"/>
              <a:gd name="T36" fmla="*/ 876 h 87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868" h="876">
                <a:moveTo>
                  <a:pt x="31" y="327"/>
                </a:moveTo>
                <a:cubicBezTo>
                  <a:pt x="20" y="237"/>
                  <a:pt x="0" y="189"/>
                  <a:pt x="103" y="137"/>
                </a:cubicBezTo>
                <a:cubicBezTo>
                  <a:pt x="206" y="85"/>
                  <a:pt x="476" y="34"/>
                  <a:pt x="649" y="17"/>
                </a:cubicBezTo>
                <a:cubicBezTo>
                  <a:pt x="822" y="0"/>
                  <a:pt x="955" y="18"/>
                  <a:pt x="1141" y="35"/>
                </a:cubicBezTo>
                <a:cubicBezTo>
                  <a:pt x="1327" y="52"/>
                  <a:pt x="1658" y="3"/>
                  <a:pt x="1763" y="121"/>
                </a:cubicBezTo>
                <a:cubicBezTo>
                  <a:pt x="1868" y="239"/>
                  <a:pt x="1840" y="621"/>
                  <a:pt x="1774" y="741"/>
                </a:cubicBezTo>
                <a:cubicBezTo>
                  <a:pt x="1708" y="861"/>
                  <a:pt x="1534" y="827"/>
                  <a:pt x="1369" y="845"/>
                </a:cubicBezTo>
                <a:cubicBezTo>
                  <a:pt x="1204" y="863"/>
                  <a:pt x="935" y="851"/>
                  <a:pt x="781" y="851"/>
                </a:cubicBezTo>
                <a:cubicBezTo>
                  <a:pt x="627" y="851"/>
                  <a:pt x="549" y="876"/>
                  <a:pt x="447" y="847"/>
                </a:cubicBezTo>
                <a:cubicBezTo>
                  <a:pt x="345" y="818"/>
                  <a:pt x="237" y="762"/>
                  <a:pt x="168" y="676"/>
                </a:cubicBezTo>
                <a:cubicBezTo>
                  <a:pt x="98" y="589"/>
                  <a:pt x="29" y="468"/>
                  <a:pt x="31" y="327"/>
                </a:cubicBezTo>
                <a:close/>
              </a:path>
            </a:pathLst>
          </a:cu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45059" name="Line 77"/>
          <p:cNvSpPr>
            <a:spLocks noChangeShapeType="1"/>
          </p:cNvSpPr>
          <p:nvPr/>
        </p:nvSpPr>
        <p:spPr bwMode="auto">
          <a:xfrm flipH="1">
            <a:off x="5381625" y="4702175"/>
            <a:ext cx="855663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45060" name="Line 78"/>
          <p:cNvSpPr>
            <a:spLocks noChangeShapeType="1"/>
          </p:cNvSpPr>
          <p:nvPr/>
        </p:nvSpPr>
        <p:spPr bwMode="auto">
          <a:xfrm flipH="1">
            <a:off x="5891213" y="4749800"/>
            <a:ext cx="563562" cy="393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45061" name="Line 79"/>
          <p:cNvSpPr>
            <a:spLocks noChangeShapeType="1"/>
          </p:cNvSpPr>
          <p:nvPr/>
        </p:nvSpPr>
        <p:spPr bwMode="auto">
          <a:xfrm flipH="1">
            <a:off x="6429375" y="4756150"/>
            <a:ext cx="149225" cy="382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45062" name="Line 80"/>
          <p:cNvSpPr>
            <a:spLocks noChangeShapeType="1"/>
          </p:cNvSpPr>
          <p:nvPr/>
        </p:nvSpPr>
        <p:spPr bwMode="auto">
          <a:xfrm>
            <a:off x="6796088" y="4735513"/>
            <a:ext cx="123825" cy="4127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45063" name="Text Box 97"/>
          <p:cNvSpPr txBox="1">
            <a:spLocks noChangeArrowheads="1"/>
          </p:cNvSpPr>
          <p:nvPr/>
        </p:nvSpPr>
        <p:spPr bwMode="auto">
          <a:xfrm>
            <a:off x="4959350" y="4279900"/>
            <a:ext cx="119856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600">
                <a:solidFill>
                  <a:srgbClr val="CC0000"/>
                </a:solidFill>
                <a:latin typeface="Arial" charset="0"/>
                <a:ea typeface="ＭＳ Ｐゴシック" pitchFamily="34" charset="-128"/>
              </a:rPr>
              <a:t>institutional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600">
                <a:solidFill>
                  <a:srgbClr val="CC0000"/>
                </a:solidFill>
                <a:latin typeface="Arial" charset="0"/>
                <a:ea typeface="ＭＳ Ｐゴシック" pitchFamily="34" charset="-128"/>
              </a:rPr>
              <a:t>network</a:t>
            </a:r>
            <a:endParaRPr lang="en-US" altLang="zh-CN" sz="2400">
              <a:solidFill>
                <a:srgbClr val="CC0000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45064" name="Text Box 98"/>
          <p:cNvSpPr txBox="1">
            <a:spLocks noChangeArrowheads="1"/>
          </p:cNvSpPr>
          <p:nvPr/>
        </p:nvSpPr>
        <p:spPr bwMode="auto">
          <a:xfrm>
            <a:off x="6870700" y="4660900"/>
            <a:ext cx="14843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600">
                <a:latin typeface="Arial" charset="0"/>
                <a:ea typeface="ＭＳ Ｐゴシック" pitchFamily="34" charset="-128"/>
              </a:rPr>
              <a:t>100Mbps LAN</a:t>
            </a:r>
            <a:endParaRPr lang="en-US" altLang="zh-CN" sz="2400">
              <a:solidFill>
                <a:schemeClr val="accent2"/>
              </a:solidFill>
              <a:latin typeface="Arial" charset="0"/>
              <a:ea typeface="ＭＳ Ｐゴシック" pitchFamily="34" charset="-128"/>
            </a:endParaRPr>
          </a:p>
        </p:txBody>
      </p:sp>
      <p:grpSp>
        <p:nvGrpSpPr>
          <p:cNvPr id="45065" name="Group 120"/>
          <p:cNvGrpSpPr>
            <a:grpSpLocks/>
          </p:cNvGrpSpPr>
          <p:nvPr/>
        </p:nvGrpSpPr>
        <p:grpSpPr bwMode="auto">
          <a:xfrm>
            <a:off x="6154738" y="4460875"/>
            <a:ext cx="881062" cy="307975"/>
            <a:chOff x="2356" y="1300"/>
            <a:chExt cx="555" cy="194"/>
          </a:xfrm>
        </p:grpSpPr>
        <p:sp>
          <p:nvSpPr>
            <p:cNvPr id="45304" name="Oval 407"/>
            <p:cNvSpPr>
              <a:spLocks noChangeArrowheads="1"/>
            </p:cNvSpPr>
            <p:nvPr/>
          </p:nvSpPr>
          <p:spPr bwMode="auto">
            <a:xfrm>
              <a:off x="2357" y="1385"/>
              <a:ext cx="551" cy="109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  <a:cs typeface="Arial" charset="0"/>
              </a:endParaRPr>
            </a:p>
          </p:txBody>
        </p:sp>
        <p:sp>
          <p:nvSpPr>
            <p:cNvPr id="45305" name="Rectangle 410"/>
            <p:cNvSpPr>
              <a:spLocks noChangeArrowheads="1"/>
            </p:cNvSpPr>
            <p:nvPr/>
          </p:nvSpPr>
          <p:spPr bwMode="auto">
            <a:xfrm>
              <a:off x="2357" y="1374"/>
              <a:ext cx="554" cy="66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  <a:cs typeface="Arial" charset="0"/>
              </a:endParaRPr>
            </a:p>
          </p:txBody>
        </p:sp>
        <p:sp>
          <p:nvSpPr>
            <p:cNvPr id="45306" name="Oval 411"/>
            <p:cNvSpPr>
              <a:spLocks noChangeArrowheads="1"/>
            </p:cNvSpPr>
            <p:nvPr/>
          </p:nvSpPr>
          <p:spPr bwMode="auto">
            <a:xfrm>
              <a:off x="2356" y="1300"/>
              <a:ext cx="551" cy="12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  <a:cs typeface="Arial" charset="0"/>
              </a:endParaRPr>
            </a:p>
          </p:txBody>
        </p:sp>
        <p:grpSp>
          <p:nvGrpSpPr>
            <p:cNvPr id="45307" name="Group 124"/>
            <p:cNvGrpSpPr>
              <a:grpSpLocks/>
            </p:cNvGrpSpPr>
            <p:nvPr/>
          </p:nvGrpSpPr>
          <p:grpSpPr bwMode="auto">
            <a:xfrm>
              <a:off x="2468" y="1332"/>
              <a:ext cx="310" cy="60"/>
              <a:chOff x="2468" y="1332"/>
              <a:chExt cx="310" cy="60"/>
            </a:xfrm>
          </p:grpSpPr>
          <p:sp>
            <p:nvSpPr>
              <p:cNvPr id="45310" name="Freeform 125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5311" name="Freeform 126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v-SE"/>
              </a:p>
            </p:txBody>
          </p:sp>
        </p:grpSp>
        <p:sp>
          <p:nvSpPr>
            <p:cNvPr id="45308" name="Line 127"/>
            <p:cNvSpPr>
              <a:spLocks noChangeShapeType="1"/>
            </p:cNvSpPr>
            <p:nvPr/>
          </p:nvSpPr>
          <p:spPr bwMode="auto">
            <a:xfrm>
              <a:off x="2357" y="1361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5309" name="Line 128"/>
            <p:cNvSpPr>
              <a:spLocks noChangeShapeType="1"/>
            </p:cNvSpPr>
            <p:nvPr/>
          </p:nvSpPr>
          <p:spPr bwMode="auto">
            <a:xfrm>
              <a:off x="2907" y="1363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v-SE"/>
            </a:p>
          </p:txBody>
        </p:sp>
      </p:grpSp>
      <p:grpSp>
        <p:nvGrpSpPr>
          <p:cNvPr id="45066" name="Group 172"/>
          <p:cNvGrpSpPr>
            <a:grpSpLocks/>
          </p:cNvGrpSpPr>
          <p:nvPr/>
        </p:nvGrpSpPr>
        <p:grpSpPr bwMode="auto">
          <a:xfrm>
            <a:off x="5068888" y="5070475"/>
            <a:ext cx="525462" cy="557213"/>
            <a:chOff x="-44" y="1473"/>
            <a:chExt cx="981" cy="1105"/>
          </a:xfrm>
        </p:grpSpPr>
        <p:pic>
          <p:nvPicPr>
            <p:cNvPr id="45302" name="Picture 173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5303" name="Freeform 174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24164 w 356"/>
                <a:gd name="T3" fmla="*/ 1678 h 368"/>
                <a:gd name="T4" fmla="*/ 28666 w 356"/>
                <a:gd name="T5" fmla="*/ 34959 h 368"/>
                <a:gd name="T6" fmla="*/ 6318 w 356"/>
                <a:gd name="T7" fmla="*/ 4372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sv-SE"/>
            </a:p>
          </p:txBody>
        </p:sp>
      </p:grpSp>
      <p:grpSp>
        <p:nvGrpSpPr>
          <p:cNvPr id="45067" name="Group 340"/>
          <p:cNvGrpSpPr>
            <a:grpSpLocks/>
          </p:cNvGrpSpPr>
          <p:nvPr/>
        </p:nvGrpSpPr>
        <p:grpSpPr bwMode="auto">
          <a:xfrm>
            <a:off x="5580063" y="5092700"/>
            <a:ext cx="525462" cy="557213"/>
            <a:chOff x="-44" y="1473"/>
            <a:chExt cx="981" cy="1105"/>
          </a:xfrm>
        </p:grpSpPr>
        <p:pic>
          <p:nvPicPr>
            <p:cNvPr id="45300" name="Picture 341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5301" name="Freeform 342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24164 w 356"/>
                <a:gd name="T3" fmla="*/ 1678 h 368"/>
                <a:gd name="T4" fmla="*/ 28666 w 356"/>
                <a:gd name="T5" fmla="*/ 34959 h 368"/>
                <a:gd name="T6" fmla="*/ 6318 w 356"/>
                <a:gd name="T7" fmla="*/ 4372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sv-SE"/>
            </a:p>
          </p:txBody>
        </p:sp>
      </p:grpSp>
      <p:grpSp>
        <p:nvGrpSpPr>
          <p:cNvPr id="45068" name="Group 343"/>
          <p:cNvGrpSpPr>
            <a:grpSpLocks/>
          </p:cNvGrpSpPr>
          <p:nvPr/>
        </p:nvGrpSpPr>
        <p:grpSpPr bwMode="auto">
          <a:xfrm>
            <a:off x="6103938" y="5081588"/>
            <a:ext cx="525462" cy="557212"/>
            <a:chOff x="-44" y="1473"/>
            <a:chExt cx="981" cy="1105"/>
          </a:xfrm>
        </p:grpSpPr>
        <p:pic>
          <p:nvPicPr>
            <p:cNvPr id="45298" name="Picture 344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5299" name="Freeform 345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24164 w 356"/>
                <a:gd name="T3" fmla="*/ 1678 h 368"/>
                <a:gd name="T4" fmla="*/ 28666 w 356"/>
                <a:gd name="T5" fmla="*/ 34959 h 368"/>
                <a:gd name="T6" fmla="*/ 6318 w 356"/>
                <a:gd name="T7" fmla="*/ 4372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sv-SE"/>
            </a:p>
          </p:txBody>
        </p:sp>
      </p:grpSp>
      <p:sp>
        <p:nvSpPr>
          <p:cNvPr id="45069" name="Rectangle 7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5410200" y="6400800"/>
            <a:ext cx="28956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200">
                <a:latin typeface="Tahoma" pitchFamily="34" charset="0"/>
                <a:ea typeface="ＭＳ Ｐゴシック" pitchFamily="34" charset="-128"/>
              </a:rPr>
              <a:t>Application Layer</a:t>
            </a:r>
          </a:p>
        </p:txBody>
      </p:sp>
      <p:sp>
        <p:nvSpPr>
          <p:cNvPr id="45070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4B6E71AF-922C-41F7-8834-E68503011D30}" type="slidenum">
              <a:rPr lang="en-US" altLang="zh-CN" sz="1200">
                <a:latin typeface="Tahoma" pitchFamily="34" charset="0"/>
                <a:ea typeface="ＭＳ Ｐゴシック" pitchFamily="34" charset="-128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34</a:t>
            </a:fld>
            <a:endParaRPr lang="en-US" altLang="zh-CN" sz="1200">
              <a:latin typeface="Tahoma" pitchFamily="34" charset="0"/>
              <a:ea typeface="ＭＳ Ｐゴシック" pitchFamily="34" charset="-128"/>
            </a:endParaRPr>
          </a:p>
        </p:txBody>
      </p:sp>
      <p:sp>
        <p:nvSpPr>
          <p:cNvPr id="45072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403225" y="269875"/>
            <a:ext cx="7772400" cy="663575"/>
          </a:xfrm>
        </p:spPr>
        <p:txBody>
          <a:bodyPr/>
          <a:lstStyle/>
          <a:p>
            <a:r>
              <a:rPr lang="en-US" altLang="zh-CN" smtClean="0">
                <a:ea typeface="ＭＳ Ｐゴシック" pitchFamily="34" charset="-128"/>
              </a:rPr>
              <a:t>Caching example: </a:t>
            </a:r>
            <a:r>
              <a:rPr lang="en-US" altLang="zh-CN" sz="3600" smtClean="0">
                <a:ea typeface="ＭＳ Ｐゴシック" pitchFamily="34" charset="-128"/>
              </a:rPr>
              <a:t>install local cache</a:t>
            </a:r>
            <a:r>
              <a:rPr lang="en-US" altLang="zh-CN" smtClean="0">
                <a:ea typeface="ＭＳ Ｐゴシック" pitchFamily="34" charset="-128"/>
              </a:rPr>
              <a:t> </a:t>
            </a:r>
          </a:p>
        </p:txBody>
      </p:sp>
      <p:sp>
        <p:nvSpPr>
          <p:cNvPr id="45073" name="Text Box 50"/>
          <p:cNvSpPr txBox="1">
            <a:spLocks noChangeArrowheads="1"/>
          </p:cNvSpPr>
          <p:nvPr/>
        </p:nvSpPr>
        <p:spPr bwMode="auto">
          <a:xfrm>
            <a:off x="7696200" y="1824038"/>
            <a:ext cx="9334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>
                <a:latin typeface="Arial" charset="0"/>
                <a:ea typeface="ＭＳ Ｐゴシック" pitchFamily="34" charset="-128"/>
              </a:rPr>
              <a:t>origin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>
                <a:latin typeface="Arial" charset="0"/>
                <a:ea typeface="ＭＳ Ｐゴシック" pitchFamily="34" charset="-128"/>
              </a:rPr>
              <a:t>servers</a:t>
            </a:r>
          </a:p>
        </p:txBody>
      </p:sp>
      <p:sp>
        <p:nvSpPr>
          <p:cNvPr id="45074" name="Line 95"/>
          <p:cNvSpPr>
            <a:spLocks noChangeShapeType="1"/>
          </p:cNvSpPr>
          <p:nvPr/>
        </p:nvSpPr>
        <p:spPr bwMode="auto">
          <a:xfrm>
            <a:off x="6591300" y="3467100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45075" name="Text Box 99"/>
          <p:cNvSpPr txBox="1">
            <a:spLocks noChangeArrowheads="1"/>
          </p:cNvSpPr>
          <p:nvPr/>
        </p:nvSpPr>
        <p:spPr bwMode="auto">
          <a:xfrm>
            <a:off x="6592888" y="3656013"/>
            <a:ext cx="11906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600">
                <a:latin typeface="Arial" charset="0"/>
                <a:ea typeface="ＭＳ Ｐゴシック" pitchFamily="34" charset="-128"/>
              </a:rPr>
              <a:t>1.54 Mbps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600">
                <a:latin typeface="Arial" charset="0"/>
                <a:ea typeface="ＭＳ Ｐゴシック" pitchFamily="34" charset="-128"/>
              </a:rPr>
              <a:t>access link</a:t>
            </a:r>
            <a:endParaRPr lang="en-US" altLang="zh-CN" sz="2400">
              <a:solidFill>
                <a:schemeClr val="accent2"/>
              </a:solidFill>
              <a:latin typeface="Arial" charset="0"/>
              <a:ea typeface="ＭＳ Ｐゴシック" pitchFamily="34" charset="-128"/>
            </a:endParaRPr>
          </a:p>
        </p:txBody>
      </p:sp>
      <p:grpSp>
        <p:nvGrpSpPr>
          <p:cNvPr id="7" name="Group 308"/>
          <p:cNvGrpSpPr>
            <a:grpSpLocks/>
          </p:cNvGrpSpPr>
          <p:nvPr/>
        </p:nvGrpSpPr>
        <p:grpSpPr bwMode="auto">
          <a:xfrm>
            <a:off x="6719888" y="4941888"/>
            <a:ext cx="1860550" cy="809625"/>
            <a:chOff x="4217" y="3611"/>
            <a:chExt cx="1172" cy="510"/>
          </a:xfrm>
        </p:grpSpPr>
        <p:sp>
          <p:nvSpPr>
            <p:cNvPr id="45296" name="Rectangle 307"/>
            <p:cNvSpPr>
              <a:spLocks noChangeArrowheads="1"/>
            </p:cNvSpPr>
            <p:nvPr/>
          </p:nvSpPr>
          <p:spPr bwMode="auto">
            <a:xfrm>
              <a:off x="4217" y="3611"/>
              <a:ext cx="329" cy="473"/>
            </a:xfrm>
            <a:prstGeom prst="rect">
              <a:avLst/>
            </a:prstGeom>
            <a:solidFill>
              <a:srgbClr val="C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5297" name="Text Box 97"/>
            <p:cNvSpPr txBox="1">
              <a:spLocks noChangeArrowheads="1"/>
            </p:cNvSpPr>
            <p:nvPr/>
          </p:nvSpPr>
          <p:spPr bwMode="auto">
            <a:xfrm>
              <a:off x="4561" y="3717"/>
              <a:ext cx="82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2000">
                  <a:solidFill>
                    <a:srgbClr val="CC0000"/>
                  </a:solidFill>
                  <a:latin typeface="Arial" charset="0"/>
                  <a:ea typeface="ＭＳ Ｐゴシック" pitchFamily="34" charset="-128"/>
                </a:rPr>
                <a:t>local web </a:t>
              </a:r>
            </a:p>
            <a:p>
              <a:pPr algn="ctr">
                <a:lnSpc>
                  <a:spcPct val="9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2000">
                  <a:solidFill>
                    <a:srgbClr val="CC0000"/>
                  </a:solidFill>
                  <a:latin typeface="Arial" charset="0"/>
                  <a:ea typeface="ＭＳ Ｐゴシック" pitchFamily="34" charset="-128"/>
                </a:rPr>
                <a:t>cache</a:t>
              </a:r>
            </a:p>
          </p:txBody>
        </p:sp>
      </p:grpSp>
      <p:sp>
        <p:nvSpPr>
          <p:cNvPr id="45077" name="Rectangle 4"/>
          <p:cNvSpPr>
            <a:spLocks noChangeArrowheads="1"/>
          </p:cNvSpPr>
          <p:nvPr/>
        </p:nvSpPr>
        <p:spPr bwMode="auto">
          <a:xfrm>
            <a:off x="398463" y="1335088"/>
            <a:ext cx="4370387" cy="416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5000"/>
              </a:lnSpc>
              <a:spcBef>
                <a:spcPct val="0"/>
              </a:spcBef>
              <a:buClr>
                <a:srgbClr val="000099"/>
              </a:buClr>
              <a:buSzPct val="65000"/>
              <a:buFont typeface="Wingdings" pitchFamily="2" charset="2"/>
              <a:buNone/>
            </a:pPr>
            <a:r>
              <a:rPr lang="en-US" altLang="zh-CN" sz="2200" i="1" dirty="0">
                <a:solidFill>
                  <a:srgbClr val="CC0000"/>
                </a:solidFill>
                <a:latin typeface="Gill Sans MT" pitchFamily="34" charset="0"/>
                <a:ea typeface="宋体" charset="-122"/>
              </a:rPr>
              <a:t>assumptions:</a:t>
            </a:r>
          </a:p>
          <a:p>
            <a:pPr>
              <a:lnSpc>
                <a:spcPct val="85000"/>
              </a:lnSpc>
              <a:spcBef>
                <a:spcPct val="0"/>
              </a:spcBef>
              <a:buClr>
                <a:srgbClr val="000099"/>
              </a:buClr>
              <a:buSzPct val="65000"/>
              <a:buFont typeface="Wingdings" pitchFamily="2" charset="2"/>
              <a:buChar char="v"/>
            </a:pPr>
            <a:r>
              <a:rPr lang="en-US" altLang="zh-CN" sz="2200" dirty="0" err="1">
                <a:latin typeface="Gill Sans MT" pitchFamily="34" charset="0"/>
                <a:ea typeface="宋体" charset="-122"/>
              </a:rPr>
              <a:t>avg</a:t>
            </a:r>
            <a:r>
              <a:rPr lang="en-US" altLang="zh-CN" sz="2200" dirty="0">
                <a:latin typeface="Gill Sans MT" pitchFamily="34" charset="0"/>
                <a:ea typeface="宋体" charset="-122"/>
              </a:rPr>
              <a:t> object size: 100K bits</a:t>
            </a:r>
          </a:p>
          <a:p>
            <a:pPr>
              <a:lnSpc>
                <a:spcPct val="85000"/>
              </a:lnSpc>
              <a:spcBef>
                <a:spcPct val="0"/>
              </a:spcBef>
              <a:buClr>
                <a:srgbClr val="000099"/>
              </a:buClr>
              <a:buSzPct val="65000"/>
              <a:buFont typeface="Wingdings" pitchFamily="2" charset="2"/>
              <a:buChar char="v"/>
            </a:pPr>
            <a:r>
              <a:rPr lang="en-US" altLang="zh-CN" sz="2200" dirty="0" err="1">
                <a:latin typeface="Gill Sans MT" pitchFamily="34" charset="0"/>
                <a:ea typeface="宋体" charset="-122"/>
              </a:rPr>
              <a:t>avg</a:t>
            </a:r>
            <a:r>
              <a:rPr lang="en-US" altLang="zh-CN" sz="2200" dirty="0">
                <a:latin typeface="Gill Sans MT" pitchFamily="34" charset="0"/>
                <a:ea typeface="宋体" charset="-122"/>
              </a:rPr>
              <a:t> request rate from browsers to origin servers:15/sec</a:t>
            </a:r>
          </a:p>
          <a:p>
            <a:pPr lvl="1">
              <a:lnSpc>
                <a:spcPct val="85000"/>
              </a:lnSpc>
              <a:spcBef>
                <a:spcPct val="0"/>
              </a:spcBef>
              <a:buClr>
                <a:srgbClr val="000099"/>
              </a:buClr>
              <a:buSzPct val="65000"/>
              <a:buFont typeface="Wingdings" pitchFamily="2" charset="2"/>
              <a:buChar char="v"/>
            </a:pPr>
            <a:r>
              <a:rPr lang="en-US" altLang="zh-CN" sz="1800" dirty="0" smtClean="0">
                <a:latin typeface="Gill Sans MT" pitchFamily="34" charset="0"/>
                <a:ea typeface="宋体" charset="-122"/>
              </a:rPr>
              <a:t>i.e. </a:t>
            </a:r>
            <a:r>
              <a:rPr lang="en-US" altLang="zh-CN" sz="1800" dirty="0" err="1" smtClean="0">
                <a:latin typeface="Gill Sans MT" pitchFamily="34" charset="0"/>
                <a:ea typeface="宋体" charset="-122"/>
              </a:rPr>
              <a:t>avg</a:t>
            </a:r>
            <a:r>
              <a:rPr lang="en-US" altLang="zh-CN" sz="1800" dirty="0" smtClean="0">
                <a:latin typeface="Gill Sans MT" pitchFamily="34" charset="0"/>
                <a:ea typeface="宋体" charset="-122"/>
              </a:rPr>
              <a:t> </a:t>
            </a:r>
            <a:r>
              <a:rPr lang="en-US" altLang="zh-CN" sz="1800" dirty="0">
                <a:latin typeface="Gill Sans MT" pitchFamily="34" charset="0"/>
                <a:ea typeface="宋体" charset="-122"/>
              </a:rPr>
              <a:t>data rate to browsers: 1.50 Mbps</a:t>
            </a:r>
          </a:p>
          <a:p>
            <a:pPr>
              <a:lnSpc>
                <a:spcPct val="85000"/>
              </a:lnSpc>
              <a:spcBef>
                <a:spcPct val="0"/>
              </a:spcBef>
              <a:buClr>
                <a:srgbClr val="000099"/>
              </a:buClr>
              <a:buSzPct val="65000"/>
              <a:buFont typeface="Wingdings" pitchFamily="2" charset="2"/>
              <a:buChar char="v"/>
            </a:pPr>
            <a:r>
              <a:rPr lang="en-US" altLang="zh-CN" sz="2200" dirty="0">
                <a:latin typeface="Gill Sans MT" pitchFamily="34" charset="0"/>
                <a:ea typeface="宋体" charset="-122"/>
              </a:rPr>
              <a:t>RTT from institutional router to any origin server: 2 sec</a:t>
            </a:r>
          </a:p>
          <a:p>
            <a:pPr>
              <a:lnSpc>
                <a:spcPct val="85000"/>
              </a:lnSpc>
              <a:spcBef>
                <a:spcPct val="0"/>
              </a:spcBef>
              <a:buClr>
                <a:srgbClr val="000099"/>
              </a:buClr>
              <a:buSzPct val="65000"/>
              <a:buFont typeface="Wingdings" pitchFamily="2" charset="2"/>
              <a:buChar char="v"/>
            </a:pPr>
            <a:r>
              <a:rPr lang="en-US" altLang="zh-CN" sz="2200" dirty="0">
                <a:latin typeface="Gill Sans MT" pitchFamily="34" charset="0"/>
                <a:ea typeface="宋体" charset="-122"/>
              </a:rPr>
              <a:t>access link rate: 1.54 Mbps</a:t>
            </a:r>
          </a:p>
          <a:p>
            <a:pPr>
              <a:lnSpc>
                <a:spcPct val="85000"/>
              </a:lnSpc>
              <a:spcBef>
                <a:spcPct val="45000"/>
              </a:spcBef>
              <a:buClr>
                <a:srgbClr val="000099"/>
              </a:buClr>
              <a:buSzPct val="65000"/>
              <a:buFont typeface="Wingdings" pitchFamily="2" charset="2"/>
              <a:buNone/>
            </a:pPr>
            <a:r>
              <a:rPr lang="en-US" altLang="zh-CN" sz="2200" i="1" dirty="0">
                <a:solidFill>
                  <a:srgbClr val="CC0000"/>
                </a:solidFill>
                <a:latin typeface="Gill Sans MT" pitchFamily="34" charset="0"/>
                <a:ea typeface="宋体" charset="-122"/>
              </a:rPr>
              <a:t>consequences:</a:t>
            </a:r>
          </a:p>
          <a:p>
            <a:pPr>
              <a:lnSpc>
                <a:spcPct val="85000"/>
              </a:lnSpc>
              <a:spcBef>
                <a:spcPct val="0"/>
              </a:spcBef>
              <a:buClr>
                <a:srgbClr val="000099"/>
              </a:buClr>
              <a:buSzPct val="65000"/>
              <a:buFont typeface="Wingdings" pitchFamily="2" charset="2"/>
              <a:buChar char="v"/>
            </a:pPr>
            <a:r>
              <a:rPr lang="en-US" altLang="zh-CN" sz="2200" dirty="0">
                <a:latin typeface="Gill Sans MT" pitchFamily="34" charset="0"/>
                <a:ea typeface="宋体" charset="-122"/>
              </a:rPr>
              <a:t>LAN utilization: 1.5%</a:t>
            </a:r>
          </a:p>
          <a:p>
            <a:pPr>
              <a:lnSpc>
                <a:spcPct val="85000"/>
              </a:lnSpc>
              <a:spcBef>
                <a:spcPct val="0"/>
              </a:spcBef>
              <a:buClr>
                <a:srgbClr val="000099"/>
              </a:buClr>
              <a:buSzPct val="65000"/>
              <a:buFont typeface="Wingdings" pitchFamily="2" charset="2"/>
              <a:buChar char="v"/>
            </a:pPr>
            <a:r>
              <a:rPr lang="en-US" altLang="zh-CN" sz="2200" dirty="0">
                <a:latin typeface="Gill Sans MT" pitchFamily="34" charset="0"/>
                <a:ea typeface="宋体" charset="-122"/>
              </a:rPr>
              <a:t>access link utilization</a:t>
            </a:r>
            <a:endParaRPr lang="en-US" altLang="zh-CN" sz="2200" dirty="0">
              <a:solidFill>
                <a:srgbClr val="FF0000"/>
              </a:solidFill>
              <a:latin typeface="Gill Sans MT" pitchFamily="34" charset="0"/>
              <a:ea typeface="宋体" charset="-122"/>
            </a:endParaRPr>
          </a:p>
          <a:p>
            <a:pPr>
              <a:lnSpc>
                <a:spcPct val="85000"/>
              </a:lnSpc>
              <a:spcBef>
                <a:spcPct val="0"/>
              </a:spcBef>
              <a:buClr>
                <a:srgbClr val="000099"/>
              </a:buClr>
              <a:buSzPct val="65000"/>
              <a:buFont typeface="Wingdings" pitchFamily="2" charset="2"/>
              <a:buChar char="v"/>
            </a:pPr>
            <a:r>
              <a:rPr lang="en-US" altLang="zh-CN" sz="2200" dirty="0">
                <a:latin typeface="Gill Sans MT" pitchFamily="34" charset="0"/>
                <a:ea typeface="宋体" charset="-122"/>
              </a:rPr>
              <a:t>total delay   </a:t>
            </a:r>
          </a:p>
          <a:p>
            <a:pPr algn="ctr">
              <a:lnSpc>
                <a:spcPct val="85000"/>
              </a:lnSpc>
              <a:spcBef>
                <a:spcPct val="0"/>
              </a:spcBef>
              <a:buClr>
                <a:srgbClr val="000099"/>
              </a:buClr>
              <a:buSzPct val="65000"/>
              <a:buFont typeface="Wingdings" pitchFamily="2" charset="2"/>
              <a:buChar char="v"/>
            </a:pPr>
            <a:endParaRPr lang="en-US" altLang="zh-CN" sz="2400" dirty="0">
              <a:latin typeface="Gill Sans MT" pitchFamily="34" charset="0"/>
              <a:ea typeface="宋体" charset="-122"/>
            </a:endParaRPr>
          </a:p>
          <a:p>
            <a:pPr algn="ctr">
              <a:lnSpc>
                <a:spcPct val="85000"/>
              </a:lnSpc>
              <a:spcBef>
                <a:spcPct val="0"/>
              </a:spcBef>
              <a:buClr>
                <a:srgbClr val="000099"/>
              </a:buClr>
              <a:buSzPct val="65000"/>
              <a:buFont typeface="Wingdings" pitchFamily="2" charset="2"/>
              <a:buChar char="v"/>
            </a:pPr>
            <a:endParaRPr lang="en-US" altLang="zh-CN" sz="2400" dirty="0">
              <a:latin typeface="Gill Sans MT" pitchFamily="34" charset="0"/>
              <a:ea typeface="宋体" charset="-122"/>
            </a:endParaRPr>
          </a:p>
        </p:txBody>
      </p:sp>
      <p:sp>
        <p:nvSpPr>
          <p:cNvPr id="148559" name="Text Box 79"/>
          <p:cNvSpPr txBox="1">
            <a:spLocks noChangeArrowheads="1"/>
          </p:cNvSpPr>
          <p:nvPr/>
        </p:nvSpPr>
        <p:spPr bwMode="auto">
          <a:xfrm>
            <a:off x="3294063" y="4589463"/>
            <a:ext cx="2762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>
                <a:solidFill>
                  <a:srgbClr val="CC0000"/>
                </a:solidFill>
                <a:latin typeface="Arial" charset="0"/>
                <a:ea typeface="ＭＳ Ｐゴシック" pitchFamily="34" charset="-128"/>
              </a:rPr>
              <a:t>?</a:t>
            </a:r>
          </a:p>
        </p:txBody>
      </p:sp>
      <p:sp>
        <p:nvSpPr>
          <p:cNvPr id="148557" name="Text Box 77"/>
          <p:cNvSpPr txBox="1">
            <a:spLocks noChangeArrowheads="1"/>
          </p:cNvSpPr>
          <p:nvPr/>
        </p:nvSpPr>
        <p:spPr bwMode="auto">
          <a:xfrm>
            <a:off x="2187575" y="492125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>
                <a:solidFill>
                  <a:srgbClr val="CC0000"/>
                </a:solidFill>
                <a:latin typeface="Arial" charset="0"/>
                <a:ea typeface="ＭＳ Ｐゴシック" pitchFamily="34" charset="-128"/>
              </a:rPr>
              <a:t>?</a:t>
            </a:r>
          </a:p>
        </p:txBody>
      </p:sp>
      <p:sp>
        <p:nvSpPr>
          <p:cNvPr id="148556" name="Text Box 76"/>
          <p:cNvSpPr txBox="1">
            <a:spLocks noChangeArrowheads="1"/>
          </p:cNvSpPr>
          <p:nvPr/>
        </p:nvSpPr>
        <p:spPr bwMode="auto">
          <a:xfrm>
            <a:off x="982663" y="5378450"/>
            <a:ext cx="26670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i="1">
                <a:solidFill>
                  <a:srgbClr val="CC0000"/>
                </a:solidFill>
                <a:latin typeface="Gill Sans MT" pitchFamily="34" charset="0"/>
                <a:ea typeface="ＭＳ Ｐゴシック" pitchFamily="34" charset="-128"/>
              </a:rPr>
              <a:t>How to compute link </a:t>
            </a:r>
          </a:p>
          <a:p>
            <a:pPr algn="ctr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i="1">
                <a:solidFill>
                  <a:srgbClr val="CC0000"/>
                </a:solidFill>
                <a:latin typeface="Gill Sans MT" pitchFamily="34" charset="0"/>
                <a:ea typeface="ＭＳ Ｐゴシック" pitchFamily="34" charset="-128"/>
              </a:rPr>
              <a:t>utilization, delay?</a:t>
            </a:r>
          </a:p>
        </p:txBody>
      </p:sp>
      <p:sp>
        <p:nvSpPr>
          <p:cNvPr id="148563" name="Text Box 83"/>
          <p:cNvSpPr txBox="1">
            <a:spLocks noChangeArrowheads="1"/>
          </p:cNvSpPr>
          <p:nvPr/>
        </p:nvSpPr>
        <p:spPr bwMode="auto">
          <a:xfrm>
            <a:off x="598488" y="6051550"/>
            <a:ext cx="3641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i="1">
                <a:solidFill>
                  <a:srgbClr val="CC0000"/>
                </a:solidFill>
                <a:latin typeface="Arial" charset="0"/>
                <a:ea typeface="ＭＳ Ｐゴシック" pitchFamily="34" charset="-128"/>
              </a:rPr>
              <a:t>Cost:</a:t>
            </a:r>
            <a:r>
              <a:rPr lang="en-US" altLang="zh-CN" sz="2400">
                <a:latin typeface="Arial" charset="0"/>
                <a:ea typeface="ＭＳ Ｐゴシック" pitchFamily="34" charset="-128"/>
              </a:rPr>
              <a:t> web cache (cheap!)</a:t>
            </a:r>
          </a:p>
        </p:txBody>
      </p:sp>
      <p:sp>
        <p:nvSpPr>
          <p:cNvPr id="45082" name="Line 2"/>
          <p:cNvSpPr>
            <a:spLocks noChangeShapeType="1"/>
          </p:cNvSpPr>
          <p:nvPr/>
        </p:nvSpPr>
        <p:spPr bwMode="auto">
          <a:xfrm>
            <a:off x="5267325" y="2409825"/>
            <a:ext cx="285750" cy="1143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45083" name="Line 51"/>
          <p:cNvSpPr>
            <a:spLocks noChangeShapeType="1"/>
          </p:cNvSpPr>
          <p:nvPr/>
        </p:nvSpPr>
        <p:spPr bwMode="auto">
          <a:xfrm>
            <a:off x="6076950" y="2028825"/>
            <a:ext cx="66675" cy="2762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45084" name="Line 52"/>
          <p:cNvSpPr>
            <a:spLocks noChangeShapeType="1"/>
          </p:cNvSpPr>
          <p:nvPr/>
        </p:nvSpPr>
        <p:spPr bwMode="auto">
          <a:xfrm flipH="1">
            <a:off x="6705600" y="2066925"/>
            <a:ext cx="9525" cy="2381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45085" name="Line 53"/>
          <p:cNvSpPr>
            <a:spLocks noChangeShapeType="1"/>
          </p:cNvSpPr>
          <p:nvPr/>
        </p:nvSpPr>
        <p:spPr bwMode="auto">
          <a:xfrm flipH="1">
            <a:off x="7162800" y="2228850"/>
            <a:ext cx="133350" cy="20955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45086" name="Line 54"/>
          <p:cNvSpPr>
            <a:spLocks noChangeShapeType="1"/>
          </p:cNvSpPr>
          <p:nvPr/>
        </p:nvSpPr>
        <p:spPr bwMode="auto">
          <a:xfrm flipH="1" flipV="1">
            <a:off x="7324725" y="2990850"/>
            <a:ext cx="24765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45087" name="Freeform 55"/>
          <p:cNvSpPr>
            <a:spLocks/>
          </p:cNvSpPr>
          <p:nvPr/>
        </p:nvSpPr>
        <p:spPr bwMode="auto">
          <a:xfrm>
            <a:off x="5351463" y="2022475"/>
            <a:ext cx="2174875" cy="1581150"/>
          </a:xfrm>
          <a:custGeom>
            <a:avLst/>
            <a:gdLst>
              <a:gd name="T0" fmla="*/ 2147483647 w 2135"/>
              <a:gd name="T1" fmla="*/ 2147483647 h 1662"/>
              <a:gd name="T2" fmla="*/ 2147483647 w 2135"/>
              <a:gd name="T3" fmla="*/ 2147483647 h 1662"/>
              <a:gd name="T4" fmla="*/ 2147483647 w 2135"/>
              <a:gd name="T5" fmla="*/ 2147483647 h 1662"/>
              <a:gd name="T6" fmla="*/ 2147483647 w 2135"/>
              <a:gd name="T7" fmla="*/ 2147483647 h 1662"/>
              <a:gd name="T8" fmla="*/ 2147483647 w 2135"/>
              <a:gd name="T9" fmla="*/ 2147483647 h 1662"/>
              <a:gd name="T10" fmla="*/ 2147483647 w 2135"/>
              <a:gd name="T11" fmla="*/ 2147483647 h 1662"/>
              <a:gd name="T12" fmla="*/ 2147483647 w 2135"/>
              <a:gd name="T13" fmla="*/ 2147483647 h 1662"/>
              <a:gd name="T14" fmla="*/ 2147483647 w 2135"/>
              <a:gd name="T15" fmla="*/ 2147483647 h 1662"/>
              <a:gd name="T16" fmla="*/ 2147483647 w 2135"/>
              <a:gd name="T17" fmla="*/ 2147483647 h 1662"/>
              <a:gd name="T18" fmla="*/ 2147483647 w 2135"/>
              <a:gd name="T19" fmla="*/ 2147483647 h 1662"/>
              <a:gd name="T20" fmla="*/ 2147483647 w 2135"/>
              <a:gd name="T21" fmla="*/ 2147483647 h 166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135"/>
              <a:gd name="T34" fmla="*/ 0 h 1662"/>
              <a:gd name="T35" fmla="*/ 2135 w 2135"/>
              <a:gd name="T36" fmla="*/ 1662 h 166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135" h="1662">
                <a:moveTo>
                  <a:pt x="27" y="652"/>
                </a:moveTo>
                <a:cubicBezTo>
                  <a:pt x="14" y="487"/>
                  <a:pt x="0" y="152"/>
                  <a:pt x="105" y="76"/>
                </a:cubicBezTo>
                <a:cubicBezTo>
                  <a:pt x="210" y="0"/>
                  <a:pt x="473" y="192"/>
                  <a:pt x="657" y="196"/>
                </a:cubicBezTo>
                <a:cubicBezTo>
                  <a:pt x="841" y="200"/>
                  <a:pt x="985" y="65"/>
                  <a:pt x="1209" y="100"/>
                </a:cubicBezTo>
                <a:cubicBezTo>
                  <a:pt x="1433" y="135"/>
                  <a:pt x="1867" y="232"/>
                  <a:pt x="2001" y="406"/>
                </a:cubicBezTo>
                <a:cubicBezTo>
                  <a:pt x="2135" y="580"/>
                  <a:pt x="2083" y="945"/>
                  <a:pt x="2013" y="1144"/>
                </a:cubicBezTo>
                <a:cubicBezTo>
                  <a:pt x="1943" y="1343"/>
                  <a:pt x="1781" y="1538"/>
                  <a:pt x="1581" y="1600"/>
                </a:cubicBezTo>
                <a:cubicBezTo>
                  <a:pt x="1381" y="1662"/>
                  <a:pt x="993" y="1571"/>
                  <a:pt x="813" y="1516"/>
                </a:cubicBezTo>
                <a:cubicBezTo>
                  <a:pt x="633" y="1461"/>
                  <a:pt x="606" y="1345"/>
                  <a:pt x="501" y="1270"/>
                </a:cubicBezTo>
                <a:cubicBezTo>
                  <a:pt x="396" y="1195"/>
                  <a:pt x="262" y="1169"/>
                  <a:pt x="183" y="1066"/>
                </a:cubicBezTo>
                <a:cubicBezTo>
                  <a:pt x="104" y="963"/>
                  <a:pt x="25" y="819"/>
                  <a:pt x="27" y="652"/>
                </a:cubicBezTo>
                <a:close/>
              </a:path>
            </a:pathLst>
          </a:cu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45088" name="Text Box 70"/>
          <p:cNvSpPr txBox="1">
            <a:spLocks noChangeArrowheads="1"/>
          </p:cNvSpPr>
          <p:nvPr/>
        </p:nvSpPr>
        <p:spPr bwMode="auto">
          <a:xfrm>
            <a:off x="6057900" y="2354263"/>
            <a:ext cx="93186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600">
                <a:solidFill>
                  <a:srgbClr val="CC0000"/>
                </a:solidFill>
                <a:latin typeface="Arial" charset="0"/>
                <a:ea typeface="ＭＳ Ｐゴシック" pitchFamily="34" charset="-128"/>
              </a:rPr>
              <a:t>public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600">
                <a:solidFill>
                  <a:srgbClr val="CC0000"/>
                </a:solidFill>
                <a:latin typeface="Arial" charset="0"/>
                <a:ea typeface="ＭＳ Ｐゴシック" pitchFamily="34" charset="-128"/>
              </a:rPr>
              <a:t> Internet</a:t>
            </a:r>
            <a:endParaRPr lang="en-US" altLang="zh-CN" sz="2400">
              <a:solidFill>
                <a:srgbClr val="CC0000"/>
              </a:solidFill>
              <a:latin typeface="Arial" charset="0"/>
              <a:ea typeface="ＭＳ Ｐゴシック" pitchFamily="34" charset="-128"/>
            </a:endParaRPr>
          </a:p>
        </p:txBody>
      </p:sp>
      <p:grpSp>
        <p:nvGrpSpPr>
          <p:cNvPr id="45089" name="Group 91"/>
          <p:cNvGrpSpPr>
            <a:grpSpLocks/>
          </p:cNvGrpSpPr>
          <p:nvPr/>
        </p:nvGrpSpPr>
        <p:grpSpPr bwMode="auto">
          <a:xfrm>
            <a:off x="6175375" y="3165475"/>
            <a:ext cx="881063" cy="307975"/>
            <a:chOff x="2356" y="1300"/>
            <a:chExt cx="555" cy="194"/>
          </a:xfrm>
        </p:grpSpPr>
        <p:sp>
          <p:nvSpPr>
            <p:cNvPr id="45288" name="Oval 407"/>
            <p:cNvSpPr>
              <a:spLocks noChangeArrowheads="1"/>
            </p:cNvSpPr>
            <p:nvPr/>
          </p:nvSpPr>
          <p:spPr bwMode="auto">
            <a:xfrm>
              <a:off x="2357" y="1385"/>
              <a:ext cx="551" cy="109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  <a:cs typeface="Arial" charset="0"/>
              </a:endParaRPr>
            </a:p>
          </p:txBody>
        </p:sp>
        <p:sp>
          <p:nvSpPr>
            <p:cNvPr id="45289" name="Rectangle 410"/>
            <p:cNvSpPr>
              <a:spLocks noChangeArrowheads="1"/>
            </p:cNvSpPr>
            <p:nvPr/>
          </p:nvSpPr>
          <p:spPr bwMode="auto">
            <a:xfrm>
              <a:off x="2357" y="1374"/>
              <a:ext cx="554" cy="66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  <a:cs typeface="Arial" charset="0"/>
              </a:endParaRPr>
            </a:p>
          </p:txBody>
        </p:sp>
        <p:sp>
          <p:nvSpPr>
            <p:cNvPr id="45290" name="Oval 411"/>
            <p:cNvSpPr>
              <a:spLocks noChangeArrowheads="1"/>
            </p:cNvSpPr>
            <p:nvPr/>
          </p:nvSpPr>
          <p:spPr bwMode="auto">
            <a:xfrm>
              <a:off x="2356" y="1300"/>
              <a:ext cx="551" cy="12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  <a:cs typeface="Arial" charset="0"/>
              </a:endParaRPr>
            </a:p>
          </p:txBody>
        </p:sp>
        <p:grpSp>
          <p:nvGrpSpPr>
            <p:cNvPr id="45291" name="Group 95"/>
            <p:cNvGrpSpPr>
              <a:grpSpLocks/>
            </p:cNvGrpSpPr>
            <p:nvPr/>
          </p:nvGrpSpPr>
          <p:grpSpPr bwMode="auto">
            <a:xfrm>
              <a:off x="2468" y="1332"/>
              <a:ext cx="310" cy="60"/>
              <a:chOff x="2468" y="1332"/>
              <a:chExt cx="310" cy="60"/>
            </a:xfrm>
          </p:grpSpPr>
          <p:sp>
            <p:nvSpPr>
              <p:cNvPr id="45294" name="Freeform 96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5295" name="Freeform 97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v-SE"/>
              </a:p>
            </p:txBody>
          </p:sp>
        </p:grpSp>
        <p:sp>
          <p:nvSpPr>
            <p:cNvPr id="45292" name="Line 98"/>
            <p:cNvSpPr>
              <a:spLocks noChangeShapeType="1"/>
            </p:cNvSpPr>
            <p:nvPr/>
          </p:nvSpPr>
          <p:spPr bwMode="auto">
            <a:xfrm>
              <a:off x="2357" y="1361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5293" name="Line 99"/>
            <p:cNvSpPr>
              <a:spLocks noChangeShapeType="1"/>
            </p:cNvSpPr>
            <p:nvPr/>
          </p:nvSpPr>
          <p:spPr bwMode="auto">
            <a:xfrm>
              <a:off x="2907" y="1363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v-SE"/>
            </a:p>
          </p:txBody>
        </p:sp>
      </p:grpSp>
      <p:grpSp>
        <p:nvGrpSpPr>
          <p:cNvPr id="45090" name="Group 100"/>
          <p:cNvGrpSpPr>
            <a:grpSpLocks/>
          </p:cNvGrpSpPr>
          <p:nvPr/>
        </p:nvGrpSpPr>
        <p:grpSpPr bwMode="auto">
          <a:xfrm>
            <a:off x="4919663" y="1957388"/>
            <a:ext cx="377825" cy="576262"/>
            <a:chOff x="4140" y="429"/>
            <a:chExt cx="1425" cy="2396"/>
          </a:xfrm>
        </p:grpSpPr>
        <p:sp>
          <p:nvSpPr>
            <p:cNvPr id="45256" name="Freeform 101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5257" name="Rectangle 102"/>
            <p:cNvSpPr>
              <a:spLocks noChangeArrowheads="1"/>
            </p:cNvSpPr>
            <p:nvPr/>
          </p:nvSpPr>
          <p:spPr bwMode="auto">
            <a:xfrm>
              <a:off x="4206" y="429"/>
              <a:ext cx="1048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5258" name="Freeform 103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5259" name="Freeform 104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5260" name="Rectangle 105"/>
            <p:cNvSpPr>
              <a:spLocks noChangeArrowheads="1"/>
            </p:cNvSpPr>
            <p:nvPr/>
          </p:nvSpPr>
          <p:spPr bwMode="auto">
            <a:xfrm>
              <a:off x="4212" y="693"/>
              <a:ext cx="599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grpSp>
          <p:nvGrpSpPr>
            <p:cNvPr id="45261" name="Group 106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45286" name="AutoShape 107"/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45287" name="AutoShape 108"/>
              <p:cNvSpPr>
                <a:spLocks noChangeArrowheads="1"/>
              </p:cNvSpPr>
              <p:nvPr/>
            </p:nvSpPr>
            <p:spPr bwMode="auto">
              <a:xfrm>
                <a:off x="631" y="2586"/>
                <a:ext cx="695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</p:grpSp>
        <p:sp>
          <p:nvSpPr>
            <p:cNvPr id="45262" name="Rectangle 109"/>
            <p:cNvSpPr>
              <a:spLocks noChangeArrowheads="1"/>
            </p:cNvSpPr>
            <p:nvPr/>
          </p:nvSpPr>
          <p:spPr bwMode="auto">
            <a:xfrm>
              <a:off x="4224" y="1016"/>
              <a:ext cx="599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grpSp>
          <p:nvGrpSpPr>
            <p:cNvPr id="45263" name="Group 110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45284" name="AutoShape 111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45285" name="AutoShape 112"/>
              <p:cNvSpPr>
                <a:spLocks noChangeArrowheads="1"/>
              </p:cNvSpPr>
              <p:nvPr/>
            </p:nvSpPr>
            <p:spPr bwMode="auto">
              <a:xfrm>
                <a:off x="626" y="2584"/>
                <a:ext cx="695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</p:grpSp>
        <p:sp>
          <p:nvSpPr>
            <p:cNvPr id="45264" name="Rectangle 113"/>
            <p:cNvSpPr>
              <a:spLocks noChangeArrowheads="1"/>
            </p:cNvSpPr>
            <p:nvPr/>
          </p:nvSpPr>
          <p:spPr bwMode="auto">
            <a:xfrm>
              <a:off x="4218" y="1360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5265" name="Rectangle 114"/>
            <p:cNvSpPr>
              <a:spLocks noChangeArrowheads="1"/>
            </p:cNvSpPr>
            <p:nvPr/>
          </p:nvSpPr>
          <p:spPr bwMode="auto">
            <a:xfrm>
              <a:off x="4230" y="1657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grpSp>
          <p:nvGrpSpPr>
            <p:cNvPr id="45266" name="Group 115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45282" name="AutoShape 116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45283" name="AutoShape 117"/>
              <p:cNvSpPr>
                <a:spLocks noChangeArrowheads="1"/>
              </p:cNvSpPr>
              <p:nvPr/>
            </p:nvSpPr>
            <p:spPr bwMode="auto">
              <a:xfrm>
                <a:off x="626" y="2589"/>
                <a:ext cx="701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</p:grpSp>
        <p:sp>
          <p:nvSpPr>
            <p:cNvPr id="45267" name="Freeform 118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grpSp>
          <p:nvGrpSpPr>
            <p:cNvPr id="45268" name="Group 119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45280" name="AutoShape 120"/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45281" name="AutoShape 121"/>
              <p:cNvSpPr>
                <a:spLocks noChangeArrowheads="1"/>
              </p:cNvSpPr>
              <p:nvPr/>
            </p:nvSpPr>
            <p:spPr bwMode="auto">
              <a:xfrm>
                <a:off x="629" y="2581"/>
                <a:ext cx="694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</p:grpSp>
        <p:sp>
          <p:nvSpPr>
            <p:cNvPr id="45269" name="Rectangle 122"/>
            <p:cNvSpPr>
              <a:spLocks noChangeArrowheads="1"/>
            </p:cNvSpPr>
            <p:nvPr/>
          </p:nvSpPr>
          <p:spPr bwMode="auto">
            <a:xfrm>
              <a:off x="5248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5270" name="Freeform 123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5271" name="Freeform 124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5272" name="Oval 125"/>
            <p:cNvSpPr>
              <a:spLocks noChangeArrowheads="1"/>
            </p:cNvSpPr>
            <p:nvPr/>
          </p:nvSpPr>
          <p:spPr bwMode="auto">
            <a:xfrm>
              <a:off x="5517" y="2614"/>
              <a:ext cx="48" cy="9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5273" name="Freeform 126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5274" name="AutoShape 127"/>
            <p:cNvSpPr>
              <a:spLocks noChangeArrowheads="1"/>
            </p:cNvSpPr>
            <p:nvPr/>
          </p:nvSpPr>
          <p:spPr bwMode="auto">
            <a:xfrm>
              <a:off x="4140" y="2680"/>
              <a:ext cx="1197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5275" name="AutoShape 128"/>
            <p:cNvSpPr>
              <a:spLocks noChangeArrowheads="1"/>
            </p:cNvSpPr>
            <p:nvPr/>
          </p:nvSpPr>
          <p:spPr bwMode="auto">
            <a:xfrm>
              <a:off x="4206" y="2713"/>
              <a:ext cx="1072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5276" name="Oval 129"/>
            <p:cNvSpPr>
              <a:spLocks noChangeArrowheads="1"/>
            </p:cNvSpPr>
            <p:nvPr/>
          </p:nvSpPr>
          <p:spPr bwMode="auto">
            <a:xfrm>
              <a:off x="4308" y="2383"/>
              <a:ext cx="156" cy="145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5277" name="Oval 130"/>
            <p:cNvSpPr>
              <a:spLocks noChangeArrowheads="1"/>
            </p:cNvSpPr>
            <p:nvPr/>
          </p:nvSpPr>
          <p:spPr bwMode="auto">
            <a:xfrm>
              <a:off x="4487" y="2383"/>
              <a:ext cx="162" cy="14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1800">
                <a:solidFill>
                  <a:srgbClr val="FF0000"/>
                </a:solidFill>
                <a:latin typeface="Times New Roman" pitchFamily="18" charset="0"/>
                <a:ea typeface="宋体" charset="-122"/>
                <a:cs typeface="Arial" charset="0"/>
              </a:endParaRPr>
            </a:p>
          </p:txBody>
        </p:sp>
        <p:sp>
          <p:nvSpPr>
            <p:cNvPr id="45278" name="Oval 131"/>
            <p:cNvSpPr>
              <a:spLocks noChangeArrowheads="1"/>
            </p:cNvSpPr>
            <p:nvPr/>
          </p:nvSpPr>
          <p:spPr bwMode="auto">
            <a:xfrm>
              <a:off x="4661" y="2383"/>
              <a:ext cx="162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5279" name="Rectangle 132"/>
            <p:cNvSpPr>
              <a:spLocks noChangeArrowheads="1"/>
            </p:cNvSpPr>
            <p:nvPr/>
          </p:nvSpPr>
          <p:spPr bwMode="auto">
            <a:xfrm>
              <a:off x="5062" y="1835"/>
              <a:ext cx="84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</p:grpSp>
      <p:grpSp>
        <p:nvGrpSpPr>
          <p:cNvPr id="45091" name="Group 133"/>
          <p:cNvGrpSpPr>
            <a:grpSpLocks/>
          </p:cNvGrpSpPr>
          <p:nvPr/>
        </p:nvGrpSpPr>
        <p:grpSpPr bwMode="auto">
          <a:xfrm>
            <a:off x="5834063" y="1479550"/>
            <a:ext cx="377825" cy="576263"/>
            <a:chOff x="4140" y="429"/>
            <a:chExt cx="1425" cy="2396"/>
          </a:xfrm>
        </p:grpSpPr>
        <p:sp>
          <p:nvSpPr>
            <p:cNvPr id="45224" name="Freeform 134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5225" name="Rectangle 135"/>
            <p:cNvSpPr>
              <a:spLocks noChangeArrowheads="1"/>
            </p:cNvSpPr>
            <p:nvPr/>
          </p:nvSpPr>
          <p:spPr bwMode="auto">
            <a:xfrm>
              <a:off x="4206" y="429"/>
              <a:ext cx="1048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5226" name="Freeform 136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5227" name="Freeform 137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5228" name="Rectangle 138"/>
            <p:cNvSpPr>
              <a:spLocks noChangeArrowheads="1"/>
            </p:cNvSpPr>
            <p:nvPr/>
          </p:nvSpPr>
          <p:spPr bwMode="auto">
            <a:xfrm>
              <a:off x="4212" y="693"/>
              <a:ext cx="599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grpSp>
          <p:nvGrpSpPr>
            <p:cNvPr id="45229" name="Group 139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45254" name="AutoShape 140"/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45255" name="AutoShape 141"/>
              <p:cNvSpPr>
                <a:spLocks noChangeArrowheads="1"/>
              </p:cNvSpPr>
              <p:nvPr/>
            </p:nvSpPr>
            <p:spPr bwMode="auto">
              <a:xfrm>
                <a:off x="631" y="2586"/>
                <a:ext cx="695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</p:grpSp>
        <p:sp>
          <p:nvSpPr>
            <p:cNvPr id="45230" name="Rectangle 142"/>
            <p:cNvSpPr>
              <a:spLocks noChangeArrowheads="1"/>
            </p:cNvSpPr>
            <p:nvPr/>
          </p:nvSpPr>
          <p:spPr bwMode="auto">
            <a:xfrm>
              <a:off x="4224" y="1016"/>
              <a:ext cx="599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grpSp>
          <p:nvGrpSpPr>
            <p:cNvPr id="45231" name="Group 143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45252" name="AutoShape 144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45253" name="AutoShape 145"/>
              <p:cNvSpPr>
                <a:spLocks noChangeArrowheads="1"/>
              </p:cNvSpPr>
              <p:nvPr/>
            </p:nvSpPr>
            <p:spPr bwMode="auto">
              <a:xfrm>
                <a:off x="626" y="2584"/>
                <a:ext cx="695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</p:grpSp>
        <p:sp>
          <p:nvSpPr>
            <p:cNvPr id="45232" name="Rectangle 146"/>
            <p:cNvSpPr>
              <a:spLocks noChangeArrowheads="1"/>
            </p:cNvSpPr>
            <p:nvPr/>
          </p:nvSpPr>
          <p:spPr bwMode="auto">
            <a:xfrm>
              <a:off x="4218" y="1360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5233" name="Rectangle 147"/>
            <p:cNvSpPr>
              <a:spLocks noChangeArrowheads="1"/>
            </p:cNvSpPr>
            <p:nvPr/>
          </p:nvSpPr>
          <p:spPr bwMode="auto">
            <a:xfrm>
              <a:off x="4230" y="1657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grpSp>
          <p:nvGrpSpPr>
            <p:cNvPr id="45234" name="Group 148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45250" name="AutoShape 149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45251" name="AutoShape 150"/>
              <p:cNvSpPr>
                <a:spLocks noChangeArrowheads="1"/>
              </p:cNvSpPr>
              <p:nvPr/>
            </p:nvSpPr>
            <p:spPr bwMode="auto">
              <a:xfrm>
                <a:off x="626" y="2589"/>
                <a:ext cx="701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</p:grpSp>
        <p:sp>
          <p:nvSpPr>
            <p:cNvPr id="45235" name="Freeform 151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grpSp>
          <p:nvGrpSpPr>
            <p:cNvPr id="45236" name="Group 152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45248" name="AutoShape 153"/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45249" name="AutoShape 154"/>
              <p:cNvSpPr>
                <a:spLocks noChangeArrowheads="1"/>
              </p:cNvSpPr>
              <p:nvPr/>
            </p:nvSpPr>
            <p:spPr bwMode="auto">
              <a:xfrm>
                <a:off x="629" y="2581"/>
                <a:ext cx="694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</p:grpSp>
        <p:sp>
          <p:nvSpPr>
            <p:cNvPr id="45237" name="Rectangle 155"/>
            <p:cNvSpPr>
              <a:spLocks noChangeArrowheads="1"/>
            </p:cNvSpPr>
            <p:nvPr/>
          </p:nvSpPr>
          <p:spPr bwMode="auto">
            <a:xfrm>
              <a:off x="5248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5238" name="Freeform 156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5239" name="Freeform 157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5240" name="Oval 158"/>
            <p:cNvSpPr>
              <a:spLocks noChangeArrowheads="1"/>
            </p:cNvSpPr>
            <p:nvPr/>
          </p:nvSpPr>
          <p:spPr bwMode="auto">
            <a:xfrm>
              <a:off x="5517" y="2614"/>
              <a:ext cx="48" cy="9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5241" name="Freeform 159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5242" name="AutoShape 160"/>
            <p:cNvSpPr>
              <a:spLocks noChangeArrowheads="1"/>
            </p:cNvSpPr>
            <p:nvPr/>
          </p:nvSpPr>
          <p:spPr bwMode="auto">
            <a:xfrm>
              <a:off x="4140" y="2680"/>
              <a:ext cx="1197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5243" name="AutoShape 161"/>
            <p:cNvSpPr>
              <a:spLocks noChangeArrowheads="1"/>
            </p:cNvSpPr>
            <p:nvPr/>
          </p:nvSpPr>
          <p:spPr bwMode="auto">
            <a:xfrm>
              <a:off x="4206" y="2713"/>
              <a:ext cx="1072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5244" name="Oval 162"/>
            <p:cNvSpPr>
              <a:spLocks noChangeArrowheads="1"/>
            </p:cNvSpPr>
            <p:nvPr/>
          </p:nvSpPr>
          <p:spPr bwMode="auto">
            <a:xfrm>
              <a:off x="4308" y="2383"/>
              <a:ext cx="156" cy="145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5245" name="Oval 163"/>
            <p:cNvSpPr>
              <a:spLocks noChangeArrowheads="1"/>
            </p:cNvSpPr>
            <p:nvPr/>
          </p:nvSpPr>
          <p:spPr bwMode="auto">
            <a:xfrm>
              <a:off x="4487" y="2383"/>
              <a:ext cx="162" cy="14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1800">
                <a:solidFill>
                  <a:srgbClr val="FF0000"/>
                </a:solidFill>
                <a:latin typeface="Times New Roman" pitchFamily="18" charset="0"/>
                <a:ea typeface="宋体" charset="-122"/>
                <a:cs typeface="Arial" charset="0"/>
              </a:endParaRPr>
            </a:p>
          </p:txBody>
        </p:sp>
        <p:sp>
          <p:nvSpPr>
            <p:cNvPr id="45246" name="Oval 164"/>
            <p:cNvSpPr>
              <a:spLocks noChangeArrowheads="1"/>
            </p:cNvSpPr>
            <p:nvPr/>
          </p:nvSpPr>
          <p:spPr bwMode="auto">
            <a:xfrm>
              <a:off x="4661" y="2383"/>
              <a:ext cx="162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5247" name="Rectangle 165"/>
            <p:cNvSpPr>
              <a:spLocks noChangeArrowheads="1"/>
            </p:cNvSpPr>
            <p:nvPr/>
          </p:nvSpPr>
          <p:spPr bwMode="auto">
            <a:xfrm>
              <a:off x="5062" y="1835"/>
              <a:ext cx="84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</p:grpSp>
      <p:grpSp>
        <p:nvGrpSpPr>
          <p:cNvPr id="45092" name="Group 166"/>
          <p:cNvGrpSpPr>
            <a:grpSpLocks/>
          </p:cNvGrpSpPr>
          <p:nvPr/>
        </p:nvGrpSpPr>
        <p:grpSpPr bwMode="auto">
          <a:xfrm>
            <a:off x="6586538" y="1511300"/>
            <a:ext cx="377825" cy="576263"/>
            <a:chOff x="4140" y="429"/>
            <a:chExt cx="1425" cy="2396"/>
          </a:xfrm>
        </p:grpSpPr>
        <p:sp>
          <p:nvSpPr>
            <p:cNvPr id="45192" name="Freeform 167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5193" name="Rectangle 168"/>
            <p:cNvSpPr>
              <a:spLocks noChangeArrowheads="1"/>
            </p:cNvSpPr>
            <p:nvPr/>
          </p:nvSpPr>
          <p:spPr bwMode="auto">
            <a:xfrm>
              <a:off x="4206" y="429"/>
              <a:ext cx="1048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5194" name="Freeform 169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5195" name="Freeform 170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5196" name="Rectangle 171"/>
            <p:cNvSpPr>
              <a:spLocks noChangeArrowheads="1"/>
            </p:cNvSpPr>
            <p:nvPr/>
          </p:nvSpPr>
          <p:spPr bwMode="auto">
            <a:xfrm>
              <a:off x="4212" y="693"/>
              <a:ext cx="599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grpSp>
          <p:nvGrpSpPr>
            <p:cNvPr id="45197" name="Group 172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45222" name="AutoShape 173"/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45223" name="AutoShape 174"/>
              <p:cNvSpPr>
                <a:spLocks noChangeArrowheads="1"/>
              </p:cNvSpPr>
              <p:nvPr/>
            </p:nvSpPr>
            <p:spPr bwMode="auto">
              <a:xfrm>
                <a:off x="631" y="2586"/>
                <a:ext cx="695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</p:grpSp>
        <p:sp>
          <p:nvSpPr>
            <p:cNvPr id="45198" name="Rectangle 175"/>
            <p:cNvSpPr>
              <a:spLocks noChangeArrowheads="1"/>
            </p:cNvSpPr>
            <p:nvPr/>
          </p:nvSpPr>
          <p:spPr bwMode="auto">
            <a:xfrm>
              <a:off x="4224" y="1016"/>
              <a:ext cx="599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grpSp>
          <p:nvGrpSpPr>
            <p:cNvPr id="45199" name="Group 176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45220" name="AutoShape 177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45221" name="AutoShape 178"/>
              <p:cNvSpPr>
                <a:spLocks noChangeArrowheads="1"/>
              </p:cNvSpPr>
              <p:nvPr/>
            </p:nvSpPr>
            <p:spPr bwMode="auto">
              <a:xfrm>
                <a:off x="626" y="2584"/>
                <a:ext cx="695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</p:grpSp>
        <p:sp>
          <p:nvSpPr>
            <p:cNvPr id="45200" name="Rectangle 179"/>
            <p:cNvSpPr>
              <a:spLocks noChangeArrowheads="1"/>
            </p:cNvSpPr>
            <p:nvPr/>
          </p:nvSpPr>
          <p:spPr bwMode="auto">
            <a:xfrm>
              <a:off x="4218" y="1360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5201" name="Rectangle 180"/>
            <p:cNvSpPr>
              <a:spLocks noChangeArrowheads="1"/>
            </p:cNvSpPr>
            <p:nvPr/>
          </p:nvSpPr>
          <p:spPr bwMode="auto">
            <a:xfrm>
              <a:off x="4230" y="1657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grpSp>
          <p:nvGrpSpPr>
            <p:cNvPr id="45202" name="Group 181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45218" name="AutoShape 182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45219" name="AutoShape 183"/>
              <p:cNvSpPr>
                <a:spLocks noChangeArrowheads="1"/>
              </p:cNvSpPr>
              <p:nvPr/>
            </p:nvSpPr>
            <p:spPr bwMode="auto">
              <a:xfrm>
                <a:off x="626" y="2589"/>
                <a:ext cx="701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</p:grpSp>
        <p:sp>
          <p:nvSpPr>
            <p:cNvPr id="45203" name="Freeform 184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grpSp>
          <p:nvGrpSpPr>
            <p:cNvPr id="45204" name="Group 185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45216" name="AutoShape 186"/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45217" name="AutoShape 187"/>
              <p:cNvSpPr>
                <a:spLocks noChangeArrowheads="1"/>
              </p:cNvSpPr>
              <p:nvPr/>
            </p:nvSpPr>
            <p:spPr bwMode="auto">
              <a:xfrm>
                <a:off x="629" y="2581"/>
                <a:ext cx="694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</p:grpSp>
        <p:sp>
          <p:nvSpPr>
            <p:cNvPr id="45205" name="Rectangle 188"/>
            <p:cNvSpPr>
              <a:spLocks noChangeArrowheads="1"/>
            </p:cNvSpPr>
            <p:nvPr/>
          </p:nvSpPr>
          <p:spPr bwMode="auto">
            <a:xfrm>
              <a:off x="5248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5206" name="Freeform 189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5207" name="Freeform 190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5208" name="Oval 191"/>
            <p:cNvSpPr>
              <a:spLocks noChangeArrowheads="1"/>
            </p:cNvSpPr>
            <p:nvPr/>
          </p:nvSpPr>
          <p:spPr bwMode="auto">
            <a:xfrm>
              <a:off x="5517" y="2614"/>
              <a:ext cx="48" cy="9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5209" name="Freeform 192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5210" name="AutoShape 193"/>
            <p:cNvSpPr>
              <a:spLocks noChangeArrowheads="1"/>
            </p:cNvSpPr>
            <p:nvPr/>
          </p:nvSpPr>
          <p:spPr bwMode="auto">
            <a:xfrm>
              <a:off x="4140" y="2680"/>
              <a:ext cx="1197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5211" name="AutoShape 194"/>
            <p:cNvSpPr>
              <a:spLocks noChangeArrowheads="1"/>
            </p:cNvSpPr>
            <p:nvPr/>
          </p:nvSpPr>
          <p:spPr bwMode="auto">
            <a:xfrm>
              <a:off x="4206" y="2713"/>
              <a:ext cx="1072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5212" name="Oval 195"/>
            <p:cNvSpPr>
              <a:spLocks noChangeArrowheads="1"/>
            </p:cNvSpPr>
            <p:nvPr/>
          </p:nvSpPr>
          <p:spPr bwMode="auto">
            <a:xfrm>
              <a:off x="4308" y="2383"/>
              <a:ext cx="156" cy="145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5213" name="Oval 196"/>
            <p:cNvSpPr>
              <a:spLocks noChangeArrowheads="1"/>
            </p:cNvSpPr>
            <p:nvPr/>
          </p:nvSpPr>
          <p:spPr bwMode="auto">
            <a:xfrm>
              <a:off x="4487" y="2383"/>
              <a:ext cx="162" cy="14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1800">
                <a:solidFill>
                  <a:srgbClr val="FF0000"/>
                </a:solidFill>
                <a:latin typeface="Times New Roman" pitchFamily="18" charset="0"/>
                <a:ea typeface="宋体" charset="-122"/>
                <a:cs typeface="Arial" charset="0"/>
              </a:endParaRPr>
            </a:p>
          </p:txBody>
        </p:sp>
        <p:sp>
          <p:nvSpPr>
            <p:cNvPr id="45214" name="Oval 197"/>
            <p:cNvSpPr>
              <a:spLocks noChangeArrowheads="1"/>
            </p:cNvSpPr>
            <p:nvPr/>
          </p:nvSpPr>
          <p:spPr bwMode="auto">
            <a:xfrm>
              <a:off x="4661" y="2383"/>
              <a:ext cx="162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5215" name="Rectangle 198"/>
            <p:cNvSpPr>
              <a:spLocks noChangeArrowheads="1"/>
            </p:cNvSpPr>
            <p:nvPr/>
          </p:nvSpPr>
          <p:spPr bwMode="auto">
            <a:xfrm>
              <a:off x="5062" y="1835"/>
              <a:ext cx="84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</p:grpSp>
      <p:grpSp>
        <p:nvGrpSpPr>
          <p:cNvPr id="45093" name="Group 199"/>
          <p:cNvGrpSpPr>
            <a:grpSpLocks/>
          </p:cNvGrpSpPr>
          <p:nvPr/>
        </p:nvGrpSpPr>
        <p:grpSpPr bwMode="auto">
          <a:xfrm>
            <a:off x="7196138" y="1663700"/>
            <a:ext cx="377825" cy="576263"/>
            <a:chOff x="4140" y="429"/>
            <a:chExt cx="1425" cy="2396"/>
          </a:xfrm>
        </p:grpSpPr>
        <p:sp>
          <p:nvSpPr>
            <p:cNvPr id="45160" name="Freeform 200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5161" name="Rectangle 201"/>
            <p:cNvSpPr>
              <a:spLocks noChangeArrowheads="1"/>
            </p:cNvSpPr>
            <p:nvPr/>
          </p:nvSpPr>
          <p:spPr bwMode="auto">
            <a:xfrm>
              <a:off x="4206" y="429"/>
              <a:ext cx="1048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5162" name="Freeform 202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5163" name="Freeform 203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5164" name="Rectangle 204"/>
            <p:cNvSpPr>
              <a:spLocks noChangeArrowheads="1"/>
            </p:cNvSpPr>
            <p:nvPr/>
          </p:nvSpPr>
          <p:spPr bwMode="auto">
            <a:xfrm>
              <a:off x="4212" y="693"/>
              <a:ext cx="599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grpSp>
          <p:nvGrpSpPr>
            <p:cNvPr id="45165" name="Group 205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45190" name="AutoShape 206"/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45191" name="AutoShape 207"/>
              <p:cNvSpPr>
                <a:spLocks noChangeArrowheads="1"/>
              </p:cNvSpPr>
              <p:nvPr/>
            </p:nvSpPr>
            <p:spPr bwMode="auto">
              <a:xfrm>
                <a:off x="631" y="2586"/>
                <a:ext cx="695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</p:grpSp>
        <p:sp>
          <p:nvSpPr>
            <p:cNvPr id="45166" name="Rectangle 208"/>
            <p:cNvSpPr>
              <a:spLocks noChangeArrowheads="1"/>
            </p:cNvSpPr>
            <p:nvPr/>
          </p:nvSpPr>
          <p:spPr bwMode="auto">
            <a:xfrm>
              <a:off x="4224" y="1016"/>
              <a:ext cx="599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grpSp>
          <p:nvGrpSpPr>
            <p:cNvPr id="45167" name="Group 209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45188" name="AutoShape 210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45189" name="AutoShape 211"/>
              <p:cNvSpPr>
                <a:spLocks noChangeArrowheads="1"/>
              </p:cNvSpPr>
              <p:nvPr/>
            </p:nvSpPr>
            <p:spPr bwMode="auto">
              <a:xfrm>
                <a:off x="626" y="2584"/>
                <a:ext cx="695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</p:grpSp>
        <p:sp>
          <p:nvSpPr>
            <p:cNvPr id="45168" name="Rectangle 212"/>
            <p:cNvSpPr>
              <a:spLocks noChangeArrowheads="1"/>
            </p:cNvSpPr>
            <p:nvPr/>
          </p:nvSpPr>
          <p:spPr bwMode="auto">
            <a:xfrm>
              <a:off x="4218" y="1360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5169" name="Rectangle 213"/>
            <p:cNvSpPr>
              <a:spLocks noChangeArrowheads="1"/>
            </p:cNvSpPr>
            <p:nvPr/>
          </p:nvSpPr>
          <p:spPr bwMode="auto">
            <a:xfrm>
              <a:off x="4230" y="1657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grpSp>
          <p:nvGrpSpPr>
            <p:cNvPr id="45170" name="Group 214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45186" name="AutoShape 215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45187" name="AutoShape 216"/>
              <p:cNvSpPr>
                <a:spLocks noChangeArrowheads="1"/>
              </p:cNvSpPr>
              <p:nvPr/>
            </p:nvSpPr>
            <p:spPr bwMode="auto">
              <a:xfrm>
                <a:off x="626" y="2589"/>
                <a:ext cx="701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</p:grpSp>
        <p:sp>
          <p:nvSpPr>
            <p:cNvPr id="45171" name="Freeform 217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grpSp>
          <p:nvGrpSpPr>
            <p:cNvPr id="45172" name="Group 218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45184" name="AutoShape 219"/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45185" name="AutoShape 220"/>
              <p:cNvSpPr>
                <a:spLocks noChangeArrowheads="1"/>
              </p:cNvSpPr>
              <p:nvPr/>
            </p:nvSpPr>
            <p:spPr bwMode="auto">
              <a:xfrm>
                <a:off x="629" y="2581"/>
                <a:ext cx="694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</p:grpSp>
        <p:sp>
          <p:nvSpPr>
            <p:cNvPr id="45173" name="Rectangle 221"/>
            <p:cNvSpPr>
              <a:spLocks noChangeArrowheads="1"/>
            </p:cNvSpPr>
            <p:nvPr/>
          </p:nvSpPr>
          <p:spPr bwMode="auto">
            <a:xfrm>
              <a:off x="5248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5174" name="Freeform 222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5175" name="Freeform 223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5176" name="Oval 224"/>
            <p:cNvSpPr>
              <a:spLocks noChangeArrowheads="1"/>
            </p:cNvSpPr>
            <p:nvPr/>
          </p:nvSpPr>
          <p:spPr bwMode="auto">
            <a:xfrm>
              <a:off x="5517" y="2614"/>
              <a:ext cx="48" cy="9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5177" name="Freeform 225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5178" name="AutoShape 226"/>
            <p:cNvSpPr>
              <a:spLocks noChangeArrowheads="1"/>
            </p:cNvSpPr>
            <p:nvPr/>
          </p:nvSpPr>
          <p:spPr bwMode="auto">
            <a:xfrm>
              <a:off x="4140" y="2680"/>
              <a:ext cx="1197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5179" name="AutoShape 227"/>
            <p:cNvSpPr>
              <a:spLocks noChangeArrowheads="1"/>
            </p:cNvSpPr>
            <p:nvPr/>
          </p:nvSpPr>
          <p:spPr bwMode="auto">
            <a:xfrm>
              <a:off x="4206" y="2713"/>
              <a:ext cx="1072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5180" name="Oval 228"/>
            <p:cNvSpPr>
              <a:spLocks noChangeArrowheads="1"/>
            </p:cNvSpPr>
            <p:nvPr/>
          </p:nvSpPr>
          <p:spPr bwMode="auto">
            <a:xfrm>
              <a:off x="4308" y="2383"/>
              <a:ext cx="156" cy="145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5181" name="Oval 229"/>
            <p:cNvSpPr>
              <a:spLocks noChangeArrowheads="1"/>
            </p:cNvSpPr>
            <p:nvPr/>
          </p:nvSpPr>
          <p:spPr bwMode="auto">
            <a:xfrm>
              <a:off x="4487" y="2383"/>
              <a:ext cx="162" cy="14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1800">
                <a:solidFill>
                  <a:srgbClr val="FF0000"/>
                </a:solidFill>
                <a:latin typeface="Times New Roman" pitchFamily="18" charset="0"/>
                <a:ea typeface="宋体" charset="-122"/>
                <a:cs typeface="Arial" charset="0"/>
              </a:endParaRPr>
            </a:p>
          </p:txBody>
        </p:sp>
        <p:sp>
          <p:nvSpPr>
            <p:cNvPr id="45182" name="Oval 230"/>
            <p:cNvSpPr>
              <a:spLocks noChangeArrowheads="1"/>
            </p:cNvSpPr>
            <p:nvPr/>
          </p:nvSpPr>
          <p:spPr bwMode="auto">
            <a:xfrm>
              <a:off x="4661" y="2383"/>
              <a:ext cx="162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5183" name="Rectangle 231"/>
            <p:cNvSpPr>
              <a:spLocks noChangeArrowheads="1"/>
            </p:cNvSpPr>
            <p:nvPr/>
          </p:nvSpPr>
          <p:spPr bwMode="auto">
            <a:xfrm>
              <a:off x="5062" y="1835"/>
              <a:ext cx="84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</p:grpSp>
      <p:grpSp>
        <p:nvGrpSpPr>
          <p:cNvPr id="45094" name="Group 232"/>
          <p:cNvGrpSpPr>
            <a:grpSpLocks/>
          </p:cNvGrpSpPr>
          <p:nvPr/>
        </p:nvGrpSpPr>
        <p:grpSpPr bwMode="auto">
          <a:xfrm>
            <a:off x="7524750" y="2609850"/>
            <a:ext cx="377825" cy="576263"/>
            <a:chOff x="4140" y="429"/>
            <a:chExt cx="1425" cy="2396"/>
          </a:xfrm>
        </p:grpSpPr>
        <p:sp>
          <p:nvSpPr>
            <p:cNvPr id="45128" name="Freeform 233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5129" name="Rectangle 234"/>
            <p:cNvSpPr>
              <a:spLocks noChangeArrowheads="1"/>
            </p:cNvSpPr>
            <p:nvPr/>
          </p:nvSpPr>
          <p:spPr bwMode="auto">
            <a:xfrm>
              <a:off x="4206" y="429"/>
              <a:ext cx="1048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5130" name="Freeform 235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5131" name="Freeform 236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5132" name="Rectangle 237"/>
            <p:cNvSpPr>
              <a:spLocks noChangeArrowheads="1"/>
            </p:cNvSpPr>
            <p:nvPr/>
          </p:nvSpPr>
          <p:spPr bwMode="auto">
            <a:xfrm>
              <a:off x="4212" y="693"/>
              <a:ext cx="599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grpSp>
          <p:nvGrpSpPr>
            <p:cNvPr id="45133" name="Group 238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45158" name="AutoShape 239"/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45159" name="AutoShape 240"/>
              <p:cNvSpPr>
                <a:spLocks noChangeArrowheads="1"/>
              </p:cNvSpPr>
              <p:nvPr/>
            </p:nvSpPr>
            <p:spPr bwMode="auto">
              <a:xfrm>
                <a:off x="631" y="2586"/>
                <a:ext cx="695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</p:grpSp>
        <p:sp>
          <p:nvSpPr>
            <p:cNvPr id="45134" name="Rectangle 241"/>
            <p:cNvSpPr>
              <a:spLocks noChangeArrowheads="1"/>
            </p:cNvSpPr>
            <p:nvPr/>
          </p:nvSpPr>
          <p:spPr bwMode="auto">
            <a:xfrm>
              <a:off x="4224" y="1016"/>
              <a:ext cx="599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grpSp>
          <p:nvGrpSpPr>
            <p:cNvPr id="45135" name="Group 242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45156" name="AutoShape 243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45157" name="AutoShape 244"/>
              <p:cNvSpPr>
                <a:spLocks noChangeArrowheads="1"/>
              </p:cNvSpPr>
              <p:nvPr/>
            </p:nvSpPr>
            <p:spPr bwMode="auto">
              <a:xfrm>
                <a:off x="626" y="2584"/>
                <a:ext cx="695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</p:grpSp>
        <p:sp>
          <p:nvSpPr>
            <p:cNvPr id="45136" name="Rectangle 245"/>
            <p:cNvSpPr>
              <a:spLocks noChangeArrowheads="1"/>
            </p:cNvSpPr>
            <p:nvPr/>
          </p:nvSpPr>
          <p:spPr bwMode="auto">
            <a:xfrm>
              <a:off x="4218" y="1360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5137" name="Rectangle 246"/>
            <p:cNvSpPr>
              <a:spLocks noChangeArrowheads="1"/>
            </p:cNvSpPr>
            <p:nvPr/>
          </p:nvSpPr>
          <p:spPr bwMode="auto">
            <a:xfrm>
              <a:off x="4230" y="1657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grpSp>
          <p:nvGrpSpPr>
            <p:cNvPr id="45138" name="Group 247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45154" name="AutoShape 248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45155" name="AutoShape 249"/>
              <p:cNvSpPr>
                <a:spLocks noChangeArrowheads="1"/>
              </p:cNvSpPr>
              <p:nvPr/>
            </p:nvSpPr>
            <p:spPr bwMode="auto">
              <a:xfrm>
                <a:off x="626" y="2589"/>
                <a:ext cx="701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</p:grpSp>
        <p:sp>
          <p:nvSpPr>
            <p:cNvPr id="45139" name="Freeform 250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grpSp>
          <p:nvGrpSpPr>
            <p:cNvPr id="45140" name="Group 251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45152" name="AutoShape 252"/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45153" name="AutoShape 253"/>
              <p:cNvSpPr>
                <a:spLocks noChangeArrowheads="1"/>
              </p:cNvSpPr>
              <p:nvPr/>
            </p:nvSpPr>
            <p:spPr bwMode="auto">
              <a:xfrm>
                <a:off x="629" y="2581"/>
                <a:ext cx="694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</p:grpSp>
        <p:sp>
          <p:nvSpPr>
            <p:cNvPr id="45141" name="Rectangle 254"/>
            <p:cNvSpPr>
              <a:spLocks noChangeArrowheads="1"/>
            </p:cNvSpPr>
            <p:nvPr/>
          </p:nvSpPr>
          <p:spPr bwMode="auto">
            <a:xfrm>
              <a:off x="5248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5142" name="Freeform 255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5143" name="Freeform 256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5144" name="Oval 257"/>
            <p:cNvSpPr>
              <a:spLocks noChangeArrowheads="1"/>
            </p:cNvSpPr>
            <p:nvPr/>
          </p:nvSpPr>
          <p:spPr bwMode="auto">
            <a:xfrm>
              <a:off x="5517" y="2614"/>
              <a:ext cx="48" cy="9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5145" name="Freeform 258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5146" name="AutoShape 259"/>
            <p:cNvSpPr>
              <a:spLocks noChangeArrowheads="1"/>
            </p:cNvSpPr>
            <p:nvPr/>
          </p:nvSpPr>
          <p:spPr bwMode="auto">
            <a:xfrm>
              <a:off x="4140" y="2680"/>
              <a:ext cx="1197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5147" name="AutoShape 260"/>
            <p:cNvSpPr>
              <a:spLocks noChangeArrowheads="1"/>
            </p:cNvSpPr>
            <p:nvPr/>
          </p:nvSpPr>
          <p:spPr bwMode="auto">
            <a:xfrm>
              <a:off x="4206" y="2713"/>
              <a:ext cx="1072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5148" name="Oval 261"/>
            <p:cNvSpPr>
              <a:spLocks noChangeArrowheads="1"/>
            </p:cNvSpPr>
            <p:nvPr/>
          </p:nvSpPr>
          <p:spPr bwMode="auto">
            <a:xfrm>
              <a:off x="4308" y="2383"/>
              <a:ext cx="156" cy="145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5149" name="Oval 262"/>
            <p:cNvSpPr>
              <a:spLocks noChangeArrowheads="1"/>
            </p:cNvSpPr>
            <p:nvPr/>
          </p:nvSpPr>
          <p:spPr bwMode="auto">
            <a:xfrm>
              <a:off x="4487" y="2383"/>
              <a:ext cx="162" cy="14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1800">
                <a:solidFill>
                  <a:srgbClr val="FF0000"/>
                </a:solidFill>
                <a:latin typeface="Times New Roman" pitchFamily="18" charset="0"/>
                <a:ea typeface="宋体" charset="-122"/>
                <a:cs typeface="Arial" charset="0"/>
              </a:endParaRPr>
            </a:p>
          </p:txBody>
        </p:sp>
        <p:sp>
          <p:nvSpPr>
            <p:cNvPr id="45150" name="Oval 263"/>
            <p:cNvSpPr>
              <a:spLocks noChangeArrowheads="1"/>
            </p:cNvSpPr>
            <p:nvPr/>
          </p:nvSpPr>
          <p:spPr bwMode="auto">
            <a:xfrm>
              <a:off x="4661" y="2383"/>
              <a:ext cx="162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5151" name="Rectangle 264"/>
            <p:cNvSpPr>
              <a:spLocks noChangeArrowheads="1"/>
            </p:cNvSpPr>
            <p:nvPr/>
          </p:nvSpPr>
          <p:spPr bwMode="auto">
            <a:xfrm>
              <a:off x="5062" y="1835"/>
              <a:ext cx="84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</p:grpSp>
      <p:grpSp>
        <p:nvGrpSpPr>
          <p:cNvPr id="45095" name="Group 307"/>
          <p:cNvGrpSpPr>
            <a:grpSpLocks/>
          </p:cNvGrpSpPr>
          <p:nvPr/>
        </p:nvGrpSpPr>
        <p:grpSpPr bwMode="auto">
          <a:xfrm>
            <a:off x="6784975" y="5027613"/>
            <a:ext cx="377825" cy="576262"/>
            <a:chOff x="4140" y="429"/>
            <a:chExt cx="1425" cy="2396"/>
          </a:xfrm>
        </p:grpSpPr>
        <p:sp>
          <p:nvSpPr>
            <p:cNvPr id="45096" name="Freeform 308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5097" name="Rectangle 309"/>
            <p:cNvSpPr>
              <a:spLocks noChangeArrowheads="1"/>
            </p:cNvSpPr>
            <p:nvPr/>
          </p:nvSpPr>
          <p:spPr bwMode="auto">
            <a:xfrm>
              <a:off x="4206" y="429"/>
              <a:ext cx="1048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5098" name="Freeform 310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5099" name="Freeform 311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5100" name="Rectangle 312"/>
            <p:cNvSpPr>
              <a:spLocks noChangeArrowheads="1"/>
            </p:cNvSpPr>
            <p:nvPr/>
          </p:nvSpPr>
          <p:spPr bwMode="auto">
            <a:xfrm>
              <a:off x="4212" y="693"/>
              <a:ext cx="599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grpSp>
          <p:nvGrpSpPr>
            <p:cNvPr id="45101" name="Group 313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45126" name="AutoShape 314"/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45127" name="AutoShape 315"/>
              <p:cNvSpPr>
                <a:spLocks noChangeArrowheads="1"/>
              </p:cNvSpPr>
              <p:nvPr/>
            </p:nvSpPr>
            <p:spPr bwMode="auto">
              <a:xfrm>
                <a:off x="631" y="2586"/>
                <a:ext cx="695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</p:grpSp>
        <p:sp>
          <p:nvSpPr>
            <p:cNvPr id="45102" name="Rectangle 316"/>
            <p:cNvSpPr>
              <a:spLocks noChangeArrowheads="1"/>
            </p:cNvSpPr>
            <p:nvPr/>
          </p:nvSpPr>
          <p:spPr bwMode="auto">
            <a:xfrm>
              <a:off x="4224" y="1016"/>
              <a:ext cx="599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grpSp>
          <p:nvGrpSpPr>
            <p:cNvPr id="45103" name="Group 317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45124" name="AutoShape 318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45125" name="AutoShape 319"/>
              <p:cNvSpPr>
                <a:spLocks noChangeArrowheads="1"/>
              </p:cNvSpPr>
              <p:nvPr/>
            </p:nvSpPr>
            <p:spPr bwMode="auto">
              <a:xfrm>
                <a:off x="626" y="2584"/>
                <a:ext cx="695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</p:grpSp>
        <p:sp>
          <p:nvSpPr>
            <p:cNvPr id="45104" name="Rectangle 320"/>
            <p:cNvSpPr>
              <a:spLocks noChangeArrowheads="1"/>
            </p:cNvSpPr>
            <p:nvPr/>
          </p:nvSpPr>
          <p:spPr bwMode="auto">
            <a:xfrm>
              <a:off x="4218" y="1360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5105" name="Rectangle 321"/>
            <p:cNvSpPr>
              <a:spLocks noChangeArrowheads="1"/>
            </p:cNvSpPr>
            <p:nvPr/>
          </p:nvSpPr>
          <p:spPr bwMode="auto">
            <a:xfrm>
              <a:off x="4230" y="1657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grpSp>
          <p:nvGrpSpPr>
            <p:cNvPr id="45106" name="Group 322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45122" name="AutoShape 323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45123" name="AutoShape 324"/>
              <p:cNvSpPr>
                <a:spLocks noChangeArrowheads="1"/>
              </p:cNvSpPr>
              <p:nvPr/>
            </p:nvSpPr>
            <p:spPr bwMode="auto">
              <a:xfrm>
                <a:off x="626" y="2589"/>
                <a:ext cx="701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</p:grpSp>
        <p:sp>
          <p:nvSpPr>
            <p:cNvPr id="45107" name="Freeform 325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grpSp>
          <p:nvGrpSpPr>
            <p:cNvPr id="45108" name="Group 326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45120" name="AutoShape 327"/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45121" name="AutoShape 328"/>
              <p:cNvSpPr>
                <a:spLocks noChangeArrowheads="1"/>
              </p:cNvSpPr>
              <p:nvPr/>
            </p:nvSpPr>
            <p:spPr bwMode="auto">
              <a:xfrm>
                <a:off x="629" y="2581"/>
                <a:ext cx="694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</p:grpSp>
        <p:sp>
          <p:nvSpPr>
            <p:cNvPr id="45109" name="Rectangle 329"/>
            <p:cNvSpPr>
              <a:spLocks noChangeArrowheads="1"/>
            </p:cNvSpPr>
            <p:nvPr/>
          </p:nvSpPr>
          <p:spPr bwMode="auto">
            <a:xfrm>
              <a:off x="5248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5110" name="Freeform 330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5111" name="Freeform 331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5112" name="Oval 332"/>
            <p:cNvSpPr>
              <a:spLocks noChangeArrowheads="1"/>
            </p:cNvSpPr>
            <p:nvPr/>
          </p:nvSpPr>
          <p:spPr bwMode="auto">
            <a:xfrm>
              <a:off x="5517" y="2614"/>
              <a:ext cx="48" cy="9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5113" name="Freeform 333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5114" name="AutoShape 334"/>
            <p:cNvSpPr>
              <a:spLocks noChangeArrowheads="1"/>
            </p:cNvSpPr>
            <p:nvPr/>
          </p:nvSpPr>
          <p:spPr bwMode="auto">
            <a:xfrm>
              <a:off x="4140" y="2680"/>
              <a:ext cx="1197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5115" name="AutoShape 335"/>
            <p:cNvSpPr>
              <a:spLocks noChangeArrowheads="1"/>
            </p:cNvSpPr>
            <p:nvPr/>
          </p:nvSpPr>
          <p:spPr bwMode="auto">
            <a:xfrm>
              <a:off x="4206" y="2713"/>
              <a:ext cx="1072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5116" name="Oval 336"/>
            <p:cNvSpPr>
              <a:spLocks noChangeArrowheads="1"/>
            </p:cNvSpPr>
            <p:nvPr/>
          </p:nvSpPr>
          <p:spPr bwMode="auto">
            <a:xfrm>
              <a:off x="4308" y="2383"/>
              <a:ext cx="156" cy="145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5117" name="Oval 337"/>
            <p:cNvSpPr>
              <a:spLocks noChangeArrowheads="1"/>
            </p:cNvSpPr>
            <p:nvPr/>
          </p:nvSpPr>
          <p:spPr bwMode="auto">
            <a:xfrm>
              <a:off x="4487" y="2383"/>
              <a:ext cx="162" cy="14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1800">
                <a:solidFill>
                  <a:srgbClr val="FF0000"/>
                </a:solidFill>
                <a:latin typeface="Times New Roman" pitchFamily="18" charset="0"/>
                <a:ea typeface="宋体" charset="-122"/>
                <a:cs typeface="Arial" charset="0"/>
              </a:endParaRPr>
            </a:p>
          </p:txBody>
        </p:sp>
        <p:sp>
          <p:nvSpPr>
            <p:cNvPr id="45118" name="Oval 338"/>
            <p:cNvSpPr>
              <a:spLocks noChangeArrowheads="1"/>
            </p:cNvSpPr>
            <p:nvPr/>
          </p:nvSpPr>
          <p:spPr bwMode="auto">
            <a:xfrm>
              <a:off x="4661" y="2383"/>
              <a:ext cx="162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5119" name="Rectangle 339"/>
            <p:cNvSpPr>
              <a:spLocks noChangeArrowheads="1"/>
            </p:cNvSpPr>
            <p:nvPr/>
          </p:nvSpPr>
          <p:spPr bwMode="auto">
            <a:xfrm>
              <a:off x="5062" y="1835"/>
              <a:ext cx="84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7027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8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8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48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48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48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563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5410200" y="6400800"/>
            <a:ext cx="28956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200">
                <a:latin typeface="Tahoma" pitchFamily="34" charset="0"/>
                <a:ea typeface="ＭＳ Ｐゴシック" pitchFamily="34" charset="-128"/>
              </a:rPr>
              <a:t>Application Layer</a:t>
            </a:r>
          </a:p>
        </p:txBody>
      </p:sp>
      <p:sp>
        <p:nvSpPr>
          <p:cNvPr id="46083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A6D9BD81-A894-4DFB-881E-373B12735828}" type="slidenum">
              <a:rPr lang="en-US" altLang="zh-CN" sz="1200">
                <a:latin typeface="Tahoma" pitchFamily="34" charset="0"/>
                <a:ea typeface="ＭＳ Ｐゴシック" pitchFamily="34" charset="-128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35</a:t>
            </a:fld>
            <a:endParaRPr lang="en-US" altLang="zh-CN" sz="1200">
              <a:latin typeface="Tahoma" pitchFamily="34" charset="0"/>
              <a:ea typeface="ＭＳ Ｐゴシック" pitchFamily="34" charset="-128"/>
            </a:endParaRPr>
          </a:p>
        </p:txBody>
      </p:sp>
      <p:sp>
        <p:nvSpPr>
          <p:cNvPr id="4608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403225" y="269875"/>
            <a:ext cx="7772400" cy="663575"/>
          </a:xfrm>
        </p:spPr>
        <p:txBody>
          <a:bodyPr/>
          <a:lstStyle/>
          <a:p>
            <a:r>
              <a:rPr lang="en-US" altLang="zh-CN" smtClean="0">
                <a:ea typeface="ＭＳ Ｐゴシック" pitchFamily="34" charset="-128"/>
              </a:rPr>
              <a:t>Caching example: </a:t>
            </a:r>
            <a:r>
              <a:rPr lang="en-US" altLang="zh-CN" sz="3600" smtClean="0">
                <a:ea typeface="ＭＳ Ｐゴシック" pitchFamily="34" charset="-128"/>
              </a:rPr>
              <a:t>install local cache</a:t>
            </a:r>
            <a:r>
              <a:rPr lang="en-US" altLang="zh-CN" smtClean="0">
                <a:ea typeface="ＭＳ Ｐゴシック" pitchFamily="34" charset="-128"/>
              </a:rPr>
              <a:t> </a:t>
            </a:r>
          </a:p>
        </p:txBody>
      </p:sp>
      <p:sp>
        <p:nvSpPr>
          <p:cNvPr id="46086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09588" y="1290638"/>
            <a:ext cx="4459287" cy="1882775"/>
          </a:xfrm>
        </p:spPr>
        <p:txBody>
          <a:bodyPr/>
          <a:lstStyle/>
          <a:p>
            <a:pPr marL="228600" indent="-228600">
              <a:buFont typeface="Wingdings" pitchFamily="2" charset="2"/>
              <a:buNone/>
              <a:tabLst>
                <a:tab pos="576263" algn="l"/>
              </a:tabLst>
            </a:pPr>
            <a:r>
              <a:rPr lang="en-US" altLang="zh-CN" sz="2200" i="1" smtClean="0">
                <a:solidFill>
                  <a:srgbClr val="CC0000"/>
                </a:solidFill>
                <a:ea typeface="ＭＳ Ｐゴシック" pitchFamily="34" charset="-128"/>
              </a:rPr>
              <a:t>Calculating access link utilization, delay with cache:</a:t>
            </a:r>
          </a:p>
          <a:p>
            <a:pPr marL="228600" indent="-228600">
              <a:lnSpc>
                <a:spcPct val="80000"/>
              </a:lnSpc>
              <a:tabLst>
                <a:tab pos="576263" algn="l"/>
              </a:tabLst>
            </a:pPr>
            <a:r>
              <a:rPr lang="en-US" altLang="zh-CN" sz="1800" smtClean="0">
                <a:ea typeface="ＭＳ Ｐゴシック" pitchFamily="34" charset="-128"/>
              </a:rPr>
              <a:t>suppose cache hit rate is 0.4</a:t>
            </a:r>
          </a:p>
          <a:p>
            <a:pPr marL="576263" lvl="1" indent="-233363">
              <a:tabLst>
                <a:tab pos="576263" algn="l"/>
              </a:tabLst>
            </a:pPr>
            <a:r>
              <a:rPr lang="en-US" altLang="zh-CN" sz="1800" smtClean="0">
                <a:ea typeface="ＭＳ Ｐゴシック" pitchFamily="34" charset="-128"/>
              </a:rPr>
              <a:t>40% requests satisfied at cache, 60% requests satisfied at origin </a:t>
            </a:r>
          </a:p>
          <a:p>
            <a:pPr marL="228600" indent="-228600">
              <a:lnSpc>
                <a:spcPct val="80000"/>
              </a:lnSpc>
              <a:buFont typeface="Wingdings" pitchFamily="2" charset="2"/>
              <a:buNone/>
              <a:tabLst>
                <a:tab pos="576263" algn="l"/>
              </a:tabLst>
            </a:pPr>
            <a:r>
              <a:rPr lang="en-US" altLang="zh-CN" sz="1800" smtClean="0">
                <a:ea typeface="ＭＳ Ｐゴシック" pitchFamily="34" charset="-128"/>
              </a:rPr>
              <a:t>  </a:t>
            </a:r>
          </a:p>
        </p:txBody>
      </p:sp>
      <p:sp>
        <p:nvSpPr>
          <p:cNvPr id="46087" name="Text Box 50"/>
          <p:cNvSpPr txBox="1">
            <a:spLocks noChangeArrowheads="1"/>
          </p:cNvSpPr>
          <p:nvPr/>
        </p:nvSpPr>
        <p:spPr bwMode="auto">
          <a:xfrm>
            <a:off x="7696200" y="1824038"/>
            <a:ext cx="9334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>
                <a:latin typeface="Arial" charset="0"/>
                <a:ea typeface="ＭＳ Ｐゴシック" pitchFamily="34" charset="-128"/>
              </a:rPr>
              <a:t>origin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>
                <a:latin typeface="Arial" charset="0"/>
                <a:ea typeface="ＭＳ Ｐゴシック" pitchFamily="34" charset="-128"/>
              </a:rPr>
              <a:t>servers</a:t>
            </a:r>
          </a:p>
        </p:txBody>
      </p:sp>
      <p:sp>
        <p:nvSpPr>
          <p:cNvPr id="46088" name="Line 95"/>
          <p:cNvSpPr>
            <a:spLocks noChangeShapeType="1"/>
          </p:cNvSpPr>
          <p:nvPr/>
        </p:nvSpPr>
        <p:spPr bwMode="auto">
          <a:xfrm>
            <a:off x="6591300" y="3467100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46089" name="Text Box 99"/>
          <p:cNvSpPr txBox="1">
            <a:spLocks noChangeArrowheads="1"/>
          </p:cNvSpPr>
          <p:nvPr/>
        </p:nvSpPr>
        <p:spPr bwMode="auto">
          <a:xfrm>
            <a:off x="6592888" y="3656013"/>
            <a:ext cx="11906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600">
                <a:latin typeface="Arial" charset="0"/>
                <a:ea typeface="ＭＳ Ｐゴシック" pitchFamily="34" charset="-128"/>
              </a:rPr>
              <a:t>1.54 Mbps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600">
                <a:latin typeface="Arial" charset="0"/>
                <a:ea typeface="ＭＳ Ｐゴシック" pitchFamily="34" charset="-128"/>
              </a:rPr>
              <a:t>access link</a:t>
            </a:r>
            <a:endParaRPr lang="en-US" altLang="zh-CN" sz="2400">
              <a:solidFill>
                <a:schemeClr val="accent2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149566" name="Rectangle 4"/>
          <p:cNvSpPr>
            <a:spLocks noChangeArrowheads="1"/>
          </p:cNvSpPr>
          <p:nvPr/>
        </p:nvSpPr>
        <p:spPr bwMode="auto">
          <a:xfrm>
            <a:off x="460375" y="2928938"/>
            <a:ext cx="4459288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tabLst>
                <a:tab pos="576263" algn="l"/>
              </a:tabLst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576263" indent="-233363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tabLst>
                <a:tab pos="576263" algn="l"/>
              </a:tabLst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tabLst>
                <a:tab pos="576263" algn="l"/>
              </a:tabLst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tabLst>
                <a:tab pos="576263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tabLst>
                <a:tab pos="576263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76263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76263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76263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76263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5000"/>
              </a:lnSpc>
              <a:spcBef>
                <a:spcPct val="0"/>
              </a:spcBef>
              <a:buClr>
                <a:srgbClr val="000099"/>
              </a:buClr>
              <a:buSzPct val="65000"/>
              <a:buFont typeface="Wingdings" pitchFamily="2" charset="2"/>
              <a:buChar char="v"/>
            </a:pPr>
            <a:r>
              <a:rPr lang="en-US" altLang="zh-CN" sz="2000">
                <a:latin typeface="Gill Sans MT" pitchFamily="34" charset="0"/>
                <a:ea typeface="宋体" charset="-122"/>
              </a:rPr>
              <a:t>access link utilization: 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buClr>
                <a:srgbClr val="000099"/>
              </a:buClr>
              <a:buSzTx/>
              <a:buFont typeface="Wingdings" pitchFamily="2" charset="2"/>
              <a:buChar char="§"/>
            </a:pPr>
            <a:r>
              <a:rPr lang="en-US" altLang="zh-CN" sz="2000">
                <a:latin typeface="Gill Sans MT" pitchFamily="34" charset="0"/>
                <a:ea typeface="宋体" charset="-122"/>
              </a:rPr>
              <a:t>60% of requests use access link </a:t>
            </a:r>
          </a:p>
          <a:p>
            <a:pPr>
              <a:lnSpc>
                <a:spcPct val="80000"/>
              </a:lnSpc>
              <a:spcBef>
                <a:spcPct val="0"/>
              </a:spcBef>
              <a:buClr>
                <a:srgbClr val="000099"/>
              </a:buClr>
              <a:buSzPct val="65000"/>
              <a:buFont typeface="Wingdings" pitchFamily="2" charset="2"/>
              <a:buChar char="v"/>
            </a:pPr>
            <a:r>
              <a:rPr lang="en-US" altLang="zh-CN" sz="2000">
                <a:latin typeface="Gill Sans MT" pitchFamily="34" charset="0"/>
                <a:ea typeface="宋体" charset="-122"/>
              </a:rPr>
              <a:t>data rate to browsers over access link = 0.6*1.50 Mbps = .9 Mbps 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buClr>
                <a:srgbClr val="000099"/>
              </a:buClr>
              <a:buSzTx/>
              <a:buFont typeface="Wingdings" pitchFamily="2" charset="2"/>
              <a:buChar char="§"/>
            </a:pPr>
            <a:r>
              <a:rPr lang="en-US" altLang="zh-CN" sz="2000">
                <a:latin typeface="Gill Sans MT" pitchFamily="34" charset="0"/>
                <a:ea typeface="宋体" charset="-122"/>
              </a:rPr>
              <a:t>utilization = 0.9/1.54 = .58</a:t>
            </a:r>
          </a:p>
        </p:txBody>
      </p:sp>
      <p:sp>
        <p:nvSpPr>
          <p:cNvPr id="149567" name="Rectangle 4"/>
          <p:cNvSpPr>
            <a:spLocks noChangeArrowheads="1"/>
          </p:cNvSpPr>
          <p:nvPr/>
        </p:nvSpPr>
        <p:spPr bwMode="auto">
          <a:xfrm>
            <a:off x="349250" y="4356100"/>
            <a:ext cx="4459288" cy="149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tabLst>
                <a:tab pos="576263" algn="l"/>
              </a:tabLst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576263" indent="-233363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tabLst>
                <a:tab pos="576263" algn="l"/>
              </a:tabLst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tabLst>
                <a:tab pos="576263" algn="l"/>
              </a:tabLst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tabLst>
                <a:tab pos="576263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tabLst>
                <a:tab pos="576263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76263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76263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76263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76263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5000"/>
              </a:lnSpc>
              <a:spcBef>
                <a:spcPct val="0"/>
              </a:spcBef>
              <a:buClr>
                <a:srgbClr val="000099"/>
              </a:buClr>
              <a:buSzPct val="65000"/>
              <a:buFont typeface="Wingdings" pitchFamily="2" charset="2"/>
              <a:buChar char="v"/>
            </a:pPr>
            <a:r>
              <a:rPr lang="en-US" altLang="zh-CN" sz="2000">
                <a:latin typeface="Gill Sans MT" pitchFamily="34" charset="0"/>
                <a:ea typeface="宋体" charset="-122"/>
              </a:rPr>
              <a:t>total delay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buClr>
                <a:srgbClr val="000099"/>
              </a:buClr>
              <a:buSzTx/>
              <a:buFont typeface="Wingdings" pitchFamily="2" charset="2"/>
              <a:buChar char="§"/>
            </a:pPr>
            <a:r>
              <a:rPr lang="en-US" altLang="zh-CN" sz="2000">
                <a:latin typeface="Gill Sans MT" pitchFamily="34" charset="0"/>
                <a:ea typeface="宋体" charset="-122"/>
              </a:rPr>
              <a:t>= 0.6 * (delay from origin servers) +0.4 * (delay when satisfied at cache)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buClr>
                <a:srgbClr val="000099"/>
              </a:buClr>
              <a:buSzTx/>
              <a:buFont typeface="Wingdings" pitchFamily="2" charset="2"/>
              <a:buChar char="§"/>
            </a:pPr>
            <a:r>
              <a:rPr lang="en-US" altLang="zh-CN" sz="2000">
                <a:latin typeface="Gill Sans MT" pitchFamily="34" charset="0"/>
                <a:ea typeface="宋体" charset="-122"/>
              </a:rPr>
              <a:t>= 0.6 (2.01) + 0.4 (~msecs) 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buClr>
                <a:srgbClr val="000099"/>
              </a:buClr>
              <a:buSzTx/>
              <a:buFont typeface="Wingdings" pitchFamily="2" charset="2"/>
              <a:buChar char="§"/>
            </a:pPr>
            <a:r>
              <a:rPr lang="en-US" altLang="zh-CN" sz="2000">
                <a:latin typeface="Gill Sans MT" pitchFamily="34" charset="0"/>
                <a:ea typeface="宋体" charset="-122"/>
              </a:rPr>
              <a:t>= ~ 1.2 secs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buClr>
                <a:srgbClr val="000099"/>
              </a:buClr>
              <a:buSzTx/>
              <a:buFont typeface="Wingdings" pitchFamily="2" charset="2"/>
              <a:buChar char="§"/>
            </a:pPr>
            <a:r>
              <a:rPr lang="en-US" altLang="zh-CN" sz="2000">
                <a:latin typeface="Gill Sans MT" pitchFamily="34" charset="0"/>
                <a:ea typeface="宋体" charset="-122"/>
              </a:rPr>
              <a:t>less than with 154 Mbps link (and cheaper too!)</a:t>
            </a:r>
          </a:p>
          <a:p>
            <a:pPr>
              <a:lnSpc>
                <a:spcPct val="80000"/>
              </a:lnSpc>
              <a:spcBef>
                <a:spcPct val="0"/>
              </a:spcBef>
              <a:buClr>
                <a:srgbClr val="000099"/>
              </a:buClr>
              <a:buSzPct val="65000"/>
              <a:buFont typeface="Wingdings" pitchFamily="2" charset="2"/>
              <a:buNone/>
            </a:pPr>
            <a:r>
              <a:rPr lang="en-US" altLang="zh-CN" sz="2000">
                <a:latin typeface="Gill Sans MT" pitchFamily="34" charset="0"/>
                <a:ea typeface="宋体" charset="-122"/>
              </a:rPr>
              <a:t>  </a:t>
            </a:r>
          </a:p>
        </p:txBody>
      </p:sp>
      <p:sp>
        <p:nvSpPr>
          <p:cNvPr id="46092" name="Line 2"/>
          <p:cNvSpPr>
            <a:spLocks noChangeShapeType="1"/>
          </p:cNvSpPr>
          <p:nvPr/>
        </p:nvSpPr>
        <p:spPr bwMode="auto">
          <a:xfrm>
            <a:off x="5267325" y="2409825"/>
            <a:ext cx="285750" cy="1143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46093" name="Line 51"/>
          <p:cNvSpPr>
            <a:spLocks noChangeShapeType="1"/>
          </p:cNvSpPr>
          <p:nvPr/>
        </p:nvSpPr>
        <p:spPr bwMode="auto">
          <a:xfrm>
            <a:off x="6076950" y="2028825"/>
            <a:ext cx="66675" cy="2762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46094" name="Line 52"/>
          <p:cNvSpPr>
            <a:spLocks noChangeShapeType="1"/>
          </p:cNvSpPr>
          <p:nvPr/>
        </p:nvSpPr>
        <p:spPr bwMode="auto">
          <a:xfrm flipH="1">
            <a:off x="6705600" y="2066925"/>
            <a:ext cx="9525" cy="2381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46095" name="Line 53"/>
          <p:cNvSpPr>
            <a:spLocks noChangeShapeType="1"/>
          </p:cNvSpPr>
          <p:nvPr/>
        </p:nvSpPr>
        <p:spPr bwMode="auto">
          <a:xfrm flipH="1">
            <a:off x="7162800" y="2228850"/>
            <a:ext cx="133350" cy="20955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46096" name="Line 54"/>
          <p:cNvSpPr>
            <a:spLocks noChangeShapeType="1"/>
          </p:cNvSpPr>
          <p:nvPr/>
        </p:nvSpPr>
        <p:spPr bwMode="auto">
          <a:xfrm flipH="1" flipV="1">
            <a:off x="7324725" y="2990850"/>
            <a:ext cx="24765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46097" name="Freeform 55"/>
          <p:cNvSpPr>
            <a:spLocks/>
          </p:cNvSpPr>
          <p:nvPr/>
        </p:nvSpPr>
        <p:spPr bwMode="auto">
          <a:xfrm>
            <a:off x="5351463" y="2022475"/>
            <a:ext cx="2174875" cy="1581150"/>
          </a:xfrm>
          <a:custGeom>
            <a:avLst/>
            <a:gdLst>
              <a:gd name="T0" fmla="*/ 2147483647 w 2135"/>
              <a:gd name="T1" fmla="*/ 2147483647 h 1662"/>
              <a:gd name="T2" fmla="*/ 2147483647 w 2135"/>
              <a:gd name="T3" fmla="*/ 2147483647 h 1662"/>
              <a:gd name="T4" fmla="*/ 2147483647 w 2135"/>
              <a:gd name="T5" fmla="*/ 2147483647 h 1662"/>
              <a:gd name="T6" fmla="*/ 2147483647 w 2135"/>
              <a:gd name="T7" fmla="*/ 2147483647 h 1662"/>
              <a:gd name="T8" fmla="*/ 2147483647 w 2135"/>
              <a:gd name="T9" fmla="*/ 2147483647 h 1662"/>
              <a:gd name="T10" fmla="*/ 2147483647 w 2135"/>
              <a:gd name="T11" fmla="*/ 2147483647 h 1662"/>
              <a:gd name="T12" fmla="*/ 2147483647 w 2135"/>
              <a:gd name="T13" fmla="*/ 2147483647 h 1662"/>
              <a:gd name="T14" fmla="*/ 2147483647 w 2135"/>
              <a:gd name="T15" fmla="*/ 2147483647 h 1662"/>
              <a:gd name="T16" fmla="*/ 2147483647 w 2135"/>
              <a:gd name="T17" fmla="*/ 2147483647 h 1662"/>
              <a:gd name="T18" fmla="*/ 2147483647 w 2135"/>
              <a:gd name="T19" fmla="*/ 2147483647 h 1662"/>
              <a:gd name="T20" fmla="*/ 2147483647 w 2135"/>
              <a:gd name="T21" fmla="*/ 2147483647 h 166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135"/>
              <a:gd name="T34" fmla="*/ 0 h 1662"/>
              <a:gd name="T35" fmla="*/ 2135 w 2135"/>
              <a:gd name="T36" fmla="*/ 1662 h 166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135" h="1662">
                <a:moveTo>
                  <a:pt x="27" y="652"/>
                </a:moveTo>
                <a:cubicBezTo>
                  <a:pt x="14" y="487"/>
                  <a:pt x="0" y="152"/>
                  <a:pt x="105" y="76"/>
                </a:cubicBezTo>
                <a:cubicBezTo>
                  <a:pt x="210" y="0"/>
                  <a:pt x="473" y="192"/>
                  <a:pt x="657" y="196"/>
                </a:cubicBezTo>
                <a:cubicBezTo>
                  <a:pt x="841" y="200"/>
                  <a:pt x="985" y="65"/>
                  <a:pt x="1209" y="100"/>
                </a:cubicBezTo>
                <a:cubicBezTo>
                  <a:pt x="1433" y="135"/>
                  <a:pt x="1867" y="232"/>
                  <a:pt x="2001" y="406"/>
                </a:cubicBezTo>
                <a:cubicBezTo>
                  <a:pt x="2135" y="580"/>
                  <a:pt x="2083" y="945"/>
                  <a:pt x="2013" y="1144"/>
                </a:cubicBezTo>
                <a:cubicBezTo>
                  <a:pt x="1943" y="1343"/>
                  <a:pt x="1781" y="1538"/>
                  <a:pt x="1581" y="1600"/>
                </a:cubicBezTo>
                <a:cubicBezTo>
                  <a:pt x="1381" y="1662"/>
                  <a:pt x="993" y="1571"/>
                  <a:pt x="813" y="1516"/>
                </a:cubicBezTo>
                <a:cubicBezTo>
                  <a:pt x="633" y="1461"/>
                  <a:pt x="606" y="1345"/>
                  <a:pt x="501" y="1270"/>
                </a:cubicBezTo>
                <a:cubicBezTo>
                  <a:pt x="396" y="1195"/>
                  <a:pt x="262" y="1169"/>
                  <a:pt x="183" y="1066"/>
                </a:cubicBezTo>
                <a:cubicBezTo>
                  <a:pt x="104" y="963"/>
                  <a:pt x="25" y="819"/>
                  <a:pt x="27" y="652"/>
                </a:cubicBezTo>
                <a:close/>
              </a:path>
            </a:pathLst>
          </a:cu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46098" name="Text Box 70"/>
          <p:cNvSpPr txBox="1">
            <a:spLocks noChangeArrowheads="1"/>
          </p:cNvSpPr>
          <p:nvPr/>
        </p:nvSpPr>
        <p:spPr bwMode="auto">
          <a:xfrm>
            <a:off x="6057900" y="2354263"/>
            <a:ext cx="93186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600">
                <a:solidFill>
                  <a:srgbClr val="CC0000"/>
                </a:solidFill>
                <a:latin typeface="Arial" charset="0"/>
                <a:ea typeface="ＭＳ Ｐゴシック" pitchFamily="34" charset="-128"/>
              </a:rPr>
              <a:t>public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600">
                <a:solidFill>
                  <a:srgbClr val="CC0000"/>
                </a:solidFill>
                <a:latin typeface="Arial" charset="0"/>
                <a:ea typeface="ＭＳ Ｐゴシック" pitchFamily="34" charset="-128"/>
              </a:rPr>
              <a:t> Internet</a:t>
            </a:r>
            <a:endParaRPr lang="en-US" altLang="zh-CN" sz="2400">
              <a:solidFill>
                <a:srgbClr val="CC0000"/>
              </a:solidFill>
              <a:latin typeface="Arial" charset="0"/>
              <a:ea typeface="ＭＳ Ｐゴシック" pitchFamily="34" charset="-128"/>
            </a:endParaRPr>
          </a:p>
        </p:txBody>
      </p:sp>
      <p:grpSp>
        <p:nvGrpSpPr>
          <p:cNvPr id="46099" name="Group 71"/>
          <p:cNvGrpSpPr>
            <a:grpSpLocks/>
          </p:cNvGrpSpPr>
          <p:nvPr/>
        </p:nvGrpSpPr>
        <p:grpSpPr bwMode="auto">
          <a:xfrm>
            <a:off x="6175375" y="3165475"/>
            <a:ext cx="881063" cy="307975"/>
            <a:chOff x="2356" y="1300"/>
            <a:chExt cx="555" cy="194"/>
          </a:xfrm>
        </p:grpSpPr>
        <p:sp>
          <p:nvSpPr>
            <p:cNvPr id="46326" name="Oval 407"/>
            <p:cNvSpPr>
              <a:spLocks noChangeArrowheads="1"/>
            </p:cNvSpPr>
            <p:nvPr/>
          </p:nvSpPr>
          <p:spPr bwMode="auto">
            <a:xfrm>
              <a:off x="2357" y="1385"/>
              <a:ext cx="551" cy="109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  <a:cs typeface="Arial" charset="0"/>
              </a:endParaRPr>
            </a:p>
          </p:txBody>
        </p:sp>
        <p:sp>
          <p:nvSpPr>
            <p:cNvPr id="46327" name="Rectangle 410"/>
            <p:cNvSpPr>
              <a:spLocks noChangeArrowheads="1"/>
            </p:cNvSpPr>
            <p:nvPr/>
          </p:nvSpPr>
          <p:spPr bwMode="auto">
            <a:xfrm>
              <a:off x="2357" y="1374"/>
              <a:ext cx="554" cy="66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  <a:cs typeface="Arial" charset="0"/>
              </a:endParaRPr>
            </a:p>
          </p:txBody>
        </p:sp>
        <p:sp>
          <p:nvSpPr>
            <p:cNvPr id="46328" name="Oval 411"/>
            <p:cNvSpPr>
              <a:spLocks noChangeArrowheads="1"/>
            </p:cNvSpPr>
            <p:nvPr/>
          </p:nvSpPr>
          <p:spPr bwMode="auto">
            <a:xfrm>
              <a:off x="2356" y="1300"/>
              <a:ext cx="551" cy="12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  <a:cs typeface="Arial" charset="0"/>
              </a:endParaRPr>
            </a:p>
          </p:txBody>
        </p:sp>
        <p:grpSp>
          <p:nvGrpSpPr>
            <p:cNvPr id="46329" name="Group 75"/>
            <p:cNvGrpSpPr>
              <a:grpSpLocks/>
            </p:cNvGrpSpPr>
            <p:nvPr/>
          </p:nvGrpSpPr>
          <p:grpSpPr bwMode="auto">
            <a:xfrm>
              <a:off x="2468" y="1332"/>
              <a:ext cx="310" cy="60"/>
              <a:chOff x="2468" y="1332"/>
              <a:chExt cx="310" cy="60"/>
            </a:xfrm>
          </p:grpSpPr>
          <p:sp>
            <p:nvSpPr>
              <p:cNvPr id="46332" name="Freeform 76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6333" name="Freeform 77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v-SE"/>
              </a:p>
            </p:txBody>
          </p:sp>
        </p:grpSp>
        <p:sp>
          <p:nvSpPr>
            <p:cNvPr id="46330" name="Line 78"/>
            <p:cNvSpPr>
              <a:spLocks noChangeShapeType="1"/>
            </p:cNvSpPr>
            <p:nvPr/>
          </p:nvSpPr>
          <p:spPr bwMode="auto">
            <a:xfrm>
              <a:off x="2357" y="1361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6331" name="Line 79"/>
            <p:cNvSpPr>
              <a:spLocks noChangeShapeType="1"/>
            </p:cNvSpPr>
            <p:nvPr/>
          </p:nvSpPr>
          <p:spPr bwMode="auto">
            <a:xfrm>
              <a:off x="2907" y="1363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v-SE"/>
            </a:p>
          </p:txBody>
        </p:sp>
      </p:grpSp>
      <p:grpSp>
        <p:nvGrpSpPr>
          <p:cNvPr id="46100" name="Group 80"/>
          <p:cNvGrpSpPr>
            <a:grpSpLocks/>
          </p:cNvGrpSpPr>
          <p:nvPr/>
        </p:nvGrpSpPr>
        <p:grpSpPr bwMode="auto">
          <a:xfrm>
            <a:off x="4919663" y="1957388"/>
            <a:ext cx="377825" cy="576262"/>
            <a:chOff x="4140" y="429"/>
            <a:chExt cx="1425" cy="2396"/>
          </a:xfrm>
        </p:grpSpPr>
        <p:sp>
          <p:nvSpPr>
            <p:cNvPr id="46294" name="Freeform 81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6295" name="Rectangle 82"/>
            <p:cNvSpPr>
              <a:spLocks noChangeArrowheads="1"/>
            </p:cNvSpPr>
            <p:nvPr/>
          </p:nvSpPr>
          <p:spPr bwMode="auto">
            <a:xfrm>
              <a:off x="4206" y="429"/>
              <a:ext cx="1048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6296" name="Freeform 83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6297" name="Freeform 84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6298" name="Rectangle 85"/>
            <p:cNvSpPr>
              <a:spLocks noChangeArrowheads="1"/>
            </p:cNvSpPr>
            <p:nvPr/>
          </p:nvSpPr>
          <p:spPr bwMode="auto">
            <a:xfrm>
              <a:off x="4212" y="693"/>
              <a:ext cx="599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grpSp>
          <p:nvGrpSpPr>
            <p:cNvPr id="46299" name="Group 86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46324" name="AutoShape 87"/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46325" name="AutoShape 88"/>
              <p:cNvSpPr>
                <a:spLocks noChangeArrowheads="1"/>
              </p:cNvSpPr>
              <p:nvPr/>
            </p:nvSpPr>
            <p:spPr bwMode="auto">
              <a:xfrm>
                <a:off x="631" y="2586"/>
                <a:ext cx="695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</p:grpSp>
        <p:sp>
          <p:nvSpPr>
            <p:cNvPr id="46300" name="Rectangle 89"/>
            <p:cNvSpPr>
              <a:spLocks noChangeArrowheads="1"/>
            </p:cNvSpPr>
            <p:nvPr/>
          </p:nvSpPr>
          <p:spPr bwMode="auto">
            <a:xfrm>
              <a:off x="4224" y="1016"/>
              <a:ext cx="599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grpSp>
          <p:nvGrpSpPr>
            <p:cNvPr id="46301" name="Group 90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46322" name="AutoShape 91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46323" name="AutoShape 92"/>
              <p:cNvSpPr>
                <a:spLocks noChangeArrowheads="1"/>
              </p:cNvSpPr>
              <p:nvPr/>
            </p:nvSpPr>
            <p:spPr bwMode="auto">
              <a:xfrm>
                <a:off x="626" y="2584"/>
                <a:ext cx="695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</p:grpSp>
        <p:sp>
          <p:nvSpPr>
            <p:cNvPr id="46302" name="Rectangle 93"/>
            <p:cNvSpPr>
              <a:spLocks noChangeArrowheads="1"/>
            </p:cNvSpPr>
            <p:nvPr/>
          </p:nvSpPr>
          <p:spPr bwMode="auto">
            <a:xfrm>
              <a:off x="4218" y="1360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6303" name="Rectangle 94"/>
            <p:cNvSpPr>
              <a:spLocks noChangeArrowheads="1"/>
            </p:cNvSpPr>
            <p:nvPr/>
          </p:nvSpPr>
          <p:spPr bwMode="auto">
            <a:xfrm>
              <a:off x="4230" y="1657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grpSp>
          <p:nvGrpSpPr>
            <p:cNvPr id="46304" name="Group 95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46320" name="AutoShape 96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46321" name="AutoShape 97"/>
              <p:cNvSpPr>
                <a:spLocks noChangeArrowheads="1"/>
              </p:cNvSpPr>
              <p:nvPr/>
            </p:nvSpPr>
            <p:spPr bwMode="auto">
              <a:xfrm>
                <a:off x="626" y="2589"/>
                <a:ext cx="701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</p:grpSp>
        <p:sp>
          <p:nvSpPr>
            <p:cNvPr id="46305" name="Freeform 98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grpSp>
          <p:nvGrpSpPr>
            <p:cNvPr id="46306" name="Group 99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46318" name="AutoShape 100"/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46319" name="AutoShape 101"/>
              <p:cNvSpPr>
                <a:spLocks noChangeArrowheads="1"/>
              </p:cNvSpPr>
              <p:nvPr/>
            </p:nvSpPr>
            <p:spPr bwMode="auto">
              <a:xfrm>
                <a:off x="629" y="2581"/>
                <a:ext cx="694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</p:grpSp>
        <p:sp>
          <p:nvSpPr>
            <p:cNvPr id="46307" name="Rectangle 102"/>
            <p:cNvSpPr>
              <a:spLocks noChangeArrowheads="1"/>
            </p:cNvSpPr>
            <p:nvPr/>
          </p:nvSpPr>
          <p:spPr bwMode="auto">
            <a:xfrm>
              <a:off x="5248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6308" name="Freeform 103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6309" name="Freeform 104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6310" name="Oval 105"/>
            <p:cNvSpPr>
              <a:spLocks noChangeArrowheads="1"/>
            </p:cNvSpPr>
            <p:nvPr/>
          </p:nvSpPr>
          <p:spPr bwMode="auto">
            <a:xfrm>
              <a:off x="5517" y="2614"/>
              <a:ext cx="48" cy="9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6311" name="Freeform 106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6312" name="AutoShape 107"/>
            <p:cNvSpPr>
              <a:spLocks noChangeArrowheads="1"/>
            </p:cNvSpPr>
            <p:nvPr/>
          </p:nvSpPr>
          <p:spPr bwMode="auto">
            <a:xfrm>
              <a:off x="4140" y="2680"/>
              <a:ext cx="1197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6313" name="AutoShape 108"/>
            <p:cNvSpPr>
              <a:spLocks noChangeArrowheads="1"/>
            </p:cNvSpPr>
            <p:nvPr/>
          </p:nvSpPr>
          <p:spPr bwMode="auto">
            <a:xfrm>
              <a:off x="4206" y="2713"/>
              <a:ext cx="1072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6314" name="Oval 109"/>
            <p:cNvSpPr>
              <a:spLocks noChangeArrowheads="1"/>
            </p:cNvSpPr>
            <p:nvPr/>
          </p:nvSpPr>
          <p:spPr bwMode="auto">
            <a:xfrm>
              <a:off x="4308" y="2383"/>
              <a:ext cx="156" cy="145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6315" name="Oval 110"/>
            <p:cNvSpPr>
              <a:spLocks noChangeArrowheads="1"/>
            </p:cNvSpPr>
            <p:nvPr/>
          </p:nvSpPr>
          <p:spPr bwMode="auto">
            <a:xfrm>
              <a:off x="4487" y="2383"/>
              <a:ext cx="162" cy="14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1800">
                <a:solidFill>
                  <a:srgbClr val="FF0000"/>
                </a:solidFill>
                <a:latin typeface="Times New Roman" pitchFamily="18" charset="0"/>
                <a:ea typeface="宋体" charset="-122"/>
                <a:cs typeface="Arial" charset="0"/>
              </a:endParaRPr>
            </a:p>
          </p:txBody>
        </p:sp>
        <p:sp>
          <p:nvSpPr>
            <p:cNvPr id="46316" name="Oval 111"/>
            <p:cNvSpPr>
              <a:spLocks noChangeArrowheads="1"/>
            </p:cNvSpPr>
            <p:nvPr/>
          </p:nvSpPr>
          <p:spPr bwMode="auto">
            <a:xfrm>
              <a:off x="4661" y="2383"/>
              <a:ext cx="162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6317" name="Rectangle 112"/>
            <p:cNvSpPr>
              <a:spLocks noChangeArrowheads="1"/>
            </p:cNvSpPr>
            <p:nvPr/>
          </p:nvSpPr>
          <p:spPr bwMode="auto">
            <a:xfrm>
              <a:off x="5062" y="1835"/>
              <a:ext cx="84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</p:grpSp>
      <p:grpSp>
        <p:nvGrpSpPr>
          <p:cNvPr id="46101" name="Group 113"/>
          <p:cNvGrpSpPr>
            <a:grpSpLocks/>
          </p:cNvGrpSpPr>
          <p:nvPr/>
        </p:nvGrpSpPr>
        <p:grpSpPr bwMode="auto">
          <a:xfrm>
            <a:off x="5834063" y="1479550"/>
            <a:ext cx="377825" cy="576263"/>
            <a:chOff x="4140" y="429"/>
            <a:chExt cx="1425" cy="2396"/>
          </a:xfrm>
        </p:grpSpPr>
        <p:sp>
          <p:nvSpPr>
            <p:cNvPr id="46262" name="Freeform 114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6263" name="Rectangle 115"/>
            <p:cNvSpPr>
              <a:spLocks noChangeArrowheads="1"/>
            </p:cNvSpPr>
            <p:nvPr/>
          </p:nvSpPr>
          <p:spPr bwMode="auto">
            <a:xfrm>
              <a:off x="4206" y="429"/>
              <a:ext cx="1048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6264" name="Freeform 116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6265" name="Freeform 117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6266" name="Rectangle 118"/>
            <p:cNvSpPr>
              <a:spLocks noChangeArrowheads="1"/>
            </p:cNvSpPr>
            <p:nvPr/>
          </p:nvSpPr>
          <p:spPr bwMode="auto">
            <a:xfrm>
              <a:off x="4212" y="693"/>
              <a:ext cx="599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grpSp>
          <p:nvGrpSpPr>
            <p:cNvPr id="46267" name="Group 119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46292" name="AutoShape 120"/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46293" name="AutoShape 121"/>
              <p:cNvSpPr>
                <a:spLocks noChangeArrowheads="1"/>
              </p:cNvSpPr>
              <p:nvPr/>
            </p:nvSpPr>
            <p:spPr bwMode="auto">
              <a:xfrm>
                <a:off x="631" y="2586"/>
                <a:ext cx="695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</p:grpSp>
        <p:sp>
          <p:nvSpPr>
            <p:cNvPr id="46268" name="Rectangle 122"/>
            <p:cNvSpPr>
              <a:spLocks noChangeArrowheads="1"/>
            </p:cNvSpPr>
            <p:nvPr/>
          </p:nvSpPr>
          <p:spPr bwMode="auto">
            <a:xfrm>
              <a:off x="4224" y="1016"/>
              <a:ext cx="599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grpSp>
          <p:nvGrpSpPr>
            <p:cNvPr id="46269" name="Group 123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46290" name="AutoShape 124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46291" name="AutoShape 125"/>
              <p:cNvSpPr>
                <a:spLocks noChangeArrowheads="1"/>
              </p:cNvSpPr>
              <p:nvPr/>
            </p:nvSpPr>
            <p:spPr bwMode="auto">
              <a:xfrm>
                <a:off x="626" y="2584"/>
                <a:ext cx="695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</p:grpSp>
        <p:sp>
          <p:nvSpPr>
            <p:cNvPr id="46270" name="Rectangle 126"/>
            <p:cNvSpPr>
              <a:spLocks noChangeArrowheads="1"/>
            </p:cNvSpPr>
            <p:nvPr/>
          </p:nvSpPr>
          <p:spPr bwMode="auto">
            <a:xfrm>
              <a:off x="4218" y="1360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6271" name="Rectangle 127"/>
            <p:cNvSpPr>
              <a:spLocks noChangeArrowheads="1"/>
            </p:cNvSpPr>
            <p:nvPr/>
          </p:nvSpPr>
          <p:spPr bwMode="auto">
            <a:xfrm>
              <a:off x="4230" y="1657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grpSp>
          <p:nvGrpSpPr>
            <p:cNvPr id="46272" name="Group 128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46288" name="AutoShape 129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46289" name="AutoShape 130"/>
              <p:cNvSpPr>
                <a:spLocks noChangeArrowheads="1"/>
              </p:cNvSpPr>
              <p:nvPr/>
            </p:nvSpPr>
            <p:spPr bwMode="auto">
              <a:xfrm>
                <a:off x="626" y="2589"/>
                <a:ext cx="701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</p:grpSp>
        <p:sp>
          <p:nvSpPr>
            <p:cNvPr id="46273" name="Freeform 131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grpSp>
          <p:nvGrpSpPr>
            <p:cNvPr id="46274" name="Group 132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46286" name="AutoShape 133"/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46287" name="AutoShape 134"/>
              <p:cNvSpPr>
                <a:spLocks noChangeArrowheads="1"/>
              </p:cNvSpPr>
              <p:nvPr/>
            </p:nvSpPr>
            <p:spPr bwMode="auto">
              <a:xfrm>
                <a:off x="629" y="2581"/>
                <a:ext cx="694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</p:grpSp>
        <p:sp>
          <p:nvSpPr>
            <p:cNvPr id="46275" name="Rectangle 135"/>
            <p:cNvSpPr>
              <a:spLocks noChangeArrowheads="1"/>
            </p:cNvSpPr>
            <p:nvPr/>
          </p:nvSpPr>
          <p:spPr bwMode="auto">
            <a:xfrm>
              <a:off x="5248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6276" name="Freeform 136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6277" name="Freeform 137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6278" name="Oval 138"/>
            <p:cNvSpPr>
              <a:spLocks noChangeArrowheads="1"/>
            </p:cNvSpPr>
            <p:nvPr/>
          </p:nvSpPr>
          <p:spPr bwMode="auto">
            <a:xfrm>
              <a:off x="5517" y="2614"/>
              <a:ext cx="48" cy="9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6279" name="Freeform 139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6280" name="AutoShape 140"/>
            <p:cNvSpPr>
              <a:spLocks noChangeArrowheads="1"/>
            </p:cNvSpPr>
            <p:nvPr/>
          </p:nvSpPr>
          <p:spPr bwMode="auto">
            <a:xfrm>
              <a:off x="4140" y="2680"/>
              <a:ext cx="1197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6281" name="AutoShape 141"/>
            <p:cNvSpPr>
              <a:spLocks noChangeArrowheads="1"/>
            </p:cNvSpPr>
            <p:nvPr/>
          </p:nvSpPr>
          <p:spPr bwMode="auto">
            <a:xfrm>
              <a:off x="4206" y="2713"/>
              <a:ext cx="1072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6282" name="Oval 142"/>
            <p:cNvSpPr>
              <a:spLocks noChangeArrowheads="1"/>
            </p:cNvSpPr>
            <p:nvPr/>
          </p:nvSpPr>
          <p:spPr bwMode="auto">
            <a:xfrm>
              <a:off x="4308" y="2383"/>
              <a:ext cx="156" cy="145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6283" name="Oval 143"/>
            <p:cNvSpPr>
              <a:spLocks noChangeArrowheads="1"/>
            </p:cNvSpPr>
            <p:nvPr/>
          </p:nvSpPr>
          <p:spPr bwMode="auto">
            <a:xfrm>
              <a:off x="4487" y="2383"/>
              <a:ext cx="162" cy="14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1800">
                <a:solidFill>
                  <a:srgbClr val="FF0000"/>
                </a:solidFill>
                <a:latin typeface="Times New Roman" pitchFamily="18" charset="0"/>
                <a:ea typeface="宋体" charset="-122"/>
                <a:cs typeface="Arial" charset="0"/>
              </a:endParaRPr>
            </a:p>
          </p:txBody>
        </p:sp>
        <p:sp>
          <p:nvSpPr>
            <p:cNvPr id="46284" name="Oval 144"/>
            <p:cNvSpPr>
              <a:spLocks noChangeArrowheads="1"/>
            </p:cNvSpPr>
            <p:nvPr/>
          </p:nvSpPr>
          <p:spPr bwMode="auto">
            <a:xfrm>
              <a:off x="4661" y="2383"/>
              <a:ext cx="162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6285" name="Rectangle 145"/>
            <p:cNvSpPr>
              <a:spLocks noChangeArrowheads="1"/>
            </p:cNvSpPr>
            <p:nvPr/>
          </p:nvSpPr>
          <p:spPr bwMode="auto">
            <a:xfrm>
              <a:off x="5062" y="1835"/>
              <a:ext cx="84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</p:grpSp>
      <p:grpSp>
        <p:nvGrpSpPr>
          <p:cNvPr id="46102" name="Group 146"/>
          <p:cNvGrpSpPr>
            <a:grpSpLocks/>
          </p:cNvGrpSpPr>
          <p:nvPr/>
        </p:nvGrpSpPr>
        <p:grpSpPr bwMode="auto">
          <a:xfrm>
            <a:off x="6586538" y="1511300"/>
            <a:ext cx="377825" cy="576263"/>
            <a:chOff x="4140" y="429"/>
            <a:chExt cx="1425" cy="2396"/>
          </a:xfrm>
        </p:grpSpPr>
        <p:sp>
          <p:nvSpPr>
            <p:cNvPr id="46230" name="Freeform 147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6231" name="Rectangle 148"/>
            <p:cNvSpPr>
              <a:spLocks noChangeArrowheads="1"/>
            </p:cNvSpPr>
            <p:nvPr/>
          </p:nvSpPr>
          <p:spPr bwMode="auto">
            <a:xfrm>
              <a:off x="4206" y="429"/>
              <a:ext cx="1048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6232" name="Freeform 149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6233" name="Freeform 150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6234" name="Rectangle 151"/>
            <p:cNvSpPr>
              <a:spLocks noChangeArrowheads="1"/>
            </p:cNvSpPr>
            <p:nvPr/>
          </p:nvSpPr>
          <p:spPr bwMode="auto">
            <a:xfrm>
              <a:off x="4212" y="693"/>
              <a:ext cx="599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grpSp>
          <p:nvGrpSpPr>
            <p:cNvPr id="46235" name="Group 152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46260" name="AutoShape 153"/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46261" name="AutoShape 154"/>
              <p:cNvSpPr>
                <a:spLocks noChangeArrowheads="1"/>
              </p:cNvSpPr>
              <p:nvPr/>
            </p:nvSpPr>
            <p:spPr bwMode="auto">
              <a:xfrm>
                <a:off x="631" y="2586"/>
                <a:ext cx="695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</p:grpSp>
        <p:sp>
          <p:nvSpPr>
            <p:cNvPr id="46236" name="Rectangle 155"/>
            <p:cNvSpPr>
              <a:spLocks noChangeArrowheads="1"/>
            </p:cNvSpPr>
            <p:nvPr/>
          </p:nvSpPr>
          <p:spPr bwMode="auto">
            <a:xfrm>
              <a:off x="4224" y="1016"/>
              <a:ext cx="599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grpSp>
          <p:nvGrpSpPr>
            <p:cNvPr id="46237" name="Group 156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46258" name="AutoShape 157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46259" name="AutoShape 158"/>
              <p:cNvSpPr>
                <a:spLocks noChangeArrowheads="1"/>
              </p:cNvSpPr>
              <p:nvPr/>
            </p:nvSpPr>
            <p:spPr bwMode="auto">
              <a:xfrm>
                <a:off x="626" y="2584"/>
                <a:ext cx="695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</p:grpSp>
        <p:sp>
          <p:nvSpPr>
            <p:cNvPr id="46238" name="Rectangle 159"/>
            <p:cNvSpPr>
              <a:spLocks noChangeArrowheads="1"/>
            </p:cNvSpPr>
            <p:nvPr/>
          </p:nvSpPr>
          <p:spPr bwMode="auto">
            <a:xfrm>
              <a:off x="4218" y="1360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6239" name="Rectangle 160"/>
            <p:cNvSpPr>
              <a:spLocks noChangeArrowheads="1"/>
            </p:cNvSpPr>
            <p:nvPr/>
          </p:nvSpPr>
          <p:spPr bwMode="auto">
            <a:xfrm>
              <a:off x="4230" y="1657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grpSp>
          <p:nvGrpSpPr>
            <p:cNvPr id="46240" name="Group 161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46256" name="AutoShape 162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46257" name="AutoShape 163"/>
              <p:cNvSpPr>
                <a:spLocks noChangeArrowheads="1"/>
              </p:cNvSpPr>
              <p:nvPr/>
            </p:nvSpPr>
            <p:spPr bwMode="auto">
              <a:xfrm>
                <a:off x="626" y="2589"/>
                <a:ext cx="701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</p:grpSp>
        <p:sp>
          <p:nvSpPr>
            <p:cNvPr id="46241" name="Freeform 164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grpSp>
          <p:nvGrpSpPr>
            <p:cNvPr id="46242" name="Group 165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46254" name="AutoShape 166"/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46255" name="AutoShape 167"/>
              <p:cNvSpPr>
                <a:spLocks noChangeArrowheads="1"/>
              </p:cNvSpPr>
              <p:nvPr/>
            </p:nvSpPr>
            <p:spPr bwMode="auto">
              <a:xfrm>
                <a:off x="629" y="2581"/>
                <a:ext cx="694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</p:grpSp>
        <p:sp>
          <p:nvSpPr>
            <p:cNvPr id="46243" name="Rectangle 168"/>
            <p:cNvSpPr>
              <a:spLocks noChangeArrowheads="1"/>
            </p:cNvSpPr>
            <p:nvPr/>
          </p:nvSpPr>
          <p:spPr bwMode="auto">
            <a:xfrm>
              <a:off x="5248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6244" name="Freeform 169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6245" name="Freeform 170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6246" name="Oval 171"/>
            <p:cNvSpPr>
              <a:spLocks noChangeArrowheads="1"/>
            </p:cNvSpPr>
            <p:nvPr/>
          </p:nvSpPr>
          <p:spPr bwMode="auto">
            <a:xfrm>
              <a:off x="5517" y="2614"/>
              <a:ext cx="48" cy="9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6247" name="Freeform 172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6248" name="AutoShape 173"/>
            <p:cNvSpPr>
              <a:spLocks noChangeArrowheads="1"/>
            </p:cNvSpPr>
            <p:nvPr/>
          </p:nvSpPr>
          <p:spPr bwMode="auto">
            <a:xfrm>
              <a:off x="4140" y="2680"/>
              <a:ext cx="1197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6249" name="AutoShape 174"/>
            <p:cNvSpPr>
              <a:spLocks noChangeArrowheads="1"/>
            </p:cNvSpPr>
            <p:nvPr/>
          </p:nvSpPr>
          <p:spPr bwMode="auto">
            <a:xfrm>
              <a:off x="4206" y="2713"/>
              <a:ext cx="1072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6250" name="Oval 175"/>
            <p:cNvSpPr>
              <a:spLocks noChangeArrowheads="1"/>
            </p:cNvSpPr>
            <p:nvPr/>
          </p:nvSpPr>
          <p:spPr bwMode="auto">
            <a:xfrm>
              <a:off x="4308" y="2383"/>
              <a:ext cx="156" cy="145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6251" name="Oval 176"/>
            <p:cNvSpPr>
              <a:spLocks noChangeArrowheads="1"/>
            </p:cNvSpPr>
            <p:nvPr/>
          </p:nvSpPr>
          <p:spPr bwMode="auto">
            <a:xfrm>
              <a:off x="4487" y="2383"/>
              <a:ext cx="162" cy="14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1800">
                <a:solidFill>
                  <a:srgbClr val="FF0000"/>
                </a:solidFill>
                <a:latin typeface="Times New Roman" pitchFamily="18" charset="0"/>
                <a:ea typeface="宋体" charset="-122"/>
                <a:cs typeface="Arial" charset="0"/>
              </a:endParaRPr>
            </a:p>
          </p:txBody>
        </p:sp>
        <p:sp>
          <p:nvSpPr>
            <p:cNvPr id="46252" name="Oval 177"/>
            <p:cNvSpPr>
              <a:spLocks noChangeArrowheads="1"/>
            </p:cNvSpPr>
            <p:nvPr/>
          </p:nvSpPr>
          <p:spPr bwMode="auto">
            <a:xfrm>
              <a:off x="4661" y="2383"/>
              <a:ext cx="162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6253" name="Rectangle 178"/>
            <p:cNvSpPr>
              <a:spLocks noChangeArrowheads="1"/>
            </p:cNvSpPr>
            <p:nvPr/>
          </p:nvSpPr>
          <p:spPr bwMode="auto">
            <a:xfrm>
              <a:off x="5062" y="1835"/>
              <a:ext cx="84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</p:grpSp>
      <p:grpSp>
        <p:nvGrpSpPr>
          <p:cNvPr id="46103" name="Group 179"/>
          <p:cNvGrpSpPr>
            <a:grpSpLocks/>
          </p:cNvGrpSpPr>
          <p:nvPr/>
        </p:nvGrpSpPr>
        <p:grpSpPr bwMode="auto">
          <a:xfrm>
            <a:off x="7196138" y="1663700"/>
            <a:ext cx="377825" cy="576263"/>
            <a:chOff x="4140" y="429"/>
            <a:chExt cx="1425" cy="2396"/>
          </a:xfrm>
        </p:grpSpPr>
        <p:sp>
          <p:nvSpPr>
            <p:cNvPr id="46198" name="Freeform 180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6199" name="Rectangle 181"/>
            <p:cNvSpPr>
              <a:spLocks noChangeArrowheads="1"/>
            </p:cNvSpPr>
            <p:nvPr/>
          </p:nvSpPr>
          <p:spPr bwMode="auto">
            <a:xfrm>
              <a:off x="4206" y="429"/>
              <a:ext cx="1048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6200" name="Freeform 182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6201" name="Freeform 183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6202" name="Rectangle 184"/>
            <p:cNvSpPr>
              <a:spLocks noChangeArrowheads="1"/>
            </p:cNvSpPr>
            <p:nvPr/>
          </p:nvSpPr>
          <p:spPr bwMode="auto">
            <a:xfrm>
              <a:off x="4212" y="693"/>
              <a:ext cx="599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grpSp>
          <p:nvGrpSpPr>
            <p:cNvPr id="46203" name="Group 185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46228" name="AutoShape 186"/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46229" name="AutoShape 187"/>
              <p:cNvSpPr>
                <a:spLocks noChangeArrowheads="1"/>
              </p:cNvSpPr>
              <p:nvPr/>
            </p:nvSpPr>
            <p:spPr bwMode="auto">
              <a:xfrm>
                <a:off x="631" y="2586"/>
                <a:ext cx="695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</p:grpSp>
        <p:sp>
          <p:nvSpPr>
            <p:cNvPr id="46204" name="Rectangle 188"/>
            <p:cNvSpPr>
              <a:spLocks noChangeArrowheads="1"/>
            </p:cNvSpPr>
            <p:nvPr/>
          </p:nvSpPr>
          <p:spPr bwMode="auto">
            <a:xfrm>
              <a:off x="4224" y="1016"/>
              <a:ext cx="599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grpSp>
          <p:nvGrpSpPr>
            <p:cNvPr id="46205" name="Group 189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46226" name="AutoShape 190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46227" name="AutoShape 191"/>
              <p:cNvSpPr>
                <a:spLocks noChangeArrowheads="1"/>
              </p:cNvSpPr>
              <p:nvPr/>
            </p:nvSpPr>
            <p:spPr bwMode="auto">
              <a:xfrm>
                <a:off x="626" y="2584"/>
                <a:ext cx="695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</p:grpSp>
        <p:sp>
          <p:nvSpPr>
            <p:cNvPr id="46206" name="Rectangle 192"/>
            <p:cNvSpPr>
              <a:spLocks noChangeArrowheads="1"/>
            </p:cNvSpPr>
            <p:nvPr/>
          </p:nvSpPr>
          <p:spPr bwMode="auto">
            <a:xfrm>
              <a:off x="4218" y="1360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6207" name="Rectangle 193"/>
            <p:cNvSpPr>
              <a:spLocks noChangeArrowheads="1"/>
            </p:cNvSpPr>
            <p:nvPr/>
          </p:nvSpPr>
          <p:spPr bwMode="auto">
            <a:xfrm>
              <a:off x="4230" y="1657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grpSp>
          <p:nvGrpSpPr>
            <p:cNvPr id="46208" name="Group 194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46224" name="AutoShape 195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46225" name="AutoShape 196"/>
              <p:cNvSpPr>
                <a:spLocks noChangeArrowheads="1"/>
              </p:cNvSpPr>
              <p:nvPr/>
            </p:nvSpPr>
            <p:spPr bwMode="auto">
              <a:xfrm>
                <a:off x="626" y="2589"/>
                <a:ext cx="701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</p:grpSp>
        <p:sp>
          <p:nvSpPr>
            <p:cNvPr id="46209" name="Freeform 197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grpSp>
          <p:nvGrpSpPr>
            <p:cNvPr id="46210" name="Group 198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46222" name="AutoShape 199"/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46223" name="AutoShape 200"/>
              <p:cNvSpPr>
                <a:spLocks noChangeArrowheads="1"/>
              </p:cNvSpPr>
              <p:nvPr/>
            </p:nvSpPr>
            <p:spPr bwMode="auto">
              <a:xfrm>
                <a:off x="629" y="2581"/>
                <a:ext cx="694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</p:grpSp>
        <p:sp>
          <p:nvSpPr>
            <p:cNvPr id="46211" name="Rectangle 201"/>
            <p:cNvSpPr>
              <a:spLocks noChangeArrowheads="1"/>
            </p:cNvSpPr>
            <p:nvPr/>
          </p:nvSpPr>
          <p:spPr bwMode="auto">
            <a:xfrm>
              <a:off x="5248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6212" name="Freeform 202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6213" name="Freeform 203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6214" name="Oval 204"/>
            <p:cNvSpPr>
              <a:spLocks noChangeArrowheads="1"/>
            </p:cNvSpPr>
            <p:nvPr/>
          </p:nvSpPr>
          <p:spPr bwMode="auto">
            <a:xfrm>
              <a:off x="5517" y="2614"/>
              <a:ext cx="48" cy="9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6215" name="Freeform 205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6216" name="AutoShape 206"/>
            <p:cNvSpPr>
              <a:spLocks noChangeArrowheads="1"/>
            </p:cNvSpPr>
            <p:nvPr/>
          </p:nvSpPr>
          <p:spPr bwMode="auto">
            <a:xfrm>
              <a:off x="4140" y="2680"/>
              <a:ext cx="1197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6217" name="AutoShape 207"/>
            <p:cNvSpPr>
              <a:spLocks noChangeArrowheads="1"/>
            </p:cNvSpPr>
            <p:nvPr/>
          </p:nvSpPr>
          <p:spPr bwMode="auto">
            <a:xfrm>
              <a:off x="4206" y="2713"/>
              <a:ext cx="1072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6218" name="Oval 208"/>
            <p:cNvSpPr>
              <a:spLocks noChangeArrowheads="1"/>
            </p:cNvSpPr>
            <p:nvPr/>
          </p:nvSpPr>
          <p:spPr bwMode="auto">
            <a:xfrm>
              <a:off x="4308" y="2383"/>
              <a:ext cx="156" cy="145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6219" name="Oval 209"/>
            <p:cNvSpPr>
              <a:spLocks noChangeArrowheads="1"/>
            </p:cNvSpPr>
            <p:nvPr/>
          </p:nvSpPr>
          <p:spPr bwMode="auto">
            <a:xfrm>
              <a:off x="4487" y="2383"/>
              <a:ext cx="162" cy="14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1800">
                <a:solidFill>
                  <a:srgbClr val="FF0000"/>
                </a:solidFill>
                <a:latin typeface="Times New Roman" pitchFamily="18" charset="0"/>
                <a:ea typeface="宋体" charset="-122"/>
                <a:cs typeface="Arial" charset="0"/>
              </a:endParaRPr>
            </a:p>
          </p:txBody>
        </p:sp>
        <p:sp>
          <p:nvSpPr>
            <p:cNvPr id="46220" name="Oval 210"/>
            <p:cNvSpPr>
              <a:spLocks noChangeArrowheads="1"/>
            </p:cNvSpPr>
            <p:nvPr/>
          </p:nvSpPr>
          <p:spPr bwMode="auto">
            <a:xfrm>
              <a:off x="4661" y="2383"/>
              <a:ext cx="162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6221" name="Rectangle 211"/>
            <p:cNvSpPr>
              <a:spLocks noChangeArrowheads="1"/>
            </p:cNvSpPr>
            <p:nvPr/>
          </p:nvSpPr>
          <p:spPr bwMode="auto">
            <a:xfrm>
              <a:off x="5062" y="1835"/>
              <a:ext cx="84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</p:grpSp>
      <p:grpSp>
        <p:nvGrpSpPr>
          <p:cNvPr id="46104" name="Group 212"/>
          <p:cNvGrpSpPr>
            <a:grpSpLocks/>
          </p:cNvGrpSpPr>
          <p:nvPr/>
        </p:nvGrpSpPr>
        <p:grpSpPr bwMode="auto">
          <a:xfrm>
            <a:off x="7524750" y="2609850"/>
            <a:ext cx="377825" cy="576263"/>
            <a:chOff x="4140" y="429"/>
            <a:chExt cx="1425" cy="2396"/>
          </a:xfrm>
        </p:grpSpPr>
        <p:sp>
          <p:nvSpPr>
            <p:cNvPr id="46166" name="Freeform 213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6167" name="Rectangle 214"/>
            <p:cNvSpPr>
              <a:spLocks noChangeArrowheads="1"/>
            </p:cNvSpPr>
            <p:nvPr/>
          </p:nvSpPr>
          <p:spPr bwMode="auto">
            <a:xfrm>
              <a:off x="4206" y="429"/>
              <a:ext cx="1048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6168" name="Freeform 215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6169" name="Freeform 216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6170" name="Rectangle 217"/>
            <p:cNvSpPr>
              <a:spLocks noChangeArrowheads="1"/>
            </p:cNvSpPr>
            <p:nvPr/>
          </p:nvSpPr>
          <p:spPr bwMode="auto">
            <a:xfrm>
              <a:off x="4212" y="693"/>
              <a:ext cx="599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grpSp>
          <p:nvGrpSpPr>
            <p:cNvPr id="46171" name="Group 218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46196" name="AutoShape 219"/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46197" name="AutoShape 220"/>
              <p:cNvSpPr>
                <a:spLocks noChangeArrowheads="1"/>
              </p:cNvSpPr>
              <p:nvPr/>
            </p:nvSpPr>
            <p:spPr bwMode="auto">
              <a:xfrm>
                <a:off x="631" y="2586"/>
                <a:ext cx="695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</p:grpSp>
        <p:sp>
          <p:nvSpPr>
            <p:cNvPr id="46172" name="Rectangle 221"/>
            <p:cNvSpPr>
              <a:spLocks noChangeArrowheads="1"/>
            </p:cNvSpPr>
            <p:nvPr/>
          </p:nvSpPr>
          <p:spPr bwMode="auto">
            <a:xfrm>
              <a:off x="4224" y="1016"/>
              <a:ext cx="599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grpSp>
          <p:nvGrpSpPr>
            <p:cNvPr id="46173" name="Group 222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46194" name="AutoShape 223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46195" name="AutoShape 224"/>
              <p:cNvSpPr>
                <a:spLocks noChangeArrowheads="1"/>
              </p:cNvSpPr>
              <p:nvPr/>
            </p:nvSpPr>
            <p:spPr bwMode="auto">
              <a:xfrm>
                <a:off x="626" y="2584"/>
                <a:ext cx="695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</p:grpSp>
        <p:sp>
          <p:nvSpPr>
            <p:cNvPr id="46174" name="Rectangle 225"/>
            <p:cNvSpPr>
              <a:spLocks noChangeArrowheads="1"/>
            </p:cNvSpPr>
            <p:nvPr/>
          </p:nvSpPr>
          <p:spPr bwMode="auto">
            <a:xfrm>
              <a:off x="4218" y="1360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6175" name="Rectangle 226"/>
            <p:cNvSpPr>
              <a:spLocks noChangeArrowheads="1"/>
            </p:cNvSpPr>
            <p:nvPr/>
          </p:nvSpPr>
          <p:spPr bwMode="auto">
            <a:xfrm>
              <a:off x="4230" y="1657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grpSp>
          <p:nvGrpSpPr>
            <p:cNvPr id="46176" name="Group 227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46192" name="AutoShape 228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46193" name="AutoShape 229"/>
              <p:cNvSpPr>
                <a:spLocks noChangeArrowheads="1"/>
              </p:cNvSpPr>
              <p:nvPr/>
            </p:nvSpPr>
            <p:spPr bwMode="auto">
              <a:xfrm>
                <a:off x="626" y="2589"/>
                <a:ext cx="701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</p:grpSp>
        <p:sp>
          <p:nvSpPr>
            <p:cNvPr id="46177" name="Freeform 230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grpSp>
          <p:nvGrpSpPr>
            <p:cNvPr id="46178" name="Group 231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46190" name="AutoShape 232"/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46191" name="AutoShape 233"/>
              <p:cNvSpPr>
                <a:spLocks noChangeArrowheads="1"/>
              </p:cNvSpPr>
              <p:nvPr/>
            </p:nvSpPr>
            <p:spPr bwMode="auto">
              <a:xfrm>
                <a:off x="629" y="2581"/>
                <a:ext cx="694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</p:grpSp>
        <p:sp>
          <p:nvSpPr>
            <p:cNvPr id="46179" name="Rectangle 234"/>
            <p:cNvSpPr>
              <a:spLocks noChangeArrowheads="1"/>
            </p:cNvSpPr>
            <p:nvPr/>
          </p:nvSpPr>
          <p:spPr bwMode="auto">
            <a:xfrm>
              <a:off x="5248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6180" name="Freeform 235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6181" name="Freeform 236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6182" name="Oval 237"/>
            <p:cNvSpPr>
              <a:spLocks noChangeArrowheads="1"/>
            </p:cNvSpPr>
            <p:nvPr/>
          </p:nvSpPr>
          <p:spPr bwMode="auto">
            <a:xfrm>
              <a:off x="5517" y="2614"/>
              <a:ext cx="48" cy="9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6183" name="Freeform 238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6184" name="AutoShape 239"/>
            <p:cNvSpPr>
              <a:spLocks noChangeArrowheads="1"/>
            </p:cNvSpPr>
            <p:nvPr/>
          </p:nvSpPr>
          <p:spPr bwMode="auto">
            <a:xfrm>
              <a:off x="4140" y="2680"/>
              <a:ext cx="1197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6185" name="AutoShape 240"/>
            <p:cNvSpPr>
              <a:spLocks noChangeArrowheads="1"/>
            </p:cNvSpPr>
            <p:nvPr/>
          </p:nvSpPr>
          <p:spPr bwMode="auto">
            <a:xfrm>
              <a:off x="4206" y="2713"/>
              <a:ext cx="1072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6186" name="Oval 241"/>
            <p:cNvSpPr>
              <a:spLocks noChangeArrowheads="1"/>
            </p:cNvSpPr>
            <p:nvPr/>
          </p:nvSpPr>
          <p:spPr bwMode="auto">
            <a:xfrm>
              <a:off x="4308" y="2383"/>
              <a:ext cx="156" cy="145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6187" name="Oval 242"/>
            <p:cNvSpPr>
              <a:spLocks noChangeArrowheads="1"/>
            </p:cNvSpPr>
            <p:nvPr/>
          </p:nvSpPr>
          <p:spPr bwMode="auto">
            <a:xfrm>
              <a:off x="4487" y="2383"/>
              <a:ext cx="162" cy="14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1800">
                <a:solidFill>
                  <a:srgbClr val="FF0000"/>
                </a:solidFill>
                <a:latin typeface="Times New Roman" pitchFamily="18" charset="0"/>
                <a:ea typeface="宋体" charset="-122"/>
                <a:cs typeface="Arial" charset="0"/>
              </a:endParaRPr>
            </a:p>
          </p:txBody>
        </p:sp>
        <p:sp>
          <p:nvSpPr>
            <p:cNvPr id="46188" name="Oval 243"/>
            <p:cNvSpPr>
              <a:spLocks noChangeArrowheads="1"/>
            </p:cNvSpPr>
            <p:nvPr/>
          </p:nvSpPr>
          <p:spPr bwMode="auto">
            <a:xfrm>
              <a:off x="4661" y="2383"/>
              <a:ext cx="162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6189" name="Rectangle 244"/>
            <p:cNvSpPr>
              <a:spLocks noChangeArrowheads="1"/>
            </p:cNvSpPr>
            <p:nvPr/>
          </p:nvSpPr>
          <p:spPr bwMode="auto">
            <a:xfrm>
              <a:off x="5062" y="1835"/>
              <a:ext cx="84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</p:grpSp>
      <p:sp>
        <p:nvSpPr>
          <p:cNvPr id="46105" name="Freeform 71"/>
          <p:cNvSpPr>
            <a:spLocks/>
          </p:cNvSpPr>
          <p:nvPr/>
        </p:nvSpPr>
        <p:spPr bwMode="auto">
          <a:xfrm>
            <a:off x="4932363" y="4392613"/>
            <a:ext cx="2965450" cy="1390650"/>
          </a:xfrm>
          <a:custGeom>
            <a:avLst/>
            <a:gdLst>
              <a:gd name="T0" fmla="*/ 2147483647 w 1868"/>
              <a:gd name="T1" fmla="*/ 2147483647 h 876"/>
              <a:gd name="T2" fmla="*/ 2147483647 w 1868"/>
              <a:gd name="T3" fmla="*/ 2147483647 h 876"/>
              <a:gd name="T4" fmla="*/ 2147483647 w 1868"/>
              <a:gd name="T5" fmla="*/ 2147483647 h 876"/>
              <a:gd name="T6" fmla="*/ 2147483647 w 1868"/>
              <a:gd name="T7" fmla="*/ 2147483647 h 876"/>
              <a:gd name="T8" fmla="*/ 2147483647 w 1868"/>
              <a:gd name="T9" fmla="*/ 2147483647 h 876"/>
              <a:gd name="T10" fmla="*/ 2147483647 w 1868"/>
              <a:gd name="T11" fmla="*/ 2147483647 h 876"/>
              <a:gd name="T12" fmla="*/ 2147483647 w 1868"/>
              <a:gd name="T13" fmla="*/ 2147483647 h 876"/>
              <a:gd name="T14" fmla="*/ 2147483647 w 1868"/>
              <a:gd name="T15" fmla="*/ 2147483647 h 876"/>
              <a:gd name="T16" fmla="*/ 2147483647 w 1868"/>
              <a:gd name="T17" fmla="*/ 2147483647 h 876"/>
              <a:gd name="T18" fmla="*/ 2147483647 w 1868"/>
              <a:gd name="T19" fmla="*/ 2147483647 h 876"/>
              <a:gd name="T20" fmla="*/ 2147483647 w 1868"/>
              <a:gd name="T21" fmla="*/ 2147483647 h 87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868"/>
              <a:gd name="T34" fmla="*/ 0 h 876"/>
              <a:gd name="T35" fmla="*/ 1868 w 1868"/>
              <a:gd name="T36" fmla="*/ 876 h 87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868" h="876">
                <a:moveTo>
                  <a:pt x="31" y="327"/>
                </a:moveTo>
                <a:cubicBezTo>
                  <a:pt x="20" y="237"/>
                  <a:pt x="0" y="189"/>
                  <a:pt x="103" y="137"/>
                </a:cubicBezTo>
                <a:cubicBezTo>
                  <a:pt x="206" y="85"/>
                  <a:pt x="476" y="34"/>
                  <a:pt x="649" y="17"/>
                </a:cubicBezTo>
                <a:cubicBezTo>
                  <a:pt x="822" y="0"/>
                  <a:pt x="955" y="18"/>
                  <a:pt x="1141" y="35"/>
                </a:cubicBezTo>
                <a:cubicBezTo>
                  <a:pt x="1327" y="52"/>
                  <a:pt x="1658" y="3"/>
                  <a:pt x="1763" y="121"/>
                </a:cubicBezTo>
                <a:cubicBezTo>
                  <a:pt x="1868" y="239"/>
                  <a:pt x="1840" y="621"/>
                  <a:pt x="1774" y="741"/>
                </a:cubicBezTo>
                <a:cubicBezTo>
                  <a:pt x="1708" y="861"/>
                  <a:pt x="1534" y="827"/>
                  <a:pt x="1369" y="845"/>
                </a:cubicBezTo>
                <a:cubicBezTo>
                  <a:pt x="1204" y="863"/>
                  <a:pt x="935" y="851"/>
                  <a:pt x="781" y="851"/>
                </a:cubicBezTo>
                <a:cubicBezTo>
                  <a:pt x="627" y="851"/>
                  <a:pt x="549" y="876"/>
                  <a:pt x="447" y="847"/>
                </a:cubicBezTo>
                <a:cubicBezTo>
                  <a:pt x="345" y="818"/>
                  <a:pt x="237" y="762"/>
                  <a:pt x="168" y="676"/>
                </a:cubicBezTo>
                <a:cubicBezTo>
                  <a:pt x="98" y="589"/>
                  <a:pt x="29" y="468"/>
                  <a:pt x="31" y="327"/>
                </a:cubicBezTo>
                <a:close/>
              </a:path>
            </a:pathLst>
          </a:cu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46106" name="Line 77"/>
          <p:cNvSpPr>
            <a:spLocks noChangeShapeType="1"/>
          </p:cNvSpPr>
          <p:nvPr/>
        </p:nvSpPr>
        <p:spPr bwMode="auto">
          <a:xfrm flipH="1">
            <a:off x="5381625" y="4702175"/>
            <a:ext cx="855663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46107" name="Line 78"/>
          <p:cNvSpPr>
            <a:spLocks noChangeShapeType="1"/>
          </p:cNvSpPr>
          <p:nvPr/>
        </p:nvSpPr>
        <p:spPr bwMode="auto">
          <a:xfrm flipH="1">
            <a:off x="5891213" y="4749800"/>
            <a:ext cx="563562" cy="393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46108" name="Line 79"/>
          <p:cNvSpPr>
            <a:spLocks noChangeShapeType="1"/>
          </p:cNvSpPr>
          <p:nvPr/>
        </p:nvSpPr>
        <p:spPr bwMode="auto">
          <a:xfrm flipH="1">
            <a:off x="6429375" y="4756150"/>
            <a:ext cx="149225" cy="382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46109" name="Line 80"/>
          <p:cNvSpPr>
            <a:spLocks noChangeShapeType="1"/>
          </p:cNvSpPr>
          <p:nvPr/>
        </p:nvSpPr>
        <p:spPr bwMode="auto">
          <a:xfrm>
            <a:off x="6796088" y="4735513"/>
            <a:ext cx="123825" cy="4127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46110" name="Text Box 97"/>
          <p:cNvSpPr txBox="1">
            <a:spLocks noChangeArrowheads="1"/>
          </p:cNvSpPr>
          <p:nvPr/>
        </p:nvSpPr>
        <p:spPr bwMode="auto">
          <a:xfrm>
            <a:off x="4959350" y="4279900"/>
            <a:ext cx="119856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600">
                <a:solidFill>
                  <a:srgbClr val="CC0000"/>
                </a:solidFill>
                <a:latin typeface="Arial" charset="0"/>
                <a:ea typeface="ＭＳ Ｐゴシック" pitchFamily="34" charset="-128"/>
              </a:rPr>
              <a:t>institutional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600">
                <a:solidFill>
                  <a:srgbClr val="CC0000"/>
                </a:solidFill>
                <a:latin typeface="Arial" charset="0"/>
                <a:ea typeface="ＭＳ Ｐゴシック" pitchFamily="34" charset="-128"/>
              </a:rPr>
              <a:t>network</a:t>
            </a:r>
            <a:endParaRPr lang="en-US" altLang="zh-CN" sz="2400">
              <a:solidFill>
                <a:srgbClr val="CC0000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46111" name="Text Box 98"/>
          <p:cNvSpPr txBox="1">
            <a:spLocks noChangeArrowheads="1"/>
          </p:cNvSpPr>
          <p:nvPr/>
        </p:nvSpPr>
        <p:spPr bwMode="auto">
          <a:xfrm>
            <a:off x="6870700" y="4660900"/>
            <a:ext cx="14843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600">
                <a:latin typeface="Arial" charset="0"/>
                <a:ea typeface="ＭＳ Ｐゴシック" pitchFamily="34" charset="-128"/>
              </a:rPr>
              <a:t>100Mbps LAN</a:t>
            </a:r>
            <a:endParaRPr lang="en-US" altLang="zh-CN" sz="2400">
              <a:solidFill>
                <a:schemeClr val="accent2"/>
              </a:solidFill>
              <a:latin typeface="Arial" charset="0"/>
              <a:ea typeface="ＭＳ Ｐゴシック" pitchFamily="34" charset="-128"/>
            </a:endParaRPr>
          </a:p>
        </p:txBody>
      </p:sp>
      <p:grpSp>
        <p:nvGrpSpPr>
          <p:cNvPr id="46112" name="Group 120"/>
          <p:cNvGrpSpPr>
            <a:grpSpLocks/>
          </p:cNvGrpSpPr>
          <p:nvPr/>
        </p:nvGrpSpPr>
        <p:grpSpPr bwMode="auto">
          <a:xfrm>
            <a:off x="6154738" y="4460875"/>
            <a:ext cx="881062" cy="307975"/>
            <a:chOff x="2356" y="1300"/>
            <a:chExt cx="555" cy="194"/>
          </a:xfrm>
        </p:grpSpPr>
        <p:sp>
          <p:nvSpPr>
            <p:cNvPr id="46158" name="Oval 407"/>
            <p:cNvSpPr>
              <a:spLocks noChangeArrowheads="1"/>
            </p:cNvSpPr>
            <p:nvPr/>
          </p:nvSpPr>
          <p:spPr bwMode="auto">
            <a:xfrm>
              <a:off x="2357" y="1385"/>
              <a:ext cx="551" cy="109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  <a:cs typeface="Arial" charset="0"/>
              </a:endParaRPr>
            </a:p>
          </p:txBody>
        </p:sp>
        <p:sp>
          <p:nvSpPr>
            <p:cNvPr id="46159" name="Rectangle 410"/>
            <p:cNvSpPr>
              <a:spLocks noChangeArrowheads="1"/>
            </p:cNvSpPr>
            <p:nvPr/>
          </p:nvSpPr>
          <p:spPr bwMode="auto">
            <a:xfrm>
              <a:off x="2357" y="1374"/>
              <a:ext cx="554" cy="66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  <a:cs typeface="Arial" charset="0"/>
              </a:endParaRPr>
            </a:p>
          </p:txBody>
        </p:sp>
        <p:sp>
          <p:nvSpPr>
            <p:cNvPr id="46160" name="Oval 411"/>
            <p:cNvSpPr>
              <a:spLocks noChangeArrowheads="1"/>
            </p:cNvSpPr>
            <p:nvPr/>
          </p:nvSpPr>
          <p:spPr bwMode="auto">
            <a:xfrm>
              <a:off x="2356" y="1300"/>
              <a:ext cx="551" cy="12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  <a:cs typeface="Arial" charset="0"/>
              </a:endParaRPr>
            </a:p>
          </p:txBody>
        </p:sp>
        <p:grpSp>
          <p:nvGrpSpPr>
            <p:cNvPr id="46161" name="Group 124"/>
            <p:cNvGrpSpPr>
              <a:grpSpLocks/>
            </p:cNvGrpSpPr>
            <p:nvPr/>
          </p:nvGrpSpPr>
          <p:grpSpPr bwMode="auto">
            <a:xfrm>
              <a:off x="2468" y="1332"/>
              <a:ext cx="310" cy="60"/>
              <a:chOff x="2468" y="1332"/>
              <a:chExt cx="310" cy="60"/>
            </a:xfrm>
          </p:grpSpPr>
          <p:sp>
            <p:nvSpPr>
              <p:cNvPr id="46164" name="Freeform 125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6165" name="Freeform 126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v-SE"/>
              </a:p>
            </p:txBody>
          </p:sp>
        </p:grpSp>
        <p:sp>
          <p:nvSpPr>
            <p:cNvPr id="46162" name="Line 127"/>
            <p:cNvSpPr>
              <a:spLocks noChangeShapeType="1"/>
            </p:cNvSpPr>
            <p:nvPr/>
          </p:nvSpPr>
          <p:spPr bwMode="auto">
            <a:xfrm>
              <a:off x="2357" y="1361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6163" name="Line 128"/>
            <p:cNvSpPr>
              <a:spLocks noChangeShapeType="1"/>
            </p:cNvSpPr>
            <p:nvPr/>
          </p:nvSpPr>
          <p:spPr bwMode="auto">
            <a:xfrm>
              <a:off x="2907" y="1363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v-SE"/>
            </a:p>
          </p:txBody>
        </p:sp>
      </p:grpSp>
      <p:grpSp>
        <p:nvGrpSpPr>
          <p:cNvPr id="46113" name="Group 172"/>
          <p:cNvGrpSpPr>
            <a:grpSpLocks/>
          </p:cNvGrpSpPr>
          <p:nvPr/>
        </p:nvGrpSpPr>
        <p:grpSpPr bwMode="auto">
          <a:xfrm>
            <a:off x="5068888" y="5070475"/>
            <a:ext cx="525462" cy="557213"/>
            <a:chOff x="-44" y="1473"/>
            <a:chExt cx="981" cy="1105"/>
          </a:xfrm>
        </p:grpSpPr>
        <p:pic>
          <p:nvPicPr>
            <p:cNvPr id="46156" name="Picture 173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6157" name="Freeform 174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24164 w 356"/>
                <a:gd name="T3" fmla="*/ 1678 h 368"/>
                <a:gd name="T4" fmla="*/ 28666 w 356"/>
                <a:gd name="T5" fmla="*/ 34959 h 368"/>
                <a:gd name="T6" fmla="*/ 6318 w 356"/>
                <a:gd name="T7" fmla="*/ 4372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sv-SE"/>
            </a:p>
          </p:txBody>
        </p:sp>
      </p:grpSp>
      <p:grpSp>
        <p:nvGrpSpPr>
          <p:cNvPr id="46114" name="Group 340"/>
          <p:cNvGrpSpPr>
            <a:grpSpLocks/>
          </p:cNvGrpSpPr>
          <p:nvPr/>
        </p:nvGrpSpPr>
        <p:grpSpPr bwMode="auto">
          <a:xfrm>
            <a:off x="5580063" y="5092700"/>
            <a:ext cx="525462" cy="557213"/>
            <a:chOff x="-44" y="1473"/>
            <a:chExt cx="981" cy="1105"/>
          </a:xfrm>
        </p:grpSpPr>
        <p:pic>
          <p:nvPicPr>
            <p:cNvPr id="46154" name="Picture 341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6155" name="Freeform 342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24164 w 356"/>
                <a:gd name="T3" fmla="*/ 1678 h 368"/>
                <a:gd name="T4" fmla="*/ 28666 w 356"/>
                <a:gd name="T5" fmla="*/ 34959 h 368"/>
                <a:gd name="T6" fmla="*/ 6318 w 356"/>
                <a:gd name="T7" fmla="*/ 4372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sv-SE"/>
            </a:p>
          </p:txBody>
        </p:sp>
      </p:grpSp>
      <p:grpSp>
        <p:nvGrpSpPr>
          <p:cNvPr id="46115" name="Group 343"/>
          <p:cNvGrpSpPr>
            <a:grpSpLocks/>
          </p:cNvGrpSpPr>
          <p:nvPr/>
        </p:nvGrpSpPr>
        <p:grpSpPr bwMode="auto">
          <a:xfrm>
            <a:off x="6103938" y="5081588"/>
            <a:ext cx="525462" cy="557212"/>
            <a:chOff x="-44" y="1473"/>
            <a:chExt cx="981" cy="1105"/>
          </a:xfrm>
        </p:grpSpPr>
        <p:pic>
          <p:nvPicPr>
            <p:cNvPr id="46152" name="Picture 344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6153" name="Freeform 345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24164 w 356"/>
                <a:gd name="T3" fmla="*/ 1678 h 368"/>
                <a:gd name="T4" fmla="*/ 28666 w 356"/>
                <a:gd name="T5" fmla="*/ 34959 h 368"/>
                <a:gd name="T6" fmla="*/ 6318 w 356"/>
                <a:gd name="T7" fmla="*/ 4372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sv-SE"/>
            </a:p>
          </p:txBody>
        </p:sp>
      </p:grpSp>
      <p:grpSp>
        <p:nvGrpSpPr>
          <p:cNvPr id="60509" name="Group 308"/>
          <p:cNvGrpSpPr>
            <a:grpSpLocks/>
          </p:cNvGrpSpPr>
          <p:nvPr/>
        </p:nvGrpSpPr>
        <p:grpSpPr bwMode="auto">
          <a:xfrm>
            <a:off x="6719888" y="4941888"/>
            <a:ext cx="1860550" cy="809625"/>
            <a:chOff x="4217" y="3611"/>
            <a:chExt cx="1172" cy="510"/>
          </a:xfrm>
        </p:grpSpPr>
        <p:sp>
          <p:nvSpPr>
            <p:cNvPr id="46150" name="Rectangle 307"/>
            <p:cNvSpPr>
              <a:spLocks noChangeArrowheads="1"/>
            </p:cNvSpPr>
            <p:nvPr/>
          </p:nvSpPr>
          <p:spPr bwMode="auto">
            <a:xfrm>
              <a:off x="4217" y="3611"/>
              <a:ext cx="329" cy="473"/>
            </a:xfrm>
            <a:prstGeom prst="rect">
              <a:avLst/>
            </a:prstGeom>
            <a:solidFill>
              <a:srgbClr val="C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6151" name="Text Box 97"/>
            <p:cNvSpPr txBox="1">
              <a:spLocks noChangeArrowheads="1"/>
            </p:cNvSpPr>
            <p:nvPr/>
          </p:nvSpPr>
          <p:spPr bwMode="auto">
            <a:xfrm>
              <a:off x="4561" y="3717"/>
              <a:ext cx="82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2000">
                  <a:solidFill>
                    <a:srgbClr val="CC0000"/>
                  </a:solidFill>
                  <a:latin typeface="Arial" charset="0"/>
                  <a:ea typeface="ＭＳ Ｐゴシック" pitchFamily="34" charset="-128"/>
                </a:rPr>
                <a:t>local web </a:t>
              </a:r>
            </a:p>
            <a:p>
              <a:pPr algn="ctr">
                <a:lnSpc>
                  <a:spcPct val="9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2000">
                  <a:solidFill>
                    <a:srgbClr val="CC0000"/>
                  </a:solidFill>
                  <a:latin typeface="Arial" charset="0"/>
                  <a:ea typeface="ＭＳ Ｐゴシック" pitchFamily="34" charset="-128"/>
                </a:rPr>
                <a:t>cache</a:t>
              </a:r>
            </a:p>
          </p:txBody>
        </p:sp>
      </p:grpSp>
      <p:grpSp>
        <p:nvGrpSpPr>
          <p:cNvPr id="46117" name="Group 307"/>
          <p:cNvGrpSpPr>
            <a:grpSpLocks/>
          </p:cNvGrpSpPr>
          <p:nvPr/>
        </p:nvGrpSpPr>
        <p:grpSpPr bwMode="auto">
          <a:xfrm>
            <a:off x="6784975" y="5027613"/>
            <a:ext cx="377825" cy="576262"/>
            <a:chOff x="4140" y="429"/>
            <a:chExt cx="1425" cy="2396"/>
          </a:xfrm>
        </p:grpSpPr>
        <p:sp>
          <p:nvSpPr>
            <p:cNvPr id="46118" name="Freeform 308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6119" name="Rectangle 309"/>
            <p:cNvSpPr>
              <a:spLocks noChangeArrowheads="1"/>
            </p:cNvSpPr>
            <p:nvPr/>
          </p:nvSpPr>
          <p:spPr bwMode="auto">
            <a:xfrm>
              <a:off x="4206" y="429"/>
              <a:ext cx="1048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6120" name="Freeform 310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6121" name="Freeform 311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6122" name="Rectangle 312"/>
            <p:cNvSpPr>
              <a:spLocks noChangeArrowheads="1"/>
            </p:cNvSpPr>
            <p:nvPr/>
          </p:nvSpPr>
          <p:spPr bwMode="auto">
            <a:xfrm>
              <a:off x="4212" y="693"/>
              <a:ext cx="599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grpSp>
          <p:nvGrpSpPr>
            <p:cNvPr id="46123" name="Group 313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46148" name="AutoShape 314"/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46149" name="AutoShape 315"/>
              <p:cNvSpPr>
                <a:spLocks noChangeArrowheads="1"/>
              </p:cNvSpPr>
              <p:nvPr/>
            </p:nvSpPr>
            <p:spPr bwMode="auto">
              <a:xfrm>
                <a:off x="631" y="2586"/>
                <a:ext cx="695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</p:grpSp>
        <p:sp>
          <p:nvSpPr>
            <p:cNvPr id="46124" name="Rectangle 316"/>
            <p:cNvSpPr>
              <a:spLocks noChangeArrowheads="1"/>
            </p:cNvSpPr>
            <p:nvPr/>
          </p:nvSpPr>
          <p:spPr bwMode="auto">
            <a:xfrm>
              <a:off x="4224" y="1016"/>
              <a:ext cx="599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grpSp>
          <p:nvGrpSpPr>
            <p:cNvPr id="46125" name="Group 317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46146" name="AutoShape 318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46147" name="AutoShape 319"/>
              <p:cNvSpPr>
                <a:spLocks noChangeArrowheads="1"/>
              </p:cNvSpPr>
              <p:nvPr/>
            </p:nvSpPr>
            <p:spPr bwMode="auto">
              <a:xfrm>
                <a:off x="626" y="2584"/>
                <a:ext cx="695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</p:grpSp>
        <p:sp>
          <p:nvSpPr>
            <p:cNvPr id="46126" name="Rectangle 320"/>
            <p:cNvSpPr>
              <a:spLocks noChangeArrowheads="1"/>
            </p:cNvSpPr>
            <p:nvPr/>
          </p:nvSpPr>
          <p:spPr bwMode="auto">
            <a:xfrm>
              <a:off x="4218" y="1360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6127" name="Rectangle 321"/>
            <p:cNvSpPr>
              <a:spLocks noChangeArrowheads="1"/>
            </p:cNvSpPr>
            <p:nvPr/>
          </p:nvSpPr>
          <p:spPr bwMode="auto">
            <a:xfrm>
              <a:off x="4230" y="1657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grpSp>
          <p:nvGrpSpPr>
            <p:cNvPr id="46128" name="Group 322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46144" name="AutoShape 323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46145" name="AutoShape 324"/>
              <p:cNvSpPr>
                <a:spLocks noChangeArrowheads="1"/>
              </p:cNvSpPr>
              <p:nvPr/>
            </p:nvSpPr>
            <p:spPr bwMode="auto">
              <a:xfrm>
                <a:off x="626" y="2589"/>
                <a:ext cx="701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</p:grpSp>
        <p:sp>
          <p:nvSpPr>
            <p:cNvPr id="46129" name="Freeform 325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grpSp>
          <p:nvGrpSpPr>
            <p:cNvPr id="46130" name="Group 326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46142" name="AutoShape 327"/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46143" name="AutoShape 328"/>
              <p:cNvSpPr>
                <a:spLocks noChangeArrowheads="1"/>
              </p:cNvSpPr>
              <p:nvPr/>
            </p:nvSpPr>
            <p:spPr bwMode="auto">
              <a:xfrm>
                <a:off x="629" y="2581"/>
                <a:ext cx="694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CN" altLang="zh-CN" sz="2400">
                  <a:latin typeface="Times New Roman" pitchFamily="18" charset="0"/>
                  <a:ea typeface="宋体" charset="-122"/>
                </a:endParaRPr>
              </a:p>
            </p:txBody>
          </p:sp>
        </p:grpSp>
        <p:sp>
          <p:nvSpPr>
            <p:cNvPr id="46131" name="Rectangle 329"/>
            <p:cNvSpPr>
              <a:spLocks noChangeArrowheads="1"/>
            </p:cNvSpPr>
            <p:nvPr/>
          </p:nvSpPr>
          <p:spPr bwMode="auto">
            <a:xfrm>
              <a:off x="5248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6132" name="Freeform 330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6133" name="Freeform 331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6134" name="Oval 332"/>
            <p:cNvSpPr>
              <a:spLocks noChangeArrowheads="1"/>
            </p:cNvSpPr>
            <p:nvPr/>
          </p:nvSpPr>
          <p:spPr bwMode="auto">
            <a:xfrm>
              <a:off x="5517" y="2614"/>
              <a:ext cx="48" cy="9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6135" name="Freeform 333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6136" name="AutoShape 334"/>
            <p:cNvSpPr>
              <a:spLocks noChangeArrowheads="1"/>
            </p:cNvSpPr>
            <p:nvPr/>
          </p:nvSpPr>
          <p:spPr bwMode="auto">
            <a:xfrm>
              <a:off x="4140" y="2680"/>
              <a:ext cx="1197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6137" name="AutoShape 335"/>
            <p:cNvSpPr>
              <a:spLocks noChangeArrowheads="1"/>
            </p:cNvSpPr>
            <p:nvPr/>
          </p:nvSpPr>
          <p:spPr bwMode="auto">
            <a:xfrm>
              <a:off x="4206" y="2713"/>
              <a:ext cx="1072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6138" name="Oval 336"/>
            <p:cNvSpPr>
              <a:spLocks noChangeArrowheads="1"/>
            </p:cNvSpPr>
            <p:nvPr/>
          </p:nvSpPr>
          <p:spPr bwMode="auto">
            <a:xfrm>
              <a:off x="4308" y="2383"/>
              <a:ext cx="156" cy="145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6139" name="Oval 337"/>
            <p:cNvSpPr>
              <a:spLocks noChangeArrowheads="1"/>
            </p:cNvSpPr>
            <p:nvPr/>
          </p:nvSpPr>
          <p:spPr bwMode="auto">
            <a:xfrm>
              <a:off x="4487" y="2383"/>
              <a:ext cx="162" cy="14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1800">
                <a:solidFill>
                  <a:srgbClr val="FF0000"/>
                </a:solidFill>
                <a:latin typeface="Times New Roman" pitchFamily="18" charset="0"/>
                <a:ea typeface="宋体" charset="-122"/>
                <a:cs typeface="Arial" charset="0"/>
              </a:endParaRPr>
            </a:p>
          </p:txBody>
        </p:sp>
        <p:sp>
          <p:nvSpPr>
            <p:cNvPr id="46140" name="Oval 338"/>
            <p:cNvSpPr>
              <a:spLocks noChangeArrowheads="1"/>
            </p:cNvSpPr>
            <p:nvPr/>
          </p:nvSpPr>
          <p:spPr bwMode="auto">
            <a:xfrm>
              <a:off x="4661" y="2383"/>
              <a:ext cx="162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46141" name="Rectangle 339"/>
            <p:cNvSpPr>
              <a:spLocks noChangeArrowheads="1"/>
            </p:cNvSpPr>
            <p:nvPr/>
          </p:nvSpPr>
          <p:spPr bwMode="auto">
            <a:xfrm>
              <a:off x="5062" y="1835"/>
              <a:ext cx="84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zh-CN" sz="2400">
                <a:latin typeface="Times New Roman" pitchFamily="18" charset="0"/>
                <a:ea typeface="宋体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35040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9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9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0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66" grpId="0"/>
      <p:bldP spid="149567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Roadmap</a:t>
            </a:r>
            <a:endParaRPr lang="en-US" dirty="0" smtClean="0"/>
          </a:p>
        </p:txBody>
      </p:sp>
      <p:sp>
        <p:nvSpPr>
          <p:cNvPr id="1843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3a-</a:t>
            </a:r>
            <a:fld id="{F2B0524B-4689-4349-8A61-994FB85E9567}" type="slidenum">
              <a:rPr lang="en-US" smtClean="0"/>
              <a:pPr/>
              <a:t>36</a:t>
            </a:fld>
            <a:endParaRPr lang="en-US" smtClean="0"/>
          </a:p>
        </p:txBody>
      </p:sp>
      <p:pic>
        <p:nvPicPr>
          <p:cNvPr id="5123" name="Picture 3" descr="C:\Users\ptrianta.NET\AppData\Local\Microsoft\Windows\Temporary Internet Files\Content.IE5\PUCT662B\MP90042767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098522" y="397466"/>
            <a:ext cx="1925226" cy="1282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 flipH="1">
            <a:off x="592978" y="2060848"/>
            <a:ext cx="45719" cy="295232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35842" name="Picture 2" descr="https://encrypted-tbn3.gstatic.com/images?q=tbn:ANd9GcSm49ArgnEZDebR1_E8OcRMSerzCqMJyxU0bjHyAGPiUYacOr9hJ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100" y="4742880"/>
            <a:ext cx="279474" cy="279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4"/>
          <p:cNvSpPr txBox="1">
            <a:spLocks noChangeArrowheads="1"/>
          </p:cNvSpPr>
          <p:nvPr/>
        </p:nvSpPr>
        <p:spPr bwMode="auto">
          <a:xfrm>
            <a:off x="732716" y="1916832"/>
            <a:ext cx="7799724" cy="376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Applications and their needs, vs Internet </a:t>
            </a:r>
            <a:r>
              <a:rPr lang="en-US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trasport</a:t>
            </a: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layer services</a:t>
            </a:r>
          </a:p>
          <a:p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The http </a:t>
            </a:r>
            <a:r>
              <a:rPr lang="en-US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protcocol</a:t>
            </a:r>
            <a:endParaRPr lang="en-US" sz="2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1"/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General description and functionality</a:t>
            </a:r>
          </a:p>
          <a:p>
            <a:pPr lvl="1"/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Authentication, cookies and related aspects</a:t>
            </a:r>
          </a:p>
          <a:p>
            <a:pPr lvl="1"/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Caching </a:t>
            </a:r>
            <a:r>
              <a:rPr lang="en-US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andp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roxies</a:t>
            </a:r>
            <a:endParaRPr lang="en-US" sz="2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1"/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(continuation with more applications: next lecture)</a:t>
            </a:r>
          </a:p>
          <a:p>
            <a:pPr lvl="1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70732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0009FA7E-E083-414D-AE54-9AE20654E268}" type="slidenum">
              <a:rPr lang="en-US" altLang="zh-CN" sz="1400">
                <a:latin typeface="Times New Roman" pitchFamily="18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zh-CN" sz="1400">
              <a:latin typeface="Times New Roman" pitchFamily="18" charset="0"/>
            </a:endParaRP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382000" cy="608112"/>
          </a:xfrm>
        </p:spPr>
        <p:txBody>
          <a:bodyPr/>
          <a:lstStyle/>
          <a:p>
            <a:r>
              <a:rPr lang="en-US" altLang="zh-CN" sz="2800" dirty="0" smtClean="0">
                <a:ea typeface="宋体" charset="-122"/>
              </a:rPr>
              <a:t>Applications and application-layer protocols</a:t>
            </a:r>
            <a:endParaRPr lang="en-US" altLang="zh-CN" dirty="0" smtClean="0">
              <a:ea typeface="宋体" charset="-122"/>
            </a:endParaRP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38149" y="1124744"/>
            <a:ext cx="4738687" cy="4421981"/>
          </a:xfrm>
        </p:spPr>
        <p:txBody>
          <a:bodyPr/>
          <a:lstStyle/>
          <a:p>
            <a:pPr>
              <a:lnSpc>
                <a:spcPct val="90000"/>
              </a:lnSpc>
              <a:buFont typeface="ZapfDingbats" pitchFamily="82" charset="2"/>
              <a:buNone/>
            </a:pPr>
            <a:r>
              <a:rPr lang="en-US" altLang="zh-CN" sz="1800" dirty="0" smtClean="0">
                <a:solidFill>
                  <a:srgbClr val="FF0000"/>
                </a:solidFill>
                <a:ea typeface="宋体" charset="-122"/>
              </a:rPr>
              <a:t>Application: communicating, distributed processes</a:t>
            </a:r>
            <a:endParaRPr lang="en-US" altLang="zh-CN" sz="2000" dirty="0" smtClean="0">
              <a:ea typeface="宋体" charset="-122"/>
            </a:endParaRPr>
          </a:p>
          <a:p>
            <a:pPr lvl="1">
              <a:lnSpc>
                <a:spcPct val="90000"/>
              </a:lnSpc>
            </a:pPr>
            <a:r>
              <a:rPr lang="en-US" altLang="zh-CN" sz="1800" dirty="0" smtClean="0">
                <a:ea typeface="宋体" charset="-122"/>
              </a:rPr>
              <a:t>running in network hosts in “user space”</a:t>
            </a:r>
            <a:endParaRPr lang="en-US" altLang="zh-CN" sz="1800" dirty="0" smtClean="0">
              <a:solidFill>
                <a:srgbClr val="FF0000"/>
              </a:solidFill>
              <a:ea typeface="宋体" charset="-122"/>
            </a:endParaRPr>
          </a:p>
          <a:p>
            <a:pPr lvl="1">
              <a:lnSpc>
                <a:spcPct val="90000"/>
              </a:lnSpc>
            </a:pPr>
            <a:r>
              <a:rPr lang="en-US" altLang="zh-CN" sz="1800" dirty="0" smtClean="0">
                <a:ea typeface="宋体" charset="-122"/>
              </a:rPr>
              <a:t>exchange messages</a:t>
            </a:r>
          </a:p>
          <a:p>
            <a:pPr lvl="1">
              <a:lnSpc>
                <a:spcPct val="90000"/>
              </a:lnSpc>
            </a:pPr>
            <a:r>
              <a:rPr lang="en-US" altLang="zh-CN" sz="1800" dirty="0" smtClean="0">
                <a:ea typeface="宋体" charset="-122"/>
              </a:rPr>
              <a:t>e.g., email, file transfer, the Web</a:t>
            </a:r>
          </a:p>
          <a:p>
            <a:pPr>
              <a:lnSpc>
                <a:spcPct val="90000"/>
              </a:lnSpc>
              <a:buFont typeface="ZapfDingbats" pitchFamily="82" charset="2"/>
              <a:buNone/>
            </a:pPr>
            <a:r>
              <a:rPr lang="en-US" altLang="zh-CN" sz="1800" dirty="0" smtClean="0">
                <a:solidFill>
                  <a:srgbClr val="FF0000"/>
                </a:solidFill>
                <a:ea typeface="宋体" charset="-122"/>
              </a:rPr>
              <a:t>Application-layer </a:t>
            </a:r>
            <a:r>
              <a:rPr lang="en-US" altLang="zh-CN" sz="1800" b="1" dirty="0" smtClean="0">
                <a:solidFill>
                  <a:srgbClr val="FF0000"/>
                </a:solidFill>
                <a:ea typeface="宋体" charset="-122"/>
              </a:rPr>
              <a:t>protocols</a:t>
            </a:r>
            <a:endParaRPr lang="en-US" altLang="zh-CN" sz="2000" b="1" dirty="0" smtClean="0">
              <a:solidFill>
                <a:srgbClr val="FF0000"/>
              </a:solidFill>
              <a:ea typeface="宋体" charset="-122"/>
            </a:endParaRPr>
          </a:p>
          <a:p>
            <a:pPr lvl="1">
              <a:lnSpc>
                <a:spcPct val="90000"/>
              </a:lnSpc>
            </a:pPr>
            <a:r>
              <a:rPr lang="en-US" altLang="zh-CN" sz="1800" dirty="0" smtClean="0">
                <a:ea typeface="宋体" charset="-122"/>
              </a:rPr>
              <a:t>Are only one </a:t>
            </a:r>
            <a:r>
              <a:rPr lang="en-US" altLang="zh-CN" sz="1800" dirty="0" smtClean="0">
                <a:ea typeface="宋体" charset="-122"/>
              </a:rPr>
              <a:t>“piece” of an application -others are e.g. </a:t>
            </a:r>
            <a:r>
              <a:rPr lang="en-US" altLang="zh-CN" sz="1800" dirty="0" smtClean="0">
                <a:solidFill>
                  <a:schemeClr val="accent2"/>
                </a:solidFill>
                <a:ea typeface="宋体" charset="-122"/>
              </a:rPr>
              <a:t>user agents</a:t>
            </a:r>
            <a:r>
              <a:rPr lang="en-US" altLang="zh-CN" sz="1800" dirty="0" smtClean="0">
                <a:ea typeface="宋体" charset="-122"/>
              </a:rPr>
              <a:t>.</a:t>
            </a:r>
          </a:p>
          <a:p>
            <a:pPr lvl="2">
              <a:lnSpc>
                <a:spcPct val="90000"/>
              </a:lnSpc>
            </a:pPr>
            <a:r>
              <a:rPr lang="en-US" altLang="zh-CN" sz="1600" dirty="0" err="1" smtClean="0">
                <a:ea typeface="宋体" charset="-122"/>
              </a:rPr>
              <a:t>Web:browser</a:t>
            </a:r>
            <a:endParaRPr lang="en-US" altLang="zh-CN" sz="1600" dirty="0" smtClean="0">
              <a:ea typeface="宋体" charset="-122"/>
            </a:endParaRPr>
          </a:p>
          <a:p>
            <a:pPr lvl="2">
              <a:lnSpc>
                <a:spcPct val="90000"/>
              </a:lnSpc>
            </a:pPr>
            <a:r>
              <a:rPr lang="en-US" altLang="zh-CN" sz="1600" dirty="0" smtClean="0">
                <a:ea typeface="宋体" charset="-122"/>
              </a:rPr>
              <a:t>E-mail: mail reader</a:t>
            </a:r>
          </a:p>
          <a:p>
            <a:pPr lvl="2">
              <a:lnSpc>
                <a:spcPct val="90000"/>
              </a:lnSpc>
            </a:pPr>
            <a:r>
              <a:rPr lang="en-US" altLang="zh-CN" sz="1600" dirty="0" smtClean="0">
                <a:ea typeface="宋体" charset="-122"/>
              </a:rPr>
              <a:t>streaming audio/video: media player</a:t>
            </a:r>
          </a:p>
          <a:p>
            <a:pPr lvl="1">
              <a:lnSpc>
                <a:spcPct val="90000"/>
              </a:lnSpc>
            </a:pPr>
            <a:r>
              <a:rPr lang="en-US" altLang="zh-CN" sz="1800" b="1" dirty="0" smtClean="0">
                <a:ea typeface="宋体" charset="-122"/>
              </a:rPr>
              <a:t>define </a:t>
            </a:r>
            <a:r>
              <a:rPr lang="en-US" altLang="zh-CN" sz="1800" dirty="0" smtClean="0">
                <a:ea typeface="宋体" charset="-122"/>
              </a:rPr>
              <a:t>messages exchanged by apps and actions taken</a:t>
            </a:r>
          </a:p>
          <a:p>
            <a:pPr lvl="1">
              <a:lnSpc>
                <a:spcPct val="90000"/>
              </a:lnSpc>
            </a:pPr>
            <a:r>
              <a:rPr lang="en-US" altLang="zh-CN" sz="1800" b="1" dirty="0" smtClean="0">
                <a:ea typeface="宋体" charset="-122"/>
              </a:rPr>
              <a:t>use services </a:t>
            </a:r>
            <a:r>
              <a:rPr lang="en-US" altLang="zh-CN" sz="1800" dirty="0" smtClean="0">
                <a:ea typeface="宋体" charset="-122"/>
              </a:rPr>
              <a:t>provided by lower layer protocols</a:t>
            </a:r>
          </a:p>
        </p:txBody>
      </p:sp>
      <p:grpSp>
        <p:nvGrpSpPr>
          <p:cNvPr id="16390" name="Group 4"/>
          <p:cNvGrpSpPr>
            <a:grpSpLocks/>
          </p:cNvGrpSpPr>
          <p:nvPr/>
        </p:nvGrpSpPr>
        <p:grpSpPr bwMode="auto">
          <a:xfrm>
            <a:off x="4908550" y="1876425"/>
            <a:ext cx="3678238" cy="3670300"/>
            <a:chOff x="3092" y="1182"/>
            <a:chExt cx="2317" cy="2312"/>
          </a:xfrm>
        </p:grpSpPr>
        <p:sp>
          <p:nvSpPr>
            <p:cNvPr id="16418" name="Freeform 5"/>
            <p:cNvSpPr>
              <a:spLocks/>
            </p:cNvSpPr>
            <p:nvPr/>
          </p:nvSpPr>
          <p:spPr bwMode="auto">
            <a:xfrm>
              <a:off x="4276" y="1272"/>
              <a:ext cx="1133" cy="1055"/>
            </a:xfrm>
            <a:custGeom>
              <a:avLst/>
              <a:gdLst>
                <a:gd name="T0" fmla="*/ 109 w 1292"/>
                <a:gd name="T1" fmla="*/ 3 h 1255"/>
                <a:gd name="T2" fmla="*/ 16 w 1292"/>
                <a:gd name="T3" fmla="*/ 55 h 1255"/>
                <a:gd name="T4" fmla="*/ 13 w 1292"/>
                <a:gd name="T5" fmla="*/ 184 h 1255"/>
                <a:gd name="T6" fmla="*/ 24 w 1292"/>
                <a:gd name="T7" fmla="*/ 293 h 1255"/>
                <a:gd name="T8" fmla="*/ 112 w 1292"/>
                <a:gd name="T9" fmla="*/ 308 h 1255"/>
                <a:gd name="T10" fmla="*/ 294 w 1292"/>
                <a:gd name="T11" fmla="*/ 398 h 1255"/>
                <a:gd name="T12" fmla="*/ 453 w 1292"/>
                <a:gd name="T13" fmla="*/ 437 h 1255"/>
                <a:gd name="T14" fmla="*/ 545 w 1292"/>
                <a:gd name="T15" fmla="*/ 360 h 1255"/>
                <a:gd name="T16" fmla="*/ 578 w 1292"/>
                <a:gd name="T17" fmla="*/ 157 h 1255"/>
                <a:gd name="T18" fmla="*/ 548 w 1292"/>
                <a:gd name="T19" fmla="*/ 74 h 1255"/>
                <a:gd name="T20" fmla="*/ 340 w 1292"/>
                <a:gd name="T21" fmla="*/ 41 h 1255"/>
                <a:gd name="T22" fmla="*/ 109 w 1292"/>
                <a:gd name="T23" fmla="*/ 3 h 125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292"/>
                <a:gd name="T37" fmla="*/ 0 h 1255"/>
                <a:gd name="T38" fmla="*/ 1292 w 1292"/>
                <a:gd name="T39" fmla="*/ 1255 h 125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292" h="1255">
                  <a:moveTo>
                    <a:pt x="239" y="7"/>
                  </a:moveTo>
                  <a:cubicBezTo>
                    <a:pt x="120" y="14"/>
                    <a:pt x="70" y="71"/>
                    <a:pt x="35" y="157"/>
                  </a:cubicBezTo>
                  <a:cubicBezTo>
                    <a:pt x="0" y="243"/>
                    <a:pt x="26" y="411"/>
                    <a:pt x="29" y="523"/>
                  </a:cubicBezTo>
                  <a:cubicBezTo>
                    <a:pt x="32" y="635"/>
                    <a:pt x="17" y="771"/>
                    <a:pt x="53" y="829"/>
                  </a:cubicBezTo>
                  <a:cubicBezTo>
                    <a:pt x="89" y="887"/>
                    <a:pt x="146" y="821"/>
                    <a:pt x="245" y="871"/>
                  </a:cubicBezTo>
                  <a:cubicBezTo>
                    <a:pt x="344" y="921"/>
                    <a:pt x="522" y="1068"/>
                    <a:pt x="647" y="1129"/>
                  </a:cubicBezTo>
                  <a:cubicBezTo>
                    <a:pt x="772" y="1190"/>
                    <a:pt x="903" y="1255"/>
                    <a:pt x="995" y="1237"/>
                  </a:cubicBezTo>
                  <a:cubicBezTo>
                    <a:pt x="1087" y="1219"/>
                    <a:pt x="1153" y="1153"/>
                    <a:pt x="1199" y="1021"/>
                  </a:cubicBezTo>
                  <a:cubicBezTo>
                    <a:pt x="1245" y="889"/>
                    <a:pt x="1270" y="580"/>
                    <a:pt x="1271" y="445"/>
                  </a:cubicBezTo>
                  <a:cubicBezTo>
                    <a:pt x="1272" y="310"/>
                    <a:pt x="1292" y="266"/>
                    <a:pt x="1205" y="211"/>
                  </a:cubicBezTo>
                  <a:cubicBezTo>
                    <a:pt x="1118" y="156"/>
                    <a:pt x="908" y="150"/>
                    <a:pt x="749" y="115"/>
                  </a:cubicBezTo>
                  <a:cubicBezTo>
                    <a:pt x="590" y="80"/>
                    <a:pt x="358" y="0"/>
                    <a:pt x="239" y="7"/>
                  </a:cubicBezTo>
                  <a:close/>
                </a:path>
              </a:pathLst>
            </a:cu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6419" name="Freeform 6"/>
            <p:cNvSpPr>
              <a:spLocks/>
            </p:cNvSpPr>
            <p:nvPr/>
          </p:nvSpPr>
          <p:spPr bwMode="auto">
            <a:xfrm>
              <a:off x="3092" y="1182"/>
              <a:ext cx="1176" cy="1001"/>
            </a:xfrm>
            <a:custGeom>
              <a:avLst/>
              <a:gdLst>
                <a:gd name="T0" fmla="*/ 251 w 1340"/>
                <a:gd name="T1" fmla="*/ 14 h 1191"/>
                <a:gd name="T2" fmla="*/ 37 w 1340"/>
                <a:gd name="T3" fmla="*/ 20 h 1191"/>
                <a:gd name="T4" fmla="*/ 26 w 1340"/>
                <a:gd name="T5" fmla="*/ 142 h 1191"/>
                <a:gd name="T6" fmla="*/ 13 w 1340"/>
                <a:gd name="T7" fmla="*/ 254 h 1191"/>
                <a:gd name="T8" fmla="*/ 51 w 1340"/>
                <a:gd name="T9" fmla="*/ 307 h 1191"/>
                <a:gd name="T10" fmla="*/ 246 w 1340"/>
                <a:gd name="T11" fmla="*/ 308 h 1191"/>
                <a:gd name="T12" fmla="*/ 292 w 1340"/>
                <a:gd name="T13" fmla="*/ 398 h 1191"/>
                <a:gd name="T14" fmla="*/ 563 w 1340"/>
                <a:gd name="T15" fmla="*/ 387 h 1191"/>
                <a:gd name="T16" fmla="*/ 583 w 1340"/>
                <a:gd name="T17" fmla="*/ 202 h 1191"/>
                <a:gd name="T18" fmla="*/ 550 w 1340"/>
                <a:gd name="T19" fmla="*/ 121 h 1191"/>
                <a:gd name="T20" fmla="*/ 347 w 1340"/>
                <a:gd name="T21" fmla="*/ 102 h 1191"/>
                <a:gd name="T22" fmla="*/ 251 w 1340"/>
                <a:gd name="T23" fmla="*/ 14 h 11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340"/>
                <a:gd name="T37" fmla="*/ 0 h 1191"/>
                <a:gd name="T38" fmla="*/ 1340 w 1340"/>
                <a:gd name="T39" fmla="*/ 1191 h 11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340" h="1191">
                  <a:moveTo>
                    <a:pt x="550" y="42"/>
                  </a:moveTo>
                  <a:cubicBezTo>
                    <a:pt x="437" y="4"/>
                    <a:pt x="164" y="0"/>
                    <a:pt x="82" y="60"/>
                  </a:cubicBezTo>
                  <a:cubicBezTo>
                    <a:pt x="0" y="120"/>
                    <a:pt x="67" y="292"/>
                    <a:pt x="58" y="402"/>
                  </a:cubicBezTo>
                  <a:cubicBezTo>
                    <a:pt x="49" y="512"/>
                    <a:pt x="19" y="642"/>
                    <a:pt x="28" y="720"/>
                  </a:cubicBezTo>
                  <a:cubicBezTo>
                    <a:pt x="37" y="798"/>
                    <a:pt x="27" y="844"/>
                    <a:pt x="112" y="870"/>
                  </a:cubicBezTo>
                  <a:cubicBezTo>
                    <a:pt x="197" y="896"/>
                    <a:pt x="450" y="833"/>
                    <a:pt x="538" y="876"/>
                  </a:cubicBezTo>
                  <a:cubicBezTo>
                    <a:pt x="626" y="919"/>
                    <a:pt x="524" y="1091"/>
                    <a:pt x="640" y="1128"/>
                  </a:cubicBezTo>
                  <a:cubicBezTo>
                    <a:pt x="756" y="1165"/>
                    <a:pt x="1128" y="1191"/>
                    <a:pt x="1234" y="1098"/>
                  </a:cubicBezTo>
                  <a:cubicBezTo>
                    <a:pt x="1340" y="1005"/>
                    <a:pt x="1281" y="696"/>
                    <a:pt x="1276" y="570"/>
                  </a:cubicBezTo>
                  <a:cubicBezTo>
                    <a:pt x="1271" y="444"/>
                    <a:pt x="1290" y="389"/>
                    <a:pt x="1204" y="342"/>
                  </a:cubicBezTo>
                  <a:cubicBezTo>
                    <a:pt x="1118" y="295"/>
                    <a:pt x="868" y="338"/>
                    <a:pt x="760" y="288"/>
                  </a:cubicBezTo>
                  <a:cubicBezTo>
                    <a:pt x="652" y="238"/>
                    <a:pt x="663" y="80"/>
                    <a:pt x="550" y="42"/>
                  </a:cubicBezTo>
                  <a:close/>
                </a:path>
              </a:pathLst>
            </a:cu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6420" name="Freeform 7"/>
            <p:cNvSpPr>
              <a:spLocks/>
            </p:cNvSpPr>
            <p:nvPr/>
          </p:nvSpPr>
          <p:spPr bwMode="auto">
            <a:xfrm>
              <a:off x="3324" y="2096"/>
              <a:ext cx="1874" cy="1398"/>
            </a:xfrm>
            <a:custGeom>
              <a:avLst/>
              <a:gdLst>
                <a:gd name="T0" fmla="*/ 12 w 2135"/>
                <a:gd name="T1" fmla="*/ 230 h 1662"/>
                <a:gd name="T2" fmla="*/ 47 w 2135"/>
                <a:gd name="T3" fmla="*/ 27 h 1662"/>
                <a:gd name="T4" fmla="*/ 300 w 2135"/>
                <a:gd name="T5" fmla="*/ 69 h 1662"/>
                <a:gd name="T6" fmla="*/ 552 w 2135"/>
                <a:gd name="T7" fmla="*/ 35 h 1662"/>
                <a:gd name="T8" fmla="*/ 915 w 2135"/>
                <a:gd name="T9" fmla="*/ 145 h 1662"/>
                <a:gd name="T10" fmla="*/ 921 w 2135"/>
                <a:gd name="T11" fmla="*/ 405 h 1662"/>
                <a:gd name="T12" fmla="*/ 722 w 2135"/>
                <a:gd name="T13" fmla="*/ 567 h 1662"/>
                <a:gd name="T14" fmla="*/ 372 w 2135"/>
                <a:gd name="T15" fmla="*/ 537 h 1662"/>
                <a:gd name="T16" fmla="*/ 230 w 2135"/>
                <a:gd name="T17" fmla="*/ 449 h 1662"/>
                <a:gd name="T18" fmla="*/ 84 w 2135"/>
                <a:gd name="T19" fmla="*/ 378 h 1662"/>
                <a:gd name="T20" fmla="*/ 12 w 2135"/>
                <a:gd name="T21" fmla="*/ 230 h 166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135"/>
                <a:gd name="T34" fmla="*/ 0 h 1662"/>
                <a:gd name="T35" fmla="*/ 2135 w 2135"/>
                <a:gd name="T36" fmla="*/ 1662 h 166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135" h="1662">
                  <a:moveTo>
                    <a:pt x="27" y="652"/>
                  </a:moveTo>
                  <a:cubicBezTo>
                    <a:pt x="14" y="487"/>
                    <a:pt x="0" y="152"/>
                    <a:pt x="105" y="76"/>
                  </a:cubicBezTo>
                  <a:cubicBezTo>
                    <a:pt x="210" y="0"/>
                    <a:pt x="473" y="192"/>
                    <a:pt x="657" y="196"/>
                  </a:cubicBezTo>
                  <a:cubicBezTo>
                    <a:pt x="841" y="200"/>
                    <a:pt x="985" y="65"/>
                    <a:pt x="1209" y="100"/>
                  </a:cubicBezTo>
                  <a:cubicBezTo>
                    <a:pt x="1433" y="135"/>
                    <a:pt x="1867" y="232"/>
                    <a:pt x="2001" y="406"/>
                  </a:cubicBezTo>
                  <a:cubicBezTo>
                    <a:pt x="2135" y="580"/>
                    <a:pt x="2083" y="945"/>
                    <a:pt x="2013" y="1144"/>
                  </a:cubicBezTo>
                  <a:cubicBezTo>
                    <a:pt x="1943" y="1343"/>
                    <a:pt x="1781" y="1538"/>
                    <a:pt x="1581" y="1600"/>
                  </a:cubicBezTo>
                  <a:cubicBezTo>
                    <a:pt x="1381" y="1662"/>
                    <a:pt x="993" y="1571"/>
                    <a:pt x="813" y="1516"/>
                  </a:cubicBezTo>
                  <a:cubicBezTo>
                    <a:pt x="633" y="1461"/>
                    <a:pt x="606" y="1345"/>
                    <a:pt x="501" y="1270"/>
                  </a:cubicBezTo>
                  <a:cubicBezTo>
                    <a:pt x="396" y="1195"/>
                    <a:pt x="262" y="1169"/>
                    <a:pt x="183" y="1066"/>
                  </a:cubicBezTo>
                  <a:cubicBezTo>
                    <a:pt x="104" y="963"/>
                    <a:pt x="25" y="819"/>
                    <a:pt x="27" y="652"/>
                  </a:cubicBezTo>
                  <a:close/>
                </a:path>
              </a:pathLst>
            </a:cu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16421" name="Group 8"/>
            <p:cNvGrpSpPr>
              <a:grpSpLocks/>
            </p:cNvGrpSpPr>
            <p:nvPr/>
          </p:nvGrpSpPr>
          <p:grpSpPr bwMode="auto">
            <a:xfrm>
              <a:off x="3166" y="1267"/>
              <a:ext cx="462" cy="201"/>
              <a:chOff x="3552" y="246"/>
              <a:chExt cx="527" cy="248"/>
            </a:xfrm>
          </p:grpSpPr>
          <p:graphicFrame>
            <p:nvGraphicFramePr>
              <p:cNvPr id="16635" name="Object 9"/>
              <p:cNvGraphicFramePr>
                <a:graphicFrameLocks noChangeAspect="1"/>
              </p:cNvGraphicFramePr>
              <p:nvPr/>
            </p:nvGraphicFramePr>
            <p:xfrm>
              <a:off x="3552" y="246"/>
              <a:ext cx="299" cy="24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6517" name="Clip" r:id="rId3" imgW="1307263" imgH="1084139" progId="MS_ClipArt_Gallery.2">
                      <p:embed/>
                    </p:oleObj>
                  </mc:Choice>
                  <mc:Fallback>
                    <p:oleObj name="Clip" r:id="rId3" imgW="1307263" imgH="1084139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552" y="246"/>
                            <a:ext cx="299" cy="24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6636" name="Object 10"/>
              <p:cNvGraphicFramePr>
                <a:graphicFrameLocks noChangeAspect="1"/>
              </p:cNvGraphicFramePr>
              <p:nvPr/>
            </p:nvGraphicFramePr>
            <p:xfrm>
              <a:off x="3878" y="338"/>
              <a:ext cx="201" cy="14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6518" name="Clip" r:id="rId5" imgW="681706" imgH="480401" progId="MS_ClipArt_Gallery.2">
                      <p:embed/>
                    </p:oleObj>
                  </mc:Choice>
                  <mc:Fallback>
                    <p:oleObj name="Clip" r:id="rId5" imgW="681706" imgH="480401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878" y="338"/>
                            <a:ext cx="201" cy="14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6637" name="Line 11"/>
              <p:cNvSpPr>
                <a:spLocks noChangeShapeType="1"/>
              </p:cNvSpPr>
              <p:nvPr/>
            </p:nvSpPr>
            <p:spPr bwMode="auto">
              <a:xfrm flipV="1">
                <a:off x="3844" y="434"/>
                <a:ext cx="82" cy="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</p:grpSp>
        <p:grpSp>
          <p:nvGrpSpPr>
            <p:cNvPr id="16422" name="Group 12"/>
            <p:cNvGrpSpPr>
              <a:grpSpLocks/>
            </p:cNvGrpSpPr>
            <p:nvPr/>
          </p:nvGrpSpPr>
          <p:grpSpPr bwMode="auto">
            <a:xfrm>
              <a:off x="3166" y="1642"/>
              <a:ext cx="462" cy="201"/>
              <a:chOff x="3552" y="246"/>
              <a:chExt cx="527" cy="248"/>
            </a:xfrm>
          </p:grpSpPr>
          <p:graphicFrame>
            <p:nvGraphicFramePr>
              <p:cNvPr id="16632" name="Object 13"/>
              <p:cNvGraphicFramePr>
                <a:graphicFrameLocks noChangeAspect="1"/>
              </p:cNvGraphicFramePr>
              <p:nvPr/>
            </p:nvGraphicFramePr>
            <p:xfrm>
              <a:off x="3552" y="246"/>
              <a:ext cx="299" cy="24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6519" name="Clip" r:id="rId7" imgW="1307263" imgH="1084139" progId="MS_ClipArt_Gallery.2">
                      <p:embed/>
                    </p:oleObj>
                  </mc:Choice>
                  <mc:Fallback>
                    <p:oleObj name="Clip" r:id="rId7" imgW="1307263" imgH="1084139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552" y="246"/>
                            <a:ext cx="299" cy="24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6633" name="Object 14"/>
              <p:cNvGraphicFramePr>
                <a:graphicFrameLocks noChangeAspect="1"/>
              </p:cNvGraphicFramePr>
              <p:nvPr/>
            </p:nvGraphicFramePr>
            <p:xfrm>
              <a:off x="3878" y="338"/>
              <a:ext cx="201" cy="14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6520" name="Clip" r:id="rId8" imgW="681706" imgH="480401" progId="MS_ClipArt_Gallery.2">
                      <p:embed/>
                    </p:oleObj>
                  </mc:Choice>
                  <mc:Fallback>
                    <p:oleObj name="Clip" r:id="rId8" imgW="681706" imgH="480401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878" y="338"/>
                            <a:ext cx="201" cy="14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6634" name="Line 15"/>
              <p:cNvSpPr>
                <a:spLocks noChangeShapeType="1"/>
              </p:cNvSpPr>
              <p:nvPr/>
            </p:nvSpPr>
            <p:spPr bwMode="auto">
              <a:xfrm flipV="1">
                <a:off x="3844" y="434"/>
                <a:ext cx="82" cy="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</p:grpSp>
        <p:grpSp>
          <p:nvGrpSpPr>
            <p:cNvPr id="16423" name="Group 16"/>
            <p:cNvGrpSpPr>
              <a:grpSpLocks/>
            </p:cNvGrpSpPr>
            <p:nvPr/>
          </p:nvGrpSpPr>
          <p:grpSpPr bwMode="auto">
            <a:xfrm>
              <a:off x="3403" y="1508"/>
              <a:ext cx="44" cy="135"/>
              <a:chOff x="3842" y="406"/>
              <a:chExt cx="51" cy="167"/>
            </a:xfrm>
          </p:grpSpPr>
          <p:sp>
            <p:nvSpPr>
              <p:cNvPr id="16629" name="Oval 17"/>
              <p:cNvSpPr>
                <a:spLocks noChangeArrowheads="1"/>
              </p:cNvSpPr>
              <p:nvPr/>
            </p:nvSpPr>
            <p:spPr bwMode="auto">
              <a:xfrm>
                <a:off x="3842" y="406"/>
                <a:ext cx="47" cy="47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16630" name="Oval 18"/>
              <p:cNvSpPr>
                <a:spLocks noChangeArrowheads="1"/>
              </p:cNvSpPr>
              <p:nvPr/>
            </p:nvSpPr>
            <p:spPr bwMode="auto">
              <a:xfrm>
                <a:off x="3844" y="466"/>
                <a:ext cx="47" cy="47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16631" name="Oval 19"/>
              <p:cNvSpPr>
                <a:spLocks noChangeArrowheads="1"/>
              </p:cNvSpPr>
              <p:nvPr/>
            </p:nvSpPr>
            <p:spPr bwMode="auto">
              <a:xfrm>
                <a:off x="3846" y="526"/>
                <a:ext cx="47" cy="47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zh-CN" sz="2400">
                  <a:latin typeface="Times New Roman" pitchFamily="18" charset="0"/>
                  <a:ea typeface="宋体" charset="-122"/>
                </a:endParaRPr>
              </a:p>
            </p:txBody>
          </p:sp>
        </p:grpSp>
        <p:grpSp>
          <p:nvGrpSpPr>
            <p:cNvPr id="16424" name="Group 20"/>
            <p:cNvGrpSpPr>
              <a:grpSpLocks/>
            </p:cNvGrpSpPr>
            <p:nvPr/>
          </p:nvGrpSpPr>
          <p:grpSpPr bwMode="auto">
            <a:xfrm>
              <a:off x="3699" y="1825"/>
              <a:ext cx="132" cy="249"/>
              <a:chOff x="4180" y="783"/>
              <a:chExt cx="150" cy="307"/>
            </a:xfrm>
          </p:grpSpPr>
          <p:sp>
            <p:nvSpPr>
              <p:cNvPr id="16621" name="AutoShape 21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16622" name="Rectangle 22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16623" name="Rectangle 23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16624" name="AutoShape 24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16625" name="Line 25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6626" name="Line 26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6627" name="Rectangle 27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16628" name="Rectangle 28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zh-CN" sz="2400">
                  <a:latin typeface="Times New Roman" pitchFamily="18" charset="0"/>
                  <a:ea typeface="宋体" charset="-122"/>
                </a:endParaRPr>
              </a:p>
            </p:txBody>
          </p:sp>
        </p:grpSp>
        <p:grpSp>
          <p:nvGrpSpPr>
            <p:cNvPr id="16425" name="Group 29"/>
            <p:cNvGrpSpPr>
              <a:grpSpLocks/>
            </p:cNvGrpSpPr>
            <p:nvPr/>
          </p:nvGrpSpPr>
          <p:grpSpPr bwMode="auto">
            <a:xfrm rot="-5400000">
              <a:off x="3896" y="1874"/>
              <a:ext cx="51" cy="147"/>
              <a:chOff x="3842" y="406"/>
              <a:chExt cx="51" cy="167"/>
            </a:xfrm>
          </p:grpSpPr>
          <p:sp>
            <p:nvSpPr>
              <p:cNvPr id="16618" name="Oval 30"/>
              <p:cNvSpPr>
                <a:spLocks noChangeArrowheads="1"/>
              </p:cNvSpPr>
              <p:nvPr/>
            </p:nvSpPr>
            <p:spPr bwMode="auto">
              <a:xfrm>
                <a:off x="3842" y="406"/>
                <a:ext cx="47" cy="47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16619" name="Oval 31"/>
              <p:cNvSpPr>
                <a:spLocks noChangeArrowheads="1"/>
              </p:cNvSpPr>
              <p:nvPr/>
            </p:nvSpPr>
            <p:spPr bwMode="auto">
              <a:xfrm>
                <a:off x="3844" y="466"/>
                <a:ext cx="47" cy="47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16620" name="Oval 32"/>
              <p:cNvSpPr>
                <a:spLocks noChangeArrowheads="1"/>
              </p:cNvSpPr>
              <p:nvPr/>
            </p:nvSpPr>
            <p:spPr bwMode="auto">
              <a:xfrm>
                <a:off x="3846" y="526"/>
                <a:ext cx="47" cy="47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zh-CN" sz="2400">
                  <a:latin typeface="Times New Roman" pitchFamily="18" charset="0"/>
                  <a:ea typeface="宋体" charset="-122"/>
                </a:endParaRPr>
              </a:p>
            </p:txBody>
          </p:sp>
        </p:grpSp>
        <p:sp>
          <p:nvSpPr>
            <p:cNvPr id="16426" name="Line 33"/>
            <p:cNvSpPr>
              <a:spLocks noChangeShapeType="1"/>
            </p:cNvSpPr>
            <p:nvPr/>
          </p:nvSpPr>
          <p:spPr bwMode="auto">
            <a:xfrm>
              <a:off x="3785" y="1767"/>
              <a:ext cx="312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6427" name="Line 34"/>
            <p:cNvSpPr>
              <a:spLocks noChangeShapeType="1"/>
            </p:cNvSpPr>
            <p:nvPr/>
          </p:nvSpPr>
          <p:spPr bwMode="auto">
            <a:xfrm>
              <a:off x="3787" y="1765"/>
              <a:ext cx="1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6428" name="Line 35"/>
            <p:cNvSpPr>
              <a:spLocks noChangeShapeType="1"/>
            </p:cNvSpPr>
            <p:nvPr/>
          </p:nvSpPr>
          <p:spPr bwMode="auto">
            <a:xfrm>
              <a:off x="4099" y="1764"/>
              <a:ext cx="1" cy="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6429" name="Line 36"/>
            <p:cNvSpPr>
              <a:spLocks noChangeShapeType="1"/>
            </p:cNvSpPr>
            <p:nvPr/>
          </p:nvSpPr>
          <p:spPr bwMode="auto">
            <a:xfrm>
              <a:off x="3596" y="1427"/>
              <a:ext cx="182" cy="1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6430" name="Line 37"/>
            <p:cNvSpPr>
              <a:spLocks noChangeShapeType="1"/>
            </p:cNvSpPr>
            <p:nvPr/>
          </p:nvSpPr>
          <p:spPr bwMode="auto">
            <a:xfrm flipV="1">
              <a:off x="3604" y="1607"/>
              <a:ext cx="174" cy="2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6431" name="Line 38"/>
            <p:cNvSpPr>
              <a:spLocks noChangeShapeType="1"/>
            </p:cNvSpPr>
            <p:nvPr/>
          </p:nvSpPr>
          <p:spPr bwMode="auto">
            <a:xfrm flipV="1">
              <a:off x="3936" y="1661"/>
              <a:ext cx="1" cy="10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16432" name="Group 39"/>
            <p:cNvGrpSpPr>
              <a:grpSpLocks/>
            </p:cNvGrpSpPr>
            <p:nvPr/>
          </p:nvGrpSpPr>
          <p:grpSpPr bwMode="auto">
            <a:xfrm>
              <a:off x="4011" y="1811"/>
              <a:ext cx="132" cy="249"/>
              <a:chOff x="4180" y="783"/>
              <a:chExt cx="150" cy="307"/>
            </a:xfrm>
          </p:grpSpPr>
          <p:sp>
            <p:nvSpPr>
              <p:cNvPr id="16610" name="AutoShape 40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16611" name="Rectangle 41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16612" name="Rectangle 42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16613" name="AutoShape 43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16614" name="Line 44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6615" name="Line 45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6616" name="Rectangle 46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16617" name="Rectangle 47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zh-CN" sz="2400">
                  <a:latin typeface="Times New Roman" pitchFamily="18" charset="0"/>
                  <a:ea typeface="宋体" charset="-122"/>
                </a:endParaRPr>
              </a:p>
            </p:txBody>
          </p:sp>
        </p:grpSp>
        <p:grpSp>
          <p:nvGrpSpPr>
            <p:cNvPr id="16433" name="Group 48"/>
            <p:cNvGrpSpPr>
              <a:grpSpLocks/>
            </p:cNvGrpSpPr>
            <p:nvPr/>
          </p:nvGrpSpPr>
          <p:grpSpPr bwMode="auto">
            <a:xfrm>
              <a:off x="3408" y="2201"/>
              <a:ext cx="302" cy="583"/>
              <a:chOff x="3314" y="1248"/>
              <a:chExt cx="344" cy="694"/>
            </a:xfrm>
          </p:grpSpPr>
          <p:graphicFrame>
            <p:nvGraphicFramePr>
              <p:cNvPr id="16601" name="Object 49"/>
              <p:cNvGraphicFramePr>
                <a:graphicFrameLocks noChangeAspect="1"/>
              </p:cNvGraphicFramePr>
              <p:nvPr/>
            </p:nvGraphicFramePr>
            <p:xfrm>
              <a:off x="3314" y="1248"/>
              <a:ext cx="299" cy="24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6521" name="Clip" r:id="rId9" imgW="1307263" imgH="1084139" progId="MS_ClipArt_Gallery.2">
                      <p:embed/>
                    </p:oleObj>
                  </mc:Choice>
                  <mc:Fallback>
                    <p:oleObj name="Clip" r:id="rId9" imgW="1307263" imgH="1084139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314" y="1248"/>
                            <a:ext cx="299" cy="24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6602" name="Line 50"/>
              <p:cNvSpPr>
                <a:spLocks noChangeShapeType="1"/>
              </p:cNvSpPr>
              <p:nvPr/>
            </p:nvSpPr>
            <p:spPr bwMode="auto">
              <a:xfrm flipV="1">
                <a:off x="3606" y="1433"/>
                <a:ext cx="52" cy="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graphicFrame>
            <p:nvGraphicFramePr>
              <p:cNvPr id="16603" name="Object 51"/>
              <p:cNvGraphicFramePr>
                <a:graphicFrameLocks noChangeAspect="1"/>
              </p:cNvGraphicFramePr>
              <p:nvPr/>
            </p:nvGraphicFramePr>
            <p:xfrm>
              <a:off x="3314" y="1694"/>
              <a:ext cx="299" cy="24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6522" name="Clip" r:id="rId10" imgW="1307263" imgH="1084139" progId="MS_ClipArt_Gallery.2">
                      <p:embed/>
                    </p:oleObj>
                  </mc:Choice>
                  <mc:Fallback>
                    <p:oleObj name="Clip" r:id="rId10" imgW="1307263" imgH="1084139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314" y="1694"/>
                            <a:ext cx="299" cy="24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6604" name="Line 52"/>
              <p:cNvSpPr>
                <a:spLocks noChangeShapeType="1"/>
              </p:cNvSpPr>
              <p:nvPr/>
            </p:nvSpPr>
            <p:spPr bwMode="auto">
              <a:xfrm flipV="1">
                <a:off x="3606" y="1882"/>
                <a:ext cx="52" cy="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grpSp>
            <p:nvGrpSpPr>
              <p:cNvPr id="16605" name="Group 53"/>
              <p:cNvGrpSpPr>
                <a:grpSpLocks/>
              </p:cNvGrpSpPr>
              <p:nvPr/>
            </p:nvGrpSpPr>
            <p:grpSpPr bwMode="auto">
              <a:xfrm>
                <a:off x="3404" y="1504"/>
                <a:ext cx="51" cy="167"/>
                <a:chOff x="3842" y="406"/>
                <a:chExt cx="51" cy="167"/>
              </a:xfrm>
            </p:grpSpPr>
            <p:sp>
              <p:nvSpPr>
                <p:cNvPr id="16607" name="Oval 54"/>
                <p:cNvSpPr>
                  <a:spLocks noChangeArrowheads="1"/>
                </p:cNvSpPr>
                <p:nvPr/>
              </p:nvSpPr>
              <p:spPr bwMode="auto">
                <a:xfrm>
                  <a:off x="3842" y="406"/>
                  <a:ext cx="47" cy="47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algn="l">
                    <a:spcBef>
                      <a:spcPct val="20000"/>
                    </a:spcBef>
                    <a:buClr>
                      <a:schemeClr val="accent2"/>
                    </a:buClr>
                    <a:buSzPct val="85000"/>
                    <a:buFont typeface="ZapfDingbats" pitchFamily="82" charset="2"/>
                    <a:buChar char="r"/>
                    <a:defRPr sz="2800"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 algn="l">
                    <a:spcBef>
                      <a:spcPct val="20000"/>
                    </a:spcBef>
                    <a:buClr>
                      <a:schemeClr val="accent2"/>
                    </a:buClr>
                    <a:buSzPct val="75000"/>
                    <a:buFont typeface="ZapfDingbats" pitchFamily="82" charset="2"/>
                    <a:buChar char="m"/>
                    <a:defRPr sz="2400"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 algn="l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 algn="l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sv-SE" altLang="zh-CN" sz="2400">
                    <a:latin typeface="Times New Roman" pitchFamily="18" charset="0"/>
                    <a:ea typeface="宋体" charset="-122"/>
                  </a:endParaRPr>
                </a:p>
              </p:txBody>
            </p:sp>
            <p:sp>
              <p:nvSpPr>
                <p:cNvPr id="16608" name="Oval 55"/>
                <p:cNvSpPr>
                  <a:spLocks noChangeArrowheads="1"/>
                </p:cNvSpPr>
                <p:nvPr/>
              </p:nvSpPr>
              <p:spPr bwMode="auto">
                <a:xfrm>
                  <a:off x="3844" y="466"/>
                  <a:ext cx="47" cy="47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algn="l">
                    <a:spcBef>
                      <a:spcPct val="20000"/>
                    </a:spcBef>
                    <a:buClr>
                      <a:schemeClr val="accent2"/>
                    </a:buClr>
                    <a:buSzPct val="85000"/>
                    <a:buFont typeface="ZapfDingbats" pitchFamily="82" charset="2"/>
                    <a:buChar char="r"/>
                    <a:defRPr sz="2800"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 algn="l">
                    <a:spcBef>
                      <a:spcPct val="20000"/>
                    </a:spcBef>
                    <a:buClr>
                      <a:schemeClr val="accent2"/>
                    </a:buClr>
                    <a:buSzPct val="75000"/>
                    <a:buFont typeface="ZapfDingbats" pitchFamily="82" charset="2"/>
                    <a:buChar char="m"/>
                    <a:defRPr sz="2400"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 algn="l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 algn="l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sv-SE" altLang="zh-CN" sz="2400">
                    <a:latin typeface="Times New Roman" pitchFamily="18" charset="0"/>
                    <a:ea typeface="宋体" charset="-122"/>
                  </a:endParaRPr>
                </a:p>
              </p:txBody>
            </p:sp>
            <p:sp>
              <p:nvSpPr>
                <p:cNvPr id="16609" name="Oval 56"/>
                <p:cNvSpPr>
                  <a:spLocks noChangeArrowheads="1"/>
                </p:cNvSpPr>
                <p:nvPr/>
              </p:nvSpPr>
              <p:spPr bwMode="auto">
                <a:xfrm>
                  <a:off x="3846" y="526"/>
                  <a:ext cx="47" cy="47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algn="l">
                    <a:spcBef>
                      <a:spcPct val="20000"/>
                    </a:spcBef>
                    <a:buClr>
                      <a:schemeClr val="accent2"/>
                    </a:buClr>
                    <a:buSzPct val="85000"/>
                    <a:buFont typeface="ZapfDingbats" pitchFamily="82" charset="2"/>
                    <a:buChar char="r"/>
                    <a:defRPr sz="2800"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 algn="l">
                    <a:spcBef>
                      <a:spcPct val="20000"/>
                    </a:spcBef>
                    <a:buClr>
                      <a:schemeClr val="accent2"/>
                    </a:buClr>
                    <a:buSzPct val="75000"/>
                    <a:buFont typeface="ZapfDingbats" pitchFamily="82" charset="2"/>
                    <a:buChar char="m"/>
                    <a:defRPr sz="2400"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 algn="l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 algn="l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sv-SE" altLang="zh-CN" sz="2400">
                    <a:latin typeface="Times New Roman" pitchFamily="18" charset="0"/>
                    <a:ea typeface="宋体" charset="-122"/>
                  </a:endParaRPr>
                </a:p>
              </p:txBody>
            </p:sp>
          </p:grpSp>
          <p:sp>
            <p:nvSpPr>
              <p:cNvPr id="16606" name="Line 57"/>
              <p:cNvSpPr>
                <a:spLocks noChangeShapeType="1"/>
              </p:cNvSpPr>
              <p:nvPr/>
            </p:nvSpPr>
            <p:spPr bwMode="auto">
              <a:xfrm>
                <a:off x="3654" y="1431"/>
                <a:ext cx="0" cy="4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</p:grpSp>
        <p:graphicFrame>
          <p:nvGraphicFramePr>
            <p:cNvPr id="16434" name="Object 58"/>
            <p:cNvGraphicFramePr>
              <a:graphicFrameLocks noChangeAspect="1"/>
            </p:cNvGraphicFramePr>
            <p:nvPr/>
          </p:nvGraphicFramePr>
          <p:xfrm>
            <a:off x="3955" y="2837"/>
            <a:ext cx="263" cy="2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523" name="Clip" r:id="rId11" imgW="1307263" imgH="1084139" progId="MS_ClipArt_Gallery.2">
                    <p:embed/>
                  </p:oleObj>
                </mc:Choice>
                <mc:Fallback>
                  <p:oleObj name="Clip" r:id="rId11" imgW="1307263" imgH="1084139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55" y="2837"/>
                          <a:ext cx="263" cy="20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435" name="Object 59"/>
            <p:cNvGraphicFramePr>
              <a:graphicFrameLocks noChangeAspect="1"/>
            </p:cNvGraphicFramePr>
            <p:nvPr/>
          </p:nvGraphicFramePr>
          <p:xfrm>
            <a:off x="3568" y="2830"/>
            <a:ext cx="262" cy="2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524" name="Clip" r:id="rId12" imgW="1307263" imgH="1084139" progId="MS_ClipArt_Gallery.2">
                    <p:embed/>
                  </p:oleObj>
                </mc:Choice>
                <mc:Fallback>
                  <p:oleObj name="Clip" r:id="rId12" imgW="1307263" imgH="1084139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68" y="2830"/>
                          <a:ext cx="262" cy="2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436" name="Oval 60"/>
            <p:cNvSpPr>
              <a:spLocks noChangeArrowheads="1"/>
            </p:cNvSpPr>
            <p:nvPr/>
          </p:nvSpPr>
          <p:spPr bwMode="auto">
            <a:xfrm rot="-5400000">
              <a:off x="3831" y="2895"/>
              <a:ext cx="40" cy="4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16437" name="Oval 61"/>
            <p:cNvSpPr>
              <a:spLocks noChangeArrowheads="1"/>
            </p:cNvSpPr>
            <p:nvPr/>
          </p:nvSpPr>
          <p:spPr bwMode="auto">
            <a:xfrm rot="-5400000">
              <a:off x="3884" y="2894"/>
              <a:ext cx="40" cy="4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16438" name="Oval 62"/>
            <p:cNvSpPr>
              <a:spLocks noChangeArrowheads="1"/>
            </p:cNvSpPr>
            <p:nvPr/>
          </p:nvSpPr>
          <p:spPr bwMode="auto">
            <a:xfrm rot="-5400000">
              <a:off x="3933" y="2897"/>
              <a:ext cx="39" cy="4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16439" name="Line 63"/>
            <p:cNvSpPr>
              <a:spLocks noChangeShapeType="1"/>
            </p:cNvSpPr>
            <p:nvPr/>
          </p:nvSpPr>
          <p:spPr bwMode="auto">
            <a:xfrm rot="-5400000">
              <a:off x="4097" y="2821"/>
              <a:ext cx="38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6440" name="Line 64"/>
            <p:cNvSpPr>
              <a:spLocks noChangeShapeType="1"/>
            </p:cNvSpPr>
            <p:nvPr/>
          </p:nvSpPr>
          <p:spPr bwMode="auto">
            <a:xfrm rot="5400000" flipH="1">
              <a:off x="3702" y="2816"/>
              <a:ext cx="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6441" name="Line 65"/>
            <p:cNvSpPr>
              <a:spLocks noChangeShapeType="1"/>
            </p:cNvSpPr>
            <p:nvPr/>
          </p:nvSpPr>
          <p:spPr bwMode="auto">
            <a:xfrm rot="16200000" flipV="1">
              <a:off x="3921" y="2602"/>
              <a:ext cx="0" cy="3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6442" name="Line 66"/>
            <p:cNvSpPr>
              <a:spLocks noChangeShapeType="1"/>
            </p:cNvSpPr>
            <p:nvPr/>
          </p:nvSpPr>
          <p:spPr bwMode="auto">
            <a:xfrm flipV="1">
              <a:off x="3710" y="2564"/>
              <a:ext cx="59" cy="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6443" name="Line 67"/>
            <p:cNvSpPr>
              <a:spLocks noChangeShapeType="1"/>
            </p:cNvSpPr>
            <p:nvPr/>
          </p:nvSpPr>
          <p:spPr bwMode="auto">
            <a:xfrm>
              <a:off x="4089" y="2593"/>
              <a:ext cx="191" cy="24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6444" name="Line 68"/>
            <p:cNvSpPr>
              <a:spLocks noChangeShapeType="1"/>
            </p:cNvSpPr>
            <p:nvPr/>
          </p:nvSpPr>
          <p:spPr bwMode="auto">
            <a:xfrm flipH="1">
              <a:off x="4590" y="2591"/>
              <a:ext cx="176" cy="24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graphicFrame>
          <p:nvGraphicFramePr>
            <p:cNvPr id="16445" name="Object 69"/>
            <p:cNvGraphicFramePr>
              <a:graphicFrameLocks noChangeAspect="1"/>
            </p:cNvGraphicFramePr>
            <p:nvPr/>
          </p:nvGraphicFramePr>
          <p:xfrm>
            <a:off x="4702" y="2309"/>
            <a:ext cx="128" cy="1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525" name="Clip" r:id="rId13" imgW="982811" imgH="1208363" progId="MS_ClipArt_Gallery.2">
                    <p:embed/>
                  </p:oleObj>
                </mc:Choice>
                <mc:Fallback>
                  <p:oleObj name="Clip" r:id="rId13" imgW="982811" imgH="1208363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02" y="2309"/>
                          <a:ext cx="128" cy="1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446" name="Object 70"/>
            <p:cNvGraphicFramePr>
              <a:graphicFrameLocks noChangeAspect="1"/>
            </p:cNvGraphicFramePr>
            <p:nvPr/>
          </p:nvGraphicFramePr>
          <p:xfrm>
            <a:off x="3860" y="2360"/>
            <a:ext cx="128" cy="1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526" name="Clip" r:id="rId15" imgW="982811" imgH="1208363" progId="MS_ClipArt_Gallery.2">
                    <p:embed/>
                  </p:oleObj>
                </mc:Choice>
                <mc:Fallback>
                  <p:oleObj name="Clip" r:id="rId15" imgW="982811" imgH="1208363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60" y="2360"/>
                          <a:ext cx="128" cy="15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447" name="Freeform 71"/>
            <p:cNvSpPr>
              <a:spLocks/>
            </p:cNvSpPr>
            <p:nvPr/>
          </p:nvSpPr>
          <p:spPr bwMode="auto">
            <a:xfrm>
              <a:off x="3911" y="2218"/>
              <a:ext cx="853" cy="192"/>
            </a:xfrm>
            <a:custGeom>
              <a:avLst/>
              <a:gdLst>
                <a:gd name="T0" fmla="*/ 0 w 972"/>
                <a:gd name="T1" fmla="*/ 82 h 228"/>
                <a:gd name="T2" fmla="*/ 197 w 972"/>
                <a:gd name="T3" fmla="*/ 3 h 228"/>
                <a:gd name="T4" fmla="*/ 444 w 972"/>
                <a:gd name="T5" fmla="*/ 61 h 228"/>
                <a:gd name="T6" fmla="*/ 0 60000 65536"/>
                <a:gd name="T7" fmla="*/ 0 60000 65536"/>
                <a:gd name="T8" fmla="*/ 0 60000 65536"/>
                <a:gd name="T9" fmla="*/ 0 w 972"/>
                <a:gd name="T10" fmla="*/ 0 h 228"/>
                <a:gd name="T11" fmla="*/ 972 w 972"/>
                <a:gd name="T12" fmla="*/ 228 h 2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72" h="228">
                  <a:moveTo>
                    <a:pt x="0" y="228"/>
                  </a:moveTo>
                  <a:cubicBezTo>
                    <a:pt x="135" y="123"/>
                    <a:pt x="270" y="18"/>
                    <a:pt x="432" y="9"/>
                  </a:cubicBezTo>
                  <a:cubicBezTo>
                    <a:pt x="594" y="0"/>
                    <a:pt x="783" y="85"/>
                    <a:pt x="972" y="171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16448" name="Group 72"/>
            <p:cNvGrpSpPr>
              <a:grpSpLocks/>
            </p:cNvGrpSpPr>
            <p:nvPr/>
          </p:nvGrpSpPr>
          <p:grpSpPr bwMode="auto">
            <a:xfrm>
              <a:off x="4079" y="3114"/>
              <a:ext cx="256" cy="269"/>
              <a:chOff x="2870" y="1518"/>
              <a:chExt cx="292" cy="320"/>
            </a:xfrm>
          </p:grpSpPr>
          <p:graphicFrame>
            <p:nvGraphicFramePr>
              <p:cNvPr id="16599" name="Object 73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6527" name="Clip" r:id="rId16" imgW="826829" imgH="840406" progId="MS_ClipArt_Gallery.2">
                      <p:embed/>
                    </p:oleObj>
                  </mc:Choice>
                  <mc:Fallback>
                    <p:oleObj name="Clip" r:id="rId16" imgW="826829" imgH="840406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6600" name="Object 74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6528" name="Clip" r:id="rId18" imgW="1268295" imgH="1199426" progId="MS_ClipArt_Gallery.2">
                      <p:embed/>
                    </p:oleObj>
                  </mc:Choice>
                  <mc:Fallback>
                    <p:oleObj name="Clip" r:id="rId18" imgW="1268295" imgH="1199426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6449" name="Group 75"/>
            <p:cNvGrpSpPr>
              <a:grpSpLocks/>
            </p:cNvGrpSpPr>
            <p:nvPr/>
          </p:nvGrpSpPr>
          <p:grpSpPr bwMode="auto">
            <a:xfrm>
              <a:off x="4569" y="3134"/>
              <a:ext cx="256" cy="269"/>
              <a:chOff x="2870" y="1518"/>
              <a:chExt cx="292" cy="320"/>
            </a:xfrm>
          </p:grpSpPr>
          <p:graphicFrame>
            <p:nvGraphicFramePr>
              <p:cNvPr id="16597" name="Object 76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6529" name="Clip" r:id="rId20" imgW="826829" imgH="840406" progId="MS_ClipArt_Gallery.2">
                      <p:embed/>
                    </p:oleObj>
                  </mc:Choice>
                  <mc:Fallback>
                    <p:oleObj name="Clip" r:id="rId20" imgW="826829" imgH="840406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6598" name="Object 77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6530" name="Clip" r:id="rId21" imgW="1268295" imgH="1199426" progId="MS_ClipArt_Gallery.2">
                      <p:embed/>
                    </p:oleObj>
                  </mc:Choice>
                  <mc:Fallback>
                    <p:oleObj name="Clip" r:id="rId21" imgW="1268295" imgH="1199426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6450" name="Group 78"/>
            <p:cNvGrpSpPr>
              <a:grpSpLocks/>
            </p:cNvGrpSpPr>
            <p:nvPr/>
          </p:nvGrpSpPr>
          <p:grpSpPr bwMode="auto">
            <a:xfrm>
              <a:off x="4308" y="2955"/>
              <a:ext cx="239" cy="237"/>
              <a:chOff x="4733" y="2082"/>
              <a:chExt cx="272" cy="282"/>
            </a:xfrm>
          </p:grpSpPr>
          <p:graphicFrame>
            <p:nvGraphicFramePr>
              <p:cNvPr id="16595" name="Object 79"/>
              <p:cNvGraphicFramePr>
                <a:graphicFrameLocks noChangeAspect="1"/>
              </p:cNvGraphicFramePr>
              <p:nvPr/>
            </p:nvGraphicFramePr>
            <p:xfrm>
              <a:off x="4733" y="2082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6531" name="Clip" r:id="rId22" imgW="826829" imgH="840406" progId="MS_ClipArt_Gallery.2">
                      <p:embed/>
                    </p:oleObj>
                  </mc:Choice>
                  <mc:Fallback>
                    <p:oleObj name="Clip" r:id="rId22" imgW="826829" imgH="840406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733" y="2082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6596" name="Rectangle 80"/>
              <p:cNvSpPr>
                <a:spLocks noChangeArrowheads="1"/>
              </p:cNvSpPr>
              <p:nvPr/>
            </p:nvSpPr>
            <p:spPr bwMode="auto">
              <a:xfrm>
                <a:off x="4812" y="2181"/>
                <a:ext cx="192" cy="183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zh-CN" sz="2400">
                  <a:latin typeface="Times New Roman" pitchFamily="18" charset="0"/>
                  <a:ea typeface="宋体" charset="-122"/>
                </a:endParaRPr>
              </a:p>
            </p:txBody>
          </p:sp>
        </p:grpSp>
        <p:sp>
          <p:nvSpPr>
            <p:cNvPr id="16451" name="Line 81"/>
            <p:cNvSpPr>
              <a:spLocks noChangeShapeType="1"/>
            </p:cNvSpPr>
            <p:nvPr/>
          </p:nvSpPr>
          <p:spPr bwMode="auto">
            <a:xfrm>
              <a:off x="4501" y="289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16452" name="Group 82"/>
            <p:cNvGrpSpPr>
              <a:grpSpLocks/>
            </p:cNvGrpSpPr>
            <p:nvPr/>
          </p:nvGrpSpPr>
          <p:grpSpPr bwMode="auto">
            <a:xfrm>
              <a:off x="4955" y="2531"/>
              <a:ext cx="131" cy="258"/>
              <a:chOff x="4180" y="783"/>
              <a:chExt cx="150" cy="307"/>
            </a:xfrm>
          </p:grpSpPr>
          <p:sp>
            <p:nvSpPr>
              <p:cNvPr id="16587" name="AutoShape 83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16588" name="Rectangle 84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16589" name="Rectangle 85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16590" name="AutoShape 86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16591" name="Line 87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6592" name="Line 88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6593" name="Rectangle 89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16594" name="Rectangle 90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zh-CN" sz="2400">
                  <a:latin typeface="Times New Roman" pitchFamily="18" charset="0"/>
                  <a:ea typeface="宋体" charset="-122"/>
                </a:endParaRPr>
              </a:p>
            </p:txBody>
          </p:sp>
        </p:grpSp>
        <p:grpSp>
          <p:nvGrpSpPr>
            <p:cNvPr id="16453" name="Group 91"/>
            <p:cNvGrpSpPr>
              <a:grpSpLocks/>
            </p:cNvGrpSpPr>
            <p:nvPr/>
          </p:nvGrpSpPr>
          <p:grpSpPr bwMode="auto">
            <a:xfrm>
              <a:off x="4947" y="2811"/>
              <a:ext cx="131" cy="258"/>
              <a:chOff x="4180" y="783"/>
              <a:chExt cx="150" cy="307"/>
            </a:xfrm>
          </p:grpSpPr>
          <p:sp>
            <p:nvSpPr>
              <p:cNvPr id="16579" name="AutoShape 92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16580" name="Rectangle 93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16581" name="Rectangle 94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16582" name="AutoShape 95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16583" name="Line 96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6584" name="Line 97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6585" name="Rectangle 98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16586" name="Rectangle 99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zh-CN" sz="2400">
                  <a:latin typeface="Times New Roman" pitchFamily="18" charset="0"/>
                  <a:ea typeface="宋体" charset="-122"/>
                </a:endParaRPr>
              </a:p>
            </p:txBody>
          </p:sp>
        </p:grpSp>
        <p:sp>
          <p:nvSpPr>
            <p:cNvPr id="16454" name="Line 100"/>
            <p:cNvSpPr>
              <a:spLocks noChangeShapeType="1"/>
            </p:cNvSpPr>
            <p:nvPr/>
          </p:nvSpPr>
          <p:spPr bwMode="auto">
            <a:xfrm rot="5400000" flipH="1">
              <a:off x="4711" y="2767"/>
              <a:ext cx="38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6455" name="Line 101"/>
            <p:cNvSpPr>
              <a:spLocks noChangeShapeType="1"/>
            </p:cNvSpPr>
            <p:nvPr/>
          </p:nvSpPr>
          <p:spPr bwMode="auto">
            <a:xfrm rot="-5400000">
              <a:off x="4935" y="2925"/>
              <a:ext cx="0" cy="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6456" name="Line 102"/>
            <p:cNvSpPr>
              <a:spLocks noChangeShapeType="1"/>
            </p:cNvSpPr>
            <p:nvPr/>
          </p:nvSpPr>
          <p:spPr bwMode="auto">
            <a:xfrm rot="-5400000">
              <a:off x="4928" y="2630"/>
              <a:ext cx="0" cy="5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6457" name="Line 103"/>
            <p:cNvSpPr>
              <a:spLocks noChangeShapeType="1"/>
            </p:cNvSpPr>
            <p:nvPr/>
          </p:nvSpPr>
          <p:spPr bwMode="auto">
            <a:xfrm flipV="1">
              <a:off x="4096" y="1459"/>
              <a:ext cx="289" cy="13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6458" name="Line 104"/>
            <p:cNvSpPr>
              <a:spLocks noChangeShapeType="1"/>
            </p:cNvSpPr>
            <p:nvPr/>
          </p:nvSpPr>
          <p:spPr bwMode="auto">
            <a:xfrm>
              <a:off x="4685" y="1449"/>
              <a:ext cx="306" cy="13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6459" name="Line 105"/>
            <p:cNvSpPr>
              <a:spLocks noChangeShapeType="1"/>
            </p:cNvSpPr>
            <p:nvPr/>
          </p:nvSpPr>
          <p:spPr bwMode="auto">
            <a:xfrm flipH="1">
              <a:off x="5012" y="1661"/>
              <a:ext cx="152" cy="42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6460" name="Line 106"/>
            <p:cNvSpPr>
              <a:spLocks noChangeShapeType="1"/>
            </p:cNvSpPr>
            <p:nvPr/>
          </p:nvSpPr>
          <p:spPr bwMode="auto">
            <a:xfrm>
              <a:off x="4527" y="1520"/>
              <a:ext cx="0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6461" name="Line 107"/>
            <p:cNvSpPr>
              <a:spLocks noChangeShapeType="1"/>
            </p:cNvSpPr>
            <p:nvPr/>
          </p:nvSpPr>
          <p:spPr bwMode="auto">
            <a:xfrm>
              <a:off x="4543" y="1928"/>
              <a:ext cx="337" cy="2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6462" name="Line 108"/>
            <p:cNvSpPr>
              <a:spLocks noChangeShapeType="1"/>
            </p:cNvSpPr>
            <p:nvPr/>
          </p:nvSpPr>
          <p:spPr bwMode="auto">
            <a:xfrm flipH="1">
              <a:off x="4833" y="2221"/>
              <a:ext cx="168" cy="2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6463" name="Line 109"/>
            <p:cNvSpPr>
              <a:spLocks noChangeShapeType="1"/>
            </p:cNvSpPr>
            <p:nvPr/>
          </p:nvSpPr>
          <p:spPr bwMode="auto">
            <a:xfrm flipH="1">
              <a:off x="4690" y="1641"/>
              <a:ext cx="353" cy="2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6464" name="Line 110"/>
            <p:cNvSpPr>
              <a:spLocks noChangeShapeType="1"/>
            </p:cNvSpPr>
            <p:nvPr/>
          </p:nvSpPr>
          <p:spPr bwMode="auto">
            <a:xfrm flipH="1">
              <a:off x="4696" y="1288"/>
              <a:ext cx="221" cy="16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6465" name="Line 111"/>
            <p:cNvSpPr>
              <a:spLocks noChangeShapeType="1"/>
            </p:cNvSpPr>
            <p:nvPr/>
          </p:nvSpPr>
          <p:spPr bwMode="auto">
            <a:xfrm flipH="1">
              <a:off x="5148" y="1399"/>
              <a:ext cx="127" cy="1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16466" name="Group 112"/>
            <p:cNvGrpSpPr>
              <a:grpSpLocks/>
            </p:cNvGrpSpPr>
            <p:nvPr/>
          </p:nvGrpSpPr>
          <p:grpSpPr bwMode="auto">
            <a:xfrm>
              <a:off x="3769" y="1520"/>
              <a:ext cx="316" cy="147"/>
              <a:chOff x="3600" y="219"/>
              <a:chExt cx="360" cy="175"/>
            </a:xfrm>
          </p:grpSpPr>
          <p:sp>
            <p:nvSpPr>
              <p:cNvPr id="16566" name="Oval 113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16567" name="Line 114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6568" name="Line 115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6569" name="Rectangle 116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GB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16570" name="Oval 117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grpSp>
            <p:nvGrpSpPr>
              <p:cNvPr id="16571" name="Group 118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6576" name="Line 11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6577" name="Line 12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6578" name="Line 12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grpSp>
            <p:nvGrpSpPr>
              <p:cNvPr id="16572" name="Group 122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6573" name="Line 12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6574" name="Line 12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6575" name="Line 12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</p:grpSp>
        <p:grpSp>
          <p:nvGrpSpPr>
            <p:cNvPr id="16467" name="Group 126"/>
            <p:cNvGrpSpPr>
              <a:grpSpLocks/>
            </p:cNvGrpSpPr>
            <p:nvPr/>
          </p:nvGrpSpPr>
          <p:grpSpPr bwMode="auto">
            <a:xfrm>
              <a:off x="4369" y="1376"/>
              <a:ext cx="316" cy="147"/>
              <a:chOff x="3600" y="219"/>
              <a:chExt cx="360" cy="175"/>
            </a:xfrm>
          </p:grpSpPr>
          <p:sp>
            <p:nvSpPr>
              <p:cNvPr id="16553" name="Oval 127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16554" name="Line 128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6555" name="Line 129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6556" name="Rectangle 130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GB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16557" name="Oval 131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grpSp>
            <p:nvGrpSpPr>
              <p:cNvPr id="16558" name="Group 132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6563" name="Line 13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6564" name="Line 13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6565" name="Line 13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grpSp>
            <p:nvGrpSpPr>
              <p:cNvPr id="16559" name="Group 136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6560" name="Line 13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6561" name="Line 13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6562" name="Line 13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</p:grpSp>
        <p:grpSp>
          <p:nvGrpSpPr>
            <p:cNvPr id="16468" name="Group 140"/>
            <p:cNvGrpSpPr>
              <a:grpSpLocks/>
            </p:cNvGrpSpPr>
            <p:nvPr/>
          </p:nvGrpSpPr>
          <p:grpSpPr bwMode="auto">
            <a:xfrm>
              <a:off x="4380" y="1790"/>
              <a:ext cx="316" cy="147"/>
              <a:chOff x="3600" y="219"/>
              <a:chExt cx="360" cy="175"/>
            </a:xfrm>
          </p:grpSpPr>
          <p:sp>
            <p:nvSpPr>
              <p:cNvPr id="16540" name="Oval 141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16541" name="Line 142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6542" name="Line 143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6543" name="Rectangle 144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GB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16544" name="Oval 145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grpSp>
            <p:nvGrpSpPr>
              <p:cNvPr id="16545" name="Group 146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6550" name="Line 14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6551" name="Line 14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6552" name="Line 14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grpSp>
            <p:nvGrpSpPr>
              <p:cNvPr id="16546" name="Group 150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6547" name="Line 15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6548" name="Line 15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6549" name="Line 15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</p:grpSp>
        <p:grpSp>
          <p:nvGrpSpPr>
            <p:cNvPr id="16469" name="Group 154"/>
            <p:cNvGrpSpPr>
              <a:grpSpLocks/>
            </p:cNvGrpSpPr>
            <p:nvPr/>
          </p:nvGrpSpPr>
          <p:grpSpPr bwMode="auto">
            <a:xfrm>
              <a:off x="4991" y="1507"/>
              <a:ext cx="315" cy="147"/>
              <a:chOff x="3600" y="219"/>
              <a:chExt cx="360" cy="175"/>
            </a:xfrm>
          </p:grpSpPr>
          <p:sp>
            <p:nvSpPr>
              <p:cNvPr id="16527" name="Oval 155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16528" name="Line 156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6529" name="Line 157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6530" name="Rectangle 158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GB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16531" name="Oval 159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grpSp>
            <p:nvGrpSpPr>
              <p:cNvPr id="16532" name="Group 160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6537" name="Line 16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6538" name="Line 16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6539" name="Line 16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grpSp>
            <p:nvGrpSpPr>
              <p:cNvPr id="16533" name="Group 164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6534" name="Line 16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6535" name="Line 16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6536" name="Line 16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</p:grpSp>
        <p:grpSp>
          <p:nvGrpSpPr>
            <p:cNvPr id="16470" name="Group 168"/>
            <p:cNvGrpSpPr>
              <a:grpSpLocks/>
            </p:cNvGrpSpPr>
            <p:nvPr/>
          </p:nvGrpSpPr>
          <p:grpSpPr bwMode="auto">
            <a:xfrm>
              <a:off x="4869" y="2072"/>
              <a:ext cx="316" cy="147"/>
              <a:chOff x="3600" y="219"/>
              <a:chExt cx="360" cy="175"/>
            </a:xfrm>
          </p:grpSpPr>
          <p:sp>
            <p:nvSpPr>
              <p:cNvPr id="16514" name="Oval 169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16515" name="Line 170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6516" name="Line 171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6517" name="Rectangle 172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GB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16518" name="Oval 173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grpSp>
            <p:nvGrpSpPr>
              <p:cNvPr id="16519" name="Group 174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6524" name="Line 17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6525" name="Line 17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6526" name="Line 17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grpSp>
            <p:nvGrpSpPr>
              <p:cNvPr id="16520" name="Group 178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6521" name="Line 17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6522" name="Line 18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6523" name="Line 18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</p:grpSp>
        <p:grpSp>
          <p:nvGrpSpPr>
            <p:cNvPr id="16471" name="Group 182"/>
            <p:cNvGrpSpPr>
              <a:grpSpLocks/>
            </p:cNvGrpSpPr>
            <p:nvPr/>
          </p:nvGrpSpPr>
          <p:grpSpPr bwMode="auto">
            <a:xfrm>
              <a:off x="4659" y="2440"/>
              <a:ext cx="316" cy="148"/>
              <a:chOff x="3600" y="219"/>
              <a:chExt cx="360" cy="175"/>
            </a:xfrm>
          </p:grpSpPr>
          <p:sp>
            <p:nvSpPr>
              <p:cNvPr id="16501" name="Oval 183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16502" name="Line 184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6503" name="Line 185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6504" name="Rectangle 186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GB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16505" name="Oval 187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grpSp>
            <p:nvGrpSpPr>
              <p:cNvPr id="16506" name="Group 188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6511" name="Line 18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6512" name="Line 19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6513" name="Line 19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grpSp>
            <p:nvGrpSpPr>
              <p:cNvPr id="16507" name="Group 192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6508" name="Line 19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6509" name="Line 19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6510" name="Line 19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</p:grpSp>
        <p:grpSp>
          <p:nvGrpSpPr>
            <p:cNvPr id="16472" name="Group 196"/>
            <p:cNvGrpSpPr>
              <a:grpSpLocks/>
            </p:cNvGrpSpPr>
            <p:nvPr/>
          </p:nvGrpSpPr>
          <p:grpSpPr bwMode="auto">
            <a:xfrm>
              <a:off x="4275" y="2748"/>
              <a:ext cx="315" cy="147"/>
              <a:chOff x="3600" y="219"/>
              <a:chExt cx="360" cy="175"/>
            </a:xfrm>
          </p:grpSpPr>
          <p:sp>
            <p:nvSpPr>
              <p:cNvPr id="16488" name="Oval 197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16489" name="Line 198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6490" name="Line 199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6491" name="Rectangle 200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GB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16492" name="Oval 201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grpSp>
            <p:nvGrpSpPr>
              <p:cNvPr id="16493" name="Group 202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6498" name="Line 20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6499" name="Line 20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6500" name="Line 20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grpSp>
            <p:nvGrpSpPr>
              <p:cNvPr id="16494" name="Group 206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6495" name="Line 20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6496" name="Line 20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6497" name="Line 20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</p:grpSp>
        <p:grpSp>
          <p:nvGrpSpPr>
            <p:cNvPr id="16473" name="Group 210"/>
            <p:cNvGrpSpPr>
              <a:grpSpLocks/>
            </p:cNvGrpSpPr>
            <p:nvPr/>
          </p:nvGrpSpPr>
          <p:grpSpPr bwMode="auto">
            <a:xfrm>
              <a:off x="3769" y="2511"/>
              <a:ext cx="316" cy="147"/>
              <a:chOff x="3600" y="219"/>
              <a:chExt cx="360" cy="175"/>
            </a:xfrm>
          </p:grpSpPr>
          <p:sp>
            <p:nvSpPr>
              <p:cNvPr id="16475" name="Oval 211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16476" name="Line 212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6477" name="Line 213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6478" name="Rectangle 214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GB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16479" name="Oval 215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grpSp>
            <p:nvGrpSpPr>
              <p:cNvPr id="16480" name="Group 216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6485" name="Line 21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6486" name="Line 21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6487" name="Line 21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grpSp>
            <p:nvGrpSpPr>
              <p:cNvPr id="16481" name="Group 220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6482" name="Line 22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6483" name="Line 22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6484" name="Line 22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</p:grpSp>
        <p:sp>
          <p:nvSpPr>
            <p:cNvPr id="16474" name="Line 224"/>
            <p:cNvSpPr>
              <a:spLocks noChangeShapeType="1"/>
            </p:cNvSpPr>
            <p:nvPr/>
          </p:nvSpPr>
          <p:spPr bwMode="auto">
            <a:xfrm flipV="1">
              <a:off x="3930" y="2645"/>
              <a:ext cx="1" cy="15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</p:grpSp>
      <p:grpSp>
        <p:nvGrpSpPr>
          <p:cNvPr id="1145" name="Group 225"/>
          <p:cNvGrpSpPr>
            <a:grpSpLocks/>
          </p:cNvGrpSpPr>
          <p:nvPr/>
        </p:nvGrpSpPr>
        <p:grpSpPr bwMode="auto">
          <a:xfrm>
            <a:off x="4740275" y="1500188"/>
            <a:ext cx="3738563" cy="3830637"/>
            <a:chOff x="2986" y="945"/>
            <a:chExt cx="2355" cy="2413"/>
          </a:xfrm>
        </p:grpSpPr>
        <p:grpSp>
          <p:nvGrpSpPr>
            <p:cNvPr id="16392" name="Group 226"/>
            <p:cNvGrpSpPr>
              <a:grpSpLocks/>
            </p:cNvGrpSpPr>
            <p:nvPr/>
          </p:nvGrpSpPr>
          <p:grpSpPr bwMode="auto">
            <a:xfrm>
              <a:off x="2986" y="945"/>
              <a:ext cx="513" cy="541"/>
              <a:chOff x="2938" y="2925"/>
              <a:chExt cx="513" cy="541"/>
            </a:xfrm>
          </p:grpSpPr>
          <p:sp>
            <p:nvSpPr>
              <p:cNvPr id="16411" name="Rectangle 227"/>
              <p:cNvSpPr>
                <a:spLocks noChangeArrowheads="1"/>
              </p:cNvSpPr>
              <p:nvPr/>
            </p:nvSpPr>
            <p:spPr bwMode="auto">
              <a:xfrm>
                <a:off x="3000" y="2925"/>
                <a:ext cx="426" cy="48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16412" name="Rectangle 228"/>
              <p:cNvSpPr>
                <a:spLocks noChangeArrowheads="1"/>
              </p:cNvSpPr>
              <p:nvPr/>
            </p:nvSpPr>
            <p:spPr bwMode="auto">
              <a:xfrm>
                <a:off x="2979" y="2940"/>
                <a:ext cx="435" cy="50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16413" name="Rectangle 229"/>
              <p:cNvSpPr>
                <a:spLocks noChangeArrowheads="1"/>
              </p:cNvSpPr>
              <p:nvPr/>
            </p:nvSpPr>
            <p:spPr bwMode="auto">
              <a:xfrm>
                <a:off x="2982" y="2943"/>
                <a:ext cx="426" cy="12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16414" name="Text Box 230"/>
              <p:cNvSpPr txBox="1">
                <a:spLocks noChangeArrowheads="1"/>
              </p:cNvSpPr>
              <p:nvPr/>
            </p:nvSpPr>
            <p:spPr bwMode="auto">
              <a:xfrm>
                <a:off x="2938" y="2928"/>
                <a:ext cx="513" cy="5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CN" sz="1000">
                    <a:solidFill>
                      <a:schemeClr val="bg1"/>
                    </a:solidFill>
                    <a:ea typeface="宋体" charset="-122"/>
                  </a:rPr>
                  <a:t>application</a:t>
                </a:r>
                <a:endParaRPr lang="en-US" altLang="zh-CN" sz="1000">
                  <a:ea typeface="宋体" charset="-122"/>
                </a:endParaRP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CN" sz="1000">
                    <a:ea typeface="宋体" charset="-122"/>
                  </a:rPr>
                  <a:t>transport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CN" sz="1000">
                    <a:ea typeface="宋体" charset="-122"/>
                  </a:rPr>
                  <a:t>network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CN" sz="1000">
                    <a:ea typeface="宋体" charset="-122"/>
                  </a:rPr>
                  <a:t>data link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CN" sz="1000">
                    <a:ea typeface="宋体" charset="-122"/>
                  </a:rPr>
                  <a:t>physical</a:t>
                </a:r>
                <a:endParaRPr lang="en-US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16415" name="Line 231"/>
              <p:cNvSpPr>
                <a:spLocks noChangeShapeType="1"/>
              </p:cNvSpPr>
              <p:nvPr/>
            </p:nvSpPr>
            <p:spPr bwMode="auto">
              <a:xfrm>
                <a:off x="2979" y="3156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6416" name="Line 232"/>
              <p:cNvSpPr>
                <a:spLocks noChangeShapeType="1"/>
              </p:cNvSpPr>
              <p:nvPr/>
            </p:nvSpPr>
            <p:spPr bwMode="auto">
              <a:xfrm>
                <a:off x="2985" y="3243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6417" name="Line 233"/>
              <p:cNvSpPr>
                <a:spLocks noChangeShapeType="1"/>
              </p:cNvSpPr>
              <p:nvPr/>
            </p:nvSpPr>
            <p:spPr bwMode="auto">
              <a:xfrm>
                <a:off x="2985" y="3330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</p:grpSp>
        <p:grpSp>
          <p:nvGrpSpPr>
            <p:cNvPr id="16393" name="Group 234"/>
            <p:cNvGrpSpPr>
              <a:grpSpLocks/>
            </p:cNvGrpSpPr>
            <p:nvPr/>
          </p:nvGrpSpPr>
          <p:grpSpPr bwMode="auto">
            <a:xfrm>
              <a:off x="4828" y="2751"/>
              <a:ext cx="513" cy="541"/>
              <a:chOff x="2938" y="2925"/>
              <a:chExt cx="513" cy="541"/>
            </a:xfrm>
          </p:grpSpPr>
          <p:sp>
            <p:nvSpPr>
              <p:cNvPr id="16404" name="Rectangle 235"/>
              <p:cNvSpPr>
                <a:spLocks noChangeArrowheads="1"/>
              </p:cNvSpPr>
              <p:nvPr/>
            </p:nvSpPr>
            <p:spPr bwMode="auto">
              <a:xfrm>
                <a:off x="3000" y="2925"/>
                <a:ext cx="426" cy="48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16405" name="Rectangle 236"/>
              <p:cNvSpPr>
                <a:spLocks noChangeArrowheads="1"/>
              </p:cNvSpPr>
              <p:nvPr/>
            </p:nvSpPr>
            <p:spPr bwMode="auto">
              <a:xfrm>
                <a:off x="2979" y="2940"/>
                <a:ext cx="435" cy="50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16406" name="Rectangle 237"/>
              <p:cNvSpPr>
                <a:spLocks noChangeArrowheads="1"/>
              </p:cNvSpPr>
              <p:nvPr/>
            </p:nvSpPr>
            <p:spPr bwMode="auto">
              <a:xfrm>
                <a:off x="2982" y="2943"/>
                <a:ext cx="426" cy="12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16407" name="Text Box 238"/>
              <p:cNvSpPr txBox="1">
                <a:spLocks noChangeArrowheads="1"/>
              </p:cNvSpPr>
              <p:nvPr/>
            </p:nvSpPr>
            <p:spPr bwMode="auto">
              <a:xfrm>
                <a:off x="2938" y="2928"/>
                <a:ext cx="513" cy="5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CN" sz="1000">
                    <a:solidFill>
                      <a:schemeClr val="bg1"/>
                    </a:solidFill>
                    <a:ea typeface="宋体" charset="-122"/>
                  </a:rPr>
                  <a:t>application</a:t>
                </a:r>
                <a:endParaRPr lang="en-US" altLang="zh-CN" sz="1000">
                  <a:ea typeface="宋体" charset="-122"/>
                </a:endParaRP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CN" sz="1000">
                    <a:ea typeface="宋体" charset="-122"/>
                  </a:rPr>
                  <a:t>transport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CN" sz="1000">
                    <a:ea typeface="宋体" charset="-122"/>
                  </a:rPr>
                  <a:t>network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CN" sz="1000">
                    <a:ea typeface="宋体" charset="-122"/>
                  </a:rPr>
                  <a:t>data link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CN" sz="1000">
                    <a:ea typeface="宋体" charset="-122"/>
                  </a:rPr>
                  <a:t>physical</a:t>
                </a:r>
                <a:endParaRPr lang="en-US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16408" name="Line 239"/>
              <p:cNvSpPr>
                <a:spLocks noChangeShapeType="1"/>
              </p:cNvSpPr>
              <p:nvPr/>
            </p:nvSpPr>
            <p:spPr bwMode="auto">
              <a:xfrm>
                <a:off x="2979" y="3156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6409" name="Line 240"/>
              <p:cNvSpPr>
                <a:spLocks noChangeShapeType="1"/>
              </p:cNvSpPr>
              <p:nvPr/>
            </p:nvSpPr>
            <p:spPr bwMode="auto">
              <a:xfrm>
                <a:off x="2985" y="3243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6410" name="Line 241"/>
              <p:cNvSpPr>
                <a:spLocks noChangeShapeType="1"/>
              </p:cNvSpPr>
              <p:nvPr/>
            </p:nvSpPr>
            <p:spPr bwMode="auto">
              <a:xfrm>
                <a:off x="2985" y="3330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</p:grpSp>
        <p:grpSp>
          <p:nvGrpSpPr>
            <p:cNvPr id="16394" name="Group 242"/>
            <p:cNvGrpSpPr>
              <a:grpSpLocks/>
            </p:cNvGrpSpPr>
            <p:nvPr/>
          </p:nvGrpSpPr>
          <p:grpSpPr bwMode="auto">
            <a:xfrm>
              <a:off x="3352" y="2817"/>
              <a:ext cx="513" cy="541"/>
              <a:chOff x="2938" y="2925"/>
              <a:chExt cx="513" cy="541"/>
            </a:xfrm>
          </p:grpSpPr>
          <p:sp>
            <p:nvSpPr>
              <p:cNvPr id="16397" name="Rectangle 243"/>
              <p:cNvSpPr>
                <a:spLocks noChangeArrowheads="1"/>
              </p:cNvSpPr>
              <p:nvPr/>
            </p:nvSpPr>
            <p:spPr bwMode="auto">
              <a:xfrm>
                <a:off x="3000" y="2925"/>
                <a:ext cx="426" cy="48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16398" name="Rectangle 244"/>
              <p:cNvSpPr>
                <a:spLocks noChangeArrowheads="1"/>
              </p:cNvSpPr>
              <p:nvPr/>
            </p:nvSpPr>
            <p:spPr bwMode="auto">
              <a:xfrm>
                <a:off x="2979" y="2940"/>
                <a:ext cx="435" cy="50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16399" name="Rectangle 245"/>
              <p:cNvSpPr>
                <a:spLocks noChangeArrowheads="1"/>
              </p:cNvSpPr>
              <p:nvPr/>
            </p:nvSpPr>
            <p:spPr bwMode="auto">
              <a:xfrm>
                <a:off x="2982" y="2943"/>
                <a:ext cx="426" cy="12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16400" name="Text Box 246"/>
              <p:cNvSpPr txBox="1">
                <a:spLocks noChangeArrowheads="1"/>
              </p:cNvSpPr>
              <p:nvPr/>
            </p:nvSpPr>
            <p:spPr bwMode="auto">
              <a:xfrm>
                <a:off x="2938" y="2928"/>
                <a:ext cx="513" cy="5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CN" sz="1000">
                    <a:solidFill>
                      <a:schemeClr val="bg1"/>
                    </a:solidFill>
                    <a:ea typeface="宋体" charset="-122"/>
                  </a:rPr>
                  <a:t>application</a:t>
                </a:r>
                <a:endParaRPr lang="en-US" altLang="zh-CN" sz="1000">
                  <a:ea typeface="宋体" charset="-122"/>
                </a:endParaRP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CN" sz="1000">
                    <a:ea typeface="宋体" charset="-122"/>
                  </a:rPr>
                  <a:t>transport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CN" sz="1000">
                    <a:ea typeface="宋体" charset="-122"/>
                  </a:rPr>
                  <a:t>network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CN" sz="1000">
                    <a:ea typeface="宋体" charset="-122"/>
                  </a:rPr>
                  <a:t>data link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CN" sz="1000">
                    <a:ea typeface="宋体" charset="-122"/>
                  </a:rPr>
                  <a:t>physical</a:t>
                </a:r>
                <a:endParaRPr lang="en-US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16401" name="Line 247"/>
              <p:cNvSpPr>
                <a:spLocks noChangeShapeType="1"/>
              </p:cNvSpPr>
              <p:nvPr/>
            </p:nvSpPr>
            <p:spPr bwMode="auto">
              <a:xfrm>
                <a:off x="2979" y="3156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6402" name="Line 248"/>
              <p:cNvSpPr>
                <a:spLocks noChangeShapeType="1"/>
              </p:cNvSpPr>
              <p:nvPr/>
            </p:nvSpPr>
            <p:spPr bwMode="auto">
              <a:xfrm>
                <a:off x="2985" y="3243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6403" name="Line 249"/>
              <p:cNvSpPr>
                <a:spLocks noChangeShapeType="1"/>
              </p:cNvSpPr>
              <p:nvPr/>
            </p:nvSpPr>
            <p:spPr bwMode="auto">
              <a:xfrm>
                <a:off x="2985" y="3330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</p:grpSp>
        <p:sp>
          <p:nvSpPr>
            <p:cNvPr id="16395" name="Line 250"/>
            <p:cNvSpPr>
              <a:spLocks noChangeShapeType="1"/>
            </p:cNvSpPr>
            <p:nvPr/>
          </p:nvSpPr>
          <p:spPr bwMode="auto">
            <a:xfrm>
              <a:off x="3480" y="1020"/>
              <a:ext cx="1380" cy="179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6396" name="Line 251"/>
            <p:cNvSpPr>
              <a:spLocks noChangeShapeType="1"/>
            </p:cNvSpPr>
            <p:nvPr/>
          </p:nvSpPr>
          <p:spPr bwMode="auto">
            <a:xfrm flipV="1">
              <a:off x="3846" y="2850"/>
              <a:ext cx="1002" cy="36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</p:grpSp>
    </p:spTree>
    <p:extLst>
      <p:ext uri="{BB962C8B-B14F-4D97-AF65-F5344CB8AC3E}">
        <p14:creationId xmlns:p14="http://schemas.microsoft.com/office/powerpoint/2010/main" val="1139951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DD6F3CBA-C4C0-4FEB-AFF7-19C278B7D840}" type="slidenum">
              <a:rPr lang="en-US" altLang="zh-CN" sz="1400">
                <a:latin typeface="Times New Roman" pitchFamily="18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zh-CN" sz="1400">
              <a:latin typeface="Times New Roman" pitchFamily="18" charset="0"/>
            </a:endParaRPr>
          </a:p>
        </p:txBody>
      </p:sp>
      <p:sp>
        <p:nvSpPr>
          <p:cNvPr id="17412" name="Rectangle 293"/>
          <p:cNvSpPr>
            <a:spLocks noChangeArrowheads="1"/>
          </p:cNvSpPr>
          <p:nvPr/>
        </p:nvSpPr>
        <p:spPr bwMode="auto">
          <a:xfrm>
            <a:off x="619125" y="1247775"/>
            <a:ext cx="3638550" cy="723900"/>
          </a:xfrm>
          <a:prstGeom prst="rect">
            <a:avLst/>
          </a:prstGeom>
          <a:solidFill>
            <a:srgbClr val="FFFFFF"/>
          </a:solidFill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sv-SE" altLang="zh-CN" sz="2400">
              <a:latin typeface="Times New Roman" pitchFamily="18" charset="0"/>
              <a:ea typeface="宋体" charset="-122"/>
            </a:endParaRPr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" y="238125"/>
            <a:ext cx="8382000" cy="598587"/>
          </a:xfrm>
        </p:spPr>
        <p:txBody>
          <a:bodyPr/>
          <a:lstStyle/>
          <a:p>
            <a:r>
              <a:rPr lang="en-US" altLang="zh-CN" sz="2800" dirty="0" smtClean="0">
                <a:ea typeface="宋体" charset="-122"/>
              </a:rPr>
              <a:t>Client-server paradigm</a:t>
            </a:r>
            <a:endParaRPr lang="en-US" altLang="zh-CN" dirty="0" smtClean="0">
              <a:ea typeface="宋体" charset="-122"/>
            </a:endParaRP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0525" y="1207790"/>
            <a:ext cx="4191000" cy="781050"/>
          </a:xfrm>
        </p:spPr>
        <p:txBody>
          <a:bodyPr/>
          <a:lstStyle/>
          <a:p>
            <a:pPr algn="ctr">
              <a:buFont typeface="ZapfDingbats" pitchFamily="82" charset="2"/>
              <a:buNone/>
            </a:pPr>
            <a:r>
              <a:rPr lang="en-US" altLang="zh-CN" sz="2000" dirty="0" smtClean="0">
                <a:ea typeface="宋体" charset="-122"/>
              </a:rPr>
              <a:t>Typical network app has two pieces: </a:t>
            </a:r>
            <a:r>
              <a:rPr lang="en-US" altLang="zh-CN" sz="2000" i="1" dirty="0" smtClean="0">
                <a:solidFill>
                  <a:schemeClr val="accent2"/>
                </a:solidFill>
                <a:ea typeface="宋体" charset="-122"/>
              </a:rPr>
              <a:t>client</a:t>
            </a:r>
            <a:r>
              <a:rPr lang="en-US" altLang="zh-CN" sz="2000" dirty="0" smtClean="0">
                <a:ea typeface="宋体" charset="-122"/>
              </a:rPr>
              <a:t> and </a:t>
            </a:r>
            <a:r>
              <a:rPr lang="en-US" altLang="zh-CN" sz="2000" i="1" dirty="0" smtClean="0">
                <a:solidFill>
                  <a:schemeClr val="accent2"/>
                </a:solidFill>
                <a:ea typeface="宋体" charset="-122"/>
              </a:rPr>
              <a:t>server</a:t>
            </a:r>
          </a:p>
        </p:txBody>
      </p:sp>
      <p:grpSp>
        <p:nvGrpSpPr>
          <p:cNvPr id="17415" name="Group 262"/>
          <p:cNvGrpSpPr>
            <a:grpSpLocks/>
          </p:cNvGrpSpPr>
          <p:nvPr/>
        </p:nvGrpSpPr>
        <p:grpSpPr bwMode="auto">
          <a:xfrm>
            <a:off x="4899025" y="1847850"/>
            <a:ext cx="3678238" cy="3670300"/>
            <a:chOff x="3092" y="1182"/>
            <a:chExt cx="2317" cy="2312"/>
          </a:xfrm>
        </p:grpSpPr>
        <p:sp>
          <p:nvSpPr>
            <p:cNvPr id="17444" name="Freeform 7"/>
            <p:cNvSpPr>
              <a:spLocks/>
            </p:cNvSpPr>
            <p:nvPr/>
          </p:nvSpPr>
          <p:spPr bwMode="auto">
            <a:xfrm>
              <a:off x="4276" y="1272"/>
              <a:ext cx="1133" cy="1055"/>
            </a:xfrm>
            <a:custGeom>
              <a:avLst/>
              <a:gdLst>
                <a:gd name="T0" fmla="*/ 109 w 1292"/>
                <a:gd name="T1" fmla="*/ 3 h 1255"/>
                <a:gd name="T2" fmla="*/ 16 w 1292"/>
                <a:gd name="T3" fmla="*/ 55 h 1255"/>
                <a:gd name="T4" fmla="*/ 13 w 1292"/>
                <a:gd name="T5" fmla="*/ 184 h 1255"/>
                <a:gd name="T6" fmla="*/ 24 w 1292"/>
                <a:gd name="T7" fmla="*/ 293 h 1255"/>
                <a:gd name="T8" fmla="*/ 112 w 1292"/>
                <a:gd name="T9" fmla="*/ 308 h 1255"/>
                <a:gd name="T10" fmla="*/ 294 w 1292"/>
                <a:gd name="T11" fmla="*/ 398 h 1255"/>
                <a:gd name="T12" fmla="*/ 453 w 1292"/>
                <a:gd name="T13" fmla="*/ 437 h 1255"/>
                <a:gd name="T14" fmla="*/ 545 w 1292"/>
                <a:gd name="T15" fmla="*/ 360 h 1255"/>
                <a:gd name="T16" fmla="*/ 578 w 1292"/>
                <a:gd name="T17" fmla="*/ 157 h 1255"/>
                <a:gd name="T18" fmla="*/ 548 w 1292"/>
                <a:gd name="T19" fmla="*/ 74 h 1255"/>
                <a:gd name="T20" fmla="*/ 340 w 1292"/>
                <a:gd name="T21" fmla="*/ 41 h 1255"/>
                <a:gd name="T22" fmla="*/ 109 w 1292"/>
                <a:gd name="T23" fmla="*/ 3 h 125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292"/>
                <a:gd name="T37" fmla="*/ 0 h 1255"/>
                <a:gd name="T38" fmla="*/ 1292 w 1292"/>
                <a:gd name="T39" fmla="*/ 1255 h 125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292" h="1255">
                  <a:moveTo>
                    <a:pt x="239" y="7"/>
                  </a:moveTo>
                  <a:cubicBezTo>
                    <a:pt x="120" y="14"/>
                    <a:pt x="70" y="71"/>
                    <a:pt x="35" y="157"/>
                  </a:cubicBezTo>
                  <a:cubicBezTo>
                    <a:pt x="0" y="243"/>
                    <a:pt x="26" y="411"/>
                    <a:pt x="29" y="523"/>
                  </a:cubicBezTo>
                  <a:cubicBezTo>
                    <a:pt x="32" y="635"/>
                    <a:pt x="17" y="771"/>
                    <a:pt x="53" y="829"/>
                  </a:cubicBezTo>
                  <a:cubicBezTo>
                    <a:pt x="89" y="887"/>
                    <a:pt x="146" y="821"/>
                    <a:pt x="245" y="871"/>
                  </a:cubicBezTo>
                  <a:cubicBezTo>
                    <a:pt x="344" y="921"/>
                    <a:pt x="522" y="1068"/>
                    <a:pt x="647" y="1129"/>
                  </a:cubicBezTo>
                  <a:cubicBezTo>
                    <a:pt x="772" y="1190"/>
                    <a:pt x="903" y="1255"/>
                    <a:pt x="995" y="1237"/>
                  </a:cubicBezTo>
                  <a:cubicBezTo>
                    <a:pt x="1087" y="1219"/>
                    <a:pt x="1153" y="1153"/>
                    <a:pt x="1199" y="1021"/>
                  </a:cubicBezTo>
                  <a:cubicBezTo>
                    <a:pt x="1245" y="889"/>
                    <a:pt x="1270" y="580"/>
                    <a:pt x="1271" y="445"/>
                  </a:cubicBezTo>
                  <a:cubicBezTo>
                    <a:pt x="1272" y="310"/>
                    <a:pt x="1292" y="266"/>
                    <a:pt x="1205" y="211"/>
                  </a:cubicBezTo>
                  <a:cubicBezTo>
                    <a:pt x="1118" y="156"/>
                    <a:pt x="908" y="150"/>
                    <a:pt x="749" y="115"/>
                  </a:cubicBezTo>
                  <a:cubicBezTo>
                    <a:pt x="590" y="80"/>
                    <a:pt x="358" y="0"/>
                    <a:pt x="239" y="7"/>
                  </a:cubicBezTo>
                  <a:close/>
                </a:path>
              </a:pathLst>
            </a:cu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7445" name="Freeform 8"/>
            <p:cNvSpPr>
              <a:spLocks/>
            </p:cNvSpPr>
            <p:nvPr/>
          </p:nvSpPr>
          <p:spPr bwMode="auto">
            <a:xfrm>
              <a:off x="3092" y="1182"/>
              <a:ext cx="1176" cy="1001"/>
            </a:xfrm>
            <a:custGeom>
              <a:avLst/>
              <a:gdLst>
                <a:gd name="T0" fmla="*/ 251 w 1340"/>
                <a:gd name="T1" fmla="*/ 14 h 1191"/>
                <a:gd name="T2" fmla="*/ 37 w 1340"/>
                <a:gd name="T3" fmla="*/ 20 h 1191"/>
                <a:gd name="T4" fmla="*/ 26 w 1340"/>
                <a:gd name="T5" fmla="*/ 142 h 1191"/>
                <a:gd name="T6" fmla="*/ 13 w 1340"/>
                <a:gd name="T7" fmla="*/ 254 h 1191"/>
                <a:gd name="T8" fmla="*/ 51 w 1340"/>
                <a:gd name="T9" fmla="*/ 307 h 1191"/>
                <a:gd name="T10" fmla="*/ 246 w 1340"/>
                <a:gd name="T11" fmla="*/ 308 h 1191"/>
                <a:gd name="T12" fmla="*/ 292 w 1340"/>
                <a:gd name="T13" fmla="*/ 398 h 1191"/>
                <a:gd name="T14" fmla="*/ 563 w 1340"/>
                <a:gd name="T15" fmla="*/ 387 h 1191"/>
                <a:gd name="T16" fmla="*/ 583 w 1340"/>
                <a:gd name="T17" fmla="*/ 202 h 1191"/>
                <a:gd name="T18" fmla="*/ 550 w 1340"/>
                <a:gd name="T19" fmla="*/ 121 h 1191"/>
                <a:gd name="T20" fmla="*/ 347 w 1340"/>
                <a:gd name="T21" fmla="*/ 102 h 1191"/>
                <a:gd name="T22" fmla="*/ 251 w 1340"/>
                <a:gd name="T23" fmla="*/ 14 h 11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340"/>
                <a:gd name="T37" fmla="*/ 0 h 1191"/>
                <a:gd name="T38" fmla="*/ 1340 w 1340"/>
                <a:gd name="T39" fmla="*/ 1191 h 11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340" h="1191">
                  <a:moveTo>
                    <a:pt x="550" y="42"/>
                  </a:moveTo>
                  <a:cubicBezTo>
                    <a:pt x="437" y="4"/>
                    <a:pt x="164" y="0"/>
                    <a:pt x="82" y="60"/>
                  </a:cubicBezTo>
                  <a:cubicBezTo>
                    <a:pt x="0" y="120"/>
                    <a:pt x="67" y="292"/>
                    <a:pt x="58" y="402"/>
                  </a:cubicBezTo>
                  <a:cubicBezTo>
                    <a:pt x="49" y="512"/>
                    <a:pt x="19" y="642"/>
                    <a:pt x="28" y="720"/>
                  </a:cubicBezTo>
                  <a:cubicBezTo>
                    <a:pt x="37" y="798"/>
                    <a:pt x="27" y="844"/>
                    <a:pt x="112" y="870"/>
                  </a:cubicBezTo>
                  <a:cubicBezTo>
                    <a:pt x="197" y="896"/>
                    <a:pt x="450" y="833"/>
                    <a:pt x="538" y="876"/>
                  </a:cubicBezTo>
                  <a:cubicBezTo>
                    <a:pt x="626" y="919"/>
                    <a:pt x="524" y="1091"/>
                    <a:pt x="640" y="1128"/>
                  </a:cubicBezTo>
                  <a:cubicBezTo>
                    <a:pt x="756" y="1165"/>
                    <a:pt x="1128" y="1191"/>
                    <a:pt x="1234" y="1098"/>
                  </a:cubicBezTo>
                  <a:cubicBezTo>
                    <a:pt x="1340" y="1005"/>
                    <a:pt x="1281" y="696"/>
                    <a:pt x="1276" y="570"/>
                  </a:cubicBezTo>
                  <a:cubicBezTo>
                    <a:pt x="1271" y="444"/>
                    <a:pt x="1290" y="389"/>
                    <a:pt x="1204" y="342"/>
                  </a:cubicBezTo>
                  <a:cubicBezTo>
                    <a:pt x="1118" y="295"/>
                    <a:pt x="868" y="338"/>
                    <a:pt x="760" y="288"/>
                  </a:cubicBezTo>
                  <a:cubicBezTo>
                    <a:pt x="652" y="238"/>
                    <a:pt x="663" y="80"/>
                    <a:pt x="550" y="42"/>
                  </a:cubicBezTo>
                  <a:close/>
                </a:path>
              </a:pathLst>
            </a:cu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7446" name="Freeform 9"/>
            <p:cNvSpPr>
              <a:spLocks/>
            </p:cNvSpPr>
            <p:nvPr/>
          </p:nvSpPr>
          <p:spPr bwMode="auto">
            <a:xfrm>
              <a:off x="3324" y="2096"/>
              <a:ext cx="1874" cy="1398"/>
            </a:xfrm>
            <a:custGeom>
              <a:avLst/>
              <a:gdLst>
                <a:gd name="T0" fmla="*/ 12 w 2135"/>
                <a:gd name="T1" fmla="*/ 230 h 1662"/>
                <a:gd name="T2" fmla="*/ 47 w 2135"/>
                <a:gd name="T3" fmla="*/ 27 h 1662"/>
                <a:gd name="T4" fmla="*/ 300 w 2135"/>
                <a:gd name="T5" fmla="*/ 69 h 1662"/>
                <a:gd name="T6" fmla="*/ 552 w 2135"/>
                <a:gd name="T7" fmla="*/ 35 h 1662"/>
                <a:gd name="T8" fmla="*/ 915 w 2135"/>
                <a:gd name="T9" fmla="*/ 145 h 1662"/>
                <a:gd name="T10" fmla="*/ 921 w 2135"/>
                <a:gd name="T11" fmla="*/ 405 h 1662"/>
                <a:gd name="T12" fmla="*/ 722 w 2135"/>
                <a:gd name="T13" fmla="*/ 567 h 1662"/>
                <a:gd name="T14" fmla="*/ 372 w 2135"/>
                <a:gd name="T15" fmla="*/ 537 h 1662"/>
                <a:gd name="T16" fmla="*/ 230 w 2135"/>
                <a:gd name="T17" fmla="*/ 449 h 1662"/>
                <a:gd name="T18" fmla="*/ 84 w 2135"/>
                <a:gd name="T19" fmla="*/ 378 h 1662"/>
                <a:gd name="T20" fmla="*/ 12 w 2135"/>
                <a:gd name="T21" fmla="*/ 230 h 166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135"/>
                <a:gd name="T34" fmla="*/ 0 h 1662"/>
                <a:gd name="T35" fmla="*/ 2135 w 2135"/>
                <a:gd name="T36" fmla="*/ 1662 h 166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135" h="1662">
                  <a:moveTo>
                    <a:pt x="27" y="652"/>
                  </a:moveTo>
                  <a:cubicBezTo>
                    <a:pt x="14" y="487"/>
                    <a:pt x="0" y="152"/>
                    <a:pt x="105" y="76"/>
                  </a:cubicBezTo>
                  <a:cubicBezTo>
                    <a:pt x="210" y="0"/>
                    <a:pt x="473" y="192"/>
                    <a:pt x="657" y="196"/>
                  </a:cubicBezTo>
                  <a:cubicBezTo>
                    <a:pt x="841" y="200"/>
                    <a:pt x="985" y="65"/>
                    <a:pt x="1209" y="100"/>
                  </a:cubicBezTo>
                  <a:cubicBezTo>
                    <a:pt x="1433" y="135"/>
                    <a:pt x="1867" y="232"/>
                    <a:pt x="2001" y="406"/>
                  </a:cubicBezTo>
                  <a:cubicBezTo>
                    <a:pt x="2135" y="580"/>
                    <a:pt x="2083" y="945"/>
                    <a:pt x="2013" y="1144"/>
                  </a:cubicBezTo>
                  <a:cubicBezTo>
                    <a:pt x="1943" y="1343"/>
                    <a:pt x="1781" y="1538"/>
                    <a:pt x="1581" y="1600"/>
                  </a:cubicBezTo>
                  <a:cubicBezTo>
                    <a:pt x="1381" y="1662"/>
                    <a:pt x="993" y="1571"/>
                    <a:pt x="813" y="1516"/>
                  </a:cubicBezTo>
                  <a:cubicBezTo>
                    <a:pt x="633" y="1461"/>
                    <a:pt x="606" y="1345"/>
                    <a:pt x="501" y="1270"/>
                  </a:cubicBezTo>
                  <a:cubicBezTo>
                    <a:pt x="396" y="1195"/>
                    <a:pt x="262" y="1169"/>
                    <a:pt x="183" y="1066"/>
                  </a:cubicBezTo>
                  <a:cubicBezTo>
                    <a:pt x="104" y="963"/>
                    <a:pt x="25" y="819"/>
                    <a:pt x="27" y="652"/>
                  </a:cubicBezTo>
                  <a:close/>
                </a:path>
              </a:pathLst>
            </a:cu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17447" name="Group 10"/>
            <p:cNvGrpSpPr>
              <a:grpSpLocks/>
            </p:cNvGrpSpPr>
            <p:nvPr/>
          </p:nvGrpSpPr>
          <p:grpSpPr bwMode="auto">
            <a:xfrm>
              <a:off x="3166" y="1267"/>
              <a:ext cx="462" cy="201"/>
              <a:chOff x="3552" y="246"/>
              <a:chExt cx="527" cy="248"/>
            </a:xfrm>
          </p:grpSpPr>
          <p:graphicFrame>
            <p:nvGraphicFramePr>
              <p:cNvPr id="17661" name="Object 11"/>
              <p:cNvGraphicFramePr>
                <a:graphicFrameLocks noChangeAspect="1"/>
              </p:cNvGraphicFramePr>
              <p:nvPr/>
            </p:nvGraphicFramePr>
            <p:xfrm>
              <a:off x="3552" y="246"/>
              <a:ext cx="299" cy="24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7541" name="Clip" r:id="rId3" imgW="1307263" imgH="1084139" progId="MS_ClipArt_Gallery.2">
                      <p:embed/>
                    </p:oleObj>
                  </mc:Choice>
                  <mc:Fallback>
                    <p:oleObj name="Clip" r:id="rId3" imgW="1307263" imgH="1084139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552" y="246"/>
                            <a:ext cx="299" cy="24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7662" name="Object 12"/>
              <p:cNvGraphicFramePr>
                <a:graphicFrameLocks noChangeAspect="1"/>
              </p:cNvGraphicFramePr>
              <p:nvPr/>
            </p:nvGraphicFramePr>
            <p:xfrm>
              <a:off x="3878" y="338"/>
              <a:ext cx="201" cy="14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7542" name="Clip" r:id="rId5" imgW="681706" imgH="480401" progId="MS_ClipArt_Gallery.2">
                      <p:embed/>
                    </p:oleObj>
                  </mc:Choice>
                  <mc:Fallback>
                    <p:oleObj name="Clip" r:id="rId5" imgW="681706" imgH="480401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878" y="338"/>
                            <a:ext cx="201" cy="14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7663" name="Line 13"/>
              <p:cNvSpPr>
                <a:spLocks noChangeShapeType="1"/>
              </p:cNvSpPr>
              <p:nvPr/>
            </p:nvSpPr>
            <p:spPr bwMode="auto">
              <a:xfrm flipV="1">
                <a:off x="3844" y="434"/>
                <a:ext cx="82" cy="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</p:grpSp>
        <p:grpSp>
          <p:nvGrpSpPr>
            <p:cNvPr id="17448" name="Group 14"/>
            <p:cNvGrpSpPr>
              <a:grpSpLocks/>
            </p:cNvGrpSpPr>
            <p:nvPr/>
          </p:nvGrpSpPr>
          <p:grpSpPr bwMode="auto">
            <a:xfrm>
              <a:off x="3166" y="1642"/>
              <a:ext cx="462" cy="201"/>
              <a:chOff x="3552" y="246"/>
              <a:chExt cx="527" cy="248"/>
            </a:xfrm>
          </p:grpSpPr>
          <p:graphicFrame>
            <p:nvGraphicFramePr>
              <p:cNvPr id="17658" name="Object 15"/>
              <p:cNvGraphicFramePr>
                <a:graphicFrameLocks noChangeAspect="1"/>
              </p:cNvGraphicFramePr>
              <p:nvPr/>
            </p:nvGraphicFramePr>
            <p:xfrm>
              <a:off x="3552" y="246"/>
              <a:ext cx="299" cy="24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7543" name="Clip" r:id="rId7" imgW="1307263" imgH="1084139" progId="MS_ClipArt_Gallery.2">
                      <p:embed/>
                    </p:oleObj>
                  </mc:Choice>
                  <mc:Fallback>
                    <p:oleObj name="Clip" r:id="rId7" imgW="1307263" imgH="1084139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552" y="246"/>
                            <a:ext cx="299" cy="24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7659" name="Object 16"/>
              <p:cNvGraphicFramePr>
                <a:graphicFrameLocks noChangeAspect="1"/>
              </p:cNvGraphicFramePr>
              <p:nvPr/>
            </p:nvGraphicFramePr>
            <p:xfrm>
              <a:off x="3878" y="338"/>
              <a:ext cx="201" cy="14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7544" name="Clip" r:id="rId8" imgW="681706" imgH="480401" progId="MS_ClipArt_Gallery.2">
                      <p:embed/>
                    </p:oleObj>
                  </mc:Choice>
                  <mc:Fallback>
                    <p:oleObj name="Clip" r:id="rId8" imgW="681706" imgH="480401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878" y="338"/>
                            <a:ext cx="201" cy="14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7660" name="Line 17"/>
              <p:cNvSpPr>
                <a:spLocks noChangeShapeType="1"/>
              </p:cNvSpPr>
              <p:nvPr/>
            </p:nvSpPr>
            <p:spPr bwMode="auto">
              <a:xfrm flipV="1">
                <a:off x="3844" y="434"/>
                <a:ext cx="82" cy="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</p:grpSp>
        <p:grpSp>
          <p:nvGrpSpPr>
            <p:cNvPr id="17449" name="Group 18"/>
            <p:cNvGrpSpPr>
              <a:grpSpLocks/>
            </p:cNvGrpSpPr>
            <p:nvPr/>
          </p:nvGrpSpPr>
          <p:grpSpPr bwMode="auto">
            <a:xfrm>
              <a:off x="3403" y="1508"/>
              <a:ext cx="44" cy="135"/>
              <a:chOff x="3842" y="406"/>
              <a:chExt cx="51" cy="167"/>
            </a:xfrm>
          </p:grpSpPr>
          <p:sp>
            <p:nvSpPr>
              <p:cNvPr id="17655" name="Oval 19"/>
              <p:cNvSpPr>
                <a:spLocks noChangeArrowheads="1"/>
              </p:cNvSpPr>
              <p:nvPr/>
            </p:nvSpPr>
            <p:spPr bwMode="auto">
              <a:xfrm>
                <a:off x="3842" y="406"/>
                <a:ext cx="47" cy="47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17656" name="Oval 20"/>
              <p:cNvSpPr>
                <a:spLocks noChangeArrowheads="1"/>
              </p:cNvSpPr>
              <p:nvPr/>
            </p:nvSpPr>
            <p:spPr bwMode="auto">
              <a:xfrm>
                <a:off x="3844" y="466"/>
                <a:ext cx="47" cy="47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17657" name="Oval 21"/>
              <p:cNvSpPr>
                <a:spLocks noChangeArrowheads="1"/>
              </p:cNvSpPr>
              <p:nvPr/>
            </p:nvSpPr>
            <p:spPr bwMode="auto">
              <a:xfrm>
                <a:off x="3846" y="526"/>
                <a:ext cx="47" cy="47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zh-CN" sz="2400">
                  <a:latin typeface="Times New Roman" pitchFamily="18" charset="0"/>
                  <a:ea typeface="宋体" charset="-122"/>
                </a:endParaRPr>
              </a:p>
            </p:txBody>
          </p:sp>
        </p:grpSp>
        <p:grpSp>
          <p:nvGrpSpPr>
            <p:cNvPr id="17450" name="Group 22"/>
            <p:cNvGrpSpPr>
              <a:grpSpLocks/>
            </p:cNvGrpSpPr>
            <p:nvPr/>
          </p:nvGrpSpPr>
          <p:grpSpPr bwMode="auto">
            <a:xfrm>
              <a:off x="3699" y="1825"/>
              <a:ext cx="132" cy="249"/>
              <a:chOff x="4180" y="783"/>
              <a:chExt cx="150" cy="307"/>
            </a:xfrm>
          </p:grpSpPr>
          <p:sp>
            <p:nvSpPr>
              <p:cNvPr id="17647" name="AutoShape 23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17648" name="Rectangle 24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17649" name="Rectangle 25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17650" name="AutoShape 26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17651" name="Line 27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7652" name="Line 28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7653" name="Rectangle 29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17654" name="Rectangle 30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zh-CN" sz="2400">
                  <a:latin typeface="Times New Roman" pitchFamily="18" charset="0"/>
                  <a:ea typeface="宋体" charset="-122"/>
                </a:endParaRPr>
              </a:p>
            </p:txBody>
          </p:sp>
        </p:grpSp>
        <p:grpSp>
          <p:nvGrpSpPr>
            <p:cNvPr id="17451" name="Group 31"/>
            <p:cNvGrpSpPr>
              <a:grpSpLocks/>
            </p:cNvGrpSpPr>
            <p:nvPr/>
          </p:nvGrpSpPr>
          <p:grpSpPr bwMode="auto">
            <a:xfrm rot="-5400000">
              <a:off x="3896" y="1874"/>
              <a:ext cx="51" cy="147"/>
              <a:chOff x="3842" y="406"/>
              <a:chExt cx="51" cy="167"/>
            </a:xfrm>
          </p:grpSpPr>
          <p:sp>
            <p:nvSpPr>
              <p:cNvPr id="17644" name="Oval 32"/>
              <p:cNvSpPr>
                <a:spLocks noChangeArrowheads="1"/>
              </p:cNvSpPr>
              <p:nvPr/>
            </p:nvSpPr>
            <p:spPr bwMode="auto">
              <a:xfrm>
                <a:off x="3842" y="406"/>
                <a:ext cx="47" cy="47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17645" name="Oval 33"/>
              <p:cNvSpPr>
                <a:spLocks noChangeArrowheads="1"/>
              </p:cNvSpPr>
              <p:nvPr/>
            </p:nvSpPr>
            <p:spPr bwMode="auto">
              <a:xfrm>
                <a:off x="3844" y="466"/>
                <a:ext cx="47" cy="47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17646" name="Oval 34"/>
              <p:cNvSpPr>
                <a:spLocks noChangeArrowheads="1"/>
              </p:cNvSpPr>
              <p:nvPr/>
            </p:nvSpPr>
            <p:spPr bwMode="auto">
              <a:xfrm>
                <a:off x="3846" y="526"/>
                <a:ext cx="47" cy="47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zh-CN" sz="2400">
                  <a:latin typeface="Times New Roman" pitchFamily="18" charset="0"/>
                  <a:ea typeface="宋体" charset="-122"/>
                </a:endParaRPr>
              </a:p>
            </p:txBody>
          </p:sp>
        </p:grpSp>
        <p:sp>
          <p:nvSpPr>
            <p:cNvPr id="17452" name="Line 35"/>
            <p:cNvSpPr>
              <a:spLocks noChangeShapeType="1"/>
            </p:cNvSpPr>
            <p:nvPr/>
          </p:nvSpPr>
          <p:spPr bwMode="auto">
            <a:xfrm>
              <a:off x="3785" y="1767"/>
              <a:ext cx="312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7453" name="Line 36"/>
            <p:cNvSpPr>
              <a:spLocks noChangeShapeType="1"/>
            </p:cNvSpPr>
            <p:nvPr/>
          </p:nvSpPr>
          <p:spPr bwMode="auto">
            <a:xfrm>
              <a:off x="3787" y="1765"/>
              <a:ext cx="1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7454" name="Line 37"/>
            <p:cNvSpPr>
              <a:spLocks noChangeShapeType="1"/>
            </p:cNvSpPr>
            <p:nvPr/>
          </p:nvSpPr>
          <p:spPr bwMode="auto">
            <a:xfrm>
              <a:off x="4099" y="1764"/>
              <a:ext cx="1" cy="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7455" name="Line 38"/>
            <p:cNvSpPr>
              <a:spLocks noChangeShapeType="1"/>
            </p:cNvSpPr>
            <p:nvPr/>
          </p:nvSpPr>
          <p:spPr bwMode="auto">
            <a:xfrm>
              <a:off x="3596" y="1427"/>
              <a:ext cx="182" cy="1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7456" name="Line 39"/>
            <p:cNvSpPr>
              <a:spLocks noChangeShapeType="1"/>
            </p:cNvSpPr>
            <p:nvPr/>
          </p:nvSpPr>
          <p:spPr bwMode="auto">
            <a:xfrm flipV="1">
              <a:off x="3604" y="1607"/>
              <a:ext cx="174" cy="2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7457" name="Line 40"/>
            <p:cNvSpPr>
              <a:spLocks noChangeShapeType="1"/>
            </p:cNvSpPr>
            <p:nvPr/>
          </p:nvSpPr>
          <p:spPr bwMode="auto">
            <a:xfrm flipV="1">
              <a:off x="3936" y="1661"/>
              <a:ext cx="1" cy="10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17458" name="Group 41"/>
            <p:cNvGrpSpPr>
              <a:grpSpLocks/>
            </p:cNvGrpSpPr>
            <p:nvPr/>
          </p:nvGrpSpPr>
          <p:grpSpPr bwMode="auto">
            <a:xfrm>
              <a:off x="4011" y="1811"/>
              <a:ext cx="132" cy="249"/>
              <a:chOff x="4180" y="783"/>
              <a:chExt cx="150" cy="307"/>
            </a:xfrm>
          </p:grpSpPr>
          <p:sp>
            <p:nvSpPr>
              <p:cNvPr id="17636" name="AutoShape 42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17637" name="Rectangle 43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17638" name="Rectangle 44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17639" name="AutoShape 45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17640" name="Line 46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7641" name="Line 47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7642" name="Rectangle 48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17643" name="Rectangle 49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zh-CN" sz="2400">
                  <a:latin typeface="Times New Roman" pitchFamily="18" charset="0"/>
                  <a:ea typeface="宋体" charset="-122"/>
                </a:endParaRPr>
              </a:p>
            </p:txBody>
          </p:sp>
        </p:grpSp>
        <p:grpSp>
          <p:nvGrpSpPr>
            <p:cNvPr id="17459" name="Group 50"/>
            <p:cNvGrpSpPr>
              <a:grpSpLocks/>
            </p:cNvGrpSpPr>
            <p:nvPr/>
          </p:nvGrpSpPr>
          <p:grpSpPr bwMode="auto">
            <a:xfrm>
              <a:off x="3408" y="2201"/>
              <a:ext cx="302" cy="583"/>
              <a:chOff x="3314" y="1248"/>
              <a:chExt cx="344" cy="694"/>
            </a:xfrm>
          </p:grpSpPr>
          <p:graphicFrame>
            <p:nvGraphicFramePr>
              <p:cNvPr id="17627" name="Object 51"/>
              <p:cNvGraphicFramePr>
                <a:graphicFrameLocks noChangeAspect="1"/>
              </p:cNvGraphicFramePr>
              <p:nvPr/>
            </p:nvGraphicFramePr>
            <p:xfrm>
              <a:off x="3314" y="1248"/>
              <a:ext cx="299" cy="24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7545" name="Clip" r:id="rId9" imgW="1307263" imgH="1084139" progId="MS_ClipArt_Gallery.2">
                      <p:embed/>
                    </p:oleObj>
                  </mc:Choice>
                  <mc:Fallback>
                    <p:oleObj name="Clip" r:id="rId9" imgW="1307263" imgH="1084139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314" y="1248"/>
                            <a:ext cx="299" cy="24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7628" name="Line 52"/>
              <p:cNvSpPr>
                <a:spLocks noChangeShapeType="1"/>
              </p:cNvSpPr>
              <p:nvPr/>
            </p:nvSpPr>
            <p:spPr bwMode="auto">
              <a:xfrm flipV="1">
                <a:off x="3606" y="1433"/>
                <a:ext cx="52" cy="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graphicFrame>
            <p:nvGraphicFramePr>
              <p:cNvPr id="17629" name="Object 53"/>
              <p:cNvGraphicFramePr>
                <a:graphicFrameLocks noChangeAspect="1"/>
              </p:cNvGraphicFramePr>
              <p:nvPr/>
            </p:nvGraphicFramePr>
            <p:xfrm>
              <a:off x="3314" y="1694"/>
              <a:ext cx="299" cy="24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7546" name="Clip" r:id="rId10" imgW="1307263" imgH="1084139" progId="MS_ClipArt_Gallery.2">
                      <p:embed/>
                    </p:oleObj>
                  </mc:Choice>
                  <mc:Fallback>
                    <p:oleObj name="Clip" r:id="rId10" imgW="1307263" imgH="1084139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314" y="1694"/>
                            <a:ext cx="299" cy="24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7630" name="Line 54"/>
              <p:cNvSpPr>
                <a:spLocks noChangeShapeType="1"/>
              </p:cNvSpPr>
              <p:nvPr/>
            </p:nvSpPr>
            <p:spPr bwMode="auto">
              <a:xfrm flipV="1">
                <a:off x="3606" y="1882"/>
                <a:ext cx="52" cy="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grpSp>
            <p:nvGrpSpPr>
              <p:cNvPr id="17631" name="Group 55"/>
              <p:cNvGrpSpPr>
                <a:grpSpLocks/>
              </p:cNvGrpSpPr>
              <p:nvPr/>
            </p:nvGrpSpPr>
            <p:grpSpPr bwMode="auto">
              <a:xfrm>
                <a:off x="3404" y="1504"/>
                <a:ext cx="51" cy="167"/>
                <a:chOff x="3842" y="406"/>
                <a:chExt cx="51" cy="167"/>
              </a:xfrm>
            </p:grpSpPr>
            <p:sp>
              <p:nvSpPr>
                <p:cNvPr id="17633" name="Oval 56"/>
                <p:cNvSpPr>
                  <a:spLocks noChangeArrowheads="1"/>
                </p:cNvSpPr>
                <p:nvPr/>
              </p:nvSpPr>
              <p:spPr bwMode="auto">
                <a:xfrm>
                  <a:off x="3842" y="406"/>
                  <a:ext cx="47" cy="47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algn="l">
                    <a:spcBef>
                      <a:spcPct val="20000"/>
                    </a:spcBef>
                    <a:buClr>
                      <a:schemeClr val="accent2"/>
                    </a:buClr>
                    <a:buSzPct val="85000"/>
                    <a:buFont typeface="ZapfDingbats" pitchFamily="82" charset="2"/>
                    <a:buChar char="r"/>
                    <a:defRPr sz="2800"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 algn="l">
                    <a:spcBef>
                      <a:spcPct val="20000"/>
                    </a:spcBef>
                    <a:buClr>
                      <a:schemeClr val="accent2"/>
                    </a:buClr>
                    <a:buSzPct val="75000"/>
                    <a:buFont typeface="ZapfDingbats" pitchFamily="82" charset="2"/>
                    <a:buChar char="m"/>
                    <a:defRPr sz="2400"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 algn="l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 algn="l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sv-SE" altLang="zh-CN" sz="2400">
                    <a:latin typeface="Times New Roman" pitchFamily="18" charset="0"/>
                    <a:ea typeface="宋体" charset="-122"/>
                  </a:endParaRPr>
                </a:p>
              </p:txBody>
            </p:sp>
            <p:sp>
              <p:nvSpPr>
                <p:cNvPr id="17634" name="Oval 57"/>
                <p:cNvSpPr>
                  <a:spLocks noChangeArrowheads="1"/>
                </p:cNvSpPr>
                <p:nvPr/>
              </p:nvSpPr>
              <p:spPr bwMode="auto">
                <a:xfrm>
                  <a:off x="3844" y="466"/>
                  <a:ext cx="47" cy="47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algn="l">
                    <a:spcBef>
                      <a:spcPct val="20000"/>
                    </a:spcBef>
                    <a:buClr>
                      <a:schemeClr val="accent2"/>
                    </a:buClr>
                    <a:buSzPct val="85000"/>
                    <a:buFont typeface="ZapfDingbats" pitchFamily="82" charset="2"/>
                    <a:buChar char="r"/>
                    <a:defRPr sz="2800"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 algn="l">
                    <a:spcBef>
                      <a:spcPct val="20000"/>
                    </a:spcBef>
                    <a:buClr>
                      <a:schemeClr val="accent2"/>
                    </a:buClr>
                    <a:buSzPct val="75000"/>
                    <a:buFont typeface="ZapfDingbats" pitchFamily="82" charset="2"/>
                    <a:buChar char="m"/>
                    <a:defRPr sz="2400"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 algn="l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 algn="l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sv-SE" altLang="zh-CN" sz="2400">
                    <a:latin typeface="Times New Roman" pitchFamily="18" charset="0"/>
                    <a:ea typeface="宋体" charset="-122"/>
                  </a:endParaRPr>
                </a:p>
              </p:txBody>
            </p:sp>
            <p:sp>
              <p:nvSpPr>
                <p:cNvPr id="17635" name="Oval 58"/>
                <p:cNvSpPr>
                  <a:spLocks noChangeArrowheads="1"/>
                </p:cNvSpPr>
                <p:nvPr/>
              </p:nvSpPr>
              <p:spPr bwMode="auto">
                <a:xfrm>
                  <a:off x="3846" y="526"/>
                  <a:ext cx="47" cy="47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algn="l">
                    <a:spcBef>
                      <a:spcPct val="20000"/>
                    </a:spcBef>
                    <a:buClr>
                      <a:schemeClr val="accent2"/>
                    </a:buClr>
                    <a:buSzPct val="85000"/>
                    <a:buFont typeface="ZapfDingbats" pitchFamily="82" charset="2"/>
                    <a:buChar char="r"/>
                    <a:defRPr sz="2800"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 algn="l">
                    <a:spcBef>
                      <a:spcPct val="20000"/>
                    </a:spcBef>
                    <a:buClr>
                      <a:schemeClr val="accent2"/>
                    </a:buClr>
                    <a:buSzPct val="75000"/>
                    <a:buFont typeface="ZapfDingbats" pitchFamily="82" charset="2"/>
                    <a:buChar char="m"/>
                    <a:defRPr sz="2400"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 algn="l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 algn="l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sv-SE" altLang="zh-CN" sz="2400">
                    <a:latin typeface="Times New Roman" pitchFamily="18" charset="0"/>
                    <a:ea typeface="宋体" charset="-122"/>
                  </a:endParaRPr>
                </a:p>
              </p:txBody>
            </p:sp>
          </p:grpSp>
          <p:sp>
            <p:nvSpPr>
              <p:cNvPr id="17632" name="Line 59"/>
              <p:cNvSpPr>
                <a:spLocks noChangeShapeType="1"/>
              </p:cNvSpPr>
              <p:nvPr/>
            </p:nvSpPr>
            <p:spPr bwMode="auto">
              <a:xfrm>
                <a:off x="3654" y="1431"/>
                <a:ext cx="0" cy="4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</p:grpSp>
        <p:graphicFrame>
          <p:nvGraphicFramePr>
            <p:cNvPr id="17460" name="Object 60"/>
            <p:cNvGraphicFramePr>
              <a:graphicFrameLocks noChangeAspect="1"/>
            </p:cNvGraphicFramePr>
            <p:nvPr/>
          </p:nvGraphicFramePr>
          <p:xfrm>
            <a:off x="3955" y="2837"/>
            <a:ext cx="263" cy="2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547" name="Clip" r:id="rId11" imgW="1307263" imgH="1084139" progId="MS_ClipArt_Gallery.2">
                    <p:embed/>
                  </p:oleObj>
                </mc:Choice>
                <mc:Fallback>
                  <p:oleObj name="Clip" r:id="rId11" imgW="1307263" imgH="1084139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55" y="2837"/>
                          <a:ext cx="263" cy="20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461" name="Object 61"/>
            <p:cNvGraphicFramePr>
              <a:graphicFrameLocks noChangeAspect="1"/>
            </p:cNvGraphicFramePr>
            <p:nvPr/>
          </p:nvGraphicFramePr>
          <p:xfrm>
            <a:off x="3568" y="2830"/>
            <a:ext cx="262" cy="2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548" name="Clip" r:id="rId12" imgW="1307263" imgH="1084139" progId="MS_ClipArt_Gallery.2">
                    <p:embed/>
                  </p:oleObj>
                </mc:Choice>
                <mc:Fallback>
                  <p:oleObj name="Clip" r:id="rId12" imgW="1307263" imgH="1084139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68" y="2830"/>
                          <a:ext cx="262" cy="2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462" name="Oval 62"/>
            <p:cNvSpPr>
              <a:spLocks noChangeArrowheads="1"/>
            </p:cNvSpPr>
            <p:nvPr/>
          </p:nvSpPr>
          <p:spPr bwMode="auto">
            <a:xfrm rot="-5400000">
              <a:off x="3831" y="2895"/>
              <a:ext cx="40" cy="4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17463" name="Oval 63"/>
            <p:cNvSpPr>
              <a:spLocks noChangeArrowheads="1"/>
            </p:cNvSpPr>
            <p:nvPr/>
          </p:nvSpPr>
          <p:spPr bwMode="auto">
            <a:xfrm rot="-5400000">
              <a:off x="3884" y="2894"/>
              <a:ext cx="40" cy="4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17464" name="Oval 64"/>
            <p:cNvSpPr>
              <a:spLocks noChangeArrowheads="1"/>
            </p:cNvSpPr>
            <p:nvPr/>
          </p:nvSpPr>
          <p:spPr bwMode="auto">
            <a:xfrm rot="-5400000">
              <a:off x="3933" y="2897"/>
              <a:ext cx="39" cy="4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zh-CN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17465" name="Line 65"/>
            <p:cNvSpPr>
              <a:spLocks noChangeShapeType="1"/>
            </p:cNvSpPr>
            <p:nvPr/>
          </p:nvSpPr>
          <p:spPr bwMode="auto">
            <a:xfrm rot="-5400000">
              <a:off x="4097" y="2821"/>
              <a:ext cx="38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7466" name="Line 66"/>
            <p:cNvSpPr>
              <a:spLocks noChangeShapeType="1"/>
            </p:cNvSpPr>
            <p:nvPr/>
          </p:nvSpPr>
          <p:spPr bwMode="auto">
            <a:xfrm rot="5400000" flipH="1">
              <a:off x="3702" y="2816"/>
              <a:ext cx="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7467" name="Line 67"/>
            <p:cNvSpPr>
              <a:spLocks noChangeShapeType="1"/>
            </p:cNvSpPr>
            <p:nvPr/>
          </p:nvSpPr>
          <p:spPr bwMode="auto">
            <a:xfrm rot="16200000" flipV="1">
              <a:off x="3921" y="2602"/>
              <a:ext cx="0" cy="3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7468" name="Line 68"/>
            <p:cNvSpPr>
              <a:spLocks noChangeShapeType="1"/>
            </p:cNvSpPr>
            <p:nvPr/>
          </p:nvSpPr>
          <p:spPr bwMode="auto">
            <a:xfrm flipV="1">
              <a:off x="3710" y="2564"/>
              <a:ext cx="59" cy="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7469" name="Line 69"/>
            <p:cNvSpPr>
              <a:spLocks noChangeShapeType="1"/>
            </p:cNvSpPr>
            <p:nvPr/>
          </p:nvSpPr>
          <p:spPr bwMode="auto">
            <a:xfrm>
              <a:off x="4089" y="2593"/>
              <a:ext cx="191" cy="24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7470" name="Line 70"/>
            <p:cNvSpPr>
              <a:spLocks noChangeShapeType="1"/>
            </p:cNvSpPr>
            <p:nvPr/>
          </p:nvSpPr>
          <p:spPr bwMode="auto">
            <a:xfrm flipH="1">
              <a:off x="4590" y="2591"/>
              <a:ext cx="176" cy="24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graphicFrame>
          <p:nvGraphicFramePr>
            <p:cNvPr id="17471" name="Object 71"/>
            <p:cNvGraphicFramePr>
              <a:graphicFrameLocks noChangeAspect="1"/>
            </p:cNvGraphicFramePr>
            <p:nvPr/>
          </p:nvGraphicFramePr>
          <p:xfrm>
            <a:off x="4702" y="2309"/>
            <a:ext cx="128" cy="1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549" name="Clip" r:id="rId13" imgW="982811" imgH="1208363" progId="MS_ClipArt_Gallery.2">
                    <p:embed/>
                  </p:oleObj>
                </mc:Choice>
                <mc:Fallback>
                  <p:oleObj name="Clip" r:id="rId13" imgW="982811" imgH="1208363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02" y="2309"/>
                          <a:ext cx="128" cy="1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472" name="Object 72"/>
            <p:cNvGraphicFramePr>
              <a:graphicFrameLocks noChangeAspect="1"/>
            </p:cNvGraphicFramePr>
            <p:nvPr/>
          </p:nvGraphicFramePr>
          <p:xfrm>
            <a:off x="3860" y="2360"/>
            <a:ext cx="128" cy="1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550" name="Clip" r:id="rId15" imgW="982811" imgH="1208363" progId="MS_ClipArt_Gallery.2">
                    <p:embed/>
                  </p:oleObj>
                </mc:Choice>
                <mc:Fallback>
                  <p:oleObj name="Clip" r:id="rId15" imgW="982811" imgH="1208363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60" y="2360"/>
                          <a:ext cx="128" cy="15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473" name="Freeform 73"/>
            <p:cNvSpPr>
              <a:spLocks/>
            </p:cNvSpPr>
            <p:nvPr/>
          </p:nvSpPr>
          <p:spPr bwMode="auto">
            <a:xfrm>
              <a:off x="3911" y="2218"/>
              <a:ext cx="853" cy="192"/>
            </a:xfrm>
            <a:custGeom>
              <a:avLst/>
              <a:gdLst>
                <a:gd name="T0" fmla="*/ 0 w 972"/>
                <a:gd name="T1" fmla="*/ 82 h 228"/>
                <a:gd name="T2" fmla="*/ 197 w 972"/>
                <a:gd name="T3" fmla="*/ 3 h 228"/>
                <a:gd name="T4" fmla="*/ 444 w 972"/>
                <a:gd name="T5" fmla="*/ 61 h 228"/>
                <a:gd name="T6" fmla="*/ 0 60000 65536"/>
                <a:gd name="T7" fmla="*/ 0 60000 65536"/>
                <a:gd name="T8" fmla="*/ 0 60000 65536"/>
                <a:gd name="T9" fmla="*/ 0 w 972"/>
                <a:gd name="T10" fmla="*/ 0 h 228"/>
                <a:gd name="T11" fmla="*/ 972 w 972"/>
                <a:gd name="T12" fmla="*/ 228 h 2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72" h="228">
                  <a:moveTo>
                    <a:pt x="0" y="228"/>
                  </a:moveTo>
                  <a:cubicBezTo>
                    <a:pt x="135" y="123"/>
                    <a:pt x="270" y="18"/>
                    <a:pt x="432" y="9"/>
                  </a:cubicBezTo>
                  <a:cubicBezTo>
                    <a:pt x="594" y="0"/>
                    <a:pt x="783" y="85"/>
                    <a:pt x="972" y="171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17474" name="Group 74"/>
            <p:cNvGrpSpPr>
              <a:grpSpLocks/>
            </p:cNvGrpSpPr>
            <p:nvPr/>
          </p:nvGrpSpPr>
          <p:grpSpPr bwMode="auto">
            <a:xfrm>
              <a:off x="4079" y="3114"/>
              <a:ext cx="256" cy="269"/>
              <a:chOff x="2870" y="1518"/>
              <a:chExt cx="292" cy="320"/>
            </a:xfrm>
          </p:grpSpPr>
          <p:graphicFrame>
            <p:nvGraphicFramePr>
              <p:cNvPr id="17625" name="Object 75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7551" name="Clip" r:id="rId16" imgW="826829" imgH="840406" progId="MS_ClipArt_Gallery.2">
                      <p:embed/>
                    </p:oleObj>
                  </mc:Choice>
                  <mc:Fallback>
                    <p:oleObj name="Clip" r:id="rId16" imgW="826829" imgH="840406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7626" name="Object 76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7552" name="Clip" r:id="rId18" imgW="1268295" imgH="1199426" progId="MS_ClipArt_Gallery.2">
                      <p:embed/>
                    </p:oleObj>
                  </mc:Choice>
                  <mc:Fallback>
                    <p:oleObj name="Clip" r:id="rId18" imgW="1268295" imgH="1199426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7475" name="Group 77"/>
            <p:cNvGrpSpPr>
              <a:grpSpLocks/>
            </p:cNvGrpSpPr>
            <p:nvPr/>
          </p:nvGrpSpPr>
          <p:grpSpPr bwMode="auto">
            <a:xfrm>
              <a:off x="4569" y="3134"/>
              <a:ext cx="256" cy="269"/>
              <a:chOff x="2870" y="1518"/>
              <a:chExt cx="292" cy="320"/>
            </a:xfrm>
          </p:grpSpPr>
          <p:graphicFrame>
            <p:nvGraphicFramePr>
              <p:cNvPr id="17623" name="Object 78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7553" name="Clip" r:id="rId20" imgW="826829" imgH="840406" progId="MS_ClipArt_Gallery.2">
                      <p:embed/>
                    </p:oleObj>
                  </mc:Choice>
                  <mc:Fallback>
                    <p:oleObj name="Clip" r:id="rId20" imgW="826829" imgH="840406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7624" name="Object 79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7554" name="Clip" r:id="rId21" imgW="1268295" imgH="1199426" progId="MS_ClipArt_Gallery.2">
                      <p:embed/>
                    </p:oleObj>
                  </mc:Choice>
                  <mc:Fallback>
                    <p:oleObj name="Clip" r:id="rId21" imgW="1268295" imgH="1199426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7476" name="Group 80"/>
            <p:cNvGrpSpPr>
              <a:grpSpLocks/>
            </p:cNvGrpSpPr>
            <p:nvPr/>
          </p:nvGrpSpPr>
          <p:grpSpPr bwMode="auto">
            <a:xfrm>
              <a:off x="4308" y="2955"/>
              <a:ext cx="239" cy="237"/>
              <a:chOff x="4733" y="2082"/>
              <a:chExt cx="272" cy="282"/>
            </a:xfrm>
          </p:grpSpPr>
          <p:graphicFrame>
            <p:nvGraphicFramePr>
              <p:cNvPr id="17621" name="Object 81"/>
              <p:cNvGraphicFramePr>
                <a:graphicFrameLocks noChangeAspect="1"/>
              </p:cNvGraphicFramePr>
              <p:nvPr/>
            </p:nvGraphicFramePr>
            <p:xfrm>
              <a:off x="4733" y="2082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7555" name="Clip" r:id="rId22" imgW="826829" imgH="840406" progId="MS_ClipArt_Gallery.2">
                      <p:embed/>
                    </p:oleObj>
                  </mc:Choice>
                  <mc:Fallback>
                    <p:oleObj name="Clip" r:id="rId22" imgW="826829" imgH="840406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733" y="2082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7622" name="Rectangle 82"/>
              <p:cNvSpPr>
                <a:spLocks noChangeArrowheads="1"/>
              </p:cNvSpPr>
              <p:nvPr/>
            </p:nvSpPr>
            <p:spPr bwMode="auto">
              <a:xfrm>
                <a:off x="4812" y="2181"/>
                <a:ext cx="192" cy="183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zh-CN" sz="2400">
                  <a:latin typeface="Times New Roman" pitchFamily="18" charset="0"/>
                  <a:ea typeface="宋体" charset="-122"/>
                </a:endParaRPr>
              </a:p>
            </p:txBody>
          </p:sp>
        </p:grpSp>
        <p:sp>
          <p:nvSpPr>
            <p:cNvPr id="17477" name="Line 83"/>
            <p:cNvSpPr>
              <a:spLocks noChangeShapeType="1"/>
            </p:cNvSpPr>
            <p:nvPr/>
          </p:nvSpPr>
          <p:spPr bwMode="auto">
            <a:xfrm>
              <a:off x="4501" y="289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17478" name="Group 84"/>
            <p:cNvGrpSpPr>
              <a:grpSpLocks/>
            </p:cNvGrpSpPr>
            <p:nvPr/>
          </p:nvGrpSpPr>
          <p:grpSpPr bwMode="auto">
            <a:xfrm>
              <a:off x="4955" y="2531"/>
              <a:ext cx="131" cy="258"/>
              <a:chOff x="4180" y="783"/>
              <a:chExt cx="150" cy="307"/>
            </a:xfrm>
          </p:grpSpPr>
          <p:sp>
            <p:nvSpPr>
              <p:cNvPr id="17613" name="AutoShape 85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17614" name="Rectangle 86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17615" name="Rectangle 87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17616" name="AutoShape 88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17617" name="Line 89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7618" name="Line 90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7619" name="Rectangle 91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17620" name="Rectangle 92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zh-CN" sz="2400">
                  <a:latin typeface="Times New Roman" pitchFamily="18" charset="0"/>
                  <a:ea typeface="宋体" charset="-122"/>
                </a:endParaRPr>
              </a:p>
            </p:txBody>
          </p:sp>
        </p:grpSp>
        <p:grpSp>
          <p:nvGrpSpPr>
            <p:cNvPr id="17479" name="Group 93"/>
            <p:cNvGrpSpPr>
              <a:grpSpLocks/>
            </p:cNvGrpSpPr>
            <p:nvPr/>
          </p:nvGrpSpPr>
          <p:grpSpPr bwMode="auto">
            <a:xfrm>
              <a:off x="4947" y="2811"/>
              <a:ext cx="131" cy="258"/>
              <a:chOff x="4180" y="783"/>
              <a:chExt cx="150" cy="307"/>
            </a:xfrm>
          </p:grpSpPr>
          <p:sp>
            <p:nvSpPr>
              <p:cNvPr id="17605" name="AutoShape 94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17606" name="Rectangle 95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17607" name="Rectangle 96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17608" name="AutoShape 97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17609" name="Line 98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7610" name="Line 99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7611" name="Rectangle 100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17612" name="Rectangle 101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zh-CN" sz="2400">
                  <a:latin typeface="Times New Roman" pitchFamily="18" charset="0"/>
                  <a:ea typeface="宋体" charset="-122"/>
                </a:endParaRPr>
              </a:p>
            </p:txBody>
          </p:sp>
        </p:grpSp>
        <p:sp>
          <p:nvSpPr>
            <p:cNvPr id="17480" name="Line 102"/>
            <p:cNvSpPr>
              <a:spLocks noChangeShapeType="1"/>
            </p:cNvSpPr>
            <p:nvPr/>
          </p:nvSpPr>
          <p:spPr bwMode="auto">
            <a:xfrm rot="5400000" flipH="1">
              <a:off x="4711" y="2767"/>
              <a:ext cx="38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7481" name="Line 103"/>
            <p:cNvSpPr>
              <a:spLocks noChangeShapeType="1"/>
            </p:cNvSpPr>
            <p:nvPr/>
          </p:nvSpPr>
          <p:spPr bwMode="auto">
            <a:xfrm rot="-5400000">
              <a:off x="4935" y="2925"/>
              <a:ext cx="0" cy="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7482" name="Line 104"/>
            <p:cNvSpPr>
              <a:spLocks noChangeShapeType="1"/>
            </p:cNvSpPr>
            <p:nvPr/>
          </p:nvSpPr>
          <p:spPr bwMode="auto">
            <a:xfrm rot="-5400000">
              <a:off x="4928" y="2630"/>
              <a:ext cx="0" cy="5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7483" name="Line 105"/>
            <p:cNvSpPr>
              <a:spLocks noChangeShapeType="1"/>
            </p:cNvSpPr>
            <p:nvPr/>
          </p:nvSpPr>
          <p:spPr bwMode="auto">
            <a:xfrm flipV="1">
              <a:off x="4096" y="1459"/>
              <a:ext cx="289" cy="13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7484" name="Line 106"/>
            <p:cNvSpPr>
              <a:spLocks noChangeShapeType="1"/>
            </p:cNvSpPr>
            <p:nvPr/>
          </p:nvSpPr>
          <p:spPr bwMode="auto">
            <a:xfrm>
              <a:off x="4685" y="1449"/>
              <a:ext cx="306" cy="13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7485" name="Line 107"/>
            <p:cNvSpPr>
              <a:spLocks noChangeShapeType="1"/>
            </p:cNvSpPr>
            <p:nvPr/>
          </p:nvSpPr>
          <p:spPr bwMode="auto">
            <a:xfrm flipH="1">
              <a:off x="5012" y="1661"/>
              <a:ext cx="152" cy="42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7486" name="Line 108"/>
            <p:cNvSpPr>
              <a:spLocks noChangeShapeType="1"/>
            </p:cNvSpPr>
            <p:nvPr/>
          </p:nvSpPr>
          <p:spPr bwMode="auto">
            <a:xfrm>
              <a:off x="4527" y="1520"/>
              <a:ext cx="0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7487" name="Line 109"/>
            <p:cNvSpPr>
              <a:spLocks noChangeShapeType="1"/>
            </p:cNvSpPr>
            <p:nvPr/>
          </p:nvSpPr>
          <p:spPr bwMode="auto">
            <a:xfrm>
              <a:off x="4543" y="1928"/>
              <a:ext cx="337" cy="2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7488" name="Line 110"/>
            <p:cNvSpPr>
              <a:spLocks noChangeShapeType="1"/>
            </p:cNvSpPr>
            <p:nvPr/>
          </p:nvSpPr>
          <p:spPr bwMode="auto">
            <a:xfrm flipH="1">
              <a:off x="4833" y="2221"/>
              <a:ext cx="168" cy="2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7489" name="Line 111"/>
            <p:cNvSpPr>
              <a:spLocks noChangeShapeType="1"/>
            </p:cNvSpPr>
            <p:nvPr/>
          </p:nvSpPr>
          <p:spPr bwMode="auto">
            <a:xfrm flipH="1">
              <a:off x="4690" y="1641"/>
              <a:ext cx="353" cy="2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7490" name="Line 112"/>
            <p:cNvSpPr>
              <a:spLocks noChangeShapeType="1"/>
            </p:cNvSpPr>
            <p:nvPr/>
          </p:nvSpPr>
          <p:spPr bwMode="auto">
            <a:xfrm flipH="1">
              <a:off x="4696" y="1288"/>
              <a:ext cx="221" cy="16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7491" name="Line 113"/>
            <p:cNvSpPr>
              <a:spLocks noChangeShapeType="1"/>
            </p:cNvSpPr>
            <p:nvPr/>
          </p:nvSpPr>
          <p:spPr bwMode="auto">
            <a:xfrm flipH="1">
              <a:off x="5148" y="1399"/>
              <a:ext cx="127" cy="1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17492" name="Group 144"/>
            <p:cNvGrpSpPr>
              <a:grpSpLocks/>
            </p:cNvGrpSpPr>
            <p:nvPr/>
          </p:nvGrpSpPr>
          <p:grpSpPr bwMode="auto">
            <a:xfrm>
              <a:off x="3769" y="1520"/>
              <a:ext cx="316" cy="147"/>
              <a:chOff x="3600" y="219"/>
              <a:chExt cx="360" cy="175"/>
            </a:xfrm>
          </p:grpSpPr>
          <p:sp>
            <p:nvSpPr>
              <p:cNvPr id="17592" name="Oval 145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17593" name="Line 146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7594" name="Line 147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7595" name="Rectangle 148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GB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17596" name="Oval 149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grpSp>
            <p:nvGrpSpPr>
              <p:cNvPr id="17597" name="Group 150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7602" name="Line 15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7603" name="Line 15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7604" name="Line 15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grpSp>
            <p:nvGrpSpPr>
              <p:cNvPr id="17598" name="Group 154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7599" name="Line 15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7600" name="Line 15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7601" name="Line 15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</p:grpSp>
        <p:grpSp>
          <p:nvGrpSpPr>
            <p:cNvPr id="17493" name="Group 158"/>
            <p:cNvGrpSpPr>
              <a:grpSpLocks/>
            </p:cNvGrpSpPr>
            <p:nvPr/>
          </p:nvGrpSpPr>
          <p:grpSpPr bwMode="auto">
            <a:xfrm>
              <a:off x="4369" y="1376"/>
              <a:ext cx="316" cy="147"/>
              <a:chOff x="3600" y="219"/>
              <a:chExt cx="360" cy="175"/>
            </a:xfrm>
          </p:grpSpPr>
          <p:sp>
            <p:nvSpPr>
              <p:cNvPr id="17579" name="Oval 159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17580" name="Line 160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7581" name="Line 161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7582" name="Rectangle 162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GB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17583" name="Oval 163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grpSp>
            <p:nvGrpSpPr>
              <p:cNvPr id="17584" name="Group 164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7589" name="Line 16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7590" name="Line 16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7591" name="Line 16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grpSp>
            <p:nvGrpSpPr>
              <p:cNvPr id="17585" name="Group 168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7586" name="Line 16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7587" name="Line 17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7588" name="Line 17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</p:grpSp>
        <p:grpSp>
          <p:nvGrpSpPr>
            <p:cNvPr id="17494" name="Group 172"/>
            <p:cNvGrpSpPr>
              <a:grpSpLocks/>
            </p:cNvGrpSpPr>
            <p:nvPr/>
          </p:nvGrpSpPr>
          <p:grpSpPr bwMode="auto">
            <a:xfrm>
              <a:off x="4380" y="1790"/>
              <a:ext cx="316" cy="147"/>
              <a:chOff x="3600" y="219"/>
              <a:chExt cx="360" cy="175"/>
            </a:xfrm>
          </p:grpSpPr>
          <p:sp>
            <p:nvSpPr>
              <p:cNvPr id="17566" name="Oval 173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17567" name="Line 174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7568" name="Line 175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7569" name="Rectangle 176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GB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17570" name="Oval 177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grpSp>
            <p:nvGrpSpPr>
              <p:cNvPr id="17571" name="Group 178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7576" name="Line 17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7577" name="Line 18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7578" name="Line 18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grpSp>
            <p:nvGrpSpPr>
              <p:cNvPr id="17572" name="Group 182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7573" name="Line 18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7574" name="Line 18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7575" name="Line 18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</p:grpSp>
        <p:grpSp>
          <p:nvGrpSpPr>
            <p:cNvPr id="17495" name="Group 186"/>
            <p:cNvGrpSpPr>
              <a:grpSpLocks/>
            </p:cNvGrpSpPr>
            <p:nvPr/>
          </p:nvGrpSpPr>
          <p:grpSpPr bwMode="auto">
            <a:xfrm>
              <a:off x="4991" y="1507"/>
              <a:ext cx="315" cy="147"/>
              <a:chOff x="3600" y="219"/>
              <a:chExt cx="360" cy="175"/>
            </a:xfrm>
          </p:grpSpPr>
          <p:sp>
            <p:nvSpPr>
              <p:cNvPr id="17553" name="Oval 187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17554" name="Line 188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7555" name="Line 189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7556" name="Rectangle 190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GB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17557" name="Oval 191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grpSp>
            <p:nvGrpSpPr>
              <p:cNvPr id="17558" name="Group 192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7563" name="Line 19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7564" name="Line 19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7565" name="Line 19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grpSp>
            <p:nvGrpSpPr>
              <p:cNvPr id="17559" name="Group 196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7560" name="Line 19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7561" name="Line 19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7562" name="Line 19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</p:grpSp>
        <p:grpSp>
          <p:nvGrpSpPr>
            <p:cNvPr id="17496" name="Group 200"/>
            <p:cNvGrpSpPr>
              <a:grpSpLocks/>
            </p:cNvGrpSpPr>
            <p:nvPr/>
          </p:nvGrpSpPr>
          <p:grpSpPr bwMode="auto">
            <a:xfrm>
              <a:off x="4869" y="2072"/>
              <a:ext cx="316" cy="147"/>
              <a:chOff x="3600" y="219"/>
              <a:chExt cx="360" cy="175"/>
            </a:xfrm>
          </p:grpSpPr>
          <p:sp>
            <p:nvSpPr>
              <p:cNvPr id="17540" name="Oval 201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17541" name="Line 202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7542" name="Line 203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7543" name="Rectangle 204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GB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17544" name="Oval 205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grpSp>
            <p:nvGrpSpPr>
              <p:cNvPr id="17545" name="Group 206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7550" name="Line 20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7551" name="Line 20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7552" name="Line 20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grpSp>
            <p:nvGrpSpPr>
              <p:cNvPr id="17546" name="Group 210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7547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7548" name="Line 21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7549" name="Line 21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</p:grpSp>
        <p:grpSp>
          <p:nvGrpSpPr>
            <p:cNvPr id="17497" name="Group 214"/>
            <p:cNvGrpSpPr>
              <a:grpSpLocks/>
            </p:cNvGrpSpPr>
            <p:nvPr/>
          </p:nvGrpSpPr>
          <p:grpSpPr bwMode="auto">
            <a:xfrm>
              <a:off x="4659" y="2440"/>
              <a:ext cx="316" cy="148"/>
              <a:chOff x="3600" y="219"/>
              <a:chExt cx="360" cy="175"/>
            </a:xfrm>
          </p:grpSpPr>
          <p:sp>
            <p:nvSpPr>
              <p:cNvPr id="17527" name="Oval 215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17528" name="Line 216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7529" name="Line 217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7530" name="Rectangle 218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GB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17531" name="Oval 219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grpSp>
            <p:nvGrpSpPr>
              <p:cNvPr id="17532" name="Group 220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7537" name="Line 22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7538" name="Line 22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7539" name="Line 22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grpSp>
            <p:nvGrpSpPr>
              <p:cNvPr id="17533" name="Group 224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7534" name="Line 22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7535" name="Line 22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7536" name="Line 22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</p:grpSp>
        <p:grpSp>
          <p:nvGrpSpPr>
            <p:cNvPr id="17498" name="Group 228"/>
            <p:cNvGrpSpPr>
              <a:grpSpLocks/>
            </p:cNvGrpSpPr>
            <p:nvPr/>
          </p:nvGrpSpPr>
          <p:grpSpPr bwMode="auto">
            <a:xfrm>
              <a:off x="4275" y="2748"/>
              <a:ext cx="315" cy="147"/>
              <a:chOff x="3600" y="219"/>
              <a:chExt cx="360" cy="175"/>
            </a:xfrm>
          </p:grpSpPr>
          <p:sp>
            <p:nvSpPr>
              <p:cNvPr id="17514" name="Oval 229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17515" name="Line 230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7516" name="Line 231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7517" name="Rectangle 232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GB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17518" name="Oval 233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grpSp>
            <p:nvGrpSpPr>
              <p:cNvPr id="17519" name="Group 234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7524" name="Line 23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7525" name="Line 23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7526" name="Line 23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grpSp>
            <p:nvGrpSpPr>
              <p:cNvPr id="17520" name="Group 238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7521" name="Line 23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7522" name="Line 24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7523" name="Line 24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</p:grpSp>
        <p:grpSp>
          <p:nvGrpSpPr>
            <p:cNvPr id="17499" name="Group 242"/>
            <p:cNvGrpSpPr>
              <a:grpSpLocks/>
            </p:cNvGrpSpPr>
            <p:nvPr/>
          </p:nvGrpSpPr>
          <p:grpSpPr bwMode="auto">
            <a:xfrm>
              <a:off x="3769" y="2511"/>
              <a:ext cx="316" cy="147"/>
              <a:chOff x="3600" y="219"/>
              <a:chExt cx="360" cy="175"/>
            </a:xfrm>
          </p:grpSpPr>
          <p:sp>
            <p:nvSpPr>
              <p:cNvPr id="17501" name="Oval 243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17502" name="Line 244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7503" name="Line 245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7504" name="Rectangle 246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GB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17505" name="Oval 247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grpSp>
            <p:nvGrpSpPr>
              <p:cNvPr id="17506" name="Group 248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7511" name="Line 24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7512" name="Line 25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7513" name="Line 25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grpSp>
            <p:nvGrpSpPr>
              <p:cNvPr id="17507" name="Group 252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7508" name="Line 25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7509" name="Line 25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7510" name="Line 25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</p:grpSp>
        <p:sp>
          <p:nvSpPr>
            <p:cNvPr id="17500" name="Line 261"/>
            <p:cNvSpPr>
              <a:spLocks noChangeShapeType="1"/>
            </p:cNvSpPr>
            <p:nvPr/>
          </p:nvSpPr>
          <p:spPr bwMode="auto">
            <a:xfrm flipV="1">
              <a:off x="3930" y="2645"/>
              <a:ext cx="1" cy="15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</p:grpSp>
      <p:grpSp>
        <p:nvGrpSpPr>
          <p:cNvPr id="230" name="Group 302"/>
          <p:cNvGrpSpPr>
            <a:grpSpLocks/>
          </p:cNvGrpSpPr>
          <p:nvPr/>
        </p:nvGrpSpPr>
        <p:grpSpPr bwMode="auto">
          <a:xfrm>
            <a:off x="4740275" y="1500188"/>
            <a:ext cx="3738563" cy="3725862"/>
            <a:chOff x="2986" y="945"/>
            <a:chExt cx="2355" cy="2347"/>
          </a:xfrm>
        </p:grpSpPr>
        <p:grpSp>
          <p:nvGrpSpPr>
            <p:cNvPr id="17428" name="Group 272"/>
            <p:cNvGrpSpPr>
              <a:grpSpLocks/>
            </p:cNvGrpSpPr>
            <p:nvPr/>
          </p:nvGrpSpPr>
          <p:grpSpPr bwMode="auto">
            <a:xfrm>
              <a:off x="2986" y="945"/>
              <a:ext cx="513" cy="541"/>
              <a:chOff x="2938" y="2925"/>
              <a:chExt cx="513" cy="541"/>
            </a:xfrm>
          </p:grpSpPr>
          <p:sp>
            <p:nvSpPr>
              <p:cNvPr id="17437" name="Rectangle 266"/>
              <p:cNvSpPr>
                <a:spLocks noChangeArrowheads="1"/>
              </p:cNvSpPr>
              <p:nvPr/>
            </p:nvSpPr>
            <p:spPr bwMode="auto">
              <a:xfrm>
                <a:off x="3000" y="2925"/>
                <a:ext cx="426" cy="48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17438" name="Rectangle 264"/>
              <p:cNvSpPr>
                <a:spLocks noChangeArrowheads="1"/>
              </p:cNvSpPr>
              <p:nvPr/>
            </p:nvSpPr>
            <p:spPr bwMode="auto">
              <a:xfrm>
                <a:off x="2979" y="2940"/>
                <a:ext cx="435" cy="50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17439" name="Rectangle 265"/>
              <p:cNvSpPr>
                <a:spLocks noChangeArrowheads="1"/>
              </p:cNvSpPr>
              <p:nvPr/>
            </p:nvSpPr>
            <p:spPr bwMode="auto">
              <a:xfrm>
                <a:off x="2982" y="2943"/>
                <a:ext cx="426" cy="12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17440" name="Text Box 263"/>
              <p:cNvSpPr txBox="1">
                <a:spLocks noChangeArrowheads="1"/>
              </p:cNvSpPr>
              <p:nvPr/>
            </p:nvSpPr>
            <p:spPr bwMode="auto">
              <a:xfrm>
                <a:off x="2938" y="2928"/>
                <a:ext cx="513" cy="5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CN" sz="1000">
                    <a:solidFill>
                      <a:schemeClr val="bg1"/>
                    </a:solidFill>
                    <a:ea typeface="宋体" charset="-122"/>
                  </a:rPr>
                  <a:t>application</a:t>
                </a:r>
                <a:endParaRPr lang="en-US" altLang="zh-CN" sz="1000">
                  <a:ea typeface="宋体" charset="-122"/>
                </a:endParaRP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CN" sz="1000">
                    <a:ea typeface="宋体" charset="-122"/>
                  </a:rPr>
                  <a:t>transport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CN" sz="1000">
                    <a:ea typeface="宋体" charset="-122"/>
                  </a:rPr>
                  <a:t>network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CN" sz="1000">
                    <a:ea typeface="宋体" charset="-122"/>
                  </a:rPr>
                  <a:t>data link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CN" sz="1000">
                    <a:ea typeface="宋体" charset="-122"/>
                  </a:rPr>
                  <a:t>physical</a:t>
                </a:r>
                <a:endParaRPr lang="en-US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17441" name="Line 269"/>
              <p:cNvSpPr>
                <a:spLocks noChangeShapeType="1"/>
              </p:cNvSpPr>
              <p:nvPr/>
            </p:nvSpPr>
            <p:spPr bwMode="auto">
              <a:xfrm>
                <a:off x="2979" y="3156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7442" name="Line 270"/>
              <p:cNvSpPr>
                <a:spLocks noChangeShapeType="1"/>
              </p:cNvSpPr>
              <p:nvPr/>
            </p:nvSpPr>
            <p:spPr bwMode="auto">
              <a:xfrm>
                <a:off x="2985" y="3243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7443" name="Line 271"/>
              <p:cNvSpPr>
                <a:spLocks noChangeShapeType="1"/>
              </p:cNvSpPr>
              <p:nvPr/>
            </p:nvSpPr>
            <p:spPr bwMode="auto">
              <a:xfrm>
                <a:off x="2985" y="3330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</p:grpSp>
        <p:grpSp>
          <p:nvGrpSpPr>
            <p:cNvPr id="17429" name="Group 273"/>
            <p:cNvGrpSpPr>
              <a:grpSpLocks/>
            </p:cNvGrpSpPr>
            <p:nvPr/>
          </p:nvGrpSpPr>
          <p:grpSpPr bwMode="auto">
            <a:xfrm>
              <a:off x="4828" y="2751"/>
              <a:ext cx="513" cy="541"/>
              <a:chOff x="2938" y="2925"/>
              <a:chExt cx="513" cy="541"/>
            </a:xfrm>
          </p:grpSpPr>
          <p:sp>
            <p:nvSpPr>
              <p:cNvPr id="17430" name="Rectangle 274"/>
              <p:cNvSpPr>
                <a:spLocks noChangeArrowheads="1"/>
              </p:cNvSpPr>
              <p:nvPr/>
            </p:nvSpPr>
            <p:spPr bwMode="auto">
              <a:xfrm>
                <a:off x="3000" y="2925"/>
                <a:ext cx="426" cy="48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17431" name="Rectangle 275"/>
              <p:cNvSpPr>
                <a:spLocks noChangeArrowheads="1"/>
              </p:cNvSpPr>
              <p:nvPr/>
            </p:nvSpPr>
            <p:spPr bwMode="auto">
              <a:xfrm>
                <a:off x="2979" y="2940"/>
                <a:ext cx="435" cy="50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17432" name="Rectangle 276"/>
              <p:cNvSpPr>
                <a:spLocks noChangeArrowheads="1"/>
              </p:cNvSpPr>
              <p:nvPr/>
            </p:nvSpPr>
            <p:spPr bwMode="auto">
              <a:xfrm>
                <a:off x="2982" y="2943"/>
                <a:ext cx="426" cy="12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17433" name="Text Box 277"/>
              <p:cNvSpPr txBox="1">
                <a:spLocks noChangeArrowheads="1"/>
              </p:cNvSpPr>
              <p:nvPr/>
            </p:nvSpPr>
            <p:spPr bwMode="auto">
              <a:xfrm>
                <a:off x="2938" y="2928"/>
                <a:ext cx="513" cy="5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CN" sz="1000">
                    <a:solidFill>
                      <a:schemeClr val="bg1"/>
                    </a:solidFill>
                    <a:ea typeface="宋体" charset="-122"/>
                  </a:rPr>
                  <a:t>application</a:t>
                </a:r>
                <a:endParaRPr lang="en-US" altLang="zh-CN" sz="1000">
                  <a:ea typeface="宋体" charset="-122"/>
                </a:endParaRP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CN" sz="1000">
                    <a:ea typeface="宋体" charset="-122"/>
                  </a:rPr>
                  <a:t>transport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CN" sz="1000">
                    <a:ea typeface="宋体" charset="-122"/>
                  </a:rPr>
                  <a:t>network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CN" sz="1000">
                    <a:ea typeface="宋体" charset="-122"/>
                  </a:rPr>
                  <a:t>data link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CN" sz="1000">
                    <a:ea typeface="宋体" charset="-122"/>
                  </a:rPr>
                  <a:t>physical</a:t>
                </a:r>
                <a:endParaRPr lang="en-US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17434" name="Line 278"/>
              <p:cNvSpPr>
                <a:spLocks noChangeShapeType="1"/>
              </p:cNvSpPr>
              <p:nvPr/>
            </p:nvSpPr>
            <p:spPr bwMode="auto">
              <a:xfrm>
                <a:off x="2979" y="3156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7435" name="Line 279"/>
              <p:cNvSpPr>
                <a:spLocks noChangeShapeType="1"/>
              </p:cNvSpPr>
              <p:nvPr/>
            </p:nvSpPr>
            <p:spPr bwMode="auto">
              <a:xfrm>
                <a:off x="2985" y="3243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7436" name="Line 280"/>
              <p:cNvSpPr>
                <a:spLocks noChangeShapeType="1"/>
              </p:cNvSpPr>
              <p:nvPr/>
            </p:nvSpPr>
            <p:spPr bwMode="auto">
              <a:xfrm>
                <a:off x="2985" y="3330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</p:grpSp>
      </p:grpSp>
      <p:sp>
        <p:nvSpPr>
          <p:cNvPr id="17417" name="Rectangle 292"/>
          <p:cNvSpPr>
            <a:spLocks noChangeArrowheads="1"/>
          </p:cNvSpPr>
          <p:nvPr/>
        </p:nvSpPr>
        <p:spPr bwMode="auto">
          <a:xfrm>
            <a:off x="571500" y="2095500"/>
            <a:ext cx="4295775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 typeface="ZapfDingbats" pitchFamily="82" charset="2"/>
              <a:buNone/>
            </a:pPr>
            <a:r>
              <a:rPr lang="en-US" altLang="zh-CN" sz="2000" dirty="0">
                <a:solidFill>
                  <a:srgbClr val="FF0000"/>
                </a:solidFill>
                <a:latin typeface="+mn-lt"/>
                <a:ea typeface="宋体" charset="-122"/>
              </a:rPr>
              <a:t>Client:</a:t>
            </a:r>
          </a:p>
          <a:p>
            <a:r>
              <a:rPr lang="en-US" altLang="zh-CN" sz="2000" dirty="0">
                <a:latin typeface="+mn-lt"/>
                <a:ea typeface="宋体" charset="-122"/>
              </a:rPr>
              <a:t>initiates contact with server (“speaks first”)</a:t>
            </a:r>
          </a:p>
          <a:p>
            <a:r>
              <a:rPr lang="en-US" altLang="zh-CN" sz="2000" dirty="0">
                <a:latin typeface="+mn-lt"/>
                <a:ea typeface="宋体" charset="-122"/>
              </a:rPr>
              <a:t>typically requests service from server, </a:t>
            </a:r>
          </a:p>
          <a:p>
            <a:r>
              <a:rPr lang="en-US" altLang="zh-CN" sz="2000" dirty="0">
                <a:latin typeface="+mn-lt"/>
                <a:ea typeface="宋体" charset="-122"/>
              </a:rPr>
              <a:t>for Web, client is implemented in browser; for e-mail, in mail reader</a:t>
            </a:r>
          </a:p>
          <a:p>
            <a:pPr>
              <a:buFont typeface="ZapfDingbats" pitchFamily="82" charset="2"/>
              <a:buNone/>
            </a:pPr>
            <a:r>
              <a:rPr lang="en-US" altLang="zh-CN" sz="2000" dirty="0">
                <a:solidFill>
                  <a:srgbClr val="FF0000"/>
                </a:solidFill>
                <a:latin typeface="+mn-lt"/>
                <a:ea typeface="宋体" charset="-122"/>
              </a:rPr>
              <a:t>Server:</a:t>
            </a:r>
          </a:p>
          <a:p>
            <a:r>
              <a:rPr lang="en-US" altLang="zh-CN" sz="2000" dirty="0">
                <a:latin typeface="+mn-lt"/>
                <a:ea typeface="宋体" charset="-122"/>
              </a:rPr>
              <a:t>provides requested service to client</a:t>
            </a:r>
          </a:p>
          <a:p>
            <a:r>
              <a:rPr lang="en-US" altLang="zh-CN" sz="2000" dirty="0">
                <a:latin typeface="+mn-lt"/>
                <a:ea typeface="宋体" charset="-122"/>
              </a:rPr>
              <a:t>e.g., Web server sends requested Web page, mail server delivers e-mail</a:t>
            </a:r>
            <a:endParaRPr lang="en-US" altLang="zh-CN" sz="2400" dirty="0">
              <a:latin typeface="+mn-lt"/>
              <a:ea typeface="宋体" charset="-122"/>
            </a:endParaRPr>
          </a:p>
        </p:txBody>
      </p:sp>
      <p:grpSp>
        <p:nvGrpSpPr>
          <p:cNvPr id="233" name="Group 303"/>
          <p:cNvGrpSpPr>
            <a:grpSpLocks/>
          </p:cNvGrpSpPr>
          <p:nvPr/>
        </p:nvGrpSpPr>
        <p:grpSpPr bwMode="auto">
          <a:xfrm>
            <a:off x="5476875" y="1724025"/>
            <a:ext cx="2238375" cy="2743200"/>
            <a:chOff x="3450" y="1086"/>
            <a:chExt cx="1410" cy="1728"/>
          </a:xfrm>
        </p:grpSpPr>
        <p:sp>
          <p:nvSpPr>
            <p:cNvPr id="17424" name="Line 289"/>
            <p:cNvSpPr>
              <a:spLocks noChangeShapeType="1"/>
            </p:cNvSpPr>
            <p:nvPr/>
          </p:nvSpPr>
          <p:spPr bwMode="auto">
            <a:xfrm>
              <a:off x="3462" y="1086"/>
              <a:ext cx="1398" cy="172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17425" name="Group 296"/>
            <p:cNvGrpSpPr>
              <a:grpSpLocks/>
            </p:cNvGrpSpPr>
            <p:nvPr/>
          </p:nvGrpSpPr>
          <p:grpSpPr bwMode="auto">
            <a:xfrm>
              <a:off x="3450" y="1481"/>
              <a:ext cx="688" cy="250"/>
              <a:chOff x="4032" y="2303"/>
              <a:chExt cx="688" cy="250"/>
            </a:xfrm>
          </p:grpSpPr>
          <p:sp>
            <p:nvSpPr>
              <p:cNvPr id="17426" name="Rectangle 295"/>
              <p:cNvSpPr>
                <a:spLocks noChangeArrowheads="1"/>
              </p:cNvSpPr>
              <p:nvPr/>
            </p:nvSpPr>
            <p:spPr bwMode="auto">
              <a:xfrm>
                <a:off x="4086" y="2358"/>
                <a:ext cx="594" cy="16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17427" name="Text Box 294"/>
              <p:cNvSpPr txBox="1">
                <a:spLocks noChangeArrowheads="1"/>
              </p:cNvSpPr>
              <p:nvPr/>
            </p:nvSpPr>
            <p:spPr bwMode="auto">
              <a:xfrm>
                <a:off x="4032" y="2303"/>
                <a:ext cx="688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CN" sz="2000">
                    <a:solidFill>
                      <a:srgbClr val="FF0000"/>
                    </a:solidFill>
                    <a:ea typeface="宋体" charset="-122"/>
                  </a:rPr>
                  <a:t>request</a:t>
                </a:r>
                <a:endParaRPr lang="en-US" altLang="zh-CN" sz="2400">
                  <a:latin typeface="Times New Roman" pitchFamily="18" charset="0"/>
                  <a:ea typeface="宋体" charset="-122"/>
                </a:endParaRPr>
              </a:p>
            </p:txBody>
          </p:sp>
        </p:grpSp>
      </p:grpSp>
      <p:grpSp>
        <p:nvGrpSpPr>
          <p:cNvPr id="235" name="Group 305"/>
          <p:cNvGrpSpPr>
            <a:grpSpLocks/>
          </p:cNvGrpSpPr>
          <p:nvPr/>
        </p:nvGrpSpPr>
        <p:grpSpPr bwMode="auto">
          <a:xfrm>
            <a:off x="5572125" y="1609725"/>
            <a:ext cx="2914650" cy="2743200"/>
            <a:chOff x="3510" y="1014"/>
            <a:chExt cx="1836" cy="1728"/>
          </a:xfrm>
        </p:grpSpPr>
        <p:sp>
          <p:nvSpPr>
            <p:cNvPr id="17420" name="Line 297"/>
            <p:cNvSpPr>
              <a:spLocks noChangeShapeType="1"/>
            </p:cNvSpPr>
            <p:nvPr/>
          </p:nvSpPr>
          <p:spPr bwMode="auto">
            <a:xfrm>
              <a:off x="3510" y="1014"/>
              <a:ext cx="1440" cy="172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17421" name="Group 298"/>
            <p:cNvGrpSpPr>
              <a:grpSpLocks/>
            </p:cNvGrpSpPr>
            <p:nvPr/>
          </p:nvGrpSpPr>
          <p:grpSpPr bwMode="auto">
            <a:xfrm>
              <a:off x="4752" y="2387"/>
              <a:ext cx="594" cy="250"/>
              <a:chOff x="4086" y="2303"/>
              <a:chExt cx="594" cy="250"/>
            </a:xfrm>
          </p:grpSpPr>
          <p:sp>
            <p:nvSpPr>
              <p:cNvPr id="17422" name="Rectangle 299"/>
              <p:cNvSpPr>
                <a:spLocks noChangeArrowheads="1"/>
              </p:cNvSpPr>
              <p:nvPr/>
            </p:nvSpPr>
            <p:spPr bwMode="auto">
              <a:xfrm>
                <a:off x="4086" y="2358"/>
                <a:ext cx="594" cy="16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zh-CN" sz="2400">
                  <a:latin typeface="Times New Roman" pitchFamily="18" charset="0"/>
                  <a:ea typeface="宋体" charset="-122"/>
                </a:endParaRPr>
              </a:p>
            </p:txBody>
          </p:sp>
          <p:sp>
            <p:nvSpPr>
              <p:cNvPr id="17423" name="Text Box 300"/>
              <p:cNvSpPr txBox="1">
                <a:spLocks noChangeArrowheads="1"/>
              </p:cNvSpPr>
              <p:nvPr/>
            </p:nvSpPr>
            <p:spPr bwMode="auto">
              <a:xfrm>
                <a:off x="4129" y="2303"/>
                <a:ext cx="494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l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CN" sz="2000">
                    <a:solidFill>
                      <a:srgbClr val="FF0000"/>
                    </a:solidFill>
                    <a:ea typeface="宋体" charset="-122"/>
                  </a:rPr>
                  <a:t>reply</a:t>
                </a:r>
                <a:endParaRPr lang="en-US" altLang="zh-CN" sz="2400">
                  <a:latin typeface="Times New Roman" pitchFamily="18" charset="0"/>
                  <a:ea typeface="宋体" charset="-122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37784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9400059E-6DE6-4DA8-9F08-0484DF159F7D}" type="slidenum">
              <a:rPr lang="en-US" altLang="zh-CN" sz="1400">
                <a:latin typeface="Times New Roman" pitchFamily="18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zh-CN" sz="1400">
              <a:latin typeface="Times New Roman" pitchFamily="18" charset="0"/>
            </a:endParaRP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772400" cy="608112"/>
          </a:xfrm>
        </p:spPr>
        <p:txBody>
          <a:bodyPr/>
          <a:lstStyle/>
          <a:p>
            <a:r>
              <a:rPr lang="en-US" altLang="zh-CN" sz="3200" dirty="0" smtClean="0">
                <a:ea typeface="宋体" charset="-122"/>
              </a:rPr>
              <a:t>Auxiliary terms ++</a:t>
            </a:r>
            <a:endParaRPr lang="en-US" altLang="zh-CN" dirty="0" smtClean="0">
              <a:ea typeface="宋体" charset="-122"/>
            </a:endParaRP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143000"/>
            <a:ext cx="4064000" cy="51054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altLang="zh-CN" sz="2400" dirty="0" smtClean="0">
                <a:solidFill>
                  <a:srgbClr val="FF0000"/>
                </a:solidFill>
                <a:ea typeface="宋体" charset="-122"/>
              </a:rPr>
              <a:t>socket</a:t>
            </a:r>
            <a:r>
              <a:rPr lang="en-US" altLang="zh-CN" sz="2400" dirty="0" smtClean="0">
                <a:ea typeface="宋体" charset="-122"/>
              </a:rPr>
              <a:t>: Internet application programming interface</a:t>
            </a:r>
          </a:p>
          <a:p>
            <a:pPr lvl="1"/>
            <a:r>
              <a:rPr lang="en-US" altLang="zh-CN" sz="2000" dirty="0" smtClean="0">
                <a:ea typeface="宋体" charset="-122"/>
              </a:rPr>
              <a:t>2 processes communicate by sending data into socket, reading data out of socket (</a:t>
            </a:r>
            <a:r>
              <a:rPr lang="en-US" altLang="zh-CN" sz="2000" dirty="0" smtClean="0">
                <a:solidFill>
                  <a:schemeClr val="accent2"/>
                </a:solidFill>
                <a:ea typeface="宋体" charset="-122"/>
              </a:rPr>
              <a:t>like sending out, receiving in via doors</a:t>
            </a:r>
            <a:r>
              <a:rPr lang="en-US" altLang="zh-CN" sz="2000" dirty="0" smtClean="0">
                <a:ea typeface="宋体" charset="-122"/>
              </a:rPr>
              <a:t>)</a:t>
            </a:r>
          </a:p>
          <a:p>
            <a:pPr lvl="1"/>
            <a:endParaRPr lang="en-US" altLang="zh-CN" sz="2000" dirty="0" smtClean="0">
              <a:ea typeface="宋体" charset="-122"/>
            </a:endParaRPr>
          </a:p>
        </p:txBody>
      </p:sp>
      <p:sp>
        <p:nvSpPr>
          <p:cNvPr id="1843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990600"/>
            <a:ext cx="3810000" cy="3886200"/>
          </a:xfrm>
        </p:spPr>
        <p:txBody>
          <a:bodyPr/>
          <a:lstStyle/>
          <a:p>
            <a:pPr>
              <a:lnSpc>
                <a:spcPct val="90000"/>
              </a:lnSpc>
              <a:buFont typeface="ZapfDingbats" pitchFamily="82" charset="2"/>
              <a:buNone/>
            </a:pPr>
            <a:r>
              <a:rPr lang="en-US" altLang="zh-CN" sz="2400" u="sng" dirty="0" smtClean="0">
                <a:solidFill>
                  <a:srgbClr val="FF0000"/>
                </a:solidFill>
                <a:ea typeface="宋体" charset="-122"/>
              </a:rPr>
              <a:t>Q:</a:t>
            </a:r>
            <a:r>
              <a:rPr lang="en-US" altLang="zh-CN" sz="2400" dirty="0" smtClean="0">
                <a:ea typeface="宋体" charset="-122"/>
              </a:rPr>
              <a:t> how does a process “identify” the other process with which it wants to communicate?</a:t>
            </a:r>
          </a:p>
          <a:p>
            <a:pPr lvl="1">
              <a:lnSpc>
                <a:spcPct val="90000"/>
              </a:lnSpc>
            </a:pPr>
            <a:r>
              <a:rPr lang="en-US" altLang="zh-CN" sz="2000" dirty="0" smtClean="0">
                <a:solidFill>
                  <a:srgbClr val="FF0000"/>
                </a:solidFill>
                <a:ea typeface="宋体" charset="-122"/>
              </a:rPr>
              <a:t>IP address</a:t>
            </a:r>
            <a:r>
              <a:rPr lang="en-US" altLang="zh-CN" sz="2000" dirty="0" smtClean="0">
                <a:ea typeface="宋体" charset="-122"/>
              </a:rPr>
              <a:t> of host running other process</a:t>
            </a:r>
          </a:p>
          <a:p>
            <a:pPr lvl="1">
              <a:lnSpc>
                <a:spcPct val="90000"/>
              </a:lnSpc>
            </a:pPr>
            <a:r>
              <a:rPr lang="en-US" altLang="zh-CN" sz="2000" dirty="0" smtClean="0">
                <a:ea typeface="宋体" charset="-122"/>
              </a:rPr>
              <a:t>“</a:t>
            </a:r>
            <a:r>
              <a:rPr lang="en-US" altLang="zh-CN" sz="2000" dirty="0" smtClean="0">
                <a:solidFill>
                  <a:srgbClr val="FF0000"/>
                </a:solidFill>
                <a:ea typeface="宋体" charset="-122"/>
              </a:rPr>
              <a:t>port number</a:t>
            </a:r>
            <a:r>
              <a:rPr lang="en-US" altLang="zh-CN" sz="2000" dirty="0" smtClean="0">
                <a:ea typeface="宋体" charset="-122"/>
              </a:rPr>
              <a:t>” - allows receiving host to determine to which local process the message should be delivered </a:t>
            </a:r>
          </a:p>
        </p:txBody>
      </p:sp>
      <p:sp>
        <p:nvSpPr>
          <p:cNvPr id="18439" name="Text Box 5"/>
          <p:cNvSpPr txBox="1">
            <a:spLocks noChangeArrowheads="1"/>
          </p:cNvSpPr>
          <p:nvPr/>
        </p:nvSpPr>
        <p:spPr bwMode="auto">
          <a:xfrm>
            <a:off x="6246813" y="5197475"/>
            <a:ext cx="2897187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 dirty="0">
                <a:solidFill>
                  <a:schemeClr val="accent2"/>
                </a:solidFill>
                <a:ea typeface="宋体" charset="-122"/>
              </a:rPr>
              <a:t>… more</a:t>
            </a:r>
            <a:r>
              <a:rPr lang="en-US" altLang="zh-CN" sz="2000" dirty="0" smtClean="0">
                <a:solidFill>
                  <a:schemeClr val="accent2"/>
                </a:solidFill>
                <a:ea typeface="宋体" charset="-122"/>
              </a:rPr>
              <a:t>: later,  </a:t>
            </a:r>
            <a:r>
              <a:rPr lang="en-US" altLang="zh-CN" sz="2000" dirty="0" err="1" smtClean="0">
                <a:solidFill>
                  <a:schemeClr val="accent2"/>
                </a:solidFill>
                <a:ea typeface="宋体" charset="-122"/>
              </a:rPr>
              <a:t>withTCP</a:t>
            </a:r>
            <a:r>
              <a:rPr lang="en-US" altLang="zh-CN" sz="2000" dirty="0" smtClean="0">
                <a:solidFill>
                  <a:schemeClr val="accent2"/>
                </a:solidFill>
                <a:ea typeface="宋体" charset="-122"/>
              </a:rPr>
              <a:t>/UDP + </a:t>
            </a:r>
            <a:r>
              <a:rPr lang="en-US" altLang="zh-CN" sz="2000" dirty="0" err="1" smtClean="0">
                <a:solidFill>
                  <a:schemeClr val="accent2"/>
                </a:solidFill>
                <a:ea typeface="宋体" charset="-122"/>
              </a:rPr>
              <a:t>cf</a:t>
            </a:r>
            <a:r>
              <a:rPr lang="en-US" altLang="zh-CN" sz="2000" dirty="0" smtClean="0">
                <a:solidFill>
                  <a:schemeClr val="accent2"/>
                </a:solidFill>
                <a:ea typeface="宋体" charset="-122"/>
              </a:rPr>
              <a:t> programming </a:t>
            </a:r>
            <a:r>
              <a:rPr lang="en-US" altLang="zh-CN" sz="2000" dirty="0">
                <a:solidFill>
                  <a:schemeClr val="accent2"/>
                </a:solidFill>
                <a:ea typeface="宋体" charset="-122"/>
              </a:rPr>
              <a:t>project guidelines</a:t>
            </a:r>
            <a:endParaRPr lang="en-US" altLang="zh-CN" sz="2000" dirty="0">
              <a:latin typeface="Times New Roman" pitchFamily="18" charset="0"/>
              <a:ea typeface="宋体" charset="-122"/>
            </a:endParaRPr>
          </a:p>
        </p:txBody>
      </p:sp>
      <p:pic>
        <p:nvPicPr>
          <p:cNvPr id="18440" name="Picture 6" descr="fig2-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4088"/>
            <a:ext cx="6040438" cy="177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4971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D939CDCF-05EE-4B5C-9B3F-03D5ED9B3452}" type="slidenum">
              <a:rPr lang="en-US" altLang="zh-CN" sz="1400">
                <a:latin typeface="Times New Roman" pitchFamily="18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zh-CN" sz="1400">
              <a:latin typeface="Times New Roman" pitchFamily="18" charset="0"/>
            </a:endParaRPr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305800" cy="608112"/>
          </a:xfrm>
        </p:spPr>
        <p:txBody>
          <a:bodyPr/>
          <a:lstStyle/>
          <a:p>
            <a:r>
              <a:rPr lang="en-US" altLang="zh-CN" sz="2400" b="1" dirty="0" smtClean="0">
                <a:ea typeface="宋体" charset="-122"/>
              </a:rPr>
              <a:t>Properties of transport service of interest to the app</a:t>
            </a:r>
            <a:r>
              <a:rPr lang="en-US" altLang="zh-CN" sz="3200" dirty="0" smtClean="0">
                <a:ea typeface="宋体" charset="-122"/>
              </a:rPr>
              <a:t> </a:t>
            </a:r>
            <a:endParaRPr lang="en-US" altLang="zh-CN" dirty="0" smtClean="0">
              <a:ea typeface="宋体" charset="-122"/>
            </a:endParaRP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76250" y="1390650"/>
            <a:ext cx="3797300" cy="3016250"/>
          </a:xfrm>
        </p:spPr>
        <p:txBody>
          <a:bodyPr/>
          <a:lstStyle/>
          <a:p>
            <a:pPr>
              <a:lnSpc>
                <a:spcPct val="90000"/>
              </a:lnSpc>
              <a:buFont typeface="ZapfDingbats" pitchFamily="82" charset="2"/>
              <a:buNone/>
            </a:pPr>
            <a:r>
              <a:rPr lang="en-US" altLang="zh-CN" sz="2400" smtClean="0">
                <a:solidFill>
                  <a:srgbClr val="FF0000"/>
                </a:solidFill>
                <a:ea typeface="宋体" charset="-122"/>
              </a:rPr>
              <a:t>Data loss</a:t>
            </a:r>
            <a:endParaRPr lang="en-US" altLang="zh-CN" sz="2400" smtClean="0">
              <a:ea typeface="宋体" charset="-122"/>
            </a:endParaRPr>
          </a:p>
          <a:p>
            <a:pPr>
              <a:lnSpc>
                <a:spcPct val="90000"/>
              </a:lnSpc>
            </a:pPr>
            <a:r>
              <a:rPr lang="en-US" altLang="zh-CN" sz="2000" smtClean="0">
                <a:ea typeface="宋体" charset="-122"/>
              </a:rPr>
              <a:t>some apps (e.g., audio) can tolerate some loss</a:t>
            </a:r>
          </a:p>
          <a:p>
            <a:pPr>
              <a:lnSpc>
                <a:spcPct val="90000"/>
              </a:lnSpc>
            </a:pPr>
            <a:r>
              <a:rPr lang="en-US" altLang="zh-CN" sz="2000" smtClean="0">
                <a:ea typeface="宋体" charset="-122"/>
              </a:rPr>
              <a:t>other apps (e.g., file transfer, telnet) require 100% reliable data transfer</a:t>
            </a:r>
          </a:p>
          <a:p>
            <a:pPr>
              <a:lnSpc>
                <a:spcPct val="90000"/>
              </a:lnSpc>
            </a:pPr>
            <a:r>
              <a:rPr lang="en-US" altLang="zh-CN" sz="2000" smtClean="0">
                <a:ea typeface="宋体" charset="-122"/>
              </a:rPr>
              <a:t>Connection-oriented vs connectionless services</a:t>
            </a:r>
            <a:r>
              <a:rPr lang="en-US" altLang="zh-CN" sz="2400" smtClean="0">
                <a:ea typeface="宋体" charset="-122"/>
              </a:rPr>
              <a:t> </a:t>
            </a:r>
          </a:p>
        </p:txBody>
      </p:sp>
      <p:sp>
        <p:nvSpPr>
          <p:cNvPr id="19462" name="Rectangle 5"/>
          <p:cNvSpPr>
            <a:spLocks noChangeArrowheads="1"/>
          </p:cNvSpPr>
          <p:nvPr/>
        </p:nvSpPr>
        <p:spPr bwMode="auto">
          <a:xfrm>
            <a:off x="4368800" y="1298574"/>
            <a:ext cx="4441825" cy="421865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/>
          <a:lstStyle>
            <a:lvl1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 typeface="ZapfDingbats" pitchFamily="82" charset="2"/>
              <a:buNone/>
            </a:pPr>
            <a:r>
              <a:rPr lang="en-US" altLang="zh-CN" sz="2400" dirty="0">
                <a:solidFill>
                  <a:srgbClr val="FF0000"/>
                </a:solidFill>
                <a:latin typeface="Calibri" panose="020F0502020204030204" pitchFamily="34" charset="0"/>
                <a:ea typeface="宋体" charset="-122"/>
              </a:rPr>
              <a:t>Bandwidth, Timing, Security</a:t>
            </a:r>
            <a:endParaRPr lang="en-US" altLang="zh-CN" sz="2400" dirty="0">
              <a:latin typeface="Calibri" panose="020F0502020204030204" pitchFamily="34" charset="0"/>
              <a:ea typeface="宋体" charset="-122"/>
            </a:endParaRPr>
          </a:p>
          <a:p>
            <a:r>
              <a:rPr lang="en-US" altLang="zh-CN" sz="2000" dirty="0">
                <a:latin typeface="Calibri" panose="020F0502020204030204" pitchFamily="34" charset="0"/>
                <a:ea typeface="宋体" charset="-122"/>
              </a:rPr>
              <a:t>some apps (e.g., multimedia) require minimum amount of </a:t>
            </a:r>
            <a:r>
              <a:rPr lang="en-US" altLang="zh-CN" sz="2000" dirty="0">
                <a:solidFill>
                  <a:srgbClr val="FF0000"/>
                </a:solidFill>
                <a:latin typeface="Calibri" panose="020F0502020204030204" pitchFamily="34" charset="0"/>
                <a:ea typeface="宋体" charset="-122"/>
              </a:rPr>
              <a:t>bandwidth</a:t>
            </a:r>
            <a:endParaRPr lang="en-US" altLang="zh-CN" sz="2000" dirty="0">
              <a:latin typeface="Calibri" panose="020F0502020204030204" pitchFamily="34" charset="0"/>
              <a:ea typeface="宋体" charset="-122"/>
            </a:endParaRPr>
          </a:p>
          <a:p>
            <a:r>
              <a:rPr lang="en-US" altLang="zh-CN" sz="2000" dirty="0">
                <a:latin typeface="Calibri" panose="020F0502020204030204" pitchFamily="34" charset="0"/>
                <a:ea typeface="宋体" charset="-122"/>
              </a:rPr>
              <a:t>some apps (e.g., Internet telephony, interactive games) require low </a:t>
            </a:r>
            <a:r>
              <a:rPr lang="en-US" altLang="zh-CN" sz="2000" dirty="0">
                <a:solidFill>
                  <a:srgbClr val="FF0000"/>
                </a:solidFill>
                <a:latin typeface="Calibri" panose="020F0502020204030204" pitchFamily="34" charset="0"/>
                <a:ea typeface="宋体" charset="-122"/>
              </a:rPr>
              <a:t>delay</a:t>
            </a:r>
            <a:r>
              <a:rPr lang="en-US" altLang="zh-CN" sz="2000" dirty="0">
                <a:latin typeface="Calibri" panose="020F0502020204030204" pitchFamily="34" charset="0"/>
                <a:ea typeface="宋体" charset="-122"/>
              </a:rPr>
              <a:t> and/or low </a:t>
            </a:r>
            <a:r>
              <a:rPr lang="en-US" altLang="zh-CN" sz="2000" dirty="0">
                <a:solidFill>
                  <a:srgbClr val="FF0000"/>
                </a:solidFill>
                <a:latin typeface="Calibri" panose="020F0502020204030204" pitchFamily="34" charset="0"/>
                <a:ea typeface="宋体" charset="-122"/>
              </a:rPr>
              <a:t>jitter</a:t>
            </a:r>
            <a:r>
              <a:rPr lang="en-US" altLang="zh-CN" sz="2000" dirty="0">
                <a:latin typeface="Calibri" panose="020F0502020204030204" pitchFamily="34" charset="0"/>
                <a:ea typeface="宋体" charset="-122"/>
              </a:rPr>
              <a:t> </a:t>
            </a:r>
          </a:p>
          <a:p>
            <a:r>
              <a:rPr lang="en-US" altLang="zh-CN" sz="2000" dirty="0">
                <a:latin typeface="Calibri" panose="020F0502020204030204" pitchFamily="34" charset="0"/>
                <a:ea typeface="宋体" charset="-122"/>
              </a:rPr>
              <a:t>other apps (elastic apps, e.g. file transfer) make use of whatever bandwidth, timing they get</a:t>
            </a:r>
          </a:p>
          <a:p>
            <a:r>
              <a:rPr lang="sv-SE" altLang="zh-CN" sz="2000" dirty="0" err="1">
                <a:latin typeface="Calibri" panose="020F0502020204030204" pitchFamily="34" charset="0"/>
                <a:ea typeface="宋体" charset="-122"/>
              </a:rPr>
              <a:t>some</a:t>
            </a:r>
            <a:r>
              <a:rPr lang="sv-SE" altLang="zh-CN" sz="2000" dirty="0">
                <a:latin typeface="Calibri" panose="020F0502020204030204" pitchFamily="34" charset="0"/>
                <a:ea typeface="宋体" charset="-122"/>
              </a:rPr>
              <a:t> </a:t>
            </a:r>
            <a:r>
              <a:rPr lang="sv-SE" altLang="zh-CN" sz="2000" dirty="0" err="1">
                <a:latin typeface="Calibri" panose="020F0502020204030204" pitchFamily="34" charset="0"/>
                <a:ea typeface="宋体" charset="-122"/>
              </a:rPr>
              <a:t>apps</a:t>
            </a:r>
            <a:r>
              <a:rPr lang="sv-SE" altLang="zh-CN" sz="2000" dirty="0">
                <a:latin typeface="Calibri" panose="020F0502020204030204" pitchFamily="34" charset="0"/>
                <a:ea typeface="宋体" charset="-122"/>
              </a:rPr>
              <a:t> </a:t>
            </a:r>
            <a:r>
              <a:rPr lang="sv-SE" altLang="zh-CN" sz="2000" dirty="0" err="1">
                <a:latin typeface="Calibri" panose="020F0502020204030204" pitchFamily="34" charset="0"/>
                <a:ea typeface="宋体" charset="-122"/>
              </a:rPr>
              <a:t>also</a:t>
            </a:r>
            <a:r>
              <a:rPr lang="sv-SE" altLang="zh-CN" sz="2000" dirty="0">
                <a:latin typeface="Calibri" panose="020F0502020204030204" pitchFamily="34" charset="0"/>
                <a:ea typeface="宋体" charset="-122"/>
              </a:rPr>
              <a:t> </a:t>
            </a:r>
            <a:r>
              <a:rPr lang="sv-SE" altLang="zh-CN" sz="2000" dirty="0" err="1">
                <a:latin typeface="Calibri" panose="020F0502020204030204" pitchFamily="34" charset="0"/>
                <a:ea typeface="宋体" charset="-122"/>
              </a:rPr>
              <a:t>require</a:t>
            </a:r>
            <a:r>
              <a:rPr lang="sv-SE" altLang="zh-CN" sz="2000" dirty="0">
                <a:latin typeface="Calibri" panose="020F0502020204030204" pitchFamily="34" charset="0"/>
                <a:ea typeface="宋体" charset="-122"/>
              </a:rPr>
              <a:t> </a:t>
            </a:r>
            <a:r>
              <a:rPr lang="sv-SE" altLang="zh-CN" sz="2000" dirty="0" err="1">
                <a:solidFill>
                  <a:srgbClr val="FF0000"/>
                </a:solidFill>
                <a:latin typeface="Calibri" panose="020F0502020204030204" pitchFamily="34" charset="0"/>
                <a:ea typeface="宋体" charset="-122"/>
              </a:rPr>
              <a:t>confidentiality</a:t>
            </a:r>
            <a:r>
              <a:rPr lang="sv-SE" altLang="zh-CN" sz="2000" dirty="0">
                <a:latin typeface="Calibri" panose="020F0502020204030204" pitchFamily="34" charset="0"/>
                <a:ea typeface="宋体" charset="-122"/>
              </a:rPr>
              <a:t> and </a:t>
            </a:r>
            <a:r>
              <a:rPr lang="sv-SE" altLang="zh-CN" sz="2000" dirty="0" err="1">
                <a:solidFill>
                  <a:srgbClr val="FF0000"/>
                </a:solidFill>
                <a:latin typeface="Calibri" panose="020F0502020204030204" pitchFamily="34" charset="0"/>
                <a:ea typeface="宋体" charset="-122"/>
              </a:rPr>
              <a:t>integrity</a:t>
            </a:r>
            <a:r>
              <a:rPr lang="sv-SE" altLang="zh-CN" sz="2000" dirty="0">
                <a:solidFill>
                  <a:srgbClr val="FF0000"/>
                </a:solidFill>
                <a:latin typeface="Calibri" panose="020F0502020204030204" pitchFamily="34" charset="0"/>
                <a:ea typeface="宋体" charset="-122"/>
              </a:rPr>
              <a:t> </a:t>
            </a:r>
            <a:r>
              <a:rPr lang="sv-SE" altLang="zh-CN" sz="2000" dirty="0">
                <a:latin typeface="Calibri" panose="020F0502020204030204" pitchFamily="34" charset="0"/>
                <a:ea typeface="宋体" charset="-122"/>
              </a:rPr>
              <a:t>(</a:t>
            </a:r>
            <a:r>
              <a:rPr lang="sv-SE" altLang="zh-CN" sz="2000" dirty="0" err="1">
                <a:latin typeface="Calibri" panose="020F0502020204030204" pitchFamily="34" charset="0"/>
                <a:ea typeface="宋体" charset="-122"/>
              </a:rPr>
              <a:t>more</a:t>
            </a:r>
            <a:r>
              <a:rPr lang="sv-SE" altLang="zh-CN" sz="2000" dirty="0">
                <a:latin typeface="Calibri" panose="020F0502020204030204" pitchFamily="34" charset="0"/>
                <a:ea typeface="宋体" charset="-122"/>
              </a:rPr>
              <a:t> in </a:t>
            </a:r>
            <a:r>
              <a:rPr lang="sv-SE" altLang="zh-CN" sz="2000" dirty="0" err="1">
                <a:latin typeface="Calibri" panose="020F0502020204030204" pitchFamily="34" charset="0"/>
                <a:ea typeface="宋体" charset="-122"/>
              </a:rPr>
              <a:t>network</a:t>
            </a:r>
            <a:r>
              <a:rPr lang="sv-SE" altLang="zh-CN" sz="2000" dirty="0">
                <a:latin typeface="Calibri" panose="020F0502020204030204" pitchFamily="34" charset="0"/>
                <a:ea typeface="宋体" charset="-122"/>
              </a:rPr>
              <a:t> </a:t>
            </a:r>
            <a:r>
              <a:rPr lang="sv-SE" altLang="zh-CN" sz="2000" dirty="0" err="1">
                <a:latin typeface="Calibri" panose="020F0502020204030204" pitchFamily="34" charset="0"/>
                <a:ea typeface="宋体" charset="-122"/>
              </a:rPr>
              <a:t>security</a:t>
            </a:r>
            <a:r>
              <a:rPr lang="sv-SE" altLang="zh-CN" sz="2000" dirty="0">
                <a:latin typeface="Calibri" panose="020F0502020204030204" pitchFamily="34" charset="0"/>
                <a:ea typeface="宋体" charset="-122"/>
              </a:rPr>
              <a:t>)</a:t>
            </a:r>
            <a:endParaRPr lang="en-US" altLang="zh-CN" sz="2000" dirty="0">
              <a:latin typeface="Calibri" panose="020F0502020204030204" pitchFamily="34" charset="0"/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56261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7271FBF0-8345-4DB4-B1D1-454B229EDA77}" type="slidenum">
              <a:rPr lang="en-US" altLang="zh-CN" sz="1400">
                <a:latin typeface="Times New Roman" pitchFamily="18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zh-CN" sz="1400">
              <a:latin typeface="Times New Roman" pitchFamily="18" charset="0"/>
            </a:endParaRPr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201025" cy="680120"/>
          </a:xfrm>
        </p:spPr>
        <p:txBody>
          <a:bodyPr/>
          <a:lstStyle/>
          <a:p>
            <a:r>
              <a:rPr lang="en-US" altLang="zh-CN" sz="2800" dirty="0" smtClean="0">
                <a:ea typeface="宋体" charset="-122"/>
              </a:rPr>
              <a:t>Transport service requirements of common apps</a:t>
            </a:r>
            <a:endParaRPr lang="en-US" altLang="zh-CN" dirty="0" smtClean="0">
              <a:ea typeface="宋体" charset="-122"/>
            </a:endParaRPr>
          </a:p>
        </p:txBody>
      </p:sp>
      <p:sp>
        <p:nvSpPr>
          <p:cNvPr id="20485" name="Text Box 3"/>
          <p:cNvSpPr txBox="1">
            <a:spLocks noChangeArrowheads="1"/>
          </p:cNvSpPr>
          <p:nvPr/>
        </p:nvSpPr>
        <p:spPr bwMode="auto">
          <a:xfrm>
            <a:off x="304800" y="1763713"/>
            <a:ext cx="2541588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 b="1">
                <a:latin typeface="Arial" charset="0"/>
                <a:ea typeface="宋体" charset="-122"/>
              </a:rPr>
              <a:t>Application</a:t>
            </a:r>
            <a:endParaRPr lang="en-US" altLang="zh-CN" sz="2000">
              <a:latin typeface="Arial" charset="0"/>
              <a:ea typeface="宋体" charset="-122"/>
            </a:endParaRP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endParaRPr lang="en-US" altLang="zh-CN" sz="2000">
              <a:latin typeface="Arial" charset="0"/>
              <a:ea typeface="宋体" charset="-122"/>
            </a:endParaRP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>
                <a:latin typeface="Arial" charset="0"/>
                <a:ea typeface="宋体" charset="-122"/>
              </a:rPr>
              <a:t>file transfer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>
                <a:latin typeface="Arial" charset="0"/>
                <a:ea typeface="宋体" charset="-122"/>
              </a:rPr>
              <a:t>e-mail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>
                <a:latin typeface="Arial" charset="0"/>
                <a:ea typeface="宋体" charset="-122"/>
              </a:rPr>
              <a:t>Web documents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>
                <a:latin typeface="Arial" charset="0"/>
                <a:ea typeface="宋体" charset="-122"/>
              </a:rPr>
              <a:t>real-time audio/video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endParaRPr lang="en-US" altLang="zh-CN" sz="2000">
              <a:latin typeface="Arial" charset="0"/>
              <a:ea typeface="宋体" charset="-122"/>
            </a:endParaRP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>
                <a:latin typeface="Arial" charset="0"/>
                <a:ea typeface="宋体" charset="-122"/>
              </a:rPr>
              <a:t>stored audio/video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>
                <a:latin typeface="Arial" charset="0"/>
                <a:ea typeface="宋体" charset="-122"/>
              </a:rPr>
              <a:t>interactive games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>
                <a:latin typeface="Arial" charset="0"/>
                <a:ea typeface="宋体" charset="-122"/>
              </a:rPr>
              <a:t>financial apps</a:t>
            </a:r>
            <a:endParaRPr lang="en-US" altLang="zh-CN" sz="2400">
              <a:latin typeface="Times New Roman" pitchFamily="18" charset="0"/>
              <a:ea typeface="宋体" charset="-122"/>
            </a:endParaRP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2949575" y="1763713"/>
            <a:ext cx="1566863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 b="1">
                <a:latin typeface="Arial" charset="0"/>
                <a:ea typeface="宋体" charset="-122"/>
              </a:rPr>
              <a:t>Data loss</a:t>
            </a:r>
            <a:endParaRPr lang="en-US" altLang="zh-CN" sz="2000">
              <a:latin typeface="Arial" charset="0"/>
              <a:ea typeface="宋体" charset="-122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zh-CN" sz="2000">
              <a:latin typeface="Arial" charset="0"/>
              <a:ea typeface="宋体" charset="-122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>
                <a:latin typeface="Arial" charset="0"/>
                <a:ea typeface="宋体" charset="-122"/>
              </a:rPr>
              <a:t>no loss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>
                <a:latin typeface="Arial" charset="0"/>
                <a:ea typeface="宋体" charset="-122"/>
              </a:rPr>
              <a:t>no loss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>
                <a:latin typeface="Arial" charset="0"/>
                <a:ea typeface="宋体" charset="-122"/>
              </a:rPr>
              <a:t>no-loss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>
                <a:latin typeface="Arial" charset="0"/>
                <a:ea typeface="宋体" charset="-122"/>
              </a:rPr>
              <a:t>loss-tolerant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zh-CN" sz="2000">
              <a:latin typeface="Arial" charset="0"/>
              <a:ea typeface="宋体" charset="-122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>
                <a:latin typeface="Arial" charset="0"/>
                <a:ea typeface="宋体" charset="-122"/>
              </a:rPr>
              <a:t>loss-tolerant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>
                <a:latin typeface="Arial" charset="0"/>
                <a:ea typeface="宋体" charset="-122"/>
              </a:rPr>
              <a:t>loss-tolerant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>
                <a:latin typeface="Arial" charset="0"/>
                <a:ea typeface="宋体" charset="-122"/>
              </a:rPr>
              <a:t>no loss</a:t>
            </a:r>
            <a:endParaRPr lang="en-US" altLang="zh-CN" sz="2400">
              <a:latin typeface="Times New Roman" pitchFamily="18" charset="0"/>
              <a:ea typeface="宋体" charset="-122"/>
            </a:endParaRP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4673600" y="1763713"/>
            <a:ext cx="2062163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 b="1" dirty="0">
                <a:latin typeface="Arial" charset="0"/>
                <a:ea typeface="宋体" charset="-122"/>
              </a:rPr>
              <a:t>Bandwidth</a:t>
            </a:r>
            <a:endParaRPr lang="en-US" altLang="zh-CN" sz="2000" dirty="0">
              <a:latin typeface="Arial" charset="0"/>
              <a:ea typeface="宋体" charset="-122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zh-CN" sz="2000" dirty="0">
              <a:latin typeface="Arial" charset="0"/>
              <a:ea typeface="宋体" charset="-122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 dirty="0">
                <a:latin typeface="Arial" charset="0"/>
                <a:ea typeface="宋体" charset="-122"/>
              </a:rPr>
              <a:t>elastic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 dirty="0">
                <a:latin typeface="Arial" charset="0"/>
                <a:ea typeface="宋体" charset="-122"/>
              </a:rPr>
              <a:t>elastic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 dirty="0">
                <a:latin typeface="Arial" charset="0"/>
                <a:ea typeface="宋体" charset="-122"/>
              </a:rPr>
              <a:t>elastic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 dirty="0">
                <a:latin typeface="Arial" charset="0"/>
                <a:ea typeface="宋体" charset="-122"/>
              </a:rPr>
              <a:t>audio: 5Kb-1Mb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 dirty="0">
                <a:latin typeface="Arial" charset="0"/>
                <a:ea typeface="宋体" charset="-122"/>
              </a:rPr>
              <a:t>video:10Kb-5Mb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 dirty="0">
                <a:latin typeface="Arial" charset="0"/>
                <a:ea typeface="宋体" charset="-122"/>
              </a:rPr>
              <a:t>r</a:t>
            </a:r>
            <a:r>
              <a:rPr lang="en-US" altLang="zh-CN" sz="2000" dirty="0" smtClean="0">
                <a:latin typeface="Arial" charset="0"/>
                <a:ea typeface="宋体" charset="-122"/>
              </a:rPr>
              <a:t>ather similar</a:t>
            </a:r>
            <a:r>
              <a:rPr lang="en-US" altLang="zh-CN" sz="2000" dirty="0" smtClean="0">
                <a:latin typeface="Arial" charset="0"/>
                <a:ea typeface="宋体" charset="-122"/>
              </a:rPr>
              <a:t> </a:t>
            </a:r>
            <a:endParaRPr lang="en-US" altLang="zh-CN" sz="2000" dirty="0">
              <a:latin typeface="Arial" charset="0"/>
              <a:ea typeface="宋体" charset="-122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 dirty="0">
                <a:latin typeface="Arial" charset="0"/>
                <a:ea typeface="宋体" charset="-122"/>
              </a:rPr>
              <a:t>few Kbps up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 dirty="0">
                <a:latin typeface="Arial" charset="0"/>
                <a:ea typeface="宋体" charset="-122"/>
              </a:rPr>
              <a:t>elastic</a:t>
            </a:r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6616700" y="1744663"/>
            <a:ext cx="2062163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 b="1">
                <a:latin typeface="Arial" charset="0"/>
                <a:ea typeface="宋体" charset="-122"/>
              </a:rPr>
              <a:t>Time Sensitive</a:t>
            </a:r>
            <a:endParaRPr lang="en-US" altLang="zh-CN" sz="2000">
              <a:latin typeface="Arial" charset="0"/>
              <a:ea typeface="宋体" charset="-122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zh-CN" sz="2000">
              <a:latin typeface="Arial" charset="0"/>
              <a:ea typeface="宋体" charset="-122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>
                <a:latin typeface="Arial" charset="0"/>
                <a:ea typeface="宋体" charset="-122"/>
              </a:rPr>
              <a:t>no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>
                <a:latin typeface="Arial" charset="0"/>
                <a:ea typeface="宋体" charset="-122"/>
              </a:rPr>
              <a:t>no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>
                <a:latin typeface="Arial" charset="0"/>
                <a:ea typeface="宋体" charset="-122"/>
              </a:rPr>
              <a:t>no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>
                <a:latin typeface="Arial" charset="0"/>
                <a:ea typeface="宋体" charset="-122"/>
              </a:rPr>
              <a:t>yes, 100’s msec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zh-CN" sz="2000">
              <a:latin typeface="Arial" charset="0"/>
              <a:ea typeface="宋体" charset="-122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>
                <a:latin typeface="Arial" charset="0"/>
                <a:ea typeface="宋体" charset="-122"/>
              </a:rPr>
              <a:t>yes, few secs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>
                <a:latin typeface="Arial" charset="0"/>
                <a:ea typeface="宋体" charset="-122"/>
              </a:rPr>
              <a:t>yes, 100’s msec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>
                <a:latin typeface="Arial" charset="0"/>
                <a:ea typeface="宋体" charset="-122"/>
              </a:rPr>
              <a:t>yes and no</a:t>
            </a:r>
          </a:p>
        </p:txBody>
      </p:sp>
      <p:sp>
        <p:nvSpPr>
          <p:cNvPr id="20489" name="Line 7"/>
          <p:cNvSpPr>
            <a:spLocks noChangeShapeType="1"/>
          </p:cNvSpPr>
          <p:nvPr/>
        </p:nvSpPr>
        <p:spPr bwMode="auto">
          <a:xfrm flipV="1">
            <a:off x="895350" y="2133600"/>
            <a:ext cx="7562850" cy="95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20490" name="Line 8"/>
          <p:cNvSpPr>
            <a:spLocks noChangeShapeType="1"/>
          </p:cNvSpPr>
          <p:nvPr/>
        </p:nvSpPr>
        <p:spPr bwMode="auto">
          <a:xfrm flipV="1">
            <a:off x="847725" y="2733675"/>
            <a:ext cx="7629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20491" name="Line 9"/>
          <p:cNvSpPr>
            <a:spLocks noChangeShapeType="1"/>
          </p:cNvSpPr>
          <p:nvPr/>
        </p:nvSpPr>
        <p:spPr bwMode="auto">
          <a:xfrm flipV="1">
            <a:off x="857250" y="3028950"/>
            <a:ext cx="7629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20492" name="Line 10"/>
          <p:cNvSpPr>
            <a:spLocks noChangeShapeType="1"/>
          </p:cNvSpPr>
          <p:nvPr/>
        </p:nvSpPr>
        <p:spPr bwMode="auto">
          <a:xfrm flipV="1">
            <a:off x="866775" y="3324225"/>
            <a:ext cx="7629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20493" name="Line 11"/>
          <p:cNvSpPr>
            <a:spLocks noChangeShapeType="1"/>
          </p:cNvSpPr>
          <p:nvPr/>
        </p:nvSpPr>
        <p:spPr bwMode="auto">
          <a:xfrm flipV="1">
            <a:off x="885825" y="3933825"/>
            <a:ext cx="7629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20494" name="Line 12"/>
          <p:cNvSpPr>
            <a:spLocks noChangeShapeType="1"/>
          </p:cNvSpPr>
          <p:nvPr/>
        </p:nvSpPr>
        <p:spPr bwMode="auto">
          <a:xfrm flipV="1">
            <a:off x="838200" y="4248150"/>
            <a:ext cx="7629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20495" name="Line 13"/>
          <p:cNvSpPr>
            <a:spLocks noChangeShapeType="1"/>
          </p:cNvSpPr>
          <p:nvPr/>
        </p:nvSpPr>
        <p:spPr bwMode="auto">
          <a:xfrm flipV="1">
            <a:off x="838200" y="4572000"/>
            <a:ext cx="7629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20496" name="Line 14"/>
          <p:cNvSpPr>
            <a:spLocks noChangeShapeType="1"/>
          </p:cNvSpPr>
          <p:nvPr/>
        </p:nvSpPr>
        <p:spPr bwMode="auto">
          <a:xfrm flipV="1">
            <a:off x="800100" y="4905375"/>
            <a:ext cx="7629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74601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8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8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8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8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78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8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78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78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78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78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789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789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7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7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78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78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78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78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78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78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78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78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78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78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78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78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789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789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789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789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7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7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78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78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78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78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78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78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78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78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378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378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378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378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378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378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 build="p" autoUpdateAnimBg="0"/>
      <p:bldP spid="37893" grpId="0" build="p" autoUpdateAnimBg="0"/>
      <p:bldP spid="37894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5410200" y="6400800"/>
            <a:ext cx="28956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400"/>
              <a:t>2: Application Layer</a:t>
            </a:r>
            <a:endParaRPr lang="en-US" altLang="zh-CN" sz="1400">
              <a:latin typeface="Times New Roman" pitchFamily="18" charset="0"/>
            </a:endParaRPr>
          </a:p>
        </p:txBody>
      </p:sp>
      <p:sp>
        <p:nvSpPr>
          <p:cNvPr id="2150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54BF7F5F-5DF2-41A6-84F2-91D44003286D}" type="slidenum">
              <a:rPr lang="en-US" altLang="zh-CN" sz="1400">
                <a:latin typeface="Times New Roman" pitchFamily="18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zh-CN" sz="1400">
              <a:latin typeface="Times New Roman" pitchFamily="18" charset="0"/>
            </a:endParaRPr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 smtClean="0">
                <a:ea typeface="宋体" charset="-122"/>
              </a:rPr>
              <a:t>Services by Internet transport protocols</a:t>
            </a:r>
            <a:endParaRPr lang="en-US" altLang="zh-CN" dirty="0" smtClean="0">
              <a:ea typeface="宋体" charset="-122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00200"/>
            <a:ext cx="4095750" cy="4648200"/>
          </a:xfrm>
        </p:spPr>
        <p:txBody>
          <a:bodyPr/>
          <a:lstStyle/>
          <a:p>
            <a:pPr>
              <a:lnSpc>
                <a:spcPct val="90000"/>
              </a:lnSpc>
              <a:buFont typeface="ZapfDingbats" pitchFamily="82" charset="2"/>
              <a:buNone/>
            </a:pPr>
            <a:r>
              <a:rPr lang="en-US" altLang="zh-CN" sz="2400" u="sng" dirty="0" smtClean="0">
                <a:solidFill>
                  <a:srgbClr val="FF0000"/>
                </a:solidFill>
                <a:ea typeface="宋体" charset="-122"/>
              </a:rPr>
              <a:t>TCP service:</a:t>
            </a:r>
            <a:endParaRPr lang="en-US" altLang="zh-CN" sz="2400" dirty="0" smtClean="0">
              <a:ea typeface="宋体" charset="-122"/>
            </a:endParaRPr>
          </a:p>
          <a:p>
            <a:pPr>
              <a:lnSpc>
                <a:spcPct val="90000"/>
              </a:lnSpc>
            </a:pPr>
            <a:r>
              <a:rPr lang="en-US" altLang="zh-CN" sz="2000" i="1" dirty="0" smtClean="0">
                <a:solidFill>
                  <a:schemeClr val="accent2"/>
                </a:solidFill>
                <a:ea typeface="宋体" charset="-122"/>
              </a:rPr>
              <a:t>connection-oriented:</a:t>
            </a:r>
            <a:r>
              <a:rPr lang="en-US" altLang="zh-CN" sz="2000" dirty="0" smtClean="0">
                <a:ea typeface="宋体" charset="-122"/>
              </a:rPr>
              <a:t> setup required between client, server</a:t>
            </a:r>
          </a:p>
          <a:p>
            <a:pPr>
              <a:lnSpc>
                <a:spcPct val="90000"/>
              </a:lnSpc>
            </a:pPr>
            <a:r>
              <a:rPr lang="en-US" altLang="zh-CN" sz="2000" i="1" dirty="0" smtClean="0">
                <a:solidFill>
                  <a:schemeClr val="accent2"/>
                </a:solidFill>
                <a:ea typeface="宋体" charset="-122"/>
              </a:rPr>
              <a:t>reliable transport </a:t>
            </a:r>
            <a:r>
              <a:rPr lang="en-US" altLang="zh-CN" sz="2000" dirty="0" smtClean="0">
                <a:ea typeface="宋体" charset="-122"/>
              </a:rPr>
              <a:t>between sending and receiving process</a:t>
            </a:r>
          </a:p>
          <a:p>
            <a:pPr>
              <a:lnSpc>
                <a:spcPct val="90000"/>
              </a:lnSpc>
            </a:pPr>
            <a:endParaRPr lang="en-US" altLang="zh-CN" sz="2000" dirty="0" smtClean="0">
              <a:solidFill>
                <a:schemeClr val="accent2"/>
              </a:solidFill>
              <a:ea typeface="宋体" charset="-122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altLang="zh-CN" sz="2000" i="1" dirty="0" smtClean="0">
                <a:solidFill>
                  <a:schemeClr val="accent2"/>
                </a:solidFill>
                <a:ea typeface="宋体" charset="-122"/>
              </a:rPr>
              <a:t>+ a bit more, to focus in the TCP study</a:t>
            </a:r>
          </a:p>
          <a:p>
            <a:pPr>
              <a:lnSpc>
                <a:spcPct val="90000"/>
              </a:lnSpc>
            </a:pPr>
            <a:r>
              <a:rPr lang="en-US" altLang="zh-CN" sz="2000" i="1" dirty="0" smtClean="0">
                <a:solidFill>
                  <a:schemeClr val="accent2"/>
                </a:solidFill>
                <a:ea typeface="宋体" charset="-122"/>
              </a:rPr>
              <a:t>flow control:</a:t>
            </a:r>
            <a:r>
              <a:rPr lang="en-US" altLang="zh-CN" sz="2000" dirty="0" smtClean="0">
                <a:ea typeface="宋体" charset="-122"/>
              </a:rPr>
              <a:t> sender won’t overwhelm receiver</a:t>
            </a:r>
          </a:p>
          <a:p>
            <a:pPr>
              <a:lnSpc>
                <a:spcPct val="90000"/>
              </a:lnSpc>
            </a:pPr>
            <a:r>
              <a:rPr lang="en-US" altLang="zh-CN" sz="2000" i="1" dirty="0" smtClean="0">
                <a:solidFill>
                  <a:schemeClr val="accent2"/>
                </a:solidFill>
                <a:ea typeface="宋体" charset="-122"/>
              </a:rPr>
              <a:t>congestion control:</a:t>
            </a:r>
            <a:r>
              <a:rPr lang="en-US" altLang="zh-CN" sz="2000" dirty="0" smtClean="0">
                <a:ea typeface="宋体" charset="-122"/>
              </a:rPr>
              <a:t> throttle sender when network overloaded</a:t>
            </a:r>
          </a:p>
          <a:p>
            <a:pPr>
              <a:lnSpc>
                <a:spcPct val="90000"/>
              </a:lnSpc>
            </a:pPr>
            <a:r>
              <a:rPr lang="en-US" altLang="zh-CN" sz="2000" i="1" dirty="0" smtClean="0">
                <a:solidFill>
                  <a:schemeClr val="accent2"/>
                </a:solidFill>
                <a:ea typeface="宋体" charset="-122"/>
              </a:rPr>
              <a:t>does not provide:</a:t>
            </a:r>
            <a:r>
              <a:rPr lang="en-US" altLang="zh-CN" sz="2000" dirty="0" smtClean="0">
                <a:ea typeface="宋体" charset="-122"/>
              </a:rPr>
              <a:t> timing, minimum bandwidth guarantees</a:t>
            </a:r>
            <a:endParaRPr lang="en-US" altLang="zh-CN" sz="2400" dirty="0" smtClean="0">
              <a:ea typeface="宋体" charset="-122"/>
            </a:endParaRP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33925" y="1778000"/>
            <a:ext cx="3667125" cy="44323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altLang="zh-CN" sz="2400" u="sng" dirty="0" smtClean="0">
                <a:solidFill>
                  <a:srgbClr val="FF0000"/>
                </a:solidFill>
                <a:ea typeface="宋体" charset="-122"/>
              </a:rPr>
              <a:t>UDP service:</a:t>
            </a:r>
            <a:endParaRPr lang="en-US" altLang="zh-CN" sz="2400" dirty="0" smtClean="0">
              <a:ea typeface="宋体" charset="-122"/>
            </a:endParaRPr>
          </a:p>
          <a:p>
            <a:r>
              <a:rPr lang="en-US" altLang="zh-CN" sz="2000" i="1" dirty="0" smtClean="0">
                <a:solidFill>
                  <a:schemeClr val="accent2"/>
                </a:solidFill>
                <a:ea typeface="宋体" charset="-122"/>
              </a:rPr>
              <a:t>connectionless</a:t>
            </a:r>
          </a:p>
          <a:p>
            <a:r>
              <a:rPr lang="en-US" altLang="zh-CN" sz="2000" i="1" dirty="0" smtClean="0">
                <a:solidFill>
                  <a:schemeClr val="accent2"/>
                </a:solidFill>
                <a:ea typeface="宋体" charset="-122"/>
              </a:rPr>
              <a:t>unreliable transport</a:t>
            </a:r>
            <a:r>
              <a:rPr lang="en-US" altLang="zh-CN" sz="2000" dirty="0" smtClean="0">
                <a:ea typeface="宋体" charset="-122"/>
              </a:rPr>
              <a:t> between sending and receiving process</a:t>
            </a:r>
          </a:p>
          <a:p>
            <a:pPr marL="0" indent="0">
              <a:buNone/>
            </a:pPr>
            <a:endParaRPr lang="en-US" altLang="zh-CN" sz="2000" dirty="0" smtClean="0">
              <a:ea typeface="宋体" charset="-122"/>
            </a:endParaRPr>
          </a:p>
          <a:p>
            <a:r>
              <a:rPr lang="en-US" altLang="zh-CN" sz="2000" i="1" dirty="0" smtClean="0">
                <a:solidFill>
                  <a:schemeClr val="accent2"/>
                </a:solidFill>
                <a:ea typeface="宋体" charset="-122"/>
              </a:rPr>
              <a:t>does not provide</a:t>
            </a:r>
            <a:r>
              <a:rPr lang="en-US" altLang="zh-CN" sz="2000" dirty="0" smtClean="0">
                <a:ea typeface="宋体" charset="-122"/>
              </a:rPr>
              <a:t>: flow control, congestion control, timing, or bandwidth guarantee </a:t>
            </a:r>
          </a:p>
          <a:p>
            <a:endParaRPr lang="en-US" altLang="zh-CN" sz="2000" dirty="0" smtClean="0">
              <a:ea typeface="宋体" charset="-122"/>
            </a:endParaRPr>
          </a:p>
          <a:p>
            <a:pPr>
              <a:buFont typeface="ZapfDingbats" pitchFamily="82" charset="2"/>
              <a:buNone/>
            </a:pPr>
            <a:r>
              <a:rPr lang="en-US" altLang="zh-CN" sz="2000" u="sng" dirty="0" smtClean="0">
                <a:solidFill>
                  <a:srgbClr val="FF0000"/>
                </a:solidFill>
                <a:ea typeface="宋体" charset="-122"/>
              </a:rPr>
              <a:t>Q:</a:t>
            </a:r>
            <a:r>
              <a:rPr lang="en-US" altLang="zh-CN" sz="2000" dirty="0" smtClean="0">
                <a:ea typeface="宋体" charset="-122"/>
              </a:rPr>
              <a:t> why bother?  Why is there a UDP?</a:t>
            </a:r>
          </a:p>
        </p:txBody>
      </p:sp>
    </p:spTree>
    <p:extLst>
      <p:ext uri="{BB962C8B-B14F-4D97-AF65-F5344CB8AC3E}">
        <p14:creationId xmlns:p14="http://schemas.microsoft.com/office/powerpoint/2010/main" val="1507128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uiExpand="1" build="p" animBg="1"/>
      <p:bldP spid="38916" grpId="0" uiExpand="1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7438</TotalTime>
  <Words>2827</Words>
  <Application>Microsoft Office PowerPoint</Application>
  <PresentationFormat>On-screen Show (4:3)</PresentationFormat>
  <Paragraphs>687</Paragraphs>
  <Slides>36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8" baseType="lpstr">
      <vt:lpstr>Office Theme</vt:lpstr>
      <vt:lpstr>Clip</vt:lpstr>
      <vt:lpstr>Course on Computer Communication and Networks   Lecture 2-cont  Chapter 2 (part a): applications, http</vt:lpstr>
      <vt:lpstr>Chapter 2: Application Layer</vt:lpstr>
      <vt:lpstr>Roadmap</vt:lpstr>
      <vt:lpstr>Applications and application-layer protocols</vt:lpstr>
      <vt:lpstr>Client-server paradigm</vt:lpstr>
      <vt:lpstr>Auxiliary terms ++</vt:lpstr>
      <vt:lpstr>Properties of transport service of interest to the app </vt:lpstr>
      <vt:lpstr>Transport service requirements of common apps</vt:lpstr>
      <vt:lpstr>Services by Internet transport protocols</vt:lpstr>
      <vt:lpstr>Internet apps: their protocols</vt:lpstr>
      <vt:lpstr>Roadmap</vt:lpstr>
      <vt:lpstr>The Web: some jargon</vt:lpstr>
      <vt:lpstr>HTTP overview</vt:lpstr>
      <vt:lpstr>HTTP overview (continued)</vt:lpstr>
      <vt:lpstr>http example</vt:lpstr>
      <vt:lpstr>http example (cont.)</vt:lpstr>
      <vt:lpstr>Non-persistent and persistent connections</vt:lpstr>
      <vt:lpstr>http request message: general format</vt:lpstr>
      <vt:lpstr>HTTP request message</vt:lpstr>
      <vt:lpstr>Method types</vt:lpstr>
      <vt:lpstr>HTTP response message</vt:lpstr>
      <vt:lpstr>http response status codes</vt:lpstr>
      <vt:lpstr>Trying out HTTP (client side) for yourself</vt:lpstr>
      <vt:lpstr>Roadmap</vt:lpstr>
      <vt:lpstr>User-server interaction: authentication</vt:lpstr>
      <vt:lpstr>Cookies: keeping “state” </vt:lpstr>
      <vt:lpstr>Cookies (continued)</vt:lpstr>
      <vt:lpstr>Roadmap</vt:lpstr>
      <vt:lpstr>Conditional GET: client-side caching</vt:lpstr>
      <vt:lpstr>Web Caches (proxy server)</vt:lpstr>
      <vt:lpstr>Why Web Caching?</vt:lpstr>
      <vt:lpstr>Caching example: </vt:lpstr>
      <vt:lpstr>Caching example: faster access link </vt:lpstr>
      <vt:lpstr>Caching example: install local cache </vt:lpstr>
      <vt:lpstr>Caching example: install local cache </vt:lpstr>
      <vt:lpstr>Roadmap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Computer Communications Study Period 2, 2012</dc:title>
  <dc:creator>Marina Papatriantafilou</dc:creator>
  <cp:lastModifiedBy>Marina Papatriantafilou</cp:lastModifiedBy>
  <cp:revision>373</cp:revision>
  <dcterms:created xsi:type="dcterms:W3CDTF">2012-10-29T16:37:44Z</dcterms:created>
  <dcterms:modified xsi:type="dcterms:W3CDTF">2015-01-20T21:43:56Z</dcterms:modified>
</cp:coreProperties>
</file>