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4"/>
  </p:notesMasterIdLst>
  <p:sldIdLst>
    <p:sldId id="558" r:id="rId2"/>
    <p:sldId id="680" r:id="rId3"/>
    <p:sldId id="681" r:id="rId4"/>
    <p:sldId id="682" r:id="rId5"/>
    <p:sldId id="684" r:id="rId6"/>
    <p:sldId id="686" r:id="rId7"/>
    <p:sldId id="687" r:id="rId8"/>
    <p:sldId id="763" r:id="rId9"/>
    <p:sldId id="689" r:id="rId10"/>
    <p:sldId id="690" r:id="rId11"/>
    <p:sldId id="691" r:id="rId12"/>
    <p:sldId id="693" r:id="rId13"/>
    <p:sldId id="694" r:id="rId14"/>
    <p:sldId id="764" r:id="rId15"/>
    <p:sldId id="696" r:id="rId16"/>
    <p:sldId id="697" r:id="rId17"/>
    <p:sldId id="698" r:id="rId18"/>
    <p:sldId id="699" r:id="rId19"/>
    <p:sldId id="765" r:id="rId20"/>
    <p:sldId id="701" r:id="rId21"/>
    <p:sldId id="702" r:id="rId22"/>
    <p:sldId id="703" r:id="rId23"/>
    <p:sldId id="704" r:id="rId24"/>
    <p:sldId id="766" r:id="rId25"/>
    <p:sldId id="706" r:id="rId26"/>
    <p:sldId id="709" r:id="rId27"/>
    <p:sldId id="710" r:id="rId28"/>
    <p:sldId id="712" r:id="rId29"/>
    <p:sldId id="713" r:id="rId30"/>
    <p:sldId id="714" r:id="rId31"/>
    <p:sldId id="715" r:id="rId32"/>
    <p:sldId id="716" r:id="rId33"/>
    <p:sldId id="717" r:id="rId34"/>
    <p:sldId id="769" r:id="rId35"/>
    <p:sldId id="719" r:id="rId36"/>
    <p:sldId id="720" r:id="rId37"/>
    <p:sldId id="721" r:id="rId38"/>
    <p:sldId id="722" r:id="rId39"/>
    <p:sldId id="723" r:id="rId40"/>
    <p:sldId id="724" r:id="rId41"/>
    <p:sldId id="762" r:id="rId42"/>
    <p:sldId id="768" r:id="rId43"/>
    <p:sldId id="728" r:id="rId44"/>
    <p:sldId id="729" r:id="rId45"/>
    <p:sldId id="730" r:id="rId46"/>
    <p:sldId id="731" r:id="rId47"/>
    <p:sldId id="732" r:id="rId48"/>
    <p:sldId id="733" r:id="rId49"/>
    <p:sldId id="770" r:id="rId50"/>
    <p:sldId id="735" r:id="rId51"/>
    <p:sldId id="736" r:id="rId52"/>
    <p:sldId id="745" r:id="rId53"/>
    <p:sldId id="746" r:id="rId54"/>
    <p:sldId id="747" r:id="rId55"/>
    <p:sldId id="749" r:id="rId56"/>
    <p:sldId id="750" r:id="rId57"/>
    <p:sldId id="751" r:id="rId58"/>
    <p:sldId id="752" r:id="rId59"/>
    <p:sldId id="753" r:id="rId60"/>
    <p:sldId id="754" r:id="rId61"/>
    <p:sldId id="755" r:id="rId62"/>
    <p:sldId id="756" r:id="rId63"/>
    <p:sldId id="757" r:id="rId64"/>
    <p:sldId id="758" r:id="rId65"/>
    <p:sldId id="759" r:id="rId66"/>
    <p:sldId id="740" r:id="rId67"/>
    <p:sldId id="741" r:id="rId68"/>
    <p:sldId id="737" r:id="rId69"/>
    <p:sldId id="738" r:id="rId70"/>
    <p:sldId id="739" r:id="rId71"/>
    <p:sldId id="760" r:id="rId72"/>
    <p:sldId id="761" r:id="rId73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19" autoAdjust="0"/>
    <p:restoredTop sz="94388" autoAdjust="0"/>
  </p:normalViewPr>
  <p:slideViewPr>
    <p:cSldViewPr>
      <p:cViewPr>
        <p:scale>
          <a:sx n="80" d="100"/>
          <a:sy n="80" d="100"/>
        </p:scale>
        <p:origin x="-154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2015-03-08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3BF81-0554-484D-9668-AE0F300B568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099D69-A47D-4D73-B9ED-012DE0D86EA3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9DBA7E-F60E-4A19-AD29-540D1CCE3B65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4CB82-3741-40B0-8947-94DC41A76CE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C272E-05E8-4176-95E4-7792621F53F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0389E-27C0-46CB-A9F8-4CB814987F4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306027D-57F8-4169-8918-777657995929}" type="slidenum">
              <a:rPr lang="en-US" smtClean="0">
                <a:solidFill>
                  <a:prstClr val="black"/>
                </a:solidFill>
              </a:rPr>
              <a:pPr defTabSz="990600"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818F-C5B2-4D4B-8B90-4C0B9F5C972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4"/>
            <a:ext cx="5207000" cy="4603750"/>
          </a:xfrm>
          <a:noFill/>
          <a:ln/>
        </p:spPr>
        <p:txBody>
          <a:bodyPr lIns="95304" tIns="47653" rIns="95304" bIns="4765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868BD-FCCB-430E-8C45-DAC01C0F70A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98CB0-D03F-4D26-8175-8901216AE1E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4194-63DE-4187-8C92-5DB5527806B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990958D-D491-4C80-925F-2D3CCD3E5C1B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>
                <a:solidFill>
                  <a:prstClr val="black"/>
                </a:solidFill>
              </a:rPr>
              <a:pPr defTabSz="990600"/>
              <a:t>66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7F67FCA-379B-41FA-9305-3B71027BD35F}" type="slidenum">
              <a:rPr lang="en-US" smtClean="0">
                <a:solidFill>
                  <a:prstClr val="black"/>
                </a:solidFill>
              </a:rPr>
              <a:pPr defTabSz="990600"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70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80F7F3E-C8BC-416A-9489-029B698CCDE7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72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FF1AE1F-E8F8-4004-93FE-0A9ACA817F4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DDF96DD-B686-4A08-A333-CD357E28E3BE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CCA827F-86D1-48CF-8D25-D6B968003F4C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FBF5B-144C-4C79-AE47-B3358C2A564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5F8948-ED18-4C7A-8654-2731A63A2602}" type="slidenum">
              <a:rPr lang="en-US" sz="1200" i="0">
                <a:latin typeface="Times New Roman" pitchFamily="18" charset="0"/>
              </a:rPr>
              <a:pPr/>
              <a:t>16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1BE7C5-8DE9-46E7-86F8-2A518E6CC694}" type="slidenum">
              <a:rPr lang="en-US" sz="1200" i="0">
                <a:latin typeface="Times New Roman" pitchFamily="18" charset="0"/>
              </a:rPr>
              <a:pPr/>
              <a:t>17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696706B-21EE-4F72-99A5-688F7F1949E6}" type="slidenum">
              <a:rPr lang="en-US" sz="1200" i="0">
                <a:latin typeface="Times New Roman" pitchFamily="18" charset="0"/>
              </a:rPr>
              <a:pPr/>
              <a:t>18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Multimedia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6469929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13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smtClean="0"/>
              <a:t>7: Multimedia </a:t>
            </a:r>
            <a:r>
              <a:rPr lang="sv-SE" dirty="0" err="1" smtClean="0"/>
              <a:t>networking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3-5: VC-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congestion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722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F1897EE0-55EC-4BA2-B8D0-1C329F59A02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playout rate,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e.g., CBR </a:t>
              </a:r>
              <a:r>
                <a:rPr lang="en-US" sz="1800" smtClean="0">
                  <a:solidFill>
                    <a:srgbClr val="CC0000"/>
                  </a:solidFill>
                  <a:latin typeface="Arial" pitchFamily="34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client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Initial fill of buffer until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begins at </a:t>
            </a:r>
            <a:r>
              <a:rPr lang="en-US" sz="2800" i="1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i="1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endParaRPr lang="en-US" sz="2800" i="1" baseline="-25000" dirty="0">
              <a:solidFill>
                <a:srgbClr val="000000"/>
              </a:solidFill>
              <a:latin typeface="Gill Sans MT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begins at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x(t)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varies and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rate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1"/>
            <a:ext cx="7905750" cy="266442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p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layout buffering: average fill rate (x), playout rate (r):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srgbClr val="000099"/>
                </a:solidFill>
                <a:ea typeface="ＭＳ Ｐゴシック" charset="0"/>
              </a:rPr>
              <a:t>x &lt; r: </a:t>
            </a:r>
            <a:r>
              <a:rPr lang="en-US" sz="2000" dirty="0" smtClean="0">
                <a:ea typeface="ＭＳ Ｐゴシック" charset="0"/>
              </a:rPr>
              <a:t>buffer eventually empties (causing freezing of video playout until buffer again fills)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srgbClr val="000099"/>
                </a:solidFill>
                <a:ea typeface="ＭＳ Ｐゴシック" charset="0"/>
              </a:rPr>
              <a:t>x &gt; r: </a:t>
            </a:r>
            <a:r>
              <a:rPr lang="en-US" sz="2000" dirty="0" smtClean="0">
                <a:ea typeface="ＭＳ Ｐゴシック" charset="0"/>
              </a:rPr>
              <a:t>buffer will not empty, provided initial playout delay is large enough to absorb variability in x(t)</a:t>
            </a: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initial playout delay tradeoff: </a:t>
            </a:r>
            <a:r>
              <a:rPr lang="en-US" sz="2400" dirty="0" smtClean="0">
                <a:ea typeface="ＭＳ Ｐゴシック" charset="0"/>
              </a:rPr>
              <a:t>buffer starvation less likely with larger delay, but larger delay until user begins </a:t>
            </a:r>
            <a:r>
              <a:rPr lang="en-US" sz="2400" dirty="0" smtClean="0">
                <a:ea typeface="ＭＳ Ｐゴシック" charset="0"/>
              </a:rPr>
              <a:t>watching</a:t>
            </a:r>
            <a:endParaRPr lang="en-US" sz="2400" dirty="0" smtClean="0">
              <a:ea typeface="ＭＳ Ｐゴシック" charset="0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F19FE7C2-C579-4992-913E-F5C5F7F5887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playout rate,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e.g., CBR </a:t>
            </a:r>
            <a:r>
              <a:rPr lang="en-US" sz="1800" smtClean="0">
                <a:solidFill>
                  <a:srgbClr val="CC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512394" y="-171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143501" y="3798887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5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1"/>
            <a:ext cx="7772400" cy="548803"/>
          </a:xfrm>
        </p:spPr>
        <p:txBody>
          <a:bodyPr/>
          <a:lstStyle/>
          <a:p>
            <a:r>
              <a:rPr lang="en-US" sz="2800" dirty="0" smtClean="0"/>
              <a:t>Recovery From Packet Loss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Forward </a:t>
            </a:r>
            <a:r>
              <a:rPr lang="en-US" sz="2800" dirty="0" smtClean="0"/>
              <a:t>Error </a:t>
            </a:r>
            <a:r>
              <a:rPr lang="en-US" sz="2800" dirty="0" smtClean="0"/>
              <a:t>Correction</a:t>
            </a:r>
            <a:endParaRPr lang="en-US" sz="2800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77258"/>
            <a:ext cx="7772400" cy="5465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. through p</a:t>
            </a:r>
            <a:r>
              <a:rPr lang="en-US" dirty="0" smtClean="0">
                <a:solidFill>
                  <a:srgbClr val="FF0000"/>
                </a:solidFill>
              </a:rPr>
              <a:t>iggybacking </a:t>
            </a:r>
            <a:r>
              <a:rPr lang="en-US" dirty="0" smtClean="0">
                <a:solidFill>
                  <a:srgbClr val="FF0000"/>
                </a:solidFill>
              </a:rPr>
              <a:t>Lower Quality Stream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8C200-7496-4C52-9812-EA321EB0BD3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4822" name="Picture 4" descr="632 Mixed Quality Redund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823812"/>
            <a:ext cx="7467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7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dirty="0" smtClean="0"/>
              <a:t>Recovery From Packet Loss/FEC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0728"/>
            <a:ext cx="7772400" cy="1800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Interleaving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no redundancy, but can cause delay in playout beyond Real Time requirements</a:t>
            </a:r>
          </a:p>
          <a:p>
            <a:pPr lvl="1"/>
            <a:r>
              <a:rPr lang="en-US" dirty="0"/>
              <a:t>Upon loss, have a set of partially filled chunks</a:t>
            </a:r>
          </a:p>
          <a:p>
            <a:pPr lvl="1"/>
            <a:r>
              <a:rPr lang="en-US" dirty="0" smtClean="0"/>
              <a:t>playout </a:t>
            </a:r>
            <a:r>
              <a:rPr lang="en-US" dirty="0"/>
              <a:t>time must adapt to receipt of group </a:t>
            </a:r>
            <a:endParaRPr lang="en-US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DA5F-3A17-4370-977A-BDEE144BA10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5846" name="Picture 4" descr="633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3543300"/>
            <a:ext cx="6019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7" y="235743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Internet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approaches in discussion: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175171" cy="680120"/>
          </a:xfrm>
        </p:spPr>
        <p:txBody>
          <a:bodyPr/>
          <a:lstStyle/>
          <a:p>
            <a:r>
              <a:rPr lang="en-US" dirty="0" smtClean="0"/>
              <a:t>Real-Time Protocol (RTP</a:t>
            </a:r>
            <a:r>
              <a:rPr lang="en-US" dirty="0"/>
              <a:t>) RFC </a:t>
            </a:r>
            <a:r>
              <a:rPr lang="en-US" dirty="0" smtClean="0"/>
              <a:t>3550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135058"/>
            <a:ext cx="4053114" cy="3446070"/>
          </a:xfrm>
        </p:spPr>
        <p:txBody>
          <a:bodyPr/>
          <a:lstStyle/>
          <a:p>
            <a:r>
              <a:rPr lang="en-US" sz="2000" dirty="0" smtClean="0"/>
              <a:t>RTP </a:t>
            </a:r>
            <a:r>
              <a:rPr lang="en-US" sz="2000" dirty="0" smtClean="0">
                <a:solidFill>
                  <a:srgbClr val="FF0000"/>
                </a:solidFill>
              </a:rPr>
              <a:t>specifies packet structure </a:t>
            </a:r>
            <a:r>
              <a:rPr lang="en-US" sz="2000" dirty="0" smtClean="0"/>
              <a:t>for carrying audio, video data</a:t>
            </a:r>
          </a:p>
          <a:p>
            <a:pPr lvl="1"/>
            <a:r>
              <a:rPr lang="en-US" sz="2000" dirty="0" smtClean="0"/>
              <a:t>payload type (encoding) </a:t>
            </a:r>
          </a:p>
          <a:p>
            <a:pPr lvl="1"/>
            <a:r>
              <a:rPr lang="en-US" sz="2000" dirty="0" smtClean="0"/>
              <a:t>sequence numbering</a:t>
            </a:r>
          </a:p>
          <a:p>
            <a:pPr lvl="1"/>
            <a:r>
              <a:rPr lang="en-US" sz="2000" dirty="0" smtClean="0"/>
              <a:t>time stamping</a:t>
            </a:r>
          </a:p>
          <a:p>
            <a:r>
              <a:rPr lang="en-US" sz="2000" dirty="0"/>
              <a:t>RTP </a:t>
            </a:r>
            <a:r>
              <a:rPr lang="en-US" sz="2000" dirty="0">
                <a:solidFill>
                  <a:srgbClr val="FF0000"/>
                </a:solidFill>
              </a:rPr>
              <a:t>does not provide any mechanism </a:t>
            </a:r>
            <a:r>
              <a:rPr lang="en-US" sz="2000" dirty="0"/>
              <a:t>to ensure timely data delivery or </a:t>
            </a:r>
            <a:r>
              <a:rPr lang="en-US" sz="2000" dirty="0" smtClean="0"/>
              <a:t>other  </a:t>
            </a:r>
            <a:r>
              <a:rPr lang="en-US" sz="2000" dirty="0"/>
              <a:t>guarantees</a:t>
            </a:r>
          </a:p>
          <a:p>
            <a:r>
              <a:rPr lang="en-US" sz="2000" dirty="0"/>
              <a:t>RTP encapsulation only seen </a:t>
            </a:r>
            <a:r>
              <a:rPr lang="en-US" sz="2000" dirty="0">
                <a:solidFill>
                  <a:srgbClr val="FF0000"/>
                </a:solidFill>
              </a:rPr>
              <a:t>at end systems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813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339850"/>
            <a:ext cx="4032250" cy="2377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RTP packets encapsulated in UDP segments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interoperability: </a:t>
            </a:r>
            <a:r>
              <a:rPr lang="en-US" sz="2400" dirty="0" smtClean="0"/>
              <a:t>if two Internet phone applications run RTP, then they may be able to work together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0941DD7E-836D-4E73-881D-A648EBA34222}" type="slidenum">
              <a:rPr lang="en-US">
                <a:latin typeface="+mn-lt"/>
              </a:rPr>
              <a:pPr>
                <a:defRPr/>
              </a:pPr>
              <a:t>15</a:t>
            </a:fld>
            <a:endParaRPr lang="en-US">
              <a:latin typeface="+mn-lt"/>
            </a:endParaRPr>
          </a:p>
        </p:txBody>
      </p:sp>
      <p:pic>
        <p:nvPicPr>
          <p:cNvPr id="7" name="Picture 4" descr="643 rtpP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445224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t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105275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6801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UDP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052737"/>
            <a:ext cx="7772400" cy="4176464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server </a:t>
            </a:r>
            <a:r>
              <a:rPr lang="en-US" dirty="0">
                <a:ea typeface="ＭＳ Ｐゴシック" charset="0"/>
              </a:rPr>
              <a:t>sends at rate appropriate for client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o</a:t>
            </a:r>
            <a:r>
              <a:rPr lang="en-US" sz="2800" dirty="0" smtClean="0">
                <a:ea typeface="ＭＳ Ｐゴシック" charset="0"/>
              </a:rPr>
              <a:t>ften: </a:t>
            </a:r>
            <a:r>
              <a:rPr lang="en-US" sz="2800" dirty="0">
                <a:ea typeface="ＭＳ Ｐゴシック" charset="0"/>
              </a:rPr>
              <a:t>send rate = encoding rate =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t</a:t>
            </a:r>
            <a:r>
              <a:rPr lang="en-US" sz="2800" dirty="0" smtClean="0">
                <a:ea typeface="ＭＳ Ｐゴシック" charset="0"/>
              </a:rPr>
              <a:t>ransmission rate can be oblivious to congestion levels</a:t>
            </a:r>
            <a:endParaRPr lang="en-US" sz="28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short playout delay </a:t>
            </a:r>
            <a:r>
              <a:rPr lang="en-US" dirty="0" smtClean="0">
                <a:ea typeface="ＭＳ Ｐゴシック" charset="0"/>
              </a:rPr>
              <a:t>to </a:t>
            </a:r>
            <a:r>
              <a:rPr lang="en-US" dirty="0">
                <a:ea typeface="ＭＳ Ｐゴシック" charset="0"/>
              </a:rPr>
              <a:t>remove network jitter</a:t>
            </a:r>
          </a:p>
          <a:p>
            <a:pPr marL="0" indent="0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BUT: UDP may </a:t>
            </a:r>
            <a:r>
              <a:rPr lang="en-US" i="1" dirty="0" smtClean="0">
                <a:solidFill>
                  <a:srgbClr val="C00000"/>
                </a:solidFill>
                <a:ea typeface="ＭＳ Ｐゴシック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 go through firewalls</a:t>
            </a:r>
            <a:endParaRPr 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A2BF768A-DDBC-4347-96C7-13B6CEBD7C4A}" type="slidenum">
              <a:rPr lang="en-US" sz="1200" i="0">
                <a:latin typeface="Arial" pitchFamily="34" charset="0"/>
              </a:rPr>
              <a:pPr/>
              <a:t>16</a:t>
            </a:fld>
            <a:endParaRPr lang="en-US" sz="1200" i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sv-SE" sz="140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46409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HTTP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24744"/>
            <a:ext cx="7772400" cy="5112568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multimedia file retrieved via HTTP GET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send at maximum possible rate under </a:t>
            </a:r>
            <a:r>
              <a:rPr lang="en-US" dirty="0" smtClean="0">
                <a:ea typeface="ＭＳ Ｐゴシック" charset="0"/>
              </a:rPr>
              <a:t>TCP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fill rate fluctuates due to TCP congestion </a:t>
            </a:r>
            <a:r>
              <a:rPr lang="en-US" dirty="0" smtClean="0">
                <a:ea typeface="ＭＳ Ｐゴシック" charset="0"/>
              </a:rPr>
              <a:t>control, retransmissions (in-order delivery)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larger </a:t>
            </a:r>
            <a:r>
              <a:rPr lang="en-US" dirty="0" err="1">
                <a:ea typeface="ＭＳ Ｐゴシック" charset="0"/>
              </a:rPr>
              <a:t>playout</a:t>
            </a:r>
            <a:r>
              <a:rPr lang="en-US" dirty="0">
                <a:ea typeface="ＭＳ Ｐゴシック" charset="0"/>
              </a:rPr>
              <a:t> delay: smooth TCP delivery rate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HTTP/TCP passes </a:t>
            </a:r>
            <a:r>
              <a:rPr lang="en-US" dirty="0" smtClean="0">
                <a:ea typeface="ＭＳ Ｐゴシック" charset="0"/>
              </a:rPr>
              <a:t>easier </a:t>
            </a:r>
            <a:r>
              <a:rPr lang="en-US" dirty="0">
                <a:ea typeface="ＭＳ Ｐゴシック" charset="0"/>
              </a:rPr>
              <a:t>through </a:t>
            </a:r>
            <a:r>
              <a:rPr lang="en-US" dirty="0" smtClean="0">
                <a:ea typeface="ＭＳ Ｐゴシック" charset="0"/>
              </a:rPr>
              <a:t>firewalls</a:t>
            </a:r>
            <a:endParaRPr lang="en-US" dirty="0">
              <a:ea typeface="ＭＳ Ｐゴシック" charset="0"/>
            </a:endParaRP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ABDAE92C-C60D-41DD-813D-7B2B55E69481}" type="slidenum">
              <a:rPr lang="en-US" sz="1200" i="0">
                <a:latin typeface="Arial" pitchFamily="34" charset="0"/>
              </a:rPr>
              <a:pPr/>
              <a:t>17</a:t>
            </a:fld>
            <a:endParaRPr lang="en-US" sz="1200" i="0">
              <a:latin typeface="Arial" pitchFamily="34" charset="0"/>
            </a:endParaRPr>
          </a:p>
        </p:txBody>
      </p:sp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variable rate, </a:t>
            </a:r>
            <a:r>
              <a:rPr lang="en-US" sz="1400" i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send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video</a:t>
            </a:r>
          </a:p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receive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playout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956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536104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Streaming </a:t>
            </a:r>
            <a:r>
              <a:rPr lang="en-US" sz="2800" dirty="0" smtClean="0">
                <a:ea typeface="ＭＳ Ｐゴシック" charset="0"/>
              </a:rPr>
              <a:t>multimedia</a:t>
            </a:r>
            <a:r>
              <a:rPr lang="en-US" sz="2800" dirty="0">
                <a:ea typeface="ＭＳ Ｐゴシック" charset="0"/>
              </a:rPr>
              <a:t>: </a:t>
            </a:r>
            <a:r>
              <a:rPr lang="en-US" sz="2800" dirty="0" smtClean="0">
                <a:ea typeface="ＭＳ Ｐゴシック" charset="0"/>
              </a:rPr>
              <a:t>DASH: 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i="1" dirty="0" smtClean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2800" dirty="0" smtClean="0">
                <a:ea typeface="ＭＳ Ｐゴシック" charset="0"/>
              </a:rPr>
              <a:t>ynamic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2800" dirty="0">
                <a:ea typeface="ＭＳ Ｐゴシック" charset="0"/>
              </a:rPr>
              <a:t>daptive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sz="2800" dirty="0">
                <a:ea typeface="ＭＳ Ｐゴシック" charset="0"/>
              </a:rPr>
              <a:t>treaming over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H</a:t>
            </a:r>
            <a:r>
              <a:rPr lang="en-US" sz="2800" dirty="0">
                <a:ea typeface="ＭＳ Ｐゴシック" charset="0"/>
              </a:rPr>
              <a:t>TTP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1083"/>
            <a:ext cx="8568952" cy="3132253"/>
          </a:xfrm>
        </p:spPr>
        <p:txBody>
          <a:bodyPr/>
          <a:lstStyle/>
          <a:p>
            <a:pPr>
              <a:defRPr/>
            </a:pP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server</a:t>
            </a: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 smtClean="0">
                <a:solidFill>
                  <a:srgbClr val="0066CC"/>
                </a:solidFill>
                <a:ea typeface="ＭＳ Ｐゴシック" charset="0"/>
              </a:rPr>
              <a:t>divides video file into multiple chunks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>
                <a:ea typeface="ＭＳ Ｐゴシック" charset="0"/>
              </a:rPr>
              <a:t>each chunk stored, encoded at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different rates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>
                <a:solidFill>
                  <a:srgbClr val="0066CC"/>
                </a:solidFill>
                <a:ea typeface="ＭＳ Ｐゴシック" charset="0"/>
              </a:rPr>
              <a:t>m</a:t>
            </a:r>
            <a:r>
              <a:rPr lang="en-US" sz="1800" b="1" dirty="0" smtClean="0">
                <a:solidFill>
                  <a:srgbClr val="0066CC"/>
                </a:solidFill>
                <a:ea typeface="ＭＳ Ｐゴシック" charset="0"/>
              </a:rPr>
              <a:t>anifest file: </a:t>
            </a:r>
            <a:r>
              <a:rPr lang="en-US" sz="1800" dirty="0" smtClean="0">
                <a:ea typeface="ＭＳ Ｐゴシック" charset="0"/>
              </a:rPr>
              <a:t>provides URLs for different chunks</a:t>
            </a:r>
          </a:p>
          <a:p>
            <a:pPr>
              <a:defRPr/>
            </a:pPr>
            <a:r>
              <a:rPr lang="en-US" sz="2000" i="1" dirty="0">
                <a:solidFill>
                  <a:srgbClr val="000099"/>
                </a:solidFill>
                <a:ea typeface="ＭＳ Ｐゴシック" charset="0"/>
              </a:rPr>
              <a:t>c</a:t>
            </a: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lient: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p</a:t>
            </a:r>
            <a:r>
              <a:rPr lang="en-US" sz="1800" dirty="0" smtClean="0">
                <a:ea typeface="ＭＳ Ｐゴシック" charset="0"/>
              </a:rPr>
              <a:t>eriodically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measures server-to-client bandwidth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>
                <a:ea typeface="ＭＳ Ｐゴシック" charset="0"/>
              </a:rPr>
              <a:t>consulting manifest,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requests one chunk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at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time, at appropriate coding rate </a:t>
            </a:r>
          </a:p>
          <a:p>
            <a:pPr lvl="2">
              <a:defRPr/>
            </a:pPr>
            <a:r>
              <a:rPr lang="en-US" sz="1800" dirty="0" smtClean="0">
                <a:ea typeface="ＭＳ Ｐゴシック" charset="0"/>
              </a:rPr>
              <a:t>can choose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different coding rates at different points </a:t>
            </a:r>
            <a:r>
              <a:rPr lang="en-US" sz="1800" dirty="0" smtClean="0">
                <a:ea typeface="ＭＳ Ｐゴシック" charset="0"/>
              </a:rPr>
              <a:t>in time (depending on available bandwidth at time)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92B36706-B8EC-473C-B7ED-654E2C1CBD31}" type="slidenum">
              <a:rPr lang="en-US" sz="1200" i="0">
                <a:latin typeface="Arial" pitchFamily="34" charset="0"/>
              </a:rPr>
              <a:pPr/>
              <a:t>18</a:t>
            </a:fld>
            <a:endParaRPr lang="en-US" sz="1200" i="0">
              <a:latin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47938" y="2266950"/>
            <a:ext cx="1281112" cy="363538"/>
            <a:chOff x="3621" y="3265"/>
            <a:chExt cx="1776" cy="744"/>
          </a:xfrm>
        </p:grpSpPr>
        <p:pic>
          <p:nvPicPr>
            <p:cNvPr id="8" name="Picture 3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1" name="Picture 6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3213100" y="1674813"/>
            <a:ext cx="1492250" cy="966787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917950" y="2238375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989638" y="2784475"/>
            <a:ext cx="2687637" cy="1214438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343775" y="3389313"/>
            <a:ext cx="2159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910513" y="3387725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980363" y="3225800"/>
            <a:ext cx="357187" cy="152400"/>
            <a:chOff x="3600" y="219"/>
            <a:chExt cx="360" cy="175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7554913" y="3548063"/>
            <a:ext cx="355600" cy="152400"/>
            <a:chOff x="3600" y="219"/>
            <a:chExt cx="360" cy="175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6981825" y="3305175"/>
            <a:ext cx="357188" cy="150813"/>
            <a:chOff x="3600" y="219"/>
            <a:chExt cx="360" cy="175"/>
          </a:xfrm>
        </p:grpSpPr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7323138" y="3306763"/>
            <a:ext cx="6635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787900" y="2262188"/>
            <a:ext cx="1025525" cy="75406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5218113" y="2473325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5680075" y="2687638"/>
            <a:ext cx="4683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5033963" y="2544763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521450" y="3041650"/>
            <a:ext cx="484188" cy="2968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H="1">
            <a:off x="5229225" y="2643188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4862513" y="2389188"/>
            <a:ext cx="357187" cy="149225"/>
            <a:chOff x="3600" y="219"/>
            <a:chExt cx="360" cy="175"/>
          </a:xfrm>
        </p:grpSpPr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4864100" y="2733675"/>
            <a:ext cx="358775" cy="152400"/>
            <a:chOff x="3600" y="219"/>
            <a:chExt cx="360" cy="175"/>
          </a:xfrm>
        </p:grpSpPr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86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5321300" y="2605088"/>
            <a:ext cx="357188" cy="150812"/>
            <a:chOff x="3600" y="219"/>
            <a:chExt cx="360" cy="175"/>
          </a:xfrm>
        </p:grpSpPr>
        <p:sp>
          <p:nvSpPr>
            <p:cNvPr id="95" name="Oval 9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0" name="Group 9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" name="Line 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" name="Line 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1" name="Group 10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6151563" y="2946400"/>
            <a:ext cx="357187" cy="152400"/>
            <a:chOff x="3600" y="219"/>
            <a:chExt cx="360" cy="175"/>
          </a:xfrm>
        </p:grpSpPr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" name="Group 1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4624388" y="2379663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" name="Group 120"/>
          <p:cNvGrpSpPr>
            <a:grpSpLocks/>
          </p:cNvGrpSpPr>
          <p:nvPr/>
        </p:nvGrpSpPr>
        <p:grpSpPr bwMode="auto">
          <a:xfrm>
            <a:off x="4271963" y="2295525"/>
            <a:ext cx="357187" cy="152400"/>
            <a:chOff x="3600" y="219"/>
            <a:chExt cx="360" cy="175"/>
          </a:xfrm>
        </p:grpSpPr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9" name="Group 1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1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37" name="Group 134"/>
          <p:cNvGrpSpPr>
            <a:grpSpLocks/>
          </p:cNvGrpSpPr>
          <p:nvPr/>
        </p:nvGrpSpPr>
        <p:grpSpPr bwMode="auto">
          <a:xfrm>
            <a:off x="3157538" y="1381125"/>
            <a:ext cx="1281112" cy="363538"/>
            <a:chOff x="3621" y="3265"/>
            <a:chExt cx="1776" cy="744"/>
          </a:xfrm>
        </p:grpSpPr>
        <p:pic>
          <p:nvPicPr>
            <p:cNvPr id="138" name="Picture 135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41" name="Picture 138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" name="Group 139"/>
          <p:cNvGrpSpPr>
            <a:grpSpLocks/>
          </p:cNvGrpSpPr>
          <p:nvPr/>
        </p:nvGrpSpPr>
        <p:grpSpPr bwMode="auto">
          <a:xfrm>
            <a:off x="7402513" y="2039938"/>
            <a:ext cx="1042987" cy="866775"/>
            <a:chOff x="4367" y="1793"/>
            <a:chExt cx="922" cy="845"/>
          </a:xfrm>
        </p:grpSpPr>
        <p:grpSp>
          <p:nvGrpSpPr>
            <p:cNvPr id="143" name="Group 140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45" name="Rectangle 141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6" name="Rectangle 142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7" name="Rectangle 143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48" name="Freeform 145"/>
          <p:cNvSpPr>
            <a:spLocks/>
          </p:cNvSpPr>
          <p:nvPr/>
        </p:nvSpPr>
        <p:spPr bwMode="auto">
          <a:xfrm>
            <a:off x="3917950" y="1662113"/>
            <a:ext cx="4127500" cy="1665287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9" name="Object 146"/>
          <p:cNvGraphicFramePr>
            <a:graphicFrameLocks noChangeAspect="1"/>
          </p:cNvGraphicFramePr>
          <p:nvPr/>
        </p:nvGraphicFramePr>
        <p:xfrm>
          <a:off x="3656013" y="1746250"/>
          <a:ext cx="369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1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746250"/>
                        <a:ext cx="3698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" name="Group 147"/>
          <p:cNvGrpSpPr>
            <a:grpSpLocks/>
          </p:cNvGrpSpPr>
          <p:nvPr/>
        </p:nvGrpSpPr>
        <p:grpSpPr bwMode="auto">
          <a:xfrm>
            <a:off x="6346825" y="3389313"/>
            <a:ext cx="357188" cy="149225"/>
            <a:chOff x="3600" y="219"/>
            <a:chExt cx="360" cy="175"/>
          </a:xfrm>
        </p:grpSpPr>
        <p:sp>
          <p:nvSpPr>
            <p:cNvPr id="15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5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5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" name="Freeform 161"/>
          <p:cNvSpPr>
            <a:spLocks/>
          </p:cNvSpPr>
          <p:nvPr/>
        </p:nvSpPr>
        <p:spPr bwMode="auto">
          <a:xfrm>
            <a:off x="6367463" y="3094038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 flipV="1">
            <a:off x="6704013" y="3402013"/>
            <a:ext cx="269875" cy="5873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6" name="Freeform 163"/>
          <p:cNvSpPr>
            <a:spLocks/>
          </p:cNvSpPr>
          <p:nvPr/>
        </p:nvSpPr>
        <p:spPr bwMode="auto">
          <a:xfrm>
            <a:off x="6543675" y="3538538"/>
            <a:ext cx="77788" cy="18891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 flipH="1">
            <a:off x="5087938" y="2174875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8" name="Line 165"/>
          <p:cNvSpPr>
            <a:spLocks noChangeShapeType="1"/>
          </p:cNvSpPr>
          <p:nvPr/>
        </p:nvSpPr>
        <p:spPr bwMode="auto">
          <a:xfrm flipH="1">
            <a:off x="8140700" y="2974975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9" name="Group 167"/>
          <p:cNvGrpSpPr>
            <a:grpSpLocks/>
          </p:cNvGrpSpPr>
          <p:nvPr/>
        </p:nvGrpSpPr>
        <p:grpSpPr bwMode="auto">
          <a:xfrm>
            <a:off x="4038600" y="2949575"/>
            <a:ext cx="733425" cy="319088"/>
            <a:chOff x="3552" y="246"/>
            <a:chExt cx="527" cy="248"/>
          </a:xfrm>
        </p:grpSpPr>
        <p:graphicFrame>
          <p:nvGraphicFramePr>
            <p:cNvPr id="170" name="Object 16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6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6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63" name="Clip" r:id="rId10" imgW="676440" imgH="485640" progId="">
                    <p:embed/>
                  </p:oleObj>
                </mc:Choice>
                <mc:Fallback>
                  <p:oleObj name="Clip" r:id="rId10" imgW="676440" imgH="48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3" name="Freeform 171"/>
          <p:cNvSpPr>
            <a:spLocks/>
          </p:cNvSpPr>
          <p:nvPr/>
        </p:nvSpPr>
        <p:spPr bwMode="auto">
          <a:xfrm flipH="1">
            <a:off x="4667250" y="2859088"/>
            <a:ext cx="296863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3562350" y="2308225"/>
            <a:ext cx="1419225" cy="736600"/>
          </a:xfrm>
          <a:custGeom>
            <a:avLst/>
            <a:gdLst>
              <a:gd name="T0" fmla="*/ 0 w 894"/>
              <a:gd name="T1" fmla="*/ 2147483647 h 464"/>
              <a:gd name="T2" fmla="*/ 2147483647 w 894"/>
              <a:gd name="T3" fmla="*/ 0 h 464"/>
              <a:gd name="T4" fmla="*/ 2147483647 w 894"/>
              <a:gd name="T5" fmla="*/ 2147483647 h 464"/>
              <a:gd name="T6" fmla="*/ 2147483647 w 894"/>
              <a:gd name="T7" fmla="*/ 2147483647 h 464"/>
              <a:gd name="T8" fmla="*/ 2147483647 w 894"/>
              <a:gd name="T9" fmla="*/ 2147483647 h 464"/>
              <a:gd name="T10" fmla="*/ 2147483647 w 894"/>
              <a:gd name="T11" fmla="*/ 2147483647 h 464"/>
              <a:gd name="T12" fmla="*/ 2147483647 w 894"/>
              <a:gd name="T13" fmla="*/ 2147483647 h 464"/>
              <a:gd name="T14" fmla="*/ 2147483647 w 894"/>
              <a:gd name="T15" fmla="*/ 214748364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464"/>
              <a:gd name="T26" fmla="*/ 894 w 894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464">
                <a:moveTo>
                  <a:pt x="0" y="104"/>
                </a:moveTo>
                <a:lnTo>
                  <a:pt x="236" y="0"/>
                </a:lnTo>
                <a:lnTo>
                  <a:pt x="450" y="80"/>
                </a:lnTo>
                <a:lnTo>
                  <a:pt x="696" y="86"/>
                </a:lnTo>
                <a:lnTo>
                  <a:pt x="894" y="158"/>
                </a:lnTo>
                <a:lnTo>
                  <a:pt x="894" y="272"/>
                </a:lnTo>
                <a:lnTo>
                  <a:pt x="648" y="464"/>
                </a:lnTo>
                <a:lnTo>
                  <a:pt x="544" y="46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5" name="Text Box 173"/>
          <p:cNvSpPr txBox="1">
            <a:spLocks noChangeArrowheads="1"/>
          </p:cNvSpPr>
          <p:nvPr/>
        </p:nvSpPr>
        <p:spPr bwMode="auto">
          <a:xfrm>
            <a:off x="1214438" y="1395413"/>
            <a:ext cx="189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1.5 Mbps encoding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76" name="Text Box 174"/>
          <p:cNvSpPr txBox="1">
            <a:spLocks noChangeArrowheads="1"/>
          </p:cNvSpPr>
          <p:nvPr/>
        </p:nvSpPr>
        <p:spPr bwMode="auto">
          <a:xfrm>
            <a:off x="549275" y="2279650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28.8 Kbps encoding</a:t>
            </a:r>
            <a:endParaRPr lang="en-US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26369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(Overlays) </a:t>
            </a:r>
            <a:r>
              <a:rPr lang="sv-SE" sz="2000" dirty="0"/>
              <a:t>CDN: </a:t>
            </a:r>
            <a:r>
              <a:rPr lang="sv-SE" sz="2000" dirty="0" err="1"/>
              <a:t>content</a:t>
            </a:r>
            <a:r>
              <a:rPr lang="sv-SE" sz="2000" dirty="0"/>
              <a:t> distribution </a:t>
            </a:r>
            <a:r>
              <a:rPr lang="sv-SE" sz="2000" dirty="0" err="1"/>
              <a:t>networks</a:t>
            </a:r>
            <a:endParaRPr lang="sv-SE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Internet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approaches in discussion: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C39931A8-B9C4-4700-939C-3776D62F4F39}" type="slidenum">
              <a:rPr lang="en-US">
                <a:latin typeface="+mn-lt"/>
              </a:rPr>
              <a:pPr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768350" y="2201863"/>
            <a:ext cx="2092325" cy="1490662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1757363" y="3071813"/>
            <a:ext cx="509587" cy="214312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2" name="Freeform 4"/>
          <p:cNvSpPr>
            <a:spLocks/>
          </p:cNvSpPr>
          <p:nvPr/>
        </p:nvSpPr>
        <p:spPr bwMode="auto">
          <a:xfrm>
            <a:off x="4667250" y="3914775"/>
            <a:ext cx="3773488" cy="1876425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7462838" y="4597400"/>
            <a:ext cx="501650" cy="234950"/>
            <a:chOff x="3600" y="219"/>
            <a:chExt cx="360" cy="175"/>
          </a:xfrm>
        </p:grpSpPr>
        <p:sp>
          <p:nvSpPr>
            <p:cNvPr id="118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8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862763" y="5095875"/>
            <a:ext cx="500062" cy="233363"/>
            <a:chOff x="3600" y="219"/>
            <a:chExt cx="360" cy="175"/>
          </a:xfrm>
        </p:grpSpPr>
        <p:sp>
          <p:nvSpPr>
            <p:cNvPr id="117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7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7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7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7" name="Group 35"/>
          <p:cNvGrpSpPr>
            <a:grpSpLocks/>
          </p:cNvGrpSpPr>
          <p:nvPr/>
        </p:nvGrpSpPr>
        <p:grpSpPr bwMode="auto">
          <a:xfrm>
            <a:off x="6059488" y="4719638"/>
            <a:ext cx="501650" cy="233362"/>
            <a:chOff x="3600" y="219"/>
            <a:chExt cx="360" cy="175"/>
          </a:xfrm>
        </p:grpSpPr>
        <p:sp>
          <p:nvSpPr>
            <p:cNvPr id="115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5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5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6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6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6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38" name="Line 49"/>
          <p:cNvSpPr>
            <a:spLocks noChangeShapeType="1"/>
          </p:cNvSpPr>
          <p:nvPr/>
        </p:nvSpPr>
        <p:spPr bwMode="auto">
          <a:xfrm flipV="1">
            <a:off x="6538913" y="4721225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9" name="Freeform 50"/>
          <p:cNvSpPr>
            <a:spLocks/>
          </p:cNvSpPr>
          <p:nvPr/>
        </p:nvSpPr>
        <p:spPr bwMode="auto">
          <a:xfrm>
            <a:off x="2978150" y="3106738"/>
            <a:ext cx="1439863" cy="116681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0" name="Line 51"/>
          <p:cNvSpPr>
            <a:spLocks noChangeShapeType="1"/>
          </p:cNvSpPr>
          <p:nvPr/>
        </p:nvSpPr>
        <p:spPr bwMode="auto">
          <a:xfrm>
            <a:off x="3584575" y="3433763"/>
            <a:ext cx="3476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1" name="Line 52"/>
          <p:cNvSpPr>
            <a:spLocks noChangeShapeType="1"/>
          </p:cNvSpPr>
          <p:nvPr/>
        </p:nvSpPr>
        <p:spPr bwMode="auto">
          <a:xfrm>
            <a:off x="4230688" y="3765550"/>
            <a:ext cx="65881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2" name="Line 53"/>
          <p:cNvSpPr>
            <a:spLocks noChangeShapeType="1"/>
          </p:cNvSpPr>
          <p:nvPr/>
        </p:nvSpPr>
        <p:spPr bwMode="auto">
          <a:xfrm flipH="1">
            <a:off x="3324225" y="3543300"/>
            <a:ext cx="1588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3" name="Freeform 54"/>
          <p:cNvSpPr>
            <a:spLocks/>
          </p:cNvSpPr>
          <p:nvPr/>
        </p:nvSpPr>
        <p:spPr bwMode="auto">
          <a:xfrm>
            <a:off x="5411788" y="4313238"/>
            <a:ext cx="679450" cy="45878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4" name="Line 55"/>
          <p:cNvSpPr>
            <a:spLocks noChangeShapeType="1"/>
          </p:cNvSpPr>
          <p:nvPr/>
        </p:nvSpPr>
        <p:spPr bwMode="auto">
          <a:xfrm flipH="1">
            <a:off x="3597275" y="369728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45" name="Group 56"/>
          <p:cNvGrpSpPr>
            <a:grpSpLocks/>
          </p:cNvGrpSpPr>
          <p:nvPr/>
        </p:nvGrpSpPr>
        <p:grpSpPr bwMode="auto">
          <a:xfrm>
            <a:off x="3084513" y="3303588"/>
            <a:ext cx="501650" cy="233362"/>
            <a:chOff x="3600" y="219"/>
            <a:chExt cx="360" cy="175"/>
          </a:xfrm>
        </p:grpSpPr>
        <p:sp>
          <p:nvSpPr>
            <p:cNvPr id="1144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6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7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8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9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6" name="Group 70"/>
          <p:cNvGrpSpPr>
            <a:grpSpLocks/>
          </p:cNvGrpSpPr>
          <p:nvPr/>
        </p:nvGrpSpPr>
        <p:grpSpPr bwMode="auto">
          <a:xfrm>
            <a:off x="3087688" y="3838575"/>
            <a:ext cx="501650" cy="233363"/>
            <a:chOff x="3600" y="219"/>
            <a:chExt cx="360" cy="175"/>
          </a:xfrm>
        </p:grpSpPr>
        <p:sp>
          <p:nvSpPr>
            <p:cNvPr id="1131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2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5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6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7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7" name="Group 84"/>
          <p:cNvGrpSpPr>
            <a:grpSpLocks/>
          </p:cNvGrpSpPr>
          <p:nvPr/>
        </p:nvGrpSpPr>
        <p:grpSpPr bwMode="auto">
          <a:xfrm>
            <a:off x="3727450" y="3638550"/>
            <a:ext cx="500063" cy="233363"/>
            <a:chOff x="3600" y="219"/>
            <a:chExt cx="360" cy="175"/>
          </a:xfrm>
        </p:grpSpPr>
        <p:sp>
          <p:nvSpPr>
            <p:cNvPr id="1118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19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0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1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22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23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28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9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24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2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8" name="Group 98"/>
          <p:cNvGrpSpPr>
            <a:grpSpLocks/>
          </p:cNvGrpSpPr>
          <p:nvPr/>
        </p:nvGrpSpPr>
        <p:grpSpPr bwMode="auto">
          <a:xfrm>
            <a:off x="4892675" y="4167188"/>
            <a:ext cx="501650" cy="233362"/>
            <a:chOff x="3600" y="219"/>
            <a:chExt cx="360" cy="175"/>
          </a:xfrm>
        </p:grpSpPr>
        <p:sp>
          <p:nvSpPr>
            <p:cNvPr id="1105" name="Oval 9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6" name="Line 10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" name="Line 10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9" name="Oval 10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10" name="Group 10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11" name="Group 10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2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49" name="Line 112"/>
          <p:cNvSpPr>
            <a:spLocks noChangeShapeType="1"/>
          </p:cNvSpPr>
          <p:nvPr/>
        </p:nvSpPr>
        <p:spPr bwMode="auto">
          <a:xfrm>
            <a:off x="2747963" y="3290888"/>
            <a:ext cx="35242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50" name="Group 113"/>
          <p:cNvGrpSpPr>
            <a:grpSpLocks/>
          </p:cNvGrpSpPr>
          <p:nvPr/>
        </p:nvGrpSpPr>
        <p:grpSpPr bwMode="auto">
          <a:xfrm>
            <a:off x="2254250" y="3160713"/>
            <a:ext cx="501650" cy="233362"/>
            <a:chOff x="3600" y="219"/>
            <a:chExt cx="360" cy="175"/>
          </a:xfrm>
        </p:grpSpPr>
        <p:sp>
          <p:nvSpPr>
            <p:cNvPr id="109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9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9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688975" y="1747838"/>
            <a:ext cx="1800225" cy="561975"/>
            <a:chOff x="3621" y="3265"/>
            <a:chExt cx="1776" cy="744"/>
          </a:xfrm>
        </p:grpSpPr>
        <p:pic>
          <p:nvPicPr>
            <p:cNvPr id="1088" name="Picture 129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Freeform 130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0" name="Freeform 131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091" name="Picture 132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6650038" y="2763838"/>
            <a:ext cx="1463675" cy="1341437"/>
            <a:chOff x="4367" y="1793"/>
            <a:chExt cx="922" cy="845"/>
          </a:xfrm>
        </p:grpSpPr>
        <p:grpSp>
          <p:nvGrpSpPr>
            <p:cNvPr id="1083" name="Group 134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085" name="Rectangle 135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6" name="Rectangle 136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7" name="Rectangle 137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84" name="Rectangle 138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278667" name="Freeform 139"/>
          <p:cNvSpPr>
            <a:spLocks/>
          </p:cNvSpPr>
          <p:nvPr/>
        </p:nvSpPr>
        <p:spPr bwMode="auto">
          <a:xfrm>
            <a:off x="1757363" y="2182813"/>
            <a:ext cx="5795962" cy="2573337"/>
          </a:xfrm>
          <a:custGeom>
            <a:avLst/>
            <a:gdLst>
              <a:gd name="T0" fmla="*/ 0 w 3651"/>
              <a:gd name="T1" fmla="*/ 0 h 1621"/>
              <a:gd name="T2" fmla="*/ 214748364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68" name="Object 2"/>
          <p:cNvGraphicFramePr>
            <a:graphicFrameLocks noChangeAspect="1"/>
          </p:cNvGraphicFramePr>
          <p:nvPr/>
        </p:nvGraphicFramePr>
        <p:xfrm>
          <a:off x="1387475" y="2312988"/>
          <a:ext cx="5191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0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312988"/>
                        <a:ext cx="51911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" name="Group 141"/>
          <p:cNvGrpSpPr>
            <a:grpSpLocks/>
          </p:cNvGrpSpPr>
          <p:nvPr/>
        </p:nvGrpSpPr>
        <p:grpSpPr bwMode="auto">
          <a:xfrm>
            <a:off x="5168900" y="4848225"/>
            <a:ext cx="501650" cy="233363"/>
            <a:chOff x="3600" y="219"/>
            <a:chExt cx="360" cy="175"/>
          </a:xfrm>
        </p:grpSpPr>
        <p:sp>
          <p:nvSpPr>
            <p:cNvPr id="1070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1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2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3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4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75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0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1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2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76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7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8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9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56" name="Freeform 155"/>
          <p:cNvSpPr>
            <a:spLocks/>
          </p:cNvSpPr>
          <p:nvPr/>
        </p:nvSpPr>
        <p:spPr bwMode="auto">
          <a:xfrm>
            <a:off x="5197475" y="4394200"/>
            <a:ext cx="193675" cy="4730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7" name="Freeform 156"/>
          <p:cNvSpPr>
            <a:spLocks/>
          </p:cNvSpPr>
          <p:nvPr/>
        </p:nvSpPr>
        <p:spPr bwMode="auto">
          <a:xfrm flipV="1">
            <a:off x="5668963" y="4867275"/>
            <a:ext cx="379412" cy="936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5" name="Object 3"/>
          <p:cNvGraphicFramePr>
            <a:graphicFrameLocks noChangeAspect="1"/>
          </p:cNvGraphicFramePr>
          <p:nvPr/>
        </p:nvGraphicFramePr>
        <p:xfrm>
          <a:off x="3736975" y="25860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1" name="Clip" r:id="rId8" imgW="676440" imgH="485640" progId="">
                  <p:embed/>
                </p:oleObj>
              </mc:Choice>
              <mc:Fallback>
                <p:oleObj name="Clip" r:id="rId8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25860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Freeform 158"/>
          <p:cNvSpPr>
            <a:spLocks/>
          </p:cNvSpPr>
          <p:nvPr/>
        </p:nvSpPr>
        <p:spPr bwMode="auto">
          <a:xfrm>
            <a:off x="5445125" y="5080000"/>
            <a:ext cx="107950" cy="29210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7" name="Object 4"/>
          <p:cNvGraphicFramePr>
            <a:graphicFrameLocks noChangeAspect="1"/>
          </p:cNvGraphicFramePr>
          <p:nvPr/>
        </p:nvGraphicFramePr>
        <p:xfrm>
          <a:off x="5232400" y="53292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2" name="Clip" r:id="rId10" imgW="676440" imgH="485640" progId="">
                  <p:embed/>
                </p:oleObj>
              </mc:Choice>
              <mc:Fallback>
                <p:oleObj name="Clip" r:id="rId10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53292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Freeform 160"/>
          <p:cNvSpPr>
            <a:spLocks/>
          </p:cNvSpPr>
          <p:nvPr/>
        </p:nvSpPr>
        <p:spPr bwMode="auto">
          <a:xfrm flipH="1">
            <a:off x="3400425" y="2974975"/>
            <a:ext cx="415925" cy="34925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8689" name="Freeform 161"/>
          <p:cNvSpPr>
            <a:spLocks/>
          </p:cNvSpPr>
          <p:nvPr/>
        </p:nvSpPr>
        <p:spPr bwMode="auto">
          <a:xfrm>
            <a:off x="3114675" y="2867025"/>
            <a:ext cx="2400300" cy="2481263"/>
          </a:xfrm>
          <a:custGeom>
            <a:avLst/>
            <a:gdLst>
              <a:gd name="T0" fmla="*/ 2147483647 w 1512"/>
              <a:gd name="T1" fmla="*/ 0 h 1563"/>
              <a:gd name="T2" fmla="*/ 0 w 1512"/>
              <a:gd name="T3" fmla="*/ 2147483647 h 1563"/>
              <a:gd name="T4" fmla="*/ 2147483647 w 1512"/>
              <a:gd name="T5" fmla="*/ 2147483647 h 1563"/>
              <a:gd name="T6" fmla="*/ 2147483647 w 1512"/>
              <a:gd name="T7" fmla="*/ 2147483647 h 1563"/>
              <a:gd name="T8" fmla="*/ 2147483647 w 1512"/>
              <a:gd name="T9" fmla="*/ 2147483647 h 1563"/>
              <a:gd name="T10" fmla="*/ 2147483647 w 1512"/>
              <a:gd name="T11" fmla="*/ 2147483647 h 1563"/>
              <a:gd name="T12" fmla="*/ 2147483647 w 1512"/>
              <a:gd name="T13" fmla="*/ 2147483647 h 1563"/>
              <a:gd name="T14" fmla="*/ 2147483647 w 1512"/>
              <a:gd name="T15" fmla="*/ 2147483647 h 1563"/>
              <a:gd name="T16" fmla="*/ 2147483647 w 1512"/>
              <a:gd name="T17" fmla="*/ 2147483647 h 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1563"/>
              <a:gd name="T29" fmla="*/ 1512 w 1512"/>
              <a:gd name="T30" fmla="*/ 1563 h 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1563">
                <a:moveTo>
                  <a:pt x="468" y="0"/>
                </a:moveTo>
                <a:lnTo>
                  <a:pt x="0" y="396"/>
                </a:lnTo>
                <a:lnTo>
                  <a:pt x="108" y="423"/>
                </a:lnTo>
                <a:lnTo>
                  <a:pt x="315" y="381"/>
                </a:lnTo>
                <a:lnTo>
                  <a:pt x="570" y="555"/>
                </a:lnTo>
                <a:lnTo>
                  <a:pt x="693" y="573"/>
                </a:lnTo>
                <a:lnTo>
                  <a:pt x="1080" y="882"/>
                </a:lnTo>
                <a:lnTo>
                  <a:pt x="1254" y="900"/>
                </a:lnTo>
                <a:lnTo>
                  <a:pt x="1512" y="1563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1" name="Line 162"/>
          <p:cNvSpPr>
            <a:spLocks noChangeShapeType="1"/>
          </p:cNvSpPr>
          <p:nvPr/>
        </p:nvSpPr>
        <p:spPr bwMode="auto">
          <a:xfrm flipH="1">
            <a:off x="7686675" y="4210050"/>
            <a:ext cx="158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2" name="Text Box 163"/>
          <p:cNvSpPr txBox="1">
            <a:spLocks noChangeArrowheads="1"/>
          </p:cNvSpPr>
          <p:nvPr/>
        </p:nvSpPr>
        <p:spPr bwMode="auto">
          <a:xfrm>
            <a:off x="4614863" y="1290638"/>
            <a:ext cx="3795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multimedia applications: </a:t>
            </a:r>
            <a:r>
              <a:rPr lang="en-US"/>
              <a:t>network audio and video</a:t>
            </a:r>
          </a:p>
          <a:p>
            <a:pPr algn="ctr" eaLnBrk="0" hangingPunct="0"/>
            <a:r>
              <a:rPr lang="en-US"/>
              <a:t>(“continuous media”)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167294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67" grpId="0" animBg="1"/>
      <p:bldP spid="2786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536104"/>
          </a:xfrm>
        </p:spPr>
        <p:txBody>
          <a:bodyPr/>
          <a:lstStyle/>
          <a:p>
            <a:r>
              <a:rPr lang="en-US" sz="3200" dirty="0" smtClean="0"/>
              <a:t>Content distribution networks(CDNs)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1600" y="908719"/>
            <a:ext cx="5007429" cy="537048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Content replication</a:t>
            </a:r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It does not scale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to stream large files from single origin </a:t>
            </a:r>
            <a:r>
              <a:rPr lang="en-US" sz="2000" dirty="0" smtClean="0"/>
              <a:t>server in real time to hundreds of 1000 or more end hosts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 solution: replicate</a:t>
            </a:r>
            <a:r>
              <a:rPr lang="en-US" sz="2000" dirty="0" smtClean="0"/>
              <a:t> content at several/many servers </a:t>
            </a:r>
          </a:p>
          <a:p>
            <a:pPr lvl="1"/>
            <a:r>
              <a:rPr lang="en-US" sz="1800" dirty="0" smtClean="0"/>
              <a:t>content downloaded to CDN servers ahead of time</a:t>
            </a:r>
          </a:p>
          <a:p>
            <a:pPr lvl="1"/>
            <a:r>
              <a:rPr lang="en-US" sz="2000" dirty="0" smtClean="0"/>
              <a:t>content “close” to user avoids impairments (loss, delay) of sending content over long paths</a:t>
            </a:r>
          </a:p>
          <a:p>
            <a:pPr lvl="1"/>
            <a:r>
              <a:rPr lang="en-US" sz="2000" dirty="0" smtClean="0"/>
              <a:t>CDN server typically in edge/access network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Resembles overlay networks in P2P applications</a:t>
            </a:r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34AC2-BD14-4BE5-889C-F5248EF12203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6786563" y="1968500"/>
            <a:ext cx="184150" cy="542925"/>
            <a:chOff x="4180" y="783"/>
            <a:chExt cx="150" cy="307"/>
          </a:xfrm>
        </p:grpSpPr>
        <p:sp>
          <p:nvSpPr>
            <p:cNvPr id="4614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5635625" y="4340225"/>
            <a:ext cx="347663" cy="695325"/>
            <a:chOff x="4730" y="2897"/>
            <a:chExt cx="219" cy="438"/>
          </a:xfrm>
        </p:grpSpPr>
        <p:sp>
          <p:nvSpPr>
            <p:cNvPr id="46130" name="Freeform 1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31" name="Group 1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32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3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4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5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6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7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8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9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6777038" y="4651375"/>
            <a:ext cx="347662" cy="695325"/>
            <a:chOff x="4730" y="2897"/>
            <a:chExt cx="219" cy="438"/>
          </a:xfrm>
        </p:grpSpPr>
        <p:sp>
          <p:nvSpPr>
            <p:cNvPr id="46120" name="Freeform 2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21" name="Group 2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22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3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4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5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6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7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8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9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9" name="Group 35"/>
          <p:cNvGrpSpPr>
            <a:grpSpLocks/>
          </p:cNvGrpSpPr>
          <p:nvPr/>
        </p:nvGrpSpPr>
        <p:grpSpPr bwMode="auto">
          <a:xfrm>
            <a:off x="7772400" y="4462463"/>
            <a:ext cx="347663" cy="695325"/>
            <a:chOff x="4730" y="2897"/>
            <a:chExt cx="219" cy="438"/>
          </a:xfrm>
        </p:grpSpPr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11" name="Group 3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12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4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5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7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9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90" name="Group 46"/>
          <p:cNvGrpSpPr>
            <a:grpSpLocks/>
          </p:cNvGrpSpPr>
          <p:nvPr/>
        </p:nvGrpSpPr>
        <p:grpSpPr bwMode="auto">
          <a:xfrm>
            <a:off x="6754813" y="3357563"/>
            <a:ext cx="347662" cy="695325"/>
            <a:chOff x="4730" y="2897"/>
            <a:chExt cx="219" cy="438"/>
          </a:xfrm>
        </p:grpSpPr>
        <p:sp>
          <p:nvSpPr>
            <p:cNvPr id="46100" name="Freeform 4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01" name="Group 4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02" name="AutoShape 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3" name="Rectangle 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4" name="Rectangle 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5" name="AutoShape 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6" name="Line 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7" name="Line 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8" name="Rectangle 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9" name="Rectangle 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sp>
        <p:nvSpPr>
          <p:cNvPr id="46091" name="Text Box 57"/>
          <p:cNvSpPr txBox="1">
            <a:spLocks noChangeArrowheads="1"/>
          </p:cNvSpPr>
          <p:nvPr/>
        </p:nvSpPr>
        <p:spPr bwMode="auto">
          <a:xfrm>
            <a:off x="6305332" y="1545640"/>
            <a:ext cx="14670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 dirty="0">
                <a:latin typeface="Comic Sans MS" pitchFamily="66" charset="0"/>
              </a:rPr>
              <a:t>origin server </a:t>
            </a:r>
          </a:p>
        </p:txBody>
      </p:sp>
      <p:sp>
        <p:nvSpPr>
          <p:cNvPr id="46092" name="Text Box 58"/>
          <p:cNvSpPr txBox="1">
            <a:spLocks noChangeArrowheads="1"/>
          </p:cNvSpPr>
          <p:nvPr/>
        </p:nvSpPr>
        <p:spPr bwMode="auto">
          <a:xfrm>
            <a:off x="5838825" y="2987675"/>
            <a:ext cx="2295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distribution node</a:t>
            </a:r>
          </a:p>
        </p:txBody>
      </p:sp>
      <p:sp>
        <p:nvSpPr>
          <p:cNvPr id="46093" name="Line 59"/>
          <p:cNvSpPr>
            <a:spLocks noChangeShapeType="1"/>
          </p:cNvSpPr>
          <p:nvPr/>
        </p:nvSpPr>
        <p:spPr bwMode="auto">
          <a:xfrm>
            <a:off x="6859588" y="2520950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>
            <a:off x="5980113" y="38639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61"/>
          <p:cNvSpPr>
            <a:spLocks noChangeShapeType="1"/>
          </p:cNvSpPr>
          <p:nvPr/>
        </p:nvSpPr>
        <p:spPr bwMode="auto">
          <a:xfrm>
            <a:off x="6932613" y="41433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62"/>
          <p:cNvSpPr>
            <a:spLocks noChangeShapeType="1"/>
          </p:cNvSpPr>
          <p:nvPr/>
        </p:nvSpPr>
        <p:spPr bwMode="auto">
          <a:xfrm>
            <a:off x="7151688" y="38385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7" name="Text Box 63"/>
          <p:cNvSpPr txBox="1">
            <a:spLocks noChangeArrowheads="1"/>
          </p:cNvSpPr>
          <p:nvPr/>
        </p:nvSpPr>
        <p:spPr bwMode="auto">
          <a:xfrm>
            <a:off x="4911725" y="5089525"/>
            <a:ext cx="1443038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S. America</a:t>
            </a:r>
          </a:p>
        </p:txBody>
      </p:sp>
      <p:sp>
        <p:nvSpPr>
          <p:cNvPr id="46098" name="Text Box 64"/>
          <p:cNvSpPr txBox="1">
            <a:spLocks noChangeArrowheads="1"/>
          </p:cNvSpPr>
          <p:nvPr/>
        </p:nvSpPr>
        <p:spPr bwMode="auto">
          <a:xfrm>
            <a:off x="6340475" y="54181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Europe</a:t>
            </a:r>
          </a:p>
        </p:txBody>
      </p:sp>
      <p:sp>
        <p:nvSpPr>
          <p:cNvPr id="46099" name="Text Box 65"/>
          <p:cNvSpPr txBox="1">
            <a:spLocks noChangeArrowheads="1"/>
          </p:cNvSpPr>
          <p:nvPr/>
        </p:nvSpPr>
        <p:spPr bwMode="auto">
          <a:xfrm>
            <a:off x="7651750" y="52403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Asia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95413" y="6048375"/>
            <a:ext cx="521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Video </a:t>
            </a:r>
            <a:r>
              <a:rPr lang="sv-SE" dirty="0" err="1" smtClean="0"/>
              <a:t>link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vimeo.com/26469929</a:t>
            </a:r>
            <a:r>
              <a:rPr lang="sv-SE" dirty="0" smtClean="0"/>
              <a:t>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87"/>
          <p:cNvSpPr>
            <a:spLocks/>
          </p:cNvSpPr>
          <p:nvPr/>
        </p:nvSpPr>
        <p:spPr bwMode="auto">
          <a:xfrm rot="5400000">
            <a:off x="-230981" y="4092054"/>
            <a:ext cx="2554288" cy="1422400"/>
          </a:xfrm>
          <a:custGeom>
            <a:avLst/>
            <a:gdLst>
              <a:gd name="T0" fmla="*/ 1601298 w 10000"/>
              <a:gd name="T1" fmla="*/ 17928 h 10000"/>
              <a:gd name="T2" fmla="*/ 954649 w 10000"/>
              <a:gd name="T3" fmla="*/ 107567 h 10000"/>
              <a:gd name="T4" fmla="*/ 481922 w 10000"/>
              <a:gd name="T5" fmla="*/ 212715 h 10000"/>
              <a:gd name="T6" fmla="*/ 160641 w 10000"/>
              <a:gd name="T7" fmla="*/ 255115 h 10000"/>
              <a:gd name="T8" fmla="*/ 32690 w 10000"/>
              <a:gd name="T9" fmla="*/ 628469 h 10000"/>
              <a:gd name="T10" fmla="*/ 22730 w 10000"/>
              <a:gd name="T11" fmla="*/ 974362 h 10000"/>
              <a:gd name="T12" fmla="*/ 308256 w 10000"/>
              <a:gd name="T13" fmla="*/ 1038389 h 10000"/>
              <a:gd name="T14" fmla="*/ 1125250 w 10000"/>
              <a:gd name="T15" fmla="*/ 1038389 h 10000"/>
              <a:gd name="T16" fmla="*/ 1475901 w 10000"/>
              <a:gd name="T17" fmla="*/ 1179251 h 10000"/>
              <a:gd name="T18" fmla="*/ 1861796 w 10000"/>
              <a:gd name="T19" fmla="*/ 1397088 h 10000"/>
              <a:gd name="T20" fmla="*/ 2157538 w 10000"/>
              <a:gd name="T21" fmla="*/ 1405625 h 10000"/>
              <a:gd name="T22" fmla="*/ 2362872 w 10000"/>
              <a:gd name="T23" fmla="*/ 1281695 h 10000"/>
              <a:gd name="T24" fmla="*/ 2462985 w 10000"/>
              <a:gd name="T25" fmla="*/ 944624 h 10000"/>
              <a:gd name="T26" fmla="*/ 2528110 w 10000"/>
              <a:gd name="T27" fmla="*/ 615663 h 10000"/>
              <a:gd name="T28" fmla="*/ 2538325 w 10000"/>
              <a:gd name="T29" fmla="*/ 222817 h 10000"/>
              <a:gd name="T30" fmla="*/ 2317668 w 10000"/>
              <a:gd name="T31" fmla="*/ 30733 h 10000"/>
              <a:gd name="T32" fmla="*/ 1921813 w 10000"/>
              <a:gd name="T33" fmla="*/ 711 h 10000"/>
              <a:gd name="T34" fmla="*/ 1601298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4274" name="Freeform 1287"/>
          <p:cNvSpPr>
            <a:spLocks/>
          </p:cNvSpPr>
          <p:nvPr/>
        </p:nvSpPr>
        <p:spPr bwMode="auto">
          <a:xfrm>
            <a:off x="2822575" y="4967560"/>
            <a:ext cx="3133725" cy="1422400"/>
          </a:xfrm>
          <a:custGeom>
            <a:avLst/>
            <a:gdLst>
              <a:gd name="T0" fmla="*/ 1964395 w 10000"/>
              <a:gd name="T1" fmla="*/ 17928 h 10000"/>
              <a:gd name="T2" fmla="*/ 1171118 w 10000"/>
              <a:gd name="T3" fmla="*/ 107567 h 10000"/>
              <a:gd name="T4" fmla="*/ 591198 w 10000"/>
              <a:gd name="T5" fmla="*/ 212715 h 10000"/>
              <a:gd name="T6" fmla="*/ 197066 w 10000"/>
              <a:gd name="T7" fmla="*/ 255115 h 10000"/>
              <a:gd name="T8" fmla="*/ 40102 w 10000"/>
              <a:gd name="T9" fmla="*/ 628469 h 10000"/>
              <a:gd name="T10" fmla="*/ 27884 w 10000"/>
              <a:gd name="T11" fmla="*/ 974362 h 10000"/>
              <a:gd name="T12" fmla="*/ 378154 w 10000"/>
              <a:gd name="T13" fmla="*/ 1038389 h 10000"/>
              <a:gd name="T14" fmla="*/ 1380402 w 10000"/>
              <a:gd name="T15" fmla="*/ 1038389 h 10000"/>
              <a:gd name="T16" fmla="*/ 1810564 w 10000"/>
              <a:gd name="T17" fmla="*/ 1179251 h 10000"/>
              <a:gd name="T18" fmla="*/ 2283961 w 10000"/>
              <a:gd name="T19" fmla="*/ 1397088 h 10000"/>
              <a:gd name="T20" fmla="*/ 2646763 w 10000"/>
              <a:gd name="T21" fmla="*/ 1405625 h 10000"/>
              <a:gd name="T22" fmla="*/ 2898657 w 10000"/>
              <a:gd name="T23" fmla="*/ 1281695 h 10000"/>
              <a:gd name="T24" fmla="*/ 3021471 w 10000"/>
              <a:gd name="T25" fmla="*/ 944624 h 10000"/>
              <a:gd name="T26" fmla="*/ 3101363 w 10000"/>
              <a:gd name="T27" fmla="*/ 615663 h 10000"/>
              <a:gd name="T28" fmla="*/ 3113895 w 10000"/>
              <a:gd name="T29" fmla="*/ 222817 h 10000"/>
              <a:gd name="T30" fmla="*/ 2843203 w 10000"/>
              <a:gd name="T31" fmla="*/ 30733 h 10000"/>
              <a:gd name="T32" fmla="*/ 2357587 w 10000"/>
              <a:gd name="T33" fmla="*/ 711 h 10000"/>
              <a:gd name="T34" fmla="*/ 1964395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608112"/>
          </a:xfrm>
        </p:spPr>
        <p:txBody>
          <a:bodyPr/>
          <a:lstStyle/>
          <a:p>
            <a:r>
              <a:rPr lang="en-US" sz="4000" dirty="0" smtClean="0"/>
              <a:t>CDN: </a:t>
            </a:r>
            <a:r>
              <a:rPr lang="en-US" altLang="en-US" sz="4000" dirty="0" smtClean="0"/>
              <a:t>“</a:t>
            </a:r>
            <a:r>
              <a:rPr lang="en-US" sz="4000" dirty="0" smtClean="0"/>
              <a:t>simple</a:t>
            </a:r>
            <a:r>
              <a:rPr lang="en-US" altLang="en-US" sz="4000" dirty="0" smtClean="0"/>
              <a:t>”</a:t>
            </a:r>
            <a:r>
              <a:rPr lang="en-US" sz="4000" dirty="0" smtClean="0"/>
              <a:t> content access scenario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730424" cy="365125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pitchFamily="34" charset="0"/>
              </a:rPr>
              <a:t>7-</a:t>
            </a:r>
            <a:fld id="{408B89B5-5BD9-4B94-BF21-0A73BADA0F73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21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4278" name="Group 249"/>
          <p:cNvGrpSpPr>
            <a:grpSpLocks/>
          </p:cNvGrpSpPr>
          <p:nvPr/>
        </p:nvGrpSpPr>
        <p:grpSpPr bwMode="auto">
          <a:xfrm>
            <a:off x="935038" y="3738835"/>
            <a:ext cx="463550" cy="638175"/>
            <a:chOff x="4140" y="429"/>
            <a:chExt cx="1425" cy="2396"/>
          </a:xfrm>
        </p:grpSpPr>
        <p:sp>
          <p:nvSpPr>
            <p:cNvPr id="5445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5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5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6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6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6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6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9588" y="980728"/>
            <a:ext cx="825283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Bob (client) requests video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netcinema.com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/6Y7B23V</a:t>
            </a:r>
          </a:p>
          <a:p>
            <a:pPr marL="457200" indent="-457200" eaLnBrk="0" hangingPunct="0">
              <a:buClr>
                <a:srgbClr val="2D2DB9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video stored in CDN at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KingCDN.com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/NetC6y&amp;B23V</a:t>
            </a:r>
          </a:p>
        </p:txBody>
      </p:sp>
      <p:sp>
        <p:nvSpPr>
          <p:cNvPr id="54281" name="TextBox 4"/>
          <p:cNvSpPr txBox="1">
            <a:spLocks noChangeArrowheads="1"/>
          </p:cNvSpPr>
          <p:nvPr/>
        </p:nvSpPr>
        <p:spPr bwMode="auto">
          <a:xfrm>
            <a:off x="153988" y="4313510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54282" name="Group 542"/>
          <p:cNvGrpSpPr>
            <a:grpSpLocks/>
          </p:cNvGrpSpPr>
          <p:nvPr/>
        </p:nvGrpSpPr>
        <p:grpSpPr bwMode="auto">
          <a:xfrm>
            <a:off x="3009900" y="2125935"/>
            <a:ext cx="963613" cy="835025"/>
            <a:chOff x="-44" y="1473"/>
            <a:chExt cx="981" cy="1105"/>
          </a:xfrm>
        </p:grpSpPr>
        <p:pic>
          <p:nvPicPr>
            <p:cNvPr id="5445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5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54283" name="Group 249"/>
          <p:cNvGrpSpPr>
            <a:grpSpLocks/>
          </p:cNvGrpSpPr>
          <p:nvPr/>
        </p:nvGrpSpPr>
        <p:grpSpPr bwMode="auto">
          <a:xfrm>
            <a:off x="3235325" y="5285060"/>
            <a:ext cx="463550" cy="636588"/>
            <a:chOff x="4140" y="429"/>
            <a:chExt cx="1425" cy="2396"/>
          </a:xfrm>
        </p:grpSpPr>
        <p:sp>
          <p:nvSpPr>
            <p:cNvPr id="544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4" name="Group 249"/>
          <p:cNvGrpSpPr>
            <a:grpSpLocks/>
          </p:cNvGrpSpPr>
          <p:nvPr/>
        </p:nvGrpSpPr>
        <p:grpSpPr bwMode="auto">
          <a:xfrm>
            <a:off x="1000125" y="5004073"/>
            <a:ext cx="463550" cy="636587"/>
            <a:chOff x="4140" y="429"/>
            <a:chExt cx="1425" cy="2396"/>
          </a:xfrm>
        </p:grpSpPr>
        <p:sp>
          <p:nvSpPr>
            <p:cNvPr id="5438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6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8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8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9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2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9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9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0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0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8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5" name="Group 249"/>
          <p:cNvGrpSpPr>
            <a:grpSpLocks/>
          </p:cNvGrpSpPr>
          <p:nvPr/>
        </p:nvGrpSpPr>
        <p:grpSpPr bwMode="auto">
          <a:xfrm>
            <a:off x="5286375" y="5216798"/>
            <a:ext cx="463550" cy="638175"/>
            <a:chOff x="4140" y="429"/>
            <a:chExt cx="1425" cy="2396"/>
          </a:xfrm>
        </p:grpSpPr>
        <p:sp>
          <p:nvSpPr>
            <p:cNvPr id="5435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5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5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5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6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6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6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6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7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6" name="Group 249"/>
          <p:cNvGrpSpPr>
            <a:grpSpLocks/>
          </p:cNvGrpSpPr>
          <p:nvPr/>
        </p:nvGrpSpPr>
        <p:grpSpPr bwMode="auto">
          <a:xfrm>
            <a:off x="4722813" y="3457848"/>
            <a:ext cx="463550" cy="636587"/>
            <a:chOff x="4140" y="429"/>
            <a:chExt cx="1425" cy="2396"/>
          </a:xfrm>
        </p:grpSpPr>
        <p:sp>
          <p:nvSpPr>
            <p:cNvPr id="543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4287" name="TextBox 182"/>
          <p:cNvSpPr txBox="1">
            <a:spLocks noChangeArrowheads="1"/>
          </p:cNvSpPr>
          <p:nvPr/>
        </p:nvSpPr>
        <p:spPr bwMode="auto">
          <a:xfrm>
            <a:off x="2984500" y="5875610"/>
            <a:ext cx="155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5428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060848"/>
            <a:ext cx="53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1444"/>
          <p:cNvGrpSpPr>
            <a:grpSpLocks/>
          </p:cNvGrpSpPr>
          <p:nvPr/>
        </p:nvGrpSpPr>
        <p:grpSpPr bwMode="auto">
          <a:xfrm>
            <a:off x="1490663" y="2705373"/>
            <a:ext cx="1628775" cy="1063625"/>
            <a:chOff x="1490926" y="3037262"/>
            <a:chExt cx="1628976" cy="1063042"/>
          </a:xfrm>
        </p:grpSpPr>
        <p:cxnSp>
          <p:nvCxnSpPr>
            <p:cNvPr id="54318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9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54320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21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334963" y="2117619"/>
            <a:ext cx="286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1. Bob gets URL for for video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from netcinema.com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web page</a:t>
            </a:r>
          </a:p>
        </p:txBody>
      </p:sp>
      <p:grpSp>
        <p:nvGrpSpPr>
          <p:cNvPr id="61448" name="Group 61447"/>
          <p:cNvGrpSpPr>
            <a:grpSpLocks/>
          </p:cNvGrpSpPr>
          <p:nvPr/>
        </p:nvGrpSpPr>
        <p:grpSpPr bwMode="auto">
          <a:xfrm>
            <a:off x="3919538" y="2894285"/>
            <a:ext cx="714375" cy="684213"/>
            <a:chOff x="3924463" y="3239045"/>
            <a:chExt cx="713539" cy="684908"/>
          </a:xfrm>
        </p:grpSpPr>
        <p:cxnSp>
          <p:nvCxnSpPr>
            <p:cNvPr id="54314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5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54316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17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5" y="2649810"/>
            <a:ext cx="384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2. resolve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via Bob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local DNS</a:t>
            </a:r>
          </a:p>
        </p:txBody>
      </p:sp>
      <p:sp>
        <p:nvSpPr>
          <p:cNvPr id="54293" name="TextBox 201"/>
          <p:cNvSpPr txBox="1">
            <a:spLocks noChangeArrowheads="1"/>
          </p:cNvSpPr>
          <p:nvPr/>
        </p:nvSpPr>
        <p:spPr bwMode="auto">
          <a:xfrm>
            <a:off x="377825" y="5564460"/>
            <a:ext cx="177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</a:t>
            </a:r>
            <a:r>
              <a:rPr lang="en-US" alt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3827735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3937273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1838325" y="4886598"/>
            <a:ext cx="317500" cy="368300"/>
            <a:chOff x="7454630" y="3313376"/>
            <a:chExt cx="317511" cy="369332"/>
          </a:xfrm>
        </p:grpSpPr>
        <p:sp>
          <p:nvSpPr>
            <p:cNvPr id="54312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3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261123"/>
            <a:ext cx="32004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3. netcinema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DNS returns URL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http://KingCDN.com/NetC6y&amp;B</a:t>
            </a:r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143648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154760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5116513" y="4396060"/>
            <a:ext cx="317500" cy="369888"/>
            <a:chOff x="7454630" y="3313376"/>
            <a:chExt cx="317511" cy="369332"/>
          </a:xfrm>
        </p:grpSpPr>
        <p:sp>
          <p:nvSpPr>
            <p:cNvPr id="54310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1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572148"/>
            <a:ext cx="3924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4&amp;5. Resolve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http://KingCDN.com/NetC6y&amp;B23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via KingCDN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authoritative DNS,              which returns IP address of KIingCDN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2991123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4154488" y="3335610"/>
            <a:ext cx="317500" cy="369888"/>
            <a:chOff x="7454630" y="3313376"/>
            <a:chExt cx="317511" cy="369332"/>
          </a:xfrm>
        </p:grpSpPr>
        <p:sp>
          <p:nvSpPr>
            <p:cNvPr id="54308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09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2870473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2864123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400698"/>
            <a:ext cx="202723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6. request video from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 server,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streamed via HTTP</a:t>
            </a:r>
          </a:p>
        </p:txBody>
      </p:sp>
      <p:sp>
        <p:nvSpPr>
          <p:cNvPr id="54307" name="TextBox 232"/>
          <p:cNvSpPr txBox="1">
            <a:spLocks noChangeArrowheads="1"/>
          </p:cNvSpPr>
          <p:nvPr/>
        </p:nvSpPr>
        <p:spPr bwMode="auto">
          <a:xfrm>
            <a:off x="4592638" y="5772423"/>
            <a:ext cx="1874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</a:t>
            </a:r>
          </a:p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authoritative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88" y="5574256"/>
            <a:ext cx="8524647" cy="1311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Netflix </a:t>
            </a: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uploads studio master to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3</a:t>
            </a:r>
            <a:r>
              <a:rPr lang="en-US" sz="1800" kern="0" baseline="3000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rd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 party cloud</a:t>
            </a:r>
            <a:endParaRPr lang="en-US" sz="18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create multiple version of movie (different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encodings</a:t>
            </a: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) in cloud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 versions from cloud to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3</a:t>
            </a:r>
            <a:r>
              <a:rPr lang="en-US" sz="1800" kern="0" baseline="3000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rd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 party CDNs; user downloads the suitable encoding from them</a:t>
            </a:r>
            <a:endParaRPr lang="en-US" sz="18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46409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Case study: Netflix</a:t>
            </a:r>
            <a:endParaRPr lang="en-US" dirty="0">
              <a:ea typeface="ＭＳ Ｐゴシック" charset="0"/>
            </a:endParaRPr>
          </a:p>
        </p:txBody>
      </p:sp>
      <p:sp>
        <p:nvSpPr>
          <p:cNvPr id="604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98577A96-D516-4DFE-AF6D-FE689AB10161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1" name="Group 61457"/>
          <p:cNvGrpSpPr>
            <a:grpSpLocks/>
          </p:cNvGrpSpPr>
          <p:nvPr/>
        </p:nvGrpSpPr>
        <p:grpSpPr bwMode="auto">
          <a:xfrm>
            <a:off x="153988" y="764704"/>
            <a:ext cx="8175625" cy="4878388"/>
            <a:chOff x="154421" y="1568171"/>
            <a:chExt cx="8175139" cy="4878586"/>
          </a:xfrm>
        </p:grpSpPr>
        <p:grpSp>
          <p:nvGrpSpPr>
            <p:cNvPr id="60422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6076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6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6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5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7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7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77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77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7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23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6075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5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60424" name="Picture 7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5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6069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9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72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2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2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0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9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3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3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9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4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7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1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2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9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9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9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9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9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4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4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4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0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0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3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0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0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1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4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6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6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60624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25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659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61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62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4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6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9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70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71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3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74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6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4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6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26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27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29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30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2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4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7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38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39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1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42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68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4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2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3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4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7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60557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58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592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94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95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7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9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02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03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04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6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07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68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9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2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3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559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56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6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6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5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5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4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2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7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4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57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57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4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3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7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6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3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0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1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2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60428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29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60555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56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sp>
          <p:nvSpPr>
            <p:cNvPr id="60430" name="TextBox 488"/>
            <p:cNvSpPr txBox="1">
              <a:spLocks noChangeArrowheads="1"/>
            </p:cNvSpPr>
            <p:nvPr/>
          </p:nvSpPr>
          <p:spPr bwMode="auto">
            <a:xfrm>
              <a:off x="506451" y="4630837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1. Bob manages      Netflix account</a:t>
              </a:r>
            </a:p>
          </p:txBody>
        </p:sp>
        <p:sp>
          <p:nvSpPr>
            <p:cNvPr id="60431" name="TextBox 490"/>
            <p:cNvSpPr txBox="1">
              <a:spLocks noChangeArrowheads="1"/>
            </p:cNvSpPr>
            <p:nvPr/>
          </p:nvSpPr>
          <p:spPr bwMode="auto">
            <a:xfrm>
              <a:off x="154421" y="2614823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registration,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accounting servers</a:t>
              </a:r>
            </a:p>
          </p:txBody>
        </p:sp>
        <p:sp>
          <p:nvSpPr>
            <p:cNvPr id="60432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1964395 w 10000"/>
                <a:gd name="T1" fmla="*/ 18986 h 10000"/>
                <a:gd name="T2" fmla="*/ 1171118 w 10000"/>
                <a:gd name="T3" fmla="*/ 113919 h 10000"/>
                <a:gd name="T4" fmla="*/ 591198 w 10000"/>
                <a:gd name="T5" fmla="*/ 225276 h 10000"/>
                <a:gd name="T6" fmla="*/ 197066 w 10000"/>
                <a:gd name="T7" fmla="*/ 270181 h 10000"/>
                <a:gd name="T8" fmla="*/ 40102 w 10000"/>
                <a:gd name="T9" fmla="*/ 665582 h 10000"/>
                <a:gd name="T10" fmla="*/ 27884 w 10000"/>
                <a:gd name="T11" fmla="*/ 1031901 h 10000"/>
                <a:gd name="T12" fmla="*/ 378154 w 10000"/>
                <a:gd name="T13" fmla="*/ 1099710 h 10000"/>
                <a:gd name="T14" fmla="*/ 1380402 w 10000"/>
                <a:gd name="T15" fmla="*/ 1099710 h 10000"/>
                <a:gd name="T16" fmla="*/ 1810564 w 10000"/>
                <a:gd name="T17" fmla="*/ 1248890 h 10000"/>
                <a:gd name="T18" fmla="*/ 2283961 w 10000"/>
                <a:gd name="T19" fmla="*/ 1479591 h 10000"/>
                <a:gd name="T20" fmla="*/ 2646763 w 10000"/>
                <a:gd name="T21" fmla="*/ 1488632 h 10000"/>
                <a:gd name="T22" fmla="*/ 2898657 w 10000"/>
                <a:gd name="T23" fmla="*/ 1357384 h 10000"/>
                <a:gd name="T24" fmla="*/ 3021471 w 10000"/>
                <a:gd name="T25" fmla="*/ 1000408 h 10000"/>
                <a:gd name="T26" fmla="*/ 3101363 w 10000"/>
                <a:gd name="T27" fmla="*/ 652020 h 10000"/>
                <a:gd name="T28" fmla="*/ 3113895 w 10000"/>
                <a:gd name="T29" fmla="*/ 235975 h 10000"/>
                <a:gd name="T30" fmla="*/ 2843203 w 10000"/>
                <a:gd name="T31" fmla="*/ 32548 h 10000"/>
                <a:gd name="T32" fmla="*/ 2357587 w 10000"/>
                <a:gd name="T33" fmla="*/ 753 h 10000"/>
                <a:gd name="T34" fmla="*/ 1964395 w 10000"/>
                <a:gd name="T35" fmla="*/ 18986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60433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6052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2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2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2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5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7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8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3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3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3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3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5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4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7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0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4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60491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5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93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94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8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6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4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0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8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4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2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01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02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03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3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7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5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06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0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8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2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3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4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5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6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5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60459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8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61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62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1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4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3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6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5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6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9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470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471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0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3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74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3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6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5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6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436" name="TextBox 491"/>
            <p:cNvSpPr txBox="1">
              <a:spLocks noChangeArrowheads="1"/>
            </p:cNvSpPr>
            <p:nvPr/>
          </p:nvSpPr>
          <p:spPr bwMode="auto">
            <a:xfrm>
              <a:off x="3094580" y="1710862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Amazon cloud</a:t>
              </a:r>
            </a:p>
          </p:txBody>
        </p:sp>
        <p:sp>
          <p:nvSpPr>
            <p:cNvPr id="60437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Akamai CDN </a:t>
              </a:r>
            </a:p>
          </p:txBody>
        </p:sp>
        <p:sp>
          <p:nvSpPr>
            <p:cNvPr id="60438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Limelight CDN </a:t>
              </a:r>
            </a:p>
          </p:txBody>
        </p:sp>
        <p:sp>
          <p:nvSpPr>
            <p:cNvPr id="60439" name="TextBox 494"/>
            <p:cNvSpPr txBox="1">
              <a:spLocks noChangeArrowheads="1"/>
            </p:cNvSpPr>
            <p:nvPr/>
          </p:nvSpPr>
          <p:spPr bwMode="auto">
            <a:xfrm>
              <a:off x="6648540" y="5064654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Level-3 CDN </a:t>
              </a:r>
            </a:p>
          </p:txBody>
        </p:sp>
        <p:cxnSp>
          <p:nvCxnSpPr>
            <p:cNvPr id="60440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1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9332"/>
              <a:chOff x="1614533" y="4280420"/>
              <a:chExt cx="317511" cy="369332"/>
            </a:xfrm>
          </p:grpSpPr>
          <p:sp>
            <p:nvSpPr>
              <p:cNvPr id="60457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8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0442" name="TextBox 503"/>
            <p:cNvSpPr txBox="1">
              <a:spLocks noChangeArrowheads="1"/>
            </p:cNvSpPr>
            <p:nvPr/>
          </p:nvSpPr>
          <p:spPr bwMode="auto">
            <a:xfrm>
              <a:off x="1814785" y="3399151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2. Bob browses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video</a:t>
              </a:r>
            </a:p>
          </p:txBody>
        </p:sp>
        <p:cxnSp>
          <p:nvCxnSpPr>
            <p:cNvPr id="60443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4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9332"/>
              <a:chOff x="1614533" y="4280420"/>
              <a:chExt cx="317511" cy="369332"/>
            </a:xfrm>
          </p:grpSpPr>
          <p:sp>
            <p:nvSpPr>
              <p:cNvPr id="60455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6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sp>
          <p:nvSpPr>
            <p:cNvPr id="60445" name="TextBox 509"/>
            <p:cNvSpPr txBox="1">
              <a:spLocks noChangeArrowheads="1"/>
            </p:cNvSpPr>
            <p:nvPr/>
          </p:nvSpPr>
          <p:spPr bwMode="auto">
            <a:xfrm>
              <a:off x="3565512" y="3037869"/>
              <a:ext cx="17860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3. Manifest file</a:t>
              </a:r>
            </a:p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returned for </a:t>
              </a:r>
            </a:p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requested video</a:t>
              </a:r>
            </a:p>
          </p:txBody>
        </p:sp>
        <p:sp>
          <p:nvSpPr>
            <p:cNvPr id="61446" name="Right Arrow 61445"/>
            <p:cNvSpPr/>
            <p:nvPr/>
          </p:nvSpPr>
          <p:spPr>
            <a:xfrm rot="9527663">
              <a:off x="3594227" y="4775572"/>
              <a:ext cx="2470739" cy="374549"/>
            </a:xfrm>
            <a:prstGeom prst="rightArrow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10260000" scaled="0"/>
              <a:tileRect/>
            </a:gradFill>
            <a:ln w="15875">
              <a:gradFill flip="none" rotWithShape="1">
                <a:gsLst>
                  <a:gs pos="0">
                    <a:srgbClr val="00009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0449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0" name="TextBox 516"/>
            <p:cNvSpPr txBox="1">
              <a:spLocks noChangeArrowheads="1"/>
            </p:cNvSpPr>
            <p:nvPr/>
          </p:nvSpPr>
          <p:spPr bwMode="auto">
            <a:xfrm>
              <a:off x="4131764" y="5259263"/>
              <a:ext cx="1786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4. DASH streaming</a:t>
              </a:r>
            </a:p>
          </p:txBody>
        </p:sp>
        <p:cxnSp>
          <p:nvCxnSpPr>
            <p:cNvPr id="60451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2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3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4" name="TextBox 527"/>
            <p:cNvSpPr txBox="1">
              <a:spLocks noChangeArrowheads="1"/>
            </p:cNvSpPr>
            <p:nvPr/>
          </p:nvSpPr>
          <p:spPr bwMode="auto">
            <a:xfrm>
              <a:off x="4849881" y="1568171"/>
              <a:ext cx="20337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upload copies of multiple versions of video to CDNs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617331" y="2233535"/>
            <a:ext cx="1564269" cy="892332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4033811" y="4429076"/>
            <a:ext cx="1505578" cy="686069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680120"/>
          </a:xfrm>
        </p:spPr>
        <p:txBody>
          <a:bodyPr/>
          <a:lstStyle/>
          <a:p>
            <a:r>
              <a:rPr lang="en-US" sz="3200" dirty="0" smtClean="0"/>
              <a:t>Summary </a:t>
            </a:r>
            <a:r>
              <a:rPr lang="en-US" sz="3200" dirty="0" smtClean="0"/>
              <a:t>Internet Multimedia: bag of tricks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206500"/>
            <a:ext cx="8160657" cy="5259388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use UDP</a:t>
            </a:r>
            <a:r>
              <a:rPr lang="en-US" sz="2400" dirty="0" smtClean="0"/>
              <a:t> to avoid TCP congestion control (delays) for time-sensitive traffic; or </a:t>
            </a:r>
            <a:r>
              <a:rPr lang="en-US" sz="2400" dirty="0" smtClean="0">
                <a:solidFill>
                  <a:srgbClr val="FF0000"/>
                </a:solidFill>
              </a:rPr>
              <a:t>multiple TCP </a:t>
            </a:r>
            <a:r>
              <a:rPr lang="en-US" sz="2400" dirty="0" smtClean="0"/>
              <a:t>connections (DASH)</a:t>
            </a:r>
          </a:p>
          <a:p>
            <a:pPr lvl="1"/>
            <a:r>
              <a:rPr lang="en-US" sz="2000" dirty="0" smtClean="0"/>
              <a:t>Buffering and client-side </a:t>
            </a:r>
            <a:r>
              <a:rPr lang="en-US" sz="2000" dirty="0" smtClean="0">
                <a:solidFill>
                  <a:srgbClr val="FF0000"/>
                </a:solidFill>
              </a:rPr>
              <a:t>adaptive </a:t>
            </a:r>
            <a:r>
              <a:rPr lang="en-US" sz="2000" dirty="0" err="1" smtClean="0">
                <a:solidFill>
                  <a:srgbClr val="FF0000"/>
                </a:solidFill>
              </a:rPr>
              <a:t>playout</a:t>
            </a:r>
            <a:r>
              <a:rPr lang="en-US" sz="2000" dirty="0" smtClean="0">
                <a:solidFill>
                  <a:srgbClr val="FF0000"/>
                </a:solidFill>
              </a:rPr>
              <a:t> delay</a:t>
            </a:r>
            <a:r>
              <a:rPr lang="en-US" sz="2000" dirty="0" smtClean="0"/>
              <a:t>: to compensate for delay</a:t>
            </a:r>
          </a:p>
          <a:p>
            <a:pPr lvl="1"/>
            <a:r>
              <a:rPr lang="en-US" sz="2000" dirty="0"/>
              <a:t>error recovery (on top of UDP)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FEC,</a:t>
            </a:r>
            <a:r>
              <a:rPr lang="en-US" dirty="0"/>
              <a:t> interleaving, error concealment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CDN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bring content closer to clients</a:t>
            </a:r>
          </a:p>
          <a:p>
            <a:r>
              <a:rPr lang="en-US" sz="2400" dirty="0" smtClean="0"/>
              <a:t>server side </a:t>
            </a:r>
            <a:r>
              <a:rPr lang="en-US" sz="2400" dirty="0" smtClean="0">
                <a:solidFill>
                  <a:srgbClr val="FF0000"/>
                </a:solidFill>
              </a:rPr>
              <a:t>matches stream bandwidth</a:t>
            </a:r>
            <a:r>
              <a:rPr lang="en-US" sz="2400" dirty="0" smtClean="0"/>
              <a:t> to available client-to-server path bandwidth</a:t>
            </a:r>
          </a:p>
          <a:p>
            <a:pPr lvl="1"/>
            <a:r>
              <a:rPr lang="en-US" sz="2000" dirty="0" smtClean="0"/>
              <a:t>chose among pre-encoded stream rates</a:t>
            </a:r>
          </a:p>
          <a:p>
            <a:pPr lvl="1"/>
            <a:r>
              <a:rPr lang="en-US" sz="2000" dirty="0" smtClean="0"/>
              <a:t>dynamic server encoding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fld id="{4B89B732-5CA8-4E22-A315-CFAE3DF8DD70}" type="slidenum">
              <a:rPr lang="en-US">
                <a:latin typeface="+mn-lt"/>
              </a:rPr>
              <a:pPr>
                <a:defRPr/>
              </a:pPr>
              <a:t>23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5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333544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Improving timing guarantees in Networks </a:t>
            </a:r>
            <a:r>
              <a:rPr lang="en-US" sz="2000" dirty="0"/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Internet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approaches in discussion: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3200" dirty="0" smtClean="0"/>
              <a:t>Improving timing/bandwidth  guarantees  in Networks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72715"/>
            <a:ext cx="6047631" cy="3384377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ka </a:t>
            </a:r>
            <a:r>
              <a:rPr lang="en-US" sz="2000" dirty="0" smtClean="0"/>
              <a:t>Quality of Service  (</a:t>
            </a:r>
            <a:r>
              <a:rPr lang="en-US" sz="2000" dirty="0" err="1" smtClean="0"/>
              <a:t>QoS</a:t>
            </a:r>
            <a:r>
              <a:rPr lang="en-US" sz="2000" dirty="0" smtClean="0"/>
              <a:t>):  agreement on </a:t>
            </a:r>
          </a:p>
          <a:p>
            <a:pPr lvl="1"/>
            <a:r>
              <a:rPr lang="en-US" sz="1600" dirty="0" smtClean="0"/>
              <a:t>Traffic </a:t>
            </a:r>
            <a:r>
              <a:rPr lang="en-US" sz="1600" dirty="0"/>
              <a:t>characteristics (packet rate, sizes, …)</a:t>
            </a:r>
          </a:p>
          <a:p>
            <a:pPr lvl="1"/>
            <a:r>
              <a:rPr lang="en-US" sz="1600" dirty="0"/>
              <a:t>Network service guarantees (delay, jitter, loss rate, …)</a:t>
            </a:r>
          </a:p>
          <a:p>
            <a:endParaRPr lang="en-US" sz="2000" dirty="0" smtClean="0"/>
          </a:p>
          <a:p>
            <a:r>
              <a:rPr lang="en-US" sz="2000" dirty="0" smtClean="0"/>
              <a:t>model for resource sharing and congestion  studies: </a:t>
            </a:r>
            <a:r>
              <a:rPr lang="sv-SE" sz="2000" dirty="0" err="1"/>
              <a:t>q</a:t>
            </a:r>
            <a:r>
              <a:rPr lang="sv-SE" sz="2000" dirty="0" err="1" smtClean="0"/>
              <a:t>uestions</a:t>
            </a:r>
            <a:r>
              <a:rPr lang="sv-SE" sz="2000" dirty="0" smtClean="0"/>
              <a:t>/principles for </a:t>
            </a:r>
            <a:r>
              <a:rPr lang="sv-SE" sz="2000" dirty="0" err="1" smtClean="0"/>
              <a:t>QoS</a:t>
            </a:r>
            <a:endParaRPr lang="en-US" sz="2000" dirty="0" smtClean="0"/>
          </a:p>
          <a:p>
            <a:pPr lvl="1"/>
            <a:r>
              <a:rPr lang="sv-SE" sz="1800" dirty="0" err="1" smtClean="0"/>
              <a:t>Distinguish</a:t>
            </a:r>
            <a:r>
              <a:rPr lang="sv-SE" sz="1800" dirty="0" smtClean="0"/>
              <a:t> </a:t>
            </a:r>
            <a:r>
              <a:rPr lang="sv-SE" sz="1800" dirty="0" err="1" smtClean="0"/>
              <a:t>traffic</a:t>
            </a:r>
            <a:r>
              <a:rPr lang="sv-SE" sz="1800" dirty="0" smtClean="0"/>
              <a:t>?</a:t>
            </a:r>
          </a:p>
          <a:p>
            <a:pPr lvl="1"/>
            <a:r>
              <a:rPr lang="sv-SE" sz="1800" dirty="0" smtClean="0"/>
              <a:t>Control </a:t>
            </a:r>
            <a:r>
              <a:rPr lang="sv-SE" sz="1800" dirty="0" err="1" smtClean="0"/>
              <a:t>offered</a:t>
            </a:r>
            <a:r>
              <a:rPr lang="sv-SE" sz="1800" dirty="0" smtClean="0"/>
              <a:t> </a:t>
            </a:r>
            <a:r>
              <a:rPr lang="sv-SE" sz="1800" dirty="0" err="1" smtClean="0"/>
              <a:t>load</a:t>
            </a:r>
            <a:r>
              <a:rPr lang="sv-SE" sz="1800" dirty="0" smtClean="0"/>
              <a:t>? (</a:t>
            </a:r>
            <a:r>
              <a:rPr lang="sv-SE" sz="1800" dirty="0" err="1" smtClean="0"/>
              <a:t>isolate</a:t>
            </a:r>
            <a:r>
              <a:rPr lang="sv-SE" sz="1800" dirty="0" smtClean="0"/>
              <a:t> different ”</a:t>
            </a:r>
            <a:r>
              <a:rPr lang="sv-SE" sz="1800" dirty="0" err="1" smtClean="0"/>
              <a:t>streams</a:t>
            </a:r>
            <a:r>
              <a:rPr lang="sv-SE" sz="1800" dirty="0" smtClean="0"/>
              <a:t>”?)</a:t>
            </a:r>
          </a:p>
          <a:p>
            <a:pPr lvl="1"/>
            <a:r>
              <a:rPr lang="sv-SE" sz="1800" dirty="0" smtClean="0"/>
              <a:t>Resources?  (</a:t>
            </a:r>
            <a:r>
              <a:rPr lang="sv-SE" sz="1800" dirty="0" err="1" smtClean="0"/>
              <a:t>utilization</a:t>
            </a:r>
            <a:r>
              <a:rPr lang="sv-SE" sz="1800" dirty="0" smtClean="0"/>
              <a:t>)</a:t>
            </a:r>
          </a:p>
          <a:p>
            <a:pPr lvl="1"/>
            <a:r>
              <a:rPr lang="sv-SE" sz="1800" dirty="0" smtClean="0"/>
              <a:t>Control </a:t>
            </a:r>
            <a:r>
              <a:rPr lang="sv-SE" sz="1800" dirty="0" err="1" smtClean="0"/>
              <a:t>acceptance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new sessions?</a:t>
            </a:r>
            <a:endParaRPr lang="en-US" sz="1800" dirty="0" smtClean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E7B4-E9F2-4569-8896-F2C2497666AA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5302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37112"/>
            <a:ext cx="4895503" cy="2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40152" y="2564904"/>
            <a:ext cx="3275856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>
                <a:latin typeface="+mn-lt"/>
                <a:cs typeface="+mn-cs"/>
              </a:rPr>
              <a:t>Packet </a:t>
            </a:r>
            <a:r>
              <a:rPr lang="en-US" kern="0" dirty="0" smtClean="0"/>
              <a:t>classification &amp; scheduling (bandwidth allocation)</a:t>
            </a: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 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control </a:t>
            </a:r>
            <a:endParaRPr lang="en-US" kern="0" dirty="0"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>
                <a:latin typeface="+mn-lt"/>
                <a:cs typeface="+mn-cs"/>
              </a:rPr>
              <a:t>Traffic </a:t>
            </a:r>
            <a:r>
              <a:rPr lang="en-US" kern="0" dirty="0" smtClean="0">
                <a:latin typeface="+mn-lt"/>
                <a:cs typeface="+mn-cs"/>
              </a:rPr>
              <a:t>shaping/policing (enforce contract terms</a:t>
            </a:r>
            <a:r>
              <a:rPr lang="en-US" kern="0" dirty="0" smtClean="0">
                <a:latin typeface="+mn-lt"/>
                <a:cs typeface="+mn-cs"/>
              </a:rPr>
              <a:t>)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 smtClean="0"/>
              <a:t>Admission control </a:t>
            </a: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will </a:t>
            </a:r>
            <a:r>
              <a:rPr 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not study methods here)</a:t>
            </a:r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Where does this </a:t>
            </a:r>
            <a:r>
              <a:rPr lang="en-US" dirty="0" smtClean="0"/>
              <a:t>go </a:t>
            </a:r>
            <a:r>
              <a:rPr lang="en-US" dirty="0" smtClean="0"/>
              <a:t>in</a:t>
            </a:r>
            <a:r>
              <a:rPr lang="en-US" dirty="0" smtClean="0"/>
              <a:t>?</a:t>
            </a:r>
          </a:p>
        </p:txBody>
      </p:sp>
      <p:pic>
        <p:nvPicPr>
          <p:cNvPr id="59395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286000" y="1331913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 eaLnBrk="0" hangingPunct="0">
              <a:lnSpc>
                <a:spcPct val="90000"/>
              </a:lnSpc>
              <a:buFont typeface="ZapfDingbats"/>
              <a:buNone/>
            </a:pPr>
            <a:r>
              <a:rPr lang="en-US" dirty="0">
                <a:solidFill>
                  <a:srgbClr val="FF0000"/>
                </a:solidFill>
              </a:rPr>
              <a:t>Scheduling</a:t>
            </a:r>
            <a:r>
              <a:rPr lang="en-US" dirty="0"/>
              <a:t> = choosing the next packet for transmission on a link </a:t>
            </a:r>
            <a:r>
              <a:rPr lang="en-US" dirty="0">
                <a:solidFill>
                  <a:schemeClr val="accent2"/>
                </a:solidFill>
              </a:rPr>
              <a:t>(= allocate bandwidth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98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Scheduling Policies: FIFO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052736"/>
            <a:ext cx="7772400" cy="136815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ZapfDingbats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FIFO</a:t>
            </a:r>
            <a:r>
              <a:rPr lang="en-US" sz="2000" smtClean="0"/>
              <a:t>: in order of arrival to the queue</a:t>
            </a:r>
          </a:p>
          <a:p>
            <a:pPr marL="800100" lvl="1" indent="-342900">
              <a:lnSpc>
                <a:spcPct val="90000"/>
              </a:lnSpc>
              <a:buFont typeface="ZapfDingbats"/>
              <a:buChar char="r"/>
            </a:pPr>
            <a:r>
              <a:rPr lang="en-US" sz="1800" smtClean="0"/>
              <a:t> if buffer full: a </a:t>
            </a:r>
            <a:r>
              <a:rPr lang="en-US" sz="1800" smtClean="0">
                <a:solidFill>
                  <a:schemeClr val="accent2"/>
                </a:solidFill>
              </a:rPr>
              <a:t>discard policy</a:t>
            </a:r>
            <a:r>
              <a:rPr lang="en-US" sz="1800" smtClean="0"/>
              <a:t> determines which packet to discard among the arrival and those already queued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03CFC-D901-4A87-B4BB-DEE7EE16BA0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0422" name="Picture 4" descr="661 F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3429000"/>
            <a:ext cx="5559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Scheduling Policies: Weighted Fair Queueing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9851"/>
            <a:ext cx="8348663" cy="1225054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Weighted Fair Queuing</a:t>
            </a:r>
            <a:r>
              <a:rPr lang="en-US" sz="2000" dirty="0" smtClean="0"/>
              <a:t>: generalized </a:t>
            </a:r>
            <a:r>
              <a:rPr lang="en-US" sz="2000" dirty="0" smtClean="0">
                <a:solidFill>
                  <a:srgbClr val="FF0000"/>
                </a:solidFill>
              </a:rPr>
              <a:t>Round Robin</a:t>
            </a:r>
            <a:r>
              <a:rPr lang="en-US" sz="2000" dirty="0" smtClean="0"/>
              <a:t>, including priorities (weights)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provide each class with a differentiated amount of service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class </a:t>
            </a:r>
            <a:r>
              <a:rPr lang="en-US" sz="1800" dirty="0" err="1" smtClean="0"/>
              <a:t>i</a:t>
            </a:r>
            <a:r>
              <a:rPr lang="en-US" sz="1800" dirty="0" smtClean="0"/>
              <a:t> receives a fraction of service 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dirty="0" smtClean="0"/>
              <a:t>(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j</a:t>
            </a:r>
            <a:r>
              <a:rPr lang="en-US" sz="1800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ore on packet scheduling: work-conserving policies, delays, …</a:t>
            </a:r>
          </a:p>
          <a:p>
            <a:pPr marL="457200" indent="-457200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00C29-9414-494A-B09B-F79E776828F7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2470" name="Picture 4" descr="666 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763838"/>
            <a:ext cx="80073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7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9038"/>
            <a:ext cx="7772400" cy="5022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sv-SE" b="1" dirty="0" err="1" smtClean="0">
                <a:solidFill>
                  <a:srgbClr val="FF0000"/>
                </a:solidFill>
              </a:rPr>
              <a:t>Idea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  <a:r>
              <a:rPr lang="sv-SE" b="1" dirty="0" smtClean="0"/>
              <a:t> </a:t>
            </a:r>
            <a:r>
              <a:rPr lang="sv-SE" i="1" dirty="0" err="1" smtClean="0"/>
              <a:t>shape</a:t>
            </a:r>
            <a:r>
              <a:rPr lang="sv-SE" i="1" dirty="0" smtClean="0"/>
              <a:t> </a:t>
            </a:r>
            <a:r>
              <a:rPr lang="sv-SE" dirty="0" smtClean="0"/>
              <a:t>the packet </a:t>
            </a:r>
            <a:r>
              <a:rPr lang="sv-SE" dirty="0" err="1" smtClean="0"/>
              <a:t>traffic</a:t>
            </a:r>
            <a:r>
              <a:rPr lang="sv-SE" dirty="0" smtClean="0"/>
              <a:t> (the </a:t>
            </a:r>
            <a:r>
              <a:rPr lang="sv-SE" dirty="0" err="1" smtClean="0"/>
              <a:t>network</a:t>
            </a:r>
            <a:r>
              <a:rPr lang="sv-SE" dirty="0" smtClean="0"/>
              <a:t> provider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i="1" dirty="0" err="1" smtClean="0"/>
              <a:t>traffic</a:t>
            </a:r>
            <a:r>
              <a:rPr lang="sv-SE" i="1" dirty="0" smtClean="0"/>
              <a:t> </a:t>
            </a:r>
            <a:r>
              <a:rPr lang="sv-SE" i="1" dirty="0" err="1" smtClean="0"/>
              <a:t>policing</a:t>
            </a:r>
            <a:r>
              <a:rPr lang="sv-SE" i="1" dirty="0" smtClean="0"/>
              <a:t>, </a:t>
            </a:r>
            <a:r>
              <a:rPr lang="sv-SE" dirty="0" err="1" smtClean="0"/>
              <a:t>ie</a:t>
            </a:r>
            <a:r>
              <a:rPr lang="sv-SE" dirty="0" smtClean="0"/>
              <a:t> monitors/</a:t>
            </a:r>
            <a:r>
              <a:rPr lang="sv-SE" dirty="0" err="1" smtClean="0"/>
              <a:t>enforces</a:t>
            </a:r>
            <a:r>
              <a:rPr lang="sv-SE" dirty="0" smtClean="0"/>
              <a:t> the ”</a:t>
            </a:r>
            <a:r>
              <a:rPr lang="sv-SE" dirty="0" err="1" smtClean="0"/>
              <a:t>shape</a:t>
            </a:r>
            <a:r>
              <a:rPr lang="sv-SE" dirty="0" smtClean="0"/>
              <a:t>” </a:t>
            </a:r>
            <a:r>
              <a:rPr lang="sv-SE" dirty="0" err="1" smtClean="0"/>
              <a:t>agreed</a:t>
            </a:r>
            <a:r>
              <a:rPr lang="sv-SE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Traffic shaping</a:t>
            </a:r>
            <a:r>
              <a:rPr lang="en-US" dirty="0" smtClean="0"/>
              <a:t>, to limit transmission rates: </a:t>
            </a:r>
          </a:p>
          <a:p>
            <a:pPr lvl="1"/>
            <a:r>
              <a:rPr lang="en-US" dirty="0" smtClean="0"/>
              <a:t>(Long term) </a:t>
            </a:r>
            <a:r>
              <a:rPr lang="en-US" b="1" dirty="0" smtClean="0">
                <a:solidFill>
                  <a:srgbClr val="FF0000"/>
                </a:solidFill>
              </a:rPr>
              <a:t>Average Rate</a:t>
            </a:r>
            <a:r>
              <a:rPr lang="en-US" dirty="0" smtClean="0"/>
              <a:t> (e.g.100 </a:t>
            </a:r>
            <a:r>
              <a:rPr lang="en-US" dirty="0" err="1" smtClean="0"/>
              <a:t>pkts</a:t>
            </a:r>
            <a:r>
              <a:rPr lang="en-US" dirty="0" smtClean="0"/>
              <a:t>/sec </a:t>
            </a:r>
            <a:r>
              <a:rPr lang="en-US" dirty="0" smtClean="0"/>
              <a:t>or 6000 packets per min), crucial aspect is the interval length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Peak Rate</a:t>
            </a:r>
            <a:r>
              <a:rPr lang="en-US" dirty="0" smtClean="0"/>
              <a:t>: </a:t>
            </a:r>
            <a:r>
              <a:rPr lang="en-US" dirty="0" smtClean="0"/>
              <a:t>e.g.1500 </a:t>
            </a:r>
            <a:r>
              <a:rPr lang="en-US" dirty="0" err="1" smtClean="0"/>
              <a:t>pkts</a:t>
            </a:r>
            <a:r>
              <a:rPr lang="en-US" dirty="0" smtClean="0"/>
              <a:t>/sec </a:t>
            </a:r>
            <a:r>
              <a:rPr lang="en-US" dirty="0"/>
              <a:t>p</a:t>
            </a:r>
            <a:r>
              <a:rPr lang="en-US" dirty="0" smtClean="0"/>
              <a:t>eak</a:t>
            </a:r>
            <a:endParaRPr lang="en-US" dirty="0" smtClean="0"/>
          </a:p>
          <a:p>
            <a:pPr lvl="1"/>
            <a:r>
              <a:rPr lang="en-US" dirty="0" smtClean="0"/>
              <a:t>(Max.)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Burst Size</a:t>
            </a:r>
            <a:r>
              <a:rPr lang="en-US" dirty="0" smtClean="0"/>
              <a:t>: Max. number of packets sent consecutively, </a:t>
            </a:r>
            <a:r>
              <a:rPr lang="en-US" dirty="0" err="1" smtClean="0"/>
              <a:t>ie</a:t>
            </a:r>
            <a:r>
              <a:rPr lang="en-US" dirty="0" smtClean="0"/>
              <a:t> over a very short period of time</a:t>
            </a:r>
          </a:p>
          <a:p>
            <a:pPr lvl="1"/>
            <a:endParaRPr lang="en-US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17ACC-ABED-4859-85F8-F761875AC466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7303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audio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65998F60-DBAF-4C3C-9417-672BE095D4E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7713" y="1212850"/>
            <a:ext cx="4928962" cy="5024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analog audio signal sampled at constant rate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telephone: 8,000 samples/sec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CD music: 44,100 samples/sec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example: 8,000 samples/sec, 256 quantized values:  64,000 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receiver converts bits back to analog signal: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some quality 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reduction</a:t>
            </a:r>
            <a:endParaRPr lang="en-US" sz="2400" i="1" u="sng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example rates</a:t>
            </a:r>
            <a:endParaRPr lang="en-US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CD: 1.411 Mbps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MP3: 96, 128, 160 kbps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Internet telephony: 5.3 kbps and up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analog</a:t>
            </a:r>
          </a:p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quantized value of</a:t>
              </a:r>
            </a:p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r" eaLnBrk="0" hangingPunct="0"/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sampling rate</a:t>
              </a:r>
            </a:p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pitchFamily="34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102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6104"/>
          </a:xfrm>
          <a:noFill/>
        </p:spPr>
        <p:txBody>
          <a:bodyPr lIns="92075" tIns="46038" rIns="92075" bIns="46038"/>
          <a:lstStyle/>
          <a:p>
            <a:r>
              <a:rPr lang="sv-SE" sz="2800" dirty="0" err="1" smtClean="0"/>
              <a:t>Policing</a:t>
            </a:r>
            <a:r>
              <a:rPr lang="sv-SE" sz="2800" dirty="0" smtClean="0"/>
              <a:t> </a:t>
            </a:r>
            <a:r>
              <a:rPr lang="sv-SE" sz="2800" dirty="0" err="1" smtClean="0"/>
              <a:t>Mechanisms</a:t>
            </a:r>
            <a:r>
              <a:rPr lang="sv-SE" sz="2800" dirty="0" smtClean="0"/>
              <a:t>: Pure </a:t>
            </a:r>
            <a:r>
              <a:rPr lang="sv-SE" sz="2800" i="1" dirty="0" err="1" smtClean="0"/>
              <a:t>Leaky</a:t>
            </a:r>
            <a:r>
              <a:rPr lang="sv-SE" sz="2800" i="1" dirty="0" smtClean="0"/>
              <a:t> </a:t>
            </a:r>
            <a:r>
              <a:rPr lang="sv-SE" sz="2800" i="1" dirty="0" err="1" smtClean="0"/>
              <a:t>Bucket</a:t>
            </a:r>
            <a:endParaRPr lang="sv-SE" sz="2800" i="1" dirty="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3625"/>
            <a:ext cx="8223250" cy="1050925"/>
          </a:xfrm>
        </p:spPr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sz="2400" b="1" dirty="0" err="1" smtClean="0">
                <a:solidFill>
                  <a:srgbClr val="FF0000"/>
                </a:solidFill>
              </a:rPr>
              <a:t>Idea</a:t>
            </a:r>
            <a:r>
              <a:rPr lang="sv-SE" sz="2400" b="1" dirty="0" smtClean="0"/>
              <a:t>: </a:t>
            </a:r>
            <a:r>
              <a:rPr lang="sv-SE" sz="2400" dirty="0" err="1" smtClean="0"/>
              <a:t>eliminates</a:t>
            </a:r>
            <a:r>
              <a:rPr lang="sv-SE" sz="2400" dirty="0" smtClean="0"/>
              <a:t> </a:t>
            </a:r>
            <a:r>
              <a:rPr lang="sv-SE" sz="2400" dirty="0" err="1" smtClean="0"/>
              <a:t>bursts</a:t>
            </a:r>
            <a:r>
              <a:rPr lang="sv-SE" sz="2400" dirty="0" smtClean="0"/>
              <a:t> </a:t>
            </a:r>
            <a:r>
              <a:rPr lang="sv-SE" sz="2400" dirty="0" err="1" smtClean="0"/>
              <a:t>completely</a:t>
            </a:r>
            <a:r>
              <a:rPr lang="sv-SE" sz="2400" dirty="0" smtClean="0"/>
              <a:t>; </a:t>
            </a:r>
            <a:r>
              <a:rPr lang="sv-SE" sz="2400" dirty="0" err="1" smtClean="0"/>
              <a:t>may</a:t>
            </a:r>
            <a:r>
              <a:rPr lang="sv-SE" sz="2400" dirty="0" smtClean="0"/>
              <a:t> cause </a:t>
            </a:r>
            <a:r>
              <a:rPr lang="sv-SE" sz="2400" dirty="0" err="1" smtClean="0"/>
              <a:t>unnecessary</a:t>
            </a:r>
            <a:r>
              <a:rPr lang="sv-SE" sz="2400" dirty="0" smtClean="0"/>
              <a:t> packet </a:t>
            </a:r>
            <a:r>
              <a:rPr lang="sv-SE" sz="2400" dirty="0" err="1" smtClean="0"/>
              <a:t>losses</a:t>
            </a:r>
            <a:endParaRPr lang="sv-SE" sz="2400" dirty="0" smtClean="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6C729-E9B6-4CE5-8F55-DCF166E5F413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64518" name="Picture 4" descr="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1916832"/>
            <a:ext cx="6594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03200"/>
            <a:ext cx="8297862" cy="860425"/>
          </a:xfrm>
        </p:spPr>
        <p:txBody>
          <a:bodyPr/>
          <a:lstStyle/>
          <a:p>
            <a:r>
              <a:rPr lang="sv-SE" smtClean="0"/>
              <a:t>Policing Mechanisms:Leaky</a:t>
            </a:r>
            <a:r>
              <a:rPr lang="sv-SE" i="1" smtClean="0"/>
              <a:t>Token Bucket</a:t>
            </a:r>
            <a:endParaRPr lang="sv-SE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169863" y="1050925"/>
            <a:ext cx="8974137" cy="1365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b="1" dirty="0" err="1" smtClean="0">
                <a:solidFill>
                  <a:srgbClr val="FF0000"/>
                </a:solidFill>
              </a:rPr>
              <a:t>Idea</a:t>
            </a:r>
            <a:r>
              <a:rPr lang="sv-SE" sz="2000" b="1" dirty="0" smtClean="0"/>
              <a:t>: </a:t>
            </a:r>
            <a:r>
              <a:rPr lang="sv-SE" sz="2000" dirty="0" smtClean="0"/>
              <a:t>packets sent by </a:t>
            </a:r>
            <a:r>
              <a:rPr lang="sv-SE" sz="2000" dirty="0" err="1" smtClean="0">
                <a:solidFill>
                  <a:schemeClr val="accent2"/>
                </a:solidFill>
              </a:rPr>
              <a:t>consuming</a:t>
            </a:r>
            <a:r>
              <a:rPr lang="sv-SE" sz="2000" dirty="0" smtClean="0">
                <a:solidFill>
                  <a:schemeClr val="accent2"/>
                </a:solidFill>
              </a:rPr>
              <a:t>  tokens  </a:t>
            </a:r>
            <a:r>
              <a:rPr lang="sv-SE" sz="2000" dirty="0" err="1" smtClean="0">
                <a:solidFill>
                  <a:schemeClr val="accent2"/>
                </a:solidFill>
              </a:rPr>
              <a:t>produced</a:t>
            </a:r>
            <a:r>
              <a:rPr lang="sv-SE" sz="2000" dirty="0" smtClean="0">
                <a:solidFill>
                  <a:schemeClr val="accent2"/>
                </a:solidFill>
              </a:rPr>
              <a:t>  at </a:t>
            </a:r>
            <a:r>
              <a:rPr lang="sv-SE" sz="2000" dirty="0" err="1" smtClean="0">
                <a:solidFill>
                  <a:schemeClr val="accent2"/>
                </a:solidFill>
              </a:rPr>
              <a:t>constant</a:t>
            </a:r>
            <a:r>
              <a:rPr lang="sv-SE" sz="2000" dirty="0" smtClean="0">
                <a:solidFill>
                  <a:schemeClr val="accent2"/>
                </a:solidFill>
              </a:rPr>
              <a:t> rate r</a:t>
            </a:r>
            <a:r>
              <a:rPr lang="sv-SE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limit input to specified Burst Size (b= bucket capacity) and Average Rate  (max admitted #packets over time period t is </a:t>
            </a:r>
            <a:r>
              <a:rPr lang="en-US" sz="1800" dirty="0" err="1" smtClean="0">
                <a:solidFill>
                  <a:srgbClr val="FF0000"/>
                </a:solidFill>
              </a:rPr>
              <a:t>b+rt</a:t>
            </a:r>
            <a:r>
              <a:rPr lang="en-US" sz="1800" dirty="0" smtClean="0">
                <a:solidFill>
                  <a:srgbClr val="FF0000"/>
                </a:solidFill>
              </a:rPr>
              <a:t>).  </a:t>
            </a:r>
            <a:endParaRPr lang="sv-SE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sz="1800" dirty="0" err="1" smtClean="0"/>
              <a:t>to</a:t>
            </a:r>
            <a:r>
              <a:rPr lang="sv-SE" sz="1800" dirty="0" smtClean="0"/>
              <a:t> </a:t>
            </a:r>
            <a:r>
              <a:rPr lang="sv-SE" sz="1800" dirty="0" err="1" smtClean="0"/>
              <a:t>avoid</a:t>
            </a:r>
            <a:r>
              <a:rPr lang="sv-SE" sz="1800" dirty="0" smtClean="0"/>
              <a:t> still </a:t>
            </a:r>
            <a:r>
              <a:rPr lang="sv-SE" sz="1800" dirty="0" err="1" smtClean="0"/>
              <a:t>much</a:t>
            </a:r>
            <a:r>
              <a:rPr lang="sv-SE" sz="1800" dirty="0" smtClean="0"/>
              <a:t> </a:t>
            </a:r>
            <a:r>
              <a:rPr lang="sv-SE" sz="1800" dirty="0" err="1" smtClean="0"/>
              <a:t>burstiness</a:t>
            </a:r>
            <a:r>
              <a:rPr lang="sv-SE" sz="1800" dirty="0" smtClean="0"/>
              <a:t>, </a:t>
            </a:r>
            <a:r>
              <a:rPr lang="sv-SE" sz="1800" dirty="0" err="1" smtClean="0"/>
              <a:t>put</a:t>
            </a:r>
            <a:r>
              <a:rPr lang="sv-SE" sz="1800" dirty="0" smtClean="0"/>
              <a:t> a </a:t>
            </a:r>
            <a:r>
              <a:rPr lang="sv-SE" sz="1800" dirty="0" err="1" smtClean="0"/>
              <a:t>leaky</a:t>
            </a:r>
            <a:r>
              <a:rPr lang="sv-SE" sz="1800" dirty="0" smtClean="0"/>
              <a:t> </a:t>
            </a:r>
            <a:r>
              <a:rPr lang="sv-SE" sz="1800" dirty="0" err="1" smtClean="0"/>
              <a:t>bucket</a:t>
            </a:r>
            <a:r>
              <a:rPr lang="sv-SE" sz="1800" dirty="0" smtClean="0"/>
              <a:t> -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higher</a:t>
            </a:r>
            <a:r>
              <a:rPr lang="sv-SE" sz="1800" dirty="0" smtClean="0"/>
              <a:t> rate; </a:t>
            </a:r>
            <a:r>
              <a:rPr lang="sv-SE" sz="1800" i="1" dirty="0" err="1" smtClean="0"/>
              <a:t>why</a:t>
            </a:r>
            <a:r>
              <a:rPr lang="sv-SE" sz="1800" i="1" dirty="0" smtClean="0"/>
              <a:t>?</a:t>
            </a:r>
            <a:r>
              <a:rPr lang="sv-SE" sz="1800" dirty="0" smtClean="0"/>
              <a:t>- </a:t>
            </a:r>
            <a:r>
              <a:rPr lang="sv-SE" sz="1800" dirty="0" err="1" smtClean="0"/>
              <a:t>after</a:t>
            </a:r>
            <a:r>
              <a:rPr lang="sv-SE" sz="1800" dirty="0" smtClean="0"/>
              <a:t> the token </a:t>
            </a:r>
            <a:r>
              <a:rPr lang="sv-SE" sz="1800" dirty="0" err="1" smtClean="0"/>
              <a:t>bucket</a:t>
            </a:r>
            <a:r>
              <a:rPr lang="sv-SE" sz="1800" dirty="0" smtClean="0"/>
              <a:t>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2135B-181E-45D6-A309-B408454C2243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65542" name="Picture 4" descr="5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679700"/>
            <a:ext cx="64722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Mechanisms: token bucket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79208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/>
              <a:t>Another way to illustrate token buckets: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DA66-FA8D-4677-BF0C-5703A3EA4F6D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66566" name="Picture 4" descr="667 Token 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3290888"/>
            <a:ext cx="609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8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Policing: the effect of buckets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89025"/>
            <a:ext cx="3895725" cy="576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input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pure </a:t>
            </a:r>
            <a:r>
              <a:rPr lang="en-US" sz="2000" smtClean="0">
                <a:solidFill>
                  <a:srgbClr val="FF0000"/>
                </a:solidFill>
              </a:rPr>
              <a:t>leaky bucket, </a:t>
            </a:r>
            <a:r>
              <a:rPr lang="en-US" sz="2000" smtClean="0"/>
              <a:t>2MBps</a:t>
            </a:r>
            <a:endParaRPr lang="en-US" sz="20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250KB,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500KB,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750KB,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500KB, 2MBps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feeding 10MBps </a:t>
            </a:r>
            <a:r>
              <a:rPr lang="en-US" sz="2000" smtClean="0">
                <a:solidFill>
                  <a:srgbClr val="FF0000"/>
                </a:solidFill>
              </a:rPr>
              <a:t>leaky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1036638"/>
            <a:ext cx="5635625" cy="69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7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1" y="48691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 VC (ATM) approach (incl. material from </a:t>
            </a:r>
            <a:r>
              <a:rPr lang="en-US" sz="2000" dirty="0" err="1"/>
              <a:t>Ch</a:t>
            </a:r>
            <a:r>
              <a:rPr lang="en-US" sz="2000" dirty="0"/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Internet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approaches in discussion: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Rs_N6F96TXKX8N_HOmdPc_croQ6UZtnIlY9SC5giy8bWiiO4DO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54" y="4293096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6275" cy="464096"/>
          </a:xfrm>
        </p:spPr>
        <p:txBody>
          <a:bodyPr/>
          <a:lstStyle/>
          <a:p>
            <a:r>
              <a:rPr lang="en-US" sz="2800" dirty="0" smtClean="0"/>
              <a:t>(Virtual Circuit example)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ATM</a:t>
            </a:r>
            <a:r>
              <a:rPr lang="en-US" sz="2800" dirty="0" smtClean="0"/>
              <a:t>: Asynchronous Transfer Mode nets</a:t>
            </a:r>
            <a:endParaRPr lang="en-US" dirty="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243824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Internet: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today’s </a:t>
            </a:r>
            <a:r>
              <a:rPr lang="en-US" sz="2000" i="1" dirty="0" smtClean="0"/>
              <a:t>de facto</a:t>
            </a:r>
            <a:r>
              <a:rPr lang="en-US" sz="2000" dirty="0" smtClean="0"/>
              <a:t> standard for global data networking</a:t>
            </a:r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1980’s: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telco’s</a:t>
            </a:r>
            <a:r>
              <a:rPr lang="en-US" sz="2000" dirty="0" smtClean="0"/>
              <a:t> develop ATM: competing network standard for carrying high-speed voice/data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principles: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virtual-circuit networks</a:t>
            </a:r>
            <a:r>
              <a:rPr lang="en-US" sz="2000" dirty="0" smtClean="0"/>
              <a:t>: switches maintain state for each “call”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small (48 byte payload, 5 byte header) fixed length </a:t>
            </a:r>
            <a:r>
              <a:rPr lang="en-US" sz="2000" i="1" dirty="0" smtClean="0"/>
              <a:t>cells</a:t>
            </a:r>
            <a:r>
              <a:rPr lang="en-US" sz="2000" dirty="0" smtClean="0"/>
              <a:t> (like packets)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fast switching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small size good for voice</a:t>
            </a:r>
          </a:p>
          <a:p>
            <a:pPr>
              <a:lnSpc>
                <a:spcPct val="90000"/>
              </a:lnSpc>
            </a:pPr>
            <a:r>
              <a:rPr lang="sv-SE" sz="2000" dirty="0" err="1" smtClean="0"/>
              <a:t>Assume</a:t>
            </a:r>
            <a:r>
              <a:rPr lang="sv-SE" sz="2000" dirty="0" smtClean="0"/>
              <a:t> </a:t>
            </a:r>
            <a:r>
              <a:rPr lang="sv-SE" sz="2000" dirty="0" err="1" smtClean="0"/>
              <a:t>low</a:t>
            </a:r>
            <a:r>
              <a:rPr lang="sv-SE" sz="2000" dirty="0" smtClean="0"/>
              <a:t> </a:t>
            </a:r>
            <a:r>
              <a:rPr lang="sv-SE" sz="2000" dirty="0" err="1" smtClean="0"/>
              <a:t>error</a:t>
            </a:r>
            <a:r>
              <a:rPr lang="sv-SE" sz="2000" dirty="0" smtClean="0"/>
              <a:t>-rates, </a:t>
            </a:r>
            <a:r>
              <a:rPr lang="sv-SE" sz="2000" dirty="0" smtClean="0">
                <a:solidFill>
                  <a:srgbClr val="FF0000"/>
                </a:solidFill>
              </a:rPr>
              <a:t>do not </a:t>
            </a:r>
            <a:r>
              <a:rPr lang="sv-SE" sz="2000" dirty="0" err="1" smtClean="0">
                <a:solidFill>
                  <a:srgbClr val="FF0000"/>
                </a:solidFill>
              </a:rPr>
              <a:t>perform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error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control</a:t>
            </a:r>
            <a:r>
              <a:rPr lang="sv-SE" sz="2000" dirty="0" smtClean="0">
                <a:solidFill>
                  <a:srgbClr val="FF0000"/>
                </a:solidFill>
              </a:rPr>
              <a:t> (</a:t>
            </a:r>
            <a:r>
              <a:rPr lang="sv-SE" sz="2000" dirty="0" err="1" smtClean="0">
                <a:solidFill>
                  <a:srgbClr val="FF0000"/>
                </a:solidFill>
              </a:rPr>
              <a:t>enhance</a:t>
            </a:r>
            <a:r>
              <a:rPr lang="sv-SE" sz="2000" dirty="0" smtClean="0">
                <a:solidFill>
                  <a:srgbClr val="FF0000"/>
                </a:solidFill>
              </a:rPr>
              <a:t> speed)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well-defined interface between “network” and “user” (think of classic telecom)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B86AE-8756-4AF9-9454-F582D50C6E7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2388072" y="4324463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 smtClean="0">
                <a:solidFill>
                  <a:srgbClr val="FF0000"/>
                </a:solidFill>
              </a:rPr>
              <a:t>?</a:t>
            </a:r>
            <a:endParaRPr lang="sv-S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41300" y="4995863"/>
            <a:ext cx="80756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sv-SE" dirty="0"/>
              <a:t>ATM </a:t>
            </a:r>
            <a:r>
              <a:rPr lang="sv-SE" dirty="0" err="1"/>
              <a:t>switches</a:t>
            </a:r>
            <a:r>
              <a:rPr lang="sv-SE" dirty="0"/>
              <a:t>: VC </a:t>
            </a:r>
            <a:r>
              <a:rPr lang="sv-SE" dirty="0" err="1"/>
              <a:t>technology</a:t>
            </a:r>
            <a:endParaRPr lang="sv-SE" dirty="0"/>
          </a:p>
          <a:p>
            <a:pPr lvl="1" eaLnBrk="0" hangingPunct="0">
              <a:buFontTx/>
              <a:buChar char="•"/>
            </a:pP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channels</a:t>
            </a:r>
            <a:r>
              <a:rPr lang="sv-SE" dirty="0"/>
              <a:t>,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circuits</a:t>
            </a:r>
            <a:r>
              <a:rPr lang="sv-SE" dirty="0"/>
              <a:t> </a:t>
            </a:r>
          </a:p>
          <a:p>
            <a:pPr lvl="2" eaLnBrk="0" hangingPunct="0"/>
            <a:r>
              <a:rPr lang="sv-SE" dirty="0" err="1"/>
              <a:t>Based</a:t>
            </a:r>
            <a:r>
              <a:rPr lang="sv-SE" dirty="0"/>
              <a:t> on Banyan </a:t>
            </a:r>
            <a:r>
              <a:rPr lang="sv-SE" dirty="0" err="1"/>
              <a:t>crossbar</a:t>
            </a:r>
            <a:r>
              <a:rPr lang="sv-SE" dirty="0"/>
              <a:t> </a:t>
            </a:r>
            <a:r>
              <a:rPr lang="sv-SE" dirty="0" err="1"/>
              <a:t>switches</a:t>
            </a:r>
            <a:endParaRPr lang="sv-SE" dirty="0"/>
          </a:p>
          <a:p>
            <a:pPr eaLnBrk="0" hangingPunct="0">
              <a:buFontTx/>
              <a:buChar char="•"/>
            </a:pP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ATM </a:t>
            </a:r>
            <a:r>
              <a:rPr lang="sv-SE" dirty="0" err="1">
                <a:solidFill>
                  <a:srgbClr val="FF0000"/>
                </a:solidFill>
              </a:rPr>
              <a:t>routing</a:t>
            </a:r>
            <a:r>
              <a:rPr lang="sv-SE" dirty="0">
                <a:solidFill>
                  <a:srgbClr val="FF0000"/>
                </a:solidFill>
              </a:rPr>
              <a:t>: as 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travelling</a:t>
            </a:r>
            <a:r>
              <a:rPr lang="sv-SE" dirty="0">
                <a:solidFill>
                  <a:srgbClr val="FF0000"/>
                </a:solidFill>
              </a:rPr>
              <a:t> (</a:t>
            </a:r>
            <a:r>
              <a:rPr lang="sv-SE" dirty="0" err="1">
                <a:solidFill>
                  <a:srgbClr val="FF0000"/>
                </a:solidFill>
              </a:rPr>
              <a:t>hence</a:t>
            </a:r>
            <a:r>
              <a:rPr lang="sv-SE" dirty="0">
                <a:solidFill>
                  <a:srgbClr val="FF0000"/>
                </a:solidFill>
              </a:rPr>
              <a:t> no </a:t>
            </a:r>
            <a:r>
              <a:rPr lang="sv-SE" dirty="0" err="1">
                <a:solidFill>
                  <a:srgbClr val="FF0000"/>
                </a:solidFill>
              </a:rPr>
              <a:t>state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 smtClean="0">
                <a:solidFill>
                  <a:srgbClr val="FF0000"/>
                </a:solidFill>
              </a:rPr>
              <a:t>stream</a:t>
            </a:r>
            <a:r>
              <a:rPr lang="sv-SE" dirty="0" smtClean="0">
                <a:solidFill>
                  <a:srgbClr val="FF0000"/>
                </a:solidFill>
              </a:rPr>
              <a:t>/</a:t>
            </a:r>
            <a:r>
              <a:rPr lang="sv-SE" dirty="0" err="1" smtClean="0">
                <a:solidFill>
                  <a:srgbClr val="FF0000"/>
                </a:solidFill>
              </a:rPr>
              <a:t>passenger</a:t>
            </a:r>
            <a:r>
              <a:rPr lang="sv-SE" dirty="0" smtClean="0">
                <a:solidFill>
                  <a:srgbClr val="FF0000"/>
                </a:solidFill>
              </a:rPr>
              <a:t>”, </a:t>
            </a:r>
            <a:r>
              <a:rPr lang="sv-SE" dirty="0" err="1">
                <a:solidFill>
                  <a:srgbClr val="FF0000"/>
                </a:solidFill>
              </a:rPr>
              <a:t>but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>
                <a:solidFill>
                  <a:srgbClr val="FF0000"/>
                </a:solidFill>
              </a:rPr>
              <a:t>”)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smtClean="0"/>
              <a:t>Recall: switching fabrics</a:t>
            </a:r>
            <a:endParaRPr lang="en-US" smtClean="0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9E15D-D877-4C45-A821-C72A048D43A2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73732" name="Picture 2" descr="463 swtching 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387475"/>
            <a:ext cx="5213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 (small packet)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4614"/>
            <a:ext cx="7758113" cy="2661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48-byte payload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Why?: small payload -&gt; short cell-creation delay for digitized voice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halfway between 32 and 64 (compromise!)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Header: 5bytes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VCI:</a:t>
            </a:r>
            <a:r>
              <a:rPr lang="en-US" sz="1600" dirty="0" smtClean="0"/>
              <a:t> virtual channel ID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PT:</a:t>
            </a:r>
            <a:r>
              <a:rPr lang="en-US" sz="1600" b="1" dirty="0" smtClean="0"/>
              <a:t> </a:t>
            </a:r>
            <a:r>
              <a:rPr lang="en-US" sz="1600" dirty="0" smtClean="0"/>
              <a:t>Payload type (e.g. Resource Management cell versus data cell) 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CLP: </a:t>
            </a:r>
            <a:r>
              <a:rPr lang="en-US" sz="1600" dirty="0" smtClean="0"/>
              <a:t>Cell Loss Priority bit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CLP = 1 implies low priority cell, can be discarded if congestion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HEC:</a:t>
            </a:r>
            <a:r>
              <a:rPr lang="en-US" sz="1600" dirty="0" smtClean="0"/>
              <a:t> Header Error Checksum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199E8-F040-4524-A67D-606A9687898B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7475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4137025"/>
            <a:ext cx="5276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306388" y="4575175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header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format</a:t>
            </a:r>
            <a:endParaRPr lang="en-US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VC technology</a:t>
            </a:r>
            <a:br>
              <a:rPr lang="en-US" sz="3200" dirty="0" smtClean="0"/>
            </a:br>
            <a:r>
              <a:rPr lang="en-US" sz="3200" dirty="0" smtClean="0"/>
              <a:t>ATM Network service models: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8A6-9F9D-4747-946A-2247DF70281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250825" y="1506538"/>
            <a:ext cx="1497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Service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Model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Constant Bit Rate</a:t>
            </a:r>
            <a:r>
              <a:rPr lang="en-US" sz="2000">
                <a:latin typeface="Arial" pitchFamily="34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VariableBR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(RT/nRT)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  <a:latin typeface="Arial" pitchFamily="34" charset="0"/>
              </a:rPr>
              <a:t>Available BR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UndefinedBR</a:t>
            </a:r>
            <a:endParaRPr 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3300413" y="1801813"/>
            <a:ext cx="15382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Bandwidth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constant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guaranteed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guaranteed 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minimum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none</a:t>
            </a:r>
            <a:endParaRPr lang="en-US"/>
          </a:p>
        </p:txBody>
      </p:sp>
      <p:sp>
        <p:nvSpPr>
          <p:cNvPr id="75783" name="Line 5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700588" y="1801813"/>
            <a:ext cx="720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Loss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5424488" y="1811338"/>
            <a:ext cx="831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Order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6281738" y="1811338"/>
            <a:ext cx="9477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Timing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7281863" y="1525588"/>
            <a:ext cx="14700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feedback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Guarantees ?</a:t>
            </a:r>
            <a:endParaRPr lang="en-US"/>
          </a:p>
        </p:txBody>
      </p:sp>
      <p:sp>
        <p:nvSpPr>
          <p:cNvPr id="75793" name="Line 15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94" name="Rectangle 16"/>
          <p:cNvSpPr>
            <a:spLocks noChangeArrowheads="1"/>
          </p:cNvSpPr>
          <p:nvPr/>
        </p:nvSpPr>
        <p:spPr bwMode="auto">
          <a:xfrm>
            <a:off x="447675" y="5457825"/>
            <a:ext cx="8304213" cy="779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With ABR you can get min guaranteed capacity and better, if possible; with UBR you can get better, but you may be thrown out in the middle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 flipH="1">
            <a:off x="1744663" y="1520825"/>
            <a:ext cx="1500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Example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voice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Video/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“streaming”</a:t>
            </a:r>
          </a:p>
          <a:p>
            <a:pPr eaLnBrk="0" hangingPunct="0"/>
            <a:r>
              <a:rPr lang="en-US" sz="2000" dirty="0">
                <a:solidFill>
                  <a:schemeClr val="accent1"/>
                </a:solidFill>
                <a:latin typeface="Arial" pitchFamily="34" charset="0"/>
              </a:rPr>
              <a:t>www-browsing</a:t>
            </a:r>
          </a:p>
          <a:p>
            <a:pPr eaLnBrk="0" hangingPunct="0"/>
            <a:r>
              <a:rPr lang="en-US" sz="1800" dirty="0">
                <a:latin typeface="Arial" pitchFamily="34" charset="0"/>
              </a:rPr>
              <a:t>Background file transfer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Bit Rate Services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4F765-47CA-4C27-BA15-3FC60DB24381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 cstate="print"/>
          <a:srcRect b="20116"/>
          <a:stretch>
            <a:fillRect/>
          </a:stretch>
        </p:blipFill>
        <p:spPr bwMode="auto">
          <a:xfrm>
            <a:off x="609600" y="1771650"/>
            <a:ext cx="78486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4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930" y="1094870"/>
            <a:ext cx="4265078" cy="525512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video: sequence of </a:t>
            </a:r>
            <a:r>
              <a:rPr lang="en-US" sz="2400" dirty="0" smtClean="0">
                <a:ea typeface="ＭＳ Ｐゴシック" charset="0"/>
              </a:rPr>
              <a:t>images (arrays of pixels)  </a:t>
            </a:r>
            <a:r>
              <a:rPr lang="en-US" sz="2400" dirty="0">
                <a:ea typeface="ＭＳ Ｐゴシック" charset="0"/>
              </a:rPr>
              <a:t>displayed at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 24 </a:t>
            </a:r>
            <a:r>
              <a:rPr lang="en-US" dirty="0" smtClean="0">
                <a:ea typeface="ＭＳ Ｐゴシック" charset="0"/>
              </a:rPr>
              <a:t>images/sec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CBR: (constant bit rate): </a:t>
            </a:r>
            <a:r>
              <a:rPr lang="en-US" sz="2400" dirty="0">
                <a:solidFill>
                  <a:srgbClr val="000000"/>
                </a:solidFill>
              </a:rPr>
              <a:t>video encoding rate fixed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VBR:  (variable bit rate): </a:t>
            </a:r>
            <a:r>
              <a:rPr lang="en-US" sz="2400" dirty="0">
                <a:solidFill>
                  <a:srgbClr val="000000"/>
                </a:solidFill>
              </a:rPr>
              <a:t>video encoding rate changes as amount of spatial, temporal coding changes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examples: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 1 (CD-ROM) 1.5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MPEG2 (DVD) 3-6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MPEG4 (often used in Internet, &lt; 1 Mbps)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A399E4A2-C13B-411D-9740-2C9797C623B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6583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video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spatial coding example: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instead of sending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 N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values of same color (all purple), send only two values: color  value (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purple)  and number of repeated values (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83442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400" dirty="0">
                <a:solidFill>
                  <a:srgbClr val="CC0000"/>
                </a:solidFill>
                <a:latin typeface="Arial" pitchFamily="34" charset="0"/>
              </a:rPr>
              <a:t>temporal coding example: </a:t>
            </a:r>
            <a:r>
              <a:rPr lang="en-US" sz="1400" i="0" dirty="0">
                <a:solidFill>
                  <a:srgbClr val="000000"/>
                </a:solidFill>
                <a:latin typeface="Arial" pitchFamily="34" charset="0"/>
              </a:rPr>
              <a:t>instead of sending complete frame at i+1, send only differences from frame </a:t>
            </a:r>
            <a:r>
              <a:rPr lang="en-US" sz="1400" i="0" dirty="0" err="1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sz="1400" i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01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ATM Congestion Control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dirty="0" err="1" smtClean="0"/>
              <a:t>Several</a:t>
            </a:r>
            <a:r>
              <a:rPr lang="sv-SE" dirty="0" smtClean="0"/>
              <a:t> different </a:t>
            </a:r>
            <a:r>
              <a:rPr lang="sv-SE" dirty="0" err="1" smtClean="0"/>
              <a:t>strategies</a:t>
            </a:r>
            <a:r>
              <a:rPr lang="sv-SE" dirty="0" smtClean="0"/>
              <a:t>:</a:t>
            </a:r>
            <a:endParaRPr lang="sv-SE" dirty="0" smtClean="0"/>
          </a:p>
          <a:p>
            <a:r>
              <a:rPr lang="sv-SE" b="1" dirty="0" err="1" smtClean="0">
                <a:solidFill>
                  <a:srgbClr val="FF0000"/>
                </a:solidFill>
              </a:rPr>
              <a:t>Admission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control</a:t>
            </a:r>
            <a:r>
              <a:rPr lang="sv-SE" b="1" dirty="0" smtClean="0">
                <a:solidFill>
                  <a:srgbClr val="FF0000"/>
                </a:solidFill>
              </a:rPr>
              <a:t> and </a:t>
            </a:r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reservation</a:t>
            </a:r>
            <a:r>
              <a:rPr lang="sv-SE" i="1" dirty="0" smtClean="0"/>
              <a:t>: </a:t>
            </a:r>
            <a:r>
              <a:rPr lang="sv-SE" dirty="0" err="1" smtClean="0"/>
              <a:t>reserve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opening</a:t>
            </a:r>
            <a:r>
              <a:rPr lang="sv-SE" dirty="0" smtClean="0"/>
              <a:t> a VC; </a:t>
            </a:r>
            <a:r>
              <a:rPr lang="sv-SE" dirty="0" err="1" smtClean="0"/>
              <a:t>traffic</a:t>
            </a:r>
            <a:r>
              <a:rPr lang="sv-SE" dirty="0" smtClean="0"/>
              <a:t> </a:t>
            </a:r>
            <a:r>
              <a:rPr lang="sv-SE" dirty="0" err="1" smtClean="0"/>
              <a:t>shaping</a:t>
            </a:r>
            <a:r>
              <a:rPr lang="sv-SE" dirty="0" smtClean="0"/>
              <a:t> and  </a:t>
            </a:r>
            <a:r>
              <a:rPr lang="sv-SE" dirty="0" err="1" smtClean="0"/>
              <a:t>policing</a:t>
            </a:r>
            <a:r>
              <a:rPr lang="sv-SE" i="1" dirty="0" smtClean="0"/>
              <a:t> (</a:t>
            </a:r>
            <a:r>
              <a:rPr lang="sv-SE" i="1" dirty="0" err="1" smtClean="0"/>
              <a:t>use</a:t>
            </a:r>
            <a:r>
              <a:rPr lang="sv-SE" i="1" dirty="0" smtClean="0"/>
              <a:t> </a:t>
            </a:r>
            <a:r>
              <a:rPr lang="sv-SE" i="1" dirty="0" err="1" smtClean="0"/>
              <a:t>bucket</a:t>
            </a:r>
            <a:r>
              <a:rPr lang="sv-SE" i="1" dirty="0" smtClean="0"/>
              <a:t>-like </a:t>
            </a:r>
            <a:r>
              <a:rPr lang="sv-SE" i="1" dirty="0" err="1" smtClean="0"/>
              <a:t>methods</a:t>
            </a:r>
            <a:r>
              <a:rPr lang="sv-SE" i="1" dirty="0" smtClean="0"/>
              <a:t>)</a:t>
            </a:r>
          </a:p>
          <a:p>
            <a:endParaRPr lang="sv-SE" i="1" dirty="0" smtClean="0"/>
          </a:p>
          <a:p>
            <a:r>
              <a:rPr lang="sv-SE" b="1" dirty="0" smtClean="0">
                <a:solidFill>
                  <a:srgbClr val="00CC66"/>
                </a:solidFill>
              </a:rPr>
              <a:t>Rate-</a:t>
            </a:r>
            <a:r>
              <a:rPr lang="sv-SE" b="1" dirty="0" err="1" smtClean="0">
                <a:solidFill>
                  <a:srgbClr val="00CC66"/>
                </a:solidFill>
              </a:rPr>
              <a:t>based</a:t>
            </a:r>
            <a:r>
              <a:rPr lang="sv-SE" b="1" dirty="0" smtClean="0">
                <a:solidFill>
                  <a:srgbClr val="00CC66"/>
                </a:solidFill>
              </a:rPr>
              <a:t> </a:t>
            </a:r>
            <a:r>
              <a:rPr lang="sv-SE" b="1" dirty="0" err="1" smtClean="0">
                <a:solidFill>
                  <a:srgbClr val="00CC66"/>
                </a:solidFill>
              </a:rPr>
              <a:t>congestion</a:t>
            </a:r>
            <a:r>
              <a:rPr lang="sv-SE" b="1" dirty="0" smtClean="0">
                <a:solidFill>
                  <a:srgbClr val="00CC66"/>
                </a:solidFill>
              </a:rPr>
              <a:t> </a:t>
            </a:r>
            <a:r>
              <a:rPr lang="sv-SE" b="1" dirty="0" err="1" smtClean="0">
                <a:solidFill>
                  <a:srgbClr val="00CC66"/>
                </a:solidFill>
              </a:rPr>
              <a:t>control</a:t>
            </a:r>
            <a:r>
              <a:rPr lang="sv-SE" i="1" dirty="0" smtClean="0"/>
              <a:t>: </a:t>
            </a:r>
            <a:r>
              <a:rPr lang="sv-SE" dirty="0"/>
              <a:t>(</a:t>
            </a:r>
            <a:r>
              <a:rPr lang="sv-SE" dirty="0" err="1"/>
              <a:t>especially</a:t>
            </a:r>
            <a:r>
              <a:rPr lang="sv-SE" dirty="0"/>
              <a:t> for </a:t>
            </a:r>
            <a:r>
              <a:rPr lang="sv-SE" dirty="0">
                <a:solidFill>
                  <a:srgbClr val="00CC66"/>
                </a:solidFill>
              </a:rPr>
              <a:t>ABR </a:t>
            </a:r>
            <a:r>
              <a:rPr lang="sv-SE" dirty="0" err="1">
                <a:solidFill>
                  <a:srgbClr val="00CC66"/>
                </a:solidFill>
              </a:rPr>
              <a:t>traffic</a:t>
            </a:r>
            <a:r>
              <a:rPr lang="sv-SE" dirty="0"/>
              <a:t>) </a:t>
            </a:r>
            <a:endParaRPr lang="sv-SE" dirty="0" smtClean="0"/>
          </a:p>
          <a:p>
            <a:pPr lvl="1"/>
            <a:r>
              <a:rPr lang="sv-SE" b="1" dirty="0" err="1" smtClean="0"/>
              <a:t>idea</a:t>
            </a:r>
            <a:r>
              <a:rPr lang="sv-SE" b="1" dirty="0" smtClean="0"/>
              <a:t> </a:t>
            </a:r>
            <a:r>
              <a:rPr lang="sv-SE" i="1" dirty="0"/>
              <a:t>= </a:t>
            </a:r>
            <a:r>
              <a:rPr lang="sv-SE" dirty="0" err="1"/>
              <a:t>give</a:t>
            </a:r>
            <a:r>
              <a:rPr lang="sv-SE" dirty="0"/>
              <a:t> feedback </a:t>
            </a:r>
            <a:r>
              <a:rPr lang="sv-SE" dirty="0" err="1"/>
              <a:t>to</a:t>
            </a:r>
            <a:r>
              <a:rPr lang="sv-SE" dirty="0"/>
              <a:t> the </a:t>
            </a:r>
            <a:r>
              <a:rPr lang="sv-SE" dirty="0" err="1"/>
              <a:t>sender</a:t>
            </a:r>
            <a:r>
              <a:rPr lang="sv-SE" dirty="0"/>
              <a:t> and intermediate stations on the </a:t>
            </a:r>
            <a:r>
              <a:rPr lang="sv-SE" i="1" dirty="0"/>
              <a:t>min. </a:t>
            </a:r>
            <a:r>
              <a:rPr lang="sv-SE" i="1" dirty="0" err="1"/>
              <a:t>available</a:t>
            </a:r>
            <a:r>
              <a:rPr lang="sv-SE" i="1" dirty="0"/>
              <a:t> (= max. acceptable) rate</a:t>
            </a:r>
            <a:r>
              <a:rPr lang="sv-SE" dirty="0"/>
              <a:t> on the VC.</a:t>
            </a:r>
            <a:endParaRPr lang="en-US" sz="1400" dirty="0"/>
          </a:p>
          <a:p>
            <a:pPr lvl="1"/>
            <a:r>
              <a:rPr lang="sv-SE" dirty="0" err="1" smtClean="0"/>
              <a:t>similar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smtClean="0">
                <a:solidFill>
                  <a:schemeClr val="accent2"/>
                </a:solidFill>
              </a:rPr>
              <a:t>choke packets (option </a:t>
            </a:r>
            <a:r>
              <a:rPr lang="sv-SE" dirty="0" err="1" smtClean="0">
                <a:solidFill>
                  <a:schemeClr val="accent2"/>
                </a:solidFill>
              </a:rPr>
              <a:t>also</a:t>
            </a:r>
            <a:r>
              <a:rPr lang="sv-SE" dirty="0" smtClean="0">
                <a:solidFill>
                  <a:schemeClr val="accent2"/>
                </a:solidFill>
              </a:rPr>
              <a:t> provided in IP (ICMP) </a:t>
            </a:r>
            <a:r>
              <a:rPr lang="sv-SE" dirty="0" err="1" smtClean="0">
                <a:solidFill>
                  <a:schemeClr val="accent2"/>
                </a:solidFill>
              </a:rPr>
              <a:t>also</a:t>
            </a:r>
            <a:r>
              <a:rPr lang="sv-SE" dirty="0" smtClean="0">
                <a:solidFill>
                  <a:schemeClr val="accent2"/>
                </a:solidFill>
              </a:rPr>
              <a:t>, </a:t>
            </a:r>
            <a:r>
              <a:rPr lang="sv-SE" dirty="0" err="1" smtClean="0">
                <a:solidFill>
                  <a:schemeClr val="accent2"/>
                </a:solidFill>
              </a:rPr>
              <a:t>but</a:t>
            </a:r>
            <a:r>
              <a:rPr lang="sv-SE" dirty="0" smtClean="0">
                <a:solidFill>
                  <a:schemeClr val="accent2"/>
                </a:solidFill>
              </a:rPr>
              <a:t> not </a:t>
            </a:r>
            <a:r>
              <a:rPr lang="sv-SE" dirty="0" err="1" smtClean="0">
                <a:solidFill>
                  <a:schemeClr val="accent2"/>
                </a:solidFill>
              </a:rPr>
              <a:t>really</a:t>
            </a:r>
            <a:r>
              <a:rPr lang="sv-SE" dirty="0" smtClean="0">
                <a:solidFill>
                  <a:schemeClr val="accent2"/>
                </a:solidFill>
              </a:rPr>
              <a:t> </a:t>
            </a:r>
            <a:r>
              <a:rPr lang="sv-SE" dirty="0" err="1" smtClean="0">
                <a:solidFill>
                  <a:schemeClr val="accent2"/>
                </a:solidFill>
              </a:rPr>
              <a:t>used</a:t>
            </a:r>
            <a:r>
              <a:rPr lang="sv-SE" dirty="0" smtClean="0">
                <a:solidFill>
                  <a:schemeClr val="accent2"/>
                </a:solidFill>
              </a:rPr>
              <a:t> in implementations)</a:t>
            </a:r>
            <a:r>
              <a:rPr lang="sv-SE" dirty="0" smtClean="0"/>
              <a:t>; </a:t>
            </a:r>
            <a:endParaRPr lang="en-US" sz="1400" dirty="0" smtClean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8A72-2E15-4A56-AD3E-0BB7E1DA575A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51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72" y="116632"/>
            <a:ext cx="8219256" cy="576064"/>
          </a:xfrm>
        </p:spPr>
        <p:txBody>
          <a:bodyPr/>
          <a:lstStyle/>
          <a:p>
            <a:r>
              <a:rPr lang="en-US" sz="2800" dirty="0" smtClean="0"/>
              <a:t>Multiprotocol label switching (MPLS</a:t>
            </a:r>
            <a:r>
              <a:rPr lang="en-US" sz="2800" dirty="0" smtClean="0"/>
              <a:t>) in IP networks: ATM-inspired</a:t>
            </a:r>
            <a:endParaRPr lang="en-US" sz="2800" dirty="0" smtClean="0"/>
          </a:p>
        </p:txBody>
      </p:sp>
      <p:sp>
        <p:nvSpPr>
          <p:cNvPr id="1085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3"/>
            <a:ext cx="8229600" cy="3236812"/>
          </a:xfrm>
        </p:spPr>
        <p:txBody>
          <a:bodyPr/>
          <a:lstStyle/>
          <a:p>
            <a:r>
              <a:rPr lang="en-US" sz="2400" dirty="0" smtClean="0"/>
              <a:t>initial goal: speed up IP forwarding by using fixed length label (instead of IP address) to do forwarding </a:t>
            </a:r>
          </a:p>
          <a:p>
            <a:pPr lvl="1"/>
            <a:r>
              <a:rPr lang="en-US" dirty="0" smtClean="0"/>
              <a:t>borrowing ideas from Virtual Circuit (VC) approach </a:t>
            </a:r>
            <a:r>
              <a:rPr lang="en-US" dirty="0" smtClean="0"/>
              <a:t>but </a:t>
            </a:r>
            <a:r>
              <a:rPr lang="en-US" dirty="0" smtClean="0"/>
              <a:t>IP datagram still keeps IP </a:t>
            </a:r>
            <a:r>
              <a:rPr lang="en-US" dirty="0" smtClean="0"/>
              <a:t>address</a:t>
            </a:r>
            <a:endParaRPr lang="en-US" dirty="0" smtClean="0"/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label-switched </a:t>
            </a:r>
            <a:r>
              <a:rPr lang="en-US" sz="2400" dirty="0">
                <a:solidFill>
                  <a:srgbClr val="FF0000"/>
                </a:solidFill>
              </a:rPr>
              <a:t>router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MPLS forwarding table distinct from IP forwarding tables</a:t>
            </a:r>
          </a:p>
          <a:p>
            <a:endParaRPr lang="en-US" dirty="0" smtClean="0"/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664275"/>
            <a:ext cx="730424" cy="365125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7943DA5-0E2A-482F-A324-BB3C3B9E41F9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50" name="Freeform 4"/>
          <p:cNvSpPr>
            <a:spLocks/>
          </p:cNvSpPr>
          <p:nvPr/>
        </p:nvSpPr>
        <p:spPr bwMode="auto">
          <a:xfrm>
            <a:off x="2052638" y="4841826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1" name="Rectangle 5"/>
          <p:cNvSpPr>
            <a:spLocks noChangeArrowheads="1"/>
          </p:cNvSpPr>
          <p:nvPr/>
        </p:nvSpPr>
        <p:spPr bwMode="auto">
          <a:xfrm>
            <a:off x="706438" y="4214764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719138" y="421952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4376738" y="4341764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2587625" y="42020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4241800" y="4197301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5588000" y="4198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5618163" y="4351289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108558" name="Rectangle 25"/>
          <p:cNvSpPr>
            <a:spLocks noChangeArrowheads="1"/>
          </p:cNvSpPr>
          <p:nvPr/>
        </p:nvSpPr>
        <p:spPr bwMode="auto">
          <a:xfrm>
            <a:off x="2576513" y="4200476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9" name="Text Box 7"/>
          <p:cNvSpPr txBox="1">
            <a:spLocks noChangeArrowheads="1"/>
          </p:cNvSpPr>
          <p:nvPr/>
        </p:nvSpPr>
        <p:spPr bwMode="auto">
          <a:xfrm>
            <a:off x="2611438" y="4359226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108560" name="Rectangle 27"/>
          <p:cNvSpPr>
            <a:spLocks noChangeArrowheads="1"/>
          </p:cNvSpPr>
          <p:nvPr/>
        </p:nvSpPr>
        <p:spPr bwMode="auto">
          <a:xfrm>
            <a:off x="2155825" y="5586364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8561" name="Text Box 28"/>
          <p:cNvSpPr txBox="1">
            <a:spLocks noChangeArrowheads="1"/>
          </p:cNvSpPr>
          <p:nvPr/>
        </p:nvSpPr>
        <p:spPr bwMode="auto">
          <a:xfrm>
            <a:off x="2668588" y="5754639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108562" name="Text Box 29"/>
          <p:cNvSpPr txBox="1">
            <a:spLocks noChangeArrowheads="1"/>
          </p:cNvSpPr>
          <p:nvPr/>
        </p:nvSpPr>
        <p:spPr bwMode="auto">
          <a:xfrm>
            <a:off x="3851275" y="5762576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108563" name="Text Box 30"/>
          <p:cNvSpPr txBox="1">
            <a:spLocks noChangeArrowheads="1"/>
          </p:cNvSpPr>
          <p:nvPr/>
        </p:nvSpPr>
        <p:spPr bwMode="auto">
          <a:xfrm>
            <a:off x="4408488" y="5770514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108564" name="Text Box 31"/>
          <p:cNvSpPr txBox="1">
            <a:spLocks noChangeArrowheads="1"/>
          </p:cNvSpPr>
          <p:nvPr/>
        </p:nvSpPr>
        <p:spPr bwMode="auto">
          <a:xfrm>
            <a:off x="4678363" y="5767339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108565" name="Line 32"/>
          <p:cNvSpPr>
            <a:spLocks noChangeShapeType="1"/>
          </p:cNvSpPr>
          <p:nvPr/>
        </p:nvSpPr>
        <p:spPr bwMode="auto">
          <a:xfrm>
            <a:off x="3887788" y="5595889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6" name="Line 33"/>
          <p:cNvSpPr>
            <a:spLocks noChangeShapeType="1"/>
          </p:cNvSpPr>
          <p:nvPr/>
        </p:nvSpPr>
        <p:spPr bwMode="auto">
          <a:xfrm>
            <a:off x="4457700" y="5616526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7" name="Line 34"/>
          <p:cNvSpPr>
            <a:spLocks noChangeShapeType="1"/>
          </p:cNvSpPr>
          <p:nvPr/>
        </p:nvSpPr>
        <p:spPr bwMode="auto">
          <a:xfrm>
            <a:off x="4727575" y="5611764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8" name="Text Box 35"/>
          <p:cNvSpPr txBox="1">
            <a:spLocks noChangeArrowheads="1"/>
          </p:cNvSpPr>
          <p:nvPr/>
        </p:nvSpPr>
        <p:spPr bwMode="auto">
          <a:xfrm>
            <a:off x="2827338" y="6262639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108569" name="Text Box 36"/>
          <p:cNvSpPr txBox="1">
            <a:spLocks noChangeArrowheads="1"/>
          </p:cNvSpPr>
          <p:nvPr/>
        </p:nvSpPr>
        <p:spPr bwMode="auto">
          <a:xfrm>
            <a:off x="3998913" y="6257876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108570" name="Text Box 37"/>
          <p:cNvSpPr txBox="1">
            <a:spLocks noChangeArrowheads="1"/>
          </p:cNvSpPr>
          <p:nvPr/>
        </p:nvSpPr>
        <p:spPr bwMode="auto">
          <a:xfrm>
            <a:off x="4425950" y="6254701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108571" name="Text Box 38"/>
          <p:cNvSpPr txBox="1">
            <a:spLocks noChangeArrowheads="1"/>
          </p:cNvSpPr>
          <p:nvPr/>
        </p:nvSpPr>
        <p:spPr bwMode="auto">
          <a:xfrm>
            <a:off x="4865688" y="62499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168" y="5334524"/>
            <a:ext cx="2986972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MPLS router must </a:t>
            </a:r>
            <a:r>
              <a:rPr lang="en-US" dirty="0"/>
              <a:t>co-exist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with </a:t>
            </a:r>
            <a:r>
              <a:rPr lang="en-US" dirty="0"/>
              <a:t>IP-only </a:t>
            </a:r>
            <a:r>
              <a:rPr lang="en-US" dirty="0" smtClean="0"/>
              <a:t>routers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cf</a:t>
            </a:r>
            <a:r>
              <a:rPr lang="en-US" dirty="0" smtClean="0"/>
              <a:t> overlays,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software-defined networking)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2" y="530120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Internet </a:t>
            </a:r>
            <a:r>
              <a:rPr lang="en-US" sz="2000" dirty="0" smtClean="0"/>
              <a:t>approaches in discussion: </a:t>
            </a:r>
            <a:r>
              <a:rPr lang="en-US" sz="2000" dirty="0" err="1"/>
              <a:t>Int-serv</a:t>
            </a:r>
            <a:r>
              <a:rPr lang="en-US" sz="2000" dirty="0"/>
              <a:t> + RSVP, </a:t>
            </a:r>
            <a:r>
              <a:rPr lang="en-US" sz="2000" dirty="0" smtClean="0"/>
              <a:t>Diff-</a:t>
            </a:r>
            <a:r>
              <a:rPr lang="en-US" sz="2000" dirty="0" err="1" smtClean="0"/>
              <a:t>serv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143875" cy="464096"/>
          </a:xfrm>
        </p:spPr>
        <p:txBody>
          <a:bodyPr/>
          <a:lstStyle/>
          <a:p>
            <a:r>
              <a:rPr lang="en-US" dirty="0" err="1" smtClean="0"/>
              <a:t>Intserv</a:t>
            </a:r>
            <a:r>
              <a:rPr lang="en-US" dirty="0" smtClean="0"/>
              <a:t>: </a:t>
            </a:r>
            <a:r>
              <a:rPr lang="en-US" dirty="0" err="1" smtClean="0"/>
              <a:t>QoS</a:t>
            </a:r>
            <a:r>
              <a:rPr lang="en-US" dirty="0" smtClean="0"/>
              <a:t> guarantee scenario</a:t>
            </a:r>
          </a:p>
        </p:txBody>
      </p:sp>
      <p:sp>
        <p:nvSpPr>
          <p:cNvPr id="289849" name="Rectangle 57"/>
          <p:cNvSpPr>
            <a:spLocks noGrp="1" noChangeArrowheads="1"/>
          </p:cNvSpPr>
          <p:nvPr>
            <p:ph sz="half" idx="1"/>
          </p:nvPr>
        </p:nvSpPr>
        <p:spPr>
          <a:xfrm>
            <a:off x="3642677" y="938096"/>
            <a:ext cx="5219700" cy="23250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Resource reservation per individual application session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call setup, signaling (RSVP)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Maintains </a:t>
            </a:r>
            <a:r>
              <a:rPr lang="sv-SE" sz="1800" dirty="0"/>
              <a:t> </a:t>
            </a:r>
            <a:r>
              <a:rPr lang="sv-SE" sz="1800" dirty="0" err="1"/>
              <a:t>state</a:t>
            </a:r>
            <a:r>
              <a:rPr lang="sv-SE" sz="1800" dirty="0"/>
              <a:t> a la VC </a:t>
            </a:r>
            <a:r>
              <a:rPr lang="en-US" sz="1800" dirty="0" smtClean="0">
                <a:solidFill>
                  <a:srgbClr val="FF0000"/>
                </a:solidFill>
              </a:rPr>
              <a:t> (but soft </a:t>
            </a:r>
            <a:r>
              <a:rPr lang="en-US" sz="1800" dirty="0" smtClean="0">
                <a:solidFill>
                  <a:srgbClr val="FF0000"/>
                </a:solidFill>
              </a:rPr>
              <a:t>state</a:t>
            </a:r>
            <a:r>
              <a:rPr lang="en-US" sz="1800" dirty="0" smtClean="0"/>
              <a:t>, </a:t>
            </a:r>
            <a:r>
              <a:rPr lang="en-US" sz="1800" dirty="0" err="1" smtClean="0"/>
              <a:t>ie</a:t>
            </a:r>
            <a:r>
              <a:rPr lang="en-US" sz="1800" dirty="0" smtClean="0"/>
              <a:t> times out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3">
              <a:lnSpc>
                <a:spcPct val="80000"/>
              </a:lnSpc>
            </a:pPr>
            <a:r>
              <a:rPr lang="en-US" dirty="0" smtClean="0"/>
              <a:t>responsibility at the client to renew reservations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traffic, </a:t>
            </a:r>
            <a:r>
              <a:rPr lang="en-US" sz="1800" dirty="0" err="1" smtClean="0"/>
              <a:t>QoS</a:t>
            </a:r>
            <a:r>
              <a:rPr lang="en-US" sz="1800" dirty="0" smtClean="0"/>
              <a:t> declaration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per-element admission control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A9B2C-13BE-4BAB-BCD8-34A64EDFE88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293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5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sv-SE"/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12687" name="Oval 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9" name="Oval 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1267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7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8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8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8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3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4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6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7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8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9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0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1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1266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6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7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6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4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1264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4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5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5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5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5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5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1263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4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4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7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4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4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4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6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1262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2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3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4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2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2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7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1260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1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1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1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1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1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8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8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1259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9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0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0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0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8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0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0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5" name="Line 1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9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1258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58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9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58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9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1257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30 w 3666"/>
                <a:gd name="T3" fmla="*/ 211 h 1884"/>
                <a:gd name="T4" fmla="*/ 817 w 3666"/>
                <a:gd name="T5" fmla="*/ 211 h 1884"/>
                <a:gd name="T6" fmla="*/ 1173 w 3666"/>
                <a:gd name="T7" fmla="*/ 656 h 1884"/>
                <a:gd name="T8" fmla="*/ 1479 w 3666"/>
                <a:gd name="T9" fmla="*/ 656 h 1884"/>
                <a:gd name="T10" fmla="*/ 1485 w 3666"/>
                <a:gd name="T11" fmla="*/ 1202 h 1884"/>
                <a:gd name="T12" fmla="*/ 1797 w 3666"/>
                <a:gd name="T13" fmla="*/ 1509 h 1884"/>
                <a:gd name="T14" fmla="*/ 3325 w 3666"/>
                <a:gd name="T15" fmla="*/ 1501 h 1884"/>
                <a:gd name="T16" fmla="*/ 3562 w 3666"/>
                <a:gd name="T17" fmla="*/ 1857 h 1884"/>
                <a:gd name="T18" fmla="*/ 3812 w 3666"/>
                <a:gd name="T19" fmla="*/ 1857 h 1884"/>
                <a:gd name="T20" fmla="*/ 3812 w 3666"/>
                <a:gd name="T21" fmla="*/ 2287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2401888" y="4624388"/>
            <a:ext cx="3284537" cy="1204912"/>
            <a:chOff x="1566" y="2913"/>
            <a:chExt cx="2016" cy="759"/>
          </a:xfrm>
        </p:grpSpPr>
        <p:sp>
          <p:nvSpPr>
            <p:cNvPr id="1257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71" name="Line 165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2" name="Line 166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3" name="Line 167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4" name="Line 168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6" name="Rectangle 170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ct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/>
                <a:buChar char="m"/>
              </a:pPr>
              <a:r>
                <a:rPr lang="en-US" sz="2000">
                  <a:latin typeface="Comic Sans MS" pitchFamily="66" charset="0"/>
                </a:rPr>
                <a:t>QoS-sensitive scheduling (e.g., WFQ)</a:t>
              </a:r>
              <a:endParaRPr 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342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2566" name="Picture 172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67" name="Freeform 173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68" name="Freeform 174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2569" name="Picture 175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90" name="Object 176"/>
          <p:cNvGraphicFramePr>
            <a:graphicFrameLocks noChangeAspect="1"/>
          </p:cNvGraphicFramePr>
          <p:nvPr/>
        </p:nvGraphicFramePr>
        <p:xfrm>
          <a:off x="1065213" y="2084388"/>
          <a:ext cx="404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Clip" r:id="rId5" imgW="857160" imgH="1324080" progId="">
                  <p:embed/>
                </p:oleObj>
              </mc:Choice>
              <mc:Fallback>
                <p:oleObj name="Clip" r:id="rId5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84388"/>
                        <a:ext cx="40481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43" name="Group 177"/>
          <p:cNvGrpSpPr>
            <a:grpSpLocks/>
          </p:cNvGrpSpPr>
          <p:nvPr/>
        </p:nvGrpSpPr>
        <p:grpSpPr bwMode="auto">
          <a:xfrm>
            <a:off x="1939925" y="3343275"/>
            <a:ext cx="314325" cy="542925"/>
            <a:chOff x="1054" y="3290"/>
            <a:chExt cx="238" cy="366"/>
          </a:xfrm>
        </p:grpSpPr>
        <p:sp>
          <p:nvSpPr>
            <p:cNvPr id="12517" name="Freeform 1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8" name="Freeform 1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9" name="Freeform 1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0" name="Freeform 1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1" name="Freeform 1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2" name="Freeform 1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3" name="Freeform 1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4" name="Freeform 1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5" name="Freeform 1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6" name="Freeform 1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7" name="Freeform 1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8" name="Freeform 1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9" name="Freeform 1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0" name="Freeform 1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1" name="Freeform 1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2" name="Freeform 1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3" name="Freeform 1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4" name="Freeform 1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5" name="Freeform 1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6" name="Freeform 1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7" name="Freeform 1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8" name="Freeform 1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9" name="Freeform 2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0" name="Freeform 2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1" name="Freeform 2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2" name="Freeform 2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3" name="Freeform 2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4" name="Freeform 2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5" name="Freeform 2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6" name="Freeform 2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7" name="Freeform 2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8" name="Freeform 2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9" name="Freeform 2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0" name="Freeform 2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1" name="Freeform 2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2" name="Freeform 2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3" name="Freeform 2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4" name="Freeform 2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5" name="Freeform 2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6" name="Freeform 2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7" name="Freeform 2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8" name="Freeform 2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9" name="Freeform 2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0" name="Freeform 2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1" name="Freeform 2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2" name="Freeform 2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3" name="Freeform 2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4" name="Freeform 2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5" name="Freeform 2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4" name="Group 227"/>
          <p:cNvGrpSpPr>
            <a:grpSpLocks/>
          </p:cNvGrpSpPr>
          <p:nvPr/>
        </p:nvGrpSpPr>
        <p:grpSpPr bwMode="auto">
          <a:xfrm>
            <a:off x="2600325" y="3368675"/>
            <a:ext cx="314325" cy="542925"/>
            <a:chOff x="1054" y="3290"/>
            <a:chExt cx="238" cy="366"/>
          </a:xfrm>
        </p:grpSpPr>
        <p:sp>
          <p:nvSpPr>
            <p:cNvPr id="12468" name="Freeform 2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9" name="Freeform 2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0" name="Freeform 2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1" name="Freeform 2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2" name="Freeform 2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3" name="Freeform 2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4" name="Freeform 2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5" name="Freeform 2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6" name="Freeform 2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7" name="Freeform 2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8" name="Freeform 2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9" name="Freeform 2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0" name="Freeform 2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1" name="Freeform 2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2" name="Freeform 2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3" name="Freeform 2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4" name="Freeform 2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5" name="Freeform 2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6" name="Freeform 2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7" name="Freeform 2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8" name="Freeform 2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9" name="Freeform 2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0" name="Freeform 2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1" name="Freeform 2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2" name="Freeform 2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3" name="Freeform 2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4" name="Freeform 2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5" name="Freeform 2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6" name="Freeform 2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7" name="Freeform 2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8" name="Freeform 2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9" name="Freeform 2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0" name="Freeform 2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1" name="Freeform 2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2" name="Freeform 2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3" name="Freeform 2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4" name="Freeform 2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5" name="Freeform 2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6" name="Freeform 2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7" name="Freeform 2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8" name="Freeform 2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9" name="Freeform 2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0" name="Freeform 2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1" name="Freeform 2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2" name="Freeform 2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3" name="Freeform 2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4" name="Freeform 2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5" name="Freeform 2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6" name="Freeform 2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5" name="Group 277"/>
          <p:cNvGrpSpPr>
            <a:grpSpLocks/>
          </p:cNvGrpSpPr>
          <p:nvPr/>
        </p:nvGrpSpPr>
        <p:grpSpPr bwMode="auto">
          <a:xfrm>
            <a:off x="7985125" y="4600575"/>
            <a:ext cx="314325" cy="542925"/>
            <a:chOff x="1054" y="3290"/>
            <a:chExt cx="238" cy="366"/>
          </a:xfrm>
        </p:grpSpPr>
        <p:sp>
          <p:nvSpPr>
            <p:cNvPr id="12419" name="Freeform 2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0" name="Freeform 2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1" name="Freeform 2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2" name="Freeform 2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3" name="Freeform 2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4" name="Freeform 2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5" name="Freeform 2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6" name="Freeform 2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7" name="Freeform 2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8" name="Freeform 2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9" name="Freeform 2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0" name="Freeform 2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1" name="Freeform 2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2" name="Freeform 2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3" name="Freeform 2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4" name="Freeform 2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5" name="Freeform 2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6" name="Freeform 2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7" name="Freeform 2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8" name="Freeform 2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9" name="Freeform 2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0" name="Freeform 2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1" name="Freeform 3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2" name="Freeform 3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3" name="Freeform 3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4" name="Freeform 3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5" name="Freeform 3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6" name="Freeform 3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7" name="Freeform 3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8" name="Freeform 3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9" name="Freeform 3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0" name="Freeform 3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1" name="Freeform 3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2" name="Freeform 3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3" name="Freeform 3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4" name="Freeform 3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5" name="Freeform 3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6" name="Freeform 3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7" name="Freeform 3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8" name="Freeform 3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9" name="Freeform 3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0" name="Freeform 3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1" name="Freeform 3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2" name="Freeform 3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3" name="Freeform 3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4" name="Freeform 3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5" name="Freeform 3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6" name="Freeform 3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7" name="Freeform 3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6" name="Group 327"/>
          <p:cNvGrpSpPr>
            <a:grpSpLocks/>
          </p:cNvGrpSpPr>
          <p:nvPr/>
        </p:nvGrpSpPr>
        <p:grpSpPr bwMode="auto">
          <a:xfrm>
            <a:off x="7997825" y="5248275"/>
            <a:ext cx="314325" cy="542925"/>
            <a:chOff x="1054" y="3290"/>
            <a:chExt cx="238" cy="366"/>
          </a:xfrm>
        </p:grpSpPr>
        <p:sp>
          <p:nvSpPr>
            <p:cNvPr id="12370" name="Freeform 3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1" name="Freeform 3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3" name="Freeform 3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5" name="Freeform 3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7" name="Freeform 3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8" name="Freeform 3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9" name="Freeform 3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0" name="Freeform 3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1" name="Freeform 3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2" name="Freeform 3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3" name="Freeform 3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4" name="Freeform 3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5" name="Freeform 3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6" name="Freeform 3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7" name="Freeform 3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8" name="Freeform 3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9" name="Freeform 3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0" name="Freeform 3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1" name="Freeform 3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2" name="Freeform 3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3" name="Freeform 3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4" name="Freeform 3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5" name="Freeform 3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6" name="Freeform 3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7" name="Freeform 3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8" name="Freeform 3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9" name="Freeform 3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0" name="Freeform 3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1" name="Freeform 3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2" name="Freeform 3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3" name="Freeform 3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4" name="Freeform 3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5" name="Freeform 3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6" name="Freeform 3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7" name="Freeform 3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8" name="Freeform 3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9" name="Freeform 3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0" name="Freeform 3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1" name="Freeform 3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2" name="Freeform 3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3" name="Freeform 3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4" name="Freeform 3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5" name="Freeform 3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6" name="Freeform 3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7" name="Freeform 3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8" name="Freeform 3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12365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6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7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pic>
          <p:nvPicPr>
            <p:cNvPr id="12368" name="Picture 381" descr="vide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9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12362" name="Rectangle 38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3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4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12359" name="Rectangle 38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0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1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12356" name="Rectangle 392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12353" name="Rectangle 39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4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5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90191" name="Text Box 399"/>
          <p:cNvSpPr txBox="1">
            <a:spLocks noChangeArrowheads="1"/>
          </p:cNvSpPr>
          <p:nvPr/>
        </p:nvSpPr>
        <p:spPr bwMode="auto">
          <a:xfrm>
            <a:off x="5173663" y="4068763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request/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reply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024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49" grpId="0" build="p" autoUpdateAnimBg="0"/>
      <p:bldP spid="29019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5900"/>
            <a:ext cx="8585200" cy="965200"/>
          </a:xfrm>
        </p:spPr>
        <p:txBody>
          <a:bodyPr/>
          <a:lstStyle/>
          <a:p>
            <a:r>
              <a:rPr lang="en-US" smtClean="0"/>
              <a:t>RSVP: resource reservation protocol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1713"/>
            <a:ext cx="9144000" cy="58562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RSVP</a:t>
            </a:r>
            <a:r>
              <a:rPr lang="en-US" sz="2000" dirty="0" smtClean="0"/>
              <a:t>: a leading candidate for signaling protocol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allows reservations for bandwidth in multicast trees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is receiver-oriented (the receiver of a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data flow initiates and maintains the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resource reservation for the flow). </a:t>
            </a:r>
          </a:p>
          <a:p>
            <a:pPr lvl="1">
              <a:lnSpc>
                <a:spcPct val="90000"/>
              </a:lnSpc>
            </a:pPr>
            <a:r>
              <a:rPr lang="sv-SE" dirty="0" err="1" smtClean="0"/>
              <a:t>Maintains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soft-</a:t>
            </a:r>
            <a:r>
              <a:rPr lang="sv-SE" dirty="0" err="1" smtClean="0">
                <a:solidFill>
                  <a:srgbClr val="FF0000"/>
                </a:solidFill>
              </a:rPr>
              <a:t>state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sv-SE" sz="1800" dirty="0" smtClean="0">
                <a:solidFill>
                  <a:srgbClr val="FF0000"/>
                </a:solidFill>
              </a:rPr>
              <a:t>receivers </a:t>
            </a:r>
            <a:r>
              <a:rPr lang="sv-SE" sz="1800" dirty="0" err="1" smtClean="0">
                <a:solidFill>
                  <a:srgbClr val="FF0000"/>
                </a:solidFill>
              </a:rPr>
              <a:t>renew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interest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regularly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specify how the network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provides the reserved bandwidth, only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allows the applications to reserve it.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is not</a:t>
            </a:r>
            <a:r>
              <a:rPr lang="en-US" sz="1800" dirty="0" smtClean="0"/>
              <a:t> a routing protocol; it depends on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an underlying routing protocol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determine the routes for the flows; when a route changes,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RSVP re-reserves resources.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define the admission test, but it assumes that the  routers perform such a test and that RSVP can interact with the test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024FD-5B46-4FE1-8A67-3E8F546E8C4B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84998" name="Picture 4" descr="6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1758950"/>
            <a:ext cx="3559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3200" dirty="0" smtClean="0"/>
              <a:t>Back to Internet bandwidth guarantee support: alternatively?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7"/>
            <a:ext cx="7772400" cy="496855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olidFill>
                  <a:schemeClr val="accent2"/>
                </a:solidFill>
              </a:rPr>
              <a:t>Concerns with </a:t>
            </a:r>
            <a:r>
              <a:rPr lang="en-US" dirty="0" err="1" smtClean="0">
                <a:solidFill>
                  <a:schemeClr val="accent2"/>
                </a:solidFill>
              </a:rPr>
              <a:t>Intserv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Scalability: </a:t>
            </a:r>
            <a:r>
              <a:rPr lang="en-US" dirty="0" smtClean="0"/>
              <a:t>signaling, maintaining per-flow router state  difficult with large number of flows </a:t>
            </a:r>
          </a:p>
          <a:p>
            <a:pPr>
              <a:buFont typeface="ZapfDingbats"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Diffserv</a:t>
            </a:r>
            <a:r>
              <a:rPr lang="en-US" dirty="0" smtClean="0">
                <a:solidFill>
                  <a:schemeClr val="accent2"/>
                </a:solidFill>
              </a:rPr>
              <a:t> approach: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Don’t define service classes, provide functional components to build service classes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Network core:</a:t>
            </a:r>
            <a:r>
              <a:rPr lang="en-US" dirty="0" smtClean="0">
                <a:solidFill>
                  <a:srgbClr val="FF0000"/>
                </a:solidFill>
              </a:rPr>
              <a:t> stateless</a:t>
            </a:r>
            <a:r>
              <a:rPr lang="en-US" dirty="0" smtClean="0"/>
              <a:t>, simple</a:t>
            </a:r>
          </a:p>
          <a:p>
            <a:pPr lvl="1"/>
            <a:r>
              <a:rPr lang="en-US" dirty="0" smtClean="0"/>
              <a:t>Combine flows into </a:t>
            </a:r>
            <a:r>
              <a:rPr lang="en-US" dirty="0" smtClean="0">
                <a:solidFill>
                  <a:srgbClr val="FF0000"/>
                </a:solidFill>
              </a:rPr>
              <a:t>aggregated flows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Classification, shaping, admission </a:t>
            </a:r>
            <a:r>
              <a:rPr lang="en-US" dirty="0" smtClean="0">
                <a:solidFill>
                  <a:schemeClr val="accent2"/>
                </a:solidFill>
              </a:rPr>
              <a:t>at the network edge</a:t>
            </a:r>
          </a:p>
          <a:p>
            <a:endParaRPr lang="en-US" dirty="0" smtClean="0"/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25980-8C36-4E6F-A203-8FFBAA8AFBCF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9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Diffserv Architecture</a:t>
            </a:r>
            <a:endParaRPr lang="en-US" sz="2800" smtClean="0">
              <a:solidFill>
                <a:srgbClr val="3333FF"/>
              </a:solidFill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D2C5-8D5C-4155-90BE-7A40A1DCC4B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46063" y="1319213"/>
            <a:ext cx="4070350" cy="14496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u="sng" dirty="0">
                <a:solidFill>
                  <a:schemeClr val="accent2"/>
                </a:solidFill>
              </a:rPr>
              <a:t>Edge router:</a:t>
            </a:r>
          </a:p>
          <a:p>
            <a:pPr marL="280988" indent="-280988" eaLnBrk="0" hangingPunct="0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/>
                </a:solidFill>
              </a:rPr>
              <a:t>per-flow</a:t>
            </a:r>
            <a:r>
              <a:rPr lang="en-US" sz="2000" dirty="0">
                <a:solidFill>
                  <a:schemeClr val="tx2"/>
                </a:solidFill>
              </a:rPr>
              <a:t> traffic management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marks packets as </a:t>
            </a:r>
            <a:r>
              <a:rPr lang="en-US" sz="2000" dirty="0">
                <a:solidFill>
                  <a:srgbClr val="00CC00"/>
                </a:solidFill>
              </a:rPr>
              <a:t>in-profile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out-profile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79413" y="3883025"/>
            <a:ext cx="4341812" cy="252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</a:rPr>
              <a:t>Core router: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per class</a:t>
            </a:r>
            <a:r>
              <a:rPr lang="en-US" sz="2000" dirty="0">
                <a:solidFill>
                  <a:schemeClr val="tx2"/>
                </a:solidFill>
              </a:rPr>
              <a:t> traffic management</a:t>
            </a:r>
          </a:p>
          <a:p>
            <a:pPr marL="280988" indent="-280988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 buffering and scheduling based on </a:t>
            </a:r>
            <a:r>
              <a:rPr lang="en-US" sz="2000" dirty="0">
                <a:solidFill>
                  <a:srgbClr val="FF0000"/>
                </a:solidFill>
              </a:rPr>
              <a:t>marking </a:t>
            </a:r>
            <a:r>
              <a:rPr lang="en-US" sz="2000" dirty="0"/>
              <a:t>at edge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 preference given to </a:t>
            </a:r>
            <a:r>
              <a:rPr lang="en-US" sz="2000" dirty="0">
                <a:solidFill>
                  <a:srgbClr val="00CC00"/>
                </a:solidFill>
              </a:rPr>
              <a:t>in-profile </a:t>
            </a:r>
            <a:r>
              <a:rPr lang="en-US" sz="2000" dirty="0"/>
              <a:t>packets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4313238" y="2647950"/>
            <a:ext cx="4691062" cy="3203575"/>
            <a:chOff x="2603" y="1673"/>
            <a:chExt cx="2955" cy="2018"/>
          </a:xfrm>
        </p:grpSpPr>
        <p:sp>
          <p:nvSpPr>
            <p:cNvPr id="90200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0201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90203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2 w 2135"/>
                  <a:gd name="T1" fmla="*/ 85 h 1662"/>
                  <a:gd name="T2" fmla="*/ 9 w 2135"/>
                  <a:gd name="T3" fmla="*/ 10 h 1662"/>
                  <a:gd name="T4" fmla="*/ 58 w 2135"/>
                  <a:gd name="T5" fmla="*/ 26 h 1662"/>
                  <a:gd name="T6" fmla="*/ 106 w 2135"/>
                  <a:gd name="T7" fmla="*/ 13 h 1662"/>
                  <a:gd name="T8" fmla="*/ 175 w 2135"/>
                  <a:gd name="T9" fmla="*/ 53 h 1662"/>
                  <a:gd name="T10" fmla="*/ 176 w 2135"/>
                  <a:gd name="T11" fmla="*/ 150 h 1662"/>
                  <a:gd name="T12" fmla="*/ 139 w 2135"/>
                  <a:gd name="T13" fmla="*/ 210 h 1662"/>
                  <a:gd name="T14" fmla="*/ 71 w 2135"/>
                  <a:gd name="T15" fmla="*/ 199 h 1662"/>
                  <a:gd name="T16" fmla="*/ 44 w 2135"/>
                  <a:gd name="T17" fmla="*/ 167 h 1662"/>
                  <a:gd name="T18" fmla="*/ 16 w 2135"/>
                  <a:gd name="T19" fmla="*/ 140 h 1662"/>
                  <a:gd name="T20" fmla="*/ 2 w 2135"/>
                  <a:gd name="T21" fmla="*/ 85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4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44 w 1292"/>
                  <a:gd name="T1" fmla="*/ 3 h 1255"/>
                  <a:gd name="T2" fmla="*/ 6 w 1292"/>
                  <a:gd name="T3" fmla="*/ 76 h 1255"/>
                  <a:gd name="T4" fmla="*/ 5 w 1292"/>
                  <a:gd name="T5" fmla="*/ 254 h 1255"/>
                  <a:gd name="T6" fmla="*/ 10 w 1292"/>
                  <a:gd name="T7" fmla="*/ 401 h 1255"/>
                  <a:gd name="T8" fmla="*/ 45 w 1292"/>
                  <a:gd name="T9" fmla="*/ 422 h 1255"/>
                  <a:gd name="T10" fmla="*/ 119 w 1292"/>
                  <a:gd name="T11" fmla="*/ 548 h 1255"/>
                  <a:gd name="T12" fmla="*/ 182 w 1292"/>
                  <a:gd name="T13" fmla="*/ 600 h 1255"/>
                  <a:gd name="T14" fmla="*/ 220 w 1292"/>
                  <a:gd name="T15" fmla="*/ 495 h 1255"/>
                  <a:gd name="T16" fmla="*/ 233 w 1292"/>
                  <a:gd name="T17" fmla="*/ 216 h 1255"/>
                  <a:gd name="T18" fmla="*/ 221 w 1292"/>
                  <a:gd name="T19" fmla="*/ 102 h 1255"/>
                  <a:gd name="T20" fmla="*/ 137 w 1292"/>
                  <a:gd name="T21" fmla="*/ 56 h 1255"/>
                  <a:gd name="T22" fmla="*/ 44 w 1292"/>
                  <a:gd name="T23" fmla="*/ 3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5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215 w 1340"/>
                  <a:gd name="T1" fmla="*/ 36 h 1191"/>
                  <a:gd name="T2" fmla="*/ 32 w 1340"/>
                  <a:gd name="T3" fmla="*/ 51 h 1191"/>
                  <a:gd name="T4" fmla="*/ 23 w 1340"/>
                  <a:gd name="T5" fmla="*/ 342 h 1191"/>
                  <a:gd name="T6" fmla="*/ 11 w 1340"/>
                  <a:gd name="T7" fmla="*/ 612 h 1191"/>
                  <a:gd name="T8" fmla="*/ 44 w 1340"/>
                  <a:gd name="T9" fmla="*/ 739 h 1191"/>
                  <a:gd name="T10" fmla="*/ 210 w 1340"/>
                  <a:gd name="T11" fmla="*/ 744 h 1191"/>
                  <a:gd name="T12" fmla="*/ 250 w 1340"/>
                  <a:gd name="T13" fmla="*/ 958 h 1191"/>
                  <a:gd name="T14" fmla="*/ 481 w 1340"/>
                  <a:gd name="T15" fmla="*/ 933 h 1191"/>
                  <a:gd name="T16" fmla="*/ 498 w 1340"/>
                  <a:gd name="T17" fmla="*/ 484 h 1191"/>
                  <a:gd name="T18" fmla="*/ 470 w 1340"/>
                  <a:gd name="T19" fmla="*/ 291 h 1191"/>
                  <a:gd name="T20" fmla="*/ 296 w 1340"/>
                  <a:gd name="T21" fmla="*/ 245 h 1191"/>
                  <a:gd name="T22" fmla="*/ 215 w 1340"/>
                  <a:gd name="T23" fmla="*/ 36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06" name="Picture 1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07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08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90436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37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8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40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41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4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42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4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09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0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1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2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13" name="Picture 3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214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90423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24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5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6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27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28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3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29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5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90410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11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2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14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15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2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16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1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6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90397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98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99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00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01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02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07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03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0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17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18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90384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85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6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7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88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89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9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90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9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9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90371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72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3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4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75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76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81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77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78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0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90358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59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0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62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63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6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64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6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1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90345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46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7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49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50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51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52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2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90332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33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4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36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37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38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23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24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90319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20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1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23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24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2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25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26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5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90306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07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8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10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11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1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12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13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4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pic>
            <p:nvPicPr>
              <p:cNvPr id="90226" name="Picture 173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27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8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9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0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1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2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3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4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35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90293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94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5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97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98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03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99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0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6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90280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81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2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84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85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9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2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86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87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7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90267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68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69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71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72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77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73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7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5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8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90254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55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6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7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58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59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6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60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6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3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39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0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1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2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3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4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5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6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7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8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9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0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1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2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3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90202" name="Picture 253" descr="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120" name="Group 255"/>
          <p:cNvGrpSpPr>
            <a:grpSpLocks/>
          </p:cNvGrpSpPr>
          <p:nvPr/>
        </p:nvGrpSpPr>
        <p:grpSpPr bwMode="auto">
          <a:xfrm>
            <a:off x="2289175" y="1452563"/>
            <a:ext cx="501650" cy="233362"/>
            <a:chOff x="3600" y="219"/>
            <a:chExt cx="360" cy="175"/>
          </a:xfrm>
        </p:grpSpPr>
        <p:sp>
          <p:nvSpPr>
            <p:cNvPr id="90187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88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89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90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91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92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97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8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9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93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94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5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6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0121" name="Group 269"/>
          <p:cNvGrpSpPr>
            <a:grpSpLocks/>
          </p:cNvGrpSpPr>
          <p:nvPr/>
        </p:nvGrpSpPr>
        <p:grpSpPr bwMode="auto">
          <a:xfrm>
            <a:off x="2401888" y="4005263"/>
            <a:ext cx="501650" cy="233362"/>
            <a:chOff x="3600" y="219"/>
            <a:chExt cx="360" cy="175"/>
          </a:xfrm>
        </p:grpSpPr>
        <p:sp>
          <p:nvSpPr>
            <p:cNvPr id="90174" name="Oval 2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75" name="Line 2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6" name="Line 2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7" name="Rectangle 2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78" name="Oval 2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79" name="Group 2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8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5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80" name="Group 2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81" name="Line 2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2" name="Line 2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3" name="Line 2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310" name="Group 283"/>
          <p:cNvGrpSpPr>
            <a:grpSpLocks/>
          </p:cNvGrpSpPr>
          <p:nvPr/>
        </p:nvGrpSpPr>
        <p:grpSpPr bwMode="auto">
          <a:xfrm>
            <a:off x="5819775" y="1516063"/>
            <a:ext cx="3124200" cy="2362200"/>
            <a:chOff x="3552" y="1104"/>
            <a:chExt cx="1968" cy="1488"/>
          </a:xfrm>
        </p:grpSpPr>
        <p:sp>
          <p:nvSpPr>
            <p:cNvPr id="90154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55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56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90167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8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9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0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1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2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3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7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10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scheduling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90158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90164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5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6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9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0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1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2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63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314" name="Group 304"/>
          <p:cNvGrpSpPr>
            <a:grpSpLocks/>
          </p:cNvGrpSpPr>
          <p:nvPr/>
        </p:nvGrpSpPr>
        <p:grpSpPr bwMode="auto">
          <a:xfrm>
            <a:off x="5210175" y="1439863"/>
            <a:ext cx="2590800" cy="2286000"/>
            <a:chOff x="3120" y="480"/>
            <a:chExt cx="1632" cy="1440"/>
          </a:xfrm>
        </p:grpSpPr>
        <p:sp>
          <p:nvSpPr>
            <p:cNvPr id="90124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25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26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90150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151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9015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5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  <p:grpSp>
          <p:nvGrpSpPr>
            <p:cNvPr id="90127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90145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90147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8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9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6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8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90141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90143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4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2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9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90131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2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3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4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5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6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7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8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90139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2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r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140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3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b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0130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marking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1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D5F7-6041-4677-8937-39CF83B73F72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47675" y="2365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u="sng">
                <a:solidFill>
                  <a:schemeClr val="accent2"/>
                </a:solidFill>
                <a:latin typeface="Comic Sans MS" pitchFamily="66" charset="0"/>
              </a:rPr>
              <a:t>Edge-router Packet Marking</a:t>
            </a:r>
            <a:r>
              <a:rPr lang="en-US" sz="2800" u="sng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719138" y="460692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rgbClr val="0066CC"/>
                </a:solidFill>
                <a:latin typeface="Comic Sans MS" pitchFamily="66" charset="0"/>
              </a:rPr>
              <a:t>class-based marking: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packets of different classes marked differently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intra-class marking: conforming portion of flow marked differently than non-conforming 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latin typeface="Comic Sans MS" pitchFamily="66" charset="0"/>
              </a:rPr>
              <a:t>Packet is marked in the Type of Service (TOS) in IPv4, and Traffic Class in IPv6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profile: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pre-negotiated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rate A, bucket size B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packet marking at edge based on 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per-flow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profile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03250" y="41338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Possible usage of marking:</a:t>
            </a: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2782888" y="35734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User packets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91145" name="Group 7"/>
          <p:cNvGrpSpPr>
            <a:grpSpLocks/>
          </p:cNvGrpSpPr>
          <p:nvPr/>
        </p:nvGrpSpPr>
        <p:grpSpPr bwMode="auto">
          <a:xfrm>
            <a:off x="4527550" y="1889125"/>
            <a:ext cx="2667000" cy="2514600"/>
            <a:chOff x="2352" y="1680"/>
            <a:chExt cx="1680" cy="1584"/>
          </a:xfrm>
        </p:grpSpPr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1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2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3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6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7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8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1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2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3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Rate 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5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6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8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91169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6092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DiffServ Core Functions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Forwarding</a:t>
            </a:r>
            <a:r>
              <a:rPr lang="en-US" dirty="0" smtClean="0"/>
              <a:t>: according to “Per-Hop-Behavior” (PHB) specified for the particular packet class; PHB is strictly </a:t>
            </a:r>
            <a:r>
              <a:rPr lang="en-US" dirty="0" smtClean="0">
                <a:solidFill>
                  <a:schemeClr val="accent2"/>
                </a:solidFill>
              </a:rPr>
              <a:t>based on classification marking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PHB </a:t>
            </a:r>
            <a:r>
              <a:rPr lang="en-US" dirty="0" smtClean="0">
                <a:solidFill>
                  <a:srgbClr val="FF0000"/>
                </a:solidFill>
              </a:rPr>
              <a:t>does not</a:t>
            </a:r>
            <a:r>
              <a:rPr lang="en-US" dirty="0" smtClean="0"/>
              <a:t> specify what mechanisms to use to ensure required PHB performance behavior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sz="1800" dirty="0" smtClean="0"/>
              <a:t>Class A gets x% of outgoing link bandwidth over time intervals of a specified length</a:t>
            </a:r>
          </a:p>
          <a:p>
            <a:pPr lvl="2"/>
            <a:r>
              <a:rPr lang="en-US" sz="1800" dirty="0" smtClean="0"/>
              <a:t>Class A packets leave before packets from class B</a:t>
            </a:r>
          </a:p>
          <a:p>
            <a:pPr lvl="2"/>
            <a:endParaRPr lang="en-US" sz="1800" dirty="0" smtClean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dvantage</a:t>
            </a:r>
            <a:r>
              <a:rPr lang="en-US" dirty="0" smtClean="0"/>
              <a:t>:</a:t>
            </a:r>
          </a:p>
          <a:p>
            <a:pPr algn="ctr">
              <a:buFont typeface="ZapfDingbats"/>
              <a:buNone/>
            </a:pPr>
            <a:r>
              <a:rPr lang="en-US" dirty="0" smtClean="0"/>
              <a:t>No state info to be maintained by routers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45BC6-AB60-46AE-8023-F390967CA2AE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3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- Summary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4287" y="295556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422108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1"/>
            <a:ext cx="73448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Internet approaches in discussion: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+ RSVP, Diff-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730983" y="4221089"/>
            <a:ext cx="780145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</a:rPr>
              <a:t>Internet </a:t>
            </a:r>
            <a:r>
              <a:rPr lang="sv-SE" sz="2000" dirty="0" err="1">
                <a:solidFill>
                  <a:prstClr val="black"/>
                </a:solidFill>
              </a:rPr>
              <a:t>core</a:t>
            </a:r>
            <a:r>
              <a:rPr lang="sv-SE" sz="2000" dirty="0">
                <a:solidFill>
                  <a:prstClr val="black"/>
                </a:solidFill>
              </a:rPr>
              <a:t> and transport </a:t>
            </a:r>
            <a:r>
              <a:rPr lang="sv-SE" sz="2000" dirty="0" err="1">
                <a:solidFill>
                  <a:prstClr val="black"/>
                </a:solidFill>
              </a:rPr>
              <a:t>protocols</a:t>
            </a:r>
            <a:r>
              <a:rPr lang="sv-SE" sz="2000" dirty="0">
                <a:solidFill>
                  <a:prstClr val="black"/>
                </a:solidFill>
              </a:rPr>
              <a:t> do not </a:t>
            </a:r>
            <a:r>
              <a:rPr lang="sv-SE" sz="2000" dirty="0" err="1">
                <a:solidFill>
                  <a:prstClr val="black"/>
                </a:solidFill>
              </a:rPr>
              <a:t>provide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guarantees</a:t>
            </a:r>
            <a:r>
              <a:rPr lang="sv-SE" sz="2000" dirty="0">
                <a:solidFill>
                  <a:prstClr val="black"/>
                </a:solidFill>
              </a:rPr>
              <a:t> for multimedia streaming </a:t>
            </a:r>
            <a:r>
              <a:rPr lang="sv-SE" sz="2000" dirty="0" err="1">
                <a:solidFill>
                  <a:prstClr val="black"/>
                </a:solidFill>
              </a:rPr>
              <a:t>traffic</a:t>
            </a:r>
            <a:endParaRPr lang="sv-SE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prstClr val="black"/>
                </a:solidFill>
              </a:rPr>
              <a:t>Applications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take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matters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into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own</a:t>
            </a:r>
            <a:r>
              <a:rPr lang="sv-SE" sz="2000" dirty="0">
                <a:solidFill>
                  <a:prstClr val="black"/>
                </a:solidFill>
              </a:rPr>
              <a:t> hands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Bag </a:t>
            </a:r>
            <a:r>
              <a:rPr lang="sv-SE" dirty="0" err="1">
                <a:solidFill>
                  <a:prstClr val="black"/>
                </a:solidFill>
              </a:rPr>
              <a:t>of</a:t>
            </a:r>
            <a:r>
              <a:rPr lang="sv-SE" dirty="0">
                <a:solidFill>
                  <a:prstClr val="black"/>
                </a:solidFill>
              </a:rPr>
              <a:t> tricks and </a:t>
            </a:r>
            <a:r>
              <a:rPr lang="sv-SE" dirty="0" err="1">
                <a:solidFill>
                  <a:prstClr val="black"/>
                </a:solidFill>
              </a:rPr>
              <a:t>interesting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evolving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methods</a:t>
            </a:r>
            <a:endParaRPr lang="sv-SE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</a:rPr>
              <a:t>Another </a:t>
            </a:r>
            <a:r>
              <a:rPr lang="sv-SE" sz="2000" dirty="0" err="1">
                <a:solidFill>
                  <a:prstClr val="black"/>
                </a:solidFill>
              </a:rPr>
              <a:t>type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</a:t>
            </a:r>
            <a:r>
              <a:rPr lang="sv-SE" sz="2000" dirty="0">
                <a:solidFill>
                  <a:prstClr val="black"/>
                </a:solidFill>
              </a:rPr>
              <a:t> service at the </a:t>
            </a:r>
            <a:r>
              <a:rPr lang="sv-SE" sz="2000" dirty="0" err="1">
                <a:solidFill>
                  <a:prstClr val="black"/>
                </a:solidFill>
              </a:rPr>
              <a:t>core</a:t>
            </a:r>
            <a:r>
              <a:rPr lang="sv-SE" sz="2000" dirty="0">
                <a:solidFill>
                  <a:prstClr val="black"/>
                </a:solidFill>
              </a:rPr>
              <a:t> (VC-like) </a:t>
            </a:r>
            <a:r>
              <a:rPr lang="sv-SE" sz="2000" dirty="0" err="1">
                <a:solidFill>
                  <a:prstClr val="black"/>
                </a:solidFill>
              </a:rPr>
              <a:t>would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imply</a:t>
            </a:r>
            <a:r>
              <a:rPr lang="sv-SE" sz="2000" dirty="0">
                <a:solidFill>
                  <a:prstClr val="black"/>
                </a:solidFill>
              </a:rPr>
              <a:t> a different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prstClr val="black"/>
                </a:solidFill>
              </a:rPr>
              <a:t>But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then</a:t>
            </a:r>
            <a:r>
              <a:rPr lang="sv-SE" dirty="0">
                <a:solidFill>
                  <a:prstClr val="black"/>
                </a:solidFill>
              </a:rPr>
              <a:t> the Internet </a:t>
            </a:r>
            <a:r>
              <a:rPr lang="sv-SE" dirty="0" err="1">
                <a:solidFill>
                  <a:prstClr val="black"/>
                </a:solidFill>
              </a:rPr>
              <a:t>core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would</a:t>
            </a:r>
            <a:r>
              <a:rPr lang="sv-SE" dirty="0">
                <a:solidFill>
                  <a:prstClr val="black"/>
                </a:solidFill>
              </a:rPr>
              <a:t> be </a:t>
            </a:r>
            <a:r>
              <a:rPr lang="sv-SE" dirty="0" smtClean="0">
                <a:solidFill>
                  <a:prstClr val="black"/>
                </a:solidFill>
              </a:rPr>
              <a:t>different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+mj-cs"/>
              </a:rPr>
              <a:t>Multimedia networking: </a:t>
            </a:r>
            <a:r>
              <a:rPr lang="en-US" sz="3200" dirty="0" smtClean="0">
                <a:ea typeface="ＭＳ Ｐゴシック" charset="0"/>
                <a:cs typeface="+mj-cs"/>
              </a:rPr>
              <a:t>application </a:t>
            </a:r>
            <a:r>
              <a:rPr lang="en-US" sz="3200" dirty="0" smtClean="0">
                <a:ea typeface="ＭＳ Ｐゴシック" charset="0"/>
                <a:cs typeface="+mj-cs"/>
              </a:rPr>
              <a:t>types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E7397881-49F1-4724-AD4C-76213598CCB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6742" y="1052736"/>
            <a:ext cx="4541282" cy="5256584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treaming, stored</a:t>
            </a:r>
            <a:r>
              <a:rPr lang="en-US" sz="2400" dirty="0" smtClean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99"/>
                </a:solidFill>
                <a:ea typeface="ＭＳ Ｐゴシック" charset="0"/>
              </a:rPr>
              <a:t>s</a:t>
            </a: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treaming: </a:t>
            </a:r>
            <a:r>
              <a:rPr lang="en-US" sz="2000" dirty="0" smtClean="0">
                <a:ea typeface="ＭＳ Ｐゴシック" charset="0"/>
              </a:rPr>
              <a:t>can begin </a:t>
            </a:r>
            <a:r>
              <a:rPr lang="en-US" sz="2000" dirty="0" smtClean="0">
                <a:ea typeface="ＭＳ Ｐゴシック" charset="0"/>
              </a:rPr>
              <a:t>play before </a:t>
            </a:r>
            <a:r>
              <a:rPr lang="en-US" sz="2000" dirty="0" smtClean="0">
                <a:ea typeface="ＭＳ Ｐゴシック" charset="0"/>
              </a:rPr>
              <a:t>downloading entire file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stored (at server): </a:t>
            </a:r>
            <a:r>
              <a:rPr lang="en-US" sz="2000" dirty="0" smtClean="0">
                <a:ea typeface="ＭＳ Ｐゴシック" charset="0"/>
              </a:rPr>
              <a:t>can transmit faster than audio/video will be rendered (implies storing/buffering at client)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</a:t>
            </a:r>
            <a:r>
              <a:rPr lang="en-US" sz="2000" dirty="0" smtClean="0">
                <a:ea typeface="ＭＳ Ｐゴシック" charset="0"/>
              </a:rPr>
              <a:t>.g., YouTube, Netflix, </a:t>
            </a:r>
            <a:endParaRPr lang="en-US" sz="2000" dirty="0" smtClean="0"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streaming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live </a:t>
            </a:r>
            <a:r>
              <a:rPr lang="en-US" sz="2400" dirty="0"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e.g., live sporting </a:t>
            </a:r>
            <a:r>
              <a:rPr lang="en-US" sz="2000" dirty="0" smtClean="0">
                <a:ea typeface="ＭＳ Ｐゴシック" charset="0"/>
              </a:rPr>
              <a:t>event, …</a:t>
            </a:r>
            <a:endParaRPr lang="en-US" sz="2000" dirty="0">
              <a:ea typeface="ＭＳ Ｐゴシック" charset="0"/>
            </a:endParaRPr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conversational </a:t>
            </a:r>
            <a:r>
              <a:rPr lang="en-US" sz="2400" dirty="0" smtClean="0">
                <a:ea typeface="ＭＳ Ｐゴシック" charset="0"/>
              </a:rPr>
              <a:t>voice/video </a:t>
            </a:r>
            <a:r>
              <a:rPr lang="en-US" sz="2400" dirty="0" smtClean="0"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ＭＳ Ｐゴシック" charset="0"/>
              </a:rPr>
              <a:t>interactive nature of human-to-human conversation limits delay tolerance; e.g., Skype</a:t>
            </a:r>
            <a:endParaRPr lang="en-US" sz="2000" dirty="0" smtClean="0">
              <a:ea typeface="ＭＳ Ｐゴシック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32040" y="1124744"/>
            <a:ext cx="4104456" cy="403244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Fundamental characteristics:</a:t>
            </a:r>
            <a:endParaRPr lang="en-US" sz="2400" dirty="0" smtClean="0"/>
          </a:p>
          <a:p>
            <a:r>
              <a:rPr lang="en-US" sz="2400" dirty="0" smtClean="0"/>
              <a:t>typically </a:t>
            </a:r>
            <a:r>
              <a:rPr lang="en-US" sz="2400" b="1" dirty="0" smtClean="0">
                <a:solidFill>
                  <a:srgbClr val="FF0000"/>
                </a:solidFill>
              </a:rPr>
              <a:t>delay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2000" dirty="0" smtClean="0"/>
              <a:t>end-to-end delay</a:t>
            </a:r>
          </a:p>
          <a:p>
            <a:pPr lvl="1"/>
            <a:r>
              <a:rPr lang="en-US" sz="2000" dirty="0" smtClean="0"/>
              <a:t>delay jitter</a:t>
            </a:r>
            <a:r>
              <a:rPr lang="en-US" sz="2000" b="1" dirty="0" smtClean="0"/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loss tolerant</a:t>
            </a:r>
            <a:r>
              <a:rPr lang="en-US" sz="2400" dirty="0" smtClean="0"/>
              <a:t>: infrequent losses cause minor glitches </a:t>
            </a:r>
          </a:p>
          <a:p>
            <a:endParaRPr lang="en-US" sz="2400" dirty="0" smtClean="0"/>
          </a:p>
          <a:p>
            <a:r>
              <a:rPr lang="en-US" sz="2400" dirty="0" smtClean="0"/>
              <a:t>antithesis with data, which are loss </a:t>
            </a:r>
            <a:r>
              <a:rPr lang="en-US" sz="2400" i="1" dirty="0" smtClean="0"/>
              <a:t>intolerant</a:t>
            </a:r>
            <a:r>
              <a:rPr lang="en-US" sz="2400" dirty="0" smtClean="0"/>
              <a:t> but delay </a:t>
            </a:r>
            <a:r>
              <a:rPr lang="en-US" sz="2400" i="1" dirty="0" smtClean="0"/>
              <a:t>tolerant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2040" y="5443482"/>
            <a:ext cx="38884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/>
              <a:t>Jitter</a:t>
            </a:r>
            <a:r>
              <a:rPr lang="en-US" dirty="0"/>
              <a:t> is the variability </a:t>
            </a:r>
            <a:r>
              <a:rPr lang="en-US" dirty="0" smtClean="0"/>
              <a:t>of </a:t>
            </a:r>
            <a:r>
              <a:rPr lang="en-US" dirty="0"/>
              <a:t>packet delays within </a:t>
            </a:r>
            <a:r>
              <a:rPr lang="en-US" dirty="0" smtClean="0"/>
              <a:t>the </a:t>
            </a:r>
            <a:r>
              <a:rPr lang="en-US" dirty="0"/>
              <a:t>same packet stream</a:t>
            </a:r>
          </a:p>
        </p:txBody>
      </p:sp>
    </p:spTree>
    <p:extLst>
      <p:ext uri="{BB962C8B-B14F-4D97-AF65-F5344CB8AC3E}">
        <p14:creationId xmlns:p14="http://schemas.microsoft.com/office/powerpoint/2010/main" val="30397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4086"/>
            <a:ext cx="7772400" cy="1143000"/>
          </a:xfrm>
        </p:spPr>
        <p:txBody>
          <a:bodyPr/>
          <a:lstStyle/>
          <a:p>
            <a:r>
              <a:rPr lang="sv-SE" dirty="0" smtClean="0"/>
              <a:t>Reading list,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,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2790371" cy="4648200"/>
          </a:xfrm>
        </p:spPr>
        <p:txBody>
          <a:bodyPr/>
          <a:lstStyle/>
          <a:p>
            <a:r>
              <a:rPr lang="sv-SE" dirty="0" err="1" smtClean="0"/>
              <a:t>Chapter</a:t>
            </a:r>
            <a:r>
              <a:rPr lang="sv-SE" dirty="0" smtClean="0"/>
              <a:t> 7</a:t>
            </a:r>
          </a:p>
          <a:p>
            <a:r>
              <a:rPr lang="sv-SE" dirty="0" smtClean="0"/>
              <a:t>3.6.2</a:t>
            </a:r>
          </a:p>
          <a:p>
            <a:r>
              <a:rPr lang="sv-SE" dirty="0" smtClean="0"/>
              <a:t>5.5.1</a:t>
            </a:r>
          </a:p>
          <a:p>
            <a:endParaRPr lang="sv-SE" dirty="0" smtClean="0"/>
          </a:p>
          <a:p>
            <a:r>
              <a:rPr lang="sv-SE" dirty="0" smtClean="0"/>
              <a:t>R7</a:t>
            </a:r>
            <a:r>
              <a:rPr lang="sv-SE" dirty="0"/>
              <a:t>: 5, 6, 7, 8, 12,  14, </a:t>
            </a:r>
            <a:r>
              <a:rPr lang="sv-SE" dirty="0" smtClean="0"/>
              <a:t>17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980728"/>
            <a:ext cx="5506976" cy="4896544"/>
          </a:xfrm>
        </p:spPr>
        <p:txBody>
          <a:bodyPr/>
          <a:lstStyle/>
          <a:p>
            <a:r>
              <a:rPr lang="en-US" sz="1600" dirty="0" err="1" smtClean="0">
                <a:latin typeface="Arial Narrow" panose="020B0606020202030204" pitchFamily="34" charset="0"/>
              </a:rPr>
              <a:t>Upkar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Varshney</a:t>
            </a:r>
            <a:r>
              <a:rPr lang="en-US" sz="1600" dirty="0">
                <a:latin typeface="Arial Narrow" panose="020B0606020202030204" pitchFamily="34" charset="0"/>
              </a:rPr>
              <a:t>, Andy Snow, Matt </a:t>
            </a:r>
            <a:r>
              <a:rPr lang="en-US" sz="1600" dirty="0" err="1">
                <a:latin typeface="Arial Narrow" panose="020B0606020202030204" pitchFamily="34" charset="0"/>
              </a:rPr>
              <a:t>McGivern</a:t>
            </a:r>
            <a:r>
              <a:rPr lang="en-US" sz="1600" dirty="0">
                <a:latin typeface="Arial Narrow" panose="020B0606020202030204" pitchFamily="34" charset="0"/>
              </a:rPr>
              <a:t>, and Christi Howard. 2002. Voice over IP. </a:t>
            </a:r>
            <a:r>
              <a:rPr lang="en-US" sz="1600" dirty="0" err="1">
                <a:latin typeface="Arial Narrow" panose="020B0606020202030204" pitchFamily="34" charset="0"/>
              </a:rPr>
              <a:t>Commun</a:t>
            </a:r>
            <a:r>
              <a:rPr lang="en-US" sz="1600" dirty="0">
                <a:latin typeface="Arial Narrow" panose="020B0606020202030204" pitchFamily="34" charset="0"/>
              </a:rPr>
              <a:t>. ACM 45, 1 (January 2002), </a:t>
            </a:r>
            <a:r>
              <a:rPr lang="en-US" sz="1600" dirty="0" smtClean="0">
                <a:latin typeface="Arial Narrow" panose="020B0606020202030204" pitchFamily="34" charset="0"/>
              </a:rPr>
              <a:t>89-96. DOI=10.1145/502269.502271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sv-SE" sz="1600" dirty="0" smtClean="0">
                <a:latin typeface="Arial Narrow" panose="020B0606020202030204" pitchFamily="34" charset="0"/>
              </a:rPr>
              <a:t>Jussi </a:t>
            </a:r>
            <a:r>
              <a:rPr lang="sv-SE" sz="1600" dirty="0" err="1">
                <a:latin typeface="Arial Narrow" panose="020B0606020202030204" pitchFamily="34" charset="0"/>
              </a:rPr>
              <a:t>Kangasharju</a:t>
            </a:r>
            <a:r>
              <a:rPr lang="sv-SE" sz="1600" dirty="0">
                <a:latin typeface="Arial Narrow" panose="020B0606020202030204" pitchFamily="34" charset="0"/>
              </a:rPr>
              <a:t>, James Roberts, Keith W. Ross, </a:t>
            </a:r>
            <a:r>
              <a:rPr lang="sv-SE" sz="1600" dirty="0" err="1">
                <a:latin typeface="Arial Narrow" panose="020B0606020202030204" pitchFamily="34" charset="0"/>
              </a:rPr>
              <a:t>Object</a:t>
            </a:r>
            <a:r>
              <a:rPr lang="sv-SE" sz="1600" dirty="0"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latin typeface="Arial Narrow" panose="020B0606020202030204" pitchFamily="34" charset="0"/>
              </a:rPr>
              <a:t>replication</a:t>
            </a:r>
            <a:r>
              <a:rPr lang="sv-SE" sz="1600" dirty="0"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latin typeface="Arial Narrow" panose="020B0606020202030204" pitchFamily="34" charset="0"/>
              </a:rPr>
              <a:t>strategies</a:t>
            </a:r>
            <a:r>
              <a:rPr lang="sv-SE" sz="1600" dirty="0">
                <a:latin typeface="Arial Narrow" panose="020B0606020202030204" pitchFamily="34" charset="0"/>
              </a:rPr>
              <a:t> in </a:t>
            </a:r>
            <a:r>
              <a:rPr lang="sv-SE" sz="1600" dirty="0" err="1">
                <a:latin typeface="Arial Narrow" panose="020B0606020202030204" pitchFamily="34" charset="0"/>
              </a:rPr>
              <a:t>content</a:t>
            </a:r>
            <a:r>
              <a:rPr lang="sv-SE" sz="1600" dirty="0">
                <a:latin typeface="Arial Narrow" panose="020B0606020202030204" pitchFamily="34" charset="0"/>
              </a:rPr>
              <a:t> distribution </a:t>
            </a:r>
            <a:r>
              <a:rPr lang="sv-SE" sz="1600" dirty="0" err="1">
                <a:latin typeface="Arial Narrow" panose="020B0606020202030204" pitchFamily="34" charset="0"/>
              </a:rPr>
              <a:t>networks</a:t>
            </a:r>
            <a:r>
              <a:rPr lang="sv-SE" sz="1600" dirty="0">
                <a:latin typeface="Arial Narrow" panose="020B0606020202030204" pitchFamily="34" charset="0"/>
              </a:rPr>
              <a:t>, Computer Communications, </a:t>
            </a:r>
            <a:r>
              <a:rPr lang="sv-SE" sz="1600" dirty="0" err="1">
                <a:latin typeface="Arial Narrow" panose="020B0606020202030204" pitchFamily="34" charset="0"/>
              </a:rPr>
              <a:t>Volume</a:t>
            </a:r>
            <a:r>
              <a:rPr lang="sv-SE" sz="1600" dirty="0">
                <a:latin typeface="Arial Narrow" panose="020B0606020202030204" pitchFamily="34" charset="0"/>
              </a:rPr>
              <a:t> 25, </a:t>
            </a:r>
            <a:r>
              <a:rPr lang="sv-SE" sz="1600" dirty="0" err="1">
                <a:latin typeface="Arial Narrow" panose="020B0606020202030204" pitchFamily="34" charset="0"/>
              </a:rPr>
              <a:t>Issue</a:t>
            </a:r>
            <a:r>
              <a:rPr lang="sv-SE" sz="1600" dirty="0">
                <a:latin typeface="Arial Narrow" panose="020B0606020202030204" pitchFamily="34" charset="0"/>
              </a:rPr>
              <a:t> 4, 1 </a:t>
            </a:r>
            <a:r>
              <a:rPr lang="sv-SE" sz="1600" dirty="0" err="1">
                <a:latin typeface="Arial Narrow" panose="020B0606020202030204" pitchFamily="34" charset="0"/>
              </a:rPr>
              <a:t>March</a:t>
            </a:r>
            <a:r>
              <a:rPr lang="sv-SE" sz="1600" dirty="0">
                <a:latin typeface="Arial Narrow" panose="020B0606020202030204" pitchFamily="34" charset="0"/>
              </a:rPr>
              <a:t> 2002, Pages 376-383, ISSN 0140-3664, http://dx.doi.org/10.1016/S0140-3664(01)00409-1. </a:t>
            </a:r>
            <a:endParaRPr lang="sv-SE" sz="1600" dirty="0" smtClean="0"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K.L Johnson, J.F Carr, M.S Day, M.F </a:t>
            </a:r>
            <a:r>
              <a:rPr lang="en-US" sz="1600" dirty="0" err="1">
                <a:latin typeface="Arial Narrow" panose="020B0606020202030204" pitchFamily="34" charset="0"/>
              </a:rPr>
              <a:t>Kaashoek</a:t>
            </a:r>
            <a:r>
              <a:rPr lang="en-US" sz="1600" dirty="0">
                <a:latin typeface="Arial Narrow" panose="020B0606020202030204" pitchFamily="34" charset="0"/>
              </a:rPr>
              <a:t>, The measured performance of content distribution networks, Computer Communications, Volume 24, Issue 2, 1 February 2001, Pages 202-206, ISSN 0140-3664, http://dx.doi.org/10.1016/S0140-3664(00)00315-7.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Eddie Kohler, Mark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Handley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and Sally Floyd. 2006. Designing DCCP: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congestion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control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without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reliability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. 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SIGCOMM </a:t>
            </a:r>
            <a:r>
              <a:rPr lang="sv-SE" sz="16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Comput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sv-SE" sz="16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Commun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Rev.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 36, 4 (August 2006), 27-38. DOI=10.1145/1151659.1159918 http://doi.acm.org/10.1145/1151659.1159918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endParaRPr lang="sv-SE" sz="160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52736"/>
            <a:ext cx="7772400" cy="43465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5885D-23C5-4CFC-A345-516D8DF7565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Playout Delay (1)</a:t>
            </a:r>
          </a:p>
        </p:txBody>
      </p:sp>
      <p:sp>
        <p:nvSpPr>
          <p:cNvPr id="5130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093788"/>
            <a:ext cx="7772400" cy="2009775"/>
          </a:xfrm>
        </p:spPr>
        <p:txBody>
          <a:bodyPr/>
          <a:lstStyle/>
          <a:p>
            <a:r>
              <a:rPr lang="en-US" sz="2000" u="sng" smtClean="0">
                <a:solidFill>
                  <a:srgbClr val="FF0000"/>
                </a:solidFill>
              </a:rPr>
              <a:t>Goal: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minimize playout delay, keeping late loss rate low</a:t>
            </a:r>
            <a:endParaRPr lang="en-US" sz="2000" smtClean="0">
              <a:solidFill>
                <a:schemeClr val="accent2"/>
              </a:solidFill>
            </a:endParaRPr>
          </a:p>
          <a:p>
            <a:r>
              <a:rPr lang="en-US" sz="2000" u="sng" smtClean="0">
                <a:solidFill>
                  <a:srgbClr val="FF0000"/>
                </a:solidFill>
              </a:rPr>
              <a:t>Approach: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adaptive playout delay adjustment:</a:t>
            </a:r>
          </a:p>
          <a:p>
            <a:pPr lvl="1"/>
            <a:r>
              <a:rPr lang="en-US" sz="1800" smtClean="0"/>
              <a:t>estimate network delay, adjust playout delay at beginning of each talk spurt. </a:t>
            </a:r>
          </a:p>
          <a:p>
            <a:pPr lvl="1"/>
            <a:r>
              <a:rPr lang="en-US" sz="1800" smtClean="0"/>
              <a:t>silent periods compressed and elongated.</a:t>
            </a:r>
          </a:p>
          <a:p>
            <a:pPr lvl="1"/>
            <a:r>
              <a:rPr lang="en-US" sz="1800" smtClean="0"/>
              <a:t>chunks still played out every 20 msec during talk spurt.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CFBA48A-4A8B-469A-A1B9-9F6856378185}" type="slidenum">
              <a:rPr lang="en-US">
                <a:latin typeface="+mn-lt"/>
              </a:rPr>
              <a:pPr>
                <a:defRPr/>
              </a:pPr>
              <a:t>52</a:t>
            </a:fld>
            <a:endParaRPr lang="en-US">
              <a:latin typeface="+mn-lt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16038" y="3282950"/>
          <a:ext cx="61531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2" name="Equation" r:id="rId4" imgW="3924000" imgH="1143000" progId="Equation.3">
                  <p:embed/>
                </p:oleObj>
              </mc:Choice>
              <mc:Fallback>
                <p:oleObj name="Equation" r:id="rId4" imgW="392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282950"/>
                        <a:ext cx="615315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04800" y="5184775"/>
            <a:ext cx="574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dynamic estimate of average delay at receiver: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90800" y="5638800"/>
          <a:ext cx="2868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4" name="Equation" r:id="rId8" imgW="1549080" imgH="228600" progId="Equation.3">
                  <p:embed/>
                </p:oleObj>
              </mc:Choice>
              <mc:Fallback>
                <p:oleObj name="Equation" r:id="rId8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28686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04800" y="6099175"/>
            <a:ext cx="502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where </a:t>
            </a:r>
            <a:r>
              <a:rPr lang="en-US" sz="2000" i="1"/>
              <a:t>u</a:t>
            </a:r>
            <a:r>
              <a:rPr lang="en-US" sz="2000"/>
              <a:t> is a fixed constant (e.g., </a:t>
            </a:r>
            <a:r>
              <a:rPr lang="en-US" sz="2000" i="1"/>
              <a:t>u</a:t>
            </a:r>
            <a:r>
              <a:rPr lang="en-US" sz="2000"/>
              <a:t> = .01).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Adaptive playout delay (2)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9CC3A4F-4B77-48E0-BDDC-48D7398C462F}" type="slidenum">
              <a:rPr lang="en-US">
                <a:latin typeface="+mn-lt"/>
              </a:rPr>
              <a:pPr>
                <a:defRPr/>
              </a:pPr>
              <a:t>53</a:t>
            </a:fld>
            <a:endParaRPr lang="en-US">
              <a:latin typeface="+mn-lt"/>
            </a:endParaRP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676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also useful to estimate average deviation of delay, </a:t>
            </a:r>
            <a:r>
              <a:rPr lang="en-US" sz="2000" i="1"/>
              <a:t>v</a:t>
            </a:r>
            <a:r>
              <a:rPr lang="en-US" sz="2000" i="1" baseline="-25000"/>
              <a:t>i </a:t>
            </a:r>
            <a:r>
              <a:rPr lang="en-US" sz="2000"/>
              <a:t>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45440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169988" y="1668463"/>
          <a:ext cx="35163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Equation" r:id="rId6" imgW="1803240" imgH="228600" progId="Equation.3">
                  <p:embed/>
                </p:oleObj>
              </mc:Choice>
              <mc:Fallback>
                <p:oleObj name="Equation" r:id="rId6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668463"/>
                        <a:ext cx="351631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39750" y="2343150"/>
            <a:ext cx="74739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estimates </a:t>
            </a:r>
            <a:r>
              <a:rPr lang="en-US" sz="2000" i="1"/>
              <a:t>d</a:t>
            </a:r>
            <a:r>
              <a:rPr lang="en-US" sz="2000" i="1" baseline="-25000"/>
              <a:t>i</a:t>
            </a:r>
            <a:r>
              <a:rPr lang="en-US" sz="2000"/>
              <a:t> , </a:t>
            </a:r>
            <a:r>
              <a:rPr lang="en-US" sz="2000" i="1"/>
              <a:t>v</a:t>
            </a:r>
            <a:r>
              <a:rPr lang="en-US" sz="2000" i="1" baseline="-25000"/>
              <a:t>i</a:t>
            </a:r>
            <a:r>
              <a:rPr lang="en-US" sz="2000"/>
              <a:t> calculated for every received packet </a:t>
            </a: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/>
              <a:t>   (but used only at start of talk spurt</a:t>
            </a:r>
            <a:endParaRPr lang="en-US" sz="200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n-US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for first packet in talk spurt, playout time is:</a:t>
            </a:r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52525" y="3667125"/>
          <a:ext cx="1981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8" imgW="1028520" imgH="228600" progId="Equation.3">
                  <p:embed/>
                </p:oleObj>
              </mc:Choice>
              <mc:Fallback>
                <p:oleObj name="Equation" r:id="rId8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667125"/>
                        <a:ext cx="19812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73088" y="4106863"/>
            <a:ext cx="72072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       where K is positive constant</a:t>
            </a:r>
            <a:endParaRPr lang="en-US"/>
          </a:p>
          <a:p>
            <a:pPr algn="ctr" eaLnBrk="0" hangingPunct="0"/>
            <a:endParaRPr lang="en-US"/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remaining packets in talkspurt are played out periodically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96944" cy="576064"/>
          </a:xfrm>
        </p:spPr>
        <p:txBody>
          <a:bodyPr/>
          <a:lstStyle/>
          <a:p>
            <a:r>
              <a:rPr lang="en-US" sz="2800" dirty="0" smtClean="0"/>
              <a:t>Real-Time Protocol (RTP)  &amp; RT Control Protocol (RTCP)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0922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standard packet format for real-time application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Payload Type</a:t>
            </a:r>
            <a:r>
              <a:rPr lang="en-US" sz="1800" dirty="0" smtClean="0"/>
              <a:t>: 7 bits: 128 possible types of encoding; </a:t>
            </a:r>
            <a:r>
              <a:rPr lang="en-US" sz="1800" dirty="0" err="1" smtClean="0"/>
              <a:t>eg</a:t>
            </a:r>
            <a:r>
              <a:rPr lang="en-US" sz="1800" dirty="0" smtClean="0"/>
              <a:t> PCM, MPEG2 video, GSM,  etc. (sender can change in the middle of session)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Sequence Number</a:t>
            </a:r>
            <a:r>
              <a:rPr lang="en-US" sz="1800" dirty="0" smtClean="0"/>
              <a:t>: to detect packet loss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Timestamp</a:t>
            </a:r>
            <a:r>
              <a:rPr lang="en-US" sz="1800" dirty="0" smtClean="0"/>
              <a:t>: sampling instant of first byte in packet; to remove jitter introduced by the network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Synchronization Source identifier (SSRC)</a:t>
            </a:r>
            <a:r>
              <a:rPr lang="en-US" sz="1800" dirty="0" smtClean="0"/>
              <a:t>: id for the source of a stream; assigned randomly by the source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Real-Time Control Protocol (RTCP):</a:t>
            </a:r>
            <a:r>
              <a:rPr lang="en-US" sz="2000" dirty="0" smtClean="0"/>
              <a:t> specifies </a:t>
            </a:r>
            <a:r>
              <a:rPr lang="en-US" sz="2000" dirty="0" smtClean="0">
                <a:solidFill>
                  <a:schemeClr val="accent2"/>
                </a:solidFill>
              </a:rPr>
              <a:t>report packets</a:t>
            </a:r>
            <a:r>
              <a:rPr lang="en-US" sz="2000" dirty="0" smtClean="0"/>
              <a:t> exchanged between sources and destinations, with  </a:t>
            </a:r>
            <a:r>
              <a:rPr lang="en-US" sz="2000" dirty="0" smtClean="0">
                <a:solidFill>
                  <a:schemeClr val="accent2"/>
                </a:solidFill>
              </a:rPr>
              <a:t>statistics </a:t>
            </a:r>
            <a:r>
              <a:rPr lang="en-US" sz="2000" dirty="0" smtClean="0"/>
              <a:t>(# packets sent/lost, inter-arrival jitter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Can be used to modify sender transmission rates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140FD-1813-46CC-B5EC-C812A9AF0E75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50182" name="Picture 4" descr="643 rtpPa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3852863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2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Service Initiation Protocol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endParaRPr lang="en-US" sz="1800" smtClean="0"/>
          </a:p>
          <a:p>
            <a:pPr>
              <a:buFont typeface="ZapfDingbats"/>
              <a:buNone/>
            </a:pPr>
            <a:r>
              <a:rPr lang="en-US" sz="1800" u="sng" smtClean="0">
                <a:solidFill>
                  <a:srgbClr val="FF0000"/>
                </a:solidFill>
              </a:rPr>
              <a:t>SIP long-term vision</a:t>
            </a:r>
            <a:endParaRPr lang="en-US" sz="1800" smtClean="0"/>
          </a:p>
          <a:p>
            <a:r>
              <a:rPr lang="en-US" sz="1800" smtClean="0"/>
              <a:t>All phone/video conference calls take place over the Internet</a:t>
            </a:r>
          </a:p>
          <a:p>
            <a:r>
              <a:rPr lang="en-US" sz="1800" smtClean="0"/>
              <a:t>People are identified by names or e-mail addresses, rather than by phone numbers.</a:t>
            </a:r>
          </a:p>
          <a:p>
            <a:r>
              <a:rPr lang="en-US" sz="1800" smtClean="0"/>
              <a:t>You can reach the callee, no matter where the callee roams, no matter what IP device the callee is currently using.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257300"/>
            <a:ext cx="4140200" cy="51689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What does it do: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Determine current IP address of callee</a:t>
            </a:r>
            <a:r>
              <a:rPr lang="en-US" sz="2000" smtClean="0"/>
              <a:t>.</a:t>
            </a:r>
          </a:p>
          <a:p>
            <a:pPr lvl="1"/>
            <a:r>
              <a:rPr lang="en-US" sz="1800" smtClean="0"/>
              <a:t>Maps mnemonic identifier to current IP address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Setting up/ending  a call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Provides also mechanisms so that caller and callee can agree on media type and encoding.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Call management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Add new media streams during call</a:t>
            </a:r>
          </a:p>
          <a:p>
            <a:pPr lvl="1"/>
            <a:r>
              <a:rPr lang="en-US" sz="1800" smtClean="0"/>
              <a:t>Change encoding during call</a:t>
            </a:r>
          </a:p>
          <a:p>
            <a:pPr lvl="1"/>
            <a:r>
              <a:rPr lang="en-US" sz="1800" smtClean="0"/>
              <a:t>Invite others </a:t>
            </a:r>
          </a:p>
          <a:p>
            <a:pPr lvl="1"/>
            <a:r>
              <a:rPr lang="en-US" sz="1800" smtClean="0"/>
              <a:t>Transfer and hold calls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F9513-7F69-4132-BA33-3CFA2B6E339B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26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871538"/>
          </a:xfrm>
        </p:spPr>
        <p:txBody>
          <a:bodyPr/>
          <a:lstStyle/>
          <a:p>
            <a:r>
              <a:rPr lang="en-US" sz="3200" smtClean="0"/>
              <a:t>Setting up a call to known IP address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F22D4-7A45-439B-B41F-FEACFCEF777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949825" y="850900"/>
            <a:ext cx="41941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Alice’s SIP invite message indicates her port number &amp; IP address+encoding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Bob’s 200 OK message (could also reject, say “busy”, etc)  indicates his port number, IP address &amp; preferred encoding (GSM)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SIP messages can be sent over TCP or UDP; here over RTP/UDP.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HTTP message syntax (but SIP maintains state)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Default SIP port number: 5060.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-579438" y="876300"/>
          <a:ext cx="6332538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8" name="VISIO" r:id="rId3" imgW="8253360" imgH="6551640" progId="">
                  <p:embed/>
                </p:oleObj>
              </mc:Choice>
              <mc:Fallback>
                <p:oleObj name="VISIO" r:id="rId3" imgW="8253360" imgH="655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9438" y="876300"/>
                        <a:ext cx="6332538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0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n-US" sz="3200" smtClean="0"/>
              <a:t>Example name translation, user location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32A26-7C87-48C0-B84D-31DC1268B71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290513" y="711200"/>
            <a:ext cx="35496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Caller jim@umass.edu </a:t>
            </a:r>
            <a:br>
              <a:rPr lang="en-US" sz="2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places a </a:t>
            </a:r>
          </a:p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 to keith@upenn.edu</a:t>
            </a:r>
            <a:r>
              <a:rPr lang="en-US" sz="2000">
                <a:latin typeface="Comic Sans MS" pitchFamily="66" charset="0"/>
              </a:rPr>
              <a:t> 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lang="en-US" sz="2000">
                <a:latin typeface="Comic Sans MS" pitchFamily="66" charset="0"/>
              </a:rPr>
              <a:t>Jim sends INVITE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to umass SIP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proxy</a:t>
            </a:r>
            <a:r>
              <a:rPr lang="en-US" sz="2000">
                <a:latin typeface="Comic Sans MS" pitchFamily="66" charset="0"/>
              </a:rPr>
              <a:t>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(2) Proxy forwards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request to upenn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</a:t>
            </a:r>
            <a:r>
              <a:rPr lang="en-US" sz="2000">
                <a:latin typeface="Comic Sans MS" pitchFamily="66" charset="0"/>
              </a:rPr>
              <a:t> server.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(3) upenn server returns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redirect response,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indicating that it should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try keith@eurecom.fr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69875" y="4832350"/>
            <a:ext cx="8874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(4) umass proxy sends INVITE to eurecom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registrar.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(5) eurecom registrar forwards INVITE to 197.87.54.21, which is running keith’s SIP client.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(6-8) SIP response sent back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(9) media sent directly between clients. </a:t>
            </a:r>
          </a:p>
          <a:p>
            <a:pPr eaLnBrk="0" hangingPunct="0"/>
            <a:r>
              <a:rPr lang="sv-SE" sz="2000">
                <a:latin typeface="Comic Sans MS" pitchFamily="66" charset="0"/>
              </a:rPr>
              <a:t>(</a:t>
            </a:r>
            <a:r>
              <a:rPr lang="sv-SE" sz="2000">
                <a:solidFill>
                  <a:srgbClr val="FF0000"/>
                </a:solidFill>
                <a:latin typeface="Comic Sans MS" pitchFamily="66" charset="0"/>
              </a:rPr>
              <a:t>follows pretty much the DNS inquiry structure</a:t>
            </a:r>
            <a:r>
              <a:rPr lang="sv-SE" sz="2000">
                <a:latin typeface="Comic Sans MS" pitchFamily="66" charset="0"/>
              </a:rPr>
              <a:t>)</a:t>
            </a: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3475038" y="833438"/>
          <a:ext cx="5926137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VISIO" r:id="rId3" imgW="6983280" imgH="4185720" progId="">
                  <p:embed/>
                </p:oleObj>
              </mc:Choice>
              <mc:Fallback>
                <p:oleObj name="VISIO" r:id="rId3" imgW="6983280" imgH="418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833438"/>
                        <a:ext cx="5926137" cy="355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28625"/>
            <a:ext cx="8120062" cy="192063"/>
          </a:xfrm>
        </p:spPr>
        <p:txBody>
          <a:bodyPr/>
          <a:lstStyle/>
          <a:p>
            <a:r>
              <a:rPr lang="en-US" dirty="0" smtClean="0"/>
              <a:t>Multimedia Over Today’s Internet</a:t>
            </a:r>
            <a:endParaRPr lang="en-US" sz="3200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481139"/>
            <a:ext cx="7772400" cy="50770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800" dirty="0" smtClean="0"/>
              <a:t>best-effort service, </a:t>
            </a:r>
            <a:r>
              <a:rPr lang="en-US" i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smtClean="0"/>
              <a:t>guarantees on delay, loss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9329-0198-44E3-8CC4-9A55FDF636AC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4488" y="4587875"/>
            <a:ext cx="6438900" cy="1504950"/>
            <a:chOff x="1275" y="3172"/>
            <a:chExt cx="4056" cy="948"/>
          </a:xfrm>
        </p:grpSpPr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275" y="3172"/>
              <a:ext cx="4056" cy="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9" name="Text Box 6"/>
            <p:cNvSpPr txBox="1">
              <a:spLocks noChangeArrowheads="1"/>
            </p:cNvSpPr>
            <p:nvPr/>
          </p:nvSpPr>
          <p:spPr bwMode="auto">
            <a:xfrm>
              <a:off x="1279" y="3271"/>
              <a:ext cx="40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Today’s Internet multimedia applications 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use </a:t>
              </a: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application-level</a:t>
              </a:r>
              <a:r>
                <a:rPr lang="en-US">
                  <a:latin typeface="Comic Sans MS" pitchFamily="66" charset="0"/>
                </a:rPr>
                <a:t> techniques to mitigate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(as best possible) effects of delay, loss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9764" y="2312988"/>
            <a:ext cx="6602414" cy="1951037"/>
            <a:chOff x="621" y="1535"/>
            <a:chExt cx="4159" cy="1229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621" y="1900"/>
              <a:ext cx="415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But you 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said multimedia apps require</a:t>
              </a:r>
              <a:endParaRPr lang="en-US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Delay/jitter (</a:t>
              </a:r>
              <a:r>
                <a:rPr lang="en-US" dirty="0" err="1" smtClean="0">
                  <a:solidFill>
                    <a:schemeClr val="accent2"/>
                  </a:solidFill>
                  <a:latin typeface="Comic Sans MS" pitchFamily="66" charset="0"/>
                </a:rPr>
                <a:t>ie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 bandwidth) guarantees to </a:t>
              </a:r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be</a:t>
              </a:r>
            </a:p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effective!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518" y="1535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22" y="164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844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718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466" y="185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2258" y="1681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3428" y="2437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243" y="241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87" y="227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494" y="164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1849" y="237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 dirty="0">
                <a:latin typeface="Comic Sans MS" pitchFamily="66" charset="0"/>
              </a:endParaRPr>
            </a:p>
          </p:txBody>
        </p:sp>
      </p:grp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1200150" y="2544763"/>
          <a:ext cx="72866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0" name="Microsoft ClipArt Gallery" r:id="rId3" imgW="1857600" imgH="3995640" progId="">
                  <p:embed/>
                </p:oleObj>
              </mc:Choice>
              <mc:Fallback>
                <p:oleObj name="Microsoft ClipArt Gallery"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544763"/>
                        <a:ext cx="728663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666750" y="4338638"/>
          <a:ext cx="638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" name="Microsoft ClipArt Gallery" r:id="rId5" imgW="1295640" imgH="3934080" progId="">
                  <p:embed/>
                </p:oleObj>
              </mc:Choice>
              <mc:Fallback>
                <p:oleObj name="Microsoft ClipArt Gallery" r:id="rId5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338638"/>
                        <a:ext cx="63817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4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bucket + WFQ…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620713" y="1044575"/>
            <a:ext cx="7772400" cy="1808361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…can be combined to provide upper bound on packet delay in queue: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packets in queue, packets are serviced at a rate of at least 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 packets per second, then the time until the last packet is transmitted is at most</a:t>
            </a:r>
          </a:p>
          <a:p>
            <a:pPr algn="ctr"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/(R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(wj))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ACFBE-989A-46A3-BBCE-3FB1CB75947C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68614" name="Picture 4" descr="668 WFQ_and_t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3140968"/>
            <a:ext cx="5257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57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7991475" cy="612304"/>
          </a:xfrm>
        </p:spPr>
        <p:txBody>
          <a:bodyPr/>
          <a:lstStyle/>
          <a:p>
            <a:r>
              <a:rPr lang="en-US" sz="2800" dirty="0" smtClean="0"/>
              <a:t>ATM ABR congestion control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" y="3575050"/>
            <a:ext cx="8048625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RM (resource management) cells: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interspersed with data cells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bits in RM cell set by switches (“</a:t>
            </a:r>
            <a:r>
              <a:rPr lang="en-US" sz="1800" i="1" dirty="0" smtClean="0"/>
              <a:t>network-assisted”</a:t>
            </a:r>
            <a:r>
              <a:rPr lang="en-US" sz="18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NI bit:</a:t>
            </a:r>
            <a:r>
              <a:rPr lang="en-US" sz="1800" dirty="0" smtClean="0"/>
              <a:t> no increase in rate (mild congestion)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CI bit:</a:t>
            </a:r>
            <a:r>
              <a:rPr lang="en-US" sz="1800" dirty="0" smtClean="0"/>
              <a:t> congestion indication</a:t>
            </a:r>
            <a:r>
              <a:rPr lang="en-US" sz="1600" dirty="0" smtClean="0"/>
              <a:t> two-byte ER (explicit rate) field in RM cell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congested switch may lower ER value in cell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sender’ send rate thus minimum supportable rate on path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A9C93-DB4F-422E-8E68-76A4B05C0993}" type="slidenum">
              <a:rPr lang="en-US" smtClean="0"/>
              <a:pPr/>
              <a:t>62</a:t>
            </a:fld>
            <a:endParaRPr lang="en-US" smtClean="0"/>
          </a:p>
        </p:txBody>
      </p:sp>
      <p:pic>
        <p:nvPicPr>
          <p:cNvPr id="78854" name="Picture 4" descr="conges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16000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950913"/>
            <a:ext cx="4152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ABR: available bit rate:</a:t>
            </a:r>
            <a:endParaRPr lang="en-US" sz="20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“elastic service”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if  path “</a:t>
            </a:r>
            <a:r>
              <a:rPr lang="en-US" sz="1800" dirty="0" err="1">
                <a:latin typeface="Comic Sans MS" pitchFamily="66" charset="0"/>
              </a:rPr>
              <a:t>underloaded</a:t>
            </a:r>
            <a:r>
              <a:rPr lang="en-US" sz="1800" dirty="0">
                <a:latin typeface="Comic Sans MS" pitchFamily="66" charset="0"/>
              </a:rPr>
              <a:t>”: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 dirty="0">
                <a:latin typeface="Comic Sans MS" pitchFamily="66" charset="0"/>
              </a:rPr>
              <a:t>sender should use available bandwidth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 dirty="0">
                <a:latin typeface="Comic Sans MS" pitchFamily="66" charset="0"/>
              </a:rPr>
              <a:t>if  path congested: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 dirty="0">
                <a:latin typeface="Comic Sans MS" pitchFamily="66" charset="0"/>
              </a:rPr>
              <a:t>sender throttled to minimum guaranteed rate</a:t>
            </a:r>
          </a:p>
        </p:txBody>
      </p:sp>
    </p:spTree>
    <p:extLst>
      <p:ext uri="{BB962C8B-B14F-4D97-AF65-F5344CB8AC3E}">
        <p14:creationId xmlns:p14="http://schemas.microsoft.com/office/powerpoint/2010/main" val="2540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8216900" cy="674688"/>
          </a:xfrm>
          <a:noFill/>
        </p:spPr>
        <p:txBody>
          <a:bodyPr lIns="92075" tIns="46038" rIns="92075" bIns="46038"/>
          <a:lstStyle/>
          <a:p>
            <a:r>
              <a:rPr lang="sv-SE" smtClean="0"/>
              <a:t>Traffic Shaping and Policing in ATM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>
          <a:xfrm>
            <a:off x="0" y="889000"/>
            <a:ext cx="4335463" cy="4772248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/>
              <a:t>Enforce</a:t>
            </a:r>
            <a:r>
              <a:rPr lang="sv-SE" sz="2000" dirty="0" smtClean="0"/>
              <a:t> the </a:t>
            </a:r>
            <a:r>
              <a:rPr lang="sv-SE" sz="2000" dirty="0" err="1" smtClean="0"/>
              <a:t>QoS</a:t>
            </a:r>
            <a:r>
              <a:rPr lang="sv-SE" sz="2000" dirty="0" smtClean="0"/>
              <a:t> parameters: check </a:t>
            </a:r>
            <a:r>
              <a:rPr lang="sv-SE" sz="2000" dirty="0" err="1" smtClean="0"/>
              <a:t>if</a:t>
            </a:r>
            <a:r>
              <a:rPr lang="sv-SE" sz="2000" dirty="0" smtClean="0"/>
              <a:t> </a:t>
            </a:r>
            <a:r>
              <a:rPr lang="sv-SE" sz="2000" i="1" dirty="0" smtClean="0">
                <a:solidFill>
                  <a:schemeClr val="accent2"/>
                </a:solidFill>
              </a:rPr>
              <a:t>Peak Cell Rate</a:t>
            </a:r>
            <a:r>
              <a:rPr lang="sv-SE" sz="2000" i="1" dirty="0" smtClean="0"/>
              <a:t> (PCR)  </a:t>
            </a:r>
            <a:r>
              <a:rPr lang="sv-SE" sz="2000" dirty="0" smtClean="0"/>
              <a:t>and </a:t>
            </a:r>
            <a:r>
              <a:rPr lang="sv-SE" sz="2000" i="1" dirty="0" smtClean="0">
                <a:solidFill>
                  <a:schemeClr val="accent2"/>
                </a:solidFill>
              </a:rPr>
              <a:t>Cell </a:t>
            </a:r>
            <a:r>
              <a:rPr lang="sv-SE" sz="2000" i="1" dirty="0" err="1" smtClean="0">
                <a:solidFill>
                  <a:schemeClr val="accent2"/>
                </a:solidFill>
              </a:rPr>
              <a:t>Delay</a:t>
            </a:r>
            <a:r>
              <a:rPr lang="sv-SE" sz="2000" i="1" dirty="0" smtClean="0">
                <a:solidFill>
                  <a:schemeClr val="accent2"/>
                </a:solidFill>
              </a:rPr>
              <a:t> Variation</a:t>
            </a:r>
            <a:r>
              <a:rPr lang="sv-SE" sz="2000" i="1" dirty="0" smtClean="0"/>
              <a:t> </a:t>
            </a:r>
            <a:r>
              <a:rPr lang="sv-SE" sz="2000" dirty="0" smtClean="0"/>
              <a:t>(CDVT)</a:t>
            </a:r>
            <a:r>
              <a:rPr lang="sv-SE" sz="2000" i="1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within</a:t>
            </a:r>
            <a:r>
              <a:rPr lang="sv-SE" sz="2000" dirty="0" smtClean="0"/>
              <a:t> the </a:t>
            </a:r>
            <a:r>
              <a:rPr lang="sv-SE" sz="2000" dirty="0" err="1" smtClean="0"/>
              <a:t>negotiated</a:t>
            </a:r>
            <a:r>
              <a:rPr lang="sv-SE" sz="2000" dirty="0" smtClean="0"/>
              <a:t> limits: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rgbClr val="FF0000"/>
                </a:solidFill>
              </a:rPr>
              <a:t>Generic</a:t>
            </a:r>
            <a:r>
              <a:rPr lang="sv-SE" sz="2000" dirty="0" smtClean="0">
                <a:solidFill>
                  <a:srgbClr val="FF0000"/>
                </a:solidFill>
              </a:rPr>
              <a:t> Cell Rate </a:t>
            </a:r>
            <a:r>
              <a:rPr lang="sv-SE" sz="2000" dirty="0" err="1" smtClean="0">
                <a:solidFill>
                  <a:srgbClr val="FF0000"/>
                </a:solidFill>
              </a:rPr>
              <a:t>Algo</a:t>
            </a:r>
            <a:r>
              <a:rPr lang="sv-SE" sz="2000" b="1" dirty="0" smtClean="0"/>
              <a:t>: </a:t>
            </a:r>
            <a:r>
              <a:rPr lang="sv-SE" sz="2000" dirty="0" err="1" smtClean="0"/>
              <a:t>introduce</a:t>
            </a:r>
            <a:r>
              <a:rPr lang="sv-SE" sz="2000" dirty="0" smtClean="0"/>
              <a:t>: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chemeClr val="accent2"/>
                </a:solidFill>
              </a:rPr>
              <a:t>expected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next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time</a:t>
            </a:r>
            <a:r>
              <a:rPr lang="sv-SE" sz="2000" dirty="0" smtClean="0"/>
              <a:t> for a </a:t>
            </a:r>
            <a:r>
              <a:rPr lang="sv-SE" sz="2000" dirty="0" err="1" smtClean="0"/>
              <a:t>successive</a:t>
            </a:r>
            <a:r>
              <a:rPr lang="sv-SE" sz="2000" dirty="0" smtClean="0"/>
              <a:t> cell, </a:t>
            </a:r>
            <a:r>
              <a:rPr lang="sv-SE" sz="2000" dirty="0" err="1" smtClean="0"/>
              <a:t>based</a:t>
            </a:r>
            <a:r>
              <a:rPr lang="sv-SE" sz="2000" dirty="0" smtClean="0"/>
              <a:t> on T = 1/PCR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err="1" smtClean="0">
                <a:solidFill>
                  <a:schemeClr val="accent2"/>
                </a:solidFill>
              </a:rPr>
              <a:t>border</a:t>
            </a:r>
            <a:r>
              <a:rPr lang="sv-SE" sz="2000" dirty="0" smtClean="0">
                <a:solidFill>
                  <a:schemeClr val="accent2"/>
                </a:solidFill>
              </a:rPr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time</a:t>
            </a:r>
            <a:r>
              <a:rPr lang="sv-SE" sz="2000" dirty="0" smtClean="0"/>
              <a:t> L ( = CDVT)  &lt; T in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next</a:t>
            </a:r>
            <a:r>
              <a:rPr lang="sv-SE" sz="2000" dirty="0" smtClean="0"/>
              <a:t> transmission </a:t>
            </a:r>
            <a:r>
              <a:rPr lang="sv-SE" sz="2000" dirty="0" err="1" smtClean="0"/>
              <a:t>may</a:t>
            </a:r>
            <a:r>
              <a:rPr lang="sv-SE" sz="2000" dirty="0" smtClean="0"/>
              <a:t> start (</a:t>
            </a:r>
            <a:r>
              <a:rPr lang="sv-SE" sz="2000" dirty="0" err="1" smtClean="0"/>
              <a:t>but</a:t>
            </a:r>
            <a:r>
              <a:rPr lang="sv-SE" sz="2000" dirty="0" smtClean="0"/>
              <a:t> never </a:t>
            </a:r>
            <a:r>
              <a:rPr lang="sv-SE" sz="2000" dirty="0" err="1" smtClean="0"/>
              <a:t>before</a:t>
            </a:r>
            <a:r>
              <a:rPr lang="sv-SE" sz="2000" dirty="0" smtClean="0"/>
              <a:t> T-L)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dirty="0" smtClean="0">
                <a:solidFill>
                  <a:schemeClr val="accent2"/>
                </a:solidFill>
              </a:rPr>
              <a:t>A </a:t>
            </a:r>
            <a:r>
              <a:rPr lang="sv-SE" sz="2000" dirty="0" err="1" smtClean="0">
                <a:solidFill>
                  <a:schemeClr val="accent2"/>
                </a:solidFill>
              </a:rPr>
              <a:t>nonconforming</a:t>
            </a:r>
            <a:r>
              <a:rPr lang="sv-SE" sz="2000" dirty="0" smtClean="0">
                <a:solidFill>
                  <a:schemeClr val="accent2"/>
                </a:solidFill>
              </a:rPr>
              <a:t> cell</a:t>
            </a:r>
            <a:r>
              <a:rPr lang="sv-SE" sz="2000" dirty="0" smtClean="0"/>
              <a:t> </a:t>
            </a:r>
            <a:r>
              <a:rPr lang="sv-SE" sz="2000" dirty="0" err="1" smtClean="0"/>
              <a:t>may</a:t>
            </a:r>
            <a:r>
              <a:rPr lang="sv-SE" sz="2000" dirty="0" smtClean="0"/>
              <a:t> be </a:t>
            </a:r>
            <a:r>
              <a:rPr lang="sv-SE" sz="2000" dirty="0" err="1" smtClean="0"/>
              <a:t>discarded</a:t>
            </a:r>
            <a:r>
              <a:rPr lang="sv-SE" sz="2000" dirty="0" smtClean="0"/>
              <a:t>, or </a:t>
            </a:r>
            <a:r>
              <a:rPr lang="sv-SE" sz="2000" dirty="0" err="1" smtClean="0"/>
              <a:t>its</a:t>
            </a:r>
            <a:r>
              <a:rPr lang="sv-SE" sz="2000" dirty="0" smtClean="0"/>
              <a:t> </a:t>
            </a:r>
            <a:r>
              <a:rPr lang="sv-SE" sz="2000" i="1" dirty="0" smtClean="0"/>
              <a:t>Cell Loss </a:t>
            </a:r>
            <a:r>
              <a:rPr lang="sv-SE" sz="2000" i="1" dirty="0" err="1" smtClean="0"/>
              <a:t>Priority</a:t>
            </a:r>
            <a:r>
              <a:rPr lang="sv-SE" sz="2000" i="1" dirty="0" smtClean="0"/>
              <a:t> </a:t>
            </a:r>
            <a:r>
              <a:rPr lang="sv-SE" sz="2000" dirty="0" smtClean="0"/>
              <a:t>bit be set, so it </a:t>
            </a:r>
            <a:r>
              <a:rPr lang="sv-SE" sz="2000" dirty="0" err="1" smtClean="0"/>
              <a:t>may</a:t>
            </a:r>
            <a:r>
              <a:rPr lang="sv-SE" sz="2000" dirty="0" smtClean="0"/>
              <a:t> be </a:t>
            </a:r>
            <a:r>
              <a:rPr lang="sv-SE" sz="2000" dirty="0" err="1" smtClean="0"/>
              <a:t>discarded</a:t>
            </a:r>
            <a:r>
              <a:rPr lang="sv-SE" sz="2000" dirty="0" smtClean="0"/>
              <a:t> in </a:t>
            </a:r>
            <a:r>
              <a:rPr lang="sv-SE" sz="2000" dirty="0" err="1" smtClean="0"/>
              <a:t>case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congestion</a:t>
            </a:r>
            <a:endParaRPr lang="sv-SE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57EC2-BFF6-4A30-A57A-51F5491DE8A6}" type="slidenum">
              <a:rPr lang="en-US" smtClean="0"/>
              <a:pPr/>
              <a:t>63</a:t>
            </a:fld>
            <a:endParaRPr lang="en-US" smtClean="0"/>
          </a:p>
        </p:txBody>
      </p:sp>
      <p:pic>
        <p:nvPicPr>
          <p:cNvPr id="79878" name="Picture 4" descr="5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836613"/>
            <a:ext cx="50482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215900"/>
            <a:ext cx="7989887" cy="965200"/>
          </a:xfrm>
        </p:spPr>
        <p:txBody>
          <a:bodyPr/>
          <a:lstStyle/>
          <a:p>
            <a:r>
              <a:rPr lang="sv-SE" sz="3200" smtClean="0"/>
              <a:t>ATM Adaptation (Transport) Layer: AAL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1118" y="3356992"/>
            <a:ext cx="8843963" cy="1831926"/>
          </a:xfrm>
        </p:spPr>
        <p:txBody>
          <a:bodyPr/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suitability</a:t>
            </a:r>
            <a:r>
              <a:rPr lang="sv-SE" sz="2400" dirty="0" smtClean="0"/>
              <a:t>” has not </a:t>
            </a:r>
            <a:r>
              <a:rPr lang="sv-SE" sz="2400" dirty="0" err="1" smtClean="0"/>
              <a:t>been</a:t>
            </a:r>
            <a:r>
              <a:rPr lang="sv-SE" sz="2400" dirty="0" smtClean="0"/>
              <a:t>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successful</a:t>
            </a:r>
            <a:endParaRPr lang="sv-SE" sz="2400" dirty="0" smtClean="0"/>
          </a:p>
          <a:p>
            <a:r>
              <a:rPr lang="sv-SE" sz="2400" dirty="0" smtClean="0"/>
              <a:t>computer science </a:t>
            </a:r>
            <a:r>
              <a:rPr lang="sv-SE" sz="2400" dirty="0" err="1" smtClean="0"/>
              <a:t>community</a:t>
            </a:r>
            <a:r>
              <a:rPr lang="sv-SE" sz="2400" dirty="0" smtClean="0"/>
              <a:t> </a:t>
            </a:r>
            <a:r>
              <a:rPr lang="sv-SE" sz="2400" dirty="0" err="1" smtClean="0"/>
              <a:t>introduced</a:t>
            </a:r>
            <a:r>
              <a:rPr lang="sv-SE" sz="2400" dirty="0" smtClean="0"/>
              <a:t> AAL5, (simple, </a:t>
            </a:r>
            <a:r>
              <a:rPr lang="sv-SE" sz="2400" dirty="0" err="1" smtClean="0"/>
              <a:t>elementary</a:t>
            </a:r>
            <a:r>
              <a:rPr lang="sv-SE" sz="2400" dirty="0" smtClean="0"/>
              <a:t>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),  </a:t>
            </a:r>
            <a:r>
              <a:rPr lang="sv-SE" sz="2400" dirty="0" err="1" smtClean="0"/>
              <a:t>to</a:t>
            </a:r>
            <a:r>
              <a:rPr lang="sv-SE" sz="2400" dirty="0" smtClean="0"/>
              <a:t> make the </a:t>
            </a:r>
            <a:r>
              <a:rPr lang="sv-SE" sz="2400" dirty="0" err="1" smtClean="0"/>
              <a:t>whole</a:t>
            </a:r>
            <a:r>
              <a:rPr lang="sv-SE" sz="2400" dirty="0" smtClean="0"/>
              <a:t> ATM  stack </a:t>
            </a:r>
            <a:r>
              <a:rPr lang="sv-SE" sz="2400" dirty="0" err="1" smtClean="0"/>
              <a:t>usable</a:t>
            </a:r>
            <a:r>
              <a:rPr lang="sv-SE" sz="2400" dirty="0" smtClean="0"/>
              <a:t> as </a:t>
            </a:r>
            <a:r>
              <a:rPr lang="sv-SE" sz="2400" dirty="0" err="1" smtClean="0"/>
              <a:t>switching</a:t>
            </a:r>
            <a:r>
              <a:rPr lang="sv-SE" sz="2400" dirty="0" smtClean="0"/>
              <a:t> </a:t>
            </a:r>
            <a:r>
              <a:rPr lang="sv-SE" sz="2400" dirty="0" err="1" smtClean="0"/>
              <a:t>technology</a:t>
            </a:r>
            <a:r>
              <a:rPr lang="sv-SE" sz="2400" dirty="0" smtClean="0"/>
              <a:t> for data </a:t>
            </a:r>
            <a:r>
              <a:rPr lang="sv-SE" sz="2400" dirty="0" err="1" smtClean="0"/>
              <a:t>communication</a:t>
            </a:r>
            <a:r>
              <a:rPr lang="sv-SE" sz="2400" dirty="0" smtClean="0"/>
              <a:t> under IP!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5B921-6606-4FD9-9723-B6FE745E52E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1052513"/>
            <a:ext cx="89662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sv-SE" b="1">
                <a:latin typeface="Comic Sans MS" pitchFamily="66" charset="0"/>
              </a:rPr>
              <a:t>Basic idea: </a:t>
            </a:r>
            <a:r>
              <a:rPr lang="sv-SE">
                <a:latin typeface="Comic Sans MS" pitchFamily="66" charset="0"/>
              </a:rPr>
              <a:t>cell-based VCs need to be ”complemented ”to be </a:t>
            </a:r>
            <a:r>
              <a:rPr lang="sv-SE">
                <a:solidFill>
                  <a:schemeClr val="accent2"/>
                </a:solidFill>
                <a:latin typeface="Comic Sans MS" pitchFamily="66" charset="0"/>
              </a:rPr>
              <a:t>supportive for  applications</a:t>
            </a:r>
            <a:r>
              <a:rPr lang="sv-SE">
                <a:latin typeface="Comic Sans MS" pitchFamily="66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>
                <a:latin typeface="Comic Sans MS" pitchFamily="66" charset="0"/>
              </a:rPr>
              <a:t>Several ATM Adaptation Layer (AALx) protocols defined, suitable for different classes of applications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AAL1: for CBR (Constant Bit Rate) services, e.g. circuit emulation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AAL2: for VBR (Variable Bit Rate) services, e.g., MPEG video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.....</a:t>
            </a:r>
          </a:p>
        </p:txBody>
      </p:sp>
      <p:pic>
        <p:nvPicPr>
          <p:cNvPr id="8090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421313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5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ATM:  network or link layer?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185863"/>
            <a:ext cx="3822700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Vision:</a:t>
            </a:r>
            <a:r>
              <a:rPr lang="en-US" smtClean="0"/>
              <a:t> </a:t>
            </a:r>
            <a:r>
              <a:rPr lang="en-US" sz="2000" smtClean="0"/>
              <a:t>end-to-end transport: “ATM from desktop to desktop”</a:t>
            </a:r>
          </a:p>
          <a:p>
            <a:pPr lvl="1"/>
            <a:r>
              <a:rPr lang="en-US" smtClean="0"/>
              <a:t>ATM </a:t>
            </a:r>
            <a:r>
              <a:rPr lang="en-US" i="1" smtClean="0"/>
              <a:t>is</a:t>
            </a:r>
            <a:r>
              <a:rPr lang="en-US" smtClean="0"/>
              <a:t> a network technology</a:t>
            </a:r>
            <a:endParaRPr lang="en-US" sz="1800" smtClean="0"/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Reality:</a:t>
            </a:r>
            <a:r>
              <a:rPr lang="en-US" smtClean="0"/>
              <a:t> </a:t>
            </a:r>
            <a:r>
              <a:rPr lang="en-US" sz="2000" smtClean="0"/>
              <a:t>used to connect IP backbone routers  </a:t>
            </a:r>
          </a:p>
          <a:p>
            <a:pPr lvl="1"/>
            <a:r>
              <a:rPr lang="en-US" smtClean="0"/>
              <a:t>“IP over ATM”</a:t>
            </a:r>
          </a:p>
          <a:p>
            <a:pPr lvl="1"/>
            <a:r>
              <a:rPr lang="en-US" smtClean="0"/>
              <a:t>ATM as switched link layer, connecting IP routers</a:t>
            </a:r>
            <a:endParaRPr lang="en-US" sz="1800" smtClean="0"/>
          </a:p>
          <a:p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EF1A2-15DD-4315-9618-153945AED411}" type="slidenum">
              <a:rPr lang="en-US" smtClean="0"/>
              <a:pPr/>
              <a:t>65</a:t>
            </a:fld>
            <a:endParaRPr lang="en-US" smtClean="0"/>
          </a:p>
        </p:txBody>
      </p:sp>
      <p:pic>
        <p:nvPicPr>
          <p:cNvPr id="81926" name="Picture 4" descr="05-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28775"/>
            <a:ext cx="44037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dirty="0" smtClean="0"/>
              <a:t>e.g. 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“Classic” IP over </a:t>
            </a:r>
            <a:r>
              <a:rPr lang="en-US" sz="2400" dirty="0" err="1" smtClean="0">
                <a:solidFill>
                  <a:srgbClr val="FF0000"/>
                </a:solidFill>
              </a:rPr>
              <a:t>eg</a:t>
            </a:r>
            <a:r>
              <a:rPr lang="en-US" sz="2400" dirty="0" smtClean="0">
                <a:solidFill>
                  <a:srgbClr val="FF0000"/>
                </a:solidFill>
              </a:rPr>
              <a:t> Ethernet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 “networks” (e.g., LAN segments)</a:t>
            </a:r>
          </a:p>
          <a:p>
            <a:r>
              <a:rPr lang="en-US" sz="2400" dirty="0" smtClean="0"/>
              <a:t>MAC (eg802.3) and IP addresses</a:t>
            </a:r>
          </a:p>
        </p:txBody>
      </p:sp>
      <p:sp>
        <p:nvSpPr>
          <p:cNvPr id="256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AD2FF595-F310-4E5F-9512-BBFC3AB637F7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87875" y="673100"/>
            <a:ext cx="37226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IP over ATM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replace “network” (e.g., LAN segment) with ATM network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ATM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addresses (as MAC addresses),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IP addresses</a:t>
            </a: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2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3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4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5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network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E6742D9-D168-4A4C-BD0A-D0438E7BCF7A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4" name="Freeform 3"/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5" name="Freeform 4"/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6" name="Freeform 5"/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37" name="Group 6"/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2674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5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5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5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57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8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9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5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54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5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6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87680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974975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862638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Freeform 23"/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9" name="Line 24"/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0" name="Oval 25"/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1" name="Oval 26"/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2" name="Oval 27"/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26734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5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6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7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38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39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4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4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4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6644" name="Freeform 42"/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824538"/>
                        <a:ext cx="5238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Freeform 44"/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6" name="Line 45"/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7" name="Group 46"/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26722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3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24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3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2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2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26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7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6648" name="Group 59"/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26710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1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12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13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16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7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8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14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5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49" name="Freeform 72"/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0" name="Freeform 73"/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1" name="Freeform 74"/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52" name="Group 75"/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2669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69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0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01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04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5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6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02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03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53" name="Freeform 88"/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4" name="Freeform 89"/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26656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7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26688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9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0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1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2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3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4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5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6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</p:txBody>
          </p:sp>
          <p:sp>
            <p:nvSpPr>
              <p:cNvPr id="26697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</p:txBody>
          </p:sp>
        </p:grpSp>
        <p:sp>
          <p:nvSpPr>
            <p:cNvPr id="26658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9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26684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5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6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7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0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1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26680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1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2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3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2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3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26672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3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4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 dirty="0" err="1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  <a:endParaRPr lang="en-US" sz="2000" dirty="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5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6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7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8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9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4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5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26666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7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68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9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0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1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40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1955" y="4843800"/>
            <a:ext cx="4378056" cy="203132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sv-SE" sz="18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AAL: ATM adaptation </a:t>
            </a:r>
            <a:r>
              <a:rPr lang="sv-SE" sz="1800" dirty="0" err="1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intended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transport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functionality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 (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with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AAL1-4 services: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cons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/var/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avail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undefined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bit-rate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traffic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)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but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implementations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did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not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allow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such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; AAL5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made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under IP….</a:t>
            </a:r>
            <a:endParaRPr lang="sv-SE" sz="18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8112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46213"/>
            <a:ext cx="4675187" cy="46482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4962525" y="1446213"/>
            <a:ext cx="394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8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10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12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3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14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5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6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7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58763" y="6130925"/>
            <a:ext cx="4067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16914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3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4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4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3200" dirty="0" smtClean="0"/>
              <a:t>Solution Approaches in </a:t>
            </a:r>
            <a:r>
              <a:rPr lang="en-US" sz="3200" dirty="0" smtClean="0"/>
              <a:t>Internet</a:t>
            </a:r>
            <a:endParaRPr lang="en-US" sz="3200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1"/>
            <a:ext cx="7772400" cy="3755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mitigate impact of  “best-effort” protocols: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Several applications  use </a:t>
            </a:r>
            <a:r>
              <a:rPr lang="en-US" dirty="0" smtClean="0">
                <a:solidFill>
                  <a:srgbClr val="00B050"/>
                </a:solidFill>
              </a:rPr>
              <a:t>UDP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to avoid </a:t>
            </a:r>
            <a:r>
              <a:rPr lang="en-US" dirty="0" smtClean="0"/>
              <a:t>TCP’s </a:t>
            </a:r>
            <a:r>
              <a:rPr lang="en-US" dirty="0" err="1" smtClean="0">
                <a:solidFill>
                  <a:srgbClr val="00B050"/>
                </a:solidFill>
              </a:rPr>
              <a:t>ack</a:t>
            </a:r>
            <a:r>
              <a:rPr lang="en-US" dirty="0" smtClean="0">
                <a:solidFill>
                  <a:srgbClr val="00B050"/>
                </a:solidFill>
              </a:rPr>
              <a:t>-based progress (and slow start)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Buffer</a:t>
            </a:r>
            <a:r>
              <a:rPr lang="en-US" dirty="0" smtClean="0"/>
              <a:t> </a:t>
            </a:r>
            <a:r>
              <a:rPr lang="en-US" dirty="0" smtClean="0"/>
              <a:t>content at client and control playback to </a:t>
            </a:r>
            <a:r>
              <a:rPr lang="en-US" dirty="0" smtClean="0">
                <a:solidFill>
                  <a:srgbClr val="00B050"/>
                </a:solidFill>
              </a:rPr>
              <a:t>remedy jitter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Different error control </a:t>
            </a:r>
            <a:r>
              <a:rPr lang="en-US" dirty="0" smtClean="0"/>
              <a:t>methods (</a:t>
            </a:r>
            <a:r>
              <a:rPr lang="en-US" dirty="0" smtClean="0">
                <a:solidFill>
                  <a:srgbClr val="00B050"/>
                </a:solidFill>
              </a:rPr>
              <a:t>no </a:t>
            </a:r>
            <a:r>
              <a:rPr lang="en-US" dirty="0" err="1" smtClean="0">
                <a:solidFill>
                  <a:srgbClr val="00B050"/>
                </a:solidFill>
              </a:rPr>
              <a:t>ack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sv-SE" dirty="0" err="1"/>
              <a:t>Exhaust</a:t>
            </a:r>
            <a:r>
              <a:rPr lang="sv-SE" dirty="0"/>
              <a:t> all </a:t>
            </a:r>
            <a:r>
              <a:rPr lang="sv-SE" dirty="0" err="1"/>
              <a:t>uses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>
                <a:solidFill>
                  <a:srgbClr val="00B050"/>
                </a:solidFill>
              </a:rPr>
              <a:t>caching</a:t>
            </a:r>
            <a:r>
              <a:rPr lang="sv-SE" dirty="0">
                <a:solidFill>
                  <a:srgbClr val="00B050"/>
                </a:solidFill>
              </a:rPr>
              <a:t>, </a:t>
            </a:r>
            <a:r>
              <a:rPr lang="sv-SE" dirty="0" err="1">
                <a:solidFill>
                  <a:srgbClr val="00B050"/>
                </a:solidFill>
              </a:rPr>
              <a:t>proxys</a:t>
            </a:r>
            <a:r>
              <a:rPr lang="sv-SE" dirty="0"/>
              <a:t>, </a:t>
            </a:r>
            <a:r>
              <a:rPr lang="sv-SE" dirty="0" err="1"/>
              <a:t>etc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Adapt </a:t>
            </a:r>
            <a:r>
              <a:rPr lang="en-US" dirty="0" smtClean="0">
                <a:solidFill>
                  <a:srgbClr val="00B050"/>
                </a:solidFill>
              </a:rPr>
              <a:t>compression</a:t>
            </a:r>
            <a:r>
              <a:rPr lang="en-US" dirty="0" smtClean="0"/>
              <a:t> level to available bandwidth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</a:t>
            </a:r>
            <a:r>
              <a:rPr lang="en-US" dirty="0" smtClean="0">
                <a:solidFill>
                  <a:srgbClr val="00B050"/>
                </a:solidFill>
              </a:rPr>
              <a:t>more bandwidth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dirty="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BBB6-566B-46C6-A219-320E345A7DD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73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464096"/>
          </a:xfrm>
        </p:spPr>
        <p:txBody>
          <a:bodyPr/>
          <a:lstStyle/>
          <a:p>
            <a:r>
              <a:rPr lang="en-US" sz="3200" dirty="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27635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/>
              <a:t>two layers of addressing: internetwork and local network</a:t>
            </a:r>
          </a:p>
          <a:p>
            <a:r>
              <a:rPr lang="en-US" sz="2400" dirty="0" smtClean="0"/>
              <a:t>new layer (IP) makes everything homogeneous at internetwork layer</a:t>
            </a:r>
          </a:p>
          <a:p>
            <a:r>
              <a:rPr lang="en-US" sz="2400" dirty="0" smtClean="0"/>
              <a:t>underlying local network technology </a:t>
            </a:r>
          </a:p>
          <a:p>
            <a:pPr lvl="1"/>
            <a:r>
              <a:rPr lang="en-US" dirty="0" smtClean="0"/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  <a:r>
              <a:rPr lang="en-US" dirty="0"/>
              <a:t>/</a:t>
            </a:r>
            <a:r>
              <a:rPr lang="en-US" dirty="0" smtClean="0"/>
              <a:t> MPLS (Multiprotocol Label Switching Protocol)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Network support for multimedia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5D83EFE1-DDAD-4BC9-A908-9B20C6D0243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72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4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613083" y="1268759"/>
            <a:ext cx="45719" cy="44128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170080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7344816" cy="441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(Overlays)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distribution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networks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Improving timing guarantees in Networks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 VC (ATM) approach (incl. material from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3, 4, 5)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Internet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approaches in discussion: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Int-serv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+ RSVP,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 constant bit 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rate video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variable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network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client video</a:t>
              </a:r>
            </a:p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  constant bit </a:t>
              </a:r>
            </a:p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rate video</a:t>
              </a:r>
            </a:p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client playout</a:t>
                </a:r>
              </a:p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buffered</a:t>
              </a:r>
            </a:p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video</a:t>
              </a: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buffering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and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delay: </a:t>
            </a:r>
            <a:r>
              <a:rPr lang="en-US" dirty="0">
                <a:ea typeface="ＭＳ Ｐゴシック" charset="0"/>
              </a:rPr>
              <a:t>compensate for network-added delay, delay jitter</a:t>
            </a:r>
          </a:p>
        </p:txBody>
      </p:sp>
      <p:sp>
        <p:nvSpPr>
          <p:cNvPr id="36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926A9AA4-520C-4DA3-BBE4-3BD68EC7BBA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39424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Streaming: recovery from jitter 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93" name="Group 203"/>
          <p:cNvGrpSpPr>
            <a:grpSpLocks/>
          </p:cNvGrpSpPr>
          <p:nvPr/>
        </p:nvGrpSpPr>
        <p:grpSpPr bwMode="auto">
          <a:xfrm>
            <a:off x="3114005" y="920902"/>
            <a:ext cx="5770569" cy="3525840"/>
            <a:chOff x="2483" y="556"/>
            <a:chExt cx="3635" cy="2221"/>
          </a:xfrm>
        </p:grpSpPr>
        <p:grpSp>
          <p:nvGrpSpPr>
            <p:cNvPr id="194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199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15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34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8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9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3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6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2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8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2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3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29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0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1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6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0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5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1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3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17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1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19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0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01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3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4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1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1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2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02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3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7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8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5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6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95" name="Text Box 199"/>
            <p:cNvSpPr txBox="1">
              <a:spLocks noChangeArrowheads="1"/>
            </p:cNvSpPr>
            <p:nvPr/>
          </p:nvSpPr>
          <p:spPr bwMode="auto">
            <a:xfrm>
              <a:off x="3401" y="556"/>
              <a:ext cx="2717" cy="2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 smtClean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delay small =&gt; higher loss rate </a:t>
              </a:r>
              <a:endParaRPr lang="en-US" sz="1800" dirty="0">
                <a:solidFill>
                  <a:srgbClr val="000099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 flipV="1">
              <a:off x="2483" y="2771"/>
              <a:ext cx="295" cy="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283386" y="2187728"/>
            <a:ext cx="533215" cy="536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14506</TotalTime>
  <Words>4817</Words>
  <Application>Microsoft Office PowerPoint</Application>
  <PresentationFormat>On-screen Show (4:3)</PresentationFormat>
  <Paragraphs>916</Paragraphs>
  <Slides>72</Slides>
  <Notes>25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Office Theme</vt:lpstr>
      <vt:lpstr>Clip</vt:lpstr>
      <vt:lpstr>Microsoft ClipArt Gallery</vt:lpstr>
      <vt:lpstr>Equation</vt:lpstr>
      <vt:lpstr>VISIO</vt:lpstr>
      <vt:lpstr>Course on Computer Communication and Networks   Lecture 13 Chapter 7: Multimedia networking  Chapter 3-5: VC-type congestion control </vt:lpstr>
      <vt:lpstr>PowerPoint Presentation</vt:lpstr>
      <vt:lpstr>Multimedia: audio</vt:lpstr>
      <vt:lpstr>Multimedia: video</vt:lpstr>
      <vt:lpstr>Multimedia networking: application types</vt:lpstr>
      <vt:lpstr>Multimedia Over Today’s Internet</vt:lpstr>
      <vt:lpstr>Solution Approaches in Internet</vt:lpstr>
      <vt:lpstr>Roadmap</vt:lpstr>
      <vt:lpstr>Streaming: recovery from jitter </vt:lpstr>
      <vt:lpstr>Client-side buffering, playout</vt:lpstr>
      <vt:lpstr>Client-side buffering, playout</vt:lpstr>
      <vt:lpstr>Recovery From Packet Loss  Forward Error Correction</vt:lpstr>
      <vt:lpstr>Recovery From Packet Loss/FEC (cont)</vt:lpstr>
      <vt:lpstr>Roadmap</vt:lpstr>
      <vt:lpstr>Real-Time Protocol (RTP) RFC 3550</vt:lpstr>
      <vt:lpstr>Streaming multimedia: UDP</vt:lpstr>
      <vt:lpstr>Streaming multimedia: HTTP</vt:lpstr>
      <vt:lpstr>Streaming multimedia: DASH:  Dynamic, Adaptive Streaming over HTTP</vt:lpstr>
      <vt:lpstr>Roadmap</vt:lpstr>
      <vt:lpstr>Content distribution networks(CDNs)</vt:lpstr>
      <vt:lpstr>CDN: “simple” content access scenario</vt:lpstr>
      <vt:lpstr>Case study: Netflix</vt:lpstr>
      <vt:lpstr>Summary Internet Multimedia: bag of tricks</vt:lpstr>
      <vt:lpstr>Roadmap</vt:lpstr>
      <vt:lpstr>Improving timing/bandwidth  guarantees  in Networks</vt:lpstr>
      <vt:lpstr>Where does this go in?</vt:lpstr>
      <vt:lpstr>Packet Scheduling Policies: FIFO </vt:lpstr>
      <vt:lpstr>Scheduling Policies: Weighted Fair Queueing</vt:lpstr>
      <vt:lpstr>Policing Mechanisms</vt:lpstr>
      <vt:lpstr>Policing Mechanisms: Pure Leaky Bucket</vt:lpstr>
      <vt:lpstr>Policing Mechanisms:LeakyToken Bucket</vt:lpstr>
      <vt:lpstr>Policing Mechanisms: token bucket</vt:lpstr>
      <vt:lpstr>Policing: the effect of buckets</vt:lpstr>
      <vt:lpstr>Roadmap</vt:lpstr>
      <vt:lpstr>(Virtual Circuit example)  ATM: Asynchronous Transfer Mode nets</vt:lpstr>
      <vt:lpstr>Recall: switching fabrics</vt:lpstr>
      <vt:lpstr>ATM cell (small packet)</vt:lpstr>
      <vt:lpstr>Example VC technology ATM Network service models:</vt:lpstr>
      <vt:lpstr>ATM Bit Rate Services</vt:lpstr>
      <vt:lpstr>ATM Congestion Control</vt:lpstr>
      <vt:lpstr>Multiprotocol label switching (MPLS) in IP networks: ATM-inspired</vt:lpstr>
      <vt:lpstr>Roadmap</vt:lpstr>
      <vt:lpstr>Intserv: QoS guarantee scenario</vt:lpstr>
      <vt:lpstr>RSVP: resource reservation protocol</vt:lpstr>
      <vt:lpstr>Back to Internet bandwidth guarantee support: alternatively?</vt:lpstr>
      <vt:lpstr>Diffserv Architecture</vt:lpstr>
      <vt:lpstr>PowerPoint Presentation</vt:lpstr>
      <vt:lpstr>DiffServ Core Functions</vt:lpstr>
      <vt:lpstr>Roadmap - Summary</vt:lpstr>
      <vt:lpstr>Reading list, review questions, further study</vt:lpstr>
      <vt:lpstr>Extra slides/notes</vt:lpstr>
      <vt:lpstr>Adaptive Playout Delay (1)</vt:lpstr>
      <vt:lpstr>Adaptive playout delay (2)</vt:lpstr>
      <vt:lpstr>PowerPoint Presentation</vt:lpstr>
      <vt:lpstr>Real-Time Protocol (RTP)  &amp; RT Control Protocol (RTCP)</vt:lpstr>
      <vt:lpstr>PowerPoint Presentation</vt:lpstr>
      <vt:lpstr>SIP Service Initiation Protocol</vt:lpstr>
      <vt:lpstr>Setting up a call to known IP address</vt:lpstr>
      <vt:lpstr>Example name translation, user location</vt:lpstr>
      <vt:lpstr>Token bucket + WFQ…</vt:lpstr>
      <vt:lpstr>PowerPoint Presentation</vt:lpstr>
      <vt:lpstr>ATM ABR congestion control</vt:lpstr>
      <vt:lpstr>Traffic Shaping and Policing in ATM</vt:lpstr>
      <vt:lpstr>ATM Adaptation (Transport) Layer: AAL</vt:lpstr>
      <vt:lpstr>ATM:  network or link layer?</vt:lpstr>
      <vt:lpstr>e.g. IP-Over-ATM</vt:lpstr>
      <vt:lpstr>IP-Over-ATM</vt:lpstr>
      <vt:lpstr>The Internet: virtualizing networks</vt:lpstr>
      <vt:lpstr>The Internet: virtualizing networks</vt:lpstr>
      <vt:lpstr>Cerf &amp; Kahn’s Internetwork Architecture</vt:lpstr>
      <vt:lpstr>PowerPoint Presentation</vt:lpstr>
      <vt:lpstr>Network support for multimedia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571</cp:revision>
  <cp:lastPrinted>2015-01-28T21:49:37Z</cp:lastPrinted>
  <dcterms:created xsi:type="dcterms:W3CDTF">2012-10-29T16:37:44Z</dcterms:created>
  <dcterms:modified xsi:type="dcterms:W3CDTF">2015-03-08T21:31:14Z</dcterms:modified>
</cp:coreProperties>
</file>