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62" r:id="rId4"/>
    <p:sldId id="263" r:id="rId5"/>
    <p:sldId id="264" r:id="rId6"/>
    <p:sldId id="268" r:id="rId7"/>
    <p:sldId id="265" r:id="rId8"/>
    <p:sldId id="267" r:id="rId9"/>
    <p:sldId id="269" r:id="rId10"/>
    <p:sldId id="270" r:id="rId11"/>
    <p:sldId id="271" r:id="rId12"/>
    <p:sldId id="294" r:id="rId13"/>
    <p:sldId id="295" r:id="rId14"/>
    <p:sldId id="296" r:id="rId15"/>
    <p:sldId id="272" r:id="rId16"/>
    <p:sldId id="273" r:id="rId17"/>
    <p:sldId id="299" r:id="rId18"/>
    <p:sldId id="275" r:id="rId19"/>
    <p:sldId id="276" r:id="rId20"/>
    <p:sldId id="277" r:id="rId21"/>
    <p:sldId id="278" r:id="rId22"/>
    <p:sldId id="284" r:id="rId23"/>
    <p:sldId id="283" r:id="rId24"/>
    <p:sldId id="300" r:id="rId25"/>
    <p:sldId id="286" r:id="rId26"/>
    <p:sldId id="285" r:id="rId27"/>
    <p:sldId id="287" r:id="rId28"/>
    <p:sldId id="288" r:id="rId29"/>
    <p:sldId id="301" r:id="rId30"/>
    <p:sldId id="302" r:id="rId31"/>
    <p:sldId id="261" r:id="rId32"/>
  </p:sldIdLst>
  <p:sldSz cx="9144000" cy="6858000" type="screen4x3"/>
  <p:notesSz cx="6884988" cy="100187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60"/>
            <p14:sldId id="262"/>
            <p14:sldId id="263"/>
            <p14:sldId id="264"/>
            <p14:sldId id="268"/>
            <p14:sldId id="265"/>
            <p14:sldId id="267"/>
            <p14:sldId id="269"/>
            <p14:sldId id="270"/>
            <p14:sldId id="271"/>
            <p14:sldId id="294"/>
            <p14:sldId id="295"/>
            <p14:sldId id="296"/>
            <p14:sldId id="272"/>
            <p14:sldId id="273"/>
            <p14:sldId id="299"/>
            <p14:sldId id="275"/>
            <p14:sldId id="276"/>
            <p14:sldId id="277"/>
            <p14:sldId id="278"/>
            <p14:sldId id="284"/>
            <p14:sldId id="283"/>
            <p14:sldId id="300"/>
            <p14:sldId id="286"/>
            <p14:sldId id="285"/>
            <p14:sldId id="287"/>
            <p14:sldId id="288"/>
            <p14:sldId id="301"/>
            <p14:sldId id="30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D4"/>
    <a:srgbClr val="9FB7D3"/>
    <a:srgbClr val="8BC5FF"/>
    <a:srgbClr val="99CCFF"/>
    <a:srgbClr val="6A8FBF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5319" autoAdjust="0"/>
  </p:normalViewPr>
  <p:slideViewPr>
    <p:cSldViewPr snapToGrid="0" snapToObjects="1">
      <p:cViewPr varScale="1">
        <p:scale>
          <a:sx n="111" d="100"/>
          <a:sy n="111" d="100"/>
        </p:scale>
        <p:origin x="-1602" y="-96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2015-02-16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69F-677C-4EA5-92FE-3A86958D6E09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DF870-F5EA-4E0F-800B-1E5C43DC340D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8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9422EE-B349-467C-9822-77336BC6526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2015-02-16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A5E66-3404-4EF9-B8A5-7CFFACECE45C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5137200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Arial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0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Arial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fr-FR" sz="800" b="0" i="0" u="none" smtClean="0">
                <a:solidFill>
                  <a:srgbClr val="87888A"/>
                </a:solidFill>
              </a:rPr>
              <a:t>Data communication EDA344  |  2015-02-16  |  Page </a:t>
            </a:r>
            <a:fld id="{8269CD97-DCEB-4BDA-A7AF-7C4DF1BB93ED}" type="slidenum">
              <a:rPr lang="fr-FR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3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ing.org/images/stories/downloads/sdn-resources/technical-reports/TR_SDN_ARCH_1.0_06062014.pdf" TargetMode="External"/><Relationship Id="rId2" Type="http://schemas.openxmlformats.org/officeDocument/2006/relationships/hyperlink" Target="http://queue.acm.org/detail.cfm?ref=rss&amp;id=25603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xrepo.org/" TargetMode="External"/><Relationship Id="rId5" Type="http://schemas.openxmlformats.org/officeDocument/2006/relationships/hyperlink" Target="mininet.org" TargetMode="External"/><Relationship Id="rId4" Type="http://schemas.openxmlformats.org/officeDocument/2006/relationships/hyperlink" Target="https://www.opennetworking.org/images/stories/downloads/sdn-resources/onf-specifications/openflow/openflow-spec-v1.0.0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700" y="1572489"/>
            <a:ext cx="8351839" cy="28394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 Introduction to Software-Defined Networking (SDN)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0525" y="3947160"/>
            <a:ext cx="8355014" cy="594841"/>
          </a:xfrm>
        </p:spPr>
        <p:txBody>
          <a:bodyPr/>
          <a:lstStyle/>
          <a:p>
            <a:pPr algn="ctr"/>
            <a:r>
              <a:rPr lang="en-US" dirty="0" smtClean="0"/>
              <a:t>Zhang Fu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383178"/>
            <a:ext cx="7494588" cy="715484"/>
          </a:xfrm>
        </p:spPr>
        <p:txBody>
          <a:bodyPr>
            <a:noAutofit/>
          </a:bodyPr>
          <a:lstStyle/>
          <a:p>
            <a:r>
              <a:rPr lang="en-US" sz="3600" dirty="0" smtClean="0"/>
              <a:t>Software development VS Network diagnosing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0171" y="1504062"/>
            <a:ext cx="4100197" cy="3471527"/>
            <a:chOff x="190171" y="1504062"/>
            <a:chExt cx="5018824" cy="3471527"/>
          </a:xfrm>
        </p:grpSpPr>
        <p:sp>
          <p:nvSpPr>
            <p:cNvPr id="8" name="Rounded Rectangle 7"/>
            <p:cNvSpPr/>
            <p:nvPr/>
          </p:nvSpPr>
          <p:spPr>
            <a:xfrm>
              <a:off x="190171" y="3725966"/>
              <a:ext cx="5018824" cy="124962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30622" tIns="65311" rIns="130622" bIns="65311" anchor="ctr"/>
            <a:lstStyle/>
            <a:p>
              <a:pPr algn="ctr">
                <a:defRPr/>
              </a:pPr>
              <a:r>
                <a:rPr lang="en-US" sz="1600" dirty="0" smtClean="0"/>
                <a:t>Various tools for code analysis, verification, debugging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6285" y="1504062"/>
              <a:ext cx="5002710" cy="1451578"/>
              <a:chOff x="1389381" y="1912314"/>
              <a:chExt cx="5748019" cy="172242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656840" y="1912314"/>
                <a:ext cx="3252782" cy="65943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Software Specification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617720" y="3068956"/>
                <a:ext cx="2519680" cy="565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Testing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389381" y="3068956"/>
                <a:ext cx="2519680" cy="565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oding</a:t>
                </a:r>
                <a:endParaRPr lang="en-US" sz="20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649222" y="2825116"/>
                <a:ext cx="32334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877561" y="2828926"/>
                <a:ext cx="5080" cy="2400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2649221" y="2828926"/>
                <a:ext cx="7619" cy="2400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368801" y="2586990"/>
                <a:ext cx="5080" cy="2419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 bwMode="auto">
          <a:xfrm flipH="1">
            <a:off x="4528457" y="1504062"/>
            <a:ext cx="26126" cy="36372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34725" y="1504062"/>
            <a:ext cx="4100197" cy="3471527"/>
            <a:chOff x="190171" y="1504062"/>
            <a:chExt cx="5018824" cy="3471527"/>
          </a:xfrm>
        </p:grpSpPr>
        <p:sp>
          <p:nvSpPr>
            <p:cNvPr id="24" name="Rounded Rectangle 23"/>
            <p:cNvSpPr/>
            <p:nvPr/>
          </p:nvSpPr>
          <p:spPr>
            <a:xfrm>
              <a:off x="190171" y="3725966"/>
              <a:ext cx="5018824" cy="124962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30622" tIns="65311" rIns="130622" bIns="65311" anchor="ctr"/>
            <a:lstStyle/>
            <a:p>
              <a:pPr algn="ctr">
                <a:defRPr/>
              </a:pPr>
              <a:r>
                <a:rPr lang="en-US" sz="1600" dirty="0" smtClean="0"/>
                <a:t>Diagnosing tools?   Ping, </a:t>
              </a:r>
              <a:r>
                <a:rPr lang="en-US" sz="1600" dirty="0" err="1" smtClean="0"/>
                <a:t>traceroute</a:t>
              </a:r>
              <a:r>
                <a:rPr lang="en-US" sz="1600" dirty="0" smtClean="0"/>
                <a:t>, SNMP</a:t>
              </a:r>
              <a:endParaRPr lang="en-US" sz="16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06285" y="1504062"/>
              <a:ext cx="5002710" cy="1451577"/>
              <a:chOff x="1389381" y="1912315"/>
              <a:chExt cx="5748019" cy="172242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656839" y="1912315"/>
                <a:ext cx="3252782" cy="65943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Networking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Specification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617720" y="3068956"/>
                <a:ext cx="2519680" cy="565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Testing 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389381" y="3068956"/>
                <a:ext cx="2519680" cy="565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oding ?</a:t>
                </a:r>
                <a:endParaRPr lang="en-US" sz="20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649222" y="2825116"/>
                <a:ext cx="32334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5877561" y="2828926"/>
                <a:ext cx="5080" cy="2400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2649221" y="2828926"/>
                <a:ext cx="7619" cy="2400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4368801" y="2586990"/>
                <a:ext cx="5080" cy="2419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203336" y="5315484"/>
            <a:ext cx="8701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life cycle for network protocols is much longer than that for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Timely research does not find its way into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417" y="1347073"/>
            <a:ext cx="8351839" cy="1601226"/>
          </a:xfrm>
        </p:spPr>
        <p:txBody>
          <a:bodyPr/>
          <a:lstStyle/>
          <a:p>
            <a:r>
              <a:rPr lang="en-US" dirty="0" smtClean="0"/>
              <a:t>We want to mimic the success in software industry</a:t>
            </a:r>
          </a:p>
          <a:p>
            <a:pPr lvl="1"/>
            <a:r>
              <a:rPr lang="en-US" dirty="0" smtClean="0"/>
              <a:t>Has simple common substrate</a:t>
            </a:r>
          </a:p>
          <a:p>
            <a:pPr lvl="1"/>
            <a:r>
              <a:rPr lang="en-US" dirty="0" smtClean="0"/>
              <a:t>Building OS on top the hardware, which enables easy deployment of networking applications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75" y="374469"/>
            <a:ext cx="7494588" cy="872238"/>
          </a:xfrm>
        </p:spPr>
        <p:txBody>
          <a:bodyPr/>
          <a:lstStyle/>
          <a:p>
            <a:r>
              <a:rPr lang="en-US" dirty="0" smtClean="0"/>
              <a:t>Network substrate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827" y="2956845"/>
            <a:ext cx="8682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SDN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network in which the control plane is </a:t>
            </a:r>
            <a:r>
              <a:rPr lang="en-US" sz="2400" dirty="0" smtClean="0"/>
              <a:t>physically </a:t>
            </a:r>
            <a:r>
              <a:rPr lang="en-US" sz="2400" dirty="0"/>
              <a:t>separate from the </a:t>
            </a:r>
            <a:r>
              <a:rPr lang="en-US" sz="2400" dirty="0" smtClean="0"/>
              <a:t>data </a:t>
            </a:r>
            <a:r>
              <a:rPr lang="en-US" sz="2400" dirty="0"/>
              <a:t>plane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single control plane controls </a:t>
            </a:r>
            <a:r>
              <a:rPr lang="en-US" sz="2400" dirty="0" smtClean="0"/>
              <a:t>several </a:t>
            </a:r>
            <a:r>
              <a:rPr lang="en-US" sz="2400" dirty="0"/>
              <a:t>forwarding devices.</a:t>
            </a:r>
          </a:p>
          <a:p>
            <a:endParaRPr lang="en-US" sz="3200" i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7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7234" y="374469"/>
            <a:ext cx="7494588" cy="872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Separate data and control plane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8798" y="2559467"/>
            <a:ext cx="1256234" cy="1163652"/>
            <a:chOff x="1572424" y="2878509"/>
            <a:chExt cx="1256234" cy="1163652"/>
          </a:xfrm>
        </p:grpSpPr>
        <p:sp>
          <p:nvSpPr>
            <p:cNvPr id="5" name="Can 4"/>
            <p:cNvSpPr/>
            <p:nvPr/>
          </p:nvSpPr>
          <p:spPr bwMode="auto">
            <a:xfrm>
              <a:off x="1572425" y="3384135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hardware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1572424" y="2878509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6007" y="4247974"/>
            <a:ext cx="1256234" cy="1163652"/>
            <a:chOff x="1572424" y="2878509"/>
            <a:chExt cx="1256234" cy="1163652"/>
          </a:xfrm>
        </p:grpSpPr>
        <p:sp>
          <p:nvSpPr>
            <p:cNvPr id="12" name="Can 11"/>
            <p:cNvSpPr/>
            <p:nvPr/>
          </p:nvSpPr>
          <p:spPr bwMode="auto">
            <a:xfrm>
              <a:off x="1572425" y="3384135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hardware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1572424" y="2878509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8168" y="4324174"/>
            <a:ext cx="1256234" cy="1163652"/>
            <a:chOff x="1572424" y="2878509"/>
            <a:chExt cx="1256234" cy="1163652"/>
          </a:xfrm>
        </p:grpSpPr>
        <p:sp>
          <p:nvSpPr>
            <p:cNvPr id="15" name="Can 14"/>
            <p:cNvSpPr/>
            <p:nvPr/>
          </p:nvSpPr>
          <p:spPr bwMode="auto">
            <a:xfrm>
              <a:off x="1572425" y="3384135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hardware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1572424" y="2878509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8169" y="2553058"/>
            <a:ext cx="1256234" cy="1163652"/>
            <a:chOff x="1572424" y="2878509"/>
            <a:chExt cx="1256234" cy="1163652"/>
          </a:xfrm>
        </p:grpSpPr>
        <p:sp>
          <p:nvSpPr>
            <p:cNvPr id="18" name="Can 17"/>
            <p:cNvSpPr/>
            <p:nvPr/>
          </p:nvSpPr>
          <p:spPr bwMode="auto">
            <a:xfrm>
              <a:off x="1572425" y="3384135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hardware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Can 18"/>
            <p:cNvSpPr/>
            <p:nvPr/>
          </p:nvSpPr>
          <p:spPr bwMode="auto">
            <a:xfrm>
              <a:off x="1572424" y="2878509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" name="Straight Connector 20"/>
          <p:cNvCxnSpPr>
            <a:stCxn id="5" idx="4"/>
            <a:endCxn id="18" idx="2"/>
          </p:cNvCxnSpPr>
          <p:nvPr/>
        </p:nvCxnSpPr>
        <p:spPr bwMode="auto">
          <a:xfrm flipV="1">
            <a:off x="3085032" y="3387697"/>
            <a:ext cx="2763138" cy="64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2"/>
          </p:cNvCxnSpPr>
          <p:nvPr/>
        </p:nvCxnSpPr>
        <p:spPr bwMode="auto">
          <a:xfrm flipV="1">
            <a:off x="3062240" y="3387697"/>
            <a:ext cx="2785930" cy="17013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15" idx="2"/>
          </p:cNvCxnSpPr>
          <p:nvPr/>
        </p:nvCxnSpPr>
        <p:spPr bwMode="auto">
          <a:xfrm>
            <a:off x="3085032" y="3394106"/>
            <a:ext cx="2763137" cy="17647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2"/>
          </p:cNvCxnSpPr>
          <p:nvPr/>
        </p:nvCxnSpPr>
        <p:spPr bwMode="auto">
          <a:xfrm>
            <a:off x="3039452" y="5096146"/>
            <a:ext cx="2808717" cy="62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 bwMode="auto">
          <a:xfrm>
            <a:off x="965674" y="3353869"/>
            <a:ext cx="863125" cy="1768982"/>
          </a:xfrm>
          <a:custGeom>
            <a:avLst/>
            <a:gdLst>
              <a:gd name="connsiteX0" fmla="*/ 854581 w 922058"/>
              <a:gd name="connsiteY0" fmla="*/ 0 h 1807883"/>
              <a:gd name="connsiteX1" fmla="*/ 2 w 922058"/>
              <a:gd name="connsiteY1" fmla="*/ 1016950 h 1807883"/>
              <a:gd name="connsiteX2" fmla="*/ 846035 w 922058"/>
              <a:gd name="connsiteY2" fmla="*/ 1743342 h 1807883"/>
              <a:gd name="connsiteX3" fmla="*/ 828944 w 922058"/>
              <a:gd name="connsiteY3" fmla="*/ 1726251 h 18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58" h="1807883">
                <a:moveTo>
                  <a:pt x="854581" y="0"/>
                </a:moveTo>
                <a:cubicBezTo>
                  <a:pt x="428003" y="363196"/>
                  <a:pt x="1426" y="726393"/>
                  <a:pt x="2" y="1016950"/>
                </a:cubicBezTo>
                <a:cubicBezTo>
                  <a:pt x="-1422" y="1307507"/>
                  <a:pt x="707878" y="1625125"/>
                  <a:pt x="846035" y="1743342"/>
                </a:cubicBezTo>
                <a:cubicBezTo>
                  <a:pt x="984192" y="1861559"/>
                  <a:pt x="906568" y="1793905"/>
                  <a:pt x="828944" y="172625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110101" y="3401226"/>
            <a:ext cx="734938" cy="1760434"/>
          </a:xfrm>
          <a:custGeom>
            <a:avLst/>
            <a:gdLst>
              <a:gd name="connsiteX0" fmla="*/ 0 w 734938"/>
              <a:gd name="connsiteY0" fmla="*/ 0 h 1760434"/>
              <a:gd name="connsiteX1" fmla="*/ 734938 w 734938"/>
              <a:gd name="connsiteY1" fmla="*/ 931492 h 1760434"/>
              <a:gd name="connsiteX2" fmla="*/ 0 w 734938"/>
              <a:gd name="connsiteY2" fmla="*/ 1760434 h 17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38" h="1760434">
                <a:moveTo>
                  <a:pt x="0" y="0"/>
                </a:moveTo>
                <a:cubicBezTo>
                  <a:pt x="367469" y="319043"/>
                  <a:pt x="734938" y="638086"/>
                  <a:pt x="734938" y="931492"/>
                </a:cubicBezTo>
                <a:cubicBezTo>
                  <a:pt x="734938" y="1224898"/>
                  <a:pt x="367469" y="1492666"/>
                  <a:pt x="0" y="176043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7234" y="374469"/>
            <a:ext cx="7494588" cy="872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Separate data and control plane</a:t>
            </a:r>
            <a:endParaRPr lang="en-US" dirty="0"/>
          </a:p>
        </p:txBody>
      </p:sp>
      <p:sp>
        <p:nvSpPr>
          <p:cNvPr id="5" name="Can 4"/>
          <p:cNvSpPr/>
          <p:nvPr/>
        </p:nvSpPr>
        <p:spPr bwMode="auto">
          <a:xfrm>
            <a:off x="1828799" y="3065093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1806008" y="4753600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5848169" y="4829800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5848170" y="3058684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4611" y="2289563"/>
            <a:ext cx="5298395" cy="2429142"/>
            <a:chOff x="1806007" y="2553058"/>
            <a:chExt cx="5298395" cy="2429142"/>
          </a:xfrm>
        </p:grpSpPr>
        <p:sp>
          <p:nvSpPr>
            <p:cNvPr id="6" name="Can 5"/>
            <p:cNvSpPr/>
            <p:nvPr/>
          </p:nvSpPr>
          <p:spPr bwMode="auto">
            <a:xfrm>
              <a:off x="1828798" y="2559467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1806007" y="4247974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5848168" y="4324174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Can 18"/>
            <p:cNvSpPr/>
            <p:nvPr/>
          </p:nvSpPr>
          <p:spPr bwMode="auto">
            <a:xfrm>
              <a:off x="5848169" y="2553058"/>
              <a:ext cx="1256233" cy="658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software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" name="Straight Connector 20"/>
          <p:cNvCxnSpPr>
            <a:stCxn id="5" idx="4"/>
            <a:endCxn id="18" idx="2"/>
          </p:cNvCxnSpPr>
          <p:nvPr/>
        </p:nvCxnSpPr>
        <p:spPr bwMode="auto">
          <a:xfrm flipV="1">
            <a:off x="3085032" y="3387697"/>
            <a:ext cx="2763138" cy="64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2"/>
          </p:cNvCxnSpPr>
          <p:nvPr/>
        </p:nvCxnSpPr>
        <p:spPr bwMode="auto">
          <a:xfrm flipV="1">
            <a:off x="3062240" y="3387697"/>
            <a:ext cx="2785930" cy="17013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15" idx="2"/>
          </p:cNvCxnSpPr>
          <p:nvPr/>
        </p:nvCxnSpPr>
        <p:spPr bwMode="auto">
          <a:xfrm>
            <a:off x="3085032" y="3394106"/>
            <a:ext cx="2763137" cy="17647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2"/>
          </p:cNvCxnSpPr>
          <p:nvPr/>
        </p:nvCxnSpPr>
        <p:spPr bwMode="auto">
          <a:xfrm>
            <a:off x="3039452" y="5096146"/>
            <a:ext cx="2808717" cy="62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 bwMode="auto">
          <a:xfrm>
            <a:off x="965674" y="3353869"/>
            <a:ext cx="863125" cy="1768982"/>
          </a:xfrm>
          <a:custGeom>
            <a:avLst/>
            <a:gdLst>
              <a:gd name="connsiteX0" fmla="*/ 854581 w 922058"/>
              <a:gd name="connsiteY0" fmla="*/ 0 h 1807883"/>
              <a:gd name="connsiteX1" fmla="*/ 2 w 922058"/>
              <a:gd name="connsiteY1" fmla="*/ 1016950 h 1807883"/>
              <a:gd name="connsiteX2" fmla="*/ 846035 w 922058"/>
              <a:gd name="connsiteY2" fmla="*/ 1743342 h 1807883"/>
              <a:gd name="connsiteX3" fmla="*/ 828944 w 922058"/>
              <a:gd name="connsiteY3" fmla="*/ 1726251 h 18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58" h="1807883">
                <a:moveTo>
                  <a:pt x="854581" y="0"/>
                </a:moveTo>
                <a:cubicBezTo>
                  <a:pt x="428003" y="363196"/>
                  <a:pt x="1426" y="726393"/>
                  <a:pt x="2" y="1016950"/>
                </a:cubicBezTo>
                <a:cubicBezTo>
                  <a:pt x="-1422" y="1307507"/>
                  <a:pt x="707878" y="1625125"/>
                  <a:pt x="846035" y="1743342"/>
                </a:cubicBezTo>
                <a:cubicBezTo>
                  <a:pt x="984192" y="1861559"/>
                  <a:pt x="906568" y="1793905"/>
                  <a:pt x="828944" y="172625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110101" y="3401226"/>
            <a:ext cx="734938" cy="1760434"/>
          </a:xfrm>
          <a:custGeom>
            <a:avLst/>
            <a:gdLst>
              <a:gd name="connsiteX0" fmla="*/ 0 w 734938"/>
              <a:gd name="connsiteY0" fmla="*/ 0 h 1760434"/>
              <a:gd name="connsiteX1" fmla="*/ 734938 w 734938"/>
              <a:gd name="connsiteY1" fmla="*/ 931492 h 1760434"/>
              <a:gd name="connsiteX2" fmla="*/ 0 w 734938"/>
              <a:gd name="connsiteY2" fmla="*/ 1760434 h 17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38" h="1760434">
                <a:moveTo>
                  <a:pt x="0" y="0"/>
                </a:moveTo>
                <a:cubicBezTo>
                  <a:pt x="367469" y="319043"/>
                  <a:pt x="734938" y="638086"/>
                  <a:pt x="734938" y="931492"/>
                </a:cubicBezTo>
                <a:cubicBezTo>
                  <a:pt x="734938" y="1224898"/>
                  <a:pt x="367469" y="1492666"/>
                  <a:pt x="0" y="176043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221764" y="1401510"/>
            <a:ext cx="2281728" cy="52129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 plane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V="1">
            <a:off x="2445519" y="1922804"/>
            <a:ext cx="1733374" cy="373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 flipV="1">
            <a:off x="4606183" y="1922804"/>
            <a:ext cx="1858707" cy="3667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  <a:endCxn id="3" idx="2"/>
          </p:cNvCxnSpPr>
          <p:nvPr/>
        </p:nvCxnSpPr>
        <p:spPr bwMode="auto">
          <a:xfrm flipV="1">
            <a:off x="2422728" y="1922804"/>
            <a:ext cx="1939900" cy="20616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1"/>
          </p:cNvCxnSpPr>
          <p:nvPr/>
        </p:nvCxnSpPr>
        <p:spPr bwMode="auto">
          <a:xfrm flipH="1" flipV="1">
            <a:off x="4466601" y="1922804"/>
            <a:ext cx="1998288" cy="213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7234" y="374469"/>
            <a:ext cx="7494588" cy="872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Separate data and control plane</a:t>
            </a:r>
            <a:endParaRPr lang="en-US" dirty="0"/>
          </a:p>
        </p:txBody>
      </p:sp>
      <p:sp>
        <p:nvSpPr>
          <p:cNvPr id="5" name="Can 4"/>
          <p:cNvSpPr/>
          <p:nvPr/>
        </p:nvSpPr>
        <p:spPr bwMode="auto">
          <a:xfrm>
            <a:off x="1828799" y="3065093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1806008" y="4753600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5848169" y="4829800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5848170" y="3058684"/>
            <a:ext cx="1256233" cy="65802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5" idx="4"/>
            <a:endCxn id="18" idx="2"/>
          </p:cNvCxnSpPr>
          <p:nvPr/>
        </p:nvCxnSpPr>
        <p:spPr bwMode="auto">
          <a:xfrm flipV="1">
            <a:off x="3085032" y="3387697"/>
            <a:ext cx="2763138" cy="64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2"/>
          </p:cNvCxnSpPr>
          <p:nvPr/>
        </p:nvCxnSpPr>
        <p:spPr bwMode="auto">
          <a:xfrm flipV="1">
            <a:off x="3062240" y="3387697"/>
            <a:ext cx="2785930" cy="17013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15" idx="2"/>
          </p:cNvCxnSpPr>
          <p:nvPr/>
        </p:nvCxnSpPr>
        <p:spPr bwMode="auto">
          <a:xfrm>
            <a:off x="3085032" y="3394106"/>
            <a:ext cx="2763137" cy="17647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2"/>
          </p:cNvCxnSpPr>
          <p:nvPr/>
        </p:nvCxnSpPr>
        <p:spPr bwMode="auto">
          <a:xfrm>
            <a:off x="3039452" y="5096146"/>
            <a:ext cx="2808717" cy="626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 bwMode="auto">
          <a:xfrm>
            <a:off x="965674" y="3353869"/>
            <a:ext cx="863125" cy="1768982"/>
          </a:xfrm>
          <a:custGeom>
            <a:avLst/>
            <a:gdLst>
              <a:gd name="connsiteX0" fmla="*/ 854581 w 922058"/>
              <a:gd name="connsiteY0" fmla="*/ 0 h 1807883"/>
              <a:gd name="connsiteX1" fmla="*/ 2 w 922058"/>
              <a:gd name="connsiteY1" fmla="*/ 1016950 h 1807883"/>
              <a:gd name="connsiteX2" fmla="*/ 846035 w 922058"/>
              <a:gd name="connsiteY2" fmla="*/ 1743342 h 1807883"/>
              <a:gd name="connsiteX3" fmla="*/ 828944 w 922058"/>
              <a:gd name="connsiteY3" fmla="*/ 1726251 h 18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58" h="1807883">
                <a:moveTo>
                  <a:pt x="854581" y="0"/>
                </a:moveTo>
                <a:cubicBezTo>
                  <a:pt x="428003" y="363196"/>
                  <a:pt x="1426" y="726393"/>
                  <a:pt x="2" y="1016950"/>
                </a:cubicBezTo>
                <a:cubicBezTo>
                  <a:pt x="-1422" y="1307507"/>
                  <a:pt x="707878" y="1625125"/>
                  <a:pt x="846035" y="1743342"/>
                </a:cubicBezTo>
                <a:cubicBezTo>
                  <a:pt x="984192" y="1861559"/>
                  <a:pt x="906568" y="1793905"/>
                  <a:pt x="828944" y="172625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110101" y="3401226"/>
            <a:ext cx="734938" cy="1760434"/>
          </a:xfrm>
          <a:custGeom>
            <a:avLst/>
            <a:gdLst>
              <a:gd name="connsiteX0" fmla="*/ 0 w 734938"/>
              <a:gd name="connsiteY0" fmla="*/ 0 h 1760434"/>
              <a:gd name="connsiteX1" fmla="*/ 734938 w 734938"/>
              <a:gd name="connsiteY1" fmla="*/ 931492 h 1760434"/>
              <a:gd name="connsiteX2" fmla="*/ 0 w 734938"/>
              <a:gd name="connsiteY2" fmla="*/ 1760434 h 17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38" h="1760434">
                <a:moveTo>
                  <a:pt x="0" y="0"/>
                </a:moveTo>
                <a:cubicBezTo>
                  <a:pt x="367469" y="319043"/>
                  <a:pt x="734938" y="638086"/>
                  <a:pt x="734938" y="931492"/>
                </a:cubicBezTo>
                <a:cubicBezTo>
                  <a:pt x="734938" y="1224898"/>
                  <a:pt x="367469" y="1492666"/>
                  <a:pt x="0" y="176043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221764" y="1401510"/>
            <a:ext cx="2281728" cy="52129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 plane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 bwMode="auto">
          <a:xfrm flipH="1">
            <a:off x="2456915" y="1922804"/>
            <a:ext cx="1905713" cy="11358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3" idx="2"/>
            <a:endCxn id="18" idx="1"/>
          </p:cNvCxnSpPr>
          <p:nvPr/>
        </p:nvCxnSpPr>
        <p:spPr bwMode="auto">
          <a:xfrm>
            <a:off x="4362628" y="1922804"/>
            <a:ext cx="2113659" cy="11358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2" idx="1"/>
          </p:cNvCxnSpPr>
          <p:nvPr/>
        </p:nvCxnSpPr>
        <p:spPr bwMode="auto">
          <a:xfrm flipH="1">
            <a:off x="2434125" y="1922804"/>
            <a:ext cx="1928503" cy="28307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15" idx="1"/>
          </p:cNvCxnSpPr>
          <p:nvPr/>
        </p:nvCxnSpPr>
        <p:spPr bwMode="auto">
          <a:xfrm>
            <a:off x="4362628" y="1991170"/>
            <a:ext cx="2113658" cy="28386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19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architecture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87" y="1850234"/>
            <a:ext cx="57340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2153877"/>
            <a:ext cx="8351839" cy="3852000"/>
          </a:xfrm>
        </p:spPr>
        <p:txBody>
          <a:bodyPr/>
          <a:lstStyle/>
          <a:p>
            <a:r>
              <a:rPr lang="en-US" sz="2000" dirty="0" smtClean="0"/>
              <a:t>The data plane consists of network elements, which expose their capabilities to the control plane via southbound interface</a:t>
            </a:r>
          </a:p>
          <a:p>
            <a:r>
              <a:rPr lang="en-US" sz="2000" dirty="0" smtClean="0"/>
              <a:t>The SDN applications are in the application plane and communicate their network requirements toward the control plane via northbound interface</a:t>
            </a:r>
          </a:p>
          <a:p>
            <a:r>
              <a:rPr lang="en-US" sz="2000" dirty="0" smtClean="0"/>
              <a:t>The control plane sits in the middle</a:t>
            </a:r>
          </a:p>
          <a:p>
            <a:pPr lvl="1"/>
            <a:r>
              <a:rPr lang="en-US" sz="1600" dirty="0" smtClean="0"/>
              <a:t> translate the applications’ requirements and exerts low-level control over the network elements</a:t>
            </a:r>
          </a:p>
          <a:p>
            <a:pPr lvl="1"/>
            <a:r>
              <a:rPr lang="en-US" sz="1600" dirty="0" smtClean="0"/>
              <a:t>Provide network information to the applications</a:t>
            </a:r>
          </a:p>
          <a:p>
            <a:pPr lvl="1"/>
            <a:r>
              <a:rPr lang="en-US" sz="1600" dirty="0" smtClean="0"/>
              <a:t>Orchestrate different applications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SDN architecture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15" y="111096"/>
            <a:ext cx="3564505" cy="20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/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577" y="1314945"/>
            <a:ext cx="8351839" cy="3852000"/>
          </a:xfrm>
        </p:spPr>
        <p:txBody>
          <a:bodyPr/>
          <a:lstStyle/>
          <a:p>
            <a:r>
              <a:rPr lang="en-US" dirty="0" smtClean="0"/>
              <a:t>Data sources and sinks</a:t>
            </a:r>
          </a:p>
          <a:p>
            <a:r>
              <a:rPr lang="en-US" dirty="0" smtClean="0"/>
              <a:t>Traffic forwarding/processing engine</a:t>
            </a:r>
          </a:p>
          <a:p>
            <a:pPr lvl="1"/>
            <a:r>
              <a:rPr lang="en-US" dirty="0" smtClean="0"/>
              <a:t>May have the ability to handle some types of protocols</a:t>
            </a:r>
          </a:p>
          <a:p>
            <a:r>
              <a:rPr lang="en-US" dirty="0" smtClean="0"/>
              <a:t>Provide interfaces communicating to the control plane</a:t>
            </a:r>
          </a:p>
          <a:p>
            <a:pPr lvl="1"/>
            <a:r>
              <a:rPr lang="en-US" dirty="0" smtClean="0"/>
              <a:t>Programmatic control of all functions offered by the network element</a:t>
            </a:r>
          </a:p>
          <a:p>
            <a:pPr lvl="1"/>
            <a:r>
              <a:rPr lang="en-US" dirty="0" smtClean="0"/>
              <a:t>Capability advertisement</a:t>
            </a:r>
          </a:p>
          <a:p>
            <a:pPr lvl="1"/>
            <a:r>
              <a:rPr lang="en-US" dirty="0" smtClean="0"/>
              <a:t>Event notification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/>
              <a:t>Reviewing traditional networking</a:t>
            </a:r>
          </a:p>
          <a:p>
            <a:r>
              <a:rPr lang="en-US" dirty="0" smtClean="0"/>
              <a:t>Examples for motivating SDN</a:t>
            </a:r>
          </a:p>
          <a:p>
            <a:r>
              <a:rPr lang="en-US" dirty="0" smtClean="0"/>
              <a:t>Enabling networking as developing </a:t>
            </a:r>
            <a:r>
              <a:rPr lang="en-US" dirty="0" err="1" smtClean="0"/>
              <a:t>softwares</a:t>
            </a:r>
            <a:endParaRPr lang="en-US" dirty="0" smtClean="0"/>
          </a:p>
          <a:p>
            <a:r>
              <a:rPr lang="en-US" dirty="0" smtClean="0"/>
              <a:t>SDN architecture</a:t>
            </a:r>
          </a:p>
          <a:p>
            <a:r>
              <a:rPr lang="en-US" dirty="0" smtClean="0"/>
              <a:t>SDN components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Challenges and research problems</a:t>
            </a:r>
          </a:p>
          <a:p>
            <a:r>
              <a:rPr lang="en-US" dirty="0" smtClean="0"/>
              <a:t>Little bite of </a:t>
            </a:r>
            <a:r>
              <a:rPr lang="en-US" dirty="0" err="1" smtClean="0"/>
              <a:t>Openflow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1432531"/>
            <a:ext cx="8351839" cy="3852000"/>
          </a:xfrm>
        </p:spPr>
        <p:txBody>
          <a:bodyPr/>
          <a:lstStyle/>
          <a:p>
            <a:r>
              <a:rPr lang="en-US" dirty="0" smtClean="0"/>
              <a:t>Logically centralized</a:t>
            </a:r>
          </a:p>
          <a:p>
            <a:r>
              <a:rPr lang="en-US" dirty="0" smtClean="0"/>
              <a:t>Core functionality</a:t>
            </a:r>
          </a:p>
          <a:p>
            <a:pPr lvl="1"/>
            <a:r>
              <a:rPr lang="en-US" dirty="0" smtClean="0"/>
              <a:t>Topology and network state information</a:t>
            </a:r>
          </a:p>
          <a:p>
            <a:pPr lvl="1"/>
            <a:r>
              <a:rPr lang="en-US" dirty="0" smtClean="0"/>
              <a:t>Device discovery</a:t>
            </a:r>
          </a:p>
          <a:p>
            <a:pPr lvl="1"/>
            <a:r>
              <a:rPr lang="en-US" dirty="0" smtClean="0"/>
              <a:t>Path computation</a:t>
            </a:r>
          </a:p>
          <a:p>
            <a:pPr lvl="1"/>
            <a:r>
              <a:rPr lang="en-US" dirty="0" smtClean="0"/>
              <a:t>Security mechanism</a:t>
            </a:r>
          </a:p>
          <a:p>
            <a:r>
              <a:rPr lang="en-US" dirty="0" smtClean="0"/>
              <a:t>Coordination among different controllers</a:t>
            </a:r>
          </a:p>
          <a:p>
            <a:r>
              <a:rPr lang="en-US" dirty="0" smtClean="0"/>
              <a:t>Interfaces to the application plane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475260"/>
            <a:ext cx="8351839" cy="3852000"/>
          </a:xfrm>
        </p:spPr>
        <p:txBody>
          <a:bodyPr/>
          <a:lstStyle/>
          <a:p>
            <a:r>
              <a:rPr lang="en-US" dirty="0" smtClean="0"/>
              <a:t>Applications specify the resources and behaviors required from the network, with the context of business and policy agreement</a:t>
            </a:r>
          </a:p>
          <a:p>
            <a:r>
              <a:rPr lang="en-US" dirty="0" smtClean="0"/>
              <a:t>It may need to orchestrate multiple-controllers to achieve the objectives</a:t>
            </a:r>
          </a:p>
          <a:p>
            <a:r>
              <a:rPr lang="en-US" dirty="0"/>
              <a:t>P</a:t>
            </a:r>
            <a:r>
              <a:rPr lang="en-US" dirty="0" smtClean="0"/>
              <a:t>rogramming languages help developing applications, e.g. Pyretic, </a:t>
            </a:r>
            <a:r>
              <a:rPr lang="en-US" dirty="0" err="1" smtClean="0"/>
              <a:t>FatTire,etc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509" y="1253069"/>
            <a:ext cx="8351839" cy="3852000"/>
          </a:xfrm>
        </p:spPr>
        <p:txBody>
          <a:bodyPr/>
          <a:lstStyle/>
          <a:p>
            <a:r>
              <a:rPr lang="en-US" dirty="0" smtClean="0"/>
              <a:t>Traffic engineering</a:t>
            </a:r>
          </a:p>
          <a:p>
            <a:r>
              <a:rPr lang="en-US" dirty="0" smtClean="0"/>
              <a:t>Mobility and wireless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Data center networking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routing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2370" y="2025353"/>
            <a:ext cx="2008262" cy="94858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build path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&lt;</a:t>
            </a:r>
            <a:r>
              <a:rPr lang="en-US" baseline="0" dirty="0" err="1" smtClean="0"/>
              <a:t>a,b,QoS</a:t>
            </a:r>
            <a:r>
              <a:rPr lang="en-US" baseline="0" dirty="0" smtClean="0"/>
              <a:t>&gt;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6200000">
            <a:off x="2231523" y="2361841"/>
            <a:ext cx="514885" cy="40593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30382" y="1731591"/>
            <a:ext cx="2897024" cy="166643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Controller: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Find path &lt;</a:t>
            </a:r>
            <a:r>
              <a:rPr lang="en-US" sz="1800" dirty="0" err="1" smtClean="0"/>
              <a:t>a,b</a:t>
            </a:r>
            <a:r>
              <a:rPr lang="en-US" sz="1800" dirty="0" smtClean="0"/>
              <a:t>&gt;,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set </a:t>
            </a:r>
            <a:r>
              <a:rPr lang="en-US" sz="1800" dirty="0" err="1" smtClean="0"/>
              <a:t>QoS</a:t>
            </a:r>
            <a:r>
              <a:rPr lang="en-US" sz="1800" dirty="0" smtClean="0"/>
              <a:t> requirements,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Commands to devices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5676190" y="2387477"/>
            <a:ext cx="514885" cy="40593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12793" y="1731591"/>
            <a:ext cx="2820112" cy="1717705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Configure hardware,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Installing forwarding rules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2392822" y="3683238"/>
            <a:ext cx="3819971" cy="2367185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9" b="89968" l="5950" r="9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3701" y="4447470"/>
            <a:ext cx="1494226" cy="838719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4" idx="1"/>
          </p:cNvCxnSpPr>
          <p:nvPr/>
        </p:nvCxnSpPr>
        <p:spPr bwMode="auto">
          <a:xfrm>
            <a:off x="1887927" y="4866830"/>
            <a:ext cx="3980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3078622" y="4693776"/>
            <a:ext cx="166644" cy="1666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012250" y="4417560"/>
            <a:ext cx="166644" cy="1666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23317" y="4446758"/>
            <a:ext cx="166644" cy="1666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 bwMode="auto">
          <a:xfrm flipV="1">
            <a:off x="2488965" y="4777098"/>
            <a:ext cx="589657" cy="833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 bwMode="auto">
          <a:xfrm flipV="1">
            <a:off x="3245266" y="4500882"/>
            <a:ext cx="766984" cy="2690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  <a:endCxn id="19" idx="2"/>
          </p:cNvCxnSpPr>
          <p:nvPr/>
        </p:nvCxnSpPr>
        <p:spPr bwMode="auto">
          <a:xfrm>
            <a:off x="4178894" y="4500882"/>
            <a:ext cx="1144423" cy="291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5489961" y="4530080"/>
            <a:ext cx="1517590" cy="2398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9" b="89968" l="5950" r="9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07551" y="4446758"/>
            <a:ext cx="1494226" cy="8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/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594725"/>
            <a:ext cx="8351839" cy="4583883"/>
          </a:xfrm>
        </p:spPr>
        <p:txBody>
          <a:bodyPr/>
          <a:lstStyle/>
          <a:p>
            <a:r>
              <a:rPr lang="en-US" dirty="0" smtClean="0"/>
              <a:t>Switch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Find common abstraction</a:t>
            </a:r>
          </a:p>
          <a:p>
            <a:pPr lvl="1"/>
            <a:r>
              <a:rPr lang="en-US" dirty="0" smtClean="0"/>
              <a:t>Flow table capacity</a:t>
            </a:r>
          </a:p>
          <a:p>
            <a:pPr lvl="1"/>
            <a:r>
              <a:rPr lang="en-US" dirty="0" smtClean="0"/>
              <a:t>Throughput</a:t>
            </a:r>
            <a:endParaRPr lang="en-US" dirty="0" smtClean="0"/>
          </a:p>
          <a:p>
            <a:r>
              <a:rPr lang="en-US" dirty="0" smtClean="0"/>
              <a:t>Controller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Distributed vs centralized</a:t>
            </a:r>
          </a:p>
          <a:p>
            <a:pPr lvl="1"/>
            <a:r>
              <a:rPr lang="en-US" dirty="0" smtClean="0"/>
              <a:t>Flexibility</a:t>
            </a:r>
          </a:p>
          <a:p>
            <a:r>
              <a:rPr lang="en-US" dirty="0" smtClean="0"/>
              <a:t>Dependability </a:t>
            </a:r>
            <a:r>
              <a:rPr lang="en-US" dirty="0" smtClean="0"/>
              <a:t>and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Attack to data plane</a:t>
            </a:r>
          </a:p>
          <a:p>
            <a:pPr lvl="1"/>
            <a:r>
              <a:rPr lang="en-US" dirty="0" smtClean="0"/>
              <a:t>Attack to control plane</a:t>
            </a:r>
          </a:p>
          <a:p>
            <a:pPr lvl="1"/>
            <a:r>
              <a:rPr lang="en-US" dirty="0" smtClean="0"/>
              <a:t>Trust, privacy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research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/>
              <a:t>Little bite of </a:t>
            </a:r>
            <a:r>
              <a:rPr lang="en-US" dirty="0" err="1" smtClean="0"/>
              <a:t>Openflow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3001"/>
            <a:ext cx="8229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785" y="1316538"/>
            <a:ext cx="8357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southbound standard: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specification to implement </a:t>
            </a:r>
            <a:r>
              <a:rPr lang="en-US" dirty="0" err="1" smtClean="0"/>
              <a:t>Openflow</a:t>
            </a:r>
            <a:r>
              <a:rPr lang="en-US" dirty="0" smtClean="0"/>
              <a:t>-enabled forwarding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channel between data and control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326" y="1218886"/>
            <a:ext cx="8351839" cy="1780688"/>
          </a:xfrm>
        </p:spPr>
        <p:txBody>
          <a:bodyPr/>
          <a:lstStyle/>
          <a:p>
            <a:r>
              <a:rPr lang="en-US" dirty="0" smtClean="0"/>
              <a:t>Provide tools to create virtualized network with OVS</a:t>
            </a:r>
          </a:p>
          <a:p>
            <a:r>
              <a:rPr lang="en-US" dirty="0" smtClean="0"/>
              <a:t>CLI for manipulating network dynamically</a:t>
            </a:r>
          </a:p>
          <a:p>
            <a:r>
              <a:rPr lang="en-US" dirty="0" smtClean="0"/>
              <a:t>Virtualized hosts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</a:t>
            </a:r>
            <a:r>
              <a:rPr lang="en-US" sz="3600" dirty="0" err="1" smtClean="0"/>
              <a:t>ininet</a:t>
            </a:r>
            <a:endParaRPr lang="en-US" sz="36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03263" y="3137741"/>
            <a:ext cx="7369175" cy="2659063"/>
            <a:chOff x="876300" y="2019300"/>
            <a:chExt cx="7368540" cy="265938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139440" y="2019300"/>
              <a:ext cx="2842260" cy="50292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sv-SE" altLang="sv-SE" sz="2000" dirty="0"/>
                <a:t>CONTROLLER</a:t>
              </a:r>
              <a:endParaRPr lang="en-US" altLang="sv-SE" sz="20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46198" y="3364073"/>
              <a:ext cx="831778" cy="83036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v-SE" altLang="en-US" sz="1400" dirty="0" err="1" smtClean="0"/>
                <a:t>Virtual</a:t>
              </a:r>
              <a:r>
                <a:rPr lang="sv-SE" altLang="en-US" sz="1400" dirty="0" smtClean="0"/>
                <a:t>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v-SE" altLang="en-US" sz="1400" dirty="0"/>
                <a:t>S</a:t>
              </a:r>
              <a:r>
                <a:rPr lang="sv-SE" altLang="en-US" sz="1400" dirty="0" smtClean="0"/>
                <a:t>witch</a:t>
              </a:r>
              <a:endParaRPr lang="en-US" altLang="en-US" sz="1400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981260" y="3364073"/>
              <a:ext cx="831778" cy="83036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v-SE" altLang="en-US" sz="1400" dirty="0" err="1" smtClean="0"/>
                <a:t>Virtual</a:t>
              </a:r>
              <a:endParaRPr lang="sv-SE" altLang="en-US" sz="1400" dirty="0" smtClean="0"/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v-SE" altLang="en-US" sz="1400" dirty="0" smtClean="0"/>
                <a:t>Switch</a:t>
              </a:r>
              <a:endParaRPr lang="en-US" altLang="en-US" sz="1400" dirty="0" smtClean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76300" y="3459335"/>
              <a:ext cx="427001" cy="396922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v-SE" altLang="en-US" smtClean="0"/>
                <a:t>h</a:t>
              </a:r>
              <a:endParaRPr lang="en-US" altLang="en-US" smtClean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817840" y="3459335"/>
              <a:ext cx="427000" cy="396922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v-SE" altLang="en-US" smtClean="0"/>
                <a:t>h</a:t>
              </a:r>
              <a:endParaRPr lang="en-US" altLang="en-US" smtClean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87428" y="4281758"/>
              <a:ext cx="427000" cy="396922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v-SE" altLang="en-US" smtClean="0"/>
                <a:t>h</a:t>
              </a:r>
              <a:endParaRPr lang="en-US" altLang="en-US" smtClean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89259" y="4281758"/>
              <a:ext cx="427000" cy="396922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v-SE" altLang="en-US" smtClean="0"/>
                <a:t>h</a:t>
              </a:r>
              <a:endParaRPr lang="en-US" altLang="en-US" smtClean="0"/>
            </a:p>
          </p:txBody>
        </p:sp>
        <p:cxnSp>
          <p:nvCxnSpPr>
            <p:cNvPr id="12" name="Straight Connector 11"/>
            <p:cNvCxnSpPr>
              <a:stCxn id="8" idx="6"/>
              <a:endCxn id="6" idx="1"/>
            </p:cNvCxnSpPr>
            <p:nvPr/>
          </p:nvCxnSpPr>
          <p:spPr bwMode="auto">
            <a:xfrm>
              <a:off x="1303301" y="3657795"/>
              <a:ext cx="1042897" cy="1222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7"/>
              <a:endCxn id="6" idx="1"/>
            </p:cNvCxnSpPr>
            <p:nvPr/>
          </p:nvCxnSpPr>
          <p:spPr bwMode="auto">
            <a:xfrm flipV="1">
              <a:off x="1652521" y="3780048"/>
              <a:ext cx="693677" cy="56045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7" idx="1"/>
            </p:cNvCxnSpPr>
            <p:nvPr/>
          </p:nvCxnSpPr>
          <p:spPr bwMode="auto">
            <a:xfrm>
              <a:off x="3177977" y="3734004"/>
              <a:ext cx="2803283" cy="460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9" idx="2"/>
            </p:cNvCxnSpPr>
            <p:nvPr/>
          </p:nvCxnSpPr>
          <p:spPr bwMode="auto">
            <a:xfrm flipV="1">
              <a:off x="6808277" y="3657795"/>
              <a:ext cx="1009563" cy="904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1" idx="1"/>
            </p:cNvCxnSpPr>
            <p:nvPr/>
          </p:nvCxnSpPr>
          <p:spPr bwMode="auto">
            <a:xfrm>
              <a:off x="6800339" y="3780048"/>
              <a:ext cx="852415" cy="56045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>
              <a:cxnSpLocks noChangeShapeType="1"/>
            </p:cNvCxnSpPr>
            <p:nvPr/>
          </p:nvCxnSpPr>
          <p:spPr bwMode="auto">
            <a:xfrm flipH="1">
              <a:off x="2979420" y="2575560"/>
              <a:ext cx="1021080" cy="78867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4"/>
            <p:cNvCxnSpPr>
              <a:cxnSpLocks noChangeShapeType="1"/>
            </p:cNvCxnSpPr>
            <p:nvPr/>
          </p:nvCxnSpPr>
          <p:spPr bwMode="auto">
            <a:xfrm>
              <a:off x="5173980" y="2581275"/>
              <a:ext cx="922020" cy="725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1999484" y="2727960"/>
              <a:ext cx="14904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v-SE" altLang="sv-SE" sz="1400"/>
                <a:t>Openflow traffic</a:t>
              </a:r>
              <a:endParaRPr lang="en-US" altLang="sv-SE" sz="1400"/>
            </a:p>
          </p:txBody>
        </p:sp>
      </p:grp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566738" y="4280741"/>
            <a:ext cx="609600" cy="2857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v-SE" altLang="sv-SE" sz="1400"/>
              <a:t>App</a:t>
            </a:r>
            <a:endParaRPr lang="en-US" altLang="sv-SE" sz="1400"/>
          </a:p>
        </p:txBody>
      </p:sp>
    </p:spTree>
    <p:extLst>
      <p:ext uri="{BB962C8B-B14F-4D97-AF65-F5344CB8AC3E}">
        <p14:creationId xmlns:p14="http://schemas.microsoft.com/office/powerpoint/2010/main" val="16353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25084"/>
            <a:ext cx="8351839" cy="366556"/>
          </a:xfrm>
        </p:spPr>
        <p:txBody>
          <a:bodyPr/>
          <a:lstStyle/>
          <a:p>
            <a:r>
              <a:rPr lang="en-US" dirty="0" smtClean="0"/>
              <a:t>Network layers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Reviewing traditional networking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05865" y="2194560"/>
            <a:ext cx="2095500" cy="1569720"/>
            <a:chOff x="1310640" y="2339340"/>
            <a:chExt cx="2095500" cy="156972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10640" y="233934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Application layer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310640" y="265938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transport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10640" y="294894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network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10640" y="326898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Data-link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10640" y="358902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physical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22520" y="2194560"/>
            <a:ext cx="2095500" cy="1569720"/>
            <a:chOff x="1310640" y="2339340"/>
            <a:chExt cx="2095500" cy="156972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310640" y="233934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Application layer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10640" y="265938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transport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310640" y="294894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network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310640" y="326898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Data-link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10640" y="3589020"/>
              <a:ext cx="2095500" cy="3200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physical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layer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2175510" y="2849880"/>
            <a:ext cx="0" cy="1798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175510" y="4632960"/>
            <a:ext cx="38557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031230" y="2849880"/>
            <a:ext cx="0" cy="179832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" y="3909060"/>
            <a:ext cx="14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97040" y="3909060"/>
            <a:ext cx="195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36570" y="4309170"/>
            <a:ext cx="525780" cy="525780"/>
            <a:chOff x="3223260" y="4309170"/>
            <a:chExt cx="525780" cy="52578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223260" y="4309170"/>
              <a:ext cx="525780" cy="525780"/>
            </a:xfrm>
            <a:prstGeom prst="rect">
              <a:avLst/>
            </a:prstGeom>
            <a:solidFill>
              <a:srgbClr val="00A9D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3299460" y="4373880"/>
              <a:ext cx="449580" cy="403860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3299460" y="4373880"/>
              <a:ext cx="377190" cy="403860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 bwMode="auto">
          <a:xfrm>
            <a:off x="4484370" y="4244340"/>
            <a:ext cx="666750" cy="666750"/>
          </a:xfrm>
          <a:prstGeom prst="ellipse">
            <a:avLst/>
          </a:prstGeom>
          <a:solidFill>
            <a:srgbClr val="00A9D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  <a:sp3d>
            <a:bevelT w="139700" h="139700" prst="divot"/>
          </a:sp3d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60" y="5059680"/>
            <a:ext cx="740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layers?  Good abstraction, transparency…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325" y="1325084"/>
            <a:ext cx="8351839" cy="38520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1800" dirty="0"/>
              <a:t>"The road </a:t>
            </a:r>
            <a:r>
              <a:rPr lang="en-US" sz="1800" dirty="0" smtClean="0"/>
              <a:t>to SDN</a:t>
            </a:r>
            <a:r>
              <a:rPr lang="en-US" sz="1800" dirty="0"/>
              <a:t>" 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queue.acm.org/detail.cfm?ref=rss&amp;id=2560327</a:t>
            </a:r>
            <a:endParaRPr lang="en-US" sz="1800" dirty="0">
              <a:hlinkClick r:id="rId2"/>
            </a:endParaRPr>
          </a:p>
          <a:p>
            <a:r>
              <a:rPr lang="en-US" sz="1800" dirty="0"/>
              <a:t> </a:t>
            </a:r>
            <a:r>
              <a:rPr lang="en-US" sz="1800" dirty="0" err="1"/>
              <a:t>Kreutz</a:t>
            </a:r>
            <a:r>
              <a:rPr lang="en-US" sz="1800" dirty="0"/>
              <a:t>, D., Ramos, F. M., </a:t>
            </a:r>
            <a:r>
              <a:rPr lang="en-US" sz="1800" dirty="0" err="1"/>
              <a:t>Verissimo</a:t>
            </a:r>
            <a:r>
              <a:rPr lang="en-US" sz="1800" dirty="0"/>
              <a:t>, P. E., Rothenberg, C. E., </a:t>
            </a:r>
            <a:r>
              <a:rPr lang="en-US" sz="1800" dirty="0" err="1"/>
              <a:t>Azodolmolky</a:t>
            </a:r>
            <a:r>
              <a:rPr lang="en-US" sz="1800" dirty="0"/>
              <a:t>, S., &amp; </a:t>
            </a:r>
            <a:r>
              <a:rPr lang="en-US" sz="1800" dirty="0" err="1"/>
              <a:t>Uhlig</a:t>
            </a:r>
            <a:r>
              <a:rPr lang="en-US" sz="1800" dirty="0"/>
              <a:t>, S. (2015). Software-defined networking: A comprehensive </a:t>
            </a:r>
            <a:r>
              <a:rPr lang="en-US" sz="1800" dirty="0" err="1"/>
              <a:t>survey.</a:t>
            </a:r>
            <a:r>
              <a:rPr lang="en-US" sz="1800" i="1" dirty="0" err="1"/>
              <a:t>proceedings</a:t>
            </a:r>
            <a:r>
              <a:rPr lang="en-US" sz="1800" i="1" dirty="0"/>
              <a:t> of the IEEE</a:t>
            </a:r>
            <a:r>
              <a:rPr lang="en-US" sz="1800" dirty="0"/>
              <a:t>, </a:t>
            </a:r>
            <a:r>
              <a:rPr lang="en-US" sz="1800" i="1" dirty="0"/>
              <a:t>103</a:t>
            </a:r>
            <a:r>
              <a:rPr lang="en-US" sz="1800" dirty="0"/>
              <a:t>(1), 14-76. </a:t>
            </a:r>
            <a:endParaRPr lang="en-US" sz="1800" dirty="0" smtClean="0"/>
          </a:p>
          <a:p>
            <a:r>
              <a:rPr lang="en-US" sz="1800" dirty="0" smtClean="0"/>
              <a:t>“SDN </a:t>
            </a:r>
            <a:r>
              <a:rPr lang="en-US" sz="1800" dirty="0"/>
              <a:t>Architecture 1.0 - Open Networking </a:t>
            </a:r>
            <a:r>
              <a:rPr lang="en-US" sz="1800" dirty="0"/>
              <a:t>Foundation”, </a:t>
            </a:r>
            <a:r>
              <a:rPr lang="en-US" sz="1800" dirty="0">
                <a:hlinkClick r:id="rId3"/>
              </a:rPr>
              <a:t>https://www.opennetworking.org/images/stories/downloads/sdn-resources/technical-reports/TR_SDN_ARCH_1.0_06062014.pdf</a:t>
            </a:r>
            <a:endParaRPr lang="en-US" sz="1800" dirty="0"/>
          </a:p>
          <a:p>
            <a:r>
              <a:rPr lang="en-US" sz="1800" dirty="0" err="1" smtClean="0"/>
              <a:t>Openflow</a:t>
            </a:r>
            <a:r>
              <a:rPr lang="en-US" sz="1800" dirty="0" smtClean="0"/>
              <a:t> </a:t>
            </a:r>
            <a:r>
              <a:rPr lang="en-US" sz="1800" dirty="0"/>
              <a:t>specification v1.0,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www.opennetworking.org/images/stories/downloads/sdn-resources/onf-specifications/openflow/openflow-spec-v1.0.0.pdf</a:t>
            </a:r>
            <a:endParaRPr lang="en-US" sz="1800" dirty="0" smtClean="0"/>
          </a:p>
          <a:p>
            <a:r>
              <a:rPr lang="en-US" sz="1800" dirty="0" err="1" smtClean="0"/>
              <a:t>Mininet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5" action="ppaction://hlinkfile"/>
              </a:rPr>
              <a:t>mininet.org</a:t>
            </a:r>
            <a:endParaRPr lang="en-US" sz="1800" dirty="0" smtClean="0"/>
          </a:p>
          <a:p>
            <a:r>
              <a:rPr lang="en-US" sz="1800" dirty="0"/>
              <a:t>POX controller, </a:t>
            </a:r>
            <a:r>
              <a:rPr lang="en-US" sz="1800" dirty="0">
                <a:hlinkClick r:id="rId6"/>
              </a:rPr>
              <a:t>http://www.noxrepo.org/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Norma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1325084"/>
            <a:ext cx="8351839" cy="2134396"/>
          </a:xfrm>
        </p:spPr>
        <p:txBody>
          <a:bodyPr/>
          <a:lstStyle/>
          <a:p>
            <a:r>
              <a:rPr lang="en-US" dirty="0" smtClean="0"/>
              <a:t>Design principles of Internet</a:t>
            </a:r>
          </a:p>
          <a:p>
            <a:pPr lvl="1"/>
            <a:r>
              <a:rPr lang="en-US" dirty="0" smtClean="0"/>
              <a:t>Simple </a:t>
            </a:r>
          </a:p>
          <a:p>
            <a:pPr lvl="1"/>
            <a:r>
              <a:rPr lang="en-US" dirty="0" smtClean="0"/>
              <a:t>Intelligent end-points</a:t>
            </a:r>
          </a:p>
          <a:p>
            <a:pPr lvl="1"/>
            <a:r>
              <a:rPr lang="en-US" dirty="0" smtClean="0"/>
              <a:t>Distributed control</a:t>
            </a:r>
          </a:p>
          <a:p>
            <a:r>
              <a:rPr lang="en-US" dirty="0" smtClean="0"/>
              <a:t>Resulting in huge complex network and hard to manage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Reviewing traditional networking</a:t>
            </a:r>
          </a:p>
        </p:txBody>
      </p:sp>
      <p:pic>
        <p:nvPicPr>
          <p:cNvPr id="1026" name="Picture 2" descr="home-page-p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3384226"/>
            <a:ext cx="2958466" cy="29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" y="3384226"/>
            <a:ext cx="3832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Billions of computers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Tens of thousands of </a:t>
            </a:r>
            <a:r>
              <a:rPr lang="en-US" dirty="0" err="1" smtClean="0"/>
              <a:t>ASes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Great business for selling routers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1205640"/>
            <a:ext cx="8351839" cy="486000"/>
          </a:xfrm>
        </p:spPr>
        <p:txBody>
          <a:bodyPr/>
          <a:lstStyle/>
          <a:p>
            <a:r>
              <a:rPr lang="en-US" dirty="0" smtClean="0"/>
              <a:t>Complex routers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Reviewing traditional networking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032125" y="2171700"/>
            <a:ext cx="2065338" cy="1066800"/>
            <a:chOff x="1728" y="1416"/>
            <a:chExt cx="1301" cy="672"/>
          </a:xfrm>
        </p:grpSpPr>
        <p:sp>
          <p:nvSpPr>
            <p:cNvPr id="5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1968" y="1512"/>
              <a:ext cx="10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n-US" altLang="en-US" sz="1800"/>
                <a:t>Million of lines</a:t>
              </a:r>
              <a:br>
                <a:rPr lang="en-US" altLang="en-US" sz="1800"/>
              </a:br>
              <a:r>
                <a:rPr lang="en-US" altLang="en-US" sz="1800"/>
                <a:t>of source code</a:t>
              </a:r>
            </a:p>
          </p:txBody>
        </p:sp>
      </p:grp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424613" y="23241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Hard to extend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032125" y="3467100"/>
            <a:ext cx="3463925" cy="1066800"/>
            <a:chOff x="1728" y="2232"/>
            <a:chExt cx="2182" cy="672"/>
          </a:xfrm>
        </p:grpSpPr>
        <p:sp>
          <p:nvSpPr>
            <p:cNvPr id="9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94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r>
                <a:rPr lang="en-US" sz="1800" dirty="0"/>
                <a:t>Tens of billions of transistors</a:t>
              </a:r>
            </a:p>
            <a:p>
              <a:pPr eaLnBrk="1" hangingPunct="1"/>
              <a:r>
                <a:rPr lang="en-US" altLang="en-US" sz="1800" dirty="0" smtClean="0"/>
                <a:t>10Gbytes </a:t>
              </a:r>
              <a:r>
                <a:rPr lang="en-US" altLang="en-US" sz="1800" dirty="0"/>
                <a:t>RAM</a:t>
              </a: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4613" y="36195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Power Hungry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93702" y="4991100"/>
            <a:ext cx="795531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 altLang="en-US" dirty="0" smtClean="0"/>
              <a:t>Vertically integration with many </a:t>
            </a:r>
            <a:r>
              <a:rPr lang="en-US" altLang="en-US" dirty="0"/>
              <a:t>complex </a:t>
            </a:r>
            <a:r>
              <a:rPr lang="en-US" altLang="en-US" dirty="0" smtClean="0"/>
              <a:t>functions: </a:t>
            </a:r>
            <a:r>
              <a:rPr lang="en-US" altLang="en-US" sz="2000" i="1" dirty="0" smtClean="0"/>
              <a:t>OSPF</a:t>
            </a:r>
            <a:r>
              <a:rPr lang="en-US" altLang="en-US" sz="2000" i="1" dirty="0"/>
              <a:t>, BGP, multicast, </a:t>
            </a:r>
            <a:r>
              <a:rPr lang="en-US" altLang="en-US" sz="2000" i="1" dirty="0" err="1" smtClean="0"/>
              <a:t>QoS</a:t>
            </a:r>
            <a:r>
              <a:rPr lang="en-US" altLang="en-US" sz="2000" i="1" dirty="0" smtClean="0"/>
              <a:t>, Traffic </a:t>
            </a:r>
            <a:r>
              <a:rPr lang="en-US" altLang="en-US" sz="2000" i="1" dirty="0"/>
              <a:t>Engineering, NAT, firewalls, </a:t>
            </a:r>
            <a:r>
              <a:rPr lang="en-US" altLang="en-US" sz="2000" i="1" dirty="0" smtClean="0"/>
              <a:t>MPLS…</a:t>
            </a:r>
            <a:endParaRPr lang="en-US" altLang="en-US" sz="2000" i="1" dirty="0"/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527050" y="1874520"/>
            <a:ext cx="2289175" cy="2773680"/>
            <a:chOff x="304800" y="1188720"/>
            <a:chExt cx="2289175" cy="2773680"/>
          </a:xfrm>
        </p:grpSpPr>
        <p:sp>
          <p:nvSpPr>
            <p:cNvPr id="14" name="AutoShape 18"/>
            <p:cNvSpPr>
              <a:spLocks/>
            </p:cNvSpPr>
            <p:nvPr/>
          </p:nvSpPr>
          <p:spPr bwMode="auto">
            <a:xfrm>
              <a:off x="304800" y="2438400"/>
              <a:ext cx="2289175" cy="6096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ea typeface="ヒラギノ角ゴ ProN W3" pitchFamily="-65" charset="-128"/>
                <a:sym typeface="Arial" charset="0"/>
              </a:endParaRPr>
            </a:p>
          </p:txBody>
        </p:sp>
        <p:sp>
          <p:nvSpPr>
            <p:cNvPr id="15" name="Rectangle 19"/>
            <p:cNvSpPr>
              <a:spLocks/>
            </p:cNvSpPr>
            <p:nvPr/>
          </p:nvSpPr>
          <p:spPr bwMode="auto">
            <a:xfrm>
              <a:off x="307975" y="1793876"/>
              <a:ext cx="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ea typeface="ヒラギノ角ゴ ProN W3" pitchFamily="-65" charset="-128"/>
                <a:sym typeface="Arial" charset="0"/>
              </a:endParaRPr>
            </a:p>
          </p:txBody>
        </p:sp>
        <p:sp>
          <p:nvSpPr>
            <p:cNvPr id="16" name="Rectangle 23"/>
            <p:cNvSpPr>
              <a:spLocks/>
            </p:cNvSpPr>
            <p:nvPr/>
          </p:nvSpPr>
          <p:spPr bwMode="auto">
            <a:xfrm>
              <a:off x="688975" y="3200400"/>
              <a:ext cx="1447800" cy="762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9688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  <a:sym typeface="Arial" charset="0"/>
                </a:rPr>
                <a:t>Hardware</a:t>
              </a:r>
              <a:endPara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757239" y="1188720"/>
              <a:ext cx="14033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chemeClr val="accent2"/>
                  </a:solidFill>
                </a:rPr>
                <a:t>Router</a:t>
              </a:r>
              <a:endParaRPr lang="en-US" altLang="en-US" sz="3200" dirty="0"/>
            </a:p>
          </p:txBody>
        </p:sp>
        <p:sp>
          <p:nvSpPr>
            <p:cNvPr id="18" name="Rectangle 23"/>
            <p:cNvSpPr>
              <a:spLocks/>
            </p:cNvSpPr>
            <p:nvPr/>
          </p:nvSpPr>
          <p:spPr bwMode="auto">
            <a:xfrm>
              <a:off x="688975" y="1981200"/>
              <a:ext cx="1447800" cy="762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9688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  <a:sym typeface="Arial" charset="0"/>
                </a:rPr>
                <a:t>Software</a:t>
              </a:r>
              <a:endPara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Arial" charset="0"/>
              </a:endParaRPr>
            </a:p>
          </p:txBody>
        </p:sp>
        <p:sp>
          <p:nvSpPr>
            <p:cNvPr id="19" name="Arc 34"/>
            <p:cNvSpPr>
              <a:spLocks noChangeArrowheads="1"/>
            </p:cNvSpPr>
            <p:nvPr/>
          </p:nvSpPr>
          <p:spPr bwMode="auto">
            <a:xfrm rot="5400000">
              <a:off x="1145381" y="1474470"/>
              <a:ext cx="611188" cy="2286000"/>
            </a:xfrm>
            <a:custGeom>
              <a:avLst/>
              <a:gdLst>
                <a:gd name="T0" fmla="*/ 331590 w 687388"/>
                <a:gd name="T1" fmla="*/ 709 h 2286000"/>
                <a:gd name="T2" fmla="*/ 343694 w 687388"/>
                <a:gd name="T3" fmla="*/ 1143000 h 2286000"/>
                <a:gd name="T4" fmla="*/ 374893 w 687388"/>
                <a:gd name="T5" fmla="*/ 2281281 h 2286000"/>
                <a:gd name="T6" fmla="*/ 2 60000 65536"/>
                <a:gd name="T7" fmla="*/ 2 60000 65536"/>
                <a:gd name="T8" fmla="*/ 2 60000 65536"/>
                <a:gd name="T9" fmla="*/ 331590 w 687388"/>
                <a:gd name="T10" fmla="*/ 0 h 2286000"/>
                <a:gd name="T11" fmla="*/ 687388 w 687388"/>
                <a:gd name="T12" fmla="*/ 2281281 h 2286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7388" h="2286000" stroke="0">
                  <a:moveTo>
                    <a:pt x="331590" y="709"/>
                  </a:moveTo>
                  <a:lnTo>
                    <a:pt x="331590" y="709"/>
                  </a:lnTo>
                  <a:cubicBezTo>
                    <a:pt x="335623" y="236"/>
                    <a:pt x="339658" y="-1"/>
                    <a:pt x="343694" y="0"/>
                  </a:cubicBezTo>
                  <a:cubicBezTo>
                    <a:pt x="533510" y="0"/>
                    <a:pt x="687388" y="511738"/>
                    <a:pt x="687388" y="1143000"/>
                  </a:cubicBezTo>
                  <a:cubicBezTo>
                    <a:pt x="687388" y="1734057"/>
                    <a:pt x="551887" y="2227627"/>
                    <a:pt x="374892" y="2281280"/>
                  </a:cubicBezTo>
                  <a:lnTo>
                    <a:pt x="343694" y="1143000"/>
                  </a:lnTo>
                  <a:close/>
                </a:path>
                <a:path w="687388" h="2286000" fill="none">
                  <a:moveTo>
                    <a:pt x="331590" y="709"/>
                  </a:moveTo>
                  <a:lnTo>
                    <a:pt x="331590" y="709"/>
                  </a:lnTo>
                  <a:cubicBezTo>
                    <a:pt x="335623" y="236"/>
                    <a:pt x="339658" y="-1"/>
                    <a:pt x="343694" y="0"/>
                  </a:cubicBezTo>
                  <a:cubicBezTo>
                    <a:pt x="533510" y="0"/>
                    <a:pt x="687388" y="511738"/>
                    <a:pt x="687388" y="1143000"/>
                  </a:cubicBezTo>
                  <a:cubicBezTo>
                    <a:pt x="687388" y="1734057"/>
                    <a:pt x="551887" y="2227627"/>
                    <a:pt x="374892" y="228128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</p:grpSp>
      <p:sp>
        <p:nvSpPr>
          <p:cNvPr id="20" name="Can 19"/>
          <p:cNvSpPr/>
          <p:nvPr/>
        </p:nvSpPr>
        <p:spPr bwMode="auto">
          <a:xfrm>
            <a:off x="546102" y="1874520"/>
            <a:ext cx="2270124" cy="2857500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/>
              <a:t>Examples for motivating SDN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Enabling networking as developing </a:t>
            </a:r>
            <a:r>
              <a:rPr lang="en-US" dirty="0" err="1" smtClean="0">
                <a:solidFill>
                  <a:schemeClr val="bg2"/>
                </a:solidFill>
              </a:rPr>
              <a:t>softwares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867" y="1432531"/>
            <a:ext cx="8351839" cy="430452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/>
              <a:t>cost </a:t>
            </a:r>
            <a:r>
              <a:rPr lang="en-US" dirty="0" smtClean="0"/>
              <a:t>equals the amount </a:t>
            </a:r>
            <a:r>
              <a:rPr lang="en-US" dirty="0"/>
              <a:t>of carried traffic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oscillation problem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8548" y="2343150"/>
            <a:ext cx="8824912" cy="2349500"/>
            <a:chOff x="338138" y="4141788"/>
            <a:chExt cx="8824912" cy="23495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95288" y="4141788"/>
              <a:ext cx="1971675" cy="1355725"/>
            </a:xfrm>
            <a:custGeom>
              <a:avLst/>
              <a:gdLst>
                <a:gd name="T0" fmla="*/ 2147483647 w 1242"/>
                <a:gd name="T1" fmla="*/ 2147483647 h 854"/>
                <a:gd name="T2" fmla="*/ 2147483647 w 1242"/>
                <a:gd name="T3" fmla="*/ 2147483647 h 854"/>
                <a:gd name="T4" fmla="*/ 2147483647 w 1242"/>
                <a:gd name="T5" fmla="*/ 2147483647 h 854"/>
                <a:gd name="T6" fmla="*/ 2147483647 w 1242"/>
                <a:gd name="T7" fmla="*/ 2147483647 h 854"/>
                <a:gd name="T8" fmla="*/ 2147483647 w 1242"/>
                <a:gd name="T9" fmla="*/ 2147483647 h 854"/>
                <a:gd name="T10" fmla="*/ 2147483647 w 1242"/>
                <a:gd name="T11" fmla="*/ 2147483647 h 854"/>
                <a:gd name="T12" fmla="*/ 2147483647 w 1242"/>
                <a:gd name="T13" fmla="*/ 2147483647 h 854"/>
                <a:gd name="T14" fmla="*/ 2147483647 w 1242"/>
                <a:gd name="T15" fmla="*/ 2147483647 h 854"/>
                <a:gd name="T16" fmla="*/ 2147483647 w 1242"/>
                <a:gd name="T17" fmla="*/ 2147483647 h 854"/>
                <a:gd name="T18" fmla="*/ 2147483647 w 1242"/>
                <a:gd name="T19" fmla="*/ 214748364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96925" y="4479925"/>
              <a:ext cx="390525" cy="209550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03313" y="4162425"/>
              <a:ext cx="501650" cy="396875"/>
              <a:chOff x="1747" y="3190"/>
              <a:chExt cx="316" cy="250"/>
            </a:xfrm>
          </p:grpSpPr>
          <p:sp>
            <p:nvSpPr>
              <p:cNvPr id="227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29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30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2400"/>
              </a:p>
            </p:txBody>
          </p:sp>
          <p:sp>
            <p:nvSpPr>
              <p:cNvPr id="231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32" name="Group 13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233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" charset="0"/>
                    </a:rPr>
                    <a:t>A</a:t>
                  </a:r>
                  <a:endParaRPr lang="en-US" altLang="en-US" sz="2400">
                    <a:latin typeface="Arial" charset="0"/>
                  </a:endParaRPr>
                </a:p>
              </p:txBody>
            </p:sp>
          </p:grp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455613" y="4567238"/>
              <a:ext cx="501650" cy="396875"/>
              <a:chOff x="2221" y="3571"/>
              <a:chExt cx="316" cy="250"/>
            </a:xfrm>
          </p:grpSpPr>
          <p:sp>
            <p:nvSpPr>
              <p:cNvPr id="219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21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22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2400"/>
              </a:p>
            </p:txBody>
          </p:sp>
          <p:sp>
            <p:nvSpPr>
              <p:cNvPr id="223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24" name="Group 22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225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51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" charset="0"/>
                    </a:rPr>
                    <a:t>D</a:t>
                  </a:r>
                  <a:endParaRPr lang="en-US" altLang="en-US" sz="2400">
                    <a:latin typeface="Arial" charset="0"/>
                  </a:endParaRPr>
                </a:p>
              </p:txBody>
            </p:sp>
          </p:grp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090613" y="5029200"/>
              <a:ext cx="500062" cy="396875"/>
              <a:chOff x="2903" y="2884"/>
              <a:chExt cx="315" cy="250"/>
            </a:xfrm>
          </p:grpSpPr>
          <p:grpSp>
            <p:nvGrpSpPr>
              <p:cNvPr id="210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214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16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17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218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1" name="Group 32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212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51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" charset="0"/>
                    </a:rPr>
                    <a:t>C</a:t>
                  </a:r>
                  <a:endParaRPr lang="en-US" altLang="en-US" sz="2400">
                    <a:latin typeface="Arial" charset="0"/>
                  </a:endParaRPr>
                </a:p>
              </p:txBody>
            </p:sp>
          </p:grp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744663" y="4581525"/>
              <a:ext cx="501650" cy="396875"/>
              <a:chOff x="2217" y="2884"/>
              <a:chExt cx="316" cy="250"/>
            </a:xfrm>
          </p:grpSpPr>
          <p:sp>
            <p:nvSpPr>
              <p:cNvPr id="202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4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5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2400"/>
              </a:p>
            </p:txBody>
          </p:sp>
          <p:sp>
            <p:nvSpPr>
              <p:cNvPr id="206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7" name="Group 41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208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ＭＳ Ｐゴシック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" charset="0"/>
                    </a:rPr>
                    <a:t>B</a:t>
                  </a:r>
                  <a:endParaRPr lang="en-US" altLang="en-US" sz="2400">
                    <a:latin typeface="Arial" charset="0"/>
                  </a:endParaRPr>
                </a:p>
              </p:txBody>
            </p:sp>
          </p:grpSp>
        </p:grpSp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798513" y="43338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</a:t>
              </a: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auto">
            <a:xfrm flipH="1">
              <a:off x="1482725" y="4479925"/>
              <a:ext cx="338138" cy="204788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 flipH="1" flipV="1">
              <a:off x="1497013" y="4894263"/>
              <a:ext cx="314325" cy="228600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V="1">
              <a:off x="858838" y="4884738"/>
              <a:ext cx="323850" cy="247650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1627188" y="4343400"/>
              <a:ext cx="4841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1+e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633538" y="4933950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e</a:t>
              </a: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762000" y="4957763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 flipV="1">
              <a:off x="1330325" y="5351463"/>
              <a:ext cx="0" cy="400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1085850" y="555942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e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 flipH="1" flipV="1">
              <a:off x="511175" y="4884738"/>
              <a:ext cx="4763" cy="338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38138" y="5173663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22" name="Line 55"/>
            <p:cNvSpPr>
              <a:spLocks noChangeShapeType="1"/>
            </p:cNvSpPr>
            <p:nvPr/>
          </p:nvSpPr>
          <p:spPr bwMode="auto">
            <a:xfrm flipV="1">
              <a:off x="2030413" y="4918075"/>
              <a:ext cx="0" cy="428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1871663" y="527843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 flipH="1" flipV="1">
              <a:off x="1401763" y="4851400"/>
              <a:ext cx="314325" cy="228600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8"/>
            <p:cNvSpPr>
              <a:spLocks/>
            </p:cNvSpPr>
            <p:nvPr/>
          </p:nvSpPr>
          <p:spPr bwMode="auto">
            <a:xfrm flipH="1">
              <a:off x="949325" y="4860925"/>
              <a:ext cx="304800" cy="2190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1047750" y="4738688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27" name="Text Box 60"/>
            <p:cNvSpPr txBox="1">
              <a:spLocks noChangeArrowheads="1"/>
            </p:cNvSpPr>
            <p:nvPr/>
          </p:nvSpPr>
          <p:spPr bwMode="auto">
            <a:xfrm>
              <a:off x="1390650" y="4730750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28" name="Text Box 211"/>
            <p:cNvSpPr txBox="1">
              <a:spLocks noChangeArrowheads="1"/>
            </p:cNvSpPr>
            <p:nvPr/>
          </p:nvSpPr>
          <p:spPr bwMode="auto">
            <a:xfrm>
              <a:off x="908050" y="5824538"/>
              <a:ext cx="9493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Arial" charset="0"/>
                </a:rPr>
                <a:t>initially</a:t>
              </a:r>
              <a:endParaRPr lang="en-US" altLang="en-US" sz="2400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29" name="Group 298"/>
            <p:cNvGrpSpPr>
              <a:grpSpLocks/>
            </p:cNvGrpSpPr>
            <p:nvPr/>
          </p:nvGrpSpPr>
          <p:grpSpPr bwMode="auto">
            <a:xfrm>
              <a:off x="2544763" y="4189413"/>
              <a:ext cx="2195512" cy="2293937"/>
              <a:chOff x="1729" y="2639"/>
              <a:chExt cx="1383" cy="1445"/>
            </a:xfrm>
          </p:grpSpPr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1752" y="2639"/>
                <a:ext cx="1225" cy="854"/>
              </a:xfrm>
              <a:custGeom>
                <a:avLst/>
                <a:gdLst>
                  <a:gd name="T0" fmla="*/ 0 w 1225"/>
                  <a:gd name="T1" fmla="*/ 387 h 854"/>
                  <a:gd name="T2" fmla="*/ 168 w 1225"/>
                  <a:gd name="T3" fmla="*/ 162 h 854"/>
                  <a:gd name="T4" fmla="*/ 486 w 1225"/>
                  <a:gd name="T5" fmla="*/ 18 h 854"/>
                  <a:gd name="T6" fmla="*/ 822 w 1225"/>
                  <a:gd name="T7" fmla="*/ 30 h 854"/>
                  <a:gd name="T8" fmla="*/ 1152 w 1225"/>
                  <a:gd name="T9" fmla="*/ 267 h 854"/>
                  <a:gd name="T10" fmla="*/ 1188 w 1225"/>
                  <a:gd name="T11" fmla="*/ 537 h 854"/>
                  <a:gd name="T12" fmla="*/ 927 w 1225"/>
                  <a:gd name="T13" fmla="*/ 780 h 854"/>
                  <a:gd name="T14" fmla="*/ 447 w 1225"/>
                  <a:gd name="T15" fmla="*/ 837 h 854"/>
                  <a:gd name="T16" fmla="*/ 177 w 1225"/>
                  <a:gd name="T17" fmla="*/ 675 h 854"/>
                  <a:gd name="T18" fmla="*/ 0 w 1225"/>
                  <a:gd name="T19" fmla="*/ 387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5" h="854">
                    <a:moveTo>
                      <a:pt x="0" y="387"/>
                    </a:moveTo>
                    <a:cubicBezTo>
                      <a:pt x="0" y="243"/>
                      <a:pt x="87" y="223"/>
                      <a:pt x="168" y="162"/>
                    </a:cubicBezTo>
                    <a:cubicBezTo>
                      <a:pt x="249" y="101"/>
                      <a:pt x="377" y="40"/>
                      <a:pt x="486" y="18"/>
                    </a:cubicBezTo>
                    <a:cubicBezTo>
                      <a:pt x="615" y="6"/>
                      <a:pt x="684" y="0"/>
                      <a:pt x="822" y="30"/>
                    </a:cubicBezTo>
                    <a:cubicBezTo>
                      <a:pt x="960" y="60"/>
                      <a:pt x="1099" y="169"/>
                      <a:pt x="1152" y="267"/>
                    </a:cubicBezTo>
                    <a:cubicBezTo>
                      <a:pt x="1213" y="351"/>
                      <a:pt x="1225" y="452"/>
                      <a:pt x="1188" y="537"/>
                    </a:cubicBezTo>
                    <a:cubicBezTo>
                      <a:pt x="1151" y="622"/>
                      <a:pt x="1050" y="730"/>
                      <a:pt x="927" y="780"/>
                    </a:cubicBezTo>
                    <a:cubicBezTo>
                      <a:pt x="804" y="830"/>
                      <a:pt x="572" y="854"/>
                      <a:pt x="447" y="837"/>
                    </a:cubicBezTo>
                    <a:cubicBezTo>
                      <a:pt x="322" y="820"/>
                      <a:pt x="251" y="750"/>
                      <a:pt x="177" y="675"/>
                    </a:cubicBezTo>
                    <a:cubicBezTo>
                      <a:pt x="103" y="600"/>
                      <a:pt x="0" y="531"/>
                      <a:pt x="0" y="387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Freeform 62"/>
              <p:cNvSpPr>
                <a:spLocks/>
              </p:cNvSpPr>
              <p:nvPr/>
            </p:nvSpPr>
            <p:spPr bwMode="auto">
              <a:xfrm>
                <a:off x="2010" y="2852"/>
                <a:ext cx="246" cy="132"/>
              </a:xfrm>
              <a:custGeom>
                <a:avLst/>
                <a:gdLst>
                  <a:gd name="T0" fmla="*/ 0 w 342"/>
                  <a:gd name="T1" fmla="*/ 6 h 186"/>
                  <a:gd name="T2" fmla="*/ 1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6" name="Group 63"/>
              <p:cNvGrpSpPr>
                <a:grpSpLocks/>
              </p:cNvGrpSpPr>
              <p:nvPr/>
            </p:nvGrpSpPr>
            <p:grpSpPr bwMode="auto">
              <a:xfrm>
                <a:off x="2203" y="2652"/>
                <a:ext cx="316" cy="250"/>
                <a:chOff x="1747" y="3190"/>
                <a:chExt cx="316" cy="250"/>
              </a:xfrm>
            </p:grpSpPr>
            <p:sp>
              <p:nvSpPr>
                <p:cNvPr id="194" name="Oval 64"/>
                <p:cNvSpPr>
                  <a:spLocks noChangeArrowheads="1"/>
                </p:cNvSpPr>
                <p:nvPr/>
              </p:nvSpPr>
              <p:spPr bwMode="auto">
                <a:xfrm>
                  <a:off x="1750" y="330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" name="Line 65"/>
                <p:cNvSpPr>
                  <a:spLocks noChangeShapeType="1"/>
                </p:cNvSpPr>
                <p:nvPr/>
              </p:nvSpPr>
              <p:spPr bwMode="auto">
                <a:xfrm>
                  <a:off x="1750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96" name="Line 66"/>
                <p:cNvSpPr>
                  <a:spLocks noChangeShapeType="1"/>
                </p:cNvSpPr>
                <p:nvPr/>
              </p:nvSpPr>
              <p:spPr bwMode="auto">
                <a:xfrm>
                  <a:off x="2063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97" name="Rectangle 67"/>
                <p:cNvSpPr>
                  <a:spLocks noChangeArrowheads="1"/>
                </p:cNvSpPr>
                <p:nvPr/>
              </p:nvSpPr>
              <p:spPr bwMode="auto">
                <a:xfrm>
                  <a:off x="1750" y="330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98" name="Oval 68"/>
                <p:cNvSpPr>
                  <a:spLocks noChangeArrowheads="1"/>
                </p:cNvSpPr>
                <p:nvPr/>
              </p:nvSpPr>
              <p:spPr bwMode="auto">
                <a:xfrm>
                  <a:off x="1747" y="324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99" name="Group 69"/>
                <p:cNvGrpSpPr>
                  <a:grpSpLocks/>
                </p:cNvGrpSpPr>
                <p:nvPr/>
              </p:nvGrpSpPr>
              <p:grpSpPr bwMode="auto">
                <a:xfrm>
                  <a:off x="1790" y="3190"/>
                  <a:ext cx="223" cy="250"/>
                  <a:chOff x="2945" y="2425"/>
                  <a:chExt cx="226" cy="250"/>
                </a:xfrm>
              </p:grpSpPr>
              <p:sp>
                <p:nvSpPr>
                  <p:cNvPr id="20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01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A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7" name="Group 72"/>
              <p:cNvGrpSpPr>
                <a:grpSpLocks/>
              </p:cNvGrpSpPr>
              <p:nvPr/>
            </p:nvGrpSpPr>
            <p:grpSpPr bwMode="auto">
              <a:xfrm>
                <a:off x="1795" y="2907"/>
                <a:ext cx="316" cy="250"/>
                <a:chOff x="2221" y="3571"/>
                <a:chExt cx="316" cy="250"/>
              </a:xfrm>
            </p:grpSpPr>
            <p:sp>
              <p:nvSpPr>
                <p:cNvPr id="186" name="Oval 73"/>
                <p:cNvSpPr>
                  <a:spLocks noChangeArrowheads="1"/>
                </p:cNvSpPr>
                <p:nvPr/>
              </p:nvSpPr>
              <p:spPr bwMode="auto">
                <a:xfrm>
                  <a:off x="2224" y="369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" name="Line 74"/>
                <p:cNvSpPr>
                  <a:spLocks noChangeShapeType="1"/>
                </p:cNvSpPr>
                <p:nvPr/>
              </p:nvSpPr>
              <p:spPr bwMode="auto">
                <a:xfrm>
                  <a:off x="2224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88" name="Line 75"/>
                <p:cNvSpPr>
                  <a:spLocks noChangeShapeType="1"/>
                </p:cNvSpPr>
                <p:nvPr/>
              </p:nvSpPr>
              <p:spPr bwMode="auto">
                <a:xfrm>
                  <a:off x="2537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89" name="Rectangle 76"/>
                <p:cNvSpPr>
                  <a:spLocks noChangeArrowheads="1"/>
                </p:cNvSpPr>
                <p:nvPr/>
              </p:nvSpPr>
              <p:spPr bwMode="auto">
                <a:xfrm>
                  <a:off x="2224" y="368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90" name="Oval 77"/>
                <p:cNvSpPr>
                  <a:spLocks noChangeArrowheads="1"/>
                </p:cNvSpPr>
                <p:nvPr/>
              </p:nvSpPr>
              <p:spPr bwMode="auto">
                <a:xfrm>
                  <a:off x="2221" y="362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91" name="Group 78"/>
                <p:cNvGrpSpPr>
                  <a:grpSpLocks/>
                </p:cNvGrpSpPr>
                <p:nvPr/>
              </p:nvGrpSpPr>
              <p:grpSpPr bwMode="auto">
                <a:xfrm>
                  <a:off x="2275" y="3571"/>
                  <a:ext cx="232" cy="250"/>
                  <a:chOff x="2941" y="2425"/>
                  <a:chExt cx="235" cy="250"/>
                </a:xfrm>
              </p:grpSpPr>
              <p:sp>
                <p:nvSpPr>
                  <p:cNvPr id="192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93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1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D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8" name="Group 81"/>
              <p:cNvGrpSpPr>
                <a:grpSpLocks/>
              </p:cNvGrpSpPr>
              <p:nvPr/>
            </p:nvGrpSpPr>
            <p:grpSpPr bwMode="auto">
              <a:xfrm>
                <a:off x="2195" y="3198"/>
                <a:ext cx="315" cy="250"/>
                <a:chOff x="2903" y="2884"/>
                <a:chExt cx="315" cy="250"/>
              </a:xfrm>
            </p:grpSpPr>
            <p:grpSp>
              <p:nvGrpSpPr>
                <p:cNvPr id="177" name="Group 82"/>
                <p:cNvGrpSpPr>
                  <a:grpSpLocks/>
                </p:cNvGrpSpPr>
                <p:nvPr/>
              </p:nvGrpSpPr>
              <p:grpSpPr bwMode="auto">
                <a:xfrm>
                  <a:off x="2903" y="2938"/>
                  <a:ext cx="315" cy="144"/>
                  <a:chOff x="2903" y="2938"/>
                  <a:chExt cx="315" cy="144"/>
                </a:xfrm>
              </p:grpSpPr>
              <p:sp>
                <p:nvSpPr>
                  <p:cNvPr id="181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001"/>
                    <a:ext cx="312" cy="81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8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8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8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2994"/>
                    <a:ext cx="309" cy="49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en-US" altLang="en-US" sz="2400"/>
                  </a:p>
                </p:txBody>
              </p:sp>
              <p:sp>
                <p:nvSpPr>
                  <p:cNvPr id="18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906" y="2938"/>
                    <a:ext cx="312" cy="9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178" name="Group 88"/>
                <p:cNvGrpSpPr>
                  <a:grpSpLocks/>
                </p:cNvGrpSpPr>
                <p:nvPr/>
              </p:nvGrpSpPr>
              <p:grpSpPr bwMode="auto">
                <a:xfrm>
                  <a:off x="2949" y="2884"/>
                  <a:ext cx="232" cy="250"/>
                  <a:chOff x="2940" y="2425"/>
                  <a:chExt cx="235" cy="250"/>
                </a:xfrm>
              </p:grpSpPr>
              <p:sp>
                <p:nvSpPr>
                  <p:cNvPr id="17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80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0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C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9" name="Group 91"/>
              <p:cNvGrpSpPr>
                <a:grpSpLocks/>
              </p:cNvGrpSpPr>
              <p:nvPr/>
            </p:nvGrpSpPr>
            <p:grpSpPr bwMode="auto">
              <a:xfrm>
                <a:off x="2607" y="2916"/>
                <a:ext cx="316" cy="250"/>
                <a:chOff x="2217" y="2884"/>
                <a:chExt cx="316" cy="250"/>
              </a:xfrm>
            </p:grpSpPr>
            <p:sp>
              <p:nvSpPr>
                <p:cNvPr id="169" name="Oval 92"/>
                <p:cNvSpPr>
                  <a:spLocks noChangeArrowheads="1"/>
                </p:cNvSpPr>
                <p:nvPr/>
              </p:nvSpPr>
              <p:spPr bwMode="auto">
                <a:xfrm>
                  <a:off x="2220" y="300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0" name="Line 93"/>
                <p:cNvSpPr>
                  <a:spLocks noChangeShapeType="1"/>
                </p:cNvSpPr>
                <p:nvPr/>
              </p:nvSpPr>
              <p:spPr bwMode="auto">
                <a:xfrm>
                  <a:off x="2220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71" name="Line 94"/>
                <p:cNvSpPr>
                  <a:spLocks noChangeShapeType="1"/>
                </p:cNvSpPr>
                <p:nvPr/>
              </p:nvSpPr>
              <p:spPr bwMode="auto">
                <a:xfrm>
                  <a:off x="2533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72" name="Rectangle 95"/>
                <p:cNvSpPr>
                  <a:spLocks noChangeArrowheads="1"/>
                </p:cNvSpPr>
                <p:nvPr/>
              </p:nvSpPr>
              <p:spPr bwMode="auto">
                <a:xfrm>
                  <a:off x="2220" y="299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73" name="Oval 96"/>
                <p:cNvSpPr>
                  <a:spLocks noChangeArrowheads="1"/>
                </p:cNvSpPr>
                <p:nvPr/>
              </p:nvSpPr>
              <p:spPr bwMode="auto">
                <a:xfrm>
                  <a:off x="2217" y="293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74" name="Group 97"/>
                <p:cNvGrpSpPr>
                  <a:grpSpLocks/>
                </p:cNvGrpSpPr>
                <p:nvPr/>
              </p:nvGrpSpPr>
              <p:grpSpPr bwMode="auto">
                <a:xfrm>
                  <a:off x="2270" y="2884"/>
                  <a:ext cx="223" cy="250"/>
                  <a:chOff x="2945" y="2425"/>
                  <a:chExt cx="226" cy="250"/>
                </a:xfrm>
              </p:grpSpPr>
              <p:sp>
                <p:nvSpPr>
                  <p:cNvPr id="17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76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B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60" name="Freeform 101"/>
              <p:cNvSpPr>
                <a:spLocks/>
              </p:cNvSpPr>
              <p:nvPr/>
            </p:nvSpPr>
            <p:spPr bwMode="auto">
              <a:xfrm flipH="1">
                <a:off x="2505" y="2819"/>
                <a:ext cx="198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Freeform 102"/>
              <p:cNvSpPr>
                <a:spLocks/>
              </p:cNvSpPr>
              <p:nvPr/>
            </p:nvSpPr>
            <p:spPr bwMode="auto">
              <a:xfrm flipH="1" flipV="1">
                <a:off x="2484" y="3125"/>
                <a:ext cx="180" cy="141"/>
              </a:xfrm>
              <a:custGeom>
                <a:avLst/>
                <a:gdLst>
                  <a:gd name="T0" fmla="*/ 0 w 342"/>
                  <a:gd name="T1" fmla="*/ 11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Freeform 103"/>
              <p:cNvSpPr>
                <a:spLocks/>
              </p:cNvSpPr>
              <p:nvPr/>
            </p:nvSpPr>
            <p:spPr bwMode="auto">
              <a:xfrm flipV="1">
                <a:off x="2031" y="3107"/>
                <a:ext cx="204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07"/>
              <p:cNvSpPr>
                <a:spLocks/>
              </p:cNvSpPr>
              <p:nvPr/>
            </p:nvSpPr>
            <p:spPr bwMode="auto">
              <a:xfrm flipH="1" flipV="1">
                <a:off x="2400" y="3086"/>
                <a:ext cx="189" cy="153"/>
              </a:xfrm>
              <a:custGeom>
                <a:avLst/>
                <a:gdLst>
                  <a:gd name="T0" fmla="*/ 0 w 342"/>
                  <a:gd name="T1" fmla="*/ 26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108"/>
              <p:cNvSpPr>
                <a:spLocks/>
              </p:cNvSpPr>
              <p:nvPr/>
            </p:nvSpPr>
            <p:spPr bwMode="auto">
              <a:xfrm flipH="1">
                <a:off x="2124" y="3083"/>
                <a:ext cx="174" cy="147"/>
              </a:xfrm>
              <a:custGeom>
                <a:avLst/>
                <a:gdLst>
                  <a:gd name="T0" fmla="*/ 0 w 342"/>
                  <a:gd name="T1" fmla="*/ 17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Text Box 212"/>
              <p:cNvSpPr txBox="1">
                <a:spLocks noChangeArrowheads="1"/>
              </p:cNvSpPr>
              <p:nvPr/>
            </p:nvSpPr>
            <p:spPr bwMode="auto">
              <a:xfrm>
                <a:off x="1729" y="3612"/>
                <a:ext cx="1383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given these costs,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find new routing….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resulting in new costs</a:t>
                </a:r>
              </a:p>
            </p:txBody>
          </p:sp>
          <p:sp>
            <p:nvSpPr>
              <p:cNvPr id="166" name="Line 215"/>
              <p:cNvSpPr>
                <a:spLocks noChangeShapeType="1"/>
              </p:cNvSpPr>
              <p:nvPr/>
            </p:nvSpPr>
            <p:spPr bwMode="auto">
              <a:xfrm flipV="1">
                <a:off x="2358" y="3407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67" name="Line 216"/>
              <p:cNvSpPr>
                <a:spLocks noChangeShapeType="1"/>
              </p:cNvSpPr>
              <p:nvPr/>
            </p:nvSpPr>
            <p:spPr bwMode="auto">
              <a:xfrm flipV="1">
                <a:off x="1938" y="3119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68" name="Line 217"/>
              <p:cNvSpPr>
                <a:spLocks noChangeShapeType="1"/>
              </p:cNvSpPr>
              <p:nvPr/>
            </p:nvSpPr>
            <p:spPr bwMode="auto">
              <a:xfrm flipV="1">
                <a:off x="2778" y="3122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1358900" y="4338638"/>
              <a:ext cx="609600" cy="828675"/>
            </a:xfrm>
            <a:custGeom>
              <a:avLst/>
              <a:gdLst>
                <a:gd name="T0" fmla="*/ 0 w 384"/>
                <a:gd name="T1" fmla="*/ 2147483647 h 522"/>
                <a:gd name="T2" fmla="*/ 2147483647 w 384"/>
                <a:gd name="T3" fmla="*/ 2147483647 h 522"/>
                <a:gd name="T4" fmla="*/ 2147483647 w 384"/>
                <a:gd name="T5" fmla="*/ 0 h 5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522">
                  <a:moveTo>
                    <a:pt x="0" y="522"/>
                  </a:moveTo>
                  <a:lnTo>
                    <a:pt x="384" y="249"/>
                  </a:lnTo>
                  <a:lnTo>
                    <a:pt x="12" y="0"/>
                  </a:ln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89"/>
            <p:cNvSpPr>
              <a:spLocks noChangeShapeType="1"/>
            </p:cNvSpPr>
            <p:nvPr/>
          </p:nvSpPr>
          <p:spPr bwMode="auto">
            <a:xfrm flipV="1">
              <a:off x="720725" y="4419600"/>
              <a:ext cx="447675" cy="2428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" name="Freeform 290"/>
            <p:cNvSpPr>
              <a:spLocks/>
            </p:cNvSpPr>
            <p:nvPr/>
          </p:nvSpPr>
          <p:spPr bwMode="auto">
            <a:xfrm>
              <a:off x="2943225" y="4391025"/>
              <a:ext cx="1193800" cy="866775"/>
            </a:xfrm>
            <a:custGeom>
              <a:avLst/>
              <a:gdLst>
                <a:gd name="T0" fmla="*/ 2147483647 w 752"/>
                <a:gd name="T1" fmla="*/ 2147483647 h 546"/>
                <a:gd name="T2" fmla="*/ 2147483647 w 752"/>
                <a:gd name="T3" fmla="*/ 2147483647 h 546"/>
                <a:gd name="T4" fmla="*/ 0 w 752"/>
                <a:gd name="T5" fmla="*/ 2147483647 h 546"/>
                <a:gd name="T6" fmla="*/ 2147483647 w 752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2" h="546">
                  <a:moveTo>
                    <a:pt x="752" y="264"/>
                  </a:moveTo>
                  <a:lnTo>
                    <a:pt x="383" y="546"/>
                  </a:lnTo>
                  <a:lnTo>
                    <a:pt x="0" y="248"/>
                  </a:lnTo>
                  <a:lnTo>
                    <a:pt x="383" y="0"/>
                  </a:ln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" name="Group 291"/>
            <p:cNvGrpSpPr>
              <a:grpSpLocks/>
            </p:cNvGrpSpPr>
            <p:nvPr/>
          </p:nvGrpSpPr>
          <p:grpSpPr bwMode="auto">
            <a:xfrm>
              <a:off x="2768600" y="4376738"/>
              <a:ext cx="1430338" cy="966787"/>
              <a:chOff x="1870" y="2772"/>
              <a:chExt cx="901" cy="609"/>
            </a:xfrm>
          </p:grpSpPr>
          <p:sp>
            <p:nvSpPr>
              <p:cNvPr id="148" name="Text Box 292"/>
              <p:cNvSpPr txBox="1">
                <a:spLocks noChangeArrowheads="1"/>
              </p:cNvSpPr>
              <p:nvPr/>
            </p:nvSpPr>
            <p:spPr bwMode="auto">
              <a:xfrm>
                <a:off x="1870" y="2772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2+e</a:t>
                </a:r>
              </a:p>
            </p:txBody>
          </p:sp>
          <p:sp>
            <p:nvSpPr>
              <p:cNvPr id="149" name="Text Box 293"/>
              <p:cNvSpPr txBox="1">
                <a:spLocks noChangeArrowheads="1"/>
              </p:cNvSpPr>
              <p:nvPr/>
            </p:nvSpPr>
            <p:spPr bwMode="auto">
              <a:xfrm>
                <a:off x="2593" y="279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150" name="Text Box 294"/>
              <p:cNvSpPr txBox="1">
                <a:spLocks noChangeArrowheads="1"/>
              </p:cNvSpPr>
              <p:nvPr/>
            </p:nvSpPr>
            <p:spPr bwMode="auto">
              <a:xfrm>
                <a:off x="2501" y="318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151" name="Text Box 295"/>
              <p:cNvSpPr txBox="1">
                <a:spLocks noChangeArrowheads="1"/>
              </p:cNvSpPr>
              <p:nvPr/>
            </p:nvSpPr>
            <p:spPr bwMode="auto">
              <a:xfrm>
                <a:off x="1987" y="315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152" name="Text Box 296"/>
              <p:cNvSpPr txBox="1">
                <a:spLocks noChangeArrowheads="1"/>
              </p:cNvSpPr>
              <p:nvPr/>
            </p:nvSpPr>
            <p:spPr bwMode="auto">
              <a:xfrm>
                <a:off x="2135" y="3009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1+e</a:t>
                </a:r>
              </a:p>
            </p:txBody>
          </p:sp>
          <p:sp>
            <p:nvSpPr>
              <p:cNvPr id="153" name="Text Box 297"/>
              <p:cNvSpPr txBox="1">
                <a:spLocks noChangeArrowheads="1"/>
              </p:cNvSpPr>
              <p:nvPr/>
            </p:nvSpPr>
            <p:spPr bwMode="auto">
              <a:xfrm>
                <a:off x="2380" y="30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</a:t>
                </a:r>
              </a:p>
            </p:txBody>
          </p:sp>
        </p:grpSp>
        <p:grpSp>
          <p:nvGrpSpPr>
            <p:cNvPr id="34" name="Group 299"/>
            <p:cNvGrpSpPr>
              <a:grpSpLocks/>
            </p:cNvGrpSpPr>
            <p:nvPr/>
          </p:nvGrpSpPr>
          <p:grpSpPr bwMode="auto">
            <a:xfrm>
              <a:off x="4814888" y="4197350"/>
              <a:ext cx="2195512" cy="2293938"/>
              <a:chOff x="1729" y="2639"/>
              <a:chExt cx="1383" cy="1445"/>
            </a:xfrm>
          </p:grpSpPr>
          <p:sp>
            <p:nvSpPr>
              <p:cNvPr id="100" name="Freeform 300"/>
              <p:cNvSpPr>
                <a:spLocks/>
              </p:cNvSpPr>
              <p:nvPr/>
            </p:nvSpPr>
            <p:spPr bwMode="auto">
              <a:xfrm>
                <a:off x="1752" y="2639"/>
                <a:ext cx="1225" cy="854"/>
              </a:xfrm>
              <a:custGeom>
                <a:avLst/>
                <a:gdLst>
                  <a:gd name="T0" fmla="*/ 0 w 1225"/>
                  <a:gd name="T1" fmla="*/ 387 h 854"/>
                  <a:gd name="T2" fmla="*/ 168 w 1225"/>
                  <a:gd name="T3" fmla="*/ 162 h 854"/>
                  <a:gd name="T4" fmla="*/ 486 w 1225"/>
                  <a:gd name="T5" fmla="*/ 18 h 854"/>
                  <a:gd name="T6" fmla="*/ 822 w 1225"/>
                  <a:gd name="T7" fmla="*/ 30 h 854"/>
                  <a:gd name="T8" fmla="*/ 1152 w 1225"/>
                  <a:gd name="T9" fmla="*/ 267 h 854"/>
                  <a:gd name="T10" fmla="*/ 1188 w 1225"/>
                  <a:gd name="T11" fmla="*/ 537 h 854"/>
                  <a:gd name="T12" fmla="*/ 927 w 1225"/>
                  <a:gd name="T13" fmla="*/ 780 h 854"/>
                  <a:gd name="T14" fmla="*/ 447 w 1225"/>
                  <a:gd name="T15" fmla="*/ 837 h 854"/>
                  <a:gd name="T16" fmla="*/ 177 w 1225"/>
                  <a:gd name="T17" fmla="*/ 675 h 854"/>
                  <a:gd name="T18" fmla="*/ 0 w 1225"/>
                  <a:gd name="T19" fmla="*/ 387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5" h="854">
                    <a:moveTo>
                      <a:pt x="0" y="387"/>
                    </a:moveTo>
                    <a:cubicBezTo>
                      <a:pt x="0" y="243"/>
                      <a:pt x="87" y="223"/>
                      <a:pt x="168" y="162"/>
                    </a:cubicBezTo>
                    <a:cubicBezTo>
                      <a:pt x="249" y="101"/>
                      <a:pt x="377" y="40"/>
                      <a:pt x="486" y="18"/>
                    </a:cubicBezTo>
                    <a:cubicBezTo>
                      <a:pt x="615" y="6"/>
                      <a:pt x="684" y="0"/>
                      <a:pt x="822" y="30"/>
                    </a:cubicBezTo>
                    <a:cubicBezTo>
                      <a:pt x="960" y="60"/>
                      <a:pt x="1099" y="169"/>
                      <a:pt x="1152" y="267"/>
                    </a:cubicBezTo>
                    <a:cubicBezTo>
                      <a:pt x="1213" y="351"/>
                      <a:pt x="1225" y="452"/>
                      <a:pt x="1188" y="537"/>
                    </a:cubicBezTo>
                    <a:cubicBezTo>
                      <a:pt x="1151" y="622"/>
                      <a:pt x="1050" y="730"/>
                      <a:pt x="927" y="780"/>
                    </a:cubicBezTo>
                    <a:cubicBezTo>
                      <a:pt x="804" y="830"/>
                      <a:pt x="572" y="854"/>
                      <a:pt x="447" y="837"/>
                    </a:cubicBezTo>
                    <a:cubicBezTo>
                      <a:pt x="322" y="820"/>
                      <a:pt x="251" y="750"/>
                      <a:pt x="177" y="675"/>
                    </a:cubicBezTo>
                    <a:cubicBezTo>
                      <a:pt x="103" y="600"/>
                      <a:pt x="0" y="531"/>
                      <a:pt x="0" y="387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Freeform 301"/>
              <p:cNvSpPr>
                <a:spLocks/>
              </p:cNvSpPr>
              <p:nvPr/>
            </p:nvSpPr>
            <p:spPr bwMode="auto">
              <a:xfrm>
                <a:off x="2010" y="2852"/>
                <a:ext cx="246" cy="132"/>
              </a:xfrm>
              <a:custGeom>
                <a:avLst/>
                <a:gdLst>
                  <a:gd name="T0" fmla="*/ 0 w 342"/>
                  <a:gd name="T1" fmla="*/ 6 h 186"/>
                  <a:gd name="T2" fmla="*/ 1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302"/>
              <p:cNvGrpSpPr>
                <a:grpSpLocks/>
              </p:cNvGrpSpPr>
              <p:nvPr/>
            </p:nvGrpSpPr>
            <p:grpSpPr bwMode="auto">
              <a:xfrm>
                <a:off x="2203" y="2652"/>
                <a:ext cx="316" cy="250"/>
                <a:chOff x="1747" y="3190"/>
                <a:chExt cx="316" cy="250"/>
              </a:xfrm>
            </p:grpSpPr>
            <p:sp>
              <p:nvSpPr>
                <p:cNvPr id="140" name="Oval 303"/>
                <p:cNvSpPr>
                  <a:spLocks noChangeArrowheads="1"/>
                </p:cNvSpPr>
                <p:nvPr/>
              </p:nvSpPr>
              <p:spPr bwMode="auto">
                <a:xfrm>
                  <a:off x="1750" y="330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1" name="Line 304"/>
                <p:cNvSpPr>
                  <a:spLocks noChangeShapeType="1"/>
                </p:cNvSpPr>
                <p:nvPr/>
              </p:nvSpPr>
              <p:spPr bwMode="auto">
                <a:xfrm>
                  <a:off x="1750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42" name="Line 305"/>
                <p:cNvSpPr>
                  <a:spLocks noChangeShapeType="1"/>
                </p:cNvSpPr>
                <p:nvPr/>
              </p:nvSpPr>
              <p:spPr bwMode="auto">
                <a:xfrm>
                  <a:off x="2063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43" name="Rectangle 306"/>
                <p:cNvSpPr>
                  <a:spLocks noChangeArrowheads="1"/>
                </p:cNvSpPr>
                <p:nvPr/>
              </p:nvSpPr>
              <p:spPr bwMode="auto">
                <a:xfrm>
                  <a:off x="1750" y="330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44" name="Oval 307"/>
                <p:cNvSpPr>
                  <a:spLocks noChangeArrowheads="1"/>
                </p:cNvSpPr>
                <p:nvPr/>
              </p:nvSpPr>
              <p:spPr bwMode="auto">
                <a:xfrm>
                  <a:off x="1747" y="324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45" name="Group 308"/>
                <p:cNvGrpSpPr>
                  <a:grpSpLocks/>
                </p:cNvGrpSpPr>
                <p:nvPr/>
              </p:nvGrpSpPr>
              <p:grpSpPr bwMode="auto">
                <a:xfrm>
                  <a:off x="1790" y="3190"/>
                  <a:ext cx="223" cy="250"/>
                  <a:chOff x="2945" y="2425"/>
                  <a:chExt cx="226" cy="250"/>
                </a:xfrm>
              </p:grpSpPr>
              <p:sp>
                <p:nvSpPr>
                  <p:cNvPr id="146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7" name="Text Box 3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A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3" name="Group 311"/>
              <p:cNvGrpSpPr>
                <a:grpSpLocks/>
              </p:cNvGrpSpPr>
              <p:nvPr/>
            </p:nvGrpSpPr>
            <p:grpSpPr bwMode="auto">
              <a:xfrm>
                <a:off x="1795" y="2907"/>
                <a:ext cx="316" cy="250"/>
                <a:chOff x="2221" y="3571"/>
                <a:chExt cx="316" cy="250"/>
              </a:xfrm>
            </p:grpSpPr>
            <p:sp>
              <p:nvSpPr>
                <p:cNvPr id="132" name="Oval 312"/>
                <p:cNvSpPr>
                  <a:spLocks noChangeArrowheads="1"/>
                </p:cNvSpPr>
                <p:nvPr/>
              </p:nvSpPr>
              <p:spPr bwMode="auto">
                <a:xfrm>
                  <a:off x="2224" y="369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" name="Line 313"/>
                <p:cNvSpPr>
                  <a:spLocks noChangeShapeType="1"/>
                </p:cNvSpPr>
                <p:nvPr/>
              </p:nvSpPr>
              <p:spPr bwMode="auto">
                <a:xfrm>
                  <a:off x="2224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34" name="Line 314"/>
                <p:cNvSpPr>
                  <a:spLocks noChangeShapeType="1"/>
                </p:cNvSpPr>
                <p:nvPr/>
              </p:nvSpPr>
              <p:spPr bwMode="auto">
                <a:xfrm>
                  <a:off x="2537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35" name="Rectangle 315"/>
                <p:cNvSpPr>
                  <a:spLocks noChangeArrowheads="1"/>
                </p:cNvSpPr>
                <p:nvPr/>
              </p:nvSpPr>
              <p:spPr bwMode="auto">
                <a:xfrm>
                  <a:off x="2224" y="368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36" name="Oval 316"/>
                <p:cNvSpPr>
                  <a:spLocks noChangeArrowheads="1"/>
                </p:cNvSpPr>
                <p:nvPr/>
              </p:nvSpPr>
              <p:spPr bwMode="auto">
                <a:xfrm>
                  <a:off x="2221" y="362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37" name="Group 317"/>
                <p:cNvGrpSpPr>
                  <a:grpSpLocks/>
                </p:cNvGrpSpPr>
                <p:nvPr/>
              </p:nvGrpSpPr>
              <p:grpSpPr bwMode="auto">
                <a:xfrm>
                  <a:off x="2275" y="3571"/>
                  <a:ext cx="232" cy="250"/>
                  <a:chOff x="2941" y="2425"/>
                  <a:chExt cx="235" cy="250"/>
                </a:xfrm>
              </p:grpSpPr>
              <p:sp>
                <p:nvSpPr>
                  <p:cNvPr id="13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39" name="Text Box 3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1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D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4" name="Group 320"/>
              <p:cNvGrpSpPr>
                <a:grpSpLocks/>
              </p:cNvGrpSpPr>
              <p:nvPr/>
            </p:nvGrpSpPr>
            <p:grpSpPr bwMode="auto">
              <a:xfrm>
                <a:off x="2195" y="3198"/>
                <a:ext cx="315" cy="250"/>
                <a:chOff x="2903" y="2884"/>
                <a:chExt cx="315" cy="250"/>
              </a:xfrm>
            </p:grpSpPr>
            <p:grpSp>
              <p:nvGrpSpPr>
                <p:cNvPr id="123" name="Group 321"/>
                <p:cNvGrpSpPr>
                  <a:grpSpLocks/>
                </p:cNvGrpSpPr>
                <p:nvPr/>
              </p:nvGrpSpPr>
              <p:grpSpPr bwMode="auto">
                <a:xfrm>
                  <a:off x="2903" y="2938"/>
                  <a:ext cx="315" cy="144"/>
                  <a:chOff x="2903" y="2938"/>
                  <a:chExt cx="315" cy="144"/>
                </a:xfrm>
              </p:grpSpPr>
              <p:sp>
                <p:nvSpPr>
                  <p:cNvPr id="127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001"/>
                    <a:ext cx="312" cy="81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28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29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3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2994"/>
                    <a:ext cx="309" cy="49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en-US" altLang="en-US" sz="2400"/>
                  </a:p>
                </p:txBody>
              </p:sp>
              <p:sp>
                <p:nvSpPr>
                  <p:cNvPr id="131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2906" y="2938"/>
                    <a:ext cx="312" cy="9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124" name="Group 327"/>
                <p:cNvGrpSpPr>
                  <a:grpSpLocks/>
                </p:cNvGrpSpPr>
                <p:nvPr/>
              </p:nvGrpSpPr>
              <p:grpSpPr bwMode="auto">
                <a:xfrm>
                  <a:off x="2949" y="2884"/>
                  <a:ext cx="232" cy="250"/>
                  <a:chOff x="2940" y="2425"/>
                  <a:chExt cx="235" cy="250"/>
                </a:xfrm>
              </p:grpSpPr>
              <p:sp>
                <p:nvSpPr>
                  <p:cNvPr id="125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26" name="Text Box 3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0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C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5" name="Group 330"/>
              <p:cNvGrpSpPr>
                <a:grpSpLocks/>
              </p:cNvGrpSpPr>
              <p:nvPr/>
            </p:nvGrpSpPr>
            <p:grpSpPr bwMode="auto">
              <a:xfrm>
                <a:off x="2607" y="2916"/>
                <a:ext cx="316" cy="250"/>
                <a:chOff x="2217" y="2884"/>
                <a:chExt cx="316" cy="250"/>
              </a:xfrm>
            </p:grpSpPr>
            <p:sp>
              <p:nvSpPr>
                <p:cNvPr id="115" name="Oval 331"/>
                <p:cNvSpPr>
                  <a:spLocks noChangeArrowheads="1"/>
                </p:cNvSpPr>
                <p:nvPr/>
              </p:nvSpPr>
              <p:spPr bwMode="auto">
                <a:xfrm>
                  <a:off x="2220" y="300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6" name="Line 332"/>
                <p:cNvSpPr>
                  <a:spLocks noChangeShapeType="1"/>
                </p:cNvSpPr>
                <p:nvPr/>
              </p:nvSpPr>
              <p:spPr bwMode="auto">
                <a:xfrm>
                  <a:off x="2220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17" name="Line 333"/>
                <p:cNvSpPr>
                  <a:spLocks noChangeShapeType="1"/>
                </p:cNvSpPr>
                <p:nvPr/>
              </p:nvSpPr>
              <p:spPr bwMode="auto">
                <a:xfrm>
                  <a:off x="2533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18" name="Rectangle 334"/>
                <p:cNvSpPr>
                  <a:spLocks noChangeArrowheads="1"/>
                </p:cNvSpPr>
                <p:nvPr/>
              </p:nvSpPr>
              <p:spPr bwMode="auto">
                <a:xfrm>
                  <a:off x="2220" y="299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119" name="Oval 335"/>
                <p:cNvSpPr>
                  <a:spLocks noChangeArrowheads="1"/>
                </p:cNvSpPr>
                <p:nvPr/>
              </p:nvSpPr>
              <p:spPr bwMode="auto">
                <a:xfrm>
                  <a:off x="2217" y="293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336"/>
                <p:cNvGrpSpPr>
                  <a:grpSpLocks/>
                </p:cNvGrpSpPr>
                <p:nvPr/>
              </p:nvGrpSpPr>
              <p:grpSpPr bwMode="auto">
                <a:xfrm>
                  <a:off x="2270" y="2884"/>
                  <a:ext cx="223" cy="250"/>
                  <a:chOff x="2945" y="2425"/>
                  <a:chExt cx="226" cy="250"/>
                </a:xfrm>
              </p:grpSpPr>
              <p:sp>
                <p:nvSpPr>
                  <p:cNvPr id="1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22" name="Text Box 3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B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06" name="Freeform 339"/>
              <p:cNvSpPr>
                <a:spLocks/>
              </p:cNvSpPr>
              <p:nvPr/>
            </p:nvSpPr>
            <p:spPr bwMode="auto">
              <a:xfrm flipH="1">
                <a:off x="2505" y="2819"/>
                <a:ext cx="198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Freeform 340"/>
              <p:cNvSpPr>
                <a:spLocks/>
              </p:cNvSpPr>
              <p:nvPr/>
            </p:nvSpPr>
            <p:spPr bwMode="auto">
              <a:xfrm flipH="1" flipV="1">
                <a:off x="2484" y="3125"/>
                <a:ext cx="180" cy="141"/>
              </a:xfrm>
              <a:custGeom>
                <a:avLst/>
                <a:gdLst>
                  <a:gd name="T0" fmla="*/ 0 w 342"/>
                  <a:gd name="T1" fmla="*/ 11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341"/>
              <p:cNvSpPr>
                <a:spLocks/>
              </p:cNvSpPr>
              <p:nvPr/>
            </p:nvSpPr>
            <p:spPr bwMode="auto">
              <a:xfrm flipV="1">
                <a:off x="2031" y="3107"/>
                <a:ext cx="204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Freeform 342"/>
              <p:cNvSpPr>
                <a:spLocks/>
              </p:cNvSpPr>
              <p:nvPr/>
            </p:nvSpPr>
            <p:spPr bwMode="auto">
              <a:xfrm flipH="1" flipV="1">
                <a:off x="2400" y="3086"/>
                <a:ext cx="189" cy="153"/>
              </a:xfrm>
              <a:custGeom>
                <a:avLst/>
                <a:gdLst>
                  <a:gd name="T0" fmla="*/ 0 w 342"/>
                  <a:gd name="T1" fmla="*/ 26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Freeform 343"/>
              <p:cNvSpPr>
                <a:spLocks/>
              </p:cNvSpPr>
              <p:nvPr/>
            </p:nvSpPr>
            <p:spPr bwMode="auto">
              <a:xfrm flipH="1">
                <a:off x="2124" y="3083"/>
                <a:ext cx="174" cy="147"/>
              </a:xfrm>
              <a:custGeom>
                <a:avLst/>
                <a:gdLst>
                  <a:gd name="T0" fmla="*/ 0 w 342"/>
                  <a:gd name="T1" fmla="*/ 17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344"/>
              <p:cNvSpPr txBox="1">
                <a:spLocks noChangeArrowheads="1"/>
              </p:cNvSpPr>
              <p:nvPr/>
            </p:nvSpPr>
            <p:spPr bwMode="auto">
              <a:xfrm>
                <a:off x="1729" y="3612"/>
                <a:ext cx="1383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given these costs,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find new routing….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resulting in new costs</a:t>
                </a:r>
              </a:p>
            </p:txBody>
          </p:sp>
          <p:sp>
            <p:nvSpPr>
              <p:cNvPr id="112" name="Line 345"/>
              <p:cNvSpPr>
                <a:spLocks noChangeShapeType="1"/>
              </p:cNvSpPr>
              <p:nvPr/>
            </p:nvSpPr>
            <p:spPr bwMode="auto">
              <a:xfrm flipV="1">
                <a:off x="2358" y="3407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13" name="Line 346"/>
              <p:cNvSpPr>
                <a:spLocks noChangeShapeType="1"/>
              </p:cNvSpPr>
              <p:nvPr/>
            </p:nvSpPr>
            <p:spPr bwMode="auto">
              <a:xfrm flipV="1">
                <a:off x="1938" y="3119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14" name="Line 347"/>
              <p:cNvSpPr>
                <a:spLocks noChangeShapeType="1"/>
              </p:cNvSpPr>
              <p:nvPr/>
            </p:nvSpPr>
            <p:spPr bwMode="auto">
              <a:xfrm flipV="1">
                <a:off x="2778" y="3122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5" name="Freeform 228"/>
            <p:cNvSpPr>
              <a:spLocks/>
            </p:cNvSpPr>
            <p:nvPr/>
          </p:nvSpPr>
          <p:spPr bwMode="auto">
            <a:xfrm>
              <a:off x="5219700" y="4332288"/>
              <a:ext cx="1181100" cy="952500"/>
            </a:xfrm>
            <a:custGeom>
              <a:avLst/>
              <a:gdLst>
                <a:gd name="T0" fmla="*/ 0 w 744"/>
                <a:gd name="T1" fmla="*/ 2147483647 h 600"/>
                <a:gd name="T2" fmla="*/ 2147483647 w 744"/>
                <a:gd name="T3" fmla="*/ 2147483647 h 600"/>
                <a:gd name="T4" fmla="*/ 2147483647 w 744"/>
                <a:gd name="T5" fmla="*/ 2147483647 h 600"/>
                <a:gd name="T6" fmla="*/ 2147483647 w 744"/>
                <a:gd name="T7" fmla="*/ 2147483647 h 600"/>
                <a:gd name="T8" fmla="*/ 2147483647 w 744"/>
                <a:gd name="T9" fmla="*/ 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4" h="600">
                  <a:moveTo>
                    <a:pt x="0" y="294"/>
                  </a:moveTo>
                  <a:lnTo>
                    <a:pt x="387" y="600"/>
                  </a:lnTo>
                  <a:lnTo>
                    <a:pt x="744" y="304"/>
                  </a:lnTo>
                  <a:lnTo>
                    <a:pt x="429" y="66"/>
                  </a:lnTo>
                  <a:lnTo>
                    <a:pt x="354" y="0"/>
                  </a:ln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6" name="Group 348"/>
            <p:cNvGrpSpPr>
              <a:grpSpLocks/>
            </p:cNvGrpSpPr>
            <p:nvPr/>
          </p:nvGrpSpPr>
          <p:grpSpPr bwMode="auto">
            <a:xfrm>
              <a:off x="5137150" y="4410075"/>
              <a:ext cx="1493838" cy="990600"/>
              <a:chOff x="-186" y="1184"/>
              <a:chExt cx="941" cy="624"/>
            </a:xfrm>
          </p:grpSpPr>
          <p:sp>
            <p:nvSpPr>
              <p:cNvPr id="94" name="Text Box 270"/>
              <p:cNvSpPr txBox="1">
                <a:spLocks noChangeArrowheads="1"/>
              </p:cNvSpPr>
              <p:nvPr/>
            </p:nvSpPr>
            <p:spPr bwMode="auto">
              <a:xfrm>
                <a:off x="-186" y="119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95" name="Text Box 274"/>
              <p:cNvSpPr txBox="1">
                <a:spLocks noChangeArrowheads="1"/>
              </p:cNvSpPr>
              <p:nvPr/>
            </p:nvSpPr>
            <p:spPr bwMode="auto">
              <a:xfrm>
                <a:off x="450" y="1184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2+e</a:t>
                </a:r>
              </a:p>
            </p:txBody>
          </p:sp>
          <p:sp>
            <p:nvSpPr>
              <p:cNvPr id="96" name="Text Box 275"/>
              <p:cNvSpPr txBox="1">
                <a:spLocks noChangeArrowheads="1"/>
              </p:cNvSpPr>
              <p:nvPr/>
            </p:nvSpPr>
            <p:spPr bwMode="auto">
              <a:xfrm>
                <a:off x="340" y="1616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1+e</a:t>
                </a:r>
              </a:p>
            </p:txBody>
          </p:sp>
          <p:sp>
            <p:nvSpPr>
              <p:cNvPr id="97" name="Text Box 276"/>
              <p:cNvSpPr txBox="1">
                <a:spLocks noChangeArrowheads="1"/>
              </p:cNvSpPr>
              <p:nvPr/>
            </p:nvSpPr>
            <p:spPr bwMode="auto">
              <a:xfrm>
                <a:off x="-132" y="158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</a:t>
                </a:r>
              </a:p>
            </p:txBody>
          </p:sp>
          <p:sp>
            <p:nvSpPr>
              <p:cNvPr id="98" name="Text Box 279"/>
              <p:cNvSpPr txBox="1">
                <a:spLocks noChangeArrowheads="1"/>
              </p:cNvSpPr>
              <p:nvPr/>
            </p:nvSpPr>
            <p:spPr bwMode="auto">
              <a:xfrm>
                <a:off x="79" y="143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99" name="Text Box 280"/>
              <p:cNvSpPr txBox="1">
                <a:spLocks noChangeArrowheads="1"/>
              </p:cNvSpPr>
              <p:nvPr/>
            </p:nvSpPr>
            <p:spPr bwMode="auto">
              <a:xfrm>
                <a:off x="261" y="143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</p:grpSp>
        <p:grpSp>
          <p:nvGrpSpPr>
            <p:cNvPr id="37" name="Group 349"/>
            <p:cNvGrpSpPr>
              <a:grpSpLocks/>
            </p:cNvGrpSpPr>
            <p:nvPr/>
          </p:nvGrpSpPr>
          <p:grpSpPr bwMode="auto">
            <a:xfrm>
              <a:off x="6967538" y="4195763"/>
              <a:ext cx="2195512" cy="2293937"/>
              <a:chOff x="1729" y="2639"/>
              <a:chExt cx="1383" cy="1445"/>
            </a:xfrm>
          </p:grpSpPr>
          <p:sp>
            <p:nvSpPr>
              <p:cNvPr id="46" name="Freeform 350"/>
              <p:cNvSpPr>
                <a:spLocks/>
              </p:cNvSpPr>
              <p:nvPr/>
            </p:nvSpPr>
            <p:spPr bwMode="auto">
              <a:xfrm>
                <a:off x="1752" y="2639"/>
                <a:ext cx="1225" cy="854"/>
              </a:xfrm>
              <a:custGeom>
                <a:avLst/>
                <a:gdLst>
                  <a:gd name="T0" fmla="*/ 0 w 1225"/>
                  <a:gd name="T1" fmla="*/ 387 h 854"/>
                  <a:gd name="T2" fmla="*/ 168 w 1225"/>
                  <a:gd name="T3" fmla="*/ 162 h 854"/>
                  <a:gd name="T4" fmla="*/ 486 w 1225"/>
                  <a:gd name="T5" fmla="*/ 18 h 854"/>
                  <a:gd name="T6" fmla="*/ 822 w 1225"/>
                  <a:gd name="T7" fmla="*/ 30 h 854"/>
                  <a:gd name="T8" fmla="*/ 1152 w 1225"/>
                  <a:gd name="T9" fmla="*/ 267 h 854"/>
                  <a:gd name="T10" fmla="*/ 1188 w 1225"/>
                  <a:gd name="T11" fmla="*/ 537 h 854"/>
                  <a:gd name="T12" fmla="*/ 927 w 1225"/>
                  <a:gd name="T13" fmla="*/ 780 h 854"/>
                  <a:gd name="T14" fmla="*/ 447 w 1225"/>
                  <a:gd name="T15" fmla="*/ 837 h 854"/>
                  <a:gd name="T16" fmla="*/ 177 w 1225"/>
                  <a:gd name="T17" fmla="*/ 675 h 854"/>
                  <a:gd name="T18" fmla="*/ 0 w 1225"/>
                  <a:gd name="T19" fmla="*/ 387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5" h="854">
                    <a:moveTo>
                      <a:pt x="0" y="387"/>
                    </a:moveTo>
                    <a:cubicBezTo>
                      <a:pt x="0" y="243"/>
                      <a:pt x="87" y="223"/>
                      <a:pt x="168" y="162"/>
                    </a:cubicBezTo>
                    <a:cubicBezTo>
                      <a:pt x="249" y="101"/>
                      <a:pt x="377" y="40"/>
                      <a:pt x="486" y="18"/>
                    </a:cubicBezTo>
                    <a:cubicBezTo>
                      <a:pt x="615" y="6"/>
                      <a:pt x="684" y="0"/>
                      <a:pt x="822" y="30"/>
                    </a:cubicBezTo>
                    <a:cubicBezTo>
                      <a:pt x="960" y="60"/>
                      <a:pt x="1099" y="169"/>
                      <a:pt x="1152" y="267"/>
                    </a:cubicBezTo>
                    <a:cubicBezTo>
                      <a:pt x="1213" y="351"/>
                      <a:pt x="1225" y="452"/>
                      <a:pt x="1188" y="537"/>
                    </a:cubicBezTo>
                    <a:cubicBezTo>
                      <a:pt x="1151" y="622"/>
                      <a:pt x="1050" y="730"/>
                      <a:pt x="927" y="780"/>
                    </a:cubicBezTo>
                    <a:cubicBezTo>
                      <a:pt x="804" y="830"/>
                      <a:pt x="572" y="854"/>
                      <a:pt x="447" y="837"/>
                    </a:cubicBezTo>
                    <a:cubicBezTo>
                      <a:pt x="322" y="820"/>
                      <a:pt x="251" y="750"/>
                      <a:pt x="177" y="675"/>
                    </a:cubicBezTo>
                    <a:cubicBezTo>
                      <a:pt x="103" y="600"/>
                      <a:pt x="0" y="531"/>
                      <a:pt x="0" y="387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51"/>
              <p:cNvSpPr>
                <a:spLocks/>
              </p:cNvSpPr>
              <p:nvPr/>
            </p:nvSpPr>
            <p:spPr bwMode="auto">
              <a:xfrm>
                <a:off x="2010" y="2852"/>
                <a:ext cx="246" cy="132"/>
              </a:xfrm>
              <a:custGeom>
                <a:avLst/>
                <a:gdLst>
                  <a:gd name="T0" fmla="*/ 0 w 342"/>
                  <a:gd name="T1" fmla="*/ 6 h 186"/>
                  <a:gd name="T2" fmla="*/ 1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" name="Group 352"/>
              <p:cNvGrpSpPr>
                <a:grpSpLocks/>
              </p:cNvGrpSpPr>
              <p:nvPr/>
            </p:nvGrpSpPr>
            <p:grpSpPr bwMode="auto">
              <a:xfrm>
                <a:off x="2203" y="2652"/>
                <a:ext cx="316" cy="250"/>
                <a:chOff x="1747" y="3190"/>
                <a:chExt cx="316" cy="250"/>
              </a:xfrm>
            </p:grpSpPr>
            <p:sp>
              <p:nvSpPr>
                <p:cNvPr id="86" name="Oval 353"/>
                <p:cNvSpPr>
                  <a:spLocks noChangeArrowheads="1"/>
                </p:cNvSpPr>
                <p:nvPr/>
              </p:nvSpPr>
              <p:spPr bwMode="auto">
                <a:xfrm>
                  <a:off x="1750" y="330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7" name="Line 354"/>
                <p:cNvSpPr>
                  <a:spLocks noChangeShapeType="1"/>
                </p:cNvSpPr>
                <p:nvPr/>
              </p:nvSpPr>
              <p:spPr bwMode="auto">
                <a:xfrm>
                  <a:off x="1750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8" name="Line 355"/>
                <p:cNvSpPr>
                  <a:spLocks noChangeShapeType="1"/>
                </p:cNvSpPr>
                <p:nvPr/>
              </p:nvSpPr>
              <p:spPr bwMode="auto">
                <a:xfrm>
                  <a:off x="2063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9" name="Rectangle 356"/>
                <p:cNvSpPr>
                  <a:spLocks noChangeArrowheads="1"/>
                </p:cNvSpPr>
                <p:nvPr/>
              </p:nvSpPr>
              <p:spPr bwMode="auto">
                <a:xfrm>
                  <a:off x="1750" y="330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90" name="Oval 357"/>
                <p:cNvSpPr>
                  <a:spLocks noChangeArrowheads="1"/>
                </p:cNvSpPr>
                <p:nvPr/>
              </p:nvSpPr>
              <p:spPr bwMode="auto">
                <a:xfrm>
                  <a:off x="1747" y="324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91" name="Group 358"/>
                <p:cNvGrpSpPr>
                  <a:grpSpLocks/>
                </p:cNvGrpSpPr>
                <p:nvPr/>
              </p:nvGrpSpPr>
              <p:grpSpPr bwMode="auto">
                <a:xfrm>
                  <a:off x="1790" y="3190"/>
                  <a:ext cx="223" cy="250"/>
                  <a:chOff x="2945" y="2425"/>
                  <a:chExt cx="226" cy="250"/>
                </a:xfrm>
              </p:grpSpPr>
              <p:sp>
                <p:nvSpPr>
                  <p:cNvPr id="92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93" name="Text Box 3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A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9" name="Group 361"/>
              <p:cNvGrpSpPr>
                <a:grpSpLocks/>
              </p:cNvGrpSpPr>
              <p:nvPr/>
            </p:nvGrpSpPr>
            <p:grpSpPr bwMode="auto">
              <a:xfrm>
                <a:off x="1795" y="2907"/>
                <a:ext cx="316" cy="250"/>
                <a:chOff x="2221" y="3571"/>
                <a:chExt cx="316" cy="250"/>
              </a:xfrm>
            </p:grpSpPr>
            <p:sp>
              <p:nvSpPr>
                <p:cNvPr id="78" name="Oval 362"/>
                <p:cNvSpPr>
                  <a:spLocks noChangeArrowheads="1"/>
                </p:cNvSpPr>
                <p:nvPr/>
              </p:nvSpPr>
              <p:spPr bwMode="auto">
                <a:xfrm>
                  <a:off x="2224" y="369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9" name="Line 363"/>
                <p:cNvSpPr>
                  <a:spLocks noChangeShapeType="1"/>
                </p:cNvSpPr>
                <p:nvPr/>
              </p:nvSpPr>
              <p:spPr bwMode="auto">
                <a:xfrm>
                  <a:off x="2224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0" name="Line 364"/>
                <p:cNvSpPr>
                  <a:spLocks noChangeShapeType="1"/>
                </p:cNvSpPr>
                <p:nvPr/>
              </p:nvSpPr>
              <p:spPr bwMode="auto">
                <a:xfrm>
                  <a:off x="2537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81" name="Rectangle 365"/>
                <p:cNvSpPr>
                  <a:spLocks noChangeArrowheads="1"/>
                </p:cNvSpPr>
                <p:nvPr/>
              </p:nvSpPr>
              <p:spPr bwMode="auto">
                <a:xfrm>
                  <a:off x="2224" y="368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82" name="Oval 366"/>
                <p:cNvSpPr>
                  <a:spLocks noChangeArrowheads="1"/>
                </p:cNvSpPr>
                <p:nvPr/>
              </p:nvSpPr>
              <p:spPr bwMode="auto">
                <a:xfrm>
                  <a:off x="2221" y="362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3" name="Group 367"/>
                <p:cNvGrpSpPr>
                  <a:grpSpLocks/>
                </p:cNvGrpSpPr>
                <p:nvPr/>
              </p:nvGrpSpPr>
              <p:grpSpPr bwMode="auto">
                <a:xfrm>
                  <a:off x="2275" y="3571"/>
                  <a:ext cx="232" cy="250"/>
                  <a:chOff x="2941" y="2425"/>
                  <a:chExt cx="235" cy="250"/>
                </a:xfrm>
              </p:grpSpPr>
              <p:sp>
                <p:nvSpPr>
                  <p:cNvPr id="84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5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1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D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0" name="Group 370"/>
              <p:cNvGrpSpPr>
                <a:grpSpLocks/>
              </p:cNvGrpSpPr>
              <p:nvPr/>
            </p:nvGrpSpPr>
            <p:grpSpPr bwMode="auto">
              <a:xfrm>
                <a:off x="2195" y="3198"/>
                <a:ext cx="315" cy="250"/>
                <a:chOff x="2903" y="2884"/>
                <a:chExt cx="315" cy="250"/>
              </a:xfrm>
            </p:grpSpPr>
            <p:grpSp>
              <p:nvGrpSpPr>
                <p:cNvPr id="69" name="Group 371"/>
                <p:cNvGrpSpPr>
                  <a:grpSpLocks/>
                </p:cNvGrpSpPr>
                <p:nvPr/>
              </p:nvGrpSpPr>
              <p:grpSpPr bwMode="auto">
                <a:xfrm>
                  <a:off x="2903" y="2938"/>
                  <a:ext cx="315" cy="144"/>
                  <a:chOff x="2903" y="2938"/>
                  <a:chExt cx="315" cy="144"/>
                </a:xfrm>
              </p:grpSpPr>
              <p:sp>
                <p:nvSpPr>
                  <p:cNvPr id="73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001"/>
                    <a:ext cx="312" cy="81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74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75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76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2994"/>
                    <a:ext cx="309" cy="49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en-US" altLang="en-US" sz="2400"/>
                  </a:p>
                </p:txBody>
              </p:sp>
              <p:sp>
                <p:nvSpPr>
                  <p:cNvPr id="77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2906" y="2938"/>
                    <a:ext cx="312" cy="9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70" name="Group 377"/>
                <p:cNvGrpSpPr>
                  <a:grpSpLocks/>
                </p:cNvGrpSpPr>
                <p:nvPr/>
              </p:nvGrpSpPr>
              <p:grpSpPr bwMode="auto">
                <a:xfrm>
                  <a:off x="2949" y="2884"/>
                  <a:ext cx="232" cy="250"/>
                  <a:chOff x="2940" y="2425"/>
                  <a:chExt cx="235" cy="250"/>
                </a:xfrm>
              </p:grpSpPr>
              <p:sp>
                <p:nvSpPr>
                  <p:cNvPr id="71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51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72" name="Text Box 3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0" y="2425"/>
                    <a:ext cx="2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C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1" name="Group 380"/>
              <p:cNvGrpSpPr>
                <a:grpSpLocks/>
              </p:cNvGrpSpPr>
              <p:nvPr/>
            </p:nvGrpSpPr>
            <p:grpSpPr bwMode="auto">
              <a:xfrm>
                <a:off x="2607" y="2916"/>
                <a:ext cx="316" cy="250"/>
                <a:chOff x="2217" y="2884"/>
                <a:chExt cx="316" cy="250"/>
              </a:xfrm>
            </p:grpSpPr>
            <p:sp>
              <p:nvSpPr>
                <p:cNvPr id="61" name="Oval 381"/>
                <p:cNvSpPr>
                  <a:spLocks noChangeArrowheads="1"/>
                </p:cNvSpPr>
                <p:nvPr/>
              </p:nvSpPr>
              <p:spPr bwMode="auto">
                <a:xfrm>
                  <a:off x="2220" y="300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2" name="Line 382"/>
                <p:cNvSpPr>
                  <a:spLocks noChangeShapeType="1"/>
                </p:cNvSpPr>
                <p:nvPr/>
              </p:nvSpPr>
              <p:spPr bwMode="auto">
                <a:xfrm>
                  <a:off x="2220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63" name="Line 383"/>
                <p:cNvSpPr>
                  <a:spLocks noChangeShapeType="1"/>
                </p:cNvSpPr>
                <p:nvPr/>
              </p:nvSpPr>
              <p:spPr bwMode="auto">
                <a:xfrm>
                  <a:off x="2533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64" name="Rectangle 384"/>
                <p:cNvSpPr>
                  <a:spLocks noChangeArrowheads="1"/>
                </p:cNvSpPr>
                <p:nvPr/>
              </p:nvSpPr>
              <p:spPr bwMode="auto">
                <a:xfrm>
                  <a:off x="2220" y="299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2400"/>
                </a:p>
              </p:txBody>
            </p:sp>
            <p:sp>
              <p:nvSpPr>
                <p:cNvPr id="65" name="Oval 385"/>
                <p:cNvSpPr>
                  <a:spLocks noChangeArrowheads="1"/>
                </p:cNvSpPr>
                <p:nvPr/>
              </p:nvSpPr>
              <p:spPr bwMode="auto">
                <a:xfrm>
                  <a:off x="2217" y="293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66" name="Group 386"/>
                <p:cNvGrpSpPr>
                  <a:grpSpLocks/>
                </p:cNvGrpSpPr>
                <p:nvPr/>
              </p:nvGrpSpPr>
              <p:grpSpPr bwMode="auto">
                <a:xfrm>
                  <a:off x="2270" y="2884"/>
                  <a:ext cx="223" cy="250"/>
                  <a:chOff x="2945" y="2425"/>
                  <a:chExt cx="226" cy="250"/>
                </a:xfrm>
              </p:grpSpPr>
              <p:sp>
                <p:nvSpPr>
                  <p:cNvPr id="67" name="Rectangle 3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" name="Text Box 3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425"/>
                    <a:ext cx="22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pitchFamily="2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  <a:ea typeface="ＭＳ Ｐゴシック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" charset="0"/>
                      </a:rPr>
                      <a:t>B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2" name="Freeform 389"/>
              <p:cNvSpPr>
                <a:spLocks/>
              </p:cNvSpPr>
              <p:nvPr/>
            </p:nvSpPr>
            <p:spPr bwMode="auto">
              <a:xfrm flipH="1">
                <a:off x="2505" y="2819"/>
                <a:ext cx="198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90"/>
              <p:cNvSpPr>
                <a:spLocks/>
              </p:cNvSpPr>
              <p:nvPr/>
            </p:nvSpPr>
            <p:spPr bwMode="auto">
              <a:xfrm flipH="1" flipV="1">
                <a:off x="2484" y="3125"/>
                <a:ext cx="180" cy="141"/>
              </a:xfrm>
              <a:custGeom>
                <a:avLst/>
                <a:gdLst>
                  <a:gd name="T0" fmla="*/ 0 w 342"/>
                  <a:gd name="T1" fmla="*/ 11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91"/>
              <p:cNvSpPr>
                <a:spLocks/>
              </p:cNvSpPr>
              <p:nvPr/>
            </p:nvSpPr>
            <p:spPr bwMode="auto">
              <a:xfrm flipV="1">
                <a:off x="2031" y="3107"/>
                <a:ext cx="204" cy="156"/>
              </a:xfrm>
              <a:custGeom>
                <a:avLst/>
                <a:gdLst>
                  <a:gd name="T0" fmla="*/ 0 w 342"/>
                  <a:gd name="T1" fmla="*/ 33 h 186"/>
                  <a:gd name="T2" fmla="*/ 2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2"/>
              <p:cNvSpPr>
                <a:spLocks/>
              </p:cNvSpPr>
              <p:nvPr/>
            </p:nvSpPr>
            <p:spPr bwMode="auto">
              <a:xfrm flipH="1" flipV="1">
                <a:off x="2400" y="3086"/>
                <a:ext cx="189" cy="153"/>
              </a:xfrm>
              <a:custGeom>
                <a:avLst/>
                <a:gdLst>
                  <a:gd name="T0" fmla="*/ 0 w 342"/>
                  <a:gd name="T1" fmla="*/ 26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393"/>
              <p:cNvSpPr>
                <a:spLocks/>
              </p:cNvSpPr>
              <p:nvPr/>
            </p:nvSpPr>
            <p:spPr bwMode="auto">
              <a:xfrm flipH="1">
                <a:off x="2124" y="3083"/>
                <a:ext cx="174" cy="147"/>
              </a:xfrm>
              <a:custGeom>
                <a:avLst/>
                <a:gdLst>
                  <a:gd name="T0" fmla="*/ 0 w 342"/>
                  <a:gd name="T1" fmla="*/ 17 h 186"/>
                  <a:gd name="T2" fmla="*/ 1 w 342"/>
                  <a:gd name="T3" fmla="*/ 0 h 1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Text Box 394"/>
              <p:cNvSpPr txBox="1">
                <a:spLocks noChangeArrowheads="1"/>
              </p:cNvSpPr>
              <p:nvPr/>
            </p:nvSpPr>
            <p:spPr bwMode="auto">
              <a:xfrm>
                <a:off x="1729" y="3612"/>
                <a:ext cx="1383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given these costs,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find new routing….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solidFill>
                      <a:srgbClr val="000099"/>
                    </a:solidFill>
                  </a:rPr>
                  <a:t>resulting in new costs</a:t>
                </a:r>
              </a:p>
            </p:txBody>
          </p:sp>
          <p:sp>
            <p:nvSpPr>
              <p:cNvPr id="58" name="Line 395"/>
              <p:cNvSpPr>
                <a:spLocks noChangeShapeType="1"/>
              </p:cNvSpPr>
              <p:nvPr/>
            </p:nvSpPr>
            <p:spPr bwMode="auto">
              <a:xfrm flipV="1">
                <a:off x="2358" y="3407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9" name="Line 396"/>
              <p:cNvSpPr>
                <a:spLocks noChangeShapeType="1"/>
              </p:cNvSpPr>
              <p:nvPr/>
            </p:nvSpPr>
            <p:spPr bwMode="auto">
              <a:xfrm flipV="1">
                <a:off x="1938" y="3119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0" name="Line 397"/>
              <p:cNvSpPr>
                <a:spLocks noChangeShapeType="1"/>
              </p:cNvSpPr>
              <p:nvPr/>
            </p:nvSpPr>
            <p:spPr bwMode="auto">
              <a:xfrm flipV="1">
                <a:off x="2778" y="3122"/>
                <a:ext cx="0" cy="1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8" name="Freeform 398"/>
            <p:cNvSpPr>
              <a:spLocks/>
            </p:cNvSpPr>
            <p:nvPr/>
          </p:nvSpPr>
          <p:spPr bwMode="auto">
            <a:xfrm>
              <a:off x="7366000" y="4397375"/>
              <a:ext cx="1193800" cy="866775"/>
            </a:xfrm>
            <a:custGeom>
              <a:avLst/>
              <a:gdLst>
                <a:gd name="T0" fmla="*/ 2147483647 w 752"/>
                <a:gd name="T1" fmla="*/ 2147483647 h 546"/>
                <a:gd name="T2" fmla="*/ 2147483647 w 752"/>
                <a:gd name="T3" fmla="*/ 2147483647 h 546"/>
                <a:gd name="T4" fmla="*/ 0 w 752"/>
                <a:gd name="T5" fmla="*/ 2147483647 h 546"/>
                <a:gd name="T6" fmla="*/ 2147483647 w 752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2" h="546">
                  <a:moveTo>
                    <a:pt x="752" y="264"/>
                  </a:moveTo>
                  <a:lnTo>
                    <a:pt x="383" y="546"/>
                  </a:lnTo>
                  <a:lnTo>
                    <a:pt x="0" y="248"/>
                  </a:lnTo>
                  <a:lnTo>
                    <a:pt x="383" y="0"/>
                  </a:ln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9" name="Group 399"/>
            <p:cNvGrpSpPr>
              <a:grpSpLocks/>
            </p:cNvGrpSpPr>
            <p:nvPr/>
          </p:nvGrpSpPr>
          <p:grpSpPr bwMode="auto">
            <a:xfrm>
              <a:off x="7191375" y="4383088"/>
              <a:ext cx="1430338" cy="966787"/>
              <a:chOff x="1870" y="2772"/>
              <a:chExt cx="901" cy="609"/>
            </a:xfrm>
          </p:grpSpPr>
          <p:sp>
            <p:nvSpPr>
              <p:cNvPr id="40" name="Text Box 400"/>
              <p:cNvSpPr txBox="1">
                <a:spLocks noChangeArrowheads="1"/>
              </p:cNvSpPr>
              <p:nvPr/>
            </p:nvSpPr>
            <p:spPr bwMode="auto">
              <a:xfrm>
                <a:off x="1870" y="2772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2+e</a:t>
                </a:r>
              </a:p>
            </p:txBody>
          </p:sp>
          <p:sp>
            <p:nvSpPr>
              <p:cNvPr id="41" name="Text Box 401"/>
              <p:cNvSpPr txBox="1">
                <a:spLocks noChangeArrowheads="1"/>
              </p:cNvSpPr>
              <p:nvPr/>
            </p:nvSpPr>
            <p:spPr bwMode="auto">
              <a:xfrm>
                <a:off x="2593" y="279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42" name="Text Box 402"/>
              <p:cNvSpPr txBox="1">
                <a:spLocks noChangeArrowheads="1"/>
              </p:cNvSpPr>
              <p:nvPr/>
            </p:nvSpPr>
            <p:spPr bwMode="auto">
              <a:xfrm>
                <a:off x="2501" y="318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43" name="Text Box 403"/>
              <p:cNvSpPr txBox="1">
                <a:spLocks noChangeArrowheads="1"/>
              </p:cNvSpPr>
              <p:nvPr/>
            </p:nvSpPr>
            <p:spPr bwMode="auto">
              <a:xfrm>
                <a:off x="1987" y="315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0</a:t>
                </a:r>
              </a:p>
            </p:txBody>
          </p:sp>
          <p:sp>
            <p:nvSpPr>
              <p:cNvPr id="44" name="Text Box 404"/>
              <p:cNvSpPr txBox="1">
                <a:spLocks noChangeArrowheads="1"/>
              </p:cNvSpPr>
              <p:nvPr/>
            </p:nvSpPr>
            <p:spPr bwMode="auto">
              <a:xfrm>
                <a:off x="2135" y="3009"/>
                <a:ext cx="3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1+e</a:t>
                </a:r>
              </a:p>
            </p:txBody>
          </p:sp>
          <p:sp>
            <p:nvSpPr>
              <p:cNvPr id="45" name="Text Box 405"/>
              <p:cNvSpPr txBox="1">
                <a:spLocks noChangeArrowheads="1"/>
              </p:cNvSpPr>
              <p:nvPr/>
            </p:nvSpPr>
            <p:spPr bwMode="auto">
              <a:xfrm>
                <a:off x="2380" y="30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/>
                  <a:t>1</a:t>
                </a:r>
              </a:p>
            </p:txBody>
          </p:sp>
        </p:grpSp>
      </p:grpSp>
      <p:sp>
        <p:nvSpPr>
          <p:cNvPr id="235" name="TextBox 234"/>
          <p:cNvSpPr txBox="1"/>
          <p:nvPr/>
        </p:nvSpPr>
        <p:spPr>
          <a:xfrm>
            <a:off x="622410" y="5110385"/>
            <a:ext cx="81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achieve optimal routing dynamically?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80" y="1330467"/>
            <a:ext cx="8351839" cy="720524"/>
          </a:xfrm>
        </p:spPr>
        <p:txBody>
          <a:bodyPr/>
          <a:lstStyle/>
          <a:p>
            <a:r>
              <a:rPr lang="en-US" dirty="0" smtClean="0"/>
              <a:t>Checking the validity of packets by middle boxes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mitigating attacks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2238998" y="2136449"/>
            <a:ext cx="4255806" cy="2931207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9" b="89968" l="5950" r="9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76980" y="3161942"/>
            <a:ext cx="1494226" cy="83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9" b="89968" l="5950" r="9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3701" y="2475623"/>
            <a:ext cx="1494226" cy="838719"/>
          </a:xfrm>
          <a:prstGeom prst="rect">
            <a:avLst/>
          </a:prstGeom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681" y="4255806"/>
            <a:ext cx="662339" cy="6221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>
            <a:off x="1887927" y="2894983"/>
            <a:ext cx="564716" cy="2669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1715240" y="4392538"/>
            <a:ext cx="669037" cy="1743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494804" y="3452501"/>
            <a:ext cx="914400" cy="3418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16607" y="3078303"/>
            <a:ext cx="3260994" cy="780939"/>
            <a:chOff x="2916607" y="3078303"/>
            <a:chExt cx="3260994" cy="780939"/>
          </a:xfrm>
        </p:grpSpPr>
        <p:pic>
          <p:nvPicPr>
            <p:cNvPr id="1026" name="Picture 2" descr="C:\Users\EZHGFUU\AppData\Local\Microsoft\Windows\Temporary Internet Files\Content.IE5\4P93XK3K\magnifying-glass[1]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607" y="3324110"/>
              <a:ext cx="486947" cy="51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EZHGFUU\AppData\Local\Microsoft\Windows\Temporary Internet Files\Content.IE5\4P93XK3K\magnifying-glass[1]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954" y="3344861"/>
              <a:ext cx="486947" cy="51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EZHGFUU\AppData\Local\Microsoft\Windows\Temporary Internet Files\Content.IE5\4P93XK3K\magnifying-glass[1]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654" y="3314342"/>
              <a:ext cx="486947" cy="51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EZHGFUU\AppData\Local\Microsoft\Windows\Temporary Internet Files\Content.IE5\4P93XK3K\magnifying-glass[1]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053" y="3078303"/>
              <a:ext cx="486947" cy="51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224850" y="5381897"/>
            <a:ext cx="7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route the packets through a series of middle boxes?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15" y="1325084"/>
            <a:ext cx="8351839" cy="502999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Reviewing traditional networking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Examples for motivating SDN</a:t>
            </a:r>
          </a:p>
          <a:p>
            <a:r>
              <a:rPr lang="en-US" dirty="0" smtClean="0"/>
              <a:t>Enabling networking as developing </a:t>
            </a:r>
            <a:r>
              <a:rPr lang="en-US" dirty="0" err="1" smtClean="0"/>
              <a:t>softwares</a:t>
            </a:r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SDN architecture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SDN components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Challenges and research problems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Little bite of </a:t>
            </a:r>
            <a:r>
              <a:rPr lang="en-US" dirty="0" err="1" smtClean="0">
                <a:solidFill>
                  <a:schemeClr val="bg2"/>
                </a:solidFill>
              </a:rPr>
              <a:t>Openflow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962</Words>
  <Application>Microsoft Office PowerPoint</Application>
  <PresentationFormat>On-screen Show (4:3)</PresentationFormat>
  <Paragraphs>339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PresentationTemplate2011</vt:lpstr>
      <vt:lpstr>An Introduction to Software-Defined Networking (SDN)</vt:lpstr>
      <vt:lpstr>Roadmap</vt:lpstr>
      <vt:lpstr>Reviewing traditional networking</vt:lpstr>
      <vt:lpstr>Reviewing traditional networking</vt:lpstr>
      <vt:lpstr>Reviewing traditional networking</vt:lpstr>
      <vt:lpstr>Roadmap</vt:lpstr>
      <vt:lpstr>Example: oscillation problem</vt:lpstr>
      <vt:lpstr>Example: mitigating attacks</vt:lpstr>
      <vt:lpstr>Roadmap</vt:lpstr>
      <vt:lpstr>Software development VS Network diagnosing</vt:lpstr>
      <vt:lpstr>Network substrate</vt:lpstr>
      <vt:lpstr>Separate data and control plane</vt:lpstr>
      <vt:lpstr>Separate data and control plane</vt:lpstr>
      <vt:lpstr>Separate data and control plane</vt:lpstr>
      <vt:lpstr>Roadmap</vt:lpstr>
      <vt:lpstr>SDN architecture</vt:lpstr>
      <vt:lpstr>SDN architecture</vt:lpstr>
      <vt:lpstr>Roadmap</vt:lpstr>
      <vt:lpstr>Data-plane</vt:lpstr>
      <vt:lpstr>Control-plane</vt:lpstr>
      <vt:lpstr>Application-plane</vt:lpstr>
      <vt:lpstr>Roadmap</vt:lpstr>
      <vt:lpstr>Use cases</vt:lpstr>
      <vt:lpstr>Example: routing</vt:lpstr>
      <vt:lpstr>Roadmap</vt:lpstr>
      <vt:lpstr>Challenges and research problems</vt:lpstr>
      <vt:lpstr>Roadmap</vt:lpstr>
      <vt:lpstr>Openflow</vt:lpstr>
      <vt:lpstr>Mininet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Software-Defined Networking (SDN)</dc:title>
  <dc:creator/>
  <cp:keywords/>
  <dc:description>Rev PA1</dc:description>
  <cp:lastModifiedBy>Zhang Fu</cp:lastModifiedBy>
  <cp:revision>144</cp:revision>
  <dcterms:created xsi:type="dcterms:W3CDTF">2011-05-24T09:22:48Z</dcterms:created>
  <dcterms:modified xsi:type="dcterms:W3CDTF">2015-02-23T07:45:00Z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false</vt:bool>
  </property>
  <property fmtid="{D5CDD505-2E9C-101B-9397-08002B2CF9AE}" pid="6" name="FooterType">
    <vt:lpwstr>PresTemp</vt:lpwstr>
  </property>
  <property fmtid="{D5CDD505-2E9C-101B-9397-08002B2CF9AE}" pid="7" name="UsedFont">
    <vt:lpwstr>Arial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Ericsson Internal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false</vt:bool>
  </property>
  <property fmtid="{D5CDD505-2E9C-101B-9397-08002B2CF9AE}" pid="20" name="optEnterText2">
    <vt:bool>true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Data communication EDA344</vt:lpwstr>
  </property>
  <property fmtid="{D5CDD505-2E9C-101B-9397-08002B2CF9AE}" pid="28" name="RightFooterField">
    <vt:lpwstr/>
  </property>
  <property fmtid="{D5CDD505-2E9C-101B-9397-08002B2CF9AE}" pid="29" name="RightFooterField2">
    <vt:lpwstr>2015-02-16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2015-02-16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