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p:nvPr>
            <p:ph type="sldImg"/>
          </p:nvPr>
        </p:nvSpPr>
        <p:spPr>
          <a:xfrm>
            <a:off x="1143000" y="685800"/>
            <a:ext cx="4572000" cy="3429000"/>
          </a:xfrm>
          <a:prstGeom prst="rect">
            <a:avLst/>
          </a:prstGeom>
        </p:spPr>
        <p:txBody>
          <a:bodyPr/>
          <a:lstStyle/>
          <a:p>
            <a:pPr lvl="0"/>
          </a:p>
        </p:txBody>
      </p:sp>
      <p:sp>
        <p:nvSpPr>
          <p:cNvPr id="36" name="Shape 3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30" name="Shape 30"/>
          <p:cNvSpPr/>
          <p:nvPr>
            <p:ph type="title"/>
          </p:nvPr>
        </p:nvSpPr>
        <p:spPr>
          <a:xfrm>
            <a:off x="1270000" y="1638300"/>
            <a:ext cx="10464800" cy="3302000"/>
          </a:xfrm>
          <a:prstGeom prst="rect">
            <a:avLst/>
          </a:prstGeom>
        </p:spPr>
        <p:txBody>
          <a:bodyPr anchor="b">
            <a:noAutofit/>
          </a:bodyPr>
          <a:lstStyle>
            <a:lvl1pPr>
              <a:defRPr sz="8400">
                <a:latin typeface="Gill Sans"/>
                <a:ea typeface="Gill Sans"/>
                <a:cs typeface="Gill Sans"/>
                <a:sym typeface="Gill Sans"/>
              </a:defRPr>
            </a:lvl1pPr>
          </a:lstStyle>
          <a:p>
            <a:pPr lvl="0">
              <a:defRPr sz="1800"/>
            </a:pPr>
            <a:r>
              <a:rPr sz="8400"/>
              <a:t>Title Text</a:t>
            </a:r>
          </a:p>
        </p:txBody>
      </p:sp>
      <p:sp>
        <p:nvSpPr>
          <p:cNvPr id="31" name="Shape 31"/>
          <p:cNvSpPr/>
          <p:nvPr>
            <p:ph type="body" idx="1"/>
          </p:nvPr>
        </p:nvSpPr>
        <p:spPr>
          <a:xfrm>
            <a:off x="1270000" y="5029200"/>
            <a:ext cx="10464800" cy="1130300"/>
          </a:xfrm>
          <a:prstGeom prst="rect">
            <a:avLst/>
          </a:prstGeom>
        </p:spPr>
        <p:txBody>
          <a:bodyPr anchor="t">
            <a:noAutofit/>
          </a:bodyPr>
          <a:lstStyle>
            <a:lvl1pPr marL="0" indent="0" algn="ctr">
              <a:spcBef>
                <a:spcPts val="0"/>
              </a:spcBef>
              <a:buSzTx/>
              <a:buNone/>
              <a:defRPr>
                <a:latin typeface="Gill Sans"/>
                <a:ea typeface="Gill Sans"/>
                <a:cs typeface="Gill Sans"/>
                <a:sym typeface="Gill Sans"/>
              </a:defRPr>
            </a:lvl1pPr>
            <a:lvl2pPr marL="0" indent="0" algn="ctr">
              <a:spcBef>
                <a:spcPts val="0"/>
              </a:spcBef>
              <a:buSzTx/>
              <a:buNone/>
              <a:defRPr>
                <a:latin typeface="Gill Sans"/>
                <a:ea typeface="Gill Sans"/>
                <a:cs typeface="Gill Sans"/>
                <a:sym typeface="Gill Sans"/>
              </a:defRPr>
            </a:lvl2pPr>
            <a:lvl3pPr marL="0" indent="0" algn="ctr">
              <a:spcBef>
                <a:spcPts val="0"/>
              </a:spcBef>
              <a:buSzTx/>
              <a:buNone/>
              <a:defRPr>
                <a:latin typeface="Gill Sans"/>
                <a:ea typeface="Gill Sans"/>
                <a:cs typeface="Gill Sans"/>
                <a:sym typeface="Gill Sans"/>
              </a:defRPr>
            </a:lvl3pPr>
            <a:lvl4pPr marL="0" indent="0" algn="ctr">
              <a:spcBef>
                <a:spcPts val="0"/>
              </a:spcBef>
              <a:buSzTx/>
              <a:buNone/>
              <a:defRPr>
                <a:latin typeface="Gill Sans"/>
                <a:ea typeface="Gill Sans"/>
                <a:cs typeface="Gill Sans"/>
                <a:sym typeface="Gill Sans"/>
              </a:defRPr>
            </a:lvl4pPr>
            <a:lvl5pPr marL="0" indent="0" algn="ctr">
              <a:spcBef>
                <a:spcPts val="0"/>
              </a:spcBef>
              <a:buSzTx/>
              <a:buNone/>
              <a:defRPr>
                <a:latin typeface="Gill Sans"/>
                <a:ea typeface="Gill Sans"/>
                <a:cs typeface="Gill Sans"/>
                <a:sym typeface="Gill Sans"/>
              </a:defRPr>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33" name="Shape 33"/>
          <p:cNvSpPr/>
          <p:nvPr>
            <p:ph type="title"/>
          </p:nvPr>
        </p:nvSpPr>
        <p:spPr>
          <a:xfrm>
            <a:off x="1270000" y="254000"/>
            <a:ext cx="10464800" cy="2438400"/>
          </a:xfrm>
          <a:prstGeom prst="rect">
            <a:avLst/>
          </a:prstGeom>
        </p:spPr>
        <p:txBody>
          <a:bodyPr>
            <a:noAutofit/>
          </a:bodyPr>
          <a:lstStyle>
            <a:lvl1pPr>
              <a:defRPr sz="8400">
                <a:latin typeface="Gill Sans"/>
                <a:ea typeface="Gill Sans"/>
                <a:cs typeface="Gill Sans"/>
                <a:sym typeface="Gill Sans"/>
              </a:defRPr>
            </a:lvl1pPr>
          </a:lstStyle>
          <a:p>
            <a:pPr lvl="0">
              <a:defRPr sz="1800"/>
            </a:pPr>
            <a:r>
              <a:rPr sz="8400"/>
              <a:t>Title Text</a:t>
            </a:r>
          </a:p>
        </p:txBody>
      </p:sp>
      <p:sp>
        <p:nvSpPr>
          <p:cNvPr id="34" name="Shape 34"/>
          <p:cNvSpPr/>
          <p:nvPr>
            <p:ph type="body" idx="1"/>
          </p:nvPr>
        </p:nvSpPr>
        <p:spPr>
          <a:xfrm>
            <a:off x="1270000" y="2768600"/>
            <a:ext cx="10464800" cy="5715000"/>
          </a:xfrm>
          <a:prstGeom prst="rect">
            <a:avLst/>
          </a:prstGeom>
        </p:spPr>
        <p:txBody>
          <a:bodyPr>
            <a:noAutofit/>
          </a:bodyPr>
          <a:lstStyle>
            <a:lvl1pPr marL="889000" indent="-571500">
              <a:spcBef>
                <a:spcPts val="2400"/>
              </a:spcBef>
              <a:buSzPct val="171000"/>
              <a:defRPr sz="4200">
                <a:latin typeface="Gill Sans"/>
                <a:ea typeface="Gill Sans"/>
                <a:cs typeface="Gill Sans"/>
                <a:sym typeface="Gill Sans"/>
              </a:defRPr>
            </a:lvl1pPr>
            <a:lvl2pPr marL="1333500" indent="-571500">
              <a:spcBef>
                <a:spcPts val="2400"/>
              </a:spcBef>
              <a:buSzPct val="171000"/>
              <a:defRPr sz="4200">
                <a:latin typeface="Gill Sans"/>
                <a:ea typeface="Gill Sans"/>
                <a:cs typeface="Gill Sans"/>
                <a:sym typeface="Gill Sans"/>
              </a:defRPr>
            </a:lvl2pPr>
            <a:lvl3pPr marL="1778000" indent="-571500">
              <a:spcBef>
                <a:spcPts val="2400"/>
              </a:spcBef>
              <a:buSzPct val="171000"/>
              <a:defRPr sz="4200">
                <a:latin typeface="Gill Sans"/>
                <a:ea typeface="Gill Sans"/>
                <a:cs typeface="Gill Sans"/>
                <a:sym typeface="Gill Sans"/>
              </a:defRPr>
            </a:lvl3pPr>
            <a:lvl4pPr marL="2222500" indent="-571500">
              <a:spcBef>
                <a:spcPts val="2400"/>
              </a:spcBef>
              <a:buSzPct val="171000"/>
              <a:defRPr sz="4200">
                <a:latin typeface="Gill Sans"/>
                <a:ea typeface="Gill Sans"/>
                <a:cs typeface="Gill Sans"/>
                <a:sym typeface="Gill Sans"/>
              </a:defRPr>
            </a:lvl4pPr>
            <a:lvl5pPr marL="2667000" indent="-571500">
              <a:spcBef>
                <a:spcPts val="2400"/>
              </a:spcBef>
              <a:buSzPct val="171000"/>
              <a:defRPr sz="4200">
                <a:latin typeface="Gill Sans"/>
                <a:ea typeface="Gill Sans"/>
                <a:cs typeface="Gill Sans"/>
                <a:sym typeface="Gill Sans"/>
              </a:defRPr>
            </a:lvl5pPr>
          </a:lstStyle>
          <a:p>
            <a:pPr lvl="0">
              <a:defRPr sz="1800"/>
            </a:pPr>
            <a:r>
              <a:rPr sz="4200"/>
              <a:t>Body Level One</a:t>
            </a:r>
            <a:endParaRPr sz="4200"/>
          </a:p>
          <a:p>
            <a:pPr lvl="1">
              <a:defRPr sz="1800"/>
            </a:pPr>
            <a:r>
              <a:rPr sz="4200"/>
              <a:t>Body Level Two</a:t>
            </a:r>
            <a:endParaRPr sz="4200"/>
          </a:p>
          <a:p>
            <a:pPr lvl="2">
              <a:defRPr sz="1800"/>
            </a:pPr>
            <a:r>
              <a:rPr sz="4200"/>
              <a:t>Body Level Three</a:t>
            </a:r>
            <a:endParaRPr sz="4200"/>
          </a:p>
          <a:p>
            <a:pPr lvl="3">
              <a:defRPr sz="1800"/>
            </a:pPr>
            <a:r>
              <a:rPr sz="4200"/>
              <a:t>Body Level Four</a:t>
            </a:r>
            <a:endParaRPr sz="4200"/>
          </a:p>
          <a:p>
            <a:pPr lvl="4">
              <a:defRPr sz="1800"/>
            </a:pPr>
            <a:r>
              <a:rPr sz="4200"/>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Title Text</a:t>
            </a:r>
          </a:p>
        </p:txBody>
      </p:sp>
      <p:sp>
        <p:nvSpPr>
          <p:cNvPr id="19" name="Shape 19"/>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xfrm>
            <a:off x="952500" y="393700"/>
            <a:ext cx="11099800" cy="2159000"/>
          </a:xfrm>
          <a:prstGeom prst="rect">
            <a:avLst/>
          </a:prstGeom>
        </p:spPr>
        <p:txBody>
          <a:bodyPr/>
          <a:lstStyle/>
          <a:p>
            <a:pPr lvl="0">
              <a:defRPr sz="1800"/>
            </a:pPr>
            <a:r>
              <a:rPr sz="8000"/>
              <a:t>Title Text</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spd="med" advClick="1"/>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mailto:magnus.myreen@cl.cam.ac.uk?subject=" TargetMode="Externa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cse.chalmers.se/edu/course/TDA545/index.html#bok" TargetMode="External"/><Relationship Id="rId3" Type="http://schemas.openxmlformats.org/officeDocument/2006/relationships/image" Target="../media/image11.png"/><Relationship Id="rId4" Type="http://schemas.openxmlformats.org/officeDocument/2006/relationships/image" Target="../media/image1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hyperlink" Target="http://www.wired.com/2015/08/github-data-shows-changing-software-landscape/?mbid=nl_82015" TargetMode="Externa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hyperlink" Target="http://blog.helloworldopen.com/post/83402776977/java-is-back-programming-language-trends-in-hwo" TargetMode="External"/><Relationship Id="rId7" Type="http://schemas.openxmlformats.org/officeDocument/2006/relationships/image" Target="../media/image6.png"/><Relationship Id="rId8" Type="http://schemas.openxmlformats.org/officeDocument/2006/relationships/hyperlink" Target="http://spectrum.ieee.org/static/interactive-the-top-programming-languages" TargetMode="External"/><Relationship Id="rId9" Type="http://schemas.openxmlformats.org/officeDocument/2006/relationships/image" Target="../media/image7.png"/><Relationship Id="rId10" Type="http://schemas.openxmlformats.org/officeDocument/2006/relationships/hyperlink" Target="http://www.tiobe.com/index.php/content/paperinfo/tpci/index.html" TargetMode="Externa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 Id="rId3"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cse.chalmers.se/edu/course/TDA545/" TargetMode="External"/><Relationship Id="rId3" Type="http://schemas.openxmlformats.org/officeDocument/2006/relationships/hyperlink" Target="mailto:magnus.myreen@cl.cam.ac.uk?subject=" TargetMode="External"/><Relationship Id="rId4" Type="http://schemas.openxmlformats.org/officeDocument/2006/relationships/hyperlink" Target="http://tinyurl.com/tda545"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mailto:magnus.myreen@cl.cam.ac.uk?subject=" TargetMode="Externa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nvSpPr>
        <p:spPr>
          <a:xfrm>
            <a:off x="1433868" y="7516545"/>
            <a:ext cx="5976459" cy="1206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500">
                <a:latin typeface="Gill Sans"/>
                <a:ea typeface="Gill Sans"/>
                <a:cs typeface="Gill Sans"/>
                <a:sym typeface="Gill Sans"/>
              </a:rPr>
              <a:t>Magnus Myréen</a:t>
            </a:r>
            <a:endParaRPr sz="2500">
              <a:latin typeface="Gill Sans"/>
              <a:ea typeface="Gill Sans"/>
              <a:cs typeface="Gill Sans"/>
              <a:sym typeface="Gill Sans"/>
            </a:endParaRPr>
          </a:p>
          <a:p>
            <a:pPr lvl="0" algn="l">
              <a:defRPr sz="1800"/>
            </a:pPr>
            <a:endParaRPr sz="2500">
              <a:latin typeface="Gill Sans"/>
              <a:ea typeface="Gill Sans"/>
              <a:cs typeface="Gill Sans"/>
              <a:sym typeface="Gill Sans"/>
            </a:endParaRPr>
          </a:p>
          <a:p>
            <a:pPr lvl="0" algn="l">
              <a:defRPr sz="1800"/>
            </a:pPr>
            <a:r>
              <a:rPr sz="2500">
                <a:latin typeface="Gill Sans"/>
                <a:ea typeface="Gill Sans"/>
                <a:cs typeface="Gill Sans"/>
                <a:sym typeface="Gill Sans"/>
              </a:rPr>
              <a:t>Chalmers, läsperiod 1, 2015-2016</a:t>
            </a:r>
          </a:p>
        </p:txBody>
      </p:sp>
      <p:sp>
        <p:nvSpPr>
          <p:cNvPr id="39" name="Shape 39"/>
          <p:cNvSpPr/>
          <p:nvPr>
            <p:ph type="title"/>
          </p:nvPr>
        </p:nvSpPr>
        <p:spPr>
          <a:xfrm>
            <a:off x="1397000" y="495300"/>
            <a:ext cx="10592537" cy="5282126"/>
          </a:xfrm>
          <a:prstGeom prst="rect">
            <a:avLst/>
          </a:prstGeom>
        </p:spPr>
        <p:txBody>
          <a:bodyPr anchor="b">
            <a:noAutofit/>
          </a:bodyPr>
          <a:lstStyle/>
          <a:p>
            <a:pPr lvl="0" algn="l">
              <a:defRPr sz="1800"/>
            </a:pPr>
            <a:endParaRPr sz="4000">
              <a:latin typeface="Gill Sans"/>
              <a:ea typeface="Gill Sans"/>
              <a:cs typeface="Gill Sans"/>
              <a:sym typeface="Gill Sans"/>
            </a:endParaRPr>
          </a:p>
          <a:p>
            <a:pPr lvl="0" algn="l">
              <a:defRPr sz="1800"/>
            </a:pPr>
            <a:r>
              <a:rPr sz="6400">
                <a:latin typeface="Gill Sans Light"/>
                <a:ea typeface="Gill Sans Light"/>
                <a:cs typeface="Gill Sans Light"/>
                <a:sym typeface="Gill Sans Light"/>
              </a:rPr>
              <a:t>Föreläsning 1: </a:t>
            </a:r>
            <a:endParaRPr sz="6400">
              <a:latin typeface="Gill Sans Light"/>
              <a:ea typeface="Gill Sans Light"/>
              <a:cs typeface="Gill Sans Light"/>
              <a:sym typeface="Gill Sans Light"/>
            </a:endParaRPr>
          </a:p>
          <a:p>
            <a:pPr lvl="0" algn="l">
              <a:defRPr sz="1800"/>
            </a:pPr>
            <a:r>
              <a:rPr sz="6400">
                <a:latin typeface="Gill Sans SemiBold"/>
                <a:ea typeface="Gill Sans SemiBold"/>
                <a:cs typeface="Gill Sans SemiBold"/>
                <a:sym typeface="Gill Sans SemiBold"/>
              </a:rPr>
              <a:t>Introduktion</a:t>
            </a:r>
          </a:p>
        </p:txBody>
      </p:sp>
      <p:sp>
        <p:nvSpPr>
          <p:cNvPr id="40" name="Shape 40"/>
          <p:cNvSpPr/>
          <p:nvPr/>
        </p:nvSpPr>
        <p:spPr>
          <a:xfrm>
            <a:off x="1427311" y="810815"/>
            <a:ext cx="9074002" cy="12739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4000">
                <a:latin typeface="Gill Sans"/>
                <a:ea typeface="Gill Sans"/>
                <a:cs typeface="Gill Sans"/>
                <a:sym typeface="Gill Sans"/>
              </a:rPr>
              <a:t>TDA 545: </a:t>
            </a:r>
            <a:r>
              <a:rPr sz="4000">
                <a:latin typeface="Gill Sans Light"/>
                <a:ea typeface="Gill Sans Light"/>
                <a:cs typeface="Gill Sans Light"/>
                <a:sym typeface="Gill Sans Light"/>
              </a:rPr>
              <a:t>Objektorienterad programmering</a:t>
            </a:r>
            <a:endParaRPr sz="4000">
              <a:latin typeface="Gill Sans Light"/>
              <a:ea typeface="Gill Sans Light"/>
              <a:cs typeface="Gill Sans Light"/>
              <a:sym typeface="Gill Sans Light"/>
            </a:endParaRP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nvSpPr>
        <p:spPr>
          <a:xfrm>
            <a:off x="63500" y="444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Studenterna (den viktigaste komponenten!)</a:t>
            </a:r>
          </a:p>
        </p:txBody>
      </p:sp>
      <p:sp>
        <p:nvSpPr>
          <p:cNvPr id="126" name="Shape 126"/>
          <p:cNvSpPr/>
          <p:nvPr/>
        </p:nvSpPr>
        <p:spPr>
          <a:xfrm>
            <a:off x="2391694" y="3376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latin typeface="Gill Sans"/>
                <a:ea typeface="Gill Sans"/>
                <a:cs typeface="Gill Sans"/>
                <a:sym typeface="Gill Sans"/>
              </a:defRPr>
            </a:lvl1pPr>
          </a:lstStyle>
          <a:p>
            <a:pPr lvl="0">
              <a:defRPr sz="1800"/>
            </a:pPr>
            <a:r>
              <a:rPr sz="3000"/>
              <a:t>Hur många har programmerat förr?</a:t>
            </a:r>
          </a:p>
        </p:txBody>
      </p:sp>
      <p:sp>
        <p:nvSpPr>
          <p:cNvPr id="127" name="Shape 127"/>
          <p:cNvSpPr/>
          <p:nvPr/>
        </p:nvSpPr>
        <p:spPr>
          <a:xfrm>
            <a:off x="2391694" y="4297367"/>
            <a:ext cx="8494542" cy="990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Hur många har själv skrivit ett program på </a:t>
            </a:r>
            <a:r>
              <a:rPr sz="3000">
                <a:solidFill>
                  <a:srgbClr val="C82506"/>
                </a:solidFill>
                <a:latin typeface="Gill Sans"/>
                <a:ea typeface="Gill Sans"/>
                <a:cs typeface="Gill Sans"/>
                <a:sym typeface="Gill Sans"/>
              </a:rPr>
              <a:t>20 rader </a:t>
            </a:r>
            <a:r>
              <a:rPr sz="3000">
                <a:latin typeface="Gill Sans"/>
                <a:ea typeface="Gill Sans"/>
                <a:cs typeface="Gill Sans"/>
                <a:sym typeface="Gill Sans"/>
              </a:rPr>
              <a:t>eller mera?</a:t>
            </a:r>
          </a:p>
        </p:txBody>
      </p:sp>
      <p:sp>
        <p:nvSpPr>
          <p:cNvPr id="128" name="Shape 128"/>
          <p:cNvSpPr/>
          <p:nvPr/>
        </p:nvSpPr>
        <p:spPr>
          <a:xfrm>
            <a:off x="2391694" y="5694367"/>
            <a:ext cx="8494541" cy="990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Hur många har själv skrivit ett program på </a:t>
            </a:r>
            <a:r>
              <a:rPr sz="3000">
                <a:solidFill>
                  <a:srgbClr val="C82506"/>
                </a:solidFill>
                <a:latin typeface="Gill Sans"/>
                <a:ea typeface="Gill Sans"/>
                <a:cs typeface="Gill Sans"/>
                <a:sym typeface="Gill Sans"/>
              </a:rPr>
              <a:t>200 rader</a:t>
            </a:r>
            <a:r>
              <a:rPr sz="3000">
                <a:latin typeface="Gill Sans"/>
                <a:ea typeface="Gill Sans"/>
                <a:cs typeface="Gill Sans"/>
                <a:sym typeface="Gill Sans"/>
              </a:rPr>
              <a:t> eller mera?</a:t>
            </a:r>
          </a:p>
        </p:txBody>
      </p:sp>
      <p:sp>
        <p:nvSpPr>
          <p:cNvPr id="129" name="Shape 129"/>
          <p:cNvSpPr/>
          <p:nvPr/>
        </p:nvSpPr>
        <p:spPr>
          <a:xfrm>
            <a:off x="2391694" y="7948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Hur många har själv skrivit </a:t>
            </a:r>
            <a:r>
              <a:rPr sz="3000">
                <a:solidFill>
                  <a:srgbClr val="C82506"/>
                </a:solidFill>
                <a:latin typeface="Gill Sans"/>
                <a:ea typeface="Gill Sans"/>
                <a:cs typeface="Gill Sans"/>
                <a:sym typeface="Gill Sans"/>
              </a:rPr>
              <a:t>Java program</a:t>
            </a:r>
            <a:r>
              <a:rPr sz="3000">
                <a:latin typeface="Gill Sans"/>
                <a:ea typeface="Gill Sans"/>
                <a:cs typeface="Gill Sans"/>
                <a:sym typeface="Gill Sans"/>
              </a:rPr>
              <a:t>?</a:t>
            </a:r>
          </a:p>
        </p:txBody>
      </p:sp>
      <p:sp>
        <p:nvSpPr>
          <p:cNvPr id="130" name="Shape 130"/>
          <p:cNvSpPr/>
          <p:nvPr/>
        </p:nvSpPr>
        <p:spPr>
          <a:xfrm>
            <a:off x="2391694" y="7059617"/>
            <a:ext cx="8796542"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Hur många tycker att de </a:t>
            </a:r>
            <a:r>
              <a:rPr sz="3000">
                <a:solidFill>
                  <a:srgbClr val="C82506"/>
                </a:solidFill>
                <a:latin typeface="Gill Sans"/>
                <a:ea typeface="Gill Sans"/>
                <a:cs typeface="Gill Sans"/>
                <a:sym typeface="Gill Sans"/>
              </a:rPr>
              <a:t>kan programmera ganska bra</a:t>
            </a:r>
            <a:r>
              <a:rPr sz="3000">
                <a:latin typeface="Gill Sans"/>
                <a:ea typeface="Gill Sans"/>
                <a:cs typeface="Gill Sans"/>
                <a:sym typeface="Gill Sans"/>
              </a:rPr>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1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5" fill="hold">
                                  <p:stCondLst>
                                    <p:cond delay="0"/>
                                  </p:stCondLst>
                                  <p:iterate type="el" backwards="0">
                                    <p:tmAbs val="0"/>
                                  </p:iterate>
                                  <p:childTnLst>
                                    <p:set>
                                      <p:cBhvr>
                                        <p:cTn id="22" fill="hold"/>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9" grpId="5"/>
      <p:bldP build="whole" bldLvl="1" animBg="1" rev="0" advAuto="0" spid="128" grpId="3"/>
      <p:bldP build="whole" bldLvl="1" animBg="1" rev="0" advAuto="0" spid="127" grpId="2"/>
      <p:bldP build="whole" bldLvl="1" animBg="1" rev="0" advAuto="0" spid="126" grpId="1"/>
      <p:bldP build="whole" bldLvl="1" animBg="1" rev="0" advAuto="0" spid="130" grpId="4"/>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Föreläsaren (ansvarig för kursen)</a:t>
            </a:r>
          </a:p>
        </p:txBody>
      </p:sp>
      <p:sp>
        <p:nvSpPr>
          <p:cNvPr id="133" name="Shape 133"/>
          <p:cNvSpPr/>
          <p:nvPr/>
        </p:nvSpPr>
        <p:spPr>
          <a:xfrm>
            <a:off x="2010694" y="2265367"/>
            <a:ext cx="8013717" cy="990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Jag (dvs Magnus Myréen) har börjat jobba på Chalmers förra året (</a:t>
            </a:r>
            <a:r>
              <a:rPr sz="3000">
                <a:solidFill>
                  <a:srgbClr val="C82506"/>
                </a:solidFill>
                <a:latin typeface="Gill Sans"/>
                <a:ea typeface="Gill Sans"/>
                <a:cs typeface="Gill Sans"/>
                <a:sym typeface="Gill Sans"/>
              </a:rPr>
              <a:t>2014-09-01</a:t>
            </a:r>
            <a:r>
              <a:rPr sz="3000">
                <a:latin typeface="Gill Sans"/>
                <a:ea typeface="Gill Sans"/>
                <a:cs typeface="Gill Sans"/>
                <a:sym typeface="Gill Sans"/>
              </a:rPr>
              <a:t>).</a:t>
            </a:r>
          </a:p>
        </p:txBody>
      </p:sp>
      <p:grpSp>
        <p:nvGrpSpPr>
          <p:cNvPr id="137" name="Group 137"/>
          <p:cNvGrpSpPr/>
          <p:nvPr/>
        </p:nvGrpSpPr>
        <p:grpSpPr>
          <a:xfrm>
            <a:off x="2010694" y="6551617"/>
            <a:ext cx="9761810" cy="1816101"/>
            <a:chOff x="0" y="0"/>
            <a:chExt cx="9761809" cy="1816100"/>
          </a:xfrm>
        </p:grpSpPr>
        <p:sp>
          <p:nvSpPr>
            <p:cNvPr id="134" name="Shape 134"/>
            <p:cNvSpPr/>
            <p:nvPr/>
          </p:nvSpPr>
          <p:spPr>
            <a:xfrm>
              <a:off x="0" y="0"/>
              <a:ext cx="9761810"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a:defRPr sz="3000">
                  <a:latin typeface="Gill Sans"/>
                  <a:ea typeface="Gill Sans"/>
                  <a:cs typeface="Gill Sans"/>
                  <a:sym typeface="Gill Sans"/>
                </a:defRPr>
              </a:lvl1pPr>
            </a:lstStyle>
            <a:p>
              <a:pPr lvl="0">
                <a:defRPr sz="1800"/>
              </a:pPr>
              <a:r>
                <a:rPr sz="3000"/>
                <a:t>Studerade i Oxford till BA i Computer Science (2002-2005).</a:t>
              </a:r>
            </a:p>
          </p:txBody>
        </p:sp>
        <p:sp>
          <p:nvSpPr>
            <p:cNvPr id="135" name="Shape 135"/>
            <p:cNvSpPr/>
            <p:nvPr/>
          </p:nvSpPr>
          <p:spPr>
            <a:xfrm>
              <a:off x="0" y="635000"/>
              <a:ext cx="8013717"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a:defRPr sz="3000">
                  <a:latin typeface="Gill Sans"/>
                  <a:ea typeface="Gill Sans"/>
                  <a:cs typeface="Gill Sans"/>
                  <a:sym typeface="Gill Sans"/>
                </a:defRPr>
              </a:lvl1pPr>
            </a:lstStyle>
            <a:p>
              <a:pPr lvl="0">
                <a:defRPr sz="1800"/>
              </a:pPr>
              <a:r>
                <a:rPr sz="3000"/>
                <a:t>Doktorerade från Cambridge i CS år 2008.</a:t>
              </a:r>
            </a:p>
          </p:txBody>
        </p:sp>
        <p:sp>
          <p:nvSpPr>
            <p:cNvPr id="136" name="Shape 136"/>
            <p:cNvSpPr/>
            <p:nvPr/>
          </p:nvSpPr>
          <p:spPr>
            <a:xfrm>
              <a:off x="0" y="1270000"/>
              <a:ext cx="8983413"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a:defRPr sz="3000">
                  <a:latin typeface="Gill Sans"/>
                  <a:ea typeface="Gill Sans"/>
                  <a:cs typeface="Gill Sans"/>
                  <a:sym typeface="Gill Sans"/>
                </a:defRPr>
              </a:lvl1pPr>
            </a:lstStyle>
            <a:p>
              <a:pPr lvl="0">
                <a:defRPr sz="1800"/>
              </a:pPr>
              <a:r>
                <a:rPr sz="3000"/>
                <a:t>Var forskare (postdoc &amp; research fellow) till augusti 2014. </a:t>
              </a:r>
            </a:p>
          </p:txBody>
        </p:sp>
      </p:grpSp>
      <p:grpSp>
        <p:nvGrpSpPr>
          <p:cNvPr id="140" name="Group 140"/>
          <p:cNvGrpSpPr/>
          <p:nvPr/>
        </p:nvGrpSpPr>
        <p:grpSpPr>
          <a:xfrm>
            <a:off x="2010694" y="3531391"/>
            <a:ext cx="8112131" cy="2690818"/>
            <a:chOff x="0" y="0"/>
            <a:chExt cx="8112130" cy="2690817"/>
          </a:xfrm>
        </p:grpSpPr>
        <p:sp>
          <p:nvSpPr>
            <p:cNvPr id="138" name="Shape 138"/>
            <p:cNvSpPr/>
            <p:nvPr/>
          </p:nvSpPr>
          <p:spPr>
            <a:xfrm>
              <a:off x="0" y="130976"/>
              <a:ext cx="8013717"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l">
                <a:defRPr sz="1800"/>
              </a:pPr>
              <a:r>
                <a:rPr sz="3000">
                  <a:latin typeface="Gill Sans"/>
                  <a:ea typeface="Gill Sans"/>
                  <a:cs typeface="Gill Sans"/>
                  <a:sym typeface="Gill Sans"/>
                </a:rPr>
                <a:t>Från Finland. </a:t>
              </a:r>
              <a:endParaRPr sz="3000">
                <a:latin typeface="Gill Sans"/>
                <a:ea typeface="Gill Sans"/>
                <a:cs typeface="Gill Sans"/>
                <a:sym typeface="Gill Sans"/>
              </a:endParaRPr>
            </a:p>
            <a:p>
              <a:pPr lvl="0" algn="l">
                <a:defRPr sz="1800"/>
              </a:pPr>
              <a:r>
                <a:rPr sz="3000">
                  <a:latin typeface="Gill Sans"/>
                  <a:ea typeface="Gill Sans"/>
                  <a:cs typeface="Gill Sans"/>
                  <a:sym typeface="Gill Sans"/>
                </a:rPr>
                <a:t>Finlandssvensk.</a:t>
              </a:r>
            </a:p>
          </p:txBody>
        </p:sp>
        <p:pic>
          <p:nvPicPr>
            <p:cNvPr id="139" name="pasted-image.png"/>
            <p:cNvPicPr/>
            <p:nvPr/>
          </p:nvPicPr>
          <p:blipFill>
            <a:blip r:embed="rId2">
              <a:extLst/>
            </a:blip>
            <a:stretch>
              <a:fillRect/>
            </a:stretch>
          </p:blipFill>
          <p:spPr>
            <a:xfrm>
              <a:off x="4033140" y="0"/>
              <a:ext cx="4078991" cy="2690818"/>
            </a:xfrm>
            <a:prstGeom prst="rect">
              <a:avLst/>
            </a:prstGeom>
            <a:ln w="12700" cap="flat">
              <a:noFill/>
              <a:miter lim="400000"/>
            </a:ln>
            <a:effectLst/>
          </p:spPr>
        </p:pic>
      </p:grpSp>
      <p:sp>
        <p:nvSpPr>
          <p:cNvPr id="141" name="Shape 141"/>
          <p:cNvSpPr/>
          <p:nvPr/>
        </p:nvSpPr>
        <p:spPr>
          <a:xfrm>
            <a:off x="2010694" y="8710617"/>
            <a:ext cx="9987669"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solidFill>
                  <a:srgbClr val="0365C0"/>
                </a:solidFill>
                <a:latin typeface="Gill Sans"/>
                <a:ea typeface="Gill Sans"/>
                <a:cs typeface="Gill Sans"/>
                <a:sym typeface="Gill Sans"/>
              </a:rPr>
              <a:t>Nu är jag forskare här. </a:t>
            </a:r>
            <a:r>
              <a:rPr sz="3000">
                <a:latin typeface="Gill Sans"/>
                <a:ea typeface="Gill Sans"/>
                <a:cs typeface="Gill Sans"/>
                <a:sym typeface="Gill Sans"/>
              </a:rPr>
              <a:t>(Jag forskar i formella metoder och FP.)</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 grpId="1"/>
      <p:bldP build="whole" bldLvl="1" animBg="1" rev="0" advAuto="0" spid="140" grpId="2"/>
      <p:bldP build="whole" bldLvl="1" animBg="1" rev="0" advAuto="0" spid="141" grpId="4"/>
      <p:bldP build="whole" bldLvl="1" animBg="1" rev="0" advAuto="0" spid="137"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Gruppindelning</a:t>
            </a:r>
          </a:p>
        </p:txBody>
      </p:sp>
      <p:sp>
        <p:nvSpPr>
          <p:cNvPr id="144" name="Shape 144"/>
          <p:cNvSpPr/>
          <p:nvPr/>
        </p:nvSpPr>
        <p:spPr>
          <a:xfrm>
            <a:off x="2010694" y="2487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latin typeface="Gill Sans"/>
                <a:ea typeface="Gill Sans"/>
                <a:cs typeface="Gill Sans"/>
                <a:sym typeface="Gill Sans"/>
              </a:defRPr>
            </a:lvl1pPr>
          </a:lstStyle>
          <a:p>
            <a:pPr lvl="0">
              <a:defRPr sz="1800"/>
            </a:pPr>
            <a:r>
              <a:rPr sz="3000"/>
              <a:t>Det är cirka hundra studerande i den här kursen. </a:t>
            </a:r>
          </a:p>
        </p:txBody>
      </p:sp>
      <p:sp>
        <p:nvSpPr>
          <p:cNvPr id="145" name="Shape 145"/>
          <p:cNvSpPr/>
          <p:nvPr/>
        </p:nvSpPr>
        <p:spPr>
          <a:xfrm>
            <a:off x="2010694" y="3281367"/>
            <a:ext cx="8013717" cy="990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latin typeface="Gill Sans"/>
                <a:ea typeface="Gill Sans"/>
                <a:cs typeface="Gill Sans"/>
                <a:sym typeface="Gill Sans"/>
              </a:defRPr>
            </a:lvl1pPr>
          </a:lstStyle>
          <a:p>
            <a:pPr lvl="0">
              <a:defRPr sz="1800"/>
            </a:pPr>
            <a:r>
              <a:rPr sz="3000"/>
              <a:t>För att få ner siffran till lämpliga små grupper, så ska ni dela upp er i fyra grupper.</a:t>
            </a:r>
          </a:p>
        </p:txBody>
      </p:sp>
      <p:grpSp>
        <p:nvGrpSpPr>
          <p:cNvPr id="148" name="Group 148"/>
          <p:cNvGrpSpPr/>
          <p:nvPr/>
        </p:nvGrpSpPr>
        <p:grpSpPr>
          <a:xfrm>
            <a:off x="2378994" y="4802192"/>
            <a:ext cx="8983412" cy="1847851"/>
            <a:chOff x="0" y="0"/>
            <a:chExt cx="8983411" cy="1847849"/>
          </a:xfrm>
        </p:grpSpPr>
        <p:sp>
          <p:nvSpPr>
            <p:cNvPr id="146" name="Shape 146"/>
            <p:cNvSpPr/>
            <p:nvPr/>
          </p:nvSpPr>
          <p:spPr>
            <a:xfrm>
              <a:off x="14214" y="0"/>
              <a:ext cx="8969198" cy="6112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l">
                <a:defRPr sz="3000">
                  <a:solidFill>
                    <a:srgbClr val="00882B"/>
                  </a:solidFill>
                  <a:latin typeface="Gill Sans"/>
                  <a:ea typeface="Gill Sans"/>
                  <a:cs typeface="Gill Sans"/>
                  <a:sym typeface="Gill Sans"/>
                </a:defRPr>
              </a:lvl1pPr>
            </a:lstStyle>
            <a:p>
              <a:pPr lvl="0">
                <a:defRPr sz="1800">
                  <a:solidFill>
                    <a:srgbClr val="000000"/>
                  </a:solidFill>
                </a:defRPr>
              </a:pPr>
              <a:r>
                <a:rPr sz="3000">
                  <a:solidFill>
                    <a:srgbClr val="00882B"/>
                  </a:solidFill>
                </a:rPr>
                <a:t>A, B, C, D</a:t>
              </a:r>
            </a:p>
          </p:txBody>
        </p:sp>
        <p:sp>
          <p:nvSpPr>
            <p:cNvPr id="147" name="Shape 147"/>
            <p:cNvSpPr/>
            <p:nvPr/>
          </p:nvSpPr>
          <p:spPr>
            <a:xfrm>
              <a:off x="0" y="753354"/>
              <a:ext cx="8969198" cy="10944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lgn="l">
                <a:defRPr sz="1800"/>
              </a:pPr>
              <a:r>
                <a:rPr sz="3000">
                  <a:solidFill>
                    <a:srgbClr val="00882B"/>
                  </a:solidFill>
                  <a:latin typeface="Gill Sans"/>
                  <a:ea typeface="Gill Sans"/>
                  <a:cs typeface="Gill Sans"/>
                  <a:sym typeface="Gill Sans"/>
                </a:rPr>
                <a:t>Samma grupper som i </a:t>
              </a:r>
              <a:r>
                <a:rPr i="1" sz="3000">
                  <a:solidFill>
                    <a:srgbClr val="00882B"/>
                  </a:solidFill>
                  <a:latin typeface="Gill Sans"/>
                  <a:ea typeface="Gill Sans"/>
                  <a:cs typeface="Gill Sans"/>
                  <a:sym typeface="Gill Sans"/>
                </a:rPr>
                <a:t>Grundläggande datorteknik EDA433</a:t>
              </a:r>
              <a:endParaRPr i="1" sz="3000">
                <a:solidFill>
                  <a:srgbClr val="00882B"/>
                </a:solidFill>
                <a:latin typeface="Gill Sans"/>
                <a:ea typeface="Gill Sans"/>
                <a:cs typeface="Gill Sans"/>
                <a:sym typeface="Gill Sans"/>
              </a:endParaRPr>
            </a:p>
          </p:txBody>
        </p:sp>
      </p:grpSp>
      <p:sp>
        <p:nvSpPr>
          <p:cNvPr id="149" name="Shape 149"/>
          <p:cNvSpPr/>
          <p:nvPr/>
        </p:nvSpPr>
        <p:spPr>
          <a:xfrm>
            <a:off x="2010694" y="8202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latin typeface="Gill Sans"/>
                <a:ea typeface="Gill Sans"/>
                <a:cs typeface="Gill Sans"/>
                <a:sym typeface="Gill Sans"/>
              </a:defRPr>
            </a:lvl1pPr>
          </a:lstStyle>
          <a:p>
            <a:pPr lvl="0">
              <a:defRPr sz="1800"/>
            </a:pPr>
            <a:r>
              <a:rPr sz="3000"/>
              <a:t>Ni bör också hitta en labbkompis för labbarna.</a:t>
            </a:r>
          </a:p>
        </p:txBody>
      </p:sp>
      <p:sp>
        <p:nvSpPr>
          <p:cNvPr id="150" name="Shape 150"/>
          <p:cNvSpPr/>
          <p:nvPr/>
        </p:nvSpPr>
        <p:spPr>
          <a:xfrm>
            <a:off x="2010694" y="6678617"/>
            <a:ext cx="8983412"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solidFill>
                  <a:srgbClr val="C82506"/>
                </a:solidFill>
                <a:latin typeface="Gill Sans"/>
                <a:ea typeface="Gill Sans"/>
                <a:cs typeface="Gill Sans"/>
                <a:sym typeface="Gill Sans"/>
              </a:rPr>
              <a:t>Varför denna indelning?</a:t>
            </a:r>
            <a:r>
              <a:rPr sz="3000">
                <a:latin typeface="Gill Sans"/>
                <a:ea typeface="Gill Sans"/>
                <a:cs typeface="Gill Sans"/>
                <a:sym typeface="Gill Sans"/>
              </a:rPr>
              <a:t> Svar: se schemat på hemsidan.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1"/>
      <p:bldP build="whole" bldLvl="1" animBg="1" rev="0" advAuto="0" spid="150" grpId="2"/>
      <p:bldP build="whole" bldLvl="1" animBg="1" rev="0" advAuto="0" spid="149" grpId="3"/>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Labbarna</a:t>
            </a:r>
          </a:p>
        </p:txBody>
      </p:sp>
      <p:sp>
        <p:nvSpPr>
          <p:cNvPr id="153" name="Shape 153"/>
          <p:cNvSpPr/>
          <p:nvPr/>
        </p:nvSpPr>
        <p:spPr>
          <a:xfrm>
            <a:off x="2010694" y="2868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latin typeface="Gill Sans"/>
                <a:ea typeface="Gill Sans"/>
                <a:cs typeface="Gill Sans"/>
                <a:sym typeface="Gill Sans"/>
              </a:defRPr>
            </a:lvl1pPr>
          </a:lstStyle>
          <a:p>
            <a:pPr lvl="0">
              <a:defRPr sz="1800"/>
            </a:pPr>
            <a:r>
              <a:rPr sz="3000"/>
              <a:t>Labbarna görs i par. </a:t>
            </a:r>
          </a:p>
        </p:txBody>
      </p:sp>
      <p:sp>
        <p:nvSpPr>
          <p:cNvPr id="154" name="Shape 154"/>
          <p:cNvSpPr/>
          <p:nvPr/>
        </p:nvSpPr>
        <p:spPr>
          <a:xfrm>
            <a:off x="2010694" y="3630617"/>
            <a:ext cx="8741714"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Det finns fyra labbuppgifter (labbar), med </a:t>
            </a:r>
            <a:r>
              <a:rPr sz="3000">
                <a:solidFill>
                  <a:srgbClr val="C82506"/>
                </a:solidFill>
                <a:latin typeface="Gill Sans"/>
                <a:ea typeface="Gill Sans"/>
                <a:cs typeface="Gill Sans"/>
                <a:sym typeface="Gill Sans"/>
              </a:rPr>
              <a:t>deadlines</a:t>
            </a:r>
            <a:r>
              <a:rPr sz="3000">
                <a:latin typeface="Gill Sans"/>
                <a:ea typeface="Gill Sans"/>
                <a:cs typeface="Gill Sans"/>
                <a:sym typeface="Gill Sans"/>
              </a:rPr>
              <a:t>:</a:t>
            </a:r>
          </a:p>
        </p:txBody>
      </p:sp>
      <p:sp>
        <p:nvSpPr>
          <p:cNvPr id="155" name="Shape 155"/>
          <p:cNvSpPr/>
          <p:nvPr/>
        </p:nvSpPr>
        <p:spPr>
          <a:xfrm>
            <a:off x="2137694" y="4443417"/>
            <a:ext cx="8741714" cy="4381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solidFill>
                  <a:srgbClr val="00882B"/>
                </a:solidFill>
                <a:latin typeface="Gill Sans"/>
                <a:ea typeface="Gill Sans"/>
                <a:cs typeface="Gill Sans"/>
                <a:sym typeface="Gill Sans"/>
              </a:rPr>
              <a:t>  </a:t>
            </a:r>
            <a:r>
              <a:rPr sz="3000">
                <a:solidFill>
                  <a:srgbClr val="00882B"/>
                </a:solidFill>
                <a:latin typeface="Gill Sans SemiBold"/>
                <a:ea typeface="Gill Sans SemiBold"/>
                <a:cs typeface="Gill Sans SemiBold"/>
                <a:sym typeface="Gill Sans SemiBold"/>
              </a:rPr>
              <a:t>Lab 1: Registrering i Fire</a:t>
            </a:r>
            <a:endParaRPr sz="3000">
              <a:solidFill>
                <a:srgbClr val="00882B"/>
              </a:solidFill>
              <a:latin typeface="Gill Sans SemiBold"/>
              <a:ea typeface="Gill Sans SemiBold"/>
              <a:cs typeface="Gill Sans SemiBold"/>
              <a:sym typeface="Gill Sans SemiBold"/>
            </a:endParaRPr>
          </a:p>
          <a:p>
            <a:pPr lvl="0" algn="l">
              <a:spcBef>
                <a:spcPts val="600"/>
              </a:spcBef>
              <a:defRPr sz="1800"/>
            </a:pPr>
            <a:r>
              <a:rPr sz="3000">
                <a:solidFill>
                  <a:srgbClr val="00882B"/>
                </a:solidFill>
                <a:latin typeface="Gill Sans"/>
                <a:ea typeface="Gill Sans"/>
                <a:cs typeface="Gill Sans"/>
                <a:sym typeface="Gill Sans"/>
              </a:rPr>
              <a:t>   </a:t>
            </a:r>
            <a:r>
              <a:rPr sz="3000">
                <a:latin typeface="Gill Sans"/>
                <a:ea typeface="Gill Sans"/>
                <a:cs typeface="Gill Sans"/>
                <a:sym typeface="Gill Sans"/>
              </a:rPr>
              <a:t>(deadline: 18:00, tisdag 8.9)</a:t>
            </a:r>
            <a:endParaRPr sz="3000">
              <a:latin typeface="Gill Sans"/>
              <a:ea typeface="Gill Sans"/>
              <a:cs typeface="Gill Sans"/>
              <a:sym typeface="Gill Sans"/>
            </a:endParaRPr>
          </a:p>
          <a:p>
            <a:pPr lvl="0" algn="l">
              <a:defRPr sz="1800"/>
            </a:pPr>
            <a:r>
              <a:rPr sz="3000">
                <a:solidFill>
                  <a:srgbClr val="00882B"/>
                </a:solidFill>
                <a:latin typeface="Gill Sans"/>
                <a:ea typeface="Gill Sans"/>
                <a:cs typeface="Gill Sans"/>
                <a:sym typeface="Gill Sans"/>
              </a:rPr>
              <a:t>  </a:t>
            </a:r>
            <a:r>
              <a:rPr sz="3000">
                <a:solidFill>
                  <a:srgbClr val="00882B"/>
                </a:solidFill>
                <a:latin typeface="Gill Sans SemiBold"/>
                <a:ea typeface="Gill Sans SemiBold"/>
                <a:cs typeface="Gill Sans SemiBold"/>
                <a:sym typeface="Gill Sans SemiBold"/>
              </a:rPr>
              <a:t>Lab 2: Metoder och fält; en klass för rationella tal</a:t>
            </a:r>
            <a:endParaRPr sz="3000">
              <a:solidFill>
                <a:srgbClr val="00882B"/>
              </a:solidFill>
              <a:latin typeface="Gill Sans SemiBold"/>
              <a:ea typeface="Gill Sans SemiBold"/>
              <a:cs typeface="Gill Sans SemiBold"/>
              <a:sym typeface="Gill Sans SemiBold"/>
            </a:endParaRPr>
          </a:p>
          <a:p>
            <a:pPr lvl="0" algn="l">
              <a:spcBef>
                <a:spcPts val="600"/>
              </a:spcBef>
              <a:defRPr sz="1800"/>
            </a:pPr>
            <a:r>
              <a:rPr sz="3000">
                <a:solidFill>
                  <a:srgbClr val="00882B"/>
                </a:solidFill>
                <a:latin typeface="Gill Sans"/>
                <a:ea typeface="Gill Sans"/>
                <a:cs typeface="Gill Sans"/>
                <a:sym typeface="Gill Sans"/>
              </a:rPr>
              <a:t>   </a:t>
            </a:r>
            <a:r>
              <a:rPr sz="3000">
                <a:latin typeface="Gill Sans"/>
                <a:ea typeface="Gill Sans"/>
                <a:cs typeface="Gill Sans"/>
                <a:sym typeface="Gill Sans"/>
              </a:rPr>
              <a:t>(deadline: 18:00, tisdag 22.9)</a:t>
            </a:r>
            <a:endParaRPr sz="3000">
              <a:solidFill>
                <a:srgbClr val="00882B"/>
              </a:solidFill>
              <a:latin typeface="Gill Sans"/>
              <a:ea typeface="Gill Sans"/>
              <a:cs typeface="Gill Sans"/>
              <a:sym typeface="Gill Sans"/>
            </a:endParaRPr>
          </a:p>
          <a:p>
            <a:pPr lvl="0" algn="l">
              <a:defRPr sz="1800"/>
            </a:pPr>
            <a:r>
              <a:rPr sz="3000">
                <a:solidFill>
                  <a:srgbClr val="00882B"/>
                </a:solidFill>
                <a:latin typeface="Gill Sans"/>
                <a:ea typeface="Gill Sans"/>
                <a:cs typeface="Gill Sans"/>
                <a:sym typeface="Gill Sans"/>
              </a:rPr>
              <a:t>  </a:t>
            </a:r>
            <a:r>
              <a:rPr sz="3000">
                <a:solidFill>
                  <a:srgbClr val="00882B"/>
                </a:solidFill>
                <a:latin typeface="Gill Sans SemiBold"/>
                <a:ea typeface="Gill Sans SemiBold"/>
                <a:cs typeface="Gill Sans SemiBold"/>
                <a:sym typeface="Gill Sans SemiBold"/>
              </a:rPr>
              <a:t>Lab 3: Counter och </a:t>
            </a:r>
            <a:r>
              <a:rPr strike="sngStrike" sz="3000">
                <a:solidFill>
                  <a:srgbClr val="C82506"/>
                </a:solidFill>
                <a:latin typeface="Gill Sans SemiBold"/>
                <a:ea typeface="Gill Sans SemiBold"/>
                <a:cs typeface="Gill Sans SemiBold"/>
                <a:sym typeface="Gill Sans SemiBold"/>
              </a:rPr>
              <a:t> Secant </a:t>
            </a:r>
            <a:r>
              <a:rPr sz="3000">
                <a:solidFill>
                  <a:srgbClr val="00882B"/>
                </a:solidFill>
                <a:latin typeface="Gill Sans SemiBold"/>
                <a:ea typeface="Gill Sans SemiBold"/>
                <a:cs typeface="Gill Sans SemiBold"/>
                <a:sym typeface="Gill Sans SemiBold"/>
              </a:rPr>
              <a:t> Labyrint</a:t>
            </a:r>
            <a:endParaRPr sz="3000">
              <a:solidFill>
                <a:srgbClr val="00882B"/>
              </a:solidFill>
              <a:latin typeface="Gill Sans"/>
              <a:ea typeface="Gill Sans"/>
              <a:cs typeface="Gill Sans"/>
              <a:sym typeface="Gill Sans"/>
            </a:endParaRPr>
          </a:p>
          <a:p>
            <a:pPr lvl="0" algn="l">
              <a:spcBef>
                <a:spcPts val="600"/>
              </a:spcBef>
              <a:defRPr sz="1800"/>
            </a:pPr>
            <a:r>
              <a:rPr sz="3000">
                <a:latin typeface="Gill Sans"/>
                <a:ea typeface="Gill Sans"/>
                <a:cs typeface="Gill Sans"/>
                <a:sym typeface="Gill Sans"/>
              </a:rPr>
              <a:t>   (deadline: 18:00, tisdag 6.10)</a:t>
            </a:r>
            <a:endParaRPr sz="3000">
              <a:latin typeface="Gill Sans"/>
              <a:ea typeface="Gill Sans"/>
              <a:cs typeface="Gill Sans"/>
              <a:sym typeface="Gill Sans"/>
            </a:endParaRPr>
          </a:p>
          <a:p>
            <a:pPr lvl="0" algn="l">
              <a:defRPr sz="1800"/>
            </a:pPr>
            <a:r>
              <a:rPr sz="3000">
                <a:solidFill>
                  <a:srgbClr val="00882B"/>
                </a:solidFill>
                <a:latin typeface="Gill Sans"/>
                <a:ea typeface="Gill Sans"/>
                <a:cs typeface="Gill Sans"/>
                <a:sym typeface="Gill Sans"/>
              </a:rPr>
              <a:t> </a:t>
            </a:r>
            <a:r>
              <a:rPr sz="3000">
                <a:solidFill>
                  <a:srgbClr val="00882B"/>
                </a:solidFill>
                <a:latin typeface="Gill Sans SemiBold"/>
                <a:ea typeface="Gill Sans SemiBold"/>
                <a:cs typeface="Gill Sans SemiBold"/>
                <a:sym typeface="Gill Sans SemiBold"/>
              </a:rPr>
              <a:t> Lab 4: Memory </a:t>
            </a:r>
            <a:endParaRPr sz="3000">
              <a:solidFill>
                <a:srgbClr val="00882B"/>
              </a:solidFill>
              <a:latin typeface="Gill Sans"/>
              <a:ea typeface="Gill Sans"/>
              <a:cs typeface="Gill Sans"/>
              <a:sym typeface="Gill Sans"/>
            </a:endParaRPr>
          </a:p>
          <a:p>
            <a:pPr lvl="0" algn="l">
              <a:defRPr sz="1800"/>
            </a:pPr>
            <a:r>
              <a:rPr sz="3000">
                <a:solidFill>
                  <a:srgbClr val="00882B"/>
                </a:solidFill>
                <a:latin typeface="Gill Sans"/>
                <a:ea typeface="Gill Sans"/>
                <a:cs typeface="Gill Sans"/>
                <a:sym typeface="Gill Sans"/>
              </a:rPr>
              <a:t>   </a:t>
            </a:r>
            <a:r>
              <a:rPr sz="3000">
                <a:latin typeface="Gill Sans"/>
                <a:ea typeface="Gill Sans"/>
                <a:cs typeface="Gill Sans"/>
                <a:sym typeface="Gill Sans"/>
              </a:rPr>
              <a:t>(deadline: 18:00, onsdag 21.10)</a:t>
            </a:r>
            <a:endParaRPr sz="3000">
              <a:solidFill>
                <a:srgbClr val="00882B"/>
              </a:solidFill>
              <a:latin typeface="Gill Sans"/>
              <a:ea typeface="Gill Sans"/>
              <a:cs typeface="Gill Sans"/>
              <a:sym typeface="Gill Sans"/>
            </a:endParaRPr>
          </a:p>
        </p:txBody>
      </p:sp>
      <p:sp>
        <p:nvSpPr>
          <p:cNvPr id="156" name="Shape 156"/>
          <p:cNvSpPr/>
          <p:nvPr/>
        </p:nvSpPr>
        <p:spPr>
          <a:xfrm>
            <a:off x="2010694" y="2106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latin typeface="Gill Sans"/>
                <a:ea typeface="Gill Sans"/>
                <a:cs typeface="Gill Sans"/>
                <a:sym typeface="Gill Sans"/>
              </a:defRPr>
            </a:lvl1pPr>
          </a:lstStyle>
          <a:p>
            <a:pPr lvl="0">
              <a:defRPr sz="1800"/>
            </a:pPr>
            <a:r>
              <a:rPr sz="3000"/>
              <a:t>Ni bör också hitta en labbkompis för labbarna.</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3" grpId="1"/>
      <p:bldP build="whole" bldLvl="1" animBg="1" rev="0" advAuto="0" spid="154" grpId="2"/>
      <p:bldP build="whole" bldLvl="1" animBg="1" rev="0" advAuto="0" spid="155" grpId="3"/>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Labbarna</a:t>
            </a:r>
          </a:p>
        </p:txBody>
      </p:sp>
      <p:sp>
        <p:nvSpPr>
          <p:cNvPr id="159" name="Shape 159"/>
          <p:cNvSpPr/>
          <p:nvPr/>
        </p:nvSpPr>
        <p:spPr>
          <a:xfrm>
            <a:off x="2010694" y="2106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Man lämnar in labbar genom </a:t>
            </a:r>
            <a:r>
              <a:rPr sz="3000">
                <a:solidFill>
                  <a:srgbClr val="C82506"/>
                </a:solidFill>
                <a:latin typeface="Gill Sans"/>
                <a:ea typeface="Gill Sans"/>
                <a:cs typeface="Gill Sans"/>
                <a:sym typeface="Gill Sans"/>
              </a:rPr>
              <a:t>Fire</a:t>
            </a:r>
            <a:r>
              <a:rPr sz="3000">
                <a:latin typeface="Gill Sans"/>
                <a:ea typeface="Gill Sans"/>
                <a:cs typeface="Gill Sans"/>
                <a:sym typeface="Gill Sans"/>
              </a:rPr>
              <a:t> systemet.</a:t>
            </a:r>
          </a:p>
        </p:txBody>
      </p:sp>
      <p:sp>
        <p:nvSpPr>
          <p:cNvPr id="160" name="Shape 160"/>
          <p:cNvSpPr/>
          <p:nvPr/>
        </p:nvSpPr>
        <p:spPr>
          <a:xfrm>
            <a:off x="2010694" y="2868617"/>
            <a:ext cx="10307433"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Ni får feedback på er labb senast </a:t>
            </a:r>
            <a:r>
              <a:rPr sz="3000">
                <a:solidFill>
                  <a:srgbClr val="0365C0"/>
                </a:solidFill>
                <a:latin typeface="Gill Sans"/>
                <a:ea typeface="Gill Sans"/>
                <a:cs typeface="Gill Sans"/>
                <a:sym typeface="Gill Sans"/>
              </a:rPr>
              <a:t>tre arbetsdagar </a:t>
            </a:r>
            <a:r>
              <a:rPr sz="3000">
                <a:latin typeface="Gill Sans"/>
                <a:ea typeface="Gill Sans"/>
                <a:cs typeface="Gill Sans"/>
                <a:sym typeface="Gill Sans"/>
              </a:rPr>
              <a:t>efter deadlinen.</a:t>
            </a:r>
          </a:p>
        </p:txBody>
      </p:sp>
      <p:sp>
        <p:nvSpPr>
          <p:cNvPr id="161" name="Shape 161"/>
          <p:cNvSpPr/>
          <p:nvPr/>
        </p:nvSpPr>
        <p:spPr>
          <a:xfrm>
            <a:off x="2010694" y="3630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Man får </a:t>
            </a:r>
            <a:r>
              <a:rPr sz="3000">
                <a:solidFill>
                  <a:srgbClr val="00882B"/>
                </a:solidFill>
                <a:latin typeface="Gill Sans"/>
                <a:ea typeface="Gill Sans"/>
                <a:cs typeface="Gill Sans"/>
                <a:sym typeface="Gill Sans"/>
              </a:rPr>
              <a:t>poäng</a:t>
            </a:r>
            <a:r>
              <a:rPr sz="3000">
                <a:latin typeface="Gill Sans"/>
                <a:ea typeface="Gill Sans"/>
                <a:cs typeface="Gill Sans"/>
                <a:sym typeface="Gill Sans"/>
              </a:rPr>
              <a:t> för labbar, som är godkända.</a:t>
            </a:r>
          </a:p>
        </p:txBody>
      </p:sp>
      <p:sp>
        <p:nvSpPr>
          <p:cNvPr id="162" name="Shape 162"/>
          <p:cNvSpPr/>
          <p:nvPr/>
        </p:nvSpPr>
        <p:spPr>
          <a:xfrm>
            <a:off x="2010694" y="4424367"/>
            <a:ext cx="8013717" cy="990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Om labben </a:t>
            </a:r>
            <a:r>
              <a:rPr sz="3000">
                <a:solidFill>
                  <a:srgbClr val="C82506"/>
                </a:solidFill>
                <a:latin typeface="Gill Sans"/>
                <a:ea typeface="Gill Sans"/>
                <a:cs typeface="Gill Sans"/>
                <a:sym typeface="Gill Sans"/>
              </a:rPr>
              <a:t>inte är godkänd</a:t>
            </a:r>
            <a:r>
              <a:rPr sz="3000">
                <a:latin typeface="Gill Sans"/>
                <a:ea typeface="Gill Sans"/>
                <a:cs typeface="Gill Sans"/>
                <a:sym typeface="Gill Sans"/>
              </a:rPr>
              <a:t>, får man </a:t>
            </a:r>
            <a:r>
              <a:rPr sz="3000">
                <a:solidFill>
                  <a:srgbClr val="0365C0"/>
                </a:solidFill>
                <a:latin typeface="Gill Sans"/>
                <a:ea typeface="Gill Sans"/>
                <a:cs typeface="Gill Sans"/>
                <a:sym typeface="Gill Sans"/>
              </a:rPr>
              <a:t>en vecka</a:t>
            </a:r>
            <a:r>
              <a:rPr sz="3000">
                <a:latin typeface="Gill Sans"/>
                <a:ea typeface="Gill Sans"/>
                <a:cs typeface="Gill Sans"/>
                <a:sym typeface="Gill Sans"/>
              </a:rPr>
              <a:t> på sig att lämna in en </a:t>
            </a:r>
            <a:r>
              <a:rPr sz="3000">
                <a:solidFill>
                  <a:srgbClr val="0365C0"/>
                </a:solidFill>
                <a:latin typeface="Gill Sans"/>
                <a:ea typeface="Gill Sans"/>
                <a:cs typeface="Gill Sans"/>
                <a:sym typeface="Gill Sans"/>
              </a:rPr>
              <a:t>ny version</a:t>
            </a:r>
            <a:r>
              <a:rPr sz="3000">
                <a:latin typeface="Gill Sans"/>
                <a:ea typeface="Gill Sans"/>
                <a:cs typeface="Gill Sans"/>
                <a:sym typeface="Gill Sans"/>
              </a:rPr>
              <a:t>.</a:t>
            </a:r>
          </a:p>
        </p:txBody>
      </p:sp>
      <p:grpSp>
        <p:nvGrpSpPr>
          <p:cNvPr id="165" name="Group 165"/>
          <p:cNvGrpSpPr/>
          <p:nvPr/>
        </p:nvGrpSpPr>
        <p:grpSpPr>
          <a:xfrm>
            <a:off x="2010694" y="6162825"/>
            <a:ext cx="9651064" cy="1882486"/>
            <a:chOff x="0" y="0"/>
            <a:chExt cx="9651063" cy="1882485"/>
          </a:xfrm>
        </p:grpSpPr>
        <p:sp>
          <p:nvSpPr>
            <p:cNvPr id="163" name="Shape 163"/>
            <p:cNvSpPr/>
            <p:nvPr/>
          </p:nvSpPr>
          <p:spPr>
            <a:xfrm>
              <a:off x="0" y="0"/>
              <a:ext cx="9353154" cy="63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lgn="l">
                <a:defRPr sz="1800"/>
              </a:pPr>
              <a:r>
                <a:rPr sz="3000">
                  <a:latin typeface="Gill Sans"/>
                  <a:ea typeface="Gill Sans"/>
                  <a:cs typeface="Gill Sans"/>
                  <a:sym typeface="Gill Sans"/>
                </a:rPr>
                <a:t>För att komma </a:t>
              </a:r>
              <a:r>
                <a:rPr sz="3000">
                  <a:solidFill>
                    <a:srgbClr val="00882B"/>
                  </a:solidFill>
                  <a:latin typeface="Gill Sans"/>
                  <a:ea typeface="Gill Sans"/>
                  <a:cs typeface="Gill Sans"/>
                  <a:sym typeface="Gill Sans"/>
                </a:rPr>
                <a:t>igenom kursen</a:t>
              </a:r>
              <a:r>
                <a:rPr sz="3000">
                  <a:latin typeface="Gill Sans"/>
                  <a:ea typeface="Gill Sans"/>
                  <a:cs typeface="Gill Sans"/>
                  <a:sym typeface="Gill Sans"/>
                </a:rPr>
                <a:t>, måste man ha:</a:t>
              </a:r>
            </a:p>
          </p:txBody>
        </p:sp>
        <p:sp>
          <p:nvSpPr>
            <p:cNvPr id="164" name="Shape 164"/>
            <p:cNvSpPr/>
            <p:nvPr/>
          </p:nvSpPr>
          <p:spPr>
            <a:xfrm>
              <a:off x="297909" y="726313"/>
              <a:ext cx="9353155" cy="11561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marL="370416" indent="-370416" algn="l">
                <a:buClr>
                  <a:srgbClr val="C82506"/>
                </a:buClr>
                <a:buSzPct val="97000"/>
                <a:buChar char="‣"/>
                <a:defRPr sz="1800"/>
              </a:pPr>
              <a:r>
                <a:rPr sz="3000">
                  <a:solidFill>
                    <a:srgbClr val="0365C0"/>
                  </a:solidFill>
                  <a:latin typeface="Gill Sans"/>
                  <a:ea typeface="Gill Sans"/>
                  <a:cs typeface="Gill Sans"/>
                  <a:sym typeface="Gill Sans"/>
                </a:rPr>
                <a:t>minst </a:t>
              </a:r>
              <a:r>
                <a:rPr i="1" sz="3000">
                  <a:solidFill>
                    <a:srgbClr val="0365C0"/>
                  </a:solidFill>
                  <a:latin typeface="Gill Sans"/>
                  <a:ea typeface="Gill Sans"/>
                  <a:cs typeface="Gill Sans"/>
                  <a:sym typeface="Gill Sans"/>
                </a:rPr>
                <a:t>ett poäng</a:t>
              </a:r>
              <a:r>
                <a:rPr sz="3000">
                  <a:solidFill>
                    <a:srgbClr val="0365C0"/>
                  </a:solidFill>
                  <a:latin typeface="Gill Sans"/>
                  <a:ea typeface="Gill Sans"/>
                  <a:cs typeface="Gill Sans"/>
                  <a:sym typeface="Gill Sans"/>
                </a:rPr>
                <a:t> för varje del av labuppgifterna, och</a:t>
              </a:r>
              <a:endParaRPr sz="30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solidFill>
                    <a:srgbClr val="0365C0"/>
                  </a:solidFill>
                  <a:latin typeface="Gill Sans"/>
                  <a:ea typeface="Gill Sans"/>
                  <a:cs typeface="Gill Sans"/>
                  <a:sym typeface="Gill Sans"/>
                </a:rPr>
                <a:t>minst hälften av alla poängen totalt (dvs </a:t>
              </a:r>
              <a:r>
                <a:rPr i="1" sz="3000">
                  <a:solidFill>
                    <a:srgbClr val="0365C0"/>
                  </a:solidFill>
                  <a:latin typeface="Gill Sans"/>
                  <a:ea typeface="Gill Sans"/>
                  <a:cs typeface="Gill Sans"/>
                  <a:sym typeface="Gill Sans"/>
                </a:rPr>
                <a:t>9 poäng totalt</a:t>
              </a:r>
              <a:r>
                <a:rPr sz="3000">
                  <a:solidFill>
                    <a:srgbClr val="0365C0"/>
                  </a:solidFill>
                  <a:latin typeface="Gill Sans"/>
                  <a:ea typeface="Gill Sans"/>
                  <a:cs typeface="Gill Sans"/>
                  <a:sym typeface="Gill Sans"/>
                </a:rPr>
                <a:t>)</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1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5" fill="hold">
                                  <p:stCondLst>
                                    <p:cond delay="0"/>
                                  </p:stCondLst>
                                  <p:iterate type="el" backwards="0">
                                    <p:tmAbs val="0"/>
                                  </p:iterate>
                                  <p:childTnLst>
                                    <p:set>
                                      <p:cBhvr>
                                        <p:cTn id="22" fill="hold"/>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5" grpId="5"/>
      <p:bldP build="whole" bldLvl="1" animBg="1" rev="0" advAuto="0" spid="159" grpId="1"/>
      <p:bldP build="whole" bldLvl="1" animBg="1" rev="0" advAuto="0" spid="162" grpId="4"/>
      <p:bldP build="whole" bldLvl="1" animBg="1" rev="0" advAuto="0" spid="161" grpId="3"/>
      <p:bldP build="whole" bldLvl="1" animBg="1" rev="0" advAuto="0" spid="160"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Bedömning / vitsord</a:t>
            </a:r>
          </a:p>
        </p:txBody>
      </p:sp>
      <p:sp>
        <p:nvSpPr>
          <p:cNvPr id="168" name="Shape 168"/>
          <p:cNvSpPr/>
          <p:nvPr/>
        </p:nvSpPr>
        <p:spPr>
          <a:xfrm>
            <a:off x="2010694" y="4011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latin typeface="Gill Sans"/>
                <a:ea typeface="Gill Sans"/>
                <a:cs typeface="Gill Sans"/>
                <a:sym typeface="Gill Sans"/>
              </a:defRPr>
            </a:lvl1pPr>
          </a:lstStyle>
          <a:p>
            <a:pPr lvl="0">
              <a:defRPr sz="1800"/>
            </a:pPr>
            <a:r>
              <a:rPr sz="3000"/>
              <a:t>då kommer får man godkänt för kursens labbar.</a:t>
            </a:r>
          </a:p>
        </p:txBody>
      </p:sp>
      <p:sp>
        <p:nvSpPr>
          <p:cNvPr id="169" name="Shape 169"/>
          <p:cNvSpPr/>
          <p:nvPr/>
        </p:nvSpPr>
        <p:spPr>
          <a:xfrm>
            <a:off x="2010694" y="4900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För </a:t>
            </a:r>
            <a:r>
              <a:rPr sz="3000">
                <a:solidFill>
                  <a:srgbClr val="C82506"/>
                </a:solidFill>
                <a:latin typeface="Gill Sans"/>
                <a:ea typeface="Gill Sans"/>
                <a:cs typeface="Gill Sans"/>
                <a:sym typeface="Gill Sans"/>
              </a:rPr>
              <a:t>tentamen</a:t>
            </a:r>
            <a:r>
              <a:rPr sz="3000">
                <a:latin typeface="Gill Sans"/>
                <a:ea typeface="Gill Sans"/>
                <a:cs typeface="Gill Sans"/>
                <a:sym typeface="Gill Sans"/>
              </a:rPr>
              <a:t> får man vitsord: </a:t>
            </a:r>
            <a:r>
              <a:rPr sz="3000">
                <a:solidFill>
                  <a:srgbClr val="00882B"/>
                </a:solidFill>
                <a:latin typeface="Gill Sans"/>
                <a:ea typeface="Gill Sans"/>
                <a:cs typeface="Gill Sans"/>
                <a:sym typeface="Gill Sans"/>
              </a:rPr>
              <a:t>U, 3, 4 eller 5</a:t>
            </a:r>
            <a:r>
              <a:rPr sz="3000">
                <a:latin typeface="Gill Sans"/>
                <a:ea typeface="Gill Sans"/>
                <a:cs typeface="Gill Sans"/>
                <a:sym typeface="Gill Sans"/>
              </a:rPr>
              <a:t>.</a:t>
            </a:r>
          </a:p>
        </p:txBody>
      </p:sp>
      <p:grpSp>
        <p:nvGrpSpPr>
          <p:cNvPr id="172" name="Group 172"/>
          <p:cNvGrpSpPr/>
          <p:nvPr/>
        </p:nvGrpSpPr>
        <p:grpSpPr>
          <a:xfrm>
            <a:off x="2010694" y="1971825"/>
            <a:ext cx="9651064" cy="1882486"/>
            <a:chOff x="0" y="0"/>
            <a:chExt cx="9651063" cy="1882485"/>
          </a:xfrm>
        </p:grpSpPr>
        <p:sp>
          <p:nvSpPr>
            <p:cNvPr id="170" name="Shape 170"/>
            <p:cNvSpPr/>
            <p:nvPr/>
          </p:nvSpPr>
          <p:spPr>
            <a:xfrm>
              <a:off x="0" y="0"/>
              <a:ext cx="9353154" cy="637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lgn="l">
                <a:defRPr sz="1800"/>
              </a:pPr>
              <a:r>
                <a:rPr sz="3000">
                  <a:latin typeface="Gill Sans"/>
                  <a:ea typeface="Gill Sans"/>
                  <a:cs typeface="Gill Sans"/>
                  <a:sym typeface="Gill Sans"/>
                </a:rPr>
                <a:t>För att komma </a:t>
              </a:r>
              <a:r>
                <a:rPr sz="3000">
                  <a:solidFill>
                    <a:srgbClr val="00882B"/>
                  </a:solidFill>
                  <a:latin typeface="Gill Sans"/>
                  <a:ea typeface="Gill Sans"/>
                  <a:cs typeface="Gill Sans"/>
                  <a:sym typeface="Gill Sans"/>
                </a:rPr>
                <a:t>igenom kursen</a:t>
              </a:r>
              <a:r>
                <a:rPr sz="3000">
                  <a:latin typeface="Gill Sans"/>
                  <a:ea typeface="Gill Sans"/>
                  <a:cs typeface="Gill Sans"/>
                  <a:sym typeface="Gill Sans"/>
                </a:rPr>
                <a:t>, måste man ha:</a:t>
              </a:r>
            </a:p>
          </p:txBody>
        </p:sp>
        <p:sp>
          <p:nvSpPr>
            <p:cNvPr id="171" name="Shape 171"/>
            <p:cNvSpPr/>
            <p:nvPr/>
          </p:nvSpPr>
          <p:spPr>
            <a:xfrm>
              <a:off x="297909" y="726313"/>
              <a:ext cx="9353155" cy="11561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marL="370416" indent="-370416" algn="l">
                <a:buClr>
                  <a:srgbClr val="C82506"/>
                </a:buClr>
                <a:buSzPct val="97000"/>
                <a:buChar char="‣"/>
                <a:defRPr sz="1800"/>
              </a:pPr>
              <a:r>
                <a:rPr sz="3000">
                  <a:solidFill>
                    <a:srgbClr val="0365C0"/>
                  </a:solidFill>
                  <a:latin typeface="Gill Sans"/>
                  <a:ea typeface="Gill Sans"/>
                  <a:cs typeface="Gill Sans"/>
                  <a:sym typeface="Gill Sans"/>
                </a:rPr>
                <a:t>minst </a:t>
              </a:r>
              <a:r>
                <a:rPr i="1" sz="3000">
                  <a:solidFill>
                    <a:srgbClr val="0365C0"/>
                  </a:solidFill>
                  <a:latin typeface="Gill Sans"/>
                  <a:ea typeface="Gill Sans"/>
                  <a:cs typeface="Gill Sans"/>
                  <a:sym typeface="Gill Sans"/>
                </a:rPr>
                <a:t>ett poäng</a:t>
              </a:r>
              <a:r>
                <a:rPr sz="3000">
                  <a:solidFill>
                    <a:srgbClr val="0365C0"/>
                  </a:solidFill>
                  <a:latin typeface="Gill Sans"/>
                  <a:ea typeface="Gill Sans"/>
                  <a:cs typeface="Gill Sans"/>
                  <a:sym typeface="Gill Sans"/>
                </a:rPr>
                <a:t> för varje del av labuppgifterna, och</a:t>
              </a:r>
              <a:endParaRPr sz="30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solidFill>
                    <a:srgbClr val="0365C0"/>
                  </a:solidFill>
                  <a:latin typeface="Gill Sans"/>
                  <a:ea typeface="Gill Sans"/>
                  <a:cs typeface="Gill Sans"/>
                  <a:sym typeface="Gill Sans"/>
                </a:rPr>
                <a:t>minst hälften av alla poängen totalt (dvs </a:t>
              </a:r>
              <a:r>
                <a:rPr i="1" sz="3000">
                  <a:solidFill>
                    <a:srgbClr val="0365C0"/>
                  </a:solidFill>
                  <a:latin typeface="Gill Sans"/>
                  <a:ea typeface="Gill Sans"/>
                  <a:cs typeface="Gill Sans"/>
                  <a:sym typeface="Gill Sans"/>
                </a:rPr>
                <a:t>9 poäng totalt</a:t>
              </a:r>
              <a:r>
                <a:rPr sz="3000">
                  <a:solidFill>
                    <a:srgbClr val="0365C0"/>
                  </a:solidFill>
                  <a:latin typeface="Gill Sans"/>
                  <a:ea typeface="Gill Sans"/>
                  <a:cs typeface="Gill Sans"/>
                  <a:sym typeface="Gill Sans"/>
                </a:rPr>
                <a:t>)</a:t>
              </a:r>
            </a:p>
          </p:txBody>
        </p:sp>
      </p:gr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9" grpId="2"/>
      <p:bldP build="whole" bldLvl="1" animBg="1" rev="0" advAuto="0" spid="168"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Feedback</a:t>
            </a:r>
          </a:p>
        </p:txBody>
      </p:sp>
      <p:grpSp>
        <p:nvGrpSpPr>
          <p:cNvPr id="178" name="Group 178"/>
          <p:cNvGrpSpPr/>
          <p:nvPr/>
        </p:nvGrpSpPr>
        <p:grpSpPr>
          <a:xfrm>
            <a:off x="3153694" y="2233617"/>
            <a:ext cx="8994109" cy="1769637"/>
            <a:chOff x="0" y="0"/>
            <a:chExt cx="8994108" cy="1769635"/>
          </a:xfrm>
        </p:grpSpPr>
        <p:sp>
          <p:nvSpPr>
            <p:cNvPr id="175" name="Shape 175"/>
            <p:cNvSpPr/>
            <p:nvPr/>
          </p:nvSpPr>
          <p:spPr>
            <a:xfrm>
              <a:off x="451740" y="779035"/>
              <a:ext cx="5813998" cy="990601"/>
            </a:xfrm>
            <a:prstGeom prst="roundRect">
              <a:avLst>
                <a:gd name="adj" fmla="val 19231"/>
              </a:avLst>
            </a:prstGeom>
            <a:solidFill>
              <a:srgbClr val="F9FDA2"/>
            </a:solidFill>
            <a:ln w="12700" cap="flat">
              <a:noFill/>
              <a:miter lim="400000"/>
            </a:ln>
            <a:effectLst>
              <a:outerShdw sx="100000" sy="100000" kx="0" ky="0" algn="b" rotWithShape="0" blurRad="152400" dist="114300" dir="2718888">
                <a:srgbClr val="000000">
                  <a:alpha val="50000"/>
                </a:srgbClr>
              </a:outerShdw>
            </a:effectLst>
          </p:spPr>
          <p:txBody>
            <a:bodyPr wrap="square" lIns="0" tIns="0" rIns="0" bIns="0" numCol="1" anchor="ctr">
              <a:noAutofit/>
            </a:bodyPr>
            <a:lstStyle/>
            <a:p>
              <a:pPr lvl="0">
                <a:defRPr sz="2400">
                  <a:solidFill>
                    <a:srgbClr val="FFFFFF"/>
                  </a:solidFill>
                </a:defRPr>
              </a:pPr>
            </a:p>
          </p:txBody>
        </p:sp>
        <p:sp>
          <p:nvSpPr>
            <p:cNvPr id="176" name="Shape 176"/>
            <p:cNvSpPr/>
            <p:nvPr/>
          </p:nvSpPr>
          <p:spPr>
            <a:xfrm>
              <a:off x="0" y="0"/>
              <a:ext cx="8013717"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b">
              <a:spAutoFit/>
            </a:bodyPr>
            <a:lstStyle>
              <a:lvl1pPr algn="l">
                <a:defRPr sz="3000">
                  <a:solidFill>
                    <a:srgbClr val="00882B"/>
                  </a:solidFill>
                  <a:latin typeface="Gill Sans"/>
                  <a:ea typeface="Gill Sans"/>
                  <a:cs typeface="Gill Sans"/>
                  <a:sym typeface="Gill Sans"/>
                </a:defRPr>
              </a:lvl1pPr>
            </a:lstStyle>
            <a:p>
              <a:pPr lvl="0">
                <a:defRPr sz="1800">
                  <a:solidFill>
                    <a:srgbClr val="000000"/>
                  </a:solidFill>
                </a:defRPr>
              </a:pPr>
              <a:r>
                <a:rPr sz="3000">
                  <a:solidFill>
                    <a:srgbClr val="00882B"/>
                  </a:solidFill>
                </a:rPr>
                <a:t>Skicka gärna frågor och kommentarer till mig!</a:t>
              </a:r>
            </a:p>
          </p:txBody>
        </p:sp>
        <p:sp>
          <p:nvSpPr>
            <p:cNvPr id="177" name="Shape 177"/>
            <p:cNvSpPr/>
            <p:nvPr/>
          </p:nvSpPr>
          <p:spPr>
            <a:xfrm>
              <a:off x="980392" y="989234"/>
              <a:ext cx="8013717"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l">
                <a:defRPr sz="1800"/>
              </a:pPr>
              <a:r>
                <a:rPr sz="3000">
                  <a:solidFill>
                    <a:srgbClr val="C82506"/>
                  </a:solidFill>
                  <a:latin typeface="Gill Sans"/>
                  <a:ea typeface="Gill Sans"/>
                  <a:cs typeface="Gill Sans"/>
                  <a:sym typeface="Gill Sans"/>
                </a:rPr>
                <a:t>       </a:t>
              </a:r>
              <a:r>
                <a:rPr sz="3000" u="sng">
                  <a:solidFill>
                    <a:srgbClr val="C82506"/>
                  </a:solidFill>
                  <a:latin typeface="Gill Sans"/>
                  <a:ea typeface="Gill Sans"/>
                  <a:cs typeface="Gill Sans"/>
                  <a:sym typeface="Gill Sans"/>
                  <a:hlinkClick r:id="rId2" invalidUrl="" action="" tgtFrame="" tooltip="" history="1" highlightClick="0" endSnd="0"/>
                </a:rPr>
                <a:t>myreen@chalmers.se</a:t>
              </a:r>
            </a:p>
          </p:txBody>
        </p:sp>
      </p:grpSp>
      <p:grpSp>
        <p:nvGrpSpPr>
          <p:cNvPr id="182" name="Group 182"/>
          <p:cNvGrpSpPr/>
          <p:nvPr/>
        </p:nvGrpSpPr>
        <p:grpSpPr>
          <a:xfrm>
            <a:off x="1328663" y="4762500"/>
            <a:ext cx="9843171" cy="4254364"/>
            <a:chOff x="0" y="0"/>
            <a:chExt cx="9843170" cy="4254363"/>
          </a:xfrm>
        </p:grpSpPr>
        <p:sp>
          <p:nvSpPr>
            <p:cNvPr id="179" name="Shape 179"/>
            <p:cNvSpPr/>
            <p:nvPr/>
          </p:nvSpPr>
          <p:spPr>
            <a:xfrm>
              <a:off x="0" y="0"/>
              <a:ext cx="3997474"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atin typeface="Helvetica"/>
                  <a:ea typeface="Helvetica"/>
                  <a:cs typeface="Helvetica"/>
                  <a:sym typeface="Helvetica"/>
                </a:defRPr>
              </a:lvl1pPr>
            </a:lstStyle>
            <a:p>
              <a:pPr lvl="0">
                <a:defRPr sz="1800"/>
              </a:pPr>
              <a:r>
                <a:rPr sz="2500"/>
                <a:t>Apropå feeback och labbar:</a:t>
              </a:r>
            </a:p>
          </p:txBody>
        </p:sp>
        <p:sp>
          <p:nvSpPr>
            <p:cNvPr id="180" name="Shape 180"/>
            <p:cNvSpPr/>
            <p:nvPr/>
          </p:nvSpPr>
          <p:spPr>
            <a:xfrm>
              <a:off x="504303" y="755581"/>
              <a:ext cx="9338868" cy="182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800">
                  <a:solidFill>
                    <a:srgbClr val="0365C0"/>
                  </a:solidFill>
                  <a:latin typeface="Helvetica"/>
                  <a:ea typeface="Helvetica"/>
                  <a:cs typeface="Helvetica"/>
                  <a:sym typeface="Helvetica"/>
                </a:defRPr>
              </a:lvl1pPr>
            </a:lstStyle>
            <a:p>
              <a:pPr lvl="0">
                <a:defRPr sz="1800">
                  <a:solidFill>
                    <a:srgbClr val="000000"/>
                  </a:solidFill>
                </a:defRPr>
              </a:pPr>
              <a:r>
                <a:rPr sz="2800">
                  <a:solidFill>
                    <a:srgbClr val="0365C0"/>
                  </a:solidFill>
                </a:rPr>
                <a:t>"Dåligt formulerade uppgifter. Lägg ner lite mer tid på att förklara vad du vill att vi skall göra. Det skulle innebära att vi får mer tid till att koda på övning för att vi inte behöver sitta och fundera på vad vi skall göra för något."</a:t>
              </a:r>
            </a:p>
          </p:txBody>
        </p:sp>
        <p:sp>
          <p:nvSpPr>
            <p:cNvPr id="181" name="Shape 181"/>
            <p:cNvSpPr/>
            <p:nvPr/>
          </p:nvSpPr>
          <p:spPr>
            <a:xfrm>
              <a:off x="504304" y="2857363"/>
              <a:ext cx="9338866"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800">
                  <a:solidFill>
                    <a:srgbClr val="00882B"/>
                  </a:solidFill>
                  <a:latin typeface="Helvetica"/>
                  <a:ea typeface="Helvetica"/>
                  <a:cs typeface="Helvetica"/>
                  <a:sym typeface="Helvetica"/>
                </a:rPr>
                <a:t>Det är normalt att man måste ägna tid till att fundera ut </a:t>
              </a:r>
              <a:r>
                <a:rPr b="1" i="1" sz="2800">
                  <a:solidFill>
                    <a:srgbClr val="00882B"/>
                  </a:solidFill>
                  <a:latin typeface="Helvetica"/>
                  <a:ea typeface="Helvetica"/>
                  <a:cs typeface="Helvetica"/>
                  <a:sym typeface="Helvetica"/>
                </a:rPr>
                <a:t>vad</a:t>
              </a:r>
              <a:r>
                <a:rPr sz="2800">
                  <a:solidFill>
                    <a:srgbClr val="00882B"/>
                  </a:solidFill>
                  <a:latin typeface="Helvetica"/>
                  <a:ea typeface="Helvetica"/>
                  <a:cs typeface="Helvetica"/>
                  <a:sym typeface="Helvetica"/>
                </a:rPr>
                <a:t> som skall göras. Ni må tycka illa om det men så är det. Sen måste man också fundera ut </a:t>
              </a:r>
              <a:r>
                <a:rPr b="1" i="1" sz="2800">
                  <a:solidFill>
                    <a:srgbClr val="00882B"/>
                  </a:solidFill>
                  <a:latin typeface="Helvetica"/>
                  <a:ea typeface="Helvetica"/>
                  <a:cs typeface="Helvetica"/>
                  <a:sym typeface="Helvetica"/>
                </a:rPr>
                <a:t>hur</a:t>
              </a:r>
              <a:r>
                <a:rPr sz="2800">
                  <a:solidFill>
                    <a:srgbClr val="00882B"/>
                  </a:solidFill>
                  <a:latin typeface="Helvetica"/>
                  <a:ea typeface="Helvetica"/>
                  <a:cs typeface="Helvetica"/>
                  <a:sym typeface="Helvetica"/>
                </a:rPr>
                <a:t> det skall göras.</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2"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Mera feedback</a:t>
            </a:r>
          </a:p>
        </p:txBody>
      </p:sp>
      <p:sp>
        <p:nvSpPr>
          <p:cNvPr id="185" name="Shape 185"/>
          <p:cNvSpPr/>
          <p:nvPr/>
        </p:nvSpPr>
        <p:spPr>
          <a:xfrm>
            <a:off x="2645694" y="2227267"/>
            <a:ext cx="8013717"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Kursen behöver 3 eller 4 </a:t>
            </a:r>
            <a:r>
              <a:rPr sz="3000">
                <a:solidFill>
                  <a:srgbClr val="C82506"/>
                </a:solidFill>
                <a:latin typeface="Gill Sans SemiBold"/>
                <a:ea typeface="Gill Sans SemiBold"/>
                <a:cs typeface="Gill Sans SemiBold"/>
                <a:sym typeface="Gill Sans SemiBold"/>
              </a:rPr>
              <a:t>student representanter</a:t>
            </a:r>
            <a:r>
              <a:rPr sz="3000">
                <a:latin typeface="Gill Sans"/>
                <a:ea typeface="Gill Sans"/>
                <a:cs typeface="Gill Sans"/>
                <a:sym typeface="Gill Sans"/>
              </a:rPr>
              <a:t>.</a:t>
            </a:r>
          </a:p>
        </p:txBody>
      </p:sp>
      <p:sp>
        <p:nvSpPr>
          <p:cNvPr id="186" name="Shape 186"/>
          <p:cNvSpPr/>
          <p:nvPr/>
        </p:nvSpPr>
        <p:spPr>
          <a:xfrm>
            <a:off x="2967495" y="2971856"/>
            <a:ext cx="7589622" cy="1562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70416" indent="-370416" algn="l">
              <a:spcBef>
                <a:spcPts val="500"/>
              </a:spcBef>
              <a:buClr>
                <a:srgbClr val="C82506"/>
              </a:buClr>
              <a:buSzPct val="97000"/>
              <a:buChar char="‣"/>
              <a:defRPr sz="1800"/>
            </a:pPr>
            <a:r>
              <a:rPr sz="3000">
                <a:solidFill>
                  <a:srgbClr val="0365C0"/>
                </a:solidFill>
                <a:latin typeface="Gill Sans"/>
                <a:ea typeface="Gill Sans"/>
                <a:cs typeface="Gill Sans"/>
                <a:sym typeface="Gill Sans"/>
              </a:rPr>
              <a:t>ett möte i studie vecka 2 eller 3</a:t>
            </a:r>
            <a:endParaRPr sz="30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solidFill>
                  <a:srgbClr val="0365C0"/>
                </a:solidFill>
                <a:latin typeface="Gill Sans"/>
                <a:ea typeface="Gill Sans"/>
                <a:cs typeface="Gill Sans"/>
                <a:sym typeface="Gill Sans"/>
              </a:rPr>
              <a:t>ett annan möte mot slutet av studieperioden</a:t>
            </a:r>
            <a:endParaRPr sz="30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solidFill>
                  <a:srgbClr val="0365C0"/>
                </a:solidFill>
                <a:latin typeface="Gill Sans"/>
                <a:ea typeface="Gill Sans"/>
                <a:cs typeface="Gill Sans"/>
                <a:sym typeface="Gill Sans"/>
              </a:rPr>
              <a:t>ett sista möte efter slutet av kursen</a:t>
            </a:r>
          </a:p>
        </p:txBody>
      </p:sp>
      <p:sp>
        <p:nvSpPr>
          <p:cNvPr id="187" name="Shape 187"/>
          <p:cNvSpPr/>
          <p:nvPr/>
        </p:nvSpPr>
        <p:spPr>
          <a:xfrm>
            <a:off x="2645694" y="4805367"/>
            <a:ext cx="8536328" cy="990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Idén är att representanten berättar </a:t>
            </a:r>
            <a:r>
              <a:rPr sz="3000">
                <a:solidFill>
                  <a:srgbClr val="00882B"/>
                </a:solidFill>
                <a:latin typeface="Gill Sans"/>
                <a:ea typeface="Gill Sans"/>
                <a:cs typeface="Gill Sans"/>
                <a:sym typeface="Gill Sans"/>
              </a:rPr>
              <a:t>vad studenterna tycker om kursen</a:t>
            </a:r>
            <a:r>
              <a:rPr sz="3000">
                <a:latin typeface="Gill Sans"/>
                <a:ea typeface="Gill Sans"/>
                <a:cs typeface="Gill Sans"/>
                <a:sym typeface="Gill Sans"/>
              </a:rPr>
              <a:t>.  Vad kunde förbättras?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6" grpId="2"/>
      <p:bldP build="whole" bldLvl="1" animBg="1" rev="0" advAuto="0" spid="185" grpId="1"/>
      <p:bldP build="whole" bldLvl="1" animBg="1" rev="0" advAuto="0" spid="187" grpId="3"/>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Kursens bok</a:t>
            </a:r>
          </a:p>
        </p:txBody>
      </p:sp>
      <p:pic>
        <p:nvPicPr>
          <p:cNvPr id="190" name="pasted-image.png"/>
          <p:cNvPicPr/>
          <p:nvPr/>
        </p:nvPicPr>
        <p:blipFill>
          <a:blip r:embed="rId2">
            <a:extLst/>
          </a:blip>
          <a:stretch>
            <a:fillRect/>
          </a:stretch>
        </p:blipFill>
        <p:spPr>
          <a:xfrm>
            <a:off x="964610" y="2300065"/>
            <a:ext cx="5272363" cy="6502582"/>
          </a:xfrm>
          <a:prstGeom prst="rect">
            <a:avLst/>
          </a:prstGeom>
          <a:ln w="12700">
            <a:miter lim="400000"/>
          </a:ln>
        </p:spPr>
      </p:pic>
      <p:sp>
        <p:nvSpPr>
          <p:cNvPr id="191" name="Shape 191"/>
          <p:cNvSpPr/>
          <p:nvPr/>
        </p:nvSpPr>
        <p:spPr>
          <a:xfrm>
            <a:off x="7081280" y="2723398"/>
            <a:ext cx="5012188" cy="276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500">
                <a:latin typeface="Helvetica"/>
                <a:ea typeface="Helvetica"/>
                <a:cs typeface="Helvetica"/>
                <a:sym typeface="Helvetica"/>
              </a:defRPr>
            </a:lvl1pPr>
          </a:lstStyle>
          <a:p>
            <a:pPr lvl="0">
              <a:defRPr sz="1800"/>
            </a:pPr>
            <a:r>
              <a:rPr sz="2500"/>
              <a:t>Boken är lättläst och rätt välskriven om än lite pratig. I grova drag så ingår kapitlen 1-4, delar av 5 och 6, 7-11, delar av 12, 13, delar av 14, 15, 17, 18, delar av 19, supplement b, appendix i, se hemsidan för mer detaljer.</a:t>
            </a:r>
          </a:p>
        </p:txBody>
      </p:sp>
      <p:sp>
        <p:nvSpPr>
          <p:cNvPr id="192" name="Shape 192"/>
          <p:cNvSpPr/>
          <p:nvPr/>
        </p:nvSpPr>
        <p:spPr>
          <a:xfrm>
            <a:off x="7081280" y="5707898"/>
            <a:ext cx="5012188"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2500">
                <a:latin typeface="Helvetica"/>
                <a:ea typeface="Helvetica"/>
                <a:cs typeface="Helvetica"/>
                <a:sym typeface="Helvetica"/>
              </a:rPr>
              <a:t>Cirka 700 sidor att läsa.</a:t>
            </a:r>
            <a:endParaRPr sz="2500">
              <a:latin typeface="Helvetica"/>
              <a:ea typeface="Helvetica"/>
              <a:cs typeface="Helvetica"/>
              <a:sym typeface="Helvetica"/>
            </a:endParaRPr>
          </a:p>
          <a:p>
            <a:pPr lvl="0" algn="l">
              <a:defRPr sz="1800"/>
            </a:pPr>
            <a:r>
              <a:rPr sz="2500">
                <a:latin typeface="Helvetica"/>
                <a:ea typeface="Helvetica"/>
                <a:cs typeface="Helvetica"/>
                <a:sym typeface="Helvetica"/>
              </a:rPr>
              <a:t>Försök läsa 100 sidor per vecka.</a:t>
            </a:r>
          </a:p>
        </p:txBody>
      </p:sp>
      <p:sp>
        <p:nvSpPr>
          <p:cNvPr id="193" name="Shape 193"/>
          <p:cNvSpPr/>
          <p:nvPr/>
        </p:nvSpPr>
        <p:spPr>
          <a:xfrm>
            <a:off x="7081280" y="6787398"/>
            <a:ext cx="5012188"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b="1" sz="2500">
                <a:latin typeface="Helvetica"/>
                <a:ea typeface="Helvetica"/>
                <a:cs typeface="Helvetica"/>
                <a:sym typeface="Helvetica"/>
              </a:rPr>
              <a:t>Men glöm inte att programmera!</a:t>
            </a:r>
            <a:endParaRPr b="1" sz="2500">
              <a:latin typeface="Helvetica"/>
              <a:ea typeface="Helvetica"/>
              <a:cs typeface="Helvetica"/>
              <a:sym typeface="Helvetica"/>
            </a:endParaRPr>
          </a:p>
          <a:p>
            <a:pPr lvl="0" algn="l">
              <a:defRPr sz="1800"/>
            </a:pPr>
            <a:r>
              <a:rPr sz="2500">
                <a:latin typeface="Helvetica"/>
                <a:ea typeface="Helvetica"/>
                <a:cs typeface="Helvetica"/>
                <a:sym typeface="Helvetica"/>
              </a:rPr>
              <a:t>Gör t.ex. så många av övningarna som möjligt.</a:t>
            </a:r>
          </a:p>
        </p:txBody>
      </p:sp>
      <p:sp>
        <p:nvSpPr>
          <p:cNvPr id="194" name="Shape 194"/>
          <p:cNvSpPr/>
          <p:nvPr/>
        </p:nvSpPr>
        <p:spPr>
          <a:xfrm>
            <a:off x="1725690" y="8880211"/>
            <a:ext cx="3750203"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Helvetica"/>
                <a:ea typeface="Helvetica"/>
                <a:cs typeface="Helvetica"/>
                <a:sym typeface="Helvetica"/>
              </a:defRPr>
            </a:lvl1pPr>
          </a:lstStyle>
          <a:p>
            <a:pPr lvl="0">
              <a:defRPr sz="1800"/>
            </a:pPr>
            <a:r>
              <a:rPr sz="2500"/>
              <a:t>ISBN: 978-0-470-12871-8</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2" grpId="1"/>
      <p:bldP build="whole" bldLvl="1" animBg="1" rev="0" advAuto="0" spid="193" grpId="2"/>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nvSpPr>
        <p:spPr>
          <a:xfrm>
            <a:off x="63500" y="190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5500">
                <a:latin typeface="Helvetica"/>
                <a:ea typeface="Helvetica"/>
                <a:cs typeface="Helvetica"/>
                <a:sym typeface="Helvetica"/>
              </a:rPr>
              <a:t>Andra böcker om Java </a:t>
            </a:r>
            <a:endParaRPr sz="5500">
              <a:latin typeface="Helvetica"/>
              <a:ea typeface="Helvetica"/>
              <a:cs typeface="Helvetica"/>
              <a:sym typeface="Helvetica"/>
            </a:endParaRPr>
          </a:p>
          <a:p>
            <a:pPr lvl="0">
              <a:defRPr sz="1800"/>
            </a:pPr>
            <a:r>
              <a:rPr sz="5500">
                <a:latin typeface="Helvetica"/>
                <a:ea typeface="Helvetica"/>
                <a:cs typeface="Helvetica"/>
                <a:sym typeface="Helvetica"/>
              </a:rPr>
              <a:t>(förslag av Maxim Goretskyy)</a:t>
            </a:r>
          </a:p>
        </p:txBody>
      </p:sp>
      <p:sp>
        <p:nvSpPr>
          <p:cNvPr id="197" name="Shape 197"/>
          <p:cNvSpPr/>
          <p:nvPr/>
        </p:nvSpPr>
        <p:spPr>
          <a:xfrm>
            <a:off x="939799" y="8407400"/>
            <a:ext cx="1112520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000" u="sng">
                <a:hlinkClick r:id="rId2" invalidUrl="" action="" tgtFrame="" tooltip="" history="1" highlightClick="0" endSnd="0"/>
              </a:rPr>
              <a:t>http://www.cse.chalmers.se/edu/course/TDA545/index.html#bok</a:t>
            </a:r>
            <a:r>
              <a:rPr sz="3000"/>
              <a:t> </a:t>
            </a:r>
          </a:p>
        </p:txBody>
      </p:sp>
      <p:pic>
        <p:nvPicPr>
          <p:cNvPr id="198" name="pasted-image.png"/>
          <p:cNvPicPr/>
          <p:nvPr/>
        </p:nvPicPr>
        <p:blipFill>
          <a:blip r:embed="rId3">
            <a:extLst/>
          </a:blip>
          <a:stretch>
            <a:fillRect/>
          </a:stretch>
        </p:blipFill>
        <p:spPr>
          <a:xfrm>
            <a:off x="1701800" y="2654300"/>
            <a:ext cx="4686313" cy="5417378"/>
          </a:xfrm>
          <a:prstGeom prst="rect">
            <a:avLst/>
          </a:prstGeom>
          <a:ln w="12700">
            <a:miter lim="400000"/>
          </a:ln>
        </p:spPr>
      </p:pic>
      <p:pic>
        <p:nvPicPr>
          <p:cNvPr id="199" name="pasted-image.png"/>
          <p:cNvPicPr/>
          <p:nvPr/>
        </p:nvPicPr>
        <p:blipFill>
          <a:blip r:embed="rId4">
            <a:extLst/>
          </a:blip>
          <a:stretch>
            <a:fillRect/>
          </a:stretch>
        </p:blipFill>
        <p:spPr>
          <a:xfrm>
            <a:off x="6959600" y="2597150"/>
            <a:ext cx="4333903" cy="5417378"/>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Vad handlar kursen om?</a:t>
            </a:r>
          </a:p>
        </p:txBody>
      </p:sp>
      <p:sp>
        <p:nvSpPr>
          <p:cNvPr id="43" name="Shape 43"/>
          <p:cNvSpPr/>
          <p:nvPr/>
        </p:nvSpPr>
        <p:spPr>
          <a:xfrm>
            <a:off x="1756694" y="2233618"/>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Det här är en </a:t>
            </a:r>
            <a:r>
              <a:rPr sz="3000">
                <a:solidFill>
                  <a:srgbClr val="00882B"/>
                </a:solidFill>
                <a:latin typeface="Gill Sans"/>
                <a:ea typeface="Gill Sans"/>
                <a:cs typeface="Gill Sans"/>
                <a:sym typeface="Gill Sans"/>
              </a:rPr>
              <a:t>grundkurs i programmering</a:t>
            </a:r>
            <a:r>
              <a:rPr sz="3000">
                <a:latin typeface="Gill Sans"/>
                <a:ea typeface="Gill Sans"/>
                <a:cs typeface="Gill Sans"/>
                <a:sym typeface="Gill Sans"/>
              </a:rPr>
              <a:t>.</a:t>
            </a:r>
          </a:p>
        </p:txBody>
      </p:sp>
      <p:sp>
        <p:nvSpPr>
          <p:cNvPr id="44" name="Shape 44"/>
          <p:cNvSpPr/>
          <p:nvPr/>
        </p:nvSpPr>
        <p:spPr>
          <a:xfrm>
            <a:off x="1756694" y="3884617"/>
            <a:ext cx="5976459"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latin typeface="Gill Sans"/>
                <a:ea typeface="Gill Sans"/>
                <a:cs typeface="Gill Sans"/>
                <a:sym typeface="Gill Sans"/>
              </a:defRPr>
            </a:lvl1pPr>
          </a:lstStyle>
          <a:p>
            <a:pPr lvl="0">
              <a:defRPr sz="1800"/>
            </a:pPr>
            <a:r>
              <a:rPr sz="3000"/>
              <a:t>Kursen handlar om:</a:t>
            </a:r>
          </a:p>
        </p:txBody>
      </p:sp>
      <p:sp>
        <p:nvSpPr>
          <p:cNvPr id="45" name="Shape 45"/>
          <p:cNvSpPr/>
          <p:nvPr/>
        </p:nvSpPr>
        <p:spPr>
          <a:xfrm>
            <a:off x="1756694" y="2995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Programmering språket är </a:t>
            </a:r>
            <a:r>
              <a:rPr sz="3000">
                <a:solidFill>
                  <a:srgbClr val="C82506"/>
                </a:solidFill>
                <a:latin typeface="Gill Sans"/>
                <a:ea typeface="Gill Sans"/>
                <a:cs typeface="Gill Sans"/>
                <a:sym typeface="Gill Sans"/>
              </a:rPr>
              <a:t>Java</a:t>
            </a:r>
            <a:r>
              <a:rPr sz="3000">
                <a:latin typeface="Gill Sans"/>
                <a:ea typeface="Gill Sans"/>
                <a:cs typeface="Gill Sans"/>
                <a:sym typeface="Gill Sans"/>
              </a:rPr>
              <a:t>.</a:t>
            </a:r>
          </a:p>
        </p:txBody>
      </p:sp>
      <p:grpSp>
        <p:nvGrpSpPr>
          <p:cNvPr id="48" name="Group 48"/>
          <p:cNvGrpSpPr/>
          <p:nvPr/>
        </p:nvGrpSpPr>
        <p:grpSpPr>
          <a:xfrm>
            <a:off x="2264694" y="8228017"/>
            <a:ext cx="7840413" cy="990601"/>
            <a:chOff x="0" y="0"/>
            <a:chExt cx="7840412" cy="990600"/>
          </a:xfrm>
        </p:grpSpPr>
        <p:sp>
          <p:nvSpPr>
            <p:cNvPr id="46" name="Shape 46"/>
            <p:cNvSpPr/>
            <p:nvPr/>
          </p:nvSpPr>
          <p:spPr>
            <a:xfrm>
              <a:off x="0" y="0"/>
              <a:ext cx="5976459"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a:defRPr sz="3000">
                  <a:latin typeface="Gill Sans"/>
                  <a:ea typeface="Gill Sans"/>
                  <a:cs typeface="Gill Sans"/>
                  <a:sym typeface="Gill Sans"/>
                </a:defRPr>
              </a:lvl1pPr>
            </a:lstStyle>
            <a:p>
              <a:pPr lvl="0">
                <a:defRPr sz="1800"/>
              </a:pPr>
              <a:r>
                <a:rPr sz="3000"/>
                <a:t>2:</a:t>
              </a:r>
            </a:p>
          </p:txBody>
        </p:sp>
        <p:sp>
          <p:nvSpPr>
            <p:cNvPr id="47" name="Shape 47"/>
            <p:cNvSpPr/>
            <p:nvPr/>
          </p:nvSpPr>
          <p:spPr>
            <a:xfrm>
              <a:off x="635000" y="0"/>
              <a:ext cx="7205413" cy="990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3000">
                  <a:solidFill>
                    <a:srgbClr val="C82506"/>
                  </a:solidFill>
                  <a:latin typeface="Gill Sans"/>
                  <a:ea typeface="Gill Sans"/>
                  <a:cs typeface="Gill Sans"/>
                  <a:sym typeface="Gill Sans"/>
                </a:rPr>
                <a:t>om problemlösning (viktigt)</a:t>
              </a:r>
              <a:r>
                <a:rPr sz="3000">
                  <a:latin typeface="Gill Sans"/>
                  <a:ea typeface="Gill Sans"/>
                  <a:cs typeface="Gill Sans"/>
                  <a:sym typeface="Gill Sans"/>
                </a:rPr>
                <a:t>, hur man lär sig själv hitta lösningar, hur man lär sig mera</a:t>
              </a:r>
            </a:p>
          </p:txBody>
        </p:sp>
      </p:grpSp>
      <p:grpSp>
        <p:nvGrpSpPr>
          <p:cNvPr id="52" name="Group 52"/>
          <p:cNvGrpSpPr/>
          <p:nvPr/>
        </p:nvGrpSpPr>
        <p:grpSpPr>
          <a:xfrm>
            <a:off x="2264694" y="4545017"/>
            <a:ext cx="8124592" cy="3594101"/>
            <a:chOff x="0" y="0"/>
            <a:chExt cx="8124591" cy="3594100"/>
          </a:xfrm>
        </p:grpSpPr>
        <p:sp>
          <p:nvSpPr>
            <p:cNvPr id="49" name="Shape 49"/>
            <p:cNvSpPr/>
            <p:nvPr/>
          </p:nvSpPr>
          <p:spPr>
            <a:xfrm>
              <a:off x="0" y="0"/>
              <a:ext cx="5976459"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a:defRPr sz="3000">
                  <a:latin typeface="Gill Sans"/>
                  <a:ea typeface="Gill Sans"/>
                  <a:cs typeface="Gill Sans"/>
                  <a:sym typeface="Gill Sans"/>
                </a:defRPr>
              </a:lvl1pPr>
            </a:lstStyle>
            <a:p>
              <a:pPr lvl="0">
                <a:defRPr sz="1800"/>
              </a:pPr>
              <a:r>
                <a:rPr sz="3000"/>
                <a:t>1:</a:t>
              </a:r>
            </a:p>
          </p:txBody>
        </p:sp>
        <p:sp>
          <p:nvSpPr>
            <p:cNvPr id="50" name="Shape 50"/>
            <p:cNvSpPr/>
            <p:nvPr/>
          </p:nvSpPr>
          <p:spPr>
            <a:xfrm>
              <a:off x="635000" y="0"/>
              <a:ext cx="7205413" cy="546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000">
                  <a:solidFill>
                    <a:srgbClr val="0365C0"/>
                  </a:solidFill>
                  <a:latin typeface="Gill Sans"/>
                  <a:ea typeface="Gill Sans"/>
                  <a:cs typeface="Gill Sans"/>
                  <a:sym typeface="Gill Sans"/>
                </a:defRPr>
              </a:lvl1pPr>
            </a:lstStyle>
            <a:p>
              <a:pPr lvl="0">
                <a:defRPr sz="1800">
                  <a:solidFill>
                    <a:srgbClr val="000000"/>
                  </a:solidFill>
                </a:defRPr>
              </a:pPr>
              <a:r>
                <a:rPr sz="3000">
                  <a:solidFill>
                    <a:srgbClr val="0365C0"/>
                  </a:solidFill>
                </a:rPr>
                <a:t>hur man skriver program som är</a:t>
              </a:r>
            </a:p>
          </p:txBody>
        </p:sp>
        <p:sp>
          <p:nvSpPr>
            <p:cNvPr id="51" name="Shape 51"/>
            <p:cNvSpPr/>
            <p:nvPr/>
          </p:nvSpPr>
          <p:spPr>
            <a:xfrm>
              <a:off x="774700" y="508000"/>
              <a:ext cx="7349892" cy="3086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370416" indent="-370416" algn="l">
                <a:spcBef>
                  <a:spcPts val="500"/>
                </a:spcBef>
                <a:buClr>
                  <a:srgbClr val="C82506"/>
                </a:buClr>
                <a:buSzPct val="97000"/>
                <a:buChar char="‣"/>
                <a:defRPr sz="1800"/>
              </a:pPr>
              <a:r>
                <a:rPr sz="3000">
                  <a:latin typeface="Gill Sans"/>
                  <a:ea typeface="Gill Sans"/>
                  <a:cs typeface="Gill Sans"/>
                  <a:sym typeface="Gill Sans"/>
                </a:rPr>
                <a:t>korrekta (i rimlig grad)</a:t>
              </a:r>
              <a:endParaRPr sz="3000">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latin typeface="Gill Sans"/>
                  <a:ea typeface="Gill Sans"/>
                  <a:cs typeface="Gill Sans"/>
                  <a:sym typeface="Gill Sans"/>
                </a:rPr>
                <a:t>läsbara och enkla att underhålla (av andra) </a:t>
              </a:r>
              <a:endParaRPr sz="3000">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latin typeface="Gill Sans"/>
                  <a:ea typeface="Gill Sans"/>
                  <a:cs typeface="Gill Sans"/>
                  <a:sym typeface="Gill Sans"/>
                </a:rPr>
                <a:t>återanvändbara</a:t>
              </a:r>
              <a:endParaRPr sz="3000">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latin typeface="Gill Sans"/>
                  <a:ea typeface="Gill Sans"/>
                  <a:cs typeface="Gill Sans"/>
                  <a:sym typeface="Gill Sans"/>
                </a:rPr>
                <a:t>rimligt effektiva, </a:t>
              </a:r>
              <a:endParaRPr sz="3000">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latin typeface="Gill Sans"/>
                  <a:ea typeface="Gill Sans"/>
                  <a:cs typeface="Gill Sans"/>
                  <a:sym typeface="Gill Sans"/>
                </a:rPr>
                <a:t>användarvänliga, </a:t>
              </a:r>
              <a:endParaRPr sz="3000">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latin typeface="Gill Sans"/>
                  <a:ea typeface="Gill Sans"/>
                  <a:cs typeface="Gill Sans"/>
                  <a:sym typeface="Gill Sans"/>
                </a:rPr>
                <a:t>klara i tid (gäller även labbar) …</a:t>
              </a:r>
            </a:p>
          </p:txBody>
        </p:sp>
      </p:grpSp>
      <p:pic>
        <p:nvPicPr>
          <p:cNvPr id="53" name=""/>
          <p:cNvPicPr/>
          <p:nvPr/>
        </p:nvPicPr>
        <p:blipFill>
          <a:blip r:embed="rId2">
            <a:extLst/>
          </a:blip>
          <a:stretch>
            <a:fillRect/>
          </a:stretch>
        </p:blipFill>
        <p:spPr>
          <a:xfrm rot="21300000">
            <a:off x="9987234" y="7834576"/>
            <a:ext cx="2508670" cy="1781023"/>
          </a:xfrm>
          <a:prstGeom prst="rect">
            <a:avLst/>
          </a:prstGeom>
          <a:effectLst>
            <a:outerShdw sx="100000" sy="100000" kx="0" ky="0" algn="b" rotWithShape="0" blurRad="215900" dist="127000" dir="3420000">
              <a:srgbClr val="000000">
                <a:alpha val="50000"/>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4"/>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2" fill="hold">
                                  <p:stCondLst>
                                    <p:cond delay="0"/>
                                  </p:stCondLst>
                                  <p:iterate type="el" backwards="0">
                                    <p:tmAbs val="0"/>
                                  </p:iterate>
                                  <p:childTnLst>
                                    <p:set>
                                      <p:cBhvr>
                                        <p:cTn id="9" fill="hold"/>
                                        <p:tgtEl>
                                          <p:spTgt spid="5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nodeType="clickEffect" presetClass="entr" presetSubtype="0" presetID="1" grpId="3" fill="hold">
                                  <p:stCondLst>
                                    <p:cond delay="0"/>
                                  </p:stCondLst>
                                  <p:iterate type="el" backwards="0">
                                    <p:tmAbs val="0"/>
                                  </p:iterate>
                                  <p:childTnLst>
                                    <p:set>
                                      <p:cBhvr>
                                        <p:cTn id="13" fill="hold"/>
                                        <p:tgtEl>
                                          <p:spTgt spid="4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 grpId="4" fill="hold">
                                  <p:stCondLst>
                                    <p:cond delay="0"/>
                                  </p:stCondLst>
                                  <p:iterate type="el" backwards="0">
                                    <p:tmAbs val="0"/>
                                  </p:iterate>
                                  <p:childTnLst>
                                    <p:set>
                                      <p:cBhvr>
                                        <p:cTn id="17" fill="hold"/>
                                        <p:tgtEl>
                                          <p:spTgt spid="5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5" fill="hold">
                                  <p:stCondLst>
                                    <p:cond delay="0"/>
                                  </p:stCondLst>
                                  <p:iterate type="el" backwards="0">
                                    <p:tmAbs val="0"/>
                                  </p:iterate>
                                  <p:childTnLst>
                                    <p:set>
                                      <p:cBhvr>
                                        <p:cTn id="21" fill="hold"/>
                                        <p:tgtEl>
                                          <p:spTgt spid="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 grpId="5"/>
      <p:bldP build="whole" bldLvl="1" animBg="1" rev="0" advAuto="0" spid="48" grpId="3"/>
      <p:bldP build="whole" bldLvl="1" animBg="1" rev="0" advAuto="0" spid="44" grpId="1"/>
      <p:bldP build="whole" bldLvl="1" animBg="1" rev="0" advAuto="0" spid="52" grpId="2"/>
      <p:bldP build="whole" bldLvl="1" animBg="1" rev="0" advAuto="0" spid="53" grpId="4"/>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Vad ni ska göra nästa dagarna</a:t>
            </a:r>
          </a:p>
        </p:txBody>
      </p:sp>
      <p:sp>
        <p:nvSpPr>
          <p:cNvPr id="202" name="Shape 202"/>
          <p:cNvSpPr/>
          <p:nvPr/>
        </p:nvSpPr>
        <p:spPr>
          <a:xfrm>
            <a:off x="2032335" y="3019049"/>
            <a:ext cx="8501956" cy="294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2700">
                <a:latin typeface="Helvetica"/>
                <a:ea typeface="Helvetica"/>
                <a:cs typeface="Helvetica"/>
                <a:sym typeface="Helvetica"/>
              </a:rPr>
              <a:t>Läsvecka 1:</a:t>
            </a:r>
            <a:endParaRPr sz="2700">
              <a:latin typeface="Helvetica"/>
              <a:ea typeface="Helvetica"/>
              <a:cs typeface="Helvetica"/>
              <a:sym typeface="Helvetica"/>
            </a:endParaRPr>
          </a:p>
          <a:p>
            <a:pPr lvl="0" algn="l">
              <a:defRPr sz="1800"/>
            </a:pPr>
            <a:r>
              <a:rPr sz="2700">
                <a:latin typeface="Helvetica"/>
                <a:ea typeface="Helvetica"/>
                <a:cs typeface="Helvetica"/>
                <a:sym typeface="Helvetica"/>
              </a:rPr>
              <a:t>   måndag 10:00 – 11:45: föreläsning, rum HA4</a:t>
            </a:r>
            <a:endParaRPr sz="2700">
              <a:latin typeface="Helvetica"/>
              <a:ea typeface="Helvetica"/>
              <a:cs typeface="Helvetica"/>
              <a:sym typeface="Helvetica"/>
            </a:endParaRPr>
          </a:p>
          <a:p>
            <a:pPr lvl="0" algn="l">
              <a:defRPr sz="1800"/>
            </a:pPr>
            <a:r>
              <a:rPr sz="2700">
                <a:latin typeface="Helvetica"/>
                <a:ea typeface="Helvetica"/>
                <a:cs typeface="Helvetica"/>
                <a:sym typeface="Helvetica"/>
              </a:rPr>
              <a:t>   tisdag 10:00 – 11:45: föreläsning, rum HC4</a:t>
            </a:r>
            <a:endParaRPr sz="2700">
              <a:latin typeface="Helvetica"/>
              <a:ea typeface="Helvetica"/>
              <a:cs typeface="Helvetica"/>
              <a:sym typeface="Helvetica"/>
            </a:endParaRPr>
          </a:p>
          <a:p>
            <a:pPr lvl="0" algn="l">
              <a:defRPr sz="1800"/>
            </a:pPr>
            <a:r>
              <a:rPr sz="2700">
                <a:latin typeface="Helvetica"/>
                <a:ea typeface="Helvetica"/>
                <a:cs typeface="Helvetica"/>
                <a:sym typeface="Helvetica"/>
              </a:rPr>
              <a:t>   tisdag 15:15 – 17:00: laboration, rum 5355, ED-3507</a:t>
            </a:r>
            <a:endParaRPr sz="2700">
              <a:latin typeface="Helvetica"/>
              <a:ea typeface="Helvetica"/>
              <a:cs typeface="Helvetica"/>
              <a:sym typeface="Helvetica"/>
            </a:endParaRPr>
          </a:p>
          <a:p>
            <a:pPr lvl="0" algn="l">
              <a:defRPr sz="1800"/>
            </a:pPr>
            <a:r>
              <a:rPr sz="2700">
                <a:latin typeface="Helvetica"/>
                <a:ea typeface="Helvetica"/>
                <a:cs typeface="Helvetica"/>
                <a:sym typeface="Helvetica"/>
              </a:rPr>
              <a:t>   torsdag 10:00 – 11:45: föreläsning, rum HC4</a:t>
            </a:r>
            <a:endParaRPr sz="2700">
              <a:latin typeface="Helvetica"/>
              <a:ea typeface="Helvetica"/>
              <a:cs typeface="Helvetica"/>
              <a:sym typeface="Helvetica"/>
            </a:endParaRPr>
          </a:p>
          <a:p>
            <a:pPr lvl="0" algn="l">
              <a:defRPr sz="1800"/>
            </a:pPr>
            <a:r>
              <a:rPr sz="2700">
                <a:latin typeface="Helvetica"/>
                <a:ea typeface="Helvetica"/>
                <a:cs typeface="Helvetica"/>
                <a:sym typeface="Helvetica"/>
              </a:rPr>
              <a:t>   torsdag 13:15 – 15:00: övning, rum EL43, grupp A, B</a:t>
            </a:r>
            <a:endParaRPr sz="2700">
              <a:latin typeface="Helvetica"/>
              <a:ea typeface="Helvetica"/>
              <a:cs typeface="Helvetica"/>
              <a:sym typeface="Helvetica"/>
            </a:endParaRPr>
          </a:p>
          <a:p>
            <a:pPr lvl="0" algn="l">
              <a:defRPr sz="1800"/>
            </a:pPr>
            <a:r>
              <a:rPr sz="2700">
                <a:latin typeface="Helvetica"/>
                <a:ea typeface="Helvetica"/>
                <a:cs typeface="Helvetica"/>
                <a:sym typeface="Helvetica"/>
              </a:rPr>
              <a:t>   fredag 10:00 – 11:45: övning, rum EL41, grupp C, D</a:t>
            </a:r>
          </a:p>
        </p:txBody>
      </p:sp>
      <p:sp>
        <p:nvSpPr>
          <p:cNvPr id="203" name="Shape 203"/>
          <p:cNvSpPr/>
          <p:nvPr/>
        </p:nvSpPr>
        <p:spPr>
          <a:xfrm>
            <a:off x="1502694" y="2233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solidFill>
                  <a:srgbClr val="00882B"/>
                </a:solidFill>
                <a:latin typeface="Gill Sans"/>
                <a:ea typeface="Gill Sans"/>
                <a:cs typeface="Gill Sans"/>
                <a:sym typeface="Gill Sans"/>
              </a:defRPr>
            </a:lvl1pPr>
          </a:lstStyle>
          <a:p>
            <a:pPr lvl="0">
              <a:defRPr sz="1800">
                <a:solidFill>
                  <a:srgbClr val="000000"/>
                </a:solidFill>
              </a:defRPr>
            </a:pPr>
            <a:r>
              <a:rPr sz="3000">
                <a:solidFill>
                  <a:srgbClr val="00882B"/>
                </a:solidFill>
              </a:rPr>
              <a:t>Från hemsidan:</a:t>
            </a:r>
          </a:p>
        </p:txBody>
      </p:sp>
      <p:grpSp>
        <p:nvGrpSpPr>
          <p:cNvPr id="206" name="Group 206"/>
          <p:cNvGrpSpPr/>
          <p:nvPr/>
        </p:nvGrpSpPr>
        <p:grpSpPr>
          <a:xfrm>
            <a:off x="1502694" y="6297617"/>
            <a:ext cx="9061637" cy="2173340"/>
            <a:chOff x="0" y="0"/>
            <a:chExt cx="9061636" cy="2173338"/>
          </a:xfrm>
        </p:grpSpPr>
        <p:sp>
          <p:nvSpPr>
            <p:cNvPr id="204" name="Shape 204"/>
            <p:cNvSpPr/>
            <p:nvPr/>
          </p:nvSpPr>
          <p:spPr>
            <a:xfrm>
              <a:off x="0" y="0"/>
              <a:ext cx="8013717"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a:defRPr sz="3000">
                  <a:solidFill>
                    <a:srgbClr val="00882B"/>
                  </a:solidFill>
                  <a:latin typeface="Gill Sans"/>
                  <a:ea typeface="Gill Sans"/>
                  <a:cs typeface="Gill Sans"/>
                  <a:sym typeface="Gill Sans"/>
                </a:defRPr>
              </a:lvl1pPr>
            </a:lstStyle>
            <a:p>
              <a:pPr lvl="0">
                <a:defRPr sz="1800">
                  <a:solidFill>
                    <a:srgbClr val="000000"/>
                  </a:solidFill>
                </a:defRPr>
              </a:pPr>
              <a:r>
                <a:rPr sz="3000">
                  <a:solidFill>
                    <a:srgbClr val="00882B"/>
                  </a:solidFill>
                </a:rPr>
                <a:t>Men också:</a:t>
              </a:r>
            </a:p>
          </p:txBody>
        </p:sp>
        <p:sp>
          <p:nvSpPr>
            <p:cNvPr id="205" name="Shape 205"/>
            <p:cNvSpPr/>
            <p:nvPr/>
          </p:nvSpPr>
          <p:spPr>
            <a:xfrm>
              <a:off x="499601" y="611238"/>
              <a:ext cx="8562036" cy="1562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370416" indent="-370416" algn="l">
                <a:spcBef>
                  <a:spcPts val="500"/>
                </a:spcBef>
                <a:buSzPct val="97000"/>
                <a:buChar char="‣"/>
                <a:defRPr sz="1800"/>
              </a:pPr>
              <a:r>
                <a:rPr sz="3000">
                  <a:solidFill>
                    <a:srgbClr val="0365C0"/>
                  </a:solidFill>
                  <a:latin typeface="Gill Sans"/>
                  <a:ea typeface="Gill Sans"/>
                  <a:cs typeface="Gill Sans"/>
                  <a:sym typeface="Gill Sans"/>
                </a:rPr>
                <a:t>funder: vilken grupp vill du vara i</a:t>
              </a:r>
              <a:endParaRPr sz="3000">
                <a:solidFill>
                  <a:srgbClr val="0365C0"/>
                </a:solidFill>
                <a:latin typeface="Gill Sans"/>
                <a:ea typeface="Gill Sans"/>
                <a:cs typeface="Gill Sans"/>
                <a:sym typeface="Gill Sans"/>
              </a:endParaRPr>
            </a:p>
            <a:p>
              <a:pPr lvl="0" marL="370416" indent="-370416" algn="l">
                <a:spcBef>
                  <a:spcPts val="500"/>
                </a:spcBef>
                <a:buSzPct val="97000"/>
                <a:buChar char="‣"/>
                <a:defRPr sz="1800"/>
              </a:pPr>
              <a:r>
                <a:rPr sz="3000">
                  <a:solidFill>
                    <a:srgbClr val="0365C0"/>
                  </a:solidFill>
                  <a:latin typeface="Gill Sans"/>
                  <a:ea typeface="Gill Sans"/>
                  <a:cs typeface="Gill Sans"/>
                  <a:sym typeface="Gill Sans"/>
                </a:rPr>
                <a:t>hitta en labbkompis</a:t>
              </a:r>
              <a:endParaRPr sz="3000">
                <a:solidFill>
                  <a:srgbClr val="0365C0"/>
                </a:solidFill>
                <a:latin typeface="Gill Sans"/>
                <a:ea typeface="Gill Sans"/>
                <a:cs typeface="Gill Sans"/>
                <a:sym typeface="Gill Sans"/>
              </a:endParaRPr>
            </a:p>
            <a:p>
              <a:pPr lvl="0" marL="370416" indent="-370416" algn="l">
                <a:spcBef>
                  <a:spcPts val="500"/>
                </a:spcBef>
                <a:buSzPct val="97000"/>
                <a:buChar char="‣"/>
                <a:defRPr sz="1800"/>
              </a:pPr>
              <a:r>
                <a:rPr sz="3000">
                  <a:solidFill>
                    <a:srgbClr val="0365C0"/>
                  </a:solidFill>
                  <a:latin typeface="Gill Sans"/>
                  <a:ea typeface="Gill Sans"/>
                  <a:cs typeface="Gill Sans"/>
                  <a:sym typeface="Gill Sans"/>
                </a:rPr>
                <a:t>vill du vara student representation för denna kurs?</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Lite mera gammal feedback</a:t>
            </a:r>
          </a:p>
        </p:txBody>
      </p:sp>
      <p:sp>
        <p:nvSpPr>
          <p:cNvPr id="209" name="Shape 209"/>
          <p:cNvSpPr/>
          <p:nvPr/>
        </p:nvSpPr>
        <p:spPr>
          <a:xfrm>
            <a:off x="1460410" y="2677378"/>
            <a:ext cx="10083980" cy="543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3000">
                <a:solidFill>
                  <a:srgbClr val="0365C0"/>
                </a:solidFill>
                <a:latin typeface="Gill Sans"/>
                <a:ea typeface="Gill Sans"/>
                <a:cs typeface="Gill Sans"/>
                <a:sym typeface="Gill Sans"/>
              </a:rPr>
              <a:t>"I början av kursen (första 2-3 veckorna) skippade jag SI- passen och några övningspass för att fokusera på labbarna, då jag kände att jag behärskade momenten sedan förut. Kände dock senare att jag skulle ha gått på allt, eftersom det hade varit bra repetition.”</a:t>
            </a:r>
            <a:endParaRPr sz="3000">
              <a:solidFill>
                <a:srgbClr val="0365C0"/>
              </a:solidFill>
              <a:latin typeface="Gill Sans"/>
              <a:ea typeface="Gill Sans"/>
              <a:cs typeface="Gill Sans"/>
              <a:sym typeface="Gill Sans"/>
            </a:endParaRPr>
          </a:p>
          <a:p>
            <a:pPr lvl="0">
              <a:defRPr sz="1800"/>
            </a:pPr>
            <a:endParaRPr sz="3000">
              <a:solidFill>
                <a:srgbClr val="0365C0"/>
              </a:solidFill>
              <a:latin typeface="Gill Sans"/>
              <a:ea typeface="Gill Sans"/>
              <a:cs typeface="Gill Sans"/>
              <a:sym typeface="Gill Sans"/>
            </a:endParaRPr>
          </a:p>
          <a:p>
            <a:pPr lvl="0">
              <a:defRPr sz="1800"/>
            </a:pPr>
            <a:r>
              <a:rPr sz="3000">
                <a:solidFill>
                  <a:srgbClr val="0365C0"/>
                </a:solidFill>
                <a:latin typeface="Gill Sans"/>
                <a:ea typeface="Gill Sans"/>
                <a:cs typeface="Gill Sans"/>
                <a:sym typeface="Gill Sans"/>
              </a:rPr>
              <a:t>"Jag har nog lagt ner mer tid än de flesta. Men jag tycker inte att det varit någon börda, för det är så kul”</a:t>
            </a:r>
            <a:endParaRPr sz="3000">
              <a:solidFill>
                <a:srgbClr val="0365C0"/>
              </a:solidFill>
              <a:latin typeface="Gill Sans"/>
              <a:ea typeface="Gill Sans"/>
              <a:cs typeface="Gill Sans"/>
              <a:sym typeface="Gill Sans"/>
            </a:endParaRPr>
          </a:p>
          <a:p>
            <a:pPr lvl="0">
              <a:defRPr sz="1800"/>
            </a:pPr>
            <a:endParaRPr sz="3000">
              <a:solidFill>
                <a:srgbClr val="0365C0"/>
              </a:solidFill>
              <a:latin typeface="Gill Sans"/>
              <a:ea typeface="Gill Sans"/>
              <a:cs typeface="Gill Sans"/>
              <a:sym typeface="Gill Sans"/>
            </a:endParaRPr>
          </a:p>
          <a:p>
            <a:pPr lvl="0">
              <a:defRPr sz="1800"/>
            </a:pPr>
            <a:r>
              <a:rPr sz="3000">
                <a:solidFill>
                  <a:srgbClr val="0365C0"/>
                </a:solidFill>
                <a:latin typeface="Gill Sans"/>
                <a:ea typeface="Gill Sans"/>
                <a:cs typeface="Gill Sans"/>
                <a:sym typeface="Gill Sans"/>
              </a:rPr>
              <a:t>"Jag läste för lite hemma vilket medförde att föreläsningarna i för hög utsträckning rörde material jag inte stiftat bekantskap med tidigare. Då blir det svårt att ta till sig den kunskap som delgavs."</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Ännu mera gammal feedback</a:t>
            </a:r>
          </a:p>
        </p:txBody>
      </p:sp>
      <p:sp>
        <p:nvSpPr>
          <p:cNvPr id="212" name="Shape 212"/>
          <p:cNvSpPr/>
          <p:nvPr/>
        </p:nvSpPr>
        <p:spPr>
          <a:xfrm>
            <a:off x="1079410" y="2740878"/>
            <a:ext cx="11117051" cy="454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3000">
                <a:solidFill>
                  <a:srgbClr val="0365C0"/>
                </a:solidFill>
                <a:latin typeface="Gill Sans"/>
                <a:ea typeface="Gill Sans"/>
                <a:cs typeface="Gill Sans"/>
                <a:sym typeface="Gill Sans"/>
              </a:rPr>
              <a:t>"Latade mig istället för att gå på övningar, vilket jag inte borde ha gjort”</a:t>
            </a:r>
            <a:endParaRPr sz="3000">
              <a:solidFill>
                <a:srgbClr val="0365C0"/>
              </a:solidFill>
              <a:latin typeface="Gill Sans"/>
              <a:ea typeface="Gill Sans"/>
              <a:cs typeface="Gill Sans"/>
              <a:sym typeface="Gill Sans"/>
            </a:endParaRPr>
          </a:p>
          <a:p>
            <a:pPr lvl="0">
              <a:defRPr sz="1800"/>
            </a:pPr>
            <a:endParaRPr sz="3000">
              <a:solidFill>
                <a:srgbClr val="0365C0"/>
              </a:solidFill>
              <a:latin typeface="Gill Sans"/>
              <a:ea typeface="Gill Sans"/>
              <a:cs typeface="Gill Sans"/>
              <a:sym typeface="Gill Sans"/>
            </a:endParaRPr>
          </a:p>
          <a:p>
            <a:pPr lvl="0">
              <a:defRPr sz="1800"/>
            </a:pPr>
            <a:r>
              <a:rPr sz="3000">
                <a:solidFill>
                  <a:srgbClr val="0365C0"/>
                </a:solidFill>
                <a:latin typeface="Gill Sans"/>
                <a:ea typeface="Gill Sans"/>
                <a:cs typeface="Gill Sans"/>
                <a:sym typeface="Gill Sans"/>
              </a:rPr>
              <a:t>"programmering tycker jag man lärde sig som bäst av att testa själv”</a:t>
            </a:r>
            <a:endParaRPr sz="3000">
              <a:solidFill>
                <a:srgbClr val="0365C0"/>
              </a:solidFill>
              <a:latin typeface="Gill Sans"/>
              <a:ea typeface="Gill Sans"/>
              <a:cs typeface="Gill Sans"/>
              <a:sym typeface="Gill Sans"/>
            </a:endParaRPr>
          </a:p>
          <a:p>
            <a:pPr lvl="0">
              <a:defRPr sz="1800"/>
            </a:pPr>
            <a:endParaRPr sz="3000">
              <a:solidFill>
                <a:srgbClr val="0365C0"/>
              </a:solidFill>
              <a:latin typeface="Gill Sans"/>
              <a:ea typeface="Gill Sans"/>
              <a:cs typeface="Gill Sans"/>
              <a:sym typeface="Gill Sans"/>
            </a:endParaRPr>
          </a:p>
          <a:p>
            <a:pPr lvl="0">
              <a:defRPr sz="1800"/>
            </a:pPr>
            <a:r>
              <a:rPr sz="3000">
                <a:solidFill>
                  <a:srgbClr val="0365C0"/>
                </a:solidFill>
                <a:latin typeface="Gill Sans"/>
                <a:ea typeface="Gill Sans"/>
                <a:cs typeface="Gill Sans"/>
                <a:sym typeface="Gill Sans"/>
              </a:rPr>
              <a:t>"Jag känner nu efteråt att anledningen till att jag klarat mig så bra som jag faktiskt har är att jag lagt ned mycket tid själv, utan min partner på labbarna. Vårt samarbete har fungerat väl, men jag har ändå varit noga med att skriva 100% av all kod själv (min partner har givetvis skrivit sin egen kod också), vilket jag nu känner har varit nödvändigt för att få nog praktisk erfarenhet av programmering för att klara mig."</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nvSpPr>
        <p:spPr>
          <a:xfrm>
            <a:off x="1841500" y="1968500"/>
            <a:ext cx="8953023"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l">
              <a:defRPr sz="5500">
                <a:solidFill>
                  <a:srgbClr val="0365C0"/>
                </a:solidFill>
                <a:latin typeface="Helvetica"/>
                <a:ea typeface="Helvetica"/>
                <a:cs typeface="Helvetica"/>
                <a:sym typeface="Helvetica"/>
              </a:defRPr>
            </a:lvl1pPr>
          </a:lstStyle>
          <a:p>
            <a:pPr lvl="0">
              <a:defRPr sz="1800">
                <a:solidFill>
                  <a:srgbClr val="000000"/>
                </a:solidFill>
              </a:defRPr>
            </a:pPr>
            <a:r>
              <a:rPr sz="5500">
                <a:solidFill>
                  <a:srgbClr val="0365C0"/>
                </a:solidFill>
              </a:rPr>
              <a:t>Denna föreläsning:</a:t>
            </a:r>
          </a:p>
        </p:txBody>
      </p:sp>
      <p:sp>
        <p:nvSpPr>
          <p:cNvPr id="215" name="Shape 215"/>
          <p:cNvSpPr/>
          <p:nvPr/>
        </p:nvSpPr>
        <p:spPr>
          <a:xfrm>
            <a:off x="2391694" y="3878267"/>
            <a:ext cx="8013717"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Light"/>
                <a:ea typeface="Gill Sans Light"/>
                <a:cs typeface="Gill Sans Light"/>
                <a:sym typeface="Gill Sans Light"/>
              </a:rPr>
              <a:t>Del 1:  </a:t>
            </a:r>
            <a:r>
              <a:rPr sz="3000">
                <a:latin typeface="Gill Sans SemiBold"/>
                <a:ea typeface="Gill Sans SemiBold"/>
                <a:cs typeface="Gill Sans SemiBold"/>
                <a:sym typeface="Gill Sans SemiBold"/>
              </a:rPr>
              <a:t>hur fungerar kursen</a:t>
            </a:r>
          </a:p>
        </p:txBody>
      </p:sp>
      <p:sp>
        <p:nvSpPr>
          <p:cNvPr id="216" name="Shape 216"/>
          <p:cNvSpPr/>
          <p:nvPr/>
        </p:nvSpPr>
        <p:spPr>
          <a:xfrm>
            <a:off x="2391694" y="4640267"/>
            <a:ext cx="8013717"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Light"/>
                <a:ea typeface="Gill Sans Light"/>
                <a:cs typeface="Gill Sans Light"/>
                <a:sym typeface="Gill Sans Light"/>
              </a:rPr>
              <a:t>Del 2:  </a:t>
            </a:r>
            <a:r>
              <a:rPr sz="3000">
                <a:latin typeface="Gill Sans SemiBold"/>
                <a:ea typeface="Gill Sans SemiBold"/>
                <a:cs typeface="Gill Sans SemiBold"/>
                <a:sym typeface="Gill Sans SemiBold"/>
              </a:rPr>
              <a:t>vad är programmering?</a:t>
            </a:r>
          </a:p>
        </p:txBody>
      </p:sp>
      <p:sp>
        <p:nvSpPr>
          <p:cNvPr id="217" name="Shape 217"/>
          <p:cNvSpPr/>
          <p:nvPr/>
        </p:nvSpPr>
        <p:spPr>
          <a:xfrm>
            <a:off x="2391694" y="5402267"/>
            <a:ext cx="8013717"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Light"/>
                <a:ea typeface="Gill Sans Light"/>
                <a:cs typeface="Gill Sans Light"/>
                <a:sym typeface="Gill Sans Light"/>
              </a:rPr>
              <a:t>Del 3:  </a:t>
            </a:r>
            <a:r>
              <a:rPr sz="3000">
                <a:latin typeface="Gill Sans SemiBold"/>
                <a:ea typeface="Gill Sans SemiBold"/>
                <a:cs typeface="Gill Sans SemiBold"/>
                <a:sym typeface="Gill Sans SemiBold"/>
              </a:rPr>
              <a:t>hur lär man sig programmera?</a:t>
            </a:r>
          </a:p>
        </p:txBody>
      </p:sp>
      <p:sp>
        <p:nvSpPr>
          <p:cNvPr id="218" name="Shape 218"/>
          <p:cNvSpPr/>
          <p:nvPr/>
        </p:nvSpPr>
        <p:spPr>
          <a:xfrm>
            <a:off x="1951976" y="4567493"/>
            <a:ext cx="5931993" cy="745614"/>
          </a:xfrm>
          <a:prstGeom prst="roundRect">
            <a:avLst>
              <a:gd name="adj" fmla="val 25549"/>
            </a:avLst>
          </a:prstGeom>
          <a:ln w="63500">
            <a:solidFill>
              <a:srgbClr val="C82506"/>
            </a:solidFill>
            <a:miter lim="400000"/>
          </a:ln>
        </p:spPr>
        <p:txBody>
          <a:bodyPr lIns="0" tIns="0" rIns="0" bIns="0" anchor="ctr"/>
          <a:lstStyle/>
          <a:p>
            <a:pPr lvl="0">
              <a:defRPr sz="2400"/>
            </a:pP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Vad är programmering?</a:t>
            </a:r>
          </a:p>
        </p:txBody>
      </p:sp>
      <p:sp>
        <p:nvSpPr>
          <p:cNvPr id="221" name="Shape 221"/>
          <p:cNvSpPr/>
          <p:nvPr/>
        </p:nvSpPr>
        <p:spPr>
          <a:xfrm>
            <a:off x="1756694" y="2233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solidFill>
                  <a:srgbClr val="00882B"/>
                </a:solidFill>
                <a:latin typeface="Gill Sans"/>
                <a:ea typeface="Gill Sans"/>
                <a:cs typeface="Gill Sans"/>
                <a:sym typeface="Gill Sans"/>
              </a:defRPr>
            </a:lvl1pPr>
          </a:lstStyle>
          <a:p>
            <a:pPr lvl="0">
              <a:defRPr sz="1800">
                <a:solidFill>
                  <a:srgbClr val="000000"/>
                </a:solidFill>
              </a:defRPr>
            </a:pPr>
            <a:r>
              <a:rPr sz="3000">
                <a:solidFill>
                  <a:srgbClr val="00882B"/>
                </a:solidFill>
              </a:rPr>
              <a:t>Programmering =</a:t>
            </a:r>
          </a:p>
        </p:txBody>
      </p:sp>
      <p:sp>
        <p:nvSpPr>
          <p:cNvPr id="222" name="Shape 222"/>
          <p:cNvSpPr/>
          <p:nvPr/>
        </p:nvSpPr>
        <p:spPr>
          <a:xfrm>
            <a:off x="4603124" y="2236292"/>
            <a:ext cx="4292092"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3000">
                <a:solidFill>
                  <a:srgbClr val="0365C0"/>
                </a:solidFill>
                <a:latin typeface="Gill Sans"/>
                <a:ea typeface="Gill Sans"/>
                <a:cs typeface="Gill Sans"/>
                <a:sym typeface="Gill Sans"/>
              </a:rPr>
              <a:t>att berätta för datorn hur </a:t>
            </a:r>
            <a:endParaRPr sz="3000">
              <a:solidFill>
                <a:srgbClr val="0365C0"/>
              </a:solidFill>
              <a:latin typeface="Gill Sans"/>
              <a:ea typeface="Gill Sans"/>
              <a:cs typeface="Gill Sans"/>
              <a:sym typeface="Gill Sans"/>
            </a:endParaRPr>
          </a:p>
          <a:p>
            <a:pPr lvl="0" algn="l">
              <a:defRPr sz="1800"/>
            </a:pPr>
            <a:r>
              <a:rPr sz="3000">
                <a:solidFill>
                  <a:srgbClr val="0365C0"/>
                </a:solidFill>
                <a:latin typeface="Gill Sans"/>
                <a:ea typeface="Gill Sans"/>
                <a:cs typeface="Gill Sans"/>
                <a:sym typeface="Gill Sans"/>
              </a:rPr>
              <a:t>den ska utföra en uppgift.</a:t>
            </a:r>
          </a:p>
        </p:txBody>
      </p:sp>
      <p:sp>
        <p:nvSpPr>
          <p:cNvPr id="223" name="Shape 223"/>
          <p:cNvSpPr/>
          <p:nvPr/>
        </p:nvSpPr>
        <p:spPr>
          <a:xfrm>
            <a:off x="2137694" y="3884617"/>
            <a:ext cx="9599851"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solidFill>
                  <a:srgbClr val="C82506"/>
                </a:solidFill>
                <a:latin typeface="Gill Sans"/>
                <a:ea typeface="Gill Sans"/>
                <a:cs typeface="Gill Sans"/>
                <a:sym typeface="Gill Sans"/>
              </a:rPr>
              <a:t>Kod</a:t>
            </a:r>
            <a:r>
              <a:rPr sz="3000">
                <a:latin typeface="Gill Sans"/>
                <a:ea typeface="Gill Sans"/>
                <a:cs typeface="Gill Sans"/>
                <a:sym typeface="Gill Sans"/>
              </a:rPr>
              <a:t> — detaljerade anvisningar, som är maskinläsbara</a:t>
            </a:r>
          </a:p>
        </p:txBody>
      </p:sp>
      <p:sp>
        <p:nvSpPr>
          <p:cNvPr id="224" name="Shape 224"/>
          <p:cNvSpPr/>
          <p:nvPr/>
        </p:nvSpPr>
        <p:spPr>
          <a:xfrm>
            <a:off x="2137694" y="4519617"/>
            <a:ext cx="9599851"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solidFill>
                  <a:srgbClr val="C82506"/>
                </a:solidFill>
                <a:latin typeface="Gill Sans"/>
                <a:ea typeface="Gill Sans"/>
                <a:cs typeface="Gill Sans"/>
                <a:sym typeface="Gill Sans"/>
              </a:rPr>
              <a:t>Algoritm</a:t>
            </a:r>
            <a:r>
              <a:rPr sz="3000">
                <a:latin typeface="Gill Sans"/>
                <a:ea typeface="Gill Sans"/>
                <a:cs typeface="Gill Sans"/>
                <a:sym typeface="Gill Sans"/>
              </a:rPr>
              <a:t> — liknande anvisningar, men avsedda för människor</a:t>
            </a:r>
          </a:p>
        </p:txBody>
      </p:sp>
      <p:sp>
        <p:nvSpPr>
          <p:cNvPr id="225" name="Shape 225"/>
          <p:cNvSpPr/>
          <p:nvPr/>
        </p:nvSpPr>
        <p:spPr>
          <a:xfrm>
            <a:off x="1756694" y="5535617"/>
            <a:ext cx="9599851"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latin typeface="Gill Sans"/>
                <a:ea typeface="Gill Sans"/>
                <a:cs typeface="Gill Sans"/>
                <a:sym typeface="Gill Sans"/>
              </a:defRPr>
            </a:lvl1pPr>
          </a:lstStyle>
          <a:p>
            <a:pPr lvl="0">
              <a:defRPr sz="1800"/>
            </a:pPr>
            <a:r>
              <a:rPr sz="3000"/>
              <a:t>Var ser man algoritmer?</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2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2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3" grpId="1"/>
      <p:bldP build="whole" bldLvl="1" animBg="1" rev="0" advAuto="0" spid="224" grpId="2"/>
      <p:bldP build="whole" bldLvl="1" animBg="1" rev="0" advAuto="0" spid="225" grpId="3"/>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nvSpPr>
        <p:spPr>
          <a:xfrm>
            <a:off x="4621741" y="3620245"/>
            <a:ext cx="7205408" cy="1803685"/>
          </a:xfrm>
          <a:prstGeom prst="rect">
            <a:avLst/>
          </a:prstGeom>
          <a:solidFill>
            <a:srgbClr val="0365C0"/>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228" name="Shape 228"/>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Vad är (objekto.) programmering?</a:t>
            </a:r>
          </a:p>
        </p:txBody>
      </p:sp>
      <p:sp>
        <p:nvSpPr>
          <p:cNvPr id="229" name="Shape 229"/>
          <p:cNvSpPr/>
          <p:nvPr/>
        </p:nvSpPr>
        <p:spPr>
          <a:xfrm>
            <a:off x="1756694" y="2233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solidFill>
                  <a:srgbClr val="00882B"/>
                </a:solidFill>
                <a:latin typeface="Gill Sans"/>
                <a:ea typeface="Gill Sans"/>
                <a:cs typeface="Gill Sans"/>
                <a:sym typeface="Gill Sans"/>
              </a:defRPr>
            </a:lvl1pPr>
          </a:lstStyle>
          <a:p>
            <a:pPr lvl="0">
              <a:defRPr sz="1800">
                <a:solidFill>
                  <a:srgbClr val="000000"/>
                </a:solidFill>
              </a:defRPr>
            </a:pPr>
            <a:r>
              <a:rPr sz="3000">
                <a:solidFill>
                  <a:srgbClr val="00882B"/>
                </a:solidFill>
              </a:rPr>
              <a:t>Det är som att bygga med Lego…</a:t>
            </a:r>
          </a:p>
        </p:txBody>
      </p:sp>
      <p:sp>
        <p:nvSpPr>
          <p:cNvPr id="230" name="Shape 230"/>
          <p:cNvSpPr/>
          <p:nvPr/>
        </p:nvSpPr>
        <p:spPr>
          <a:xfrm>
            <a:off x="1756694" y="2735267"/>
            <a:ext cx="8986701"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solidFill>
                  <a:srgbClr val="C82506"/>
                </a:solidFill>
                <a:latin typeface="Gill Sans"/>
                <a:ea typeface="Gill Sans"/>
                <a:cs typeface="Gill Sans"/>
                <a:sym typeface="Gill Sans"/>
              </a:rPr>
              <a:t>… men bitarna kan tillsammans bli större </a:t>
            </a:r>
            <a:r>
              <a:rPr i="1" sz="3000">
                <a:solidFill>
                  <a:srgbClr val="C82506"/>
                </a:solidFill>
                <a:latin typeface="Gill Sans SemiBold"/>
                <a:ea typeface="Gill Sans SemiBold"/>
                <a:cs typeface="Gill Sans SemiBold"/>
                <a:sym typeface="Gill Sans SemiBold"/>
              </a:rPr>
              <a:t>bättre</a:t>
            </a:r>
            <a:r>
              <a:rPr sz="3000">
                <a:solidFill>
                  <a:srgbClr val="C82506"/>
                </a:solidFill>
                <a:latin typeface="Gill Sans"/>
                <a:ea typeface="Gill Sans"/>
                <a:cs typeface="Gill Sans"/>
                <a:sym typeface="Gill Sans"/>
              </a:rPr>
              <a:t> bitar.</a:t>
            </a:r>
          </a:p>
        </p:txBody>
      </p:sp>
      <p:sp>
        <p:nvSpPr>
          <p:cNvPr id="231" name="Shape 231"/>
          <p:cNvSpPr/>
          <p:nvPr/>
        </p:nvSpPr>
        <p:spPr>
          <a:xfrm>
            <a:off x="3507657" y="8693081"/>
            <a:ext cx="424769" cy="32665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defRPr>
            </a:pPr>
          </a:p>
        </p:txBody>
      </p:sp>
      <p:sp>
        <p:nvSpPr>
          <p:cNvPr id="232" name="Shape 232"/>
          <p:cNvSpPr/>
          <p:nvPr/>
        </p:nvSpPr>
        <p:spPr>
          <a:xfrm>
            <a:off x="4015657" y="8693081"/>
            <a:ext cx="424769" cy="32665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defRPr>
            </a:pPr>
          </a:p>
        </p:txBody>
      </p:sp>
      <p:sp>
        <p:nvSpPr>
          <p:cNvPr id="233" name="Shape 233"/>
          <p:cNvSpPr/>
          <p:nvPr/>
        </p:nvSpPr>
        <p:spPr>
          <a:xfrm>
            <a:off x="4523657" y="8693081"/>
            <a:ext cx="424769" cy="32665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defRPr>
            </a:pPr>
          </a:p>
        </p:txBody>
      </p:sp>
      <p:sp>
        <p:nvSpPr>
          <p:cNvPr id="234" name="Shape 234"/>
          <p:cNvSpPr/>
          <p:nvPr/>
        </p:nvSpPr>
        <p:spPr>
          <a:xfrm>
            <a:off x="5031657" y="8693081"/>
            <a:ext cx="424769" cy="32665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defRPr>
            </a:pPr>
          </a:p>
        </p:txBody>
      </p:sp>
      <p:sp>
        <p:nvSpPr>
          <p:cNvPr id="235" name="Shape 235"/>
          <p:cNvSpPr/>
          <p:nvPr/>
        </p:nvSpPr>
        <p:spPr>
          <a:xfrm>
            <a:off x="3757014" y="8295694"/>
            <a:ext cx="424769" cy="32665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defRPr>
            </a:pPr>
          </a:p>
        </p:txBody>
      </p:sp>
      <p:sp>
        <p:nvSpPr>
          <p:cNvPr id="236" name="Shape 236"/>
          <p:cNvSpPr/>
          <p:nvPr/>
        </p:nvSpPr>
        <p:spPr>
          <a:xfrm>
            <a:off x="4316361" y="8295694"/>
            <a:ext cx="424768" cy="32665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defRPr>
            </a:pPr>
          </a:p>
        </p:txBody>
      </p:sp>
      <p:sp>
        <p:nvSpPr>
          <p:cNvPr id="237" name="Shape 237"/>
          <p:cNvSpPr/>
          <p:nvPr/>
        </p:nvSpPr>
        <p:spPr>
          <a:xfrm>
            <a:off x="4875707" y="8295694"/>
            <a:ext cx="424768" cy="326650"/>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defRPr>
            </a:pPr>
          </a:p>
        </p:txBody>
      </p:sp>
      <p:sp>
        <p:nvSpPr>
          <p:cNvPr id="238" name="Shape 238"/>
          <p:cNvSpPr/>
          <p:nvPr/>
        </p:nvSpPr>
        <p:spPr>
          <a:xfrm>
            <a:off x="2476363" y="7946922"/>
            <a:ext cx="8843102" cy="1"/>
          </a:xfrm>
          <a:prstGeom prst="line">
            <a:avLst/>
          </a:prstGeom>
          <a:ln w="38100">
            <a:solidFill/>
            <a:custDash>
              <a:ds d="200000" sp="200000"/>
            </a:custDash>
            <a:miter lim="400000"/>
          </a:ln>
        </p:spPr>
        <p:txBody>
          <a:bodyPr lIns="0" tIns="0" rIns="0" bIns="0" anchor="ctr"/>
          <a:lstStyle/>
          <a:p>
            <a:pPr lvl="0">
              <a:defRPr sz="2400"/>
            </a:pPr>
          </a:p>
        </p:txBody>
      </p:sp>
      <p:sp>
        <p:nvSpPr>
          <p:cNvPr id="239" name="Shape 239"/>
          <p:cNvSpPr/>
          <p:nvPr/>
        </p:nvSpPr>
        <p:spPr>
          <a:xfrm>
            <a:off x="3389841" y="6872475"/>
            <a:ext cx="2277807" cy="776476"/>
          </a:xfrm>
          <a:prstGeom prst="rect">
            <a:avLst/>
          </a:prstGeom>
          <a:solidFill>
            <a:srgbClr val="4EA3F6"/>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grpSp>
        <p:nvGrpSpPr>
          <p:cNvPr id="247" name="Group 247"/>
          <p:cNvGrpSpPr/>
          <p:nvPr/>
        </p:nvGrpSpPr>
        <p:grpSpPr>
          <a:xfrm>
            <a:off x="3507657" y="6898694"/>
            <a:ext cx="1948769" cy="724038"/>
            <a:chOff x="0" y="0"/>
            <a:chExt cx="1948767" cy="724036"/>
          </a:xfrm>
        </p:grpSpPr>
        <p:sp>
          <p:nvSpPr>
            <p:cNvPr id="240" name="Shape 240"/>
            <p:cNvSpPr/>
            <p:nvPr/>
          </p:nvSpPr>
          <p:spPr>
            <a:xfrm>
              <a:off x="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41" name="Shape 241"/>
            <p:cNvSpPr/>
            <p:nvPr/>
          </p:nvSpPr>
          <p:spPr>
            <a:xfrm>
              <a:off x="508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42" name="Shape 242"/>
            <p:cNvSpPr/>
            <p:nvPr/>
          </p:nvSpPr>
          <p:spPr>
            <a:xfrm>
              <a:off x="1016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43" name="Shape 243"/>
            <p:cNvSpPr/>
            <p:nvPr/>
          </p:nvSpPr>
          <p:spPr>
            <a:xfrm>
              <a:off x="1524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44" name="Shape 244"/>
            <p:cNvSpPr/>
            <p:nvPr/>
          </p:nvSpPr>
          <p:spPr>
            <a:xfrm>
              <a:off x="249356" y="0"/>
              <a:ext cx="424769"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45" name="Shape 245"/>
            <p:cNvSpPr/>
            <p:nvPr/>
          </p:nvSpPr>
          <p:spPr>
            <a:xfrm>
              <a:off x="808703"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46" name="Shape 246"/>
            <p:cNvSpPr/>
            <p:nvPr/>
          </p:nvSpPr>
          <p:spPr>
            <a:xfrm>
              <a:off x="1368049"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grpSp>
      <p:grpSp>
        <p:nvGrpSpPr>
          <p:cNvPr id="257" name="Group 257"/>
          <p:cNvGrpSpPr/>
          <p:nvPr/>
        </p:nvGrpSpPr>
        <p:grpSpPr>
          <a:xfrm>
            <a:off x="5802841" y="6872475"/>
            <a:ext cx="2277807" cy="776476"/>
            <a:chOff x="0" y="0"/>
            <a:chExt cx="2277806" cy="776475"/>
          </a:xfrm>
        </p:grpSpPr>
        <p:sp>
          <p:nvSpPr>
            <p:cNvPr id="248" name="Shape 248"/>
            <p:cNvSpPr/>
            <p:nvPr/>
          </p:nvSpPr>
          <p:spPr>
            <a:xfrm>
              <a:off x="0" y="0"/>
              <a:ext cx="2277807" cy="776476"/>
            </a:xfrm>
            <a:prstGeom prst="rect">
              <a:avLst/>
            </a:prstGeom>
            <a:solidFill>
              <a:srgbClr val="4EA3F6"/>
            </a:soli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solidFill>
                    <a:srgbClr val="FFFFFF"/>
                  </a:solidFill>
                </a:defRPr>
              </a:pPr>
            </a:p>
          </p:txBody>
        </p:sp>
        <p:grpSp>
          <p:nvGrpSpPr>
            <p:cNvPr id="256" name="Group 256"/>
            <p:cNvGrpSpPr/>
            <p:nvPr/>
          </p:nvGrpSpPr>
          <p:grpSpPr>
            <a:xfrm>
              <a:off x="117816" y="26219"/>
              <a:ext cx="1948768" cy="724038"/>
              <a:chOff x="0" y="0"/>
              <a:chExt cx="1948767" cy="724036"/>
            </a:xfrm>
          </p:grpSpPr>
          <p:sp>
            <p:nvSpPr>
              <p:cNvPr id="249" name="Shape 249"/>
              <p:cNvSpPr/>
              <p:nvPr/>
            </p:nvSpPr>
            <p:spPr>
              <a:xfrm>
                <a:off x="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50" name="Shape 250"/>
              <p:cNvSpPr/>
              <p:nvPr/>
            </p:nvSpPr>
            <p:spPr>
              <a:xfrm>
                <a:off x="508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51" name="Shape 251"/>
              <p:cNvSpPr/>
              <p:nvPr/>
            </p:nvSpPr>
            <p:spPr>
              <a:xfrm>
                <a:off x="1016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52" name="Shape 252"/>
              <p:cNvSpPr/>
              <p:nvPr/>
            </p:nvSpPr>
            <p:spPr>
              <a:xfrm>
                <a:off x="1524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53" name="Shape 253"/>
              <p:cNvSpPr/>
              <p:nvPr/>
            </p:nvSpPr>
            <p:spPr>
              <a:xfrm>
                <a:off x="249356" y="0"/>
                <a:ext cx="424769"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54" name="Shape 254"/>
              <p:cNvSpPr/>
              <p:nvPr/>
            </p:nvSpPr>
            <p:spPr>
              <a:xfrm>
                <a:off x="808703"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55" name="Shape 255"/>
              <p:cNvSpPr/>
              <p:nvPr/>
            </p:nvSpPr>
            <p:spPr>
              <a:xfrm>
                <a:off x="1368049"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grpSp>
      </p:grpSp>
      <p:grpSp>
        <p:nvGrpSpPr>
          <p:cNvPr id="267" name="Group 267"/>
          <p:cNvGrpSpPr/>
          <p:nvPr/>
        </p:nvGrpSpPr>
        <p:grpSpPr>
          <a:xfrm>
            <a:off x="8215841" y="6872475"/>
            <a:ext cx="2277807" cy="776476"/>
            <a:chOff x="0" y="0"/>
            <a:chExt cx="2277806" cy="776475"/>
          </a:xfrm>
        </p:grpSpPr>
        <p:sp>
          <p:nvSpPr>
            <p:cNvPr id="258" name="Shape 258"/>
            <p:cNvSpPr/>
            <p:nvPr/>
          </p:nvSpPr>
          <p:spPr>
            <a:xfrm>
              <a:off x="0" y="0"/>
              <a:ext cx="2277807" cy="776476"/>
            </a:xfrm>
            <a:prstGeom prst="rect">
              <a:avLst/>
            </a:prstGeom>
            <a:solidFill>
              <a:srgbClr val="4EA3F6"/>
            </a:soli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solidFill>
                    <a:srgbClr val="FFFFFF"/>
                  </a:solidFill>
                </a:defRPr>
              </a:pPr>
            </a:p>
          </p:txBody>
        </p:sp>
        <p:grpSp>
          <p:nvGrpSpPr>
            <p:cNvPr id="266" name="Group 266"/>
            <p:cNvGrpSpPr/>
            <p:nvPr/>
          </p:nvGrpSpPr>
          <p:grpSpPr>
            <a:xfrm>
              <a:off x="117816" y="26219"/>
              <a:ext cx="1948768" cy="724038"/>
              <a:chOff x="0" y="0"/>
              <a:chExt cx="1948767" cy="724036"/>
            </a:xfrm>
          </p:grpSpPr>
          <p:sp>
            <p:nvSpPr>
              <p:cNvPr id="259" name="Shape 259"/>
              <p:cNvSpPr/>
              <p:nvPr/>
            </p:nvSpPr>
            <p:spPr>
              <a:xfrm>
                <a:off x="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60" name="Shape 260"/>
              <p:cNvSpPr/>
              <p:nvPr/>
            </p:nvSpPr>
            <p:spPr>
              <a:xfrm>
                <a:off x="508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61" name="Shape 261"/>
              <p:cNvSpPr/>
              <p:nvPr/>
            </p:nvSpPr>
            <p:spPr>
              <a:xfrm>
                <a:off x="1016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62" name="Shape 262"/>
              <p:cNvSpPr/>
              <p:nvPr/>
            </p:nvSpPr>
            <p:spPr>
              <a:xfrm>
                <a:off x="1524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63" name="Shape 263"/>
              <p:cNvSpPr/>
              <p:nvPr/>
            </p:nvSpPr>
            <p:spPr>
              <a:xfrm>
                <a:off x="249356" y="0"/>
                <a:ext cx="424769"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64" name="Shape 264"/>
              <p:cNvSpPr/>
              <p:nvPr/>
            </p:nvSpPr>
            <p:spPr>
              <a:xfrm>
                <a:off x="808703"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65" name="Shape 265"/>
              <p:cNvSpPr/>
              <p:nvPr/>
            </p:nvSpPr>
            <p:spPr>
              <a:xfrm>
                <a:off x="1368049"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grpSp>
      </p:grpSp>
      <p:grpSp>
        <p:nvGrpSpPr>
          <p:cNvPr id="277" name="Group 277"/>
          <p:cNvGrpSpPr/>
          <p:nvPr/>
        </p:nvGrpSpPr>
        <p:grpSpPr>
          <a:xfrm>
            <a:off x="4596341" y="5970775"/>
            <a:ext cx="2277807" cy="776476"/>
            <a:chOff x="0" y="0"/>
            <a:chExt cx="2277806" cy="776475"/>
          </a:xfrm>
        </p:grpSpPr>
        <p:sp>
          <p:nvSpPr>
            <p:cNvPr id="268" name="Shape 268"/>
            <p:cNvSpPr/>
            <p:nvPr/>
          </p:nvSpPr>
          <p:spPr>
            <a:xfrm>
              <a:off x="0" y="0"/>
              <a:ext cx="2277807" cy="776476"/>
            </a:xfrm>
            <a:prstGeom prst="rect">
              <a:avLst/>
            </a:prstGeom>
            <a:solidFill>
              <a:srgbClr val="4EA3F6"/>
            </a:soli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solidFill>
                    <a:srgbClr val="FFFFFF"/>
                  </a:solidFill>
                </a:defRPr>
              </a:pPr>
            </a:p>
          </p:txBody>
        </p:sp>
        <p:grpSp>
          <p:nvGrpSpPr>
            <p:cNvPr id="276" name="Group 276"/>
            <p:cNvGrpSpPr/>
            <p:nvPr/>
          </p:nvGrpSpPr>
          <p:grpSpPr>
            <a:xfrm>
              <a:off x="117816" y="26219"/>
              <a:ext cx="1948768" cy="724038"/>
              <a:chOff x="0" y="0"/>
              <a:chExt cx="1948767" cy="724036"/>
            </a:xfrm>
          </p:grpSpPr>
          <p:sp>
            <p:nvSpPr>
              <p:cNvPr id="269" name="Shape 269"/>
              <p:cNvSpPr/>
              <p:nvPr/>
            </p:nvSpPr>
            <p:spPr>
              <a:xfrm>
                <a:off x="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70" name="Shape 270"/>
              <p:cNvSpPr/>
              <p:nvPr/>
            </p:nvSpPr>
            <p:spPr>
              <a:xfrm>
                <a:off x="508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71" name="Shape 271"/>
              <p:cNvSpPr/>
              <p:nvPr/>
            </p:nvSpPr>
            <p:spPr>
              <a:xfrm>
                <a:off x="1016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72" name="Shape 272"/>
              <p:cNvSpPr/>
              <p:nvPr/>
            </p:nvSpPr>
            <p:spPr>
              <a:xfrm>
                <a:off x="1524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73" name="Shape 273"/>
              <p:cNvSpPr/>
              <p:nvPr/>
            </p:nvSpPr>
            <p:spPr>
              <a:xfrm>
                <a:off x="249356" y="0"/>
                <a:ext cx="424769"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74" name="Shape 274"/>
              <p:cNvSpPr/>
              <p:nvPr/>
            </p:nvSpPr>
            <p:spPr>
              <a:xfrm>
                <a:off x="808703"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75" name="Shape 275"/>
              <p:cNvSpPr/>
              <p:nvPr/>
            </p:nvSpPr>
            <p:spPr>
              <a:xfrm>
                <a:off x="1368049"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grpSp>
      </p:grpSp>
      <p:grpSp>
        <p:nvGrpSpPr>
          <p:cNvPr id="287" name="Group 287"/>
          <p:cNvGrpSpPr/>
          <p:nvPr/>
        </p:nvGrpSpPr>
        <p:grpSpPr>
          <a:xfrm>
            <a:off x="7022041" y="5970775"/>
            <a:ext cx="2277807" cy="776476"/>
            <a:chOff x="0" y="0"/>
            <a:chExt cx="2277806" cy="776475"/>
          </a:xfrm>
        </p:grpSpPr>
        <p:sp>
          <p:nvSpPr>
            <p:cNvPr id="278" name="Shape 278"/>
            <p:cNvSpPr/>
            <p:nvPr/>
          </p:nvSpPr>
          <p:spPr>
            <a:xfrm>
              <a:off x="0" y="0"/>
              <a:ext cx="2277807" cy="776476"/>
            </a:xfrm>
            <a:prstGeom prst="rect">
              <a:avLst/>
            </a:prstGeom>
            <a:solidFill>
              <a:srgbClr val="4EA3F6"/>
            </a:soli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solidFill>
                    <a:srgbClr val="FFFFFF"/>
                  </a:solidFill>
                </a:defRPr>
              </a:pPr>
            </a:p>
          </p:txBody>
        </p:sp>
        <p:grpSp>
          <p:nvGrpSpPr>
            <p:cNvPr id="286" name="Group 286"/>
            <p:cNvGrpSpPr/>
            <p:nvPr/>
          </p:nvGrpSpPr>
          <p:grpSpPr>
            <a:xfrm>
              <a:off x="117816" y="26219"/>
              <a:ext cx="1948768" cy="724038"/>
              <a:chOff x="0" y="0"/>
              <a:chExt cx="1948767" cy="724036"/>
            </a:xfrm>
          </p:grpSpPr>
          <p:sp>
            <p:nvSpPr>
              <p:cNvPr id="279" name="Shape 279"/>
              <p:cNvSpPr/>
              <p:nvPr/>
            </p:nvSpPr>
            <p:spPr>
              <a:xfrm>
                <a:off x="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80" name="Shape 280"/>
              <p:cNvSpPr/>
              <p:nvPr/>
            </p:nvSpPr>
            <p:spPr>
              <a:xfrm>
                <a:off x="508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81" name="Shape 281"/>
              <p:cNvSpPr/>
              <p:nvPr/>
            </p:nvSpPr>
            <p:spPr>
              <a:xfrm>
                <a:off x="1016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82" name="Shape 282"/>
              <p:cNvSpPr/>
              <p:nvPr/>
            </p:nvSpPr>
            <p:spPr>
              <a:xfrm>
                <a:off x="1524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83" name="Shape 283"/>
              <p:cNvSpPr/>
              <p:nvPr/>
            </p:nvSpPr>
            <p:spPr>
              <a:xfrm>
                <a:off x="249356" y="0"/>
                <a:ext cx="424769"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84" name="Shape 284"/>
              <p:cNvSpPr/>
              <p:nvPr/>
            </p:nvSpPr>
            <p:spPr>
              <a:xfrm>
                <a:off x="808703"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85" name="Shape 285"/>
              <p:cNvSpPr/>
              <p:nvPr/>
            </p:nvSpPr>
            <p:spPr>
              <a:xfrm>
                <a:off x="1368049"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grpSp>
      </p:grpSp>
      <p:sp>
        <p:nvSpPr>
          <p:cNvPr id="288" name="Shape 288"/>
          <p:cNvSpPr/>
          <p:nvPr/>
        </p:nvSpPr>
        <p:spPr>
          <a:xfrm>
            <a:off x="2476363" y="5673622"/>
            <a:ext cx="8843102" cy="1"/>
          </a:xfrm>
          <a:prstGeom prst="line">
            <a:avLst/>
          </a:prstGeom>
          <a:ln w="38100">
            <a:solidFill/>
            <a:custDash>
              <a:ds d="200000" sp="200000"/>
            </a:custDash>
            <a:miter lim="400000"/>
          </a:ln>
        </p:spPr>
        <p:txBody>
          <a:bodyPr lIns="0" tIns="0" rIns="0" bIns="0" anchor="ctr"/>
          <a:lstStyle/>
          <a:p>
            <a:pPr lvl="0">
              <a:defRPr sz="2400"/>
            </a:pPr>
          </a:p>
        </p:txBody>
      </p:sp>
      <p:grpSp>
        <p:nvGrpSpPr>
          <p:cNvPr id="339" name="Group 339"/>
          <p:cNvGrpSpPr/>
          <p:nvPr/>
        </p:nvGrpSpPr>
        <p:grpSpPr>
          <a:xfrm>
            <a:off x="4659841" y="3684775"/>
            <a:ext cx="7103807" cy="1678176"/>
            <a:chOff x="0" y="0"/>
            <a:chExt cx="7103805" cy="1678175"/>
          </a:xfrm>
        </p:grpSpPr>
        <p:grpSp>
          <p:nvGrpSpPr>
            <p:cNvPr id="298" name="Group 298"/>
            <p:cNvGrpSpPr/>
            <p:nvPr/>
          </p:nvGrpSpPr>
          <p:grpSpPr>
            <a:xfrm>
              <a:off x="0" y="901700"/>
              <a:ext cx="2277807" cy="776476"/>
              <a:chOff x="0" y="0"/>
              <a:chExt cx="2277806" cy="776475"/>
            </a:xfrm>
          </p:grpSpPr>
          <p:sp>
            <p:nvSpPr>
              <p:cNvPr id="289" name="Shape 289"/>
              <p:cNvSpPr/>
              <p:nvPr/>
            </p:nvSpPr>
            <p:spPr>
              <a:xfrm>
                <a:off x="0" y="0"/>
                <a:ext cx="2277807" cy="776476"/>
              </a:xfrm>
              <a:prstGeom prst="rect">
                <a:avLst/>
              </a:prstGeom>
              <a:solidFill>
                <a:srgbClr val="4EA3F6"/>
              </a:soli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solidFill>
                      <a:srgbClr val="FFFFFF"/>
                    </a:solidFill>
                  </a:defRPr>
                </a:pPr>
              </a:p>
            </p:txBody>
          </p:sp>
          <p:grpSp>
            <p:nvGrpSpPr>
              <p:cNvPr id="297" name="Group 297"/>
              <p:cNvGrpSpPr/>
              <p:nvPr/>
            </p:nvGrpSpPr>
            <p:grpSpPr>
              <a:xfrm>
                <a:off x="117816" y="26219"/>
                <a:ext cx="1948768" cy="724038"/>
                <a:chOff x="0" y="0"/>
                <a:chExt cx="1948767" cy="724036"/>
              </a:xfrm>
            </p:grpSpPr>
            <p:sp>
              <p:nvSpPr>
                <p:cNvPr id="290" name="Shape 290"/>
                <p:cNvSpPr/>
                <p:nvPr/>
              </p:nvSpPr>
              <p:spPr>
                <a:xfrm>
                  <a:off x="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91" name="Shape 291"/>
                <p:cNvSpPr/>
                <p:nvPr/>
              </p:nvSpPr>
              <p:spPr>
                <a:xfrm>
                  <a:off x="508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92" name="Shape 292"/>
                <p:cNvSpPr/>
                <p:nvPr/>
              </p:nvSpPr>
              <p:spPr>
                <a:xfrm>
                  <a:off x="1016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93" name="Shape 293"/>
                <p:cNvSpPr/>
                <p:nvPr/>
              </p:nvSpPr>
              <p:spPr>
                <a:xfrm>
                  <a:off x="1524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94" name="Shape 294"/>
                <p:cNvSpPr/>
                <p:nvPr/>
              </p:nvSpPr>
              <p:spPr>
                <a:xfrm>
                  <a:off x="249356" y="0"/>
                  <a:ext cx="424769"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95" name="Shape 295"/>
                <p:cNvSpPr/>
                <p:nvPr/>
              </p:nvSpPr>
              <p:spPr>
                <a:xfrm>
                  <a:off x="808703"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96" name="Shape 296"/>
                <p:cNvSpPr/>
                <p:nvPr/>
              </p:nvSpPr>
              <p:spPr>
                <a:xfrm>
                  <a:off x="1368049"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grpSp>
        </p:grpSp>
        <p:grpSp>
          <p:nvGrpSpPr>
            <p:cNvPr id="308" name="Group 308"/>
            <p:cNvGrpSpPr/>
            <p:nvPr/>
          </p:nvGrpSpPr>
          <p:grpSpPr>
            <a:xfrm>
              <a:off x="2413000" y="901700"/>
              <a:ext cx="2277807" cy="776476"/>
              <a:chOff x="0" y="0"/>
              <a:chExt cx="2277806" cy="776475"/>
            </a:xfrm>
          </p:grpSpPr>
          <p:sp>
            <p:nvSpPr>
              <p:cNvPr id="299" name="Shape 299"/>
              <p:cNvSpPr/>
              <p:nvPr/>
            </p:nvSpPr>
            <p:spPr>
              <a:xfrm>
                <a:off x="0" y="0"/>
                <a:ext cx="2277807" cy="776476"/>
              </a:xfrm>
              <a:prstGeom prst="rect">
                <a:avLst/>
              </a:prstGeom>
              <a:solidFill>
                <a:srgbClr val="4EA3F6"/>
              </a:soli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solidFill>
                      <a:srgbClr val="FFFFFF"/>
                    </a:solidFill>
                  </a:defRPr>
                </a:pPr>
              </a:p>
            </p:txBody>
          </p:sp>
          <p:grpSp>
            <p:nvGrpSpPr>
              <p:cNvPr id="307" name="Group 307"/>
              <p:cNvGrpSpPr/>
              <p:nvPr/>
            </p:nvGrpSpPr>
            <p:grpSpPr>
              <a:xfrm>
                <a:off x="117816" y="26219"/>
                <a:ext cx="1948768" cy="724038"/>
                <a:chOff x="0" y="0"/>
                <a:chExt cx="1948767" cy="724036"/>
              </a:xfrm>
            </p:grpSpPr>
            <p:sp>
              <p:nvSpPr>
                <p:cNvPr id="300" name="Shape 300"/>
                <p:cNvSpPr/>
                <p:nvPr/>
              </p:nvSpPr>
              <p:spPr>
                <a:xfrm>
                  <a:off x="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01" name="Shape 301"/>
                <p:cNvSpPr/>
                <p:nvPr/>
              </p:nvSpPr>
              <p:spPr>
                <a:xfrm>
                  <a:off x="508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02" name="Shape 302"/>
                <p:cNvSpPr/>
                <p:nvPr/>
              </p:nvSpPr>
              <p:spPr>
                <a:xfrm>
                  <a:off x="1016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03" name="Shape 303"/>
                <p:cNvSpPr/>
                <p:nvPr/>
              </p:nvSpPr>
              <p:spPr>
                <a:xfrm>
                  <a:off x="1524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04" name="Shape 304"/>
                <p:cNvSpPr/>
                <p:nvPr/>
              </p:nvSpPr>
              <p:spPr>
                <a:xfrm>
                  <a:off x="249356" y="0"/>
                  <a:ext cx="424769"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05" name="Shape 305"/>
                <p:cNvSpPr/>
                <p:nvPr/>
              </p:nvSpPr>
              <p:spPr>
                <a:xfrm>
                  <a:off x="808703"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06" name="Shape 306"/>
                <p:cNvSpPr/>
                <p:nvPr/>
              </p:nvSpPr>
              <p:spPr>
                <a:xfrm>
                  <a:off x="1368049"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grpSp>
        </p:grpSp>
        <p:grpSp>
          <p:nvGrpSpPr>
            <p:cNvPr id="318" name="Group 318"/>
            <p:cNvGrpSpPr/>
            <p:nvPr/>
          </p:nvGrpSpPr>
          <p:grpSpPr>
            <a:xfrm>
              <a:off x="4825999" y="901700"/>
              <a:ext cx="2277807" cy="776476"/>
              <a:chOff x="0" y="0"/>
              <a:chExt cx="2277806" cy="776475"/>
            </a:xfrm>
          </p:grpSpPr>
          <p:sp>
            <p:nvSpPr>
              <p:cNvPr id="309" name="Shape 309"/>
              <p:cNvSpPr/>
              <p:nvPr/>
            </p:nvSpPr>
            <p:spPr>
              <a:xfrm>
                <a:off x="0" y="0"/>
                <a:ext cx="2277807" cy="776476"/>
              </a:xfrm>
              <a:prstGeom prst="rect">
                <a:avLst/>
              </a:prstGeom>
              <a:solidFill>
                <a:srgbClr val="4EA3F6"/>
              </a:soli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solidFill>
                      <a:srgbClr val="FFFFFF"/>
                    </a:solidFill>
                  </a:defRPr>
                </a:pPr>
              </a:p>
            </p:txBody>
          </p:sp>
          <p:grpSp>
            <p:nvGrpSpPr>
              <p:cNvPr id="317" name="Group 317"/>
              <p:cNvGrpSpPr/>
              <p:nvPr/>
            </p:nvGrpSpPr>
            <p:grpSpPr>
              <a:xfrm>
                <a:off x="117816" y="26219"/>
                <a:ext cx="1948768" cy="724038"/>
                <a:chOff x="0" y="0"/>
                <a:chExt cx="1948767" cy="724036"/>
              </a:xfrm>
            </p:grpSpPr>
            <p:sp>
              <p:nvSpPr>
                <p:cNvPr id="310" name="Shape 310"/>
                <p:cNvSpPr/>
                <p:nvPr/>
              </p:nvSpPr>
              <p:spPr>
                <a:xfrm>
                  <a:off x="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11" name="Shape 311"/>
                <p:cNvSpPr/>
                <p:nvPr/>
              </p:nvSpPr>
              <p:spPr>
                <a:xfrm>
                  <a:off x="508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12" name="Shape 312"/>
                <p:cNvSpPr/>
                <p:nvPr/>
              </p:nvSpPr>
              <p:spPr>
                <a:xfrm>
                  <a:off x="1016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13" name="Shape 313"/>
                <p:cNvSpPr/>
                <p:nvPr/>
              </p:nvSpPr>
              <p:spPr>
                <a:xfrm>
                  <a:off x="1524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14" name="Shape 314"/>
                <p:cNvSpPr/>
                <p:nvPr/>
              </p:nvSpPr>
              <p:spPr>
                <a:xfrm>
                  <a:off x="249356" y="0"/>
                  <a:ext cx="424769"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15" name="Shape 315"/>
                <p:cNvSpPr/>
                <p:nvPr/>
              </p:nvSpPr>
              <p:spPr>
                <a:xfrm>
                  <a:off x="808703"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16" name="Shape 316"/>
                <p:cNvSpPr/>
                <p:nvPr/>
              </p:nvSpPr>
              <p:spPr>
                <a:xfrm>
                  <a:off x="1368049"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grpSp>
        </p:grpSp>
        <p:grpSp>
          <p:nvGrpSpPr>
            <p:cNvPr id="328" name="Group 328"/>
            <p:cNvGrpSpPr/>
            <p:nvPr/>
          </p:nvGrpSpPr>
          <p:grpSpPr>
            <a:xfrm>
              <a:off x="1206500" y="0"/>
              <a:ext cx="2277807" cy="776476"/>
              <a:chOff x="0" y="0"/>
              <a:chExt cx="2277806" cy="776475"/>
            </a:xfrm>
          </p:grpSpPr>
          <p:sp>
            <p:nvSpPr>
              <p:cNvPr id="319" name="Shape 319"/>
              <p:cNvSpPr/>
              <p:nvPr/>
            </p:nvSpPr>
            <p:spPr>
              <a:xfrm>
                <a:off x="0" y="0"/>
                <a:ext cx="2277807" cy="776476"/>
              </a:xfrm>
              <a:prstGeom prst="rect">
                <a:avLst/>
              </a:prstGeom>
              <a:solidFill>
                <a:srgbClr val="4EA3F6"/>
              </a:soli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solidFill>
                      <a:srgbClr val="FFFFFF"/>
                    </a:solidFill>
                  </a:defRPr>
                </a:pPr>
              </a:p>
            </p:txBody>
          </p:sp>
          <p:grpSp>
            <p:nvGrpSpPr>
              <p:cNvPr id="327" name="Group 327"/>
              <p:cNvGrpSpPr/>
              <p:nvPr/>
            </p:nvGrpSpPr>
            <p:grpSpPr>
              <a:xfrm>
                <a:off x="117816" y="26219"/>
                <a:ext cx="1948768" cy="724038"/>
                <a:chOff x="0" y="0"/>
                <a:chExt cx="1948767" cy="724036"/>
              </a:xfrm>
            </p:grpSpPr>
            <p:sp>
              <p:nvSpPr>
                <p:cNvPr id="320" name="Shape 320"/>
                <p:cNvSpPr/>
                <p:nvPr/>
              </p:nvSpPr>
              <p:spPr>
                <a:xfrm>
                  <a:off x="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21" name="Shape 321"/>
                <p:cNvSpPr/>
                <p:nvPr/>
              </p:nvSpPr>
              <p:spPr>
                <a:xfrm>
                  <a:off x="508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22" name="Shape 322"/>
                <p:cNvSpPr/>
                <p:nvPr/>
              </p:nvSpPr>
              <p:spPr>
                <a:xfrm>
                  <a:off x="1016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23" name="Shape 323"/>
                <p:cNvSpPr/>
                <p:nvPr/>
              </p:nvSpPr>
              <p:spPr>
                <a:xfrm>
                  <a:off x="1524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24" name="Shape 324"/>
                <p:cNvSpPr/>
                <p:nvPr/>
              </p:nvSpPr>
              <p:spPr>
                <a:xfrm>
                  <a:off x="249356" y="0"/>
                  <a:ext cx="424769"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25" name="Shape 325"/>
                <p:cNvSpPr/>
                <p:nvPr/>
              </p:nvSpPr>
              <p:spPr>
                <a:xfrm>
                  <a:off x="808703"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26" name="Shape 326"/>
                <p:cNvSpPr/>
                <p:nvPr/>
              </p:nvSpPr>
              <p:spPr>
                <a:xfrm>
                  <a:off x="1368049"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grpSp>
        </p:grpSp>
        <p:grpSp>
          <p:nvGrpSpPr>
            <p:cNvPr id="338" name="Group 338"/>
            <p:cNvGrpSpPr/>
            <p:nvPr/>
          </p:nvGrpSpPr>
          <p:grpSpPr>
            <a:xfrm>
              <a:off x="3632199" y="0"/>
              <a:ext cx="2277807" cy="776476"/>
              <a:chOff x="0" y="0"/>
              <a:chExt cx="2277806" cy="776475"/>
            </a:xfrm>
          </p:grpSpPr>
          <p:sp>
            <p:nvSpPr>
              <p:cNvPr id="329" name="Shape 329"/>
              <p:cNvSpPr/>
              <p:nvPr/>
            </p:nvSpPr>
            <p:spPr>
              <a:xfrm>
                <a:off x="0" y="0"/>
                <a:ext cx="2277807" cy="776476"/>
              </a:xfrm>
              <a:prstGeom prst="rect">
                <a:avLst/>
              </a:prstGeom>
              <a:solidFill>
                <a:srgbClr val="4EA3F6"/>
              </a:soli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solidFill>
                      <a:srgbClr val="FFFFFF"/>
                    </a:solidFill>
                  </a:defRPr>
                </a:pPr>
              </a:p>
            </p:txBody>
          </p:sp>
          <p:grpSp>
            <p:nvGrpSpPr>
              <p:cNvPr id="337" name="Group 337"/>
              <p:cNvGrpSpPr/>
              <p:nvPr/>
            </p:nvGrpSpPr>
            <p:grpSpPr>
              <a:xfrm>
                <a:off x="117816" y="26219"/>
                <a:ext cx="1948768" cy="724038"/>
                <a:chOff x="0" y="0"/>
                <a:chExt cx="1948767" cy="724036"/>
              </a:xfrm>
            </p:grpSpPr>
            <p:sp>
              <p:nvSpPr>
                <p:cNvPr id="330" name="Shape 330"/>
                <p:cNvSpPr/>
                <p:nvPr/>
              </p:nvSpPr>
              <p:spPr>
                <a:xfrm>
                  <a:off x="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31" name="Shape 331"/>
                <p:cNvSpPr/>
                <p:nvPr/>
              </p:nvSpPr>
              <p:spPr>
                <a:xfrm>
                  <a:off x="508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32" name="Shape 332"/>
                <p:cNvSpPr/>
                <p:nvPr/>
              </p:nvSpPr>
              <p:spPr>
                <a:xfrm>
                  <a:off x="1016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33" name="Shape 333"/>
                <p:cNvSpPr/>
                <p:nvPr/>
              </p:nvSpPr>
              <p:spPr>
                <a:xfrm>
                  <a:off x="1524000" y="397387"/>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34" name="Shape 334"/>
                <p:cNvSpPr/>
                <p:nvPr/>
              </p:nvSpPr>
              <p:spPr>
                <a:xfrm>
                  <a:off x="249356" y="0"/>
                  <a:ext cx="424769"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35" name="Shape 335"/>
                <p:cNvSpPr/>
                <p:nvPr/>
              </p:nvSpPr>
              <p:spPr>
                <a:xfrm>
                  <a:off x="808703"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336" name="Shape 336"/>
                <p:cNvSpPr/>
                <p:nvPr/>
              </p:nvSpPr>
              <p:spPr>
                <a:xfrm>
                  <a:off x="1368049" y="0"/>
                  <a:ext cx="424768" cy="326650"/>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grpSp>
        </p:grpSp>
      </p:grpSp>
      <p:sp>
        <p:nvSpPr>
          <p:cNvPr id="340" name="Shape 340"/>
          <p:cNvSpPr/>
          <p:nvPr/>
        </p:nvSpPr>
        <p:spPr>
          <a:xfrm>
            <a:off x="521886" y="575365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solidFill>
                  <a:srgbClr val="0365C0"/>
                </a:solidFill>
                <a:latin typeface="Gill Sans"/>
                <a:ea typeface="Gill Sans"/>
                <a:cs typeface="Gill Sans"/>
                <a:sym typeface="Gill Sans"/>
              </a:defRPr>
            </a:lvl1pPr>
          </a:lstStyle>
          <a:p>
            <a:pPr lvl="0">
              <a:defRPr sz="1800">
                <a:solidFill>
                  <a:srgbClr val="000000"/>
                </a:solidFill>
              </a:defRPr>
            </a:pPr>
            <a:r>
              <a:rPr sz="3000">
                <a:solidFill>
                  <a:srgbClr val="0365C0"/>
                </a:solidFill>
              </a:rPr>
              <a:t>högre abstraktions nivå</a:t>
            </a:r>
          </a:p>
        </p:txBody>
      </p:sp>
      <p:sp>
        <p:nvSpPr>
          <p:cNvPr id="341" name="Shape 341"/>
          <p:cNvSpPr/>
          <p:nvPr/>
        </p:nvSpPr>
        <p:spPr>
          <a:xfrm>
            <a:off x="521886" y="359465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solidFill>
                  <a:srgbClr val="0365C0"/>
                </a:solidFill>
                <a:latin typeface="Gill Sans"/>
                <a:ea typeface="Gill Sans"/>
                <a:cs typeface="Gill Sans"/>
                <a:sym typeface="Gill Sans"/>
              </a:defRPr>
            </a:lvl1pPr>
          </a:lstStyle>
          <a:p>
            <a:pPr lvl="0">
              <a:defRPr sz="1800">
                <a:solidFill>
                  <a:srgbClr val="000000"/>
                </a:solidFill>
              </a:defRPr>
            </a:pPr>
            <a:r>
              <a:rPr sz="3000">
                <a:solidFill>
                  <a:srgbClr val="0365C0"/>
                </a:solidFill>
              </a:rPr>
              <a:t>högre abstraktions nivå</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2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2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2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5" fill="hold">
                                  <p:stCondLst>
                                    <p:cond delay="0"/>
                                  </p:stCondLst>
                                  <p:iterate type="el" backwards="0">
                                    <p:tmAbs val="0"/>
                                  </p:iterate>
                                  <p:childTnLst>
                                    <p:set>
                                      <p:cBhvr>
                                        <p:cTn id="22" fill="hold"/>
                                        <p:tgtEl>
                                          <p:spTgt spid="2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6" fill="hold">
                                  <p:stCondLst>
                                    <p:cond delay="0"/>
                                  </p:stCondLst>
                                  <p:iterate type="el" backwards="0">
                                    <p:tmAbs val="0"/>
                                  </p:iterate>
                                  <p:childTnLst>
                                    <p:set>
                                      <p:cBhvr>
                                        <p:cTn id="26" fill="hold"/>
                                        <p:tgtEl>
                                          <p:spTgt spid="2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 grpId="7" fill="hold">
                                  <p:stCondLst>
                                    <p:cond delay="0"/>
                                  </p:stCondLst>
                                  <p:iterate type="el" backwards="0">
                                    <p:tmAbs val="0"/>
                                  </p:iterate>
                                  <p:childTnLst>
                                    <p:set>
                                      <p:cBhvr>
                                        <p:cTn id="30" fill="hold"/>
                                        <p:tgtEl>
                                          <p:spTgt spid="2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 grpId="8" fill="hold">
                                  <p:stCondLst>
                                    <p:cond delay="0"/>
                                  </p:stCondLst>
                                  <p:iterate type="el" backwards="0">
                                    <p:tmAbs val="0"/>
                                  </p:iterate>
                                  <p:childTnLst>
                                    <p:set>
                                      <p:cBhvr>
                                        <p:cTn id="34" fill="hold"/>
                                        <p:tgtEl>
                                          <p:spTgt spid="2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 grpId="9" fill="hold">
                                  <p:stCondLst>
                                    <p:cond delay="0"/>
                                  </p:stCondLst>
                                  <p:iterate type="el" backwards="0">
                                    <p:tmAbs val="0"/>
                                  </p:iterate>
                                  <p:childTnLst>
                                    <p:set>
                                      <p:cBhvr>
                                        <p:cTn id="38" fill="hold"/>
                                        <p:tgtEl>
                                          <p:spTgt spid="2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10" fill="hold">
                                  <p:stCondLst>
                                    <p:cond delay="0"/>
                                  </p:stCondLst>
                                  <p:iterate type="el" backwards="0">
                                    <p:tmAbs val="0"/>
                                  </p:iterate>
                                  <p:childTnLst>
                                    <p:set>
                                      <p:cBhvr>
                                        <p:cTn id="42" fill="hold"/>
                                        <p:tgtEl>
                                          <p:spTgt spid="2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 grpId="11" fill="hold">
                                  <p:stCondLst>
                                    <p:cond delay="0"/>
                                  </p:stCondLst>
                                  <p:iterate type="el" backwards="0">
                                    <p:tmAbs val="0"/>
                                  </p:iterate>
                                  <p:childTnLst>
                                    <p:set>
                                      <p:cBhvr>
                                        <p:cTn id="46" fill="hold"/>
                                        <p:tgtEl>
                                          <p:spTgt spid="28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nodeType="clickEffect" presetClass="entr" presetSubtype="0" presetID="1" grpId="12" fill="hold">
                                  <p:stCondLst>
                                    <p:cond delay="0"/>
                                  </p:stCondLst>
                                  <p:iterate type="el" backwards="0">
                                    <p:tmAbs val="0"/>
                                  </p:iterate>
                                  <p:childTnLst>
                                    <p:set>
                                      <p:cBhvr>
                                        <p:cTn id="50" fill="hold"/>
                                        <p:tgtEl>
                                          <p:spTgt spid="2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0" presetID="1" grpId="13" fill="hold">
                                  <p:stCondLst>
                                    <p:cond delay="0"/>
                                  </p:stCondLst>
                                  <p:iterate type="el" backwards="0">
                                    <p:tmAbs val="0"/>
                                  </p:iterate>
                                  <p:childTnLst>
                                    <p:set>
                                      <p:cBhvr>
                                        <p:cTn id="54" fill="hold"/>
                                        <p:tgtEl>
                                          <p:spTgt spid="2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0" presetID="1" grpId="14" fill="hold">
                                  <p:stCondLst>
                                    <p:cond delay="0"/>
                                  </p:stCondLst>
                                  <p:iterate type="el" backwards="0">
                                    <p:tmAbs val="0"/>
                                  </p:iterate>
                                  <p:childTnLst>
                                    <p:set>
                                      <p:cBhvr>
                                        <p:cTn id="58" fill="hold"/>
                                        <p:tgtEl>
                                          <p:spTgt spid="27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nodeType="clickEffect" presetClass="entr" presetSubtype="0" presetID="1" grpId="15" fill="hold">
                                  <p:stCondLst>
                                    <p:cond delay="0"/>
                                  </p:stCondLst>
                                  <p:iterate type="el" backwards="0">
                                    <p:tmAbs val="0"/>
                                  </p:iterate>
                                  <p:childTnLst>
                                    <p:set>
                                      <p:cBhvr>
                                        <p:cTn id="62" fill="hold"/>
                                        <p:tgtEl>
                                          <p:spTgt spid="28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nodeType="clickEffect" presetClass="entr" presetSubtype="0" presetID="1" grpId="16" fill="hold">
                                  <p:stCondLst>
                                    <p:cond delay="0"/>
                                  </p:stCondLst>
                                  <p:iterate type="el" backwards="0">
                                    <p:tmAbs val="0"/>
                                  </p:iterate>
                                  <p:childTnLst>
                                    <p:set>
                                      <p:cBhvr>
                                        <p:cTn id="66" fill="hold"/>
                                        <p:tgtEl>
                                          <p:spTgt spid="3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nodeType="clickEffect" presetClass="entr" presetSubtype="0" presetID="1" grpId="17" fill="hold">
                                  <p:stCondLst>
                                    <p:cond delay="0"/>
                                  </p:stCondLst>
                                  <p:iterate type="el" backwards="0">
                                    <p:tmAbs val="0"/>
                                  </p:iterate>
                                  <p:childTnLst>
                                    <p:set>
                                      <p:cBhvr>
                                        <p:cTn id="70" fill="hold"/>
                                        <p:tgtEl>
                                          <p:spTgt spid="2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nodeType="clickEffect" presetClass="entr" presetSubtype="0" presetID="1" grpId="18" fill="hold">
                                  <p:stCondLst>
                                    <p:cond delay="0"/>
                                  </p:stCondLst>
                                  <p:iterate type="el" backwards="0">
                                    <p:tmAbs val="0"/>
                                  </p:iterate>
                                  <p:childTnLst>
                                    <p:set>
                                      <p:cBhvr>
                                        <p:cTn id="74" fill="hold"/>
                                        <p:tgtEl>
                                          <p:spTgt spid="3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nodeType="clickEffect" presetClass="entr" presetSubtype="0" presetID="1" grpId="19" fill="hold">
                                  <p:stCondLst>
                                    <p:cond delay="0"/>
                                  </p:stCondLst>
                                  <p:iterate type="el" backwards="0">
                                    <p:tmAbs val="0"/>
                                  </p:iterate>
                                  <p:childTnLst>
                                    <p:set>
                                      <p:cBhvr>
                                        <p:cTn id="78" fill="hold"/>
                                        <p:tgtEl>
                                          <p:spTgt spid="3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6" grpId="1"/>
      <p:bldP build="whole" bldLvl="1" animBg="1" rev="0" advAuto="0" spid="227" grpId="17"/>
      <p:bldP build="whole" bldLvl="1" animBg="1" rev="0" advAuto="0" spid="231" grpId="5"/>
      <p:bldP build="whole" bldLvl="1" animBg="1" rev="0" advAuto="0" spid="234" grpId="6"/>
      <p:bldP build="whole" bldLvl="1" animBg="1" rev="0" advAuto="0" spid="237" grpId="2"/>
      <p:bldP build="whole" bldLvl="1" animBg="1" rev="0" advAuto="0" spid="239" grpId="9"/>
      <p:bldP build="whole" bldLvl="1" animBg="1" rev="0" advAuto="0" spid="238" grpId="8"/>
      <p:bldP build="whole" bldLvl="1" animBg="1" rev="0" advAuto="0" spid="235" grpId="3"/>
      <p:bldP build="whole" bldLvl="1" animBg="1" rev="0" advAuto="0" spid="277" grpId="14"/>
      <p:bldP build="whole" bldLvl="1" animBg="1" rev="0" advAuto="0" spid="257" grpId="13"/>
      <p:bldP build="whole" bldLvl="1" animBg="1" rev="0" advAuto="0" spid="288" grpId="15"/>
      <p:bldP build="whole" bldLvl="1" animBg="1" rev="0" advAuto="0" spid="340" grpId="18"/>
      <p:bldP build="whole" bldLvl="1" animBg="1" rev="0" advAuto="0" spid="341" grpId="19"/>
      <p:bldP build="whole" bldLvl="1" animBg="1" rev="0" advAuto="0" spid="247" grpId="10"/>
      <p:bldP build="whole" bldLvl="1" animBg="1" rev="0" advAuto="0" spid="233" grpId="4"/>
      <p:bldP build="whole" bldLvl="1" animBg="1" rev="0" advAuto="0" spid="339" grpId="16"/>
      <p:bldP build="whole" bldLvl="1" animBg="1" rev="0" advAuto="0" spid="267" grpId="12"/>
      <p:bldP build="whole" bldLvl="1" animBg="1" rev="0" advAuto="0" spid="232" grpId="7"/>
      <p:bldP build="whole" bldLvl="1" animBg="1" rev="0" advAuto="0" spid="287" grpId="1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3" name="Shape 343"/>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Något om Abstraktion (= subtraktion?)</a:t>
            </a:r>
          </a:p>
        </p:txBody>
      </p:sp>
      <p:sp>
        <p:nvSpPr>
          <p:cNvPr id="344" name="Shape 344"/>
          <p:cNvSpPr/>
          <p:nvPr/>
        </p:nvSpPr>
        <p:spPr>
          <a:xfrm>
            <a:off x="1564555" y="2285453"/>
            <a:ext cx="7792344" cy="1320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800">
                <a:latin typeface="Gill Sans"/>
                <a:ea typeface="Gill Sans"/>
                <a:cs typeface="Gill Sans"/>
                <a:sym typeface="Gill Sans"/>
              </a:rPr>
              <a:t>Det är </a:t>
            </a:r>
            <a:r>
              <a:rPr sz="2800">
                <a:solidFill>
                  <a:srgbClr val="0365C0"/>
                </a:solidFill>
                <a:latin typeface="Gill Sans"/>
                <a:ea typeface="Gill Sans"/>
                <a:cs typeface="Gill Sans"/>
                <a:sym typeface="Gill Sans"/>
              </a:rPr>
              <a:t>svårt att tänka</a:t>
            </a:r>
            <a:r>
              <a:rPr sz="2800">
                <a:latin typeface="Gill Sans"/>
                <a:ea typeface="Gill Sans"/>
                <a:cs typeface="Gill Sans"/>
                <a:sym typeface="Gill Sans"/>
              </a:rPr>
              <a:t> på </a:t>
            </a:r>
            <a:r>
              <a:rPr sz="2800">
                <a:solidFill>
                  <a:srgbClr val="C82506"/>
                </a:solidFill>
                <a:latin typeface="Gill Sans"/>
                <a:ea typeface="Gill Sans"/>
                <a:cs typeface="Gill Sans"/>
                <a:sym typeface="Gill Sans"/>
              </a:rPr>
              <a:t>flera nivåer</a:t>
            </a:r>
            <a:r>
              <a:rPr sz="2800">
                <a:latin typeface="Gill Sans"/>
                <a:ea typeface="Gill Sans"/>
                <a:cs typeface="Gill Sans"/>
                <a:sym typeface="Gill Sans"/>
              </a:rPr>
              <a:t> på samma gång.</a:t>
            </a:r>
            <a:endParaRPr sz="2800">
              <a:latin typeface="Gill Sans"/>
              <a:ea typeface="Gill Sans"/>
              <a:cs typeface="Gill Sans"/>
              <a:sym typeface="Gill Sans"/>
            </a:endParaRPr>
          </a:p>
          <a:p>
            <a:pPr lvl="0">
              <a:defRPr sz="1800"/>
            </a:pPr>
            <a:endParaRPr sz="2800">
              <a:latin typeface="Gill Sans"/>
              <a:ea typeface="Gill Sans"/>
              <a:cs typeface="Gill Sans"/>
              <a:sym typeface="Gill Sans"/>
            </a:endParaRPr>
          </a:p>
        </p:txBody>
      </p:sp>
      <p:sp>
        <p:nvSpPr>
          <p:cNvPr id="345" name="Shape 345"/>
          <p:cNvSpPr/>
          <p:nvPr/>
        </p:nvSpPr>
        <p:spPr>
          <a:xfrm>
            <a:off x="1651402" y="2793453"/>
            <a:ext cx="394794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rgbClr val="00882B"/>
                </a:solidFill>
                <a:latin typeface="Gill Sans"/>
                <a:ea typeface="Gill Sans"/>
                <a:cs typeface="Gill Sans"/>
                <a:sym typeface="Gill Sans"/>
              </a:defRPr>
            </a:lvl1pPr>
          </a:lstStyle>
          <a:p>
            <a:pPr lvl="0">
              <a:defRPr sz="1800">
                <a:solidFill>
                  <a:srgbClr val="000000"/>
                </a:solidFill>
              </a:defRPr>
            </a:pPr>
            <a:r>
              <a:rPr sz="2800">
                <a:solidFill>
                  <a:srgbClr val="00882B"/>
                </a:solidFill>
              </a:rPr>
              <a:t>Abstraktion är ett verktyg.</a:t>
            </a:r>
          </a:p>
        </p:txBody>
      </p:sp>
      <p:grpSp>
        <p:nvGrpSpPr>
          <p:cNvPr id="350" name="Group 350"/>
          <p:cNvGrpSpPr/>
          <p:nvPr/>
        </p:nvGrpSpPr>
        <p:grpSpPr>
          <a:xfrm>
            <a:off x="1280364" y="3618407"/>
            <a:ext cx="9414379" cy="1296493"/>
            <a:chOff x="0" y="0"/>
            <a:chExt cx="9414378" cy="1296492"/>
          </a:xfrm>
        </p:grpSpPr>
        <p:sp>
          <p:nvSpPr>
            <p:cNvPr id="346" name="Shape 346"/>
            <p:cNvSpPr/>
            <p:nvPr/>
          </p:nvSpPr>
          <p:spPr>
            <a:xfrm>
              <a:off x="-1" y="172542"/>
              <a:ext cx="237561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600"/>
                <a:t>Abstrahera</a:t>
              </a:r>
            </a:p>
          </p:txBody>
        </p:sp>
        <p:sp>
          <p:nvSpPr>
            <p:cNvPr id="347" name="Shape 347"/>
            <p:cNvSpPr/>
            <p:nvPr/>
          </p:nvSpPr>
          <p:spPr>
            <a:xfrm>
              <a:off x="2517339" y="-1"/>
              <a:ext cx="522215"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500">
                  <a:latin typeface="Helvetica"/>
                  <a:ea typeface="Helvetica"/>
                  <a:cs typeface="Helvetica"/>
                  <a:sym typeface="Helvetica"/>
                </a:defRPr>
              </a:lvl1pPr>
            </a:lstStyle>
            <a:p>
              <a:pPr lvl="0">
                <a:defRPr sz="1800"/>
              </a:pPr>
              <a:r>
                <a:rPr sz="5500"/>
                <a:t>=</a:t>
              </a:r>
            </a:p>
          </p:txBody>
        </p:sp>
        <p:sp>
          <p:nvSpPr>
            <p:cNvPr id="348" name="Shape 348"/>
            <p:cNvSpPr/>
            <p:nvPr/>
          </p:nvSpPr>
          <p:spPr>
            <a:xfrm>
              <a:off x="3256267" y="280492"/>
              <a:ext cx="3284836"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2800">
                  <a:latin typeface="Gill Sans"/>
                  <a:ea typeface="Gill Sans"/>
                  <a:cs typeface="Gill Sans"/>
                  <a:sym typeface="Gill Sans"/>
                </a:rPr>
                <a:t>Att införa ett </a:t>
              </a:r>
              <a:r>
                <a:rPr sz="2800">
                  <a:solidFill>
                    <a:srgbClr val="00882B"/>
                  </a:solidFill>
                  <a:latin typeface="Gill Sans"/>
                  <a:ea typeface="Gill Sans"/>
                  <a:cs typeface="Gill Sans"/>
                  <a:sym typeface="Gill Sans"/>
                </a:rPr>
                <a:t>begrepp</a:t>
              </a:r>
            </a:p>
          </p:txBody>
        </p:sp>
        <p:sp>
          <p:nvSpPr>
            <p:cNvPr id="349" name="Shape 349"/>
            <p:cNvSpPr/>
            <p:nvPr/>
          </p:nvSpPr>
          <p:spPr>
            <a:xfrm>
              <a:off x="3256267" y="788492"/>
              <a:ext cx="6158112"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2800">
                  <a:latin typeface="Gill Sans"/>
                  <a:ea typeface="Gill Sans"/>
                  <a:cs typeface="Gill Sans"/>
                  <a:sym typeface="Gill Sans"/>
                </a:rPr>
                <a:t>Ett </a:t>
              </a:r>
              <a:r>
                <a:rPr sz="2800">
                  <a:solidFill>
                    <a:srgbClr val="00882B"/>
                  </a:solidFill>
                  <a:latin typeface="Gill Sans"/>
                  <a:ea typeface="Gill Sans"/>
                  <a:cs typeface="Gill Sans"/>
                  <a:sym typeface="Gill Sans"/>
                </a:rPr>
                <a:t>begrepp</a:t>
              </a:r>
              <a:r>
                <a:rPr sz="2800">
                  <a:latin typeface="Gill Sans"/>
                  <a:ea typeface="Gill Sans"/>
                  <a:cs typeface="Gill Sans"/>
                  <a:sym typeface="Gill Sans"/>
                </a:rPr>
                <a:t> fångar </a:t>
              </a:r>
              <a:r>
                <a:rPr sz="2800">
                  <a:solidFill>
                    <a:srgbClr val="0365C0"/>
                  </a:solidFill>
                  <a:latin typeface="Gill Sans"/>
                  <a:ea typeface="Gill Sans"/>
                  <a:cs typeface="Gill Sans"/>
                  <a:sym typeface="Gill Sans"/>
                </a:rPr>
                <a:t>vad som är gemensamt</a:t>
              </a:r>
            </a:p>
          </p:txBody>
        </p:sp>
      </p:grpSp>
      <p:sp>
        <p:nvSpPr>
          <p:cNvPr id="351" name="Shape 351"/>
          <p:cNvSpPr/>
          <p:nvPr/>
        </p:nvSpPr>
        <p:spPr>
          <a:xfrm>
            <a:off x="4192775" y="5078361"/>
            <a:ext cx="10289648" cy="1320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"Bortse från eller framhäva gemensamma</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 och viktiga egenskaper hos en samling objekt</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 och </a:t>
            </a:r>
            <a:r>
              <a:rPr sz="2800">
                <a:solidFill>
                  <a:srgbClr val="C82506"/>
                </a:solidFill>
                <a:latin typeface="Gill Sans"/>
                <a:ea typeface="Gill Sans"/>
                <a:cs typeface="Gill Sans"/>
                <a:sym typeface="Gill Sans"/>
              </a:rPr>
              <a:t>bortse från detaljer och konkret realisation</a:t>
            </a:r>
            <a:r>
              <a:rPr sz="2800">
                <a:latin typeface="Gill Sans"/>
                <a:ea typeface="Gill Sans"/>
                <a:cs typeface="Gill Sans"/>
                <a:sym typeface="Gill Sans"/>
              </a:rPr>
              <a:t>."</a:t>
            </a:r>
          </a:p>
        </p:txBody>
      </p:sp>
      <p:sp>
        <p:nvSpPr>
          <p:cNvPr id="352" name="Shape 352"/>
          <p:cNvSpPr/>
          <p:nvPr/>
        </p:nvSpPr>
        <p:spPr>
          <a:xfrm>
            <a:off x="4508294" y="6565900"/>
            <a:ext cx="7468405" cy="9144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Abstraktioner </a:t>
            </a:r>
            <a:r>
              <a:rPr sz="2800">
                <a:solidFill>
                  <a:srgbClr val="00882B"/>
                </a:solidFill>
                <a:latin typeface="Gill Sans"/>
                <a:ea typeface="Gill Sans"/>
                <a:cs typeface="Gill Sans"/>
                <a:sym typeface="Gill Sans"/>
              </a:rPr>
              <a:t>hjälper oss att fokusera</a:t>
            </a:r>
            <a:r>
              <a:rPr sz="2800">
                <a:latin typeface="Gill Sans"/>
                <a:ea typeface="Gill Sans"/>
                <a:cs typeface="Gill Sans"/>
                <a:sym typeface="Gill Sans"/>
              </a:rPr>
              <a:t> på de för tillfället viktiga egenskaperna.</a:t>
            </a:r>
          </a:p>
        </p:txBody>
      </p:sp>
      <p:grpSp>
        <p:nvGrpSpPr>
          <p:cNvPr id="355" name="Group 355"/>
          <p:cNvGrpSpPr/>
          <p:nvPr/>
        </p:nvGrpSpPr>
        <p:grpSpPr>
          <a:xfrm>
            <a:off x="1407465" y="8074537"/>
            <a:ext cx="11014870" cy="1425064"/>
            <a:chOff x="0" y="0"/>
            <a:chExt cx="11014868" cy="1425062"/>
          </a:xfrm>
        </p:grpSpPr>
        <p:sp>
          <p:nvSpPr>
            <p:cNvPr id="353" name="Shape 353"/>
            <p:cNvSpPr/>
            <p:nvPr/>
          </p:nvSpPr>
          <p:spPr>
            <a:xfrm>
              <a:off x="0" y="0"/>
              <a:ext cx="21214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600"/>
                <a:t>Ex skottår</a:t>
              </a:r>
            </a:p>
          </p:txBody>
        </p:sp>
        <p:sp>
          <p:nvSpPr>
            <p:cNvPr id="354" name="Shape 354"/>
            <p:cNvSpPr/>
            <p:nvPr/>
          </p:nvSpPr>
          <p:spPr>
            <a:xfrm>
              <a:off x="2256552" y="15362"/>
              <a:ext cx="8758317" cy="140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800">
                  <a:latin typeface="Gill Sans"/>
                  <a:ea typeface="Gill Sans"/>
                  <a:cs typeface="Gill Sans"/>
                  <a:sym typeface="Gill Sans"/>
                </a:rPr>
                <a:t>—</a:t>
              </a:r>
              <a:r>
                <a:rPr sz="3400">
                  <a:latin typeface="Gill Sans"/>
                  <a:ea typeface="Gill Sans"/>
                  <a:cs typeface="Gill Sans"/>
                  <a:sym typeface="Gill Sans"/>
                </a:rPr>
                <a:t> </a:t>
              </a:r>
              <a:r>
                <a:rPr sz="2800">
                  <a:latin typeface="Gill Sans"/>
                  <a:ea typeface="Gill Sans"/>
                  <a:cs typeface="Gill Sans"/>
                  <a:sym typeface="Gill Sans"/>
                </a:rPr>
                <a:t>det är en viktig egenskap hos ett årtal men vi</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     </a:t>
              </a:r>
              <a:r>
                <a:rPr sz="2800">
                  <a:solidFill>
                    <a:srgbClr val="0365C0"/>
                  </a:solidFill>
                  <a:latin typeface="Gill Sans"/>
                  <a:ea typeface="Gill Sans"/>
                  <a:cs typeface="Gill Sans"/>
                  <a:sym typeface="Gill Sans"/>
                </a:rPr>
                <a:t>behöver inte veta exakt hur man avgör om ett årtal</a:t>
              </a:r>
              <a:endParaRPr sz="2800">
                <a:solidFill>
                  <a:srgbClr val="0365C0"/>
                </a:solidFill>
                <a:latin typeface="Gill Sans"/>
                <a:ea typeface="Gill Sans"/>
                <a:cs typeface="Gill Sans"/>
                <a:sym typeface="Gill Sans"/>
              </a:endParaRPr>
            </a:p>
            <a:p>
              <a:pPr lvl="0" algn="l">
                <a:defRPr sz="1800"/>
              </a:pPr>
              <a:r>
                <a:rPr sz="2800">
                  <a:solidFill>
                    <a:srgbClr val="0365C0"/>
                  </a:solidFill>
                  <a:latin typeface="Gill Sans"/>
                  <a:ea typeface="Gill Sans"/>
                  <a:cs typeface="Gill Sans"/>
                  <a:sym typeface="Gill Sans"/>
                </a:rPr>
                <a:t>     är ett skottår</a:t>
              </a:r>
              <a:r>
                <a:rPr sz="2800">
                  <a:latin typeface="Gill Sans"/>
                  <a:ea typeface="Gill Sans"/>
                  <a:cs typeface="Gill Sans"/>
                  <a:sym typeface="Gill Sans"/>
                </a:rPr>
                <a:t> för att kunna använda oss av egenskapen.</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3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3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3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5" fill="hold">
                                  <p:stCondLst>
                                    <p:cond delay="0"/>
                                  </p:stCondLst>
                                  <p:iterate type="el" backwards="0">
                                    <p:tmAbs val="0"/>
                                  </p:iterate>
                                  <p:childTnLst>
                                    <p:set>
                                      <p:cBhvr>
                                        <p:cTn id="22" fill="hold"/>
                                        <p:tgtEl>
                                          <p:spTgt spid="3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5" grpId="5"/>
      <p:bldP build="whole" bldLvl="1" animBg="1" rev="0" advAuto="0" spid="351" grpId="3"/>
      <p:bldP build="whole" bldLvl="1" animBg="1" rev="0" advAuto="0" spid="350" grpId="2"/>
      <p:bldP build="whole" bldLvl="1" animBg="1" rev="0" advAuto="0" spid="352" grpId="4"/>
      <p:bldP build="whole" bldLvl="1" animBg="1" rev="0" advAuto="0" spid="345"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357"/>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Abstraktioner</a:t>
            </a:r>
          </a:p>
        </p:txBody>
      </p:sp>
      <p:sp>
        <p:nvSpPr>
          <p:cNvPr id="358" name="Shape 358"/>
          <p:cNvSpPr/>
          <p:nvPr/>
        </p:nvSpPr>
        <p:spPr>
          <a:xfrm>
            <a:off x="2061988" y="2121582"/>
            <a:ext cx="5909296"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800">
                <a:latin typeface="Gill Sans"/>
                <a:ea typeface="Gill Sans"/>
                <a:cs typeface="Gill Sans"/>
                <a:sym typeface="Gill Sans"/>
              </a:rPr>
              <a:t>Vi </a:t>
            </a:r>
            <a:r>
              <a:rPr sz="2800">
                <a:solidFill>
                  <a:srgbClr val="00882B"/>
                </a:solidFill>
                <a:latin typeface="Gill Sans"/>
                <a:ea typeface="Gill Sans"/>
                <a:cs typeface="Gill Sans"/>
                <a:sym typeface="Gill Sans"/>
              </a:rPr>
              <a:t>abstraherar</a:t>
            </a:r>
            <a:r>
              <a:rPr sz="2800">
                <a:latin typeface="Gill Sans"/>
                <a:ea typeface="Gill Sans"/>
                <a:cs typeface="Gill Sans"/>
                <a:sym typeface="Gill Sans"/>
              </a:rPr>
              <a:t> varje dag på olika nivåer:</a:t>
            </a:r>
            <a:endParaRPr sz="2800">
              <a:latin typeface="Gill Sans"/>
              <a:ea typeface="Gill Sans"/>
              <a:cs typeface="Gill Sans"/>
              <a:sym typeface="Gill Sans"/>
            </a:endParaRPr>
          </a:p>
        </p:txBody>
      </p:sp>
      <p:sp>
        <p:nvSpPr>
          <p:cNvPr id="359" name="Shape 359"/>
          <p:cNvSpPr/>
          <p:nvPr/>
        </p:nvSpPr>
        <p:spPr>
          <a:xfrm>
            <a:off x="2545943" y="2968659"/>
            <a:ext cx="7477374" cy="2540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l">
              <a:defRPr sz="1800"/>
            </a:pPr>
            <a:r>
              <a:rPr sz="2800">
                <a:solidFill>
                  <a:srgbClr val="C82506"/>
                </a:solidFill>
                <a:latin typeface="Gill Sans"/>
                <a:ea typeface="Gill Sans"/>
                <a:cs typeface="Gill Sans"/>
                <a:sym typeface="Gill Sans"/>
              </a:rPr>
              <a:t>atomer</a:t>
            </a:r>
            <a:r>
              <a:rPr sz="2800">
                <a:latin typeface="Gill Sans"/>
                <a:ea typeface="Gill Sans"/>
                <a:cs typeface="Gill Sans"/>
                <a:sym typeface="Gill Sans"/>
              </a:rPr>
              <a:t> — primitiv syn på världen </a:t>
            </a:r>
            <a:endParaRPr sz="2800">
              <a:latin typeface="Gill Sans"/>
              <a:ea typeface="Gill Sans"/>
              <a:cs typeface="Gill Sans"/>
              <a:sym typeface="Gill Sans"/>
            </a:endParaRPr>
          </a:p>
          <a:p>
            <a:pPr lvl="0" algn="l">
              <a:defRPr sz="1800"/>
            </a:pPr>
            <a:r>
              <a:rPr sz="2800">
                <a:solidFill>
                  <a:srgbClr val="C82506"/>
                </a:solidFill>
                <a:latin typeface="Gill Sans"/>
                <a:ea typeface="Gill Sans"/>
                <a:cs typeface="Gill Sans"/>
                <a:sym typeface="Gill Sans"/>
              </a:rPr>
              <a:t>organ</a:t>
            </a:r>
            <a:r>
              <a:rPr sz="2800">
                <a:latin typeface="Gill Sans"/>
                <a:ea typeface="Gill Sans"/>
                <a:cs typeface="Gill Sans"/>
                <a:sym typeface="Gill Sans"/>
              </a:rPr>
              <a:t> — biologisk samling atomer </a:t>
            </a:r>
            <a:endParaRPr sz="2800">
              <a:latin typeface="Gill Sans"/>
              <a:ea typeface="Gill Sans"/>
              <a:cs typeface="Gill Sans"/>
              <a:sym typeface="Gill Sans"/>
            </a:endParaRPr>
          </a:p>
          <a:p>
            <a:pPr lvl="0" algn="l">
              <a:defRPr sz="1800"/>
            </a:pPr>
            <a:r>
              <a:rPr sz="2800">
                <a:solidFill>
                  <a:srgbClr val="C82506"/>
                </a:solidFill>
                <a:latin typeface="Gill Sans"/>
                <a:ea typeface="Gill Sans"/>
                <a:cs typeface="Gill Sans"/>
                <a:sym typeface="Gill Sans"/>
              </a:rPr>
              <a:t>Sam (katten)</a:t>
            </a:r>
            <a:r>
              <a:rPr sz="2800">
                <a:latin typeface="Gill Sans"/>
                <a:ea typeface="Gill Sans"/>
                <a:cs typeface="Gill Sans"/>
                <a:sym typeface="Gill Sans"/>
              </a:rPr>
              <a:t> — namn på en specifik samling organ</a:t>
            </a:r>
            <a:endParaRPr sz="2800">
              <a:latin typeface="Gill Sans"/>
              <a:ea typeface="Gill Sans"/>
              <a:cs typeface="Gill Sans"/>
              <a:sym typeface="Gill Sans"/>
            </a:endParaRPr>
          </a:p>
          <a:p>
            <a:pPr lvl="0" algn="l">
              <a:defRPr sz="1800"/>
            </a:pPr>
            <a:r>
              <a:rPr sz="2800">
                <a:solidFill>
                  <a:srgbClr val="C82506"/>
                </a:solidFill>
                <a:latin typeface="Gill Sans"/>
                <a:ea typeface="Gill Sans"/>
                <a:cs typeface="Gill Sans"/>
                <a:sym typeface="Gill Sans"/>
              </a:rPr>
              <a:t>katt</a:t>
            </a:r>
            <a:r>
              <a:rPr sz="2800">
                <a:latin typeface="Gill Sans"/>
                <a:ea typeface="Gill Sans"/>
                <a:cs typeface="Gill Sans"/>
                <a:sym typeface="Gill Sans"/>
              </a:rPr>
              <a:t> — en större klass där Sam ingår</a:t>
            </a:r>
            <a:endParaRPr sz="2800">
              <a:latin typeface="Gill Sans"/>
              <a:ea typeface="Gill Sans"/>
              <a:cs typeface="Gill Sans"/>
              <a:sym typeface="Gill Sans"/>
            </a:endParaRPr>
          </a:p>
          <a:p>
            <a:pPr lvl="0" algn="l">
              <a:defRPr sz="1800"/>
            </a:pPr>
            <a:r>
              <a:rPr sz="2800">
                <a:solidFill>
                  <a:srgbClr val="C82506"/>
                </a:solidFill>
                <a:latin typeface="Gill Sans"/>
                <a:ea typeface="Gill Sans"/>
                <a:cs typeface="Gill Sans"/>
                <a:sym typeface="Gill Sans"/>
              </a:rPr>
              <a:t>djur</a:t>
            </a:r>
            <a:r>
              <a:rPr sz="2800">
                <a:latin typeface="Gill Sans"/>
                <a:ea typeface="Gill Sans"/>
                <a:cs typeface="Gill Sans"/>
                <a:sym typeface="Gill Sans"/>
              </a:rPr>
              <a:t> — en ännu större klass levande organism</a:t>
            </a:r>
            <a:endParaRPr sz="2800">
              <a:latin typeface="Gill Sans"/>
              <a:ea typeface="Gill Sans"/>
              <a:cs typeface="Gill Sans"/>
              <a:sym typeface="Gill Sans"/>
            </a:endParaRPr>
          </a:p>
        </p:txBody>
      </p:sp>
      <p:grpSp>
        <p:nvGrpSpPr>
          <p:cNvPr id="362" name="Group 362"/>
          <p:cNvGrpSpPr/>
          <p:nvPr/>
        </p:nvGrpSpPr>
        <p:grpSpPr>
          <a:xfrm>
            <a:off x="2125699" y="5499782"/>
            <a:ext cx="9117287" cy="3024979"/>
            <a:chOff x="0" y="0"/>
            <a:chExt cx="9117285" cy="3024978"/>
          </a:xfrm>
        </p:grpSpPr>
        <p:sp>
          <p:nvSpPr>
            <p:cNvPr id="360" name="Shape 360"/>
            <p:cNvSpPr/>
            <p:nvPr/>
          </p:nvSpPr>
          <p:spPr>
            <a:xfrm>
              <a:off x="-1" y="-1"/>
              <a:ext cx="4257875"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rgbClr val="0365C0"/>
                  </a:solidFill>
                  <a:latin typeface="Gill Sans"/>
                  <a:ea typeface="Gill Sans"/>
                  <a:cs typeface="Gill Sans"/>
                  <a:sym typeface="Gill Sans"/>
                </a:defRPr>
              </a:lvl1pPr>
            </a:lstStyle>
            <a:p>
              <a:pPr lvl="0">
                <a:defRPr sz="1800">
                  <a:solidFill>
                    <a:srgbClr val="000000"/>
                  </a:solidFill>
                </a:defRPr>
              </a:pPr>
              <a:r>
                <a:rPr sz="2800">
                  <a:solidFill>
                    <a:srgbClr val="0365C0"/>
                  </a:solidFill>
                </a:rPr>
                <a:t>de flesta detaljer utelämnade</a:t>
              </a:r>
            </a:p>
          </p:txBody>
        </p:sp>
        <p:sp>
          <p:nvSpPr>
            <p:cNvPr id="361" name="Shape 361"/>
            <p:cNvSpPr/>
            <p:nvPr/>
          </p:nvSpPr>
          <p:spPr>
            <a:xfrm>
              <a:off x="398729" y="764378"/>
              <a:ext cx="8718557" cy="226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370416" indent="-370416" algn="l">
                <a:spcBef>
                  <a:spcPts val="500"/>
                </a:spcBef>
                <a:buClr>
                  <a:srgbClr val="C82506"/>
                </a:buClr>
                <a:buSzPct val="97000"/>
                <a:buChar char="‣"/>
                <a:defRPr sz="1800"/>
              </a:pPr>
              <a:r>
                <a:rPr sz="2800">
                  <a:latin typeface="Gill Sans"/>
                  <a:ea typeface="Gill Sans"/>
                  <a:cs typeface="Gill Sans"/>
                  <a:sym typeface="Gill Sans"/>
                </a:rPr>
                <a:t>varje steg representerar olika synsätt på samma objekt — olika abstraktionsnivåer</a:t>
              </a:r>
              <a:endParaRPr sz="2800">
                <a:latin typeface="Gill Sans"/>
                <a:ea typeface="Gill Sans"/>
                <a:cs typeface="Gill Sans"/>
                <a:sym typeface="Gill Sans"/>
              </a:endParaRPr>
            </a:p>
            <a:p>
              <a:pPr lvl="0" marL="370416" indent="-370416" algn="l">
                <a:spcBef>
                  <a:spcPts val="500"/>
                </a:spcBef>
                <a:buClr>
                  <a:srgbClr val="C82506"/>
                </a:buClr>
                <a:buSzPct val="97000"/>
                <a:buChar char="‣"/>
                <a:defRPr sz="1800"/>
              </a:pPr>
              <a:r>
                <a:rPr sz="2800">
                  <a:latin typeface="Gill Sans"/>
                  <a:ea typeface="Gill Sans"/>
                  <a:cs typeface="Gill Sans"/>
                  <a:sym typeface="Gill Sans"/>
                </a:rPr>
                <a:t>vilken nivå vi väljer att använda beror på våra behov för tillfället</a:t>
              </a:r>
              <a:endParaRPr sz="2800">
                <a:solidFill>
                  <a:srgbClr val="00882B"/>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2800">
                  <a:latin typeface="Gill Sans"/>
                  <a:ea typeface="Gill Sans"/>
                  <a:cs typeface="Gill Sans"/>
                  <a:sym typeface="Gill Sans"/>
                </a:rPr>
                <a:t>varje nivå "implementeras" på en lägre nivå</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2"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Shape 364"/>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Abstractions</a:t>
            </a:r>
          </a:p>
        </p:txBody>
      </p:sp>
      <p:sp>
        <p:nvSpPr>
          <p:cNvPr id="365" name="Shape 365"/>
          <p:cNvSpPr/>
          <p:nvPr/>
        </p:nvSpPr>
        <p:spPr>
          <a:xfrm>
            <a:off x="2680518" y="2209048"/>
            <a:ext cx="6525072"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000">
                <a:latin typeface="Gill Sans"/>
                <a:ea typeface="Gill Sans"/>
                <a:cs typeface="Gill Sans"/>
                <a:sym typeface="Gill Sans"/>
              </a:rPr>
              <a:t>Computer Scientists </a:t>
            </a:r>
            <a:r>
              <a:rPr sz="3000">
                <a:solidFill>
                  <a:srgbClr val="C82506"/>
                </a:solidFill>
                <a:latin typeface="Gill Sans"/>
                <a:ea typeface="Gill Sans"/>
                <a:cs typeface="Gill Sans"/>
                <a:sym typeface="Gill Sans"/>
              </a:rPr>
              <a:t>build abstractions</a:t>
            </a:r>
            <a:r>
              <a:rPr sz="3000">
                <a:latin typeface="Gill Sans"/>
                <a:ea typeface="Gill Sans"/>
                <a:cs typeface="Gill Sans"/>
                <a:sym typeface="Gill Sans"/>
              </a:rPr>
              <a:t> to</a:t>
            </a:r>
          </a:p>
        </p:txBody>
      </p:sp>
      <p:sp>
        <p:nvSpPr>
          <p:cNvPr id="366" name="Shape 366"/>
          <p:cNvSpPr/>
          <p:nvPr/>
        </p:nvSpPr>
        <p:spPr>
          <a:xfrm>
            <a:off x="2978898" y="2960522"/>
            <a:ext cx="8718556" cy="2070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70416" indent="-370416" algn="l">
              <a:spcBef>
                <a:spcPts val="500"/>
              </a:spcBef>
              <a:buClr>
                <a:srgbClr val="C82506"/>
              </a:buClr>
              <a:buSzPct val="97000"/>
              <a:buChar char="‣"/>
              <a:defRPr sz="1800"/>
            </a:pPr>
            <a:r>
              <a:rPr sz="3000">
                <a:solidFill>
                  <a:srgbClr val="0365C0"/>
                </a:solidFill>
                <a:latin typeface="Gill Sans"/>
                <a:ea typeface="Gill Sans"/>
                <a:cs typeface="Gill Sans"/>
                <a:sym typeface="Gill Sans"/>
              </a:rPr>
              <a:t>extract common features</a:t>
            </a:r>
            <a:endParaRPr sz="30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solidFill>
                  <a:srgbClr val="0365C0"/>
                </a:solidFill>
                <a:latin typeface="Gill Sans"/>
                <a:ea typeface="Gill Sans"/>
                <a:cs typeface="Gill Sans"/>
                <a:sym typeface="Gill Sans"/>
              </a:rPr>
              <a:t>hide irrelevant details</a:t>
            </a:r>
            <a:endParaRPr sz="30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solidFill>
                  <a:srgbClr val="0365C0"/>
                </a:solidFill>
                <a:latin typeface="Gill Sans"/>
                <a:ea typeface="Gill Sans"/>
                <a:cs typeface="Gill Sans"/>
                <a:sym typeface="Gill Sans"/>
              </a:rPr>
              <a:t>control complexity</a:t>
            </a:r>
            <a:endParaRPr sz="30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solidFill>
                  <a:srgbClr val="0365C0"/>
                </a:solidFill>
                <a:latin typeface="Gill Sans"/>
                <a:ea typeface="Gill Sans"/>
                <a:cs typeface="Gill Sans"/>
                <a:sym typeface="Gill Sans"/>
              </a:rPr>
              <a:t>protect integrity</a:t>
            </a:r>
          </a:p>
        </p:txBody>
      </p:sp>
      <p:sp>
        <p:nvSpPr>
          <p:cNvPr id="367" name="Shape 367"/>
          <p:cNvSpPr/>
          <p:nvPr/>
        </p:nvSpPr>
        <p:spPr>
          <a:xfrm>
            <a:off x="2768053" y="5257048"/>
            <a:ext cx="8976272" cy="5461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l">
              <a:defRPr sz="1800"/>
            </a:pPr>
            <a:r>
              <a:rPr sz="3000">
                <a:latin typeface="Gill Sans"/>
                <a:ea typeface="Gill Sans"/>
                <a:cs typeface="Gill Sans"/>
                <a:sym typeface="Gill Sans"/>
              </a:rPr>
              <a:t>Abstraction is used to present </a:t>
            </a:r>
            <a:r>
              <a:rPr sz="3000">
                <a:solidFill>
                  <a:srgbClr val="00882B"/>
                </a:solidFill>
                <a:latin typeface="Gill Sans"/>
                <a:ea typeface="Gill Sans"/>
                <a:cs typeface="Gill Sans"/>
                <a:sym typeface="Gill Sans"/>
              </a:rPr>
              <a:t>a simple consistent model</a:t>
            </a:r>
            <a:r>
              <a:rPr sz="3000">
                <a:latin typeface="Gill Sans"/>
                <a:ea typeface="Gill Sans"/>
                <a:cs typeface="Gill Sans"/>
                <a:sym typeface="Gill Sans"/>
              </a:rPr>
              <a:t>.</a:t>
            </a:r>
          </a:p>
        </p:txBody>
      </p:sp>
      <p:grpSp>
        <p:nvGrpSpPr>
          <p:cNvPr id="371" name="Group 371"/>
          <p:cNvGrpSpPr/>
          <p:nvPr/>
        </p:nvGrpSpPr>
        <p:grpSpPr>
          <a:xfrm>
            <a:off x="2768053" y="6247648"/>
            <a:ext cx="8929401" cy="2719975"/>
            <a:chOff x="0" y="0"/>
            <a:chExt cx="8929399" cy="2719973"/>
          </a:xfrm>
        </p:grpSpPr>
        <p:sp>
          <p:nvSpPr>
            <p:cNvPr id="368" name="Shape 368"/>
            <p:cNvSpPr/>
            <p:nvPr/>
          </p:nvSpPr>
          <p:spPr>
            <a:xfrm>
              <a:off x="0" y="0"/>
              <a:ext cx="4440176" cy="546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000">
                  <a:solidFill>
                    <a:srgbClr val="00882B"/>
                  </a:solidFill>
                  <a:latin typeface="Gill Sans"/>
                  <a:ea typeface="Gill Sans"/>
                  <a:cs typeface="Gill Sans"/>
                  <a:sym typeface="Gill Sans"/>
                </a:defRPr>
              </a:lvl1pPr>
            </a:lstStyle>
            <a:p>
              <a:pPr lvl="0">
                <a:defRPr sz="1800">
                  <a:solidFill>
                    <a:srgbClr val="000000"/>
                  </a:solidFill>
                </a:defRPr>
              </a:pPr>
              <a:r>
                <a:rPr sz="3000">
                  <a:solidFill>
                    <a:srgbClr val="00882B"/>
                  </a:solidFill>
                </a:rPr>
                <a:t>Teachers do the same thing!</a:t>
              </a:r>
            </a:p>
          </p:txBody>
        </p:sp>
        <p:sp>
          <p:nvSpPr>
            <p:cNvPr id="369" name="Shape 369"/>
            <p:cNvSpPr/>
            <p:nvPr/>
          </p:nvSpPr>
          <p:spPr>
            <a:xfrm>
              <a:off x="210844" y="1157873"/>
              <a:ext cx="8718556" cy="1562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370416" indent="-370416" algn="l">
                <a:spcBef>
                  <a:spcPts val="500"/>
                </a:spcBef>
                <a:buClr>
                  <a:srgbClr val="A6AAA9"/>
                </a:buClr>
                <a:buSzPct val="97000"/>
                <a:buChar char="‣"/>
                <a:defRPr sz="1800"/>
              </a:pPr>
              <a:r>
                <a:rPr sz="3000">
                  <a:solidFill>
                    <a:srgbClr val="53585F"/>
                  </a:solidFill>
                  <a:latin typeface="Gill Sans"/>
                  <a:ea typeface="Gill Sans"/>
                  <a:cs typeface="Gill Sans"/>
                  <a:sym typeface="Gill Sans"/>
                </a:rPr>
                <a:t>present simple consistent model </a:t>
              </a:r>
              <a:endParaRPr sz="3000">
                <a:solidFill>
                  <a:srgbClr val="53585F"/>
                </a:solidFill>
                <a:latin typeface="Gill Sans"/>
                <a:ea typeface="Gill Sans"/>
                <a:cs typeface="Gill Sans"/>
                <a:sym typeface="Gill Sans"/>
              </a:endParaRPr>
            </a:p>
            <a:p>
              <a:pPr lvl="0" marL="370416" indent="-370416" algn="l">
                <a:spcBef>
                  <a:spcPts val="500"/>
                </a:spcBef>
                <a:buClr>
                  <a:srgbClr val="A6AAA9"/>
                </a:buClr>
                <a:buSzPct val="97000"/>
                <a:buChar char="‣"/>
                <a:defRPr sz="1800"/>
              </a:pPr>
              <a:r>
                <a:rPr sz="3000">
                  <a:solidFill>
                    <a:srgbClr val="53585F"/>
                  </a:solidFill>
                  <a:latin typeface="Gill Sans"/>
                  <a:ea typeface="Gill Sans"/>
                  <a:cs typeface="Gill Sans"/>
                  <a:sym typeface="Gill Sans"/>
                </a:rPr>
                <a:t>slowly add complexity</a:t>
              </a:r>
              <a:endParaRPr sz="3000">
                <a:solidFill>
                  <a:srgbClr val="53585F"/>
                </a:solidFill>
                <a:latin typeface="Gill Sans"/>
                <a:ea typeface="Gill Sans"/>
                <a:cs typeface="Gill Sans"/>
                <a:sym typeface="Gill Sans"/>
              </a:endParaRPr>
            </a:p>
            <a:p>
              <a:pPr lvl="0" marL="370416" indent="-370416" algn="l">
                <a:spcBef>
                  <a:spcPts val="500"/>
                </a:spcBef>
                <a:buClr>
                  <a:srgbClr val="A6AAA9"/>
                </a:buClr>
                <a:buSzPct val="97000"/>
                <a:buChar char="‣"/>
                <a:defRPr sz="1800"/>
              </a:pPr>
              <a:r>
                <a:rPr sz="3000">
                  <a:solidFill>
                    <a:srgbClr val="53585F"/>
                  </a:solidFill>
                  <a:latin typeface="Gill Sans"/>
                  <a:ea typeface="Gill Sans"/>
                  <a:cs typeface="Gill Sans"/>
                  <a:sym typeface="Gill Sans"/>
                </a:rPr>
                <a:t>filling in exceptional cases later</a:t>
              </a:r>
            </a:p>
          </p:txBody>
        </p:sp>
        <p:sp>
          <p:nvSpPr>
            <p:cNvPr id="370" name="Shape 370"/>
            <p:cNvSpPr/>
            <p:nvPr/>
          </p:nvSpPr>
          <p:spPr>
            <a:xfrm>
              <a:off x="0" y="571500"/>
              <a:ext cx="8104883" cy="546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000">
                  <a:latin typeface="Gill Sans"/>
                  <a:ea typeface="Gill Sans"/>
                  <a:cs typeface="Gill Sans"/>
                  <a:sym typeface="Gill Sans"/>
                </a:defRPr>
              </a:lvl1pPr>
            </a:lstStyle>
            <a:p>
              <a:pPr lvl="0">
                <a:defRPr sz="1800"/>
              </a:pPr>
              <a:r>
                <a:rPr sz="3000"/>
                <a:t>We abstract away from the complexities of material</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3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1" grpId="2"/>
      <p:bldP build="whole" bldLvl="1" animBg="1" rev="0" advAuto="0" spid="367"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Shape 373"/>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"Black box" — tänkande</a:t>
            </a:r>
          </a:p>
        </p:txBody>
      </p:sp>
      <p:sp>
        <p:nvSpPr>
          <p:cNvPr id="374" name="Shape 374"/>
          <p:cNvSpPr/>
          <p:nvPr/>
        </p:nvSpPr>
        <p:spPr>
          <a:xfrm>
            <a:off x="1834187" y="2244007"/>
            <a:ext cx="3468540" cy="508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a:defRPr sz="2800">
                <a:latin typeface="Gill Sans"/>
                <a:ea typeface="Gill Sans"/>
                <a:cs typeface="Gill Sans"/>
                <a:sym typeface="Gill Sans"/>
              </a:defRPr>
            </a:lvl1pPr>
          </a:lstStyle>
          <a:p>
            <a:pPr lvl="0">
              <a:defRPr sz="1800"/>
            </a:pPr>
            <a:r>
              <a:rPr sz="2800"/>
              <a:t>En insida och en utsida:</a:t>
            </a:r>
          </a:p>
        </p:txBody>
      </p:sp>
      <p:sp>
        <p:nvSpPr>
          <p:cNvPr id="375" name="Shape 375"/>
          <p:cNvSpPr/>
          <p:nvPr/>
        </p:nvSpPr>
        <p:spPr>
          <a:xfrm>
            <a:off x="2091259" y="2850228"/>
            <a:ext cx="955809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00882B"/>
                </a:solidFill>
                <a:latin typeface="Gill Sans"/>
                <a:ea typeface="Gill Sans"/>
                <a:cs typeface="Gill Sans"/>
                <a:sym typeface="Gill Sans"/>
              </a:rPr>
              <a:t>Gränssnittet</a:t>
            </a:r>
            <a:r>
              <a:rPr sz="2800">
                <a:latin typeface="Gill Sans"/>
                <a:ea typeface="Gill Sans"/>
                <a:cs typeface="Gill Sans"/>
                <a:sym typeface="Gill Sans"/>
              </a:rPr>
              <a:t> (</a:t>
            </a:r>
            <a:r>
              <a:rPr sz="2800">
                <a:solidFill>
                  <a:srgbClr val="C82506"/>
                </a:solidFill>
                <a:latin typeface="Gill Sans"/>
                <a:ea typeface="Gill Sans"/>
                <a:cs typeface="Gill Sans"/>
                <a:sym typeface="Gill Sans"/>
              </a:rPr>
              <a:t>interfacet</a:t>
            </a:r>
            <a:r>
              <a:rPr sz="2800">
                <a:latin typeface="Gill Sans"/>
                <a:ea typeface="Gill Sans"/>
                <a:cs typeface="Gill Sans"/>
                <a:sym typeface="Gill Sans"/>
              </a:rPr>
              <a:t>) är det som binder samman delarna. Interfacet har såväl </a:t>
            </a:r>
            <a:r>
              <a:rPr sz="2800">
                <a:solidFill>
                  <a:srgbClr val="0365C0"/>
                </a:solidFill>
                <a:latin typeface="Gill Sans"/>
                <a:ea typeface="Gill Sans"/>
                <a:cs typeface="Gill Sans"/>
                <a:sym typeface="Gill Sans"/>
              </a:rPr>
              <a:t>syntax</a:t>
            </a:r>
            <a:r>
              <a:rPr sz="2800">
                <a:latin typeface="Gill Sans"/>
                <a:ea typeface="Gill Sans"/>
                <a:cs typeface="Gill Sans"/>
                <a:sym typeface="Gill Sans"/>
              </a:rPr>
              <a:t> som </a:t>
            </a:r>
            <a:r>
              <a:rPr sz="2800">
                <a:solidFill>
                  <a:srgbClr val="0365C0"/>
                </a:solidFill>
                <a:latin typeface="Gill Sans"/>
                <a:ea typeface="Gill Sans"/>
                <a:cs typeface="Gill Sans"/>
                <a:sym typeface="Gill Sans"/>
              </a:rPr>
              <a:t>semantik</a:t>
            </a:r>
            <a:r>
              <a:rPr sz="2800">
                <a:latin typeface="Gill Sans"/>
                <a:ea typeface="Gill Sans"/>
                <a:cs typeface="Gill Sans"/>
                <a:sym typeface="Gill Sans"/>
              </a:rPr>
              <a:t> (</a:t>
            </a:r>
            <a:r>
              <a:rPr sz="2800">
                <a:solidFill>
                  <a:srgbClr val="C82506"/>
                </a:solidFill>
                <a:latin typeface="Gill Sans"/>
                <a:ea typeface="Gill Sans"/>
                <a:cs typeface="Gill Sans"/>
                <a:sym typeface="Gill Sans"/>
              </a:rPr>
              <a:t>specifikationen</a:t>
            </a:r>
            <a:r>
              <a:rPr sz="2800">
                <a:latin typeface="Gill Sans"/>
                <a:ea typeface="Gill Sans"/>
                <a:cs typeface="Gill Sans"/>
                <a:sym typeface="Gill Sans"/>
              </a:rPr>
              <a:t>)</a:t>
            </a:r>
          </a:p>
        </p:txBody>
      </p:sp>
      <p:sp>
        <p:nvSpPr>
          <p:cNvPr id="376" name="Shape 376"/>
          <p:cNvSpPr/>
          <p:nvPr/>
        </p:nvSpPr>
        <p:spPr>
          <a:xfrm>
            <a:off x="2322256" y="4000022"/>
            <a:ext cx="9096615" cy="3886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i="1" sz="2800">
                <a:latin typeface="Gill Sans"/>
                <a:ea typeface="Gill Sans"/>
                <a:cs typeface="Gill Sans"/>
                <a:sym typeface="Gill Sans"/>
              </a:rPr>
              <a:t>"The </a:t>
            </a:r>
            <a:r>
              <a:rPr i="1" sz="2800">
                <a:solidFill>
                  <a:srgbClr val="00882B"/>
                </a:solidFill>
                <a:latin typeface="Gill Sans"/>
                <a:ea typeface="Gill Sans"/>
                <a:cs typeface="Gill Sans"/>
                <a:sym typeface="Gill Sans"/>
              </a:rPr>
              <a:t>interface of a black box</a:t>
            </a:r>
            <a:r>
              <a:rPr i="1" sz="2800">
                <a:latin typeface="Gill Sans"/>
                <a:ea typeface="Gill Sans"/>
                <a:cs typeface="Gill Sans"/>
                <a:sym typeface="Gill Sans"/>
              </a:rPr>
              <a:t> should be fairly</a:t>
            </a:r>
            <a:endParaRPr i="1" sz="2800">
              <a:latin typeface="Gill Sans"/>
              <a:ea typeface="Gill Sans"/>
              <a:cs typeface="Gill Sans"/>
              <a:sym typeface="Gill Sans"/>
            </a:endParaRPr>
          </a:p>
          <a:p>
            <a:pPr lvl="0" algn="l">
              <a:spcBef>
                <a:spcPts val="1100"/>
              </a:spcBef>
              <a:defRPr sz="1800"/>
            </a:pPr>
            <a:r>
              <a:rPr i="1" sz="2800">
                <a:latin typeface="Gill Sans"/>
                <a:ea typeface="Gill Sans"/>
                <a:cs typeface="Gill Sans"/>
                <a:sym typeface="Gill Sans"/>
              </a:rPr>
              <a:t> </a:t>
            </a:r>
            <a:r>
              <a:rPr i="1" sz="2800">
                <a:solidFill>
                  <a:srgbClr val="00882B"/>
                </a:solidFill>
                <a:latin typeface="Gill Sans"/>
                <a:ea typeface="Gill Sans"/>
                <a:cs typeface="Gill Sans"/>
                <a:sym typeface="Gill Sans"/>
              </a:rPr>
              <a:t>straightforward</a:t>
            </a:r>
            <a:r>
              <a:rPr i="1" sz="2800">
                <a:latin typeface="Gill Sans"/>
                <a:ea typeface="Gill Sans"/>
                <a:cs typeface="Gill Sans"/>
                <a:sym typeface="Gill Sans"/>
              </a:rPr>
              <a:t>, well defined, and easy to understand."</a:t>
            </a:r>
            <a:endParaRPr i="1" sz="2800">
              <a:latin typeface="Gill Sans"/>
              <a:ea typeface="Gill Sans"/>
              <a:cs typeface="Gill Sans"/>
              <a:sym typeface="Gill Sans"/>
            </a:endParaRPr>
          </a:p>
          <a:p>
            <a:pPr lvl="0" algn="l">
              <a:defRPr sz="1800"/>
            </a:pPr>
            <a:r>
              <a:rPr i="1" sz="2800">
                <a:latin typeface="Gill Sans"/>
                <a:ea typeface="Gill Sans"/>
                <a:cs typeface="Gill Sans"/>
                <a:sym typeface="Gill Sans"/>
              </a:rPr>
              <a:t>"To use a black box, </a:t>
            </a:r>
            <a:r>
              <a:rPr i="1" sz="2800">
                <a:solidFill>
                  <a:srgbClr val="0365C0"/>
                </a:solidFill>
                <a:latin typeface="Gill Sans"/>
                <a:ea typeface="Gill Sans"/>
                <a:cs typeface="Gill Sans"/>
                <a:sym typeface="Gill Sans"/>
              </a:rPr>
              <a:t>you shouldn’t need to know anything</a:t>
            </a:r>
            <a:endParaRPr i="1" sz="2800">
              <a:solidFill>
                <a:srgbClr val="0365C0"/>
              </a:solidFill>
              <a:latin typeface="Gill Sans"/>
              <a:ea typeface="Gill Sans"/>
              <a:cs typeface="Gill Sans"/>
              <a:sym typeface="Gill Sans"/>
            </a:endParaRPr>
          </a:p>
          <a:p>
            <a:pPr lvl="0" algn="l">
              <a:defRPr sz="1800"/>
            </a:pPr>
            <a:r>
              <a:rPr i="1" sz="2800">
                <a:solidFill>
                  <a:srgbClr val="0365C0"/>
                </a:solidFill>
                <a:latin typeface="Gill Sans"/>
                <a:ea typeface="Gill Sans"/>
                <a:cs typeface="Gill Sans"/>
                <a:sym typeface="Gill Sans"/>
              </a:rPr>
              <a:t> about its implementation</a:t>
            </a:r>
            <a:r>
              <a:rPr i="1" sz="2800">
                <a:latin typeface="Gill Sans"/>
                <a:ea typeface="Gill Sans"/>
                <a:cs typeface="Gill Sans"/>
                <a:sym typeface="Gill Sans"/>
              </a:rPr>
              <a:t>; all you need to know is its</a:t>
            </a:r>
            <a:endParaRPr i="1" sz="2800">
              <a:latin typeface="Gill Sans"/>
              <a:ea typeface="Gill Sans"/>
              <a:cs typeface="Gill Sans"/>
              <a:sym typeface="Gill Sans"/>
            </a:endParaRPr>
          </a:p>
          <a:p>
            <a:pPr lvl="0" algn="l">
              <a:spcBef>
                <a:spcPts val="800"/>
              </a:spcBef>
              <a:defRPr sz="1800"/>
            </a:pPr>
            <a:r>
              <a:rPr i="1" sz="2800">
                <a:latin typeface="Gill Sans"/>
                <a:ea typeface="Gill Sans"/>
                <a:cs typeface="Gill Sans"/>
                <a:sym typeface="Gill Sans"/>
              </a:rPr>
              <a:t> interface."</a:t>
            </a:r>
            <a:endParaRPr i="1" sz="2800">
              <a:latin typeface="Gill Sans"/>
              <a:ea typeface="Gill Sans"/>
              <a:cs typeface="Gill Sans"/>
              <a:sym typeface="Gill Sans"/>
            </a:endParaRPr>
          </a:p>
          <a:p>
            <a:pPr lvl="0" algn="l">
              <a:defRPr sz="1800"/>
            </a:pPr>
            <a:r>
              <a:rPr i="1" sz="2800">
                <a:latin typeface="Gill Sans"/>
                <a:ea typeface="Gill Sans"/>
                <a:cs typeface="Gill Sans"/>
                <a:sym typeface="Gill Sans"/>
              </a:rPr>
              <a:t>"The implementor of a black box </a:t>
            </a:r>
            <a:r>
              <a:rPr i="1" sz="2800">
                <a:solidFill>
                  <a:srgbClr val="C82506"/>
                </a:solidFill>
                <a:latin typeface="Gill Sans"/>
                <a:ea typeface="Gill Sans"/>
                <a:cs typeface="Gill Sans"/>
                <a:sym typeface="Gill Sans"/>
              </a:rPr>
              <a:t>should not need to</a:t>
            </a:r>
            <a:endParaRPr i="1" sz="2800">
              <a:solidFill>
                <a:srgbClr val="C82506"/>
              </a:solidFill>
              <a:latin typeface="Gill Sans"/>
              <a:ea typeface="Gill Sans"/>
              <a:cs typeface="Gill Sans"/>
              <a:sym typeface="Gill Sans"/>
            </a:endParaRPr>
          </a:p>
          <a:p>
            <a:pPr lvl="0" algn="l">
              <a:defRPr sz="1800"/>
            </a:pPr>
            <a:r>
              <a:rPr i="1" sz="2800">
                <a:solidFill>
                  <a:srgbClr val="C82506"/>
                </a:solidFill>
                <a:latin typeface="Gill Sans"/>
                <a:ea typeface="Gill Sans"/>
                <a:cs typeface="Gill Sans"/>
                <a:sym typeface="Gill Sans"/>
              </a:rPr>
              <a:t> know anything about the larger systems</a:t>
            </a:r>
            <a:r>
              <a:rPr i="1" sz="2800">
                <a:latin typeface="Gill Sans"/>
                <a:ea typeface="Gill Sans"/>
                <a:cs typeface="Gill Sans"/>
                <a:sym typeface="Gill Sans"/>
              </a:rPr>
              <a:t> in which the box</a:t>
            </a:r>
            <a:endParaRPr i="1" sz="2800">
              <a:latin typeface="Gill Sans"/>
              <a:ea typeface="Gill Sans"/>
              <a:cs typeface="Gill Sans"/>
              <a:sym typeface="Gill Sans"/>
            </a:endParaRPr>
          </a:p>
          <a:p>
            <a:pPr lvl="0" algn="l">
              <a:defRPr sz="1800"/>
            </a:pPr>
            <a:r>
              <a:rPr i="1" sz="2800">
                <a:latin typeface="Gill Sans"/>
                <a:ea typeface="Gill Sans"/>
                <a:cs typeface="Gill Sans"/>
                <a:sym typeface="Gill Sans"/>
              </a:rPr>
              <a:t> will be used."</a:t>
            </a:r>
            <a:endParaRPr i="1" sz="2800">
              <a:latin typeface="Gill Sans"/>
              <a:ea typeface="Gill Sans"/>
              <a:cs typeface="Gill Sans"/>
              <a:sym typeface="Gill Sans"/>
            </a:endParaRPr>
          </a:p>
        </p:txBody>
      </p:sp>
      <p:grpSp>
        <p:nvGrpSpPr>
          <p:cNvPr id="380" name="Group 380"/>
          <p:cNvGrpSpPr/>
          <p:nvPr/>
        </p:nvGrpSpPr>
        <p:grpSpPr>
          <a:xfrm>
            <a:off x="1934421" y="7768644"/>
            <a:ext cx="9103450" cy="1549128"/>
            <a:chOff x="0" y="0"/>
            <a:chExt cx="9103448" cy="1549126"/>
          </a:xfrm>
        </p:grpSpPr>
        <p:sp>
          <p:nvSpPr>
            <p:cNvPr id="377" name="Shape 377"/>
            <p:cNvSpPr/>
            <p:nvPr/>
          </p:nvSpPr>
          <p:spPr>
            <a:xfrm>
              <a:off x="6834" y="0"/>
              <a:ext cx="9096615" cy="914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800">
                  <a:latin typeface="Gill Sans"/>
                  <a:ea typeface="Gill Sans"/>
                  <a:cs typeface="Gill Sans"/>
                  <a:sym typeface="Gill Sans"/>
                </a:defRPr>
              </a:lvl1pPr>
            </a:lstStyle>
            <a:p>
              <a:pPr lvl="0">
                <a:defRPr sz="1800"/>
              </a:pPr>
              <a:r>
                <a:rPr sz="2800"/>
                <a:t>En black box är ett sätt att uttrycka vissa steg i ett program på en högre abstraktionsnivå.</a:t>
              </a:r>
            </a:p>
          </p:txBody>
        </p:sp>
        <p:sp>
          <p:nvSpPr>
            <p:cNvPr id="378" name="Shape 378"/>
            <p:cNvSpPr/>
            <p:nvPr/>
          </p:nvSpPr>
          <p:spPr>
            <a:xfrm>
              <a:off x="0" y="1041126"/>
              <a:ext cx="545385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Vi kan abstrahera — gömma detaljer.</a:t>
              </a:r>
            </a:p>
          </p:txBody>
        </p:sp>
        <p:sp>
          <p:nvSpPr>
            <p:cNvPr id="379" name="Shape 379"/>
            <p:cNvSpPr/>
            <p:nvPr/>
          </p:nvSpPr>
          <p:spPr>
            <a:xfrm>
              <a:off x="5581172" y="1028426"/>
              <a:ext cx="1850976"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i="1" sz="2800">
                  <a:solidFill>
                    <a:srgbClr val="C82506"/>
                  </a:solidFill>
                  <a:latin typeface="Gill Sans SemiBold"/>
                  <a:ea typeface="Gill Sans SemiBold"/>
                  <a:cs typeface="Gill Sans SemiBold"/>
                  <a:sym typeface="Gill Sans SemiBold"/>
                </a:rPr>
                <a:t>vad</a:t>
              </a:r>
              <a:r>
                <a:rPr sz="2800">
                  <a:solidFill>
                    <a:srgbClr val="C82506"/>
                  </a:solidFill>
                  <a:latin typeface="Gill Sans SemiBold"/>
                  <a:ea typeface="Gill Sans SemiBold"/>
                  <a:cs typeface="Gill Sans SemiBold"/>
                  <a:sym typeface="Gill Sans SemiBold"/>
                </a:rPr>
                <a:t> </a:t>
              </a:r>
              <a:r>
                <a:rPr sz="2800">
                  <a:solidFill>
                    <a:srgbClr val="C82506"/>
                  </a:solidFill>
                  <a:latin typeface="Gill Sans"/>
                  <a:ea typeface="Gill Sans"/>
                  <a:cs typeface="Gill Sans"/>
                  <a:sym typeface="Gill Sans"/>
                </a:rPr>
                <a:t>inte</a:t>
              </a:r>
              <a:r>
                <a:rPr sz="2800">
                  <a:solidFill>
                    <a:srgbClr val="C82506"/>
                  </a:solidFill>
                  <a:latin typeface="Gill Sans SemiBold"/>
                  <a:ea typeface="Gill Sans SemiBold"/>
                  <a:cs typeface="Gill Sans SemiBold"/>
                  <a:sym typeface="Gill Sans SemiBold"/>
                </a:rPr>
                <a:t> </a:t>
              </a:r>
              <a:r>
                <a:rPr i="1" sz="2800">
                  <a:solidFill>
                    <a:srgbClr val="C82506"/>
                  </a:solidFill>
                  <a:latin typeface="Gill Sans SemiBold"/>
                  <a:ea typeface="Gill Sans SemiBold"/>
                  <a:cs typeface="Gill Sans SemiBold"/>
                  <a:sym typeface="Gill Sans SemiBold"/>
                </a:rPr>
                <a:t>hur</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0"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Vad handlar kursen om?</a:t>
            </a:r>
          </a:p>
        </p:txBody>
      </p:sp>
      <p:sp>
        <p:nvSpPr>
          <p:cNvPr id="56" name="Shape 56"/>
          <p:cNvSpPr/>
          <p:nvPr/>
        </p:nvSpPr>
        <p:spPr>
          <a:xfrm>
            <a:off x="1756694" y="2233618"/>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Det här är en </a:t>
            </a:r>
            <a:r>
              <a:rPr sz="3000">
                <a:solidFill>
                  <a:srgbClr val="00882B"/>
                </a:solidFill>
                <a:latin typeface="Gill Sans"/>
                <a:ea typeface="Gill Sans"/>
                <a:cs typeface="Gill Sans"/>
                <a:sym typeface="Gill Sans"/>
              </a:rPr>
              <a:t>grundkurs i programmering</a:t>
            </a:r>
            <a:r>
              <a:rPr sz="3000">
                <a:latin typeface="Gill Sans"/>
                <a:ea typeface="Gill Sans"/>
                <a:cs typeface="Gill Sans"/>
                <a:sym typeface="Gill Sans"/>
              </a:rPr>
              <a:t>.</a:t>
            </a:r>
          </a:p>
        </p:txBody>
      </p:sp>
      <p:sp>
        <p:nvSpPr>
          <p:cNvPr id="57" name="Shape 57"/>
          <p:cNvSpPr/>
          <p:nvPr/>
        </p:nvSpPr>
        <p:spPr>
          <a:xfrm>
            <a:off x="1756694" y="3884617"/>
            <a:ext cx="5976459"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latin typeface="Gill Sans"/>
                <a:ea typeface="Gill Sans"/>
                <a:cs typeface="Gill Sans"/>
                <a:sym typeface="Gill Sans"/>
              </a:defRPr>
            </a:lvl1pPr>
          </a:lstStyle>
          <a:p>
            <a:pPr lvl="0">
              <a:defRPr sz="1800"/>
            </a:pPr>
            <a:r>
              <a:rPr sz="3000"/>
              <a:t>Kursen handlar om:</a:t>
            </a:r>
          </a:p>
        </p:txBody>
      </p:sp>
      <p:sp>
        <p:nvSpPr>
          <p:cNvPr id="58" name="Shape 58"/>
          <p:cNvSpPr/>
          <p:nvPr/>
        </p:nvSpPr>
        <p:spPr>
          <a:xfrm>
            <a:off x="1756694" y="2995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Programmering språket är </a:t>
            </a:r>
            <a:r>
              <a:rPr sz="3000">
                <a:solidFill>
                  <a:srgbClr val="C82506"/>
                </a:solidFill>
                <a:latin typeface="Gill Sans"/>
                <a:ea typeface="Gill Sans"/>
                <a:cs typeface="Gill Sans"/>
                <a:sym typeface="Gill Sans"/>
              </a:rPr>
              <a:t>Java</a:t>
            </a:r>
            <a:r>
              <a:rPr sz="3000">
                <a:latin typeface="Gill Sans"/>
                <a:ea typeface="Gill Sans"/>
                <a:cs typeface="Gill Sans"/>
                <a:sym typeface="Gill Sans"/>
              </a:rPr>
              <a:t>.</a:t>
            </a:r>
          </a:p>
        </p:txBody>
      </p:sp>
      <p:grpSp>
        <p:nvGrpSpPr>
          <p:cNvPr id="61" name="Group 61"/>
          <p:cNvGrpSpPr/>
          <p:nvPr/>
        </p:nvGrpSpPr>
        <p:grpSpPr>
          <a:xfrm>
            <a:off x="2264694" y="7694617"/>
            <a:ext cx="7840413" cy="990601"/>
            <a:chOff x="0" y="0"/>
            <a:chExt cx="7840412" cy="990600"/>
          </a:xfrm>
        </p:grpSpPr>
        <p:sp>
          <p:nvSpPr>
            <p:cNvPr id="59" name="Shape 59"/>
            <p:cNvSpPr/>
            <p:nvPr/>
          </p:nvSpPr>
          <p:spPr>
            <a:xfrm>
              <a:off x="0" y="0"/>
              <a:ext cx="5976459"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a:defRPr sz="3000">
                  <a:latin typeface="Gill Sans"/>
                  <a:ea typeface="Gill Sans"/>
                  <a:cs typeface="Gill Sans"/>
                  <a:sym typeface="Gill Sans"/>
                </a:defRPr>
              </a:lvl1pPr>
            </a:lstStyle>
            <a:p>
              <a:pPr lvl="0">
                <a:defRPr sz="1800"/>
              </a:pPr>
              <a:r>
                <a:rPr sz="3000"/>
                <a:t>4:</a:t>
              </a:r>
            </a:p>
          </p:txBody>
        </p:sp>
        <p:sp>
          <p:nvSpPr>
            <p:cNvPr id="60" name="Shape 60"/>
            <p:cNvSpPr/>
            <p:nvPr/>
          </p:nvSpPr>
          <p:spPr>
            <a:xfrm>
              <a:off x="635000" y="0"/>
              <a:ext cx="7205413" cy="990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3000">
                  <a:solidFill>
                    <a:srgbClr val="C82506"/>
                  </a:solidFill>
                  <a:latin typeface="Gill Sans"/>
                  <a:ea typeface="Gill Sans"/>
                  <a:cs typeface="Gill Sans"/>
                  <a:sym typeface="Gill Sans"/>
                </a:rPr>
                <a:t>objektorientering</a:t>
              </a:r>
              <a:r>
                <a:rPr sz="3000">
                  <a:latin typeface="Gill Sans"/>
                  <a:ea typeface="Gill Sans"/>
                  <a:cs typeface="Gill Sans"/>
                  <a:sym typeface="Gill Sans"/>
                </a:rPr>
                <a:t>: abstraktion, modularisering, composition, programdesign</a:t>
              </a:r>
            </a:p>
          </p:txBody>
        </p:sp>
      </p:grpSp>
      <p:grpSp>
        <p:nvGrpSpPr>
          <p:cNvPr id="65" name="Group 65"/>
          <p:cNvGrpSpPr/>
          <p:nvPr/>
        </p:nvGrpSpPr>
        <p:grpSpPr>
          <a:xfrm>
            <a:off x="2264694" y="4519617"/>
            <a:ext cx="8138794" cy="3503619"/>
            <a:chOff x="0" y="0"/>
            <a:chExt cx="8138793" cy="3503617"/>
          </a:xfrm>
        </p:grpSpPr>
        <p:sp>
          <p:nvSpPr>
            <p:cNvPr id="62" name="Shape 62"/>
            <p:cNvSpPr/>
            <p:nvPr/>
          </p:nvSpPr>
          <p:spPr>
            <a:xfrm>
              <a:off x="0" y="0"/>
              <a:ext cx="5976459"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a:defRPr sz="3000">
                  <a:latin typeface="Gill Sans"/>
                  <a:ea typeface="Gill Sans"/>
                  <a:cs typeface="Gill Sans"/>
                  <a:sym typeface="Gill Sans"/>
                </a:defRPr>
              </a:lvl1pPr>
            </a:lstStyle>
            <a:p>
              <a:pPr lvl="0">
                <a:defRPr sz="1800"/>
              </a:pPr>
              <a:r>
                <a:rPr sz="3000"/>
                <a:t>3:</a:t>
              </a:r>
            </a:p>
          </p:txBody>
        </p:sp>
        <p:sp>
          <p:nvSpPr>
            <p:cNvPr id="63" name="Shape 63"/>
            <p:cNvSpPr/>
            <p:nvPr/>
          </p:nvSpPr>
          <p:spPr>
            <a:xfrm>
              <a:off x="635000" y="0"/>
              <a:ext cx="7205413" cy="546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3000">
                  <a:solidFill>
                    <a:srgbClr val="00882B"/>
                  </a:solidFill>
                  <a:latin typeface="Gill Sans"/>
                  <a:ea typeface="Gill Sans"/>
                  <a:cs typeface="Gill Sans"/>
                  <a:sym typeface="Gill Sans"/>
                </a:rPr>
                <a:t>grunder</a:t>
              </a:r>
              <a:r>
                <a:rPr sz="3000">
                  <a:latin typeface="Gill Sans"/>
                  <a:ea typeface="Gill Sans"/>
                  <a:cs typeface="Gill Sans"/>
                  <a:sym typeface="Gill Sans"/>
                </a:rPr>
                <a:t> i Java: </a:t>
              </a:r>
            </a:p>
          </p:txBody>
        </p:sp>
        <p:sp>
          <p:nvSpPr>
            <p:cNvPr id="64" name="Shape 64"/>
            <p:cNvSpPr/>
            <p:nvPr/>
          </p:nvSpPr>
          <p:spPr>
            <a:xfrm>
              <a:off x="788902" y="481017"/>
              <a:ext cx="7349892" cy="302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370416" indent="-370416" algn="l">
                <a:spcBef>
                  <a:spcPts val="500"/>
                </a:spcBef>
                <a:buClr>
                  <a:srgbClr val="C82506"/>
                </a:buClr>
                <a:buSzPct val="97000"/>
                <a:buChar char="‣"/>
                <a:defRPr sz="1800"/>
              </a:pPr>
              <a:r>
                <a:rPr sz="3000">
                  <a:latin typeface="Gill Sans"/>
                  <a:ea typeface="Gill Sans"/>
                  <a:cs typeface="Gill Sans"/>
                  <a:sym typeface="Gill Sans"/>
                </a:rPr>
                <a:t>enkla datatyper, kontrollstrukturer, metoder (beräkningsabstraktioner)</a:t>
              </a:r>
              <a:endParaRPr sz="3000">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latin typeface="Gill Sans"/>
                  <a:ea typeface="Gill Sans"/>
                  <a:cs typeface="Gill Sans"/>
                  <a:sym typeface="Gill Sans"/>
                </a:rPr>
                <a:t>klasser, objekt, arv, interface (gränssnitt), mm</a:t>
              </a:r>
              <a:endParaRPr sz="3000">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latin typeface="Gill Sans"/>
                  <a:ea typeface="Gill Sans"/>
                  <a:cs typeface="Gill Sans"/>
                  <a:sym typeface="Gill Sans"/>
                </a:rPr>
                <a:t>exceptions</a:t>
              </a:r>
              <a:endParaRPr sz="3000">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latin typeface="Gill Sans"/>
                  <a:ea typeface="Gill Sans"/>
                  <a:cs typeface="Gill Sans"/>
                  <a:sym typeface="Gill Sans"/>
                </a:rPr>
                <a:t>grafiska gränssnitt </a:t>
              </a:r>
              <a:endParaRPr sz="3000">
                <a:latin typeface="Gill Sans"/>
                <a:ea typeface="Gill Sans"/>
                <a:cs typeface="Gill Sans"/>
                <a:sym typeface="Gill Sans"/>
              </a:endParaRP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 grpId="1"/>
      <p:bldP build="whole" bldLvl="1" animBg="1" rev="0" advAuto="0" spid="61" grpId="2"/>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Metoder som Svarta boxar</a:t>
            </a:r>
          </a:p>
        </p:txBody>
      </p:sp>
      <p:sp>
        <p:nvSpPr>
          <p:cNvPr id="383" name="Shape 383"/>
          <p:cNvSpPr/>
          <p:nvPr/>
        </p:nvSpPr>
        <p:spPr>
          <a:xfrm>
            <a:off x="2977187" y="1736007"/>
            <a:ext cx="7085658" cy="52764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a:defRPr sz="2800">
                <a:latin typeface="Gill Sans"/>
                <a:ea typeface="Gill Sans"/>
                <a:cs typeface="Gill Sans"/>
                <a:sym typeface="Gill Sans"/>
              </a:defRPr>
            </a:lvl1pPr>
          </a:lstStyle>
          <a:p>
            <a:pPr lvl="0">
              <a:defRPr sz="1800"/>
            </a:pPr>
            <a:r>
              <a:rPr sz="2800"/>
              <a:t>metod ≈ underprogram ≈ funktion ≈ procedur</a:t>
            </a:r>
          </a:p>
        </p:txBody>
      </p:sp>
      <p:grpSp>
        <p:nvGrpSpPr>
          <p:cNvPr id="389" name="Group 389"/>
          <p:cNvGrpSpPr/>
          <p:nvPr/>
        </p:nvGrpSpPr>
        <p:grpSpPr>
          <a:xfrm>
            <a:off x="3000561" y="2790107"/>
            <a:ext cx="6461040" cy="936729"/>
            <a:chOff x="0" y="0"/>
            <a:chExt cx="6461038" cy="936727"/>
          </a:xfrm>
        </p:grpSpPr>
        <p:sp>
          <p:nvSpPr>
            <p:cNvPr id="384" name="Shape 384"/>
            <p:cNvSpPr/>
            <p:nvPr/>
          </p:nvSpPr>
          <p:spPr>
            <a:xfrm>
              <a:off x="1846195" y="129253"/>
              <a:ext cx="2773175" cy="807475"/>
            </a:xfrm>
            <a:prstGeom prst="rect">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2400">
                  <a:solidFill>
                    <a:srgbClr val="FFFFFF"/>
                  </a:solidFill>
                  <a:latin typeface="Helvetica"/>
                  <a:ea typeface="Helvetica"/>
                  <a:cs typeface="Helvetica"/>
                  <a:sym typeface="Helvetica"/>
                </a:defRPr>
              </a:lvl1pPr>
            </a:lstStyle>
            <a:p>
              <a:pPr lvl="0">
                <a:defRPr b="0" sz="1800">
                  <a:solidFill>
                    <a:srgbClr val="000000"/>
                  </a:solidFill>
                </a:defRPr>
              </a:pPr>
              <a:r>
                <a:rPr b="1" sz="2400">
                  <a:solidFill>
                    <a:srgbClr val="FFFFFF"/>
                  </a:solidFill>
                </a:rPr>
                <a:t>sqrt</a:t>
              </a:r>
            </a:p>
          </p:txBody>
        </p:sp>
        <p:sp>
          <p:nvSpPr>
            <p:cNvPr id="385" name="Shape 385"/>
            <p:cNvSpPr/>
            <p:nvPr/>
          </p:nvSpPr>
          <p:spPr>
            <a:xfrm flipV="1">
              <a:off x="0" y="532990"/>
              <a:ext cx="1769352" cy="1"/>
            </a:xfrm>
            <a:prstGeom prst="line">
              <a:avLst/>
            </a:prstGeom>
            <a:noFill/>
            <a:ln w="38100" cap="flat">
              <a:solidFill>
                <a:srgbClr val="000000"/>
              </a:solidFill>
              <a:prstDash val="solid"/>
              <a:miter lim="400000"/>
              <a:tailEnd type="triangle" w="med" len="med"/>
            </a:ln>
            <a:effectLst/>
          </p:spPr>
          <p:txBody>
            <a:bodyPr wrap="square" lIns="0" tIns="0" rIns="0" bIns="0" numCol="1" anchor="ctr">
              <a:noAutofit/>
            </a:bodyPr>
            <a:lstStyle/>
            <a:p>
              <a:pPr lvl="0">
                <a:defRPr sz="2400"/>
              </a:pPr>
            </a:p>
          </p:txBody>
        </p:sp>
        <p:sp>
          <p:nvSpPr>
            <p:cNvPr id="386" name="Shape 386"/>
            <p:cNvSpPr/>
            <p:nvPr/>
          </p:nvSpPr>
          <p:spPr>
            <a:xfrm>
              <a:off x="738625" y="12700"/>
              <a:ext cx="292101"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x</a:t>
              </a:r>
            </a:p>
          </p:txBody>
        </p:sp>
        <p:sp>
          <p:nvSpPr>
            <p:cNvPr id="387" name="Shape 387"/>
            <p:cNvSpPr/>
            <p:nvPr/>
          </p:nvSpPr>
          <p:spPr>
            <a:xfrm>
              <a:off x="4755177" y="532990"/>
              <a:ext cx="1705862" cy="1"/>
            </a:xfrm>
            <a:prstGeom prst="line">
              <a:avLst/>
            </a:prstGeom>
            <a:noFill/>
            <a:ln w="38100" cap="flat">
              <a:solidFill>
                <a:srgbClr val="000000"/>
              </a:solidFill>
              <a:prstDash val="solid"/>
              <a:miter lim="400000"/>
              <a:tailEnd type="triangle" w="med" len="med"/>
            </a:ln>
            <a:effectLst/>
          </p:spPr>
          <p:txBody>
            <a:bodyPr wrap="square" lIns="0" tIns="0" rIns="0" bIns="0" numCol="1" anchor="ctr">
              <a:noAutofit/>
            </a:bodyPr>
            <a:lstStyle/>
            <a:p>
              <a:pPr lvl="0">
                <a:defRPr sz="2400"/>
              </a:pPr>
            </a:p>
          </p:txBody>
        </p:sp>
        <p:sp>
          <p:nvSpPr>
            <p:cNvPr id="388" name="Shape 388"/>
            <p:cNvSpPr/>
            <p:nvPr/>
          </p:nvSpPr>
          <p:spPr>
            <a:xfrm>
              <a:off x="5056625" y="0"/>
              <a:ext cx="1102966"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sqrt(x)</a:t>
              </a:r>
            </a:p>
          </p:txBody>
        </p:sp>
      </p:grpSp>
      <p:grpSp>
        <p:nvGrpSpPr>
          <p:cNvPr id="397" name="Group 397"/>
          <p:cNvGrpSpPr/>
          <p:nvPr/>
        </p:nvGrpSpPr>
        <p:grpSpPr>
          <a:xfrm>
            <a:off x="3000561" y="3818807"/>
            <a:ext cx="8690485" cy="1178029"/>
            <a:chOff x="0" y="0"/>
            <a:chExt cx="8690483" cy="1178027"/>
          </a:xfrm>
        </p:grpSpPr>
        <p:sp>
          <p:nvSpPr>
            <p:cNvPr id="390" name="Shape 390"/>
            <p:cNvSpPr/>
            <p:nvPr/>
          </p:nvSpPr>
          <p:spPr>
            <a:xfrm>
              <a:off x="1846195" y="370553"/>
              <a:ext cx="2773175" cy="807475"/>
            </a:xfrm>
            <a:prstGeom prst="rect">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2400">
                  <a:solidFill>
                    <a:srgbClr val="FFFFFF"/>
                  </a:solidFill>
                  <a:latin typeface="Helvetica"/>
                  <a:ea typeface="Helvetica"/>
                  <a:cs typeface="Helvetica"/>
                  <a:sym typeface="Helvetica"/>
                </a:defRPr>
              </a:lvl1pPr>
            </a:lstStyle>
            <a:p>
              <a:pPr lvl="0">
                <a:defRPr b="0" sz="1800">
                  <a:solidFill>
                    <a:srgbClr val="000000"/>
                  </a:solidFill>
                </a:defRPr>
              </a:pPr>
              <a:r>
                <a:rPr b="1" sz="2400">
                  <a:solidFill>
                    <a:srgbClr val="FFFFFF"/>
                  </a:solidFill>
                </a:rPr>
                <a:t>medelvärde</a:t>
              </a:r>
            </a:p>
          </p:txBody>
        </p:sp>
        <p:sp>
          <p:nvSpPr>
            <p:cNvPr id="391" name="Shape 391"/>
            <p:cNvSpPr/>
            <p:nvPr/>
          </p:nvSpPr>
          <p:spPr>
            <a:xfrm flipV="1">
              <a:off x="0" y="520290"/>
              <a:ext cx="1769352" cy="1"/>
            </a:xfrm>
            <a:prstGeom prst="line">
              <a:avLst/>
            </a:prstGeom>
            <a:noFill/>
            <a:ln w="38100" cap="flat">
              <a:solidFill>
                <a:srgbClr val="000000"/>
              </a:solidFill>
              <a:prstDash val="solid"/>
              <a:miter lim="400000"/>
              <a:tailEnd type="triangle" w="med" len="med"/>
            </a:ln>
            <a:effectLst/>
          </p:spPr>
          <p:txBody>
            <a:bodyPr wrap="square" lIns="0" tIns="0" rIns="0" bIns="0" numCol="1" anchor="ctr">
              <a:noAutofit/>
            </a:bodyPr>
            <a:lstStyle/>
            <a:p>
              <a:pPr lvl="0">
                <a:defRPr sz="2400"/>
              </a:pPr>
            </a:p>
          </p:txBody>
        </p:sp>
        <p:sp>
          <p:nvSpPr>
            <p:cNvPr id="392" name="Shape 392"/>
            <p:cNvSpPr/>
            <p:nvPr/>
          </p:nvSpPr>
          <p:spPr>
            <a:xfrm>
              <a:off x="738625" y="0"/>
              <a:ext cx="266056"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a</a:t>
              </a:r>
            </a:p>
          </p:txBody>
        </p:sp>
        <p:sp>
          <p:nvSpPr>
            <p:cNvPr id="393" name="Shape 393"/>
            <p:cNvSpPr/>
            <p:nvPr/>
          </p:nvSpPr>
          <p:spPr>
            <a:xfrm>
              <a:off x="4755177" y="774290"/>
              <a:ext cx="3935307" cy="1"/>
            </a:xfrm>
            <a:prstGeom prst="line">
              <a:avLst/>
            </a:prstGeom>
            <a:noFill/>
            <a:ln w="38100" cap="flat">
              <a:solidFill>
                <a:srgbClr val="000000"/>
              </a:solidFill>
              <a:prstDash val="solid"/>
              <a:miter lim="400000"/>
              <a:tailEnd type="triangle" w="med" len="med"/>
            </a:ln>
            <a:effectLst/>
          </p:spPr>
          <p:txBody>
            <a:bodyPr wrap="square" lIns="0" tIns="0" rIns="0" bIns="0" numCol="1" anchor="ctr">
              <a:noAutofit/>
            </a:bodyPr>
            <a:lstStyle/>
            <a:p>
              <a:pPr lvl="0">
                <a:defRPr sz="2400"/>
              </a:pPr>
            </a:p>
          </p:txBody>
        </p:sp>
        <p:sp>
          <p:nvSpPr>
            <p:cNvPr id="394" name="Shape 394"/>
            <p:cNvSpPr/>
            <p:nvPr/>
          </p:nvSpPr>
          <p:spPr>
            <a:xfrm>
              <a:off x="5056625" y="241300"/>
              <a:ext cx="3332412"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medelvärde av a och b</a:t>
              </a:r>
            </a:p>
          </p:txBody>
        </p:sp>
        <p:sp>
          <p:nvSpPr>
            <p:cNvPr id="395" name="Shape 395"/>
            <p:cNvSpPr/>
            <p:nvPr/>
          </p:nvSpPr>
          <p:spPr>
            <a:xfrm flipV="1">
              <a:off x="0" y="1028290"/>
              <a:ext cx="1769352" cy="1"/>
            </a:xfrm>
            <a:prstGeom prst="line">
              <a:avLst/>
            </a:prstGeom>
            <a:noFill/>
            <a:ln w="38100" cap="flat">
              <a:solidFill>
                <a:srgbClr val="000000"/>
              </a:solidFill>
              <a:prstDash val="solid"/>
              <a:miter lim="400000"/>
              <a:tailEnd type="triangle" w="med" len="med"/>
            </a:ln>
            <a:effectLst/>
          </p:spPr>
          <p:txBody>
            <a:bodyPr wrap="square" lIns="0" tIns="0" rIns="0" bIns="0" numCol="1" anchor="ctr">
              <a:noAutofit/>
            </a:bodyPr>
            <a:lstStyle/>
            <a:p>
              <a:pPr lvl="0">
                <a:defRPr sz="2400"/>
              </a:pPr>
            </a:p>
          </p:txBody>
        </p:sp>
        <p:sp>
          <p:nvSpPr>
            <p:cNvPr id="396" name="Shape 396"/>
            <p:cNvSpPr/>
            <p:nvPr/>
          </p:nvSpPr>
          <p:spPr>
            <a:xfrm>
              <a:off x="738625" y="508000"/>
              <a:ext cx="292101"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b</a:t>
              </a:r>
            </a:p>
          </p:txBody>
        </p:sp>
      </p:grpSp>
      <p:grpSp>
        <p:nvGrpSpPr>
          <p:cNvPr id="403" name="Group 403"/>
          <p:cNvGrpSpPr/>
          <p:nvPr/>
        </p:nvGrpSpPr>
        <p:grpSpPr>
          <a:xfrm>
            <a:off x="3000561" y="5330107"/>
            <a:ext cx="7540515" cy="936729"/>
            <a:chOff x="0" y="0"/>
            <a:chExt cx="7540513" cy="936727"/>
          </a:xfrm>
        </p:grpSpPr>
        <p:sp>
          <p:nvSpPr>
            <p:cNvPr id="398" name="Shape 398"/>
            <p:cNvSpPr/>
            <p:nvPr/>
          </p:nvSpPr>
          <p:spPr>
            <a:xfrm>
              <a:off x="1846195" y="129253"/>
              <a:ext cx="2773175" cy="807475"/>
            </a:xfrm>
            <a:prstGeom prst="rect">
              <a:avLst/>
            </a:prstGeom>
            <a:solidFill>
              <a:srgbClr val="000000"/>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2400">
                  <a:solidFill>
                    <a:srgbClr val="FFFFFF"/>
                  </a:solidFill>
                  <a:latin typeface="Helvetica"/>
                  <a:ea typeface="Helvetica"/>
                  <a:cs typeface="Helvetica"/>
                  <a:sym typeface="Helvetica"/>
                </a:defRPr>
              </a:lvl1pPr>
            </a:lstStyle>
            <a:p>
              <a:pPr lvl="0">
                <a:defRPr b="0" sz="1800">
                  <a:solidFill>
                    <a:srgbClr val="000000"/>
                  </a:solidFill>
                </a:defRPr>
              </a:pPr>
              <a:r>
                <a:rPr b="1" sz="2400">
                  <a:solidFill>
                    <a:srgbClr val="FFFFFF"/>
                  </a:solidFill>
                </a:rPr>
                <a:t>skottår</a:t>
              </a:r>
            </a:p>
          </p:txBody>
        </p:sp>
        <p:sp>
          <p:nvSpPr>
            <p:cNvPr id="399" name="Shape 399"/>
            <p:cNvSpPr/>
            <p:nvPr/>
          </p:nvSpPr>
          <p:spPr>
            <a:xfrm>
              <a:off x="4755177" y="532990"/>
              <a:ext cx="2785337" cy="1"/>
            </a:xfrm>
            <a:prstGeom prst="line">
              <a:avLst/>
            </a:prstGeom>
            <a:noFill/>
            <a:ln w="38100" cap="flat">
              <a:solidFill>
                <a:srgbClr val="000000"/>
              </a:solidFill>
              <a:prstDash val="solid"/>
              <a:miter lim="400000"/>
              <a:tailEnd type="triangle" w="med" len="med"/>
            </a:ln>
            <a:effectLst/>
          </p:spPr>
          <p:txBody>
            <a:bodyPr wrap="square" lIns="0" tIns="0" rIns="0" bIns="0" numCol="1" anchor="ctr">
              <a:noAutofit/>
            </a:bodyPr>
            <a:lstStyle/>
            <a:p>
              <a:pPr lvl="0">
                <a:defRPr sz="2400"/>
              </a:pPr>
            </a:p>
          </p:txBody>
        </p:sp>
        <p:sp>
          <p:nvSpPr>
            <p:cNvPr id="400" name="Shape 400"/>
            <p:cNvSpPr/>
            <p:nvPr/>
          </p:nvSpPr>
          <p:spPr>
            <a:xfrm>
              <a:off x="5056625" y="0"/>
              <a:ext cx="2182441"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true eller false</a:t>
              </a:r>
            </a:p>
          </p:txBody>
        </p:sp>
        <p:sp>
          <p:nvSpPr>
            <p:cNvPr id="401" name="Shape 401"/>
            <p:cNvSpPr/>
            <p:nvPr/>
          </p:nvSpPr>
          <p:spPr>
            <a:xfrm flipV="1">
              <a:off x="0" y="532990"/>
              <a:ext cx="1769352" cy="1"/>
            </a:xfrm>
            <a:prstGeom prst="line">
              <a:avLst/>
            </a:prstGeom>
            <a:noFill/>
            <a:ln w="38100" cap="flat">
              <a:solidFill>
                <a:srgbClr val="000000"/>
              </a:solidFill>
              <a:prstDash val="solid"/>
              <a:miter lim="400000"/>
              <a:tailEnd type="triangle" w="med" len="med"/>
            </a:ln>
            <a:effectLst/>
          </p:spPr>
          <p:txBody>
            <a:bodyPr wrap="square" lIns="0" tIns="0" rIns="0" bIns="0" numCol="1" anchor="ctr">
              <a:noAutofit/>
            </a:bodyPr>
            <a:lstStyle/>
            <a:p>
              <a:pPr lvl="0">
                <a:defRPr sz="2400"/>
              </a:pPr>
            </a:p>
          </p:txBody>
        </p:sp>
        <p:sp>
          <p:nvSpPr>
            <p:cNvPr id="402" name="Shape 402"/>
            <p:cNvSpPr/>
            <p:nvPr/>
          </p:nvSpPr>
          <p:spPr>
            <a:xfrm>
              <a:off x="433763" y="12700"/>
              <a:ext cx="762125"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800">
                  <a:latin typeface="Gill Sans"/>
                  <a:ea typeface="Gill Sans"/>
                  <a:cs typeface="Gill Sans"/>
                  <a:sym typeface="Gill Sans"/>
                </a:defRPr>
              </a:lvl1pPr>
            </a:lstStyle>
            <a:p>
              <a:pPr lvl="0">
                <a:defRPr sz="1800"/>
              </a:pPr>
              <a:r>
                <a:rPr sz="2800"/>
                <a:t>årtal</a:t>
              </a:r>
            </a:p>
          </p:txBody>
        </p:sp>
      </p:grpSp>
      <p:grpSp>
        <p:nvGrpSpPr>
          <p:cNvPr id="407" name="Group 407"/>
          <p:cNvGrpSpPr/>
          <p:nvPr/>
        </p:nvGrpSpPr>
        <p:grpSpPr>
          <a:xfrm>
            <a:off x="1172421" y="8162071"/>
            <a:ext cx="7432149" cy="1168401"/>
            <a:chOff x="0" y="0"/>
            <a:chExt cx="7432147" cy="1168400"/>
          </a:xfrm>
        </p:grpSpPr>
        <p:sp>
          <p:nvSpPr>
            <p:cNvPr id="404" name="Shape 404"/>
            <p:cNvSpPr/>
            <p:nvPr/>
          </p:nvSpPr>
          <p:spPr>
            <a:xfrm>
              <a:off x="0" y="12700"/>
              <a:ext cx="5453857"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Vi kan abstrahera — gömma detaljer.</a:t>
              </a:r>
            </a:p>
          </p:txBody>
        </p:sp>
        <p:sp>
          <p:nvSpPr>
            <p:cNvPr id="405" name="Shape 405"/>
            <p:cNvSpPr/>
            <p:nvPr/>
          </p:nvSpPr>
          <p:spPr>
            <a:xfrm>
              <a:off x="5581172" y="0"/>
              <a:ext cx="1850976"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i="1" sz="2800">
                  <a:solidFill>
                    <a:srgbClr val="C82506"/>
                  </a:solidFill>
                  <a:latin typeface="Gill Sans SemiBold"/>
                  <a:ea typeface="Gill Sans SemiBold"/>
                  <a:cs typeface="Gill Sans SemiBold"/>
                  <a:sym typeface="Gill Sans SemiBold"/>
                </a:rPr>
                <a:t>vad</a:t>
              </a:r>
              <a:r>
                <a:rPr sz="2800">
                  <a:solidFill>
                    <a:srgbClr val="C82506"/>
                  </a:solidFill>
                  <a:latin typeface="Gill Sans SemiBold"/>
                  <a:ea typeface="Gill Sans SemiBold"/>
                  <a:cs typeface="Gill Sans SemiBold"/>
                  <a:sym typeface="Gill Sans SemiBold"/>
                </a:rPr>
                <a:t> </a:t>
              </a:r>
              <a:r>
                <a:rPr sz="2800">
                  <a:solidFill>
                    <a:srgbClr val="C82506"/>
                  </a:solidFill>
                  <a:latin typeface="Gill Sans"/>
                  <a:ea typeface="Gill Sans"/>
                  <a:cs typeface="Gill Sans"/>
                  <a:sym typeface="Gill Sans"/>
                </a:rPr>
                <a:t>inte</a:t>
              </a:r>
              <a:r>
                <a:rPr sz="2800">
                  <a:solidFill>
                    <a:srgbClr val="C82506"/>
                  </a:solidFill>
                  <a:latin typeface="Gill Sans SemiBold"/>
                  <a:ea typeface="Gill Sans SemiBold"/>
                  <a:cs typeface="Gill Sans SemiBold"/>
                  <a:sym typeface="Gill Sans SemiBold"/>
                </a:rPr>
                <a:t> </a:t>
              </a:r>
              <a:r>
                <a:rPr i="1" sz="2800">
                  <a:solidFill>
                    <a:srgbClr val="C82506"/>
                  </a:solidFill>
                  <a:latin typeface="Gill Sans SemiBold"/>
                  <a:ea typeface="Gill Sans SemiBold"/>
                  <a:cs typeface="Gill Sans SemiBold"/>
                  <a:sym typeface="Gill Sans SemiBold"/>
                </a:rPr>
                <a:t>hur</a:t>
              </a:r>
            </a:p>
          </p:txBody>
        </p:sp>
        <p:sp>
          <p:nvSpPr>
            <p:cNvPr id="406" name="Shape 406"/>
            <p:cNvSpPr/>
            <p:nvPr/>
          </p:nvSpPr>
          <p:spPr>
            <a:xfrm>
              <a:off x="0" y="647700"/>
              <a:ext cx="5661522"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2800">
                  <a:latin typeface="Gill Sans"/>
                  <a:ea typeface="Gill Sans"/>
                  <a:cs typeface="Gill Sans"/>
                  <a:sym typeface="Gill Sans"/>
                </a:rPr>
                <a:t>Varje box skall endast </a:t>
              </a:r>
              <a:r>
                <a:rPr sz="2800">
                  <a:solidFill>
                    <a:srgbClr val="00882B"/>
                  </a:solidFill>
                  <a:latin typeface="Gill Sans"/>
                  <a:ea typeface="Gill Sans"/>
                  <a:cs typeface="Gill Sans"/>
                  <a:sym typeface="Gill Sans"/>
                </a:rPr>
                <a:t>göra </a:t>
              </a:r>
              <a:r>
                <a:rPr sz="2800" u="sng">
                  <a:solidFill>
                    <a:srgbClr val="00882B"/>
                  </a:solidFill>
                  <a:latin typeface="Gill Sans SemiBold"/>
                  <a:ea typeface="Gill Sans SemiBold"/>
                  <a:cs typeface="Gill Sans SemiBold"/>
                  <a:sym typeface="Gill Sans SemiBold"/>
                </a:rPr>
                <a:t>en</a:t>
              </a:r>
              <a:r>
                <a:rPr sz="2800">
                  <a:solidFill>
                    <a:srgbClr val="00882B"/>
                  </a:solidFill>
                  <a:latin typeface="Gill Sans"/>
                  <a:ea typeface="Gill Sans"/>
                  <a:cs typeface="Gill Sans"/>
                  <a:sym typeface="Gill Sans"/>
                </a:rPr>
                <a:t> sak bra</a:t>
              </a:r>
              <a:r>
                <a:rPr sz="2800">
                  <a:latin typeface="Gill Sans"/>
                  <a:ea typeface="Gill Sans"/>
                  <a:cs typeface="Gill Sans"/>
                  <a:sym typeface="Gill Sans"/>
                </a:rPr>
                <a:t>.</a:t>
              </a:r>
            </a:p>
          </p:txBody>
        </p:sp>
      </p:grpSp>
      <p:sp>
        <p:nvSpPr>
          <p:cNvPr id="408" name="Shape 408"/>
          <p:cNvSpPr/>
          <p:nvPr/>
        </p:nvSpPr>
        <p:spPr>
          <a:xfrm>
            <a:off x="1172421" y="6904771"/>
            <a:ext cx="10589569" cy="508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l">
              <a:defRPr sz="1800"/>
            </a:pPr>
            <a:r>
              <a:rPr sz="2800">
                <a:latin typeface="Gill Sans"/>
                <a:ea typeface="Gill Sans"/>
                <a:cs typeface="Gill Sans"/>
                <a:sym typeface="Gill Sans"/>
              </a:rPr>
              <a:t>Ett sätt att uttrycka vissa steg i ett program på en </a:t>
            </a:r>
            <a:r>
              <a:rPr i="1" sz="2800">
                <a:latin typeface="Gill Sans"/>
                <a:ea typeface="Gill Sans"/>
                <a:cs typeface="Gill Sans"/>
                <a:sym typeface="Gill Sans"/>
              </a:rPr>
              <a:t>högre</a:t>
            </a:r>
            <a:r>
              <a:rPr sz="2800">
                <a:latin typeface="Gill Sans"/>
                <a:ea typeface="Gill Sans"/>
                <a:cs typeface="Gill Sans"/>
                <a:sym typeface="Gill Sans"/>
              </a:rPr>
              <a:t> abstraktionsnivå.</a:t>
            </a:r>
          </a:p>
        </p:txBody>
      </p:sp>
      <p:sp>
        <p:nvSpPr>
          <p:cNvPr id="409" name="Shape 409"/>
          <p:cNvSpPr/>
          <p:nvPr/>
        </p:nvSpPr>
        <p:spPr>
          <a:xfrm>
            <a:off x="1172421" y="7412771"/>
            <a:ext cx="5659786" cy="508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l">
              <a:defRPr sz="1800"/>
            </a:pPr>
            <a:r>
              <a:rPr sz="2800">
                <a:latin typeface="Gill Sans"/>
                <a:ea typeface="Gill Sans"/>
                <a:cs typeface="Gill Sans"/>
                <a:sym typeface="Gill Sans"/>
              </a:rPr>
              <a:t>Ger direkt stöd för </a:t>
            </a:r>
            <a:r>
              <a:rPr sz="2800">
                <a:solidFill>
                  <a:srgbClr val="0365C0"/>
                </a:solidFill>
                <a:latin typeface="Gill Sans"/>
                <a:ea typeface="Gill Sans"/>
                <a:cs typeface="Gill Sans"/>
                <a:sym typeface="Gill Sans"/>
              </a:rPr>
              <a:t>stegvis förbättring.</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3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4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4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5" fill="hold">
                                  <p:stCondLst>
                                    <p:cond delay="0"/>
                                  </p:stCondLst>
                                  <p:iterate type="el" backwards="0">
                                    <p:tmAbs val="0"/>
                                  </p:iterate>
                                  <p:childTnLst>
                                    <p:set>
                                      <p:cBhvr>
                                        <p:cTn id="22" fill="hold"/>
                                        <p:tgtEl>
                                          <p:spTgt spid="4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6" fill="hold">
                                  <p:stCondLst>
                                    <p:cond delay="0"/>
                                  </p:stCondLst>
                                  <p:iterate type="el" backwards="0">
                                    <p:tmAbs val="0"/>
                                  </p:iterate>
                                  <p:childTnLst>
                                    <p:set>
                                      <p:cBhvr>
                                        <p:cTn id="26" fill="hold"/>
                                        <p:tgtEl>
                                          <p:spTgt spid="4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9" grpId="5"/>
      <p:bldP build="whole" bldLvl="1" animBg="1" rev="0" advAuto="0" spid="408" grpId="4"/>
      <p:bldP build="whole" bldLvl="1" animBg="1" rev="0" advAuto="0" spid="389" grpId="1"/>
      <p:bldP build="whole" bldLvl="1" animBg="1" rev="0" advAuto="0" spid="403" grpId="3"/>
      <p:bldP build="whole" bldLvl="1" animBg="1" rev="0" advAuto="0" spid="407" grpId="6"/>
      <p:bldP build="whole" bldLvl="1" animBg="1" rev="0" advAuto="0" spid="397" grpId="2"/>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1" name="Shape 411"/>
          <p:cNvSpPr/>
          <p:nvPr/>
        </p:nvSpPr>
        <p:spPr>
          <a:xfrm>
            <a:off x="63500" y="317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5500">
                <a:latin typeface="Helvetica"/>
                <a:ea typeface="Helvetica"/>
                <a:cs typeface="Helvetica"/>
                <a:sym typeface="Helvetica"/>
              </a:rPr>
              <a:t>Metoder är begränsade =&gt;</a:t>
            </a:r>
            <a:endParaRPr sz="5500">
              <a:latin typeface="Helvetica"/>
              <a:ea typeface="Helvetica"/>
              <a:cs typeface="Helvetica"/>
              <a:sym typeface="Helvetica"/>
            </a:endParaRPr>
          </a:p>
          <a:p>
            <a:pPr lvl="0">
              <a:defRPr sz="1800"/>
            </a:pPr>
            <a:r>
              <a:rPr sz="5500">
                <a:latin typeface="Helvetica"/>
                <a:ea typeface="Helvetica"/>
                <a:cs typeface="Helvetica"/>
                <a:sym typeface="Helvetica"/>
              </a:rPr>
              <a:t>vi behöver "större" svarta boxar</a:t>
            </a:r>
          </a:p>
        </p:txBody>
      </p:sp>
      <p:sp>
        <p:nvSpPr>
          <p:cNvPr id="412" name="Shape 412"/>
          <p:cNvSpPr/>
          <p:nvPr/>
        </p:nvSpPr>
        <p:spPr>
          <a:xfrm>
            <a:off x="2064784" y="2713771"/>
            <a:ext cx="7752784" cy="1320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latin typeface="Gill Sans"/>
                <a:ea typeface="Gill Sans"/>
                <a:cs typeface="Gill Sans"/>
                <a:sym typeface="Gill Sans"/>
              </a:defRPr>
            </a:lvl1pPr>
          </a:lstStyle>
          <a:p>
            <a:pPr lvl="0">
              <a:defRPr sz="1800"/>
            </a:pPr>
            <a:r>
              <a:rPr sz="2800"/>
              <a:t>Antag tex att vi behöver representera ett datum. Här räcker inte en metod (som ju skall göra en sak bra) för vi vill kunna göra flera saker med ett datum:</a:t>
            </a:r>
          </a:p>
        </p:txBody>
      </p:sp>
      <p:sp>
        <p:nvSpPr>
          <p:cNvPr id="413" name="Shape 413"/>
          <p:cNvSpPr/>
          <p:nvPr/>
        </p:nvSpPr>
        <p:spPr>
          <a:xfrm>
            <a:off x="2470898" y="4230522"/>
            <a:ext cx="8718556" cy="2857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70416" indent="-370416" algn="l">
              <a:spcBef>
                <a:spcPts val="500"/>
              </a:spcBef>
              <a:buSzPct val="97000"/>
              <a:buChar char="‣"/>
              <a:defRPr sz="1800"/>
            </a:pPr>
            <a:r>
              <a:rPr sz="2800">
                <a:solidFill>
                  <a:srgbClr val="0365C0"/>
                </a:solidFill>
                <a:latin typeface="Gill Sans"/>
                <a:ea typeface="Gill Sans"/>
                <a:cs typeface="Gill Sans"/>
                <a:sym typeface="Gill Sans"/>
              </a:rPr>
              <a:t>skottår?</a:t>
            </a:r>
            <a:endParaRPr sz="2800">
              <a:solidFill>
                <a:srgbClr val="0365C0"/>
              </a:solidFill>
              <a:latin typeface="Gill Sans"/>
              <a:ea typeface="Gill Sans"/>
              <a:cs typeface="Gill Sans"/>
              <a:sym typeface="Gill Sans"/>
            </a:endParaRPr>
          </a:p>
          <a:p>
            <a:pPr lvl="0" marL="370416" indent="-370416" algn="l">
              <a:spcBef>
                <a:spcPts val="500"/>
              </a:spcBef>
              <a:buSzPct val="97000"/>
              <a:buChar char="‣"/>
              <a:defRPr sz="1800"/>
            </a:pPr>
            <a:r>
              <a:rPr sz="2800">
                <a:solidFill>
                  <a:srgbClr val="0365C0"/>
                </a:solidFill>
                <a:latin typeface="Gill Sans"/>
                <a:ea typeface="Gill Sans"/>
                <a:cs typeface="Gill Sans"/>
                <a:sym typeface="Gill Sans"/>
              </a:rPr>
              <a:t>addera två datum</a:t>
            </a:r>
            <a:endParaRPr sz="2800">
              <a:solidFill>
                <a:srgbClr val="0365C0"/>
              </a:solidFill>
              <a:latin typeface="Gill Sans"/>
              <a:ea typeface="Gill Sans"/>
              <a:cs typeface="Gill Sans"/>
              <a:sym typeface="Gill Sans"/>
            </a:endParaRPr>
          </a:p>
          <a:p>
            <a:pPr lvl="0" marL="370416" indent="-370416" algn="l">
              <a:spcBef>
                <a:spcPts val="500"/>
              </a:spcBef>
              <a:buSzPct val="97000"/>
              <a:buChar char="‣"/>
              <a:defRPr sz="1800"/>
            </a:pPr>
            <a:r>
              <a:rPr sz="2800">
                <a:solidFill>
                  <a:srgbClr val="0365C0"/>
                </a:solidFill>
                <a:latin typeface="Gill Sans"/>
                <a:ea typeface="Gill Sans"/>
                <a:cs typeface="Gill Sans"/>
                <a:sym typeface="Gill Sans"/>
              </a:rPr>
              <a:t>undersöka vilken veckodag ett viss datum inträffar</a:t>
            </a:r>
            <a:endParaRPr sz="2800">
              <a:solidFill>
                <a:srgbClr val="0365C0"/>
              </a:solidFill>
              <a:latin typeface="Gill Sans"/>
              <a:ea typeface="Gill Sans"/>
              <a:cs typeface="Gill Sans"/>
              <a:sym typeface="Gill Sans"/>
            </a:endParaRPr>
          </a:p>
          <a:p>
            <a:pPr lvl="0" marL="370416" indent="-370416" algn="l">
              <a:spcBef>
                <a:spcPts val="500"/>
              </a:spcBef>
              <a:buSzPct val="97000"/>
              <a:buChar char="‣"/>
              <a:defRPr sz="1800"/>
            </a:pPr>
            <a:r>
              <a:rPr sz="2800">
                <a:solidFill>
                  <a:srgbClr val="0365C0"/>
                </a:solidFill>
                <a:latin typeface="Gill Sans"/>
                <a:ea typeface="Gill Sans"/>
                <a:cs typeface="Gill Sans"/>
                <a:sym typeface="Gill Sans"/>
              </a:rPr>
              <a:t>fråga efter nästa datum (nästa dag)</a:t>
            </a:r>
            <a:endParaRPr sz="2800">
              <a:solidFill>
                <a:srgbClr val="0365C0"/>
              </a:solidFill>
              <a:latin typeface="Gill Sans"/>
              <a:ea typeface="Gill Sans"/>
              <a:cs typeface="Gill Sans"/>
              <a:sym typeface="Gill Sans"/>
            </a:endParaRPr>
          </a:p>
          <a:p>
            <a:pPr lvl="0" marL="370416" indent="-370416" algn="l">
              <a:spcBef>
                <a:spcPts val="500"/>
              </a:spcBef>
              <a:buSzPct val="97000"/>
              <a:buChar char="‣"/>
              <a:defRPr sz="1800"/>
            </a:pPr>
            <a:r>
              <a:rPr sz="2800">
                <a:solidFill>
                  <a:srgbClr val="0365C0"/>
                </a:solidFill>
                <a:latin typeface="Gill Sans"/>
                <a:ea typeface="Gill Sans"/>
                <a:cs typeface="Gill Sans"/>
                <a:sym typeface="Gill Sans"/>
              </a:rPr>
              <a:t>osv</a:t>
            </a:r>
            <a:endParaRPr sz="2800">
              <a:solidFill>
                <a:srgbClr val="0365C0"/>
              </a:solidFill>
              <a:latin typeface="Gill Sans"/>
              <a:ea typeface="Gill Sans"/>
              <a:cs typeface="Gill Sans"/>
              <a:sym typeface="Gill Sans"/>
            </a:endParaRPr>
          </a:p>
        </p:txBody>
      </p:sp>
      <p:sp>
        <p:nvSpPr>
          <p:cNvPr id="414" name="Shape 414"/>
          <p:cNvSpPr/>
          <p:nvPr/>
        </p:nvSpPr>
        <p:spPr>
          <a:xfrm>
            <a:off x="2064784" y="6777771"/>
            <a:ext cx="10324124"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Vi behöver </a:t>
            </a:r>
            <a:r>
              <a:rPr i="1" sz="2800">
                <a:latin typeface="Gill Sans"/>
                <a:ea typeface="Gill Sans"/>
                <a:cs typeface="Gill Sans"/>
                <a:sym typeface="Gill Sans"/>
              </a:rPr>
              <a:t>något kraftfullare</a:t>
            </a:r>
            <a:r>
              <a:rPr sz="2800">
                <a:latin typeface="Gill Sans"/>
                <a:ea typeface="Gill Sans"/>
                <a:cs typeface="Gill Sans"/>
                <a:sym typeface="Gill Sans"/>
              </a:rPr>
              <a:t>. Något som i en enhet kan </a:t>
            </a:r>
            <a:r>
              <a:rPr sz="2800">
                <a:solidFill>
                  <a:srgbClr val="0365C0"/>
                </a:solidFill>
                <a:latin typeface="Gill Sans"/>
                <a:ea typeface="Gill Sans"/>
                <a:cs typeface="Gill Sans"/>
                <a:sym typeface="Gill Sans"/>
              </a:rPr>
              <a:t>representera</a:t>
            </a:r>
            <a:r>
              <a:rPr sz="2800">
                <a:latin typeface="Gill Sans"/>
                <a:ea typeface="Gill Sans"/>
                <a:cs typeface="Gill Sans"/>
                <a:sym typeface="Gill Sans"/>
              </a:rPr>
              <a:t> </a:t>
            </a:r>
            <a:r>
              <a:rPr sz="2800">
                <a:solidFill>
                  <a:srgbClr val="00882B"/>
                </a:solidFill>
                <a:latin typeface="Gill Sans"/>
                <a:ea typeface="Gill Sans"/>
                <a:cs typeface="Gill Sans"/>
                <a:sym typeface="Gill Sans"/>
              </a:rPr>
              <a:t>ett datum</a:t>
            </a:r>
            <a:r>
              <a:rPr sz="2800">
                <a:latin typeface="Gill Sans"/>
                <a:ea typeface="Gill Sans"/>
                <a:cs typeface="Gill Sans"/>
                <a:sym typeface="Gill Sans"/>
              </a:rPr>
              <a:t> och dessutom alla dessa </a:t>
            </a:r>
            <a:r>
              <a:rPr sz="2800">
                <a:solidFill>
                  <a:srgbClr val="00882B"/>
                </a:solidFill>
                <a:latin typeface="Gill Sans"/>
                <a:ea typeface="Gill Sans"/>
                <a:cs typeface="Gill Sans"/>
                <a:sym typeface="Gill Sans"/>
              </a:rPr>
              <a:t>egenskaper hos ett datum</a:t>
            </a:r>
            <a:r>
              <a:rPr sz="2800">
                <a:latin typeface="Gill Sans"/>
                <a:ea typeface="Gill Sans"/>
                <a:cs typeface="Gill Sans"/>
                <a:sym typeface="Gill Sans"/>
              </a:rPr>
              <a:t>.</a:t>
            </a:r>
          </a:p>
        </p:txBody>
      </p:sp>
      <p:sp>
        <p:nvSpPr>
          <p:cNvPr id="415" name="Shape 415"/>
          <p:cNvSpPr/>
          <p:nvPr/>
        </p:nvSpPr>
        <p:spPr>
          <a:xfrm>
            <a:off x="2064784" y="7920771"/>
            <a:ext cx="10324124"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C82506"/>
                </a:solidFill>
                <a:latin typeface="Gill Sans"/>
                <a:ea typeface="Gill Sans"/>
                <a:cs typeface="Gill Sans"/>
                <a:sym typeface="Gill Sans"/>
              </a:rPr>
              <a:t>Klasser/Objekt</a:t>
            </a:r>
            <a:r>
              <a:rPr sz="2800">
                <a:latin typeface="Gill Sans"/>
                <a:ea typeface="Gill Sans"/>
                <a:cs typeface="Gill Sans"/>
                <a:sym typeface="Gill Sans"/>
              </a:rPr>
              <a:t> modellerar hur vi tänker om den verkliga världen genom att </a:t>
            </a:r>
            <a:r>
              <a:rPr sz="2800">
                <a:solidFill>
                  <a:srgbClr val="00882B"/>
                </a:solidFill>
                <a:latin typeface="Gill Sans"/>
                <a:ea typeface="Gill Sans"/>
                <a:cs typeface="Gill Sans"/>
                <a:sym typeface="Gill Sans"/>
              </a:rPr>
              <a:t>stödja nedbrytningen</a:t>
            </a:r>
            <a:r>
              <a:rPr sz="2800">
                <a:latin typeface="Gill Sans"/>
                <a:ea typeface="Gill Sans"/>
                <a:cs typeface="Gill Sans"/>
                <a:sym typeface="Gill Sans"/>
              </a:rPr>
              <a:t> av världen </a:t>
            </a:r>
            <a:r>
              <a:rPr sz="2800">
                <a:solidFill>
                  <a:srgbClr val="00882B"/>
                </a:solidFill>
                <a:latin typeface="Gill Sans"/>
                <a:ea typeface="Gill Sans"/>
                <a:cs typeface="Gill Sans"/>
                <a:sym typeface="Gill Sans"/>
              </a:rPr>
              <a:t>till hanterbara saker</a:t>
            </a:r>
            <a:r>
              <a:rPr sz="2800">
                <a:latin typeface="Gill Sans"/>
                <a:ea typeface="Gill Sans"/>
                <a:cs typeface="Gill Sans"/>
                <a:sym typeface="Gill Sans"/>
              </a:rPr>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4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4" grpId="1"/>
      <p:bldP build="whole" bldLvl="1" animBg="1" rev="0" advAuto="0" spid="415" grpId="2"/>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7" name="Shape 417"/>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Objekt som Svarta boxar</a:t>
            </a:r>
          </a:p>
        </p:txBody>
      </p:sp>
      <p:pic>
        <p:nvPicPr>
          <p:cNvPr id="418" name="Screen Shot 2014-08-31 at 21.10.27.png"/>
          <p:cNvPicPr/>
          <p:nvPr/>
        </p:nvPicPr>
        <p:blipFill>
          <a:blip r:embed="rId2">
            <a:extLst/>
          </a:blip>
          <a:stretch>
            <a:fillRect/>
          </a:stretch>
        </p:blipFill>
        <p:spPr>
          <a:xfrm>
            <a:off x="8912879" y="2602893"/>
            <a:ext cx="2823902" cy="1728290"/>
          </a:xfrm>
          <a:prstGeom prst="rect">
            <a:avLst/>
          </a:prstGeom>
          <a:ln w="12700">
            <a:miter lim="400000"/>
          </a:ln>
        </p:spPr>
      </p:pic>
      <p:sp>
        <p:nvSpPr>
          <p:cNvPr id="419" name="Shape 419"/>
          <p:cNvSpPr/>
          <p:nvPr/>
        </p:nvSpPr>
        <p:spPr>
          <a:xfrm>
            <a:off x="1048784" y="1951771"/>
            <a:ext cx="4710520"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latin typeface="Gill Sans"/>
                <a:ea typeface="Gill Sans"/>
                <a:cs typeface="Gill Sans"/>
                <a:sym typeface="Gill Sans"/>
              </a:defRPr>
            </a:lvl1pPr>
          </a:lstStyle>
          <a:p>
            <a:pPr lvl="0">
              <a:defRPr sz="1800"/>
            </a:pPr>
            <a:r>
              <a:rPr sz="2800"/>
              <a:t>Identitet: hall-lampan</a:t>
            </a:r>
          </a:p>
        </p:txBody>
      </p:sp>
      <p:sp>
        <p:nvSpPr>
          <p:cNvPr id="420" name="Shape 420"/>
          <p:cNvSpPr/>
          <p:nvPr/>
        </p:nvSpPr>
        <p:spPr>
          <a:xfrm>
            <a:off x="1048784" y="2713771"/>
            <a:ext cx="4710520"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Tillstånd (</a:t>
            </a:r>
            <a:r>
              <a:rPr sz="2800">
                <a:solidFill>
                  <a:srgbClr val="C82506"/>
                </a:solidFill>
                <a:latin typeface="Gill Sans"/>
                <a:ea typeface="Gill Sans"/>
                <a:cs typeface="Gill Sans"/>
                <a:sym typeface="Gill Sans"/>
              </a:rPr>
              <a:t>state</a:t>
            </a:r>
            <a:r>
              <a:rPr sz="2800">
                <a:latin typeface="Gill Sans"/>
                <a:ea typeface="Gill Sans"/>
                <a:cs typeface="Gill Sans"/>
                <a:sym typeface="Gill Sans"/>
              </a:rPr>
              <a:t>):</a:t>
            </a:r>
          </a:p>
        </p:txBody>
      </p:sp>
      <p:sp>
        <p:nvSpPr>
          <p:cNvPr id="421" name="Shape 421"/>
          <p:cNvSpPr/>
          <p:nvPr/>
        </p:nvSpPr>
        <p:spPr>
          <a:xfrm>
            <a:off x="1289798" y="3214522"/>
            <a:ext cx="8718556"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70416" indent="-370416" algn="l">
              <a:spcBef>
                <a:spcPts val="500"/>
              </a:spcBef>
              <a:buSzPct val="97000"/>
              <a:buChar char="‣"/>
              <a:defRPr sz="1800"/>
            </a:pPr>
            <a:r>
              <a:rPr sz="2800">
                <a:solidFill>
                  <a:srgbClr val="0365C0"/>
                </a:solidFill>
                <a:latin typeface="Gill Sans"/>
                <a:ea typeface="Gill Sans"/>
                <a:cs typeface="Gill Sans"/>
                <a:sym typeface="Gill Sans"/>
              </a:rPr>
              <a:t>tänd, släkt, sönder</a:t>
            </a:r>
            <a:endParaRPr sz="2800">
              <a:solidFill>
                <a:srgbClr val="0365C0"/>
              </a:solidFill>
              <a:latin typeface="Gill Sans"/>
              <a:ea typeface="Gill Sans"/>
              <a:cs typeface="Gill Sans"/>
              <a:sym typeface="Gill Sans"/>
            </a:endParaRPr>
          </a:p>
          <a:p>
            <a:pPr lvl="0" marL="370416" indent="-370416" algn="l">
              <a:spcBef>
                <a:spcPts val="500"/>
              </a:spcBef>
              <a:buSzPct val="97000"/>
              <a:buChar char="‣"/>
              <a:defRPr sz="1800"/>
            </a:pPr>
            <a:r>
              <a:rPr sz="2800">
                <a:solidFill>
                  <a:srgbClr val="0365C0"/>
                </a:solidFill>
                <a:latin typeface="Gill Sans"/>
                <a:ea typeface="Gill Sans"/>
                <a:cs typeface="Gill Sans"/>
                <a:sym typeface="Gill Sans"/>
              </a:rPr>
              <a:t>effekt: (40 / 60 …W?)</a:t>
            </a:r>
          </a:p>
        </p:txBody>
      </p:sp>
      <p:sp>
        <p:nvSpPr>
          <p:cNvPr id="422" name="Shape 422"/>
          <p:cNvSpPr/>
          <p:nvPr/>
        </p:nvSpPr>
        <p:spPr>
          <a:xfrm>
            <a:off x="1048784" y="4364771"/>
            <a:ext cx="4710520"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Beteende (</a:t>
            </a:r>
            <a:r>
              <a:rPr sz="2800">
                <a:solidFill>
                  <a:srgbClr val="C82506"/>
                </a:solidFill>
                <a:latin typeface="Gill Sans"/>
                <a:ea typeface="Gill Sans"/>
                <a:cs typeface="Gill Sans"/>
                <a:sym typeface="Gill Sans"/>
              </a:rPr>
              <a:t>methods</a:t>
            </a:r>
            <a:r>
              <a:rPr sz="2800">
                <a:latin typeface="Gill Sans"/>
                <a:ea typeface="Gill Sans"/>
                <a:cs typeface="Gill Sans"/>
                <a:sym typeface="Gill Sans"/>
              </a:rPr>
              <a:t>):</a:t>
            </a:r>
          </a:p>
        </p:txBody>
      </p:sp>
      <p:sp>
        <p:nvSpPr>
          <p:cNvPr id="423" name="Shape 423"/>
          <p:cNvSpPr/>
          <p:nvPr/>
        </p:nvSpPr>
        <p:spPr>
          <a:xfrm>
            <a:off x="5301065" y="5053433"/>
            <a:ext cx="2773176" cy="807475"/>
          </a:xfrm>
          <a:prstGeom prst="rect">
            <a:avLst/>
          </a:prstGeom>
          <a:solidFill/>
          <a:ln w="12700">
            <a:miter lim="400000"/>
          </a:ln>
          <a:extLst>
            <a:ext uri="{C572A759-6A51-4108-AA02-DFA0A04FC94B}">
              <ma14:wrappingTextBoxFlag xmlns:ma14="http://schemas.microsoft.com/office/mac/drawingml/2011/main" val="1"/>
            </a:ext>
          </a:extLst>
        </p:spPr>
        <p:txBody>
          <a:bodyPr lIns="0" tIns="0" rIns="0" bIns="0" anchor="ctr"/>
          <a:lstStyle>
            <a:lvl1pPr>
              <a:defRPr b="1" sz="2400">
                <a:solidFill>
                  <a:srgbClr val="FFFFFF"/>
                </a:solidFill>
                <a:latin typeface="Helvetica"/>
                <a:ea typeface="Helvetica"/>
                <a:cs typeface="Helvetica"/>
                <a:sym typeface="Helvetica"/>
              </a:defRPr>
            </a:lvl1pPr>
          </a:lstStyle>
          <a:p>
            <a:pPr lvl="0">
              <a:defRPr b="0" sz="1800">
                <a:solidFill>
                  <a:srgbClr val="000000"/>
                </a:solidFill>
              </a:defRPr>
            </a:pPr>
            <a:r>
              <a:rPr b="1" sz="2400">
                <a:solidFill>
                  <a:srgbClr val="FFFFFF"/>
                </a:solidFill>
              </a:rPr>
              <a:t>lampan</a:t>
            </a:r>
          </a:p>
        </p:txBody>
      </p:sp>
      <p:grpSp>
        <p:nvGrpSpPr>
          <p:cNvPr id="434" name="Group 434"/>
          <p:cNvGrpSpPr/>
          <p:nvPr/>
        </p:nvGrpSpPr>
        <p:grpSpPr>
          <a:xfrm>
            <a:off x="1631536" y="4945967"/>
            <a:ext cx="4032145" cy="2808956"/>
            <a:chOff x="0" y="0"/>
            <a:chExt cx="4032144" cy="2808955"/>
          </a:xfrm>
        </p:grpSpPr>
        <p:sp>
          <p:nvSpPr>
            <p:cNvPr id="424" name="Shape 424"/>
            <p:cNvSpPr/>
            <p:nvPr/>
          </p:nvSpPr>
          <p:spPr>
            <a:xfrm>
              <a:off x="1259344" y="520290"/>
              <a:ext cx="2176298" cy="1"/>
            </a:xfrm>
            <a:prstGeom prst="line">
              <a:avLst/>
            </a:prstGeom>
            <a:noFill/>
            <a:ln w="38100" cap="flat">
              <a:solidFill>
                <a:srgbClr val="000000"/>
              </a:solidFill>
              <a:prstDash val="solid"/>
              <a:miter lim="400000"/>
              <a:tailEnd type="triangle" w="med" len="med"/>
            </a:ln>
            <a:effectLst/>
          </p:spPr>
          <p:txBody>
            <a:bodyPr wrap="square" lIns="0" tIns="0" rIns="0" bIns="0" numCol="1" anchor="ctr">
              <a:noAutofit/>
            </a:bodyPr>
            <a:lstStyle/>
            <a:p>
              <a:pPr lvl="0">
                <a:defRPr sz="2400"/>
              </a:pPr>
            </a:p>
          </p:txBody>
        </p:sp>
        <p:sp>
          <p:nvSpPr>
            <p:cNvPr id="425" name="Shape 425"/>
            <p:cNvSpPr/>
            <p:nvPr/>
          </p:nvSpPr>
          <p:spPr>
            <a:xfrm>
              <a:off x="1743969" y="0"/>
              <a:ext cx="743547"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tänd</a:t>
              </a:r>
            </a:p>
          </p:txBody>
        </p:sp>
        <p:sp>
          <p:nvSpPr>
            <p:cNvPr id="426" name="Shape 426"/>
            <p:cNvSpPr/>
            <p:nvPr/>
          </p:nvSpPr>
          <p:spPr>
            <a:xfrm flipV="1">
              <a:off x="-1" y="780123"/>
              <a:ext cx="3548456" cy="685986"/>
            </a:xfrm>
            <a:prstGeom prst="line">
              <a:avLst/>
            </a:prstGeom>
            <a:noFill/>
            <a:ln w="38100" cap="flat">
              <a:solidFill>
                <a:srgbClr val="000000"/>
              </a:solidFill>
              <a:prstDash val="solid"/>
              <a:miter lim="400000"/>
              <a:tailEnd type="triangle" w="med" len="med"/>
            </a:ln>
            <a:effectLst/>
          </p:spPr>
          <p:txBody>
            <a:bodyPr wrap="square" lIns="0" tIns="0" rIns="0" bIns="0" numCol="1" anchor="ctr">
              <a:noAutofit/>
            </a:bodyPr>
            <a:lstStyle/>
            <a:p>
              <a:pPr lvl="0">
                <a:defRPr sz="2400"/>
              </a:pPr>
            </a:p>
          </p:txBody>
        </p:sp>
        <p:sp>
          <p:nvSpPr>
            <p:cNvPr id="427" name="Shape 427"/>
            <p:cNvSpPr/>
            <p:nvPr/>
          </p:nvSpPr>
          <p:spPr>
            <a:xfrm>
              <a:off x="242566" y="762000"/>
              <a:ext cx="806923"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släck</a:t>
              </a:r>
            </a:p>
          </p:txBody>
        </p:sp>
        <p:sp>
          <p:nvSpPr>
            <p:cNvPr id="428" name="Shape 428"/>
            <p:cNvSpPr/>
            <p:nvPr/>
          </p:nvSpPr>
          <p:spPr>
            <a:xfrm flipV="1">
              <a:off x="343323" y="969497"/>
              <a:ext cx="3184799" cy="1140481"/>
            </a:xfrm>
            <a:prstGeom prst="line">
              <a:avLst/>
            </a:prstGeom>
            <a:noFill/>
            <a:ln w="38100" cap="flat">
              <a:solidFill>
                <a:srgbClr val="000000"/>
              </a:solidFill>
              <a:prstDash val="solid"/>
              <a:miter lim="400000"/>
              <a:tailEnd type="triangle" w="med" len="med"/>
            </a:ln>
            <a:effectLst/>
          </p:spPr>
          <p:txBody>
            <a:bodyPr wrap="square" lIns="0" tIns="0" rIns="0" bIns="0" numCol="1" anchor="ctr">
              <a:noAutofit/>
            </a:bodyPr>
            <a:lstStyle/>
            <a:p>
              <a:pPr lvl="0">
                <a:defRPr sz="2400"/>
              </a:pPr>
            </a:p>
          </p:txBody>
        </p:sp>
        <p:sp>
          <p:nvSpPr>
            <p:cNvPr id="429" name="Shape 429"/>
            <p:cNvSpPr/>
            <p:nvPr/>
          </p:nvSpPr>
          <p:spPr>
            <a:xfrm>
              <a:off x="319189" y="1405868"/>
              <a:ext cx="861964"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tänd?</a:t>
              </a:r>
            </a:p>
          </p:txBody>
        </p:sp>
        <p:sp>
          <p:nvSpPr>
            <p:cNvPr id="430" name="Shape 430"/>
            <p:cNvSpPr/>
            <p:nvPr/>
          </p:nvSpPr>
          <p:spPr>
            <a:xfrm flipV="1">
              <a:off x="1252110" y="1073401"/>
              <a:ext cx="2436250" cy="1712798"/>
            </a:xfrm>
            <a:prstGeom prst="line">
              <a:avLst/>
            </a:prstGeom>
            <a:noFill/>
            <a:ln w="38100" cap="flat">
              <a:solidFill>
                <a:srgbClr val="000000"/>
              </a:solidFill>
              <a:prstDash val="solid"/>
              <a:miter lim="400000"/>
              <a:tailEnd type="triangle" w="med" len="med"/>
            </a:ln>
            <a:effectLst/>
          </p:spPr>
          <p:txBody>
            <a:bodyPr wrap="square" lIns="0" tIns="0" rIns="0" bIns="0" numCol="1" anchor="ctr">
              <a:noAutofit/>
            </a:bodyPr>
            <a:lstStyle/>
            <a:p>
              <a:pPr lvl="0">
                <a:defRPr sz="2400"/>
              </a:pPr>
            </a:p>
          </p:txBody>
        </p:sp>
        <p:sp>
          <p:nvSpPr>
            <p:cNvPr id="431" name="Shape 431"/>
            <p:cNvSpPr/>
            <p:nvPr/>
          </p:nvSpPr>
          <p:spPr>
            <a:xfrm>
              <a:off x="766953" y="1886696"/>
              <a:ext cx="1043758"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släckt?</a:t>
              </a:r>
            </a:p>
          </p:txBody>
        </p:sp>
        <p:sp>
          <p:nvSpPr>
            <p:cNvPr id="432" name="Shape 432"/>
            <p:cNvSpPr/>
            <p:nvPr/>
          </p:nvSpPr>
          <p:spPr>
            <a:xfrm flipV="1">
              <a:off x="3247649" y="1088713"/>
              <a:ext cx="784496" cy="1720243"/>
            </a:xfrm>
            <a:prstGeom prst="line">
              <a:avLst/>
            </a:prstGeom>
            <a:noFill/>
            <a:ln w="38100" cap="flat">
              <a:solidFill>
                <a:srgbClr val="000000"/>
              </a:solidFill>
              <a:prstDash val="solid"/>
              <a:miter lim="400000"/>
              <a:tailEnd type="triangle" w="med" len="med"/>
            </a:ln>
            <a:effectLst/>
          </p:spPr>
          <p:txBody>
            <a:bodyPr wrap="square" lIns="0" tIns="0" rIns="0" bIns="0" numCol="1" anchor="ctr">
              <a:noAutofit/>
            </a:bodyPr>
            <a:lstStyle/>
            <a:p>
              <a:pPr lvl="0">
                <a:defRPr sz="2400"/>
              </a:pPr>
            </a:p>
          </p:txBody>
        </p:sp>
        <p:sp>
          <p:nvSpPr>
            <p:cNvPr id="433" name="Shape 433"/>
            <p:cNvSpPr/>
            <p:nvPr/>
          </p:nvSpPr>
          <p:spPr>
            <a:xfrm>
              <a:off x="2239880" y="2196076"/>
              <a:ext cx="1036465"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effekt?</a:t>
              </a:r>
            </a:p>
          </p:txBody>
        </p:sp>
      </p:grpSp>
      <p:grpSp>
        <p:nvGrpSpPr>
          <p:cNvPr id="438" name="Group 438"/>
          <p:cNvGrpSpPr/>
          <p:nvPr/>
        </p:nvGrpSpPr>
        <p:grpSpPr>
          <a:xfrm>
            <a:off x="1172421" y="8162071"/>
            <a:ext cx="7432149" cy="1168401"/>
            <a:chOff x="0" y="0"/>
            <a:chExt cx="7432147" cy="1168400"/>
          </a:xfrm>
        </p:grpSpPr>
        <p:sp>
          <p:nvSpPr>
            <p:cNvPr id="435" name="Shape 435"/>
            <p:cNvSpPr/>
            <p:nvPr/>
          </p:nvSpPr>
          <p:spPr>
            <a:xfrm>
              <a:off x="0" y="12700"/>
              <a:ext cx="5453857"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Vi kan abstrahera — gömma detaljer.</a:t>
              </a:r>
            </a:p>
          </p:txBody>
        </p:sp>
        <p:sp>
          <p:nvSpPr>
            <p:cNvPr id="436" name="Shape 436"/>
            <p:cNvSpPr/>
            <p:nvPr/>
          </p:nvSpPr>
          <p:spPr>
            <a:xfrm>
              <a:off x="5581172" y="0"/>
              <a:ext cx="1850976"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i="1" sz="2800">
                  <a:solidFill>
                    <a:srgbClr val="C82506"/>
                  </a:solidFill>
                  <a:latin typeface="Gill Sans SemiBold"/>
                  <a:ea typeface="Gill Sans SemiBold"/>
                  <a:cs typeface="Gill Sans SemiBold"/>
                  <a:sym typeface="Gill Sans SemiBold"/>
                </a:rPr>
                <a:t>vad</a:t>
              </a:r>
              <a:r>
                <a:rPr sz="2800">
                  <a:solidFill>
                    <a:srgbClr val="C82506"/>
                  </a:solidFill>
                  <a:latin typeface="Gill Sans SemiBold"/>
                  <a:ea typeface="Gill Sans SemiBold"/>
                  <a:cs typeface="Gill Sans SemiBold"/>
                  <a:sym typeface="Gill Sans SemiBold"/>
                </a:rPr>
                <a:t> </a:t>
              </a:r>
              <a:r>
                <a:rPr sz="2800">
                  <a:solidFill>
                    <a:srgbClr val="C82506"/>
                  </a:solidFill>
                  <a:latin typeface="Gill Sans"/>
                  <a:ea typeface="Gill Sans"/>
                  <a:cs typeface="Gill Sans"/>
                  <a:sym typeface="Gill Sans"/>
                </a:rPr>
                <a:t>inte</a:t>
              </a:r>
              <a:r>
                <a:rPr sz="2800">
                  <a:solidFill>
                    <a:srgbClr val="C82506"/>
                  </a:solidFill>
                  <a:latin typeface="Gill Sans SemiBold"/>
                  <a:ea typeface="Gill Sans SemiBold"/>
                  <a:cs typeface="Gill Sans SemiBold"/>
                  <a:sym typeface="Gill Sans SemiBold"/>
                </a:rPr>
                <a:t> </a:t>
              </a:r>
              <a:r>
                <a:rPr i="1" sz="2800">
                  <a:solidFill>
                    <a:srgbClr val="C82506"/>
                  </a:solidFill>
                  <a:latin typeface="Gill Sans SemiBold"/>
                  <a:ea typeface="Gill Sans SemiBold"/>
                  <a:cs typeface="Gill Sans SemiBold"/>
                  <a:sym typeface="Gill Sans SemiBold"/>
                </a:rPr>
                <a:t>hur</a:t>
              </a:r>
            </a:p>
          </p:txBody>
        </p:sp>
        <p:sp>
          <p:nvSpPr>
            <p:cNvPr id="437" name="Shape 437"/>
            <p:cNvSpPr/>
            <p:nvPr/>
          </p:nvSpPr>
          <p:spPr>
            <a:xfrm>
              <a:off x="0" y="647700"/>
              <a:ext cx="5661522" cy="52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2800">
                  <a:latin typeface="Gill Sans"/>
                  <a:ea typeface="Gill Sans"/>
                  <a:cs typeface="Gill Sans"/>
                  <a:sym typeface="Gill Sans"/>
                </a:rPr>
                <a:t>Varje box skall endast </a:t>
              </a:r>
              <a:r>
                <a:rPr sz="2800">
                  <a:solidFill>
                    <a:srgbClr val="00882B"/>
                  </a:solidFill>
                  <a:latin typeface="Gill Sans"/>
                  <a:ea typeface="Gill Sans"/>
                  <a:cs typeface="Gill Sans"/>
                  <a:sym typeface="Gill Sans"/>
                </a:rPr>
                <a:t>göra </a:t>
              </a:r>
              <a:r>
                <a:rPr sz="2800" u="sng">
                  <a:solidFill>
                    <a:srgbClr val="00882B"/>
                  </a:solidFill>
                  <a:latin typeface="Gill Sans SemiBold"/>
                  <a:ea typeface="Gill Sans SemiBold"/>
                  <a:cs typeface="Gill Sans SemiBold"/>
                  <a:sym typeface="Gill Sans SemiBold"/>
                </a:rPr>
                <a:t>en</a:t>
              </a:r>
              <a:r>
                <a:rPr sz="2800">
                  <a:solidFill>
                    <a:srgbClr val="00882B"/>
                  </a:solidFill>
                  <a:latin typeface="Gill Sans"/>
                  <a:ea typeface="Gill Sans"/>
                  <a:cs typeface="Gill Sans"/>
                  <a:sym typeface="Gill Sans"/>
                </a:rPr>
                <a:t> sak bra</a:t>
              </a:r>
              <a:r>
                <a:rPr sz="2800">
                  <a:latin typeface="Gill Sans"/>
                  <a:ea typeface="Gill Sans"/>
                  <a:cs typeface="Gill Sans"/>
                  <a:sym typeface="Gill Sans"/>
                </a:rPr>
                <a:t>.</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4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4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4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3" grpId="2"/>
      <p:bldP build="whole" bldLvl="1" animBg="1" rev="0" advAuto="0" spid="438" grpId="4"/>
      <p:bldP build="whole" bldLvl="1" animBg="1" rev="0" advAuto="0" spid="434" grpId="3"/>
      <p:bldP build="whole" bldLvl="1" animBg="1" rev="0" advAuto="0" spid="422"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0" name="Shape 440"/>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Objektorienterad programmering</a:t>
            </a:r>
          </a:p>
        </p:txBody>
      </p:sp>
      <p:sp>
        <p:nvSpPr>
          <p:cNvPr id="441" name="Shape 441"/>
          <p:cNvSpPr/>
          <p:nvPr/>
        </p:nvSpPr>
        <p:spPr>
          <a:xfrm>
            <a:off x="2106366" y="3026935"/>
            <a:ext cx="9300068"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Objektorienterade system är strukturerade runt sina objekt dvs </a:t>
            </a:r>
            <a:r>
              <a:rPr sz="2800">
                <a:solidFill>
                  <a:srgbClr val="C82506"/>
                </a:solidFill>
                <a:latin typeface="Gill Sans"/>
                <a:ea typeface="Gill Sans"/>
                <a:cs typeface="Gill Sans"/>
                <a:sym typeface="Gill Sans"/>
              </a:rPr>
              <a:t>funktionaliteten är distribuerad till systemets objekt</a:t>
            </a:r>
            <a:r>
              <a:rPr sz="2800">
                <a:latin typeface="Gill Sans"/>
                <a:ea typeface="Gill Sans"/>
                <a:cs typeface="Gill Sans"/>
                <a:sym typeface="Gill Sans"/>
              </a:rPr>
              <a:t>.</a:t>
            </a:r>
          </a:p>
        </p:txBody>
      </p:sp>
      <p:sp>
        <p:nvSpPr>
          <p:cNvPr id="442" name="Shape 442"/>
          <p:cNvSpPr/>
          <p:nvPr/>
        </p:nvSpPr>
        <p:spPr>
          <a:xfrm>
            <a:off x="5301065" y="5053433"/>
            <a:ext cx="2773176" cy="807475"/>
          </a:xfrm>
          <a:prstGeom prst="rect">
            <a:avLst/>
          </a:prstGeom>
          <a:solidFill/>
          <a:ln w="12700">
            <a:miter lim="400000"/>
          </a:ln>
          <a:extLst>
            <a:ext uri="{C572A759-6A51-4108-AA02-DFA0A04FC94B}">
              <ma14:wrappingTextBoxFlag xmlns:ma14="http://schemas.microsoft.com/office/mac/drawingml/2011/main" val="1"/>
            </a:ext>
          </a:extLst>
        </p:spPr>
        <p:txBody>
          <a:bodyPr lIns="0" tIns="0" rIns="0" bIns="0" anchor="ctr"/>
          <a:lstStyle>
            <a:lvl1pPr>
              <a:defRPr b="1" sz="2400">
                <a:solidFill>
                  <a:srgbClr val="FFFFFF"/>
                </a:solidFill>
                <a:latin typeface="Helvetica"/>
                <a:ea typeface="Helvetica"/>
                <a:cs typeface="Helvetica"/>
                <a:sym typeface="Helvetica"/>
              </a:defRPr>
            </a:lvl1pPr>
          </a:lstStyle>
          <a:p>
            <a:pPr lvl="0">
              <a:defRPr b="0" sz="1800">
                <a:solidFill>
                  <a:srgbClr val="000000"/>
                </a:solidFill>
              </a:defRPr>
            </a:pPr>
            <a:r>
              <a:rPr b="1" sz="2400">
                <a:solidFill>
                  <a:srgbClr val="FFFFFF"/>
                </a:solidFill>
              </a:rPr>
              <a:t>lampan</a:t>
            </a:r>
          </a:p>
        </p:txBody>
      </p:sp>
      <p:grpSp>
        <p:nvGrpSpPr>
          <p:cNvPr id="453" name="Group 453"/>
          <p:cNvGrpSpPr/>
          <p:nvPr/>
        </p:nvGrpSpPr>
        <p:grpSpPr>
          <a:xfrm>
            <a:off x="1631536" y="4945967"/>
            <a:ext cx="4032145" cy="2808956"/>
            <a:chOff x="0" y="0"/>
            <a:chExt cx="4032144" cy="2808955"/>
          </a:xfrm>
        </p:grpSpPr>
        <p:sp>
          <p:nvSpPr>
            <p:cNvPr id="443" name="Shape 443"/>
            <p:cNvSpPr/>
            <p:nvPr/>
          </p:nvSpPr>
          <p:spPr>
            <a:xfrm>
              <a:off x="1259344" y="520290"/>
              <a:ext cx="2176298" cy="1"/>
            </a:xfrm>
            <a:prstGeom prst="line">
              <a:avLst/>
            </a:prstGeom>
            <a:noFill/>
            <a:ln w="38100" cap="flat">
              <a:solidFill>
                <a:srgbClr val="000000"/>
              </a:solidFill>
              <a:prstDash val="solid"/>
              <a:miter lim="400000"/>
              <a:tailEnd type="triangle" w="med" len="med"/>
            </a:ln>
            <a:effectLst/>
          </p:spPr>
          <p:txBody>
            <a:bodyPr wrap="square" lIns="0" tIns="0" rIns="0" bIns="0" numCol="1" anchor="ctr">
              <a:noAutofit/>
            </a:bodyPr>
            <a:lstStyle/>
            <a:p>
              <a:pPr lvl="0">
                <a:defRPr sz="2400"/>
              </a:pPr>
            </a:p>
          </p:txBody>
        </p:sp>
        <p:sp>
          <p:nvSpPr>
            <p:cNvPr id="444" name="Shape 444"/>
            <p:cNvSpPr/>
            <p:nvPr/>
          </p:nvSpPr>
          <p:spPr>
            <a:xfrm>
              <a:off x="1743969" y="0"/>
              <a:ext cx="743547"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tänd</a:t>
              </a:r>
            </a:p>
          </p:txBody>
        </p:sp>
        <p:sp>
          <p:nvSpPr>
            <p:cNvPr id="445" name="Shape 445"/>
            <p:cNvSpPr/>
            <p:nvPr/>
          </p:nvSpPr>
          <p:spPr>
            <a:xfrm flipV="1">
              <a:off x="-1" y="780123"/>
              <a:ext cx="3548456" cy="685986"/>
            </a:xfrm>
            <a:prstGeom prst="line">
              <a:avLst/>
            </a:prstGeom>
            <a:noFill/>
            <a:ln w="38100" cap="flat">
              <a:solidFill>
                <a:srgbClr val="000000"/>
              </a:solidFill>
              <a:prstDash val="solid"/>
              <a:miter lim="400000"/>
              <a:tailEnd type="triangle" w="med" len="med"/>
            </a:ln>
            <a:effectLst/>
          </p:spPr>
          <p:txBody>
            <a:bodyPr wrap="square" lIns="0" tIns="0" rIns="0" bIns="0" numCol="1" anchor="ctr">
              <a:noAutofit/>
            </a:bodyPr>
            <a:lstStyle/>
            <a:p>
              <a:pPr lvl="0">
                <a:defRPr sz="2400"/>
              </a:pPr>
            </a:p>
          </p:txBody>
        </p:sp>
        <p:sp>
          <p:nvSpPr>
            <p:cNvPr id="446" name="Shape 446"/>
            <p:cNvSpPr/>
            <p:nvPr/>
          </p:nvSpPr>
          <p:spPr>
            <a:xfrm>
              <a:off x="242566" y="762000"/>
              <a:ext cx="806923" cy="50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släck</a:t>
              </a:r>
            </a:p>
          </p:txBody>
        </p:sp>
        <p:sp>
          <p:nvSpPr>
            <p:cNvPr id="447" name="Shape 447"/>
            <p:cNvSpPr/>
            <p:nvPr/>
          </p:nvSpPr>
          <p:spPr>
            <a:xfrm flipV="1">
              <a:off x="343323" y="969497"/>
              <a:ext cx="3184799" cy="1140481"/>
            </a:xfrm>
            <a:prstGeom prst="line">
              <a:avLst/>
            </a:prstGeom>
            <a:noFill/>
            <a:ln w="38100" cap="flat">
              <a:solidFill>
                <a:srgbClr val="000000"/>
              </a:solidFill>
              <a:prstDash val="solid"/>
              <a:miter lim="400000"/>
              <a:tailEnd type="triangle" w="med" len="med"/>
            </a:ln>
            <a:effectLst/>
          </p:spPr>
          <p:txBody>
            <a:bodyPr wrap="square" lIns="0" tIns="0" rIns="0" bIns="0" numCol="1" anchor="ctr">
              <a:noAutofit/>
            </a:bodyPr>
            <a:lstStyle/>
            <a:p>
              <a:pPr lvl="0">
                <a:defRPr sz="2400"/>
              </a:pPr>
            </a:p>
          </p:txBody>
        </p:sp>
        <p:sp>
          <p:nvSpPr>
            <p:cNvPr id="448" name="Shape 448"/>
            <p:cNvSpPr/>
            <p:nvPr/>
          </p:nvSpPr>
          <p:spPr>
            <a:xfrm>
              <a:off x="319189" y="1405868"/>
              <a:ext cx="861964"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tänd?</a:t>
              </a:r>
            </a:p>
          </p:txBody>
        </p:sp>
        <p:sp>
          <p:nvSpPr>
            <p:cNvPr id="449" name="Shape 449"/>
            <p:cNvSpPr/>
            <p:nvPr/>
          </p:nvSpPr>
          <p:spPr>
            <a:xfrm flipV="1">
              <a:off x="1252110" y="1073401"/>
              <a:ext cx="2436250" cy="1712798"/>
            </a:xfrm>
            <a:prstGeom prst="line">
              <a:avLst/>
            </a:prstGeom>
            <a:noFill/>
            <a:ln w="38100" cap="flat">
              <a:solidFill>
                <a:srgbClr val="000000"/>
              </a:solidFill>
              <a:prstDash val="solid"/>
              <a:miter lim="400000"/>
              <a:tailEnd type="triangle" w="med" len="med"/>
            </a:ln>
            <a:effectLst/>
          </p:spPr>
          <p:txBody>
            <a:bodyPr wrap="square" lIns="0" tIns="0" rIns="0" bIns="0" numCol="1" anchor="ctr">
              <a:noAutofit/>
            </a:bodyPr>
            <a:lstStyle/>
            <a:p>
              <a:pPr lvl="0">
                <a:defRPr sz="2400"/>
              </a:pPr>
            </a:p>
          </p:txBody>
        </p:sp>
        <p:sp>
          <p:nvSpPr>
            <p:cNvPr id="450" name="Shape 450"/>
            <p:cNvSpPr/>
            <p:nvPr/>
          </p:nvSpPr>
          <p:spPr>
            <a:xfrm>
              <a:off x="766953" y="1886696"/>
              <a:ext cx="1043758"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släckt?</a:t>
              </a:r>
            </a:p>
          </p:txBody>
        </p:sp>
        <p:sp>
          <p:nvSpPr>
            <p:cNvPr id="451" name="Shape 451"/>
            <p:cNvSpPr/>
            <p:nvPr/>
          </p:nvSpPr>
          <p:spPr>
            <a:xfrm flipV="1">
              <a:off x="3247649" y="1088713"/>
              <a:ext cx="784496" cy="1720243"/>
            </a:xfrm>
            <a:prstGeom prst="line">
              <a:avLst/>
            </a:prstGeom>
            <a:noFill/>
            <a:ln w="38100" cap="flat">
              <a:solidFill>
                <a:srgbClr val="000000"/>
              </a:solidFill>
              <a:prstDash val="solid"/>
              <a:miter lim="400000"/>
              <a:tailEnd type="triangle" w="med" len="med"/>
            </a:ln>
            <a:effectLst/>
          </p:spPr>
          <p:txBody>
            <a:bodyPr wrap="square" lIns="0" tIns="0" rIns="0" bIns="0" numCol="1" anchor="ctr">
              <a:noAutofit/>
            </a:bodyPr>
            <a:lstStyle/>
            <a:p>
              <a:pPr lvl="0">
                <a:defRPr sz="2400"/>
              </a:pPr>
            </a:p>
          </p:txBody>
        </p:sp>
        <p:sp>
          <p:nvSpPr>
            <p:cNvPr id="452" name="Shape 452"/>
            <p:cNvSpPr/>
            <p:nvPr/>
          </p:nvSpPr>
          <p:spPr>
            <a:xfrm>
              <a:off x="2239880" y="2196076"/>
              <a:ext cx="1036465"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2800">
                  <a:latin typeface="Gill Sans"/>
                  <a:ea typeface="Gill Sans"/>
                  <a:cs typeface="Gill Sans"/>
                  <a:sym typeface="Gill Sans"/>
                </a:defRPr>
              </a:lvl1pPr>
            </a:lstStyle>
            <a:p>
              <a:pPr lvl="0">
                <a:defRPr sz="1800"/>
              </a:pPr>
              <a:r>
                <a:rPr sz="2800"/>
                <a:t>effekt?</a:t>
              </a:r>
            </a:p>
          </p:txBody>
        </p:sp>
      </p:gr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5" name="Shape 455"/>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Syntax och Semantik</a:t>
            </a:r>
          </a:p>
        </p:txBody>
      </p:sp>
      <p:sp>
        <p:nvSpPr>
          <p:cNvPr id="456" name="Shape 456"/>
          <p:cNvSpPr/>
          <p:nvPr/>
        </p:nvSpPr>
        <p:spPr>
          <a:xfrm>
            <a:off x="2741366" y="2264935"/>
            <a:ext cx="9300068"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Språkets </a:t>
            </a:r>
            <a:r>
              <a:rPr sz="2800">
                <a:solidFill>
                  <a:srgbClr val="C82506"/>
                </a:solidFill>
                <a:latin typeface="Gill Sans"/>
                <a:ea typeface="Gill Sans"/>
                <a:cs typeface="Gill Sans"/>
                <a:sym typeface="Gill Sans"/>
              </a:rPr>
              <a:t>syntax</a:t>
            </a:r>
            <a:r>
              <a:rPr sz="2800">
                <a:latin typeface="Gill Sans"/>
                <a:ea typeface="Gill Sans"/>
                <a:cs typeface="Gill Sans"/>
                <a:sym typeface="Gill Sans"/>
              </a:rPr>
              <a:t> och </a:t>
            </a:r>
            <a:r>
              <a:rPr sz="2800">
                <a:solidFill>
                  <a:srgbClr val="C82506"/>
                </a:solidFill>
                <a:latin typeface="Gill Sans"/>
                <a:ea typeface="Gill Sans"/>
                <a:cs typeface="Gill Sans"/>
                <a:sym typeface="Gill Sans"/>
              </a:rPr>
              <a:t>semantik</a:t>
            </a:r>
            <a:r>
              <a:rPr sz="2800">
                <a:latin typeface="Gill Sans"/>
                <a:ea typeface="Gill Sans"/>
                <a:cs typeface="Gill Sans"/>
                <a:sym typeface="Gill Sans"/>
              </a:rPr>
              <a:t> måste beskrivas exakt.</a:t>
            </a:r>
          </a:p>
        </p:txBody>
      </p:sp>
      <p:sp>
        <p:nvSpPr>
          <p:cNvPr id="457" name="Shape 457"/>
          <p:cNvSpPr/>
          <p:nvPr/>
        </p:nvSpPr>
        <p:spPr>
          <a:xfrm>
            <a:off x="3090958" y="3243842"/>
            <a:ext cx="3044293"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0365C0"/>
                </a:solidFill>
                <a:latin typeface="Gill Sans"/>
                <a:ea typeface="Gill Sans"/>
                <a:cs typeface="Gill Sans"/>
                <a:sym typeface="Gill Sans"/>
              </a:rPr>
              <a:t>formen — </a:t>
            </a:r>
            <a:endParaRPr sz="2800">
              <a:solidFill>
                <a:srgbClr val="0365C0"/>
              </a:solidFill>
              <a:latin typeface="Gill Sans"/>
              <a:ea typeface="Gill Sans"/>
              <a:cs typeface="Gill Sans"/>
              <a:sym typeface="Gill Sans"/>
            </a:endParaRPr>
          </a:p>
          <a:p>
            <a:pPr lvl="0" algn="l">
              <a:defRPr sz="1800"/>
            </a:pPr>
            <a:r>
              <a:rPr sz="2800">
                <a:solidFill>
                  <a:srgbClr val="0365C0"/>
                </a:solidFill>
                <a:latin typeface="Gill Sans"/>
                <a:ea typeface="Gill Sans"/>
                <a:cs typeface="Gill Sans"/>
                <a:sym typeface="Gill Sans"/>
              </a:rPr>
              <a:t>hur man får skriva</a:t>
            </a:r>
          </a:p>
        </p:txBody>
      </p:sp>
      <p:sp>
        <p:nvSpPr>
          <p:cNvPr id="458" name="Shape 458"/>
          <p:cNvSpPr/>
          <p:nvPr/>
        </p:nvSpPr>
        <p:spPr>
          <a:xfrm>
            <a:off x="6646958" y="3243842"/>
            <a:ext cx="3044293"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solidFill>
                  <a:srgbClr val="00882B"/>
                </a:solidFill>
                <a:latin typeface="Gill Sans"/>
                <a:ea typeface="Gill Sans"/>
                <a:cs typeface="Gill Sans"/>
                <a:sym typeface="Gill Sans"/>
              </a:defRPr>
            </a:lvl1pPr>
          </a:lstStyle>
          <a:p>
            <a:pPr lvl="0">
              <a:defRPr sz="1800">
                <a:solidFill>
                  <a:srgbClr val="000000"/>
                </a:solidFill>
              </a:defRPr>
            </a:pPr>
            <a:r>
              <a:rPr sz="2800">
                <a:solidFill>
                  <a:srgbClr val="00882B"/>
                </a:solidFill>
              </a:rPr>
              <a:t>innebörden i det man skriver</a:t>
            </a:r>
          </a:p>
        </p:txBody>
      </p:sp>
      <p:sp>
        <p:nvSpPr>
          <p:cNvPr id="459" name="Shape 459"/>
          <p:cNvSpPr/>
          <p:nvPr/>
        </p:nvSpPr>
        <p:spPr>
          <a:xfrm flipV="1">
            <a:off x="3964892" y="2765963"/>
            <a:ext cx="494531" cy="494530"/>
          </a:xfrm>
          <a:prstGeom prst="line">
            <a:avLst/>
          </a:prstGeom>
          <a:ln w="38100">
            <a:solidFill/>
            <a:miter lim="400000"/>
            <a:tailEnd type="triangle"/>
          </a:ln>
        </p:spPr>
        <p:txBody>
          <a:bodyPr lIns="0" tIns="0" rIns="0" bIns="0" anchor="ctr"/>
          <a:lstStyle/>
          <a:p>
            <a:pPr lvl="0">
              <a:defRPr sz="2400"/>
            </a:pPr>
          </a:p>
        </p:txBody>
      </p:sp>
      <p:sp>
        <p:nvSpPr>
          <p:cNvPr id="460" name="Shape 460"/>
          <p:cNvSpPr/>
          <p:nvPr/>
        </p:nvSpPr>
        <p:spPr>
          <a:xfrm flipH="1" flipV="1">
            <a:off x="6369338" y="2773439"/>
            <a:ext cx="249179" cy="499297"/>
          </a:xfrm>
          <a:prstGeom prst="line">
            <a:avLst/>
          </a:prstGeom>
          <a:ln w="38100">
            <a:solidFill/>
            <a:miter lim="400000"/>
            <a:tailEnd type="triangle"/>
          </a:ln>
        </p:spPr>
        <p:txBody>
          <a:bodyPr lIns="0" tIns="0" rIns="0" bIns="0" anchor="ctr"/>
          <a:lstStyle/>
          <a:p>
            <a:pPr lvl="0">
              <a:defRPr sz="2400"/>
            </a:pPr>
          </a:p>
        </p:txBody>
      </p:sp>
      <p:sp>
        <p:nvSpPr>
          <p:cNvPr id="461" name="Shape 461"/>
          <p:cNvSpPr/>
          <p:nvPr/>
        </p:nvSpPr>
        <p:spPr>
          <a:xfrm>
            <a:off x="1852366" y="4468631"/>
            <a:ext cx="9300068" cy="2540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10/9 2007 </a:t>
            </a:r>
            <a:r>
              <a:rPr sz="2800">
                <a:solidFill>
                  <a:srgbClr val="00882B"/>
                </a:solidFill>
                <a:latin typeface="Gill Sans"/>
                <a:ea typeface="Gill Sans"/>
                <a:cs typeface="Gill Sans"/>
                <a:sym typeface="Gill Sans"/>
              </a:rPr>
              <a:t>eller</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2007 10/9 </a:t>
            </a:r>
            <a:r>
              <a:rPr sz="2800">
                <a:solidFill>
                  <a:srgbClr val="00882B"/>
                </a:solidFill>
                <a:latin typeface="Gill Sans"/>
                <a:ea typeface="Gill Sans"/>
                <a:cs typeface="Gill Sans"/>
                <a:sym typeface="Gill Sans"/>
              </a:rPr>
              <a:t>eller</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071009 </a:t>
            </a:r>
            <a:r>
              <a:rPr sz="2800">
                <a:solidFill>
                  <a:srgbClr val="00882B"/>
                </a:solidFill>
                <a:latin typeface="Gill Sans"/>
                <a:ea typeface="Gill Sans"/>
                <a:cs typeface="Gill Sans"/>
                <a:sym typeface="Gill Sans"/>
              </a:rPr>
              <a:t>eller</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September 10, 2007 </a:t>
            </a:r>
            <a:r>
              <a:rPr sz="2800">
                <a:solidFill>
                  <a:srgbClr val="00882B"/>
                </a:solidFill>
                <a:latin typeface="Gill Sans"/>
                <a:ea typeface="Gill Sans"/>
                <a:cs typeface="Gill Sans"/>
                <a:sym typeface="Gill Sans"/>
              </a:rPr>
              <a:t>eller</a:t>
            </a:r>
            <a:endParaRPr sz="2800">
              <a:latin typeface="Gill Sans"/>
              <a:ea typeface="Gill Sans"/>
              <a:cs typeface="Gill Sans"/>
              <a:sym typeface="Gill Sans"/>
            </a:endParaRPr>
          </a:p>
          <a:p>
            <a:pPr lvl="0" algn="l">
              <a:defRPr sz="1800"/>
            </a:pPr>
            <a:r>
              <a:rPr sz="2800">
                <a:latin typeface="Gill Sans"/>
                <a:ea typeface="Gill Sans"/>
                <a:cs typeface="Gill Sans"/>
                <a:sym typeface="Gill Sans"/>
              </a:rPr>
              <a:t>9/10/07 </a:t>
            </a:r>
            <a:r>
              <a:rPr sz="2800">
                <a:solidFill>
                  <a:srgbClr val="00882B"/>
                </a:solidFill>
                <a:latin typeface="Gill Sans"/>
                <a:ea typeface="Gill Sans"/>
                <a:cs typeface="Gill Sans"/>
                <a:sym typeface="Gill Sans"/>
              </a:rPr>
              <a:t>eller</a:t>
            </a:r>
            <a:r>
              <a:rPr sz="2800">
                <a:latin typeface="Gill Sans"/>
                <a:ea typeface="Gill Sans"/>
                <a:cs typeface="Gill Sans"/>
                <a:sym typeface="Gill Sans"/>
              </a:rPr>
              <a:t> 10/9/07 </a:t>
            </a:r>
            <a:r>
              <a:rPr sz="2800">
                <a:solidFill>
                  <a:srgbClr val="C82506"/>
                </a:solidFill>
                <a:latin typeface="Gill Sans"/>
                <a:ea typeface="Gill Sans"/>
                <a:cs typeface="Gill Sans"/>
                <a:sym typeface="Gill Sans"/>
              </a:rPr>
              <a:t>samma innebörd eller?</a:t>
            </a:r>
            <a:endParaRPr sz="2800">
              <a:latin typeface="Gill Sans"/>
              <a:ea typeface="Gill Sans"/>
              <a:cs typeface="Gill Sans"/>
              <a:sym typeface="Gill Sans"/>
            </a:endParaRPr>
          </a:p>
        </p:txBody>
      </p:sp>
      <p:sp>
        <p:nvSpPr>
          <p:cNvPr id="462" name="Shape 462"/>
          <p:cNvSpPr/>
          <p:nvPr/>
        </p:nvSpPr>
        <p:spPr>
          <a:xfrm>
            <a:off x="1470001" y="6933721"/>
            <a:ext cx="9300067" cy="1727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C82506"/>
                </a:solidFill>
                <a:latin typeface="Gill Sans"/>
                <a:ea typeface="Gill Sans"/>
                <a:cs typeface="Gill Sans"/>
                <a:sym typeface="Gill Sans"/>
              </a:rPr>
              <a:t>Abstraktionens syntax och semantik måste beskrivas noggrant:</a:t>
            </a:r>
            <a:endParaRPr sz="2800">
              <a:solidFill>
                <a:srgbClr val="C82506"/>
              </a:solidFill>
              <a:latin typeface="Gill Sans"/>
              <a:ea typeface="Gill Sans"/>
              <a:cs typeface="Gill Sans"/>
              <a:sym typeface="Gill Sans"/>
            </a:endParaRPr>
          </a:p>
          <a:p>
            <a:pPr lvl="0" algn="l">
              <a:defRPr sz="1800"/>
            </a:pPr>
            <a:r>
              <a:rPr sz="2800">
                <a:latin typeface="Gill Sans"/>
                <a:ea typeface="Gill Sans"/>
                <a:cs typeface="Gill Sans"/>
                <a:sym typeface="Gill Sans"/>
              </a:rPr>
              <a:t>Ett datum på formen ååååmmdd med operationerna:</a:t>
            </a:r>
            <a:endParaRPr sz="2800">
              <a:latin typeface="Gill Sans"/>
              <a:ea typeface="Gill Sans"/>
              <a:cs typeface="Gill Sans"/>
              <a:sym typeface="Gill Sans"/>
            </a:endParaRPr>
          </a:p>
          <a:p>
            <a:pPr lvl="0" algn="l">
              <a:defRPr sz="1800"/>
            </a:pPr>
            <a:endParaRPr sz="2800">
              <a:solidFill>
                <a:srgbClr val="0365C0"/>
              </a:solidFill>
              <a:latin typeface="Gill Sans"/>
              <a:ea typeface="Gill Sans"/>
              <a:cs typeface="Gill Sans"/>
              <a:sym typeface="Gill Sans"/>
            </a:endParaRPr>
          </a:p>
        </p:txBody>
      </p:sp>
      <p:sp>
        <p:nvSpPr>
          <p:cNvPr id="463" name="Shape 463"/>
          <p:cNvSpPr/>
          <p:nvPr/>
        </p:nvSpPr>
        <p:spPr>
          <a:xfrm>
            <a:off x="1635736" y="7866272"/>
            <a:ext cx="9733328" cy="1917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70416" indent="-370416" algn="l">
              <a:spcBef>
                <a:spcPts val="500"/>
              </a:spcBef>
              <a:buSzPct val="97000"/>
              <a:buChar char="‣"/>
              <a:defRPr sz="1800"/>
            </a:pPr>
            <a:r>
              <a:rPr sz="2800">
                <a:solidFill>
                  <a:srgbClr val="0365C0"/>
                </a:solidFill>
                <a:latin typeface="Gill Sans"/>
                <a:ea typeface="Gill Sans"/>
                <a:cs typeface="Gill Sans"/>
                <a:sym typeface="Gill Sans"/>
              </a:rPr>
              <a:t>år, månad, dag, skottår: alla med ett datum som input </a:t>
            </a:r>
            <a:endParaRPr sz="2800">
              <a:solidFill>
                <a:srgbClr val="0365C0"/>
              </a:solidFill>
              <a:latin typeface="Gill Sans"/>
              <a:ea typeface="Gill Sans"/>
              <a:cs typeface="Gill Sans"/>
              <a:sym typeface="Gill Sans"/>
            </a:endParaRPr>
          </a:p>
          <a:p>
            <a:pPr lvl="0" marL="370416" indent="-370416" algn="l">
              <a:spcBef>
                <a:spcPts val="500"/>
              </a:spcBef>
              <a:buSzPct val="97000"/>
              <a:buChar char="‣"/>
              <a:defRPr sz="1800"/>
            </a:pPr>
            <a:r>
              <a:rPr sz="2800">
                <a:solidFill>
                  <a:srgbClr val="0365C0"/>
                </a:solidFill>
                <a:latin typeface="Gill Sans"/>
                <a:ea typeface="Gill Sans"/>
                <a:cs typeface="Gill Sans"/>
                <a:sym typeface="Gill Sans"/>
              </a:rPr>
              <a:t>+: med två datum som parameter (dvs addera) </a:t>
            </a:r>
            <a:endParaRPr sz="2800">
              <a:solidFill>
                <a:srgbClr val="0365C0"/>
              </a:solidFill>
              <a:latin typeface="Gill Sans"/>
              <a:ea typeface="Gill Sans"/>
              <a:cs typeface="Gill Sans"/>
              <a:sym typeface="Gill Sans"/>
            </a:endParaRPr>
          </a:p>
          <a:p>
            <a:pPr lvl="0" marL="370416" indent="-370416" algn="l">
              <a:spcBef>
                <a:spcPts val="500"/>
              </a:spcBef>
              <a:buSzPct val="97000"/>
              <a:buChar char="‣"/>
              <a:defRPr sz="1800"/>
            </a:pPr>
            <a:r>
              <a:rPr sz="2800">
                <a:solidFill>
                  <a:srgbClr val="0365C0"/>
                </a:solidFill>
                <a:latin typeface="Gill Sans"/>
                <a:ea typeface="Gill Sans"/>
                <a:cs typeface="Gill Sans"/>
                <a:sym typeface="Gill Sans"/>
              </a:rPr>
              <a:t>datum: med år, månad och dag input</a:t>
            </a:r>
            <a:endParaRPr sz="2800">
              <a:solidFill>
                <a:srgbClr val="0365C0"/>
              </a:solidFill>
              <a:latin typeface="Gill Sans"/>
              <a:ea typeface="Gill Sans"/>
              <a:cs typeface="Gill Sans"/>
              <a:sym typeface="Gill Sans"/>
            </a:endParaRPr>
          </a:p>
        </p:txBody>
      </p:sp>
    </p:spTree>
  </p:cSld>
  <p:clrMapOvr>
    <a:masterClrMapping/>
  </p:clrMapOvr>
  <p:transition spd="slow"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4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4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2" grpId="2"/>
      <p:bldP build="whole" bldLvl="1" animBg="1" rev="0" advAuto="0" spid="463" grpId="3"/>
      <p:bldP build="whole" bldLvl="1" animBg="1" rev="0" advAuto="0" spid="461"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5" name="Shape 465"/>
          <p:cNvSpPr/>
          <p:nvPr/>
        </p:nvSpPr>
        <p:spPr>
          <a:xfrm>
            <a:off x="2800702" y="3467577"/>
            <a:ext cx="8240436" cy="59096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000">
                <a:latin typeface="Monaco"/>
                <a:ea typeface="Monaco"/>
                <a:cs typeface="Monaco"/>
                <a:sym typeface="Monaco"/>
              </a:rPr>
              <a:t>public class Problem {</a:t>
            </a:r>
            <a:endParaRPr sz="2000">
              <a:latin typeface="Monaco"/>
              <a:ea typeface="Monaco"/>
              <a:cs typeface="Monaco"/>
              <a:sym typeface="Monaco"/>
            </a:endParaRPr>
          </a:p>
          <a:p>
            <a:pPr lvl="0" algn="l">
              <a:defRPr sz="1800"/>
            </a:pPr>
            <a:r>
              <a:rPr sz="2000">
                <a:latin typeface="Monaco"/>
                <a:ea typeface="Monaco"/>
                <a:cs typeface="Monaco"/>
                <a:sym typeface="Monaco"/>
              </a:rPr>
              <a:t>   public static void main</a:t>
            </a:r>
            <a:endParaRPr sz="2000">
              <a:latin typeface="Monaco"/>
              <a:ea typeface="Monaco"/>
              <a:cs typeface="Monaco"/>
              <a:sym typeface="Monaco"/>
            </a:endParaRPr>
          </a:p>
          <a:p>
            <a:pPr lvl="0" algn="l">
              <a:defRPr sz="1800"/>
            </a:pPr>
            <a:r>
              <a:rPr sz="2000">
                <a:latin typeface="Monaco"/>
                <a:ea typeface="Monaco"/>
                <a:cs typeface="Monaco"/>
                <a:sym typeface="Monaco"/>
              </a:rPr>
              <a:t>                     (String[] args) {</a:t>
            </a:r>
            <a:endParaRPr sz="2000">
              <a:latin typeface="Monaco"/>
              <a:ea typeface="Monaco"/>
              <a:cs typeface="Monaco"/>
              <a:sym typeface="Monaco"/>
            </a:endParaRPr>
          </a:p>
          <a:p>
            <a:pPr lvl="0" algn="l">
              <a:defRPr sz="1800"/>
            </a:pPr>
            <a:r>
              <a:rPr sz="2000">
                <a:latin typeface="Monaco"/>
                <a:ea typeface="Monaco"/>
                <a:cs typeface="Monaco"/>
                <a:sym typeface="Monaco"/>
              </a:rPr>
              <a:t>   // ----------------------</a:t>
            </a:r>
            <a:endParaRPr sz="2000">
              <a:latin typeface="Monaco"/>
              <a:ea typeface="Monaco"/>
              <a:cs typeface="Monaco"/>
              <a:sym typeface="Monaco"/>
            </a:endParaRPr>
          </a:p>
          <a:p>
            <a:pPr lvl="0" algn="l">
              <a:defRPr sz="1800"/>
            </a:pPr>
            <a:r>
              <a:rPr sz="2000">
                <a:latin typeface="Monaco"/>
                <a:ea typeface="Monaco"/>
                <a:cs typeface="Monaco"/>
                <a:sym typeface="Monaco"/>
              </a:rPr>
              <a:t>     int antal = 0;</a:t>
            </a:r>
            <a:endParaRPr sz="2000">
              <a:latin typeface="Monaco"/>
              <a:ea typeface="Monaco"/>
              <a:cs typeface="Monaco"/>
              <a:sym typeface="Monaco"/>
            </a:endParaRPr>
          </a:p>
          <a:p>
            <a:pPr lvl="0" algn="l">
              <a:defRPr sz="1800"/>
            </a:pPr>
            <a:r>
              <a:rPr sz="2000">
                <a:latin typeface="Monaco"/>
                <a:ea typeface="Monaco"/>
                <a:cs typeface="Monaco"/>
                <a:sym typeface="Monaco"/>
              </a:rPr>
              <a:t>     for ( int i=1; i&lt;10; i++ ) {</a:t>
            </a:r>
            <a:endParaRPr sz="2000">
              <a:latin typeface="Monaco"/>
              <a:ea typeface="Monaco"/>
              <a:cs typeface="Monaco"/>
              <a:sym typeface="Monaco"/>
            </a:endParaRPr>
          </a:p>
          <a:p>
            <a:pPr lvl="0" algn="l">
              <a:defRPr sz="1800"/>
            </a:pPr>
            <a:r>
              <a:rPr sz="2000">
                <a:latin typeface="Monaco"/>
                <a:ea typeface="Monaco"/>
                <a:cs typeface="Monaco"/>
                <a:sym typeface="Monaco"/>
              </a:rPr>
              <a:t>        antal = antal++;</a:t>
            </a:r>
            <a:endParaRPr sz="2000">
              <a:latin typeface="Monaco"/>
              <a:ea typeface="Monaco"/>
              <a:cs typeface="Monaco"/>
              <a:sym typeface="Monaco"/>
            </a:endParaRPr>
          </a:p>
          <a:p>
            <a:pPr lvl="0" algn="l">
              <a:defRPr sz="1800"/>
            </a:pPr>
            <a:r>
              <a:rPr sz="2000">
                <a:latin typeface="Monaco"/>
                <a:ea typeface="Monaco"/>
                <a:cs typeface="Monaco"/>
                <a:sym typeface="Monaco"/>
              </a:rPr>
              <a:t>        System.out.println(antal);</a:t>
            </a:r>
            <a:endParaRPr sz="2000">
              <a:latin typeface="Monaco"/>
              <a:ea typeface="Monaco"/>
              <a:cs typeface="Monaco"/>
              <a:sym typeface="Monaco"/>
            </a:endParaRPr>
          </a:p>
          <a:p>
            <a:pPr lvl="0" algn="l">
              <a:defRPr sz="1800"/>
            </a:pPr>
            <a:r>
              <a:rPr sz="2000">
                <a:latin typeface="Monaco"/>
                <a:ea typeface="Monaco"/>
                <a:cs typeface="Monaco"/>
                <a:sym typeface="Monaco"/>
              </a:rPr>
              <a:t>     } // end for</a:t>
            </a:r>
            <a:endParaRPr sz="2000">
              <a:latin typeface="Monaco"/>
              <a:ea typeface="Monaco"/>
              <a:cs typeface="Monaco"/>
              <a:sym typeface="Monaco"/>
            </a:endParaRPr>
          </a:p>
          <a:p>
            <a:pPr lvl="0" algn="l">
              <a:defRPr sz="1800"/>
            </a:pPr>
            <a:r>
              <a:rPr sz="2000">
                <a:latin typeface="Monaco"/>
                <a:ea typeface="Monaco"/>
                <a:cs typeface="Monaco"/>
                <a:sym typeface="Monaco"/>
              </a:rPr>
              <a:t>   // ----------------------</a:t>
            </a:r>
            <a:endParaRPr sz="2000">
              <a:latin typeface="Monaco"/>
              <a:ea typeface="Monaco"/>
              <a:cs typeface="Monaco"/>
              <a:sym typeface="Monaco"/>
            </a:endParaRPr>
          </a:p>
          <a:p>
            <a:pPr lvl="0" algn="l">
              <a:defRPr sz="1800"/>
            </a:pPr>
            <a:r>
              <a:rPr sz="2000">
                <a:latin typeface="Monaco"/>
                <a:ea typeface="Monaco"/>
                <a:cs typeface="Monaco"/>
                <a:sym typeface="Monaco"/>
              </a:rPr>
              <a:t>   } // end main</a:t>
            </a:r>
            <a:endParaRPr sz="2000">
              <a:latin typeface="Monaco"/>
              <a:ea typeface="Monaco"/>
              <a:cs typeface="Monaco"/>
              <a:sym typeface="Monaco"/>
            </a:endParaRPr>
          </a:p>
          <a:p>
            <a:pPr lvl="0" algn="l">
              <a:defRPr sz="1800"/>
            </a:pPr>
            <a:r>
              <a:rPr sz="2000">
                <a:latin typeface="Monaco"/>
                <a:ea typeface="Monaco"/>
                <a:cs typeface="Monaco"/>
                <a:sym typeface="Monaco"/>
              </a:rPr>
              <a:t>} // end Problem</a:t>
            </a:r>
            <a:endParaRPr sz="2000">
              <a:latin typeface="Monaco"/>
              <a:ea typeface="Monaco"/>
              <a:cs typeface="Monaco"/>
              <a:sym typeface="Monaco"/>
            </a:endParaRPr>
          </a:p>
          <a:p>
            <a:pPr lvl="0" algn="l">
              <a:defRPr sz="1800"/>
            </a:pPr>
            <a:r>
              <a:rPr sz="2000">
                <a:latin typeface="Monaco"/>
                <a:ea typeface="Monaco"/>
                <a:cs typeface="Monaco"/>
                <a:sym typeface="Monaco"/>
              </a:rPr>
              <a:t>/*</a:t>
            </a:r>
            <a:endParaRPr sz="2000">
              <a:latin typeface="Monaco"/>
              <a:ea typeface="Monaco"/>
              <a:cs typeface="Monaco"/>
              <a:sym typeface="Monaco"/>
            </a:endParaRPr>
          </a:p>
          <a:p>
            <a:pPr lvl="0" algn="l">
              <a:defRPr sz="1800"/>
            </a:pPr>
            <a:r>
              <a:rPr sz="2000">
                <a:latin typeface="Monaco"/>
                <a:ea typeface="Monaco"/>
                <a:cs typeface="Monaco"/>
                <a:sym typeface="Monaco"/>
              </a:rPr>
              <a:t>   Vad skrivs ut och</a:t>
            </a:r>
            <a:endParaRPr sz="2000">
              <a:latin typeface="Monaco"/>
              <a:ea typeface="Monaco"/>
              <a:cs typeface="Monaco"/>
              <a:sym typeface="Monaco"/>
            </a:endParaRPr>
          </a:p>
          <a:p>
            <a:pPr lvl="0" algn="l">
              <a:defRPr sz="1800"/>
            </a:pPr>
            <a:r>
              <a:rPr sz="2000">
                <a:latin typeface="Monaco"/>
                <a:ea typeface="Monaco"/>
                <a:cs typeface="Monaco"/>
                <a:sym typeface="Monaco"/>
              </a:rPr>
              <a:t>   hur skrivs det ut?</a:t>
            </a:r>
            <a:endParaRPr sz="2000">
              <a:latin typeface="Monaco"/>
              <a:ea typeface="Monaco"/>
              <a:cs typeface="Monaco"/>
              <a:sym typeface="Monaco"/>
            </a:endParaRPr>
          </a:p>
          <a:p>
            <a:pPr lvl="0" algn="l">
              <a:defRPr sz="1800"/>
            </a:pPr>
            <a:r>
              <a:rPr sz="2000">
                <a:latin typeface="Monaco"/>
                <a:ea typeface="Monaco"/>
                <a:cs typeface="Monaco"/>
                <a:sym typeface="Monaco"/>
              </a:rPr>
              <a:t>*/</a:t>
            </a:r>
            <a:endParaRPr sz="2000">
              <a:latin typeface="Monaco"/>
              <a:ea typeface="Monaco"/>
              <a:cs typeface="Monaco"/>
              <a:sym typeface="Monaco"/>
            </a:endParaRPr>
          </a:p>
        </p:txBody>
      </p:sp>
      <p:sp>
        <p:nvSpPr>
          <p:cNvPr id="466" name="Shape 466"/>
          <p:cNvSpPr/>
          <p:nvPr/>
        </p:nvSpPr>
        <p:spPr>
          <a:xfrm>
            <a:off x="2800702" y="3467577"/>
            <a:ext cx="8240436" cy="59096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000">
                <a:latin typeface="Monaco"/>
                <a:ea typeface="Monaco"/>
                <a:cs typeface="Monaco"/>
                <a:sym typeface="Monaco"/>
              </a:rPr>
              <a:t>public class Problem {</a:t>
            </a:r>
            <a:endParaRPr sz="2000">
              <a:latin typeface="Monaco"/>
              <a:ea typeface="Monaco"/>
              <a:cs typeface="Monaco"/>
              <a:sym typeface="Monaco"/>
            </a:endParaRPr>
          </a:p>
          <a:p>
            <a:pPr lvl="0" algn="l">
              <a:defRPr sz="1800"/>
            </a:pPr>
            <a:r>
              <a:rPr sz="2000">
                <a:latin typeface="Monaco"/>
                <a:ea typeface="Monaco"/>
                <a:cs typeface="Monaco"/>
                <a:sym typeface="Monaco"/>
              </a:rPr>
              <a:t>   public static void main</a:t>
            </a:r>
            <a:endParaRPr sz="2000">
              <a:latin typeface="Monaco"/>
              <a:ea typeface="Monaco"/>
              <a:cs typeface="Monaco"/>
              <a:sym typeface="Monaco"/>
            </a:endParaRPr>
          </a:p>
          <a:p>
            <a:pPr lvl="0" algn="l">
              <a:defRPr sz="1800"/>
            </a:pPr>
            <a:r>
              <a:rPr sz="2000">
                <a:latin typeface="Monaco"/>
                <a:ea typeface="Monaco"/>
                <a:cs typeface="Monaco"/>
                <a:sym typeface="Monaco"/>
              </a:rPr>
              <a:t>                     (String[] args) {</a:t>
            </a:r>
            <a:endParaRPr sz="2000">
              <a:latin typeface="Monaco"/>
              <a:ea typeface="Monaco"/>
              <a:cs typeface="Monaco"/>
              <a:sym typeface="Monaco"/>
            </a:endParaRPr>
          </a:p>
          <a:p>
            <a:pPr lvl="0" algn="l">
              <a:defRPr sz="1800"/>
            </a:pPr>
            <a:r>
              <a:rPr sz="2000">
                <a:latin typeface="Monaco"/>
                <a:ea typeface="Monaco"/>
                <a:cs typeface="Monaco"/>
                <a:sym typeface="Monaco"/>
              </a:rPr>
              <a:t>   </a:t>
            </a:r>
            <a:r>
              <a:rPr sz="2000">
                <a:solidFill>
                  <a:srgbClr val="00882B"/>
                </a:solidFill>
                <a:latin typeface="Monaco"/>
                <a:ea typeface="Monaco"/>
                <a:cs typeface="Monaco"/>
                <a:sym typeface="Monaco"/>
              </a:rPr>
              <a:t>// ----------------------</a:t>
            </a:r>
            <a:endParaRPr sz="2000">
              <a:solidFill>
                <a:srgbClr val="00882B"/>
              </a:solidFill>
              <a:latin typeface="Monaco"/>
              <a:ea typeface="Monaco"/>
              <a:cs typeface="Monaco"/>
              <a:sym typeface="Monaco"/>
            </a:endParaRPr>
          </a:p>
          <a:p>
            <a:pPr lvl="0" algn="l">
              <a:defRPr sz="1800"/>
            </a:pPr>
            <a:r>
              <a:rPr sz="2000">
                <a:latin typeface="Monaco"/>
                <a:ea typeface="Monaco"/>
                <a:cs typeface="Monaco"/>
                <a:sym typeface="Monaco"/>
              </a:rPr>
              <a:t>     int antal = 0;</a:t>
            </a:r>
            <a:endParaRPr sz="2000">
              <a:latin typeface="Monaco"/>
              <a:ea typeface="Monaco"/>
              <a:cs typeface="Monaco"/>
              <a:sym typeface="Monaco"/>
            </a:endParaRPr>
          </a:p>
          <a:p>
            <a:pPr lvl="0" algn="l">
              <a:defRPr sz="1800"/>
            </a:pPr>
            <a:r>
              <a:rPr sz="2000">
                <a:latin typeface="Monaco"/>
                <a:ea typeface="Monaco"/>
                <a:cs typeface="Monaco"/>
                <a:sym typeface="Monaco"/>
              </a:rPr>
              <a:t>     for ( int i=1; i&lt;10; i++ ) {</a:t>
            </a:r>
            <a:endParaRPr sz="2000">
              <a:latin typeface="Monaco"/>
              <a:ea typeface="Monaco"/>
              <a:cs typeface="Monaco"/>
              <a:sym typeface="Monaco"/>
            </a:endParaRPr>
          </a:p>
          <a:p>
            <a:pPr lvl="0" algn="l">
              <a:defRPr sz="1800"/>
            </a:pPr>
            <a:r>
              <a:rPr sz="2000">
                <a:latin typeface="Monaco"/>
                <a:ea typeface="Monaco"/>
                <a:cs typeface="Monaco"/>
                <a:sym typeface="Monaco"/>
              </a:rPr>
              <a:t>        antal = antal++;</a:t>
            </a:r>
            <a:endParaRPr sz="2000">
              <a:latin typeface="Monaco"/>
              <a:ea typeface="Monaco"/>
              <a:cs typeface="Monaco"/>
              <a:sym typeface="Monaco"/>
            </a:endParaRPr>
          </a:p>
          <a:p>
            <a:pPr lvl="0" algn="l">
              <a:defRPr sz="1800"/>
            </a:pPr>
            <a:r>
              <a:rPr sz="2000">
                <a:latin typeface="Monaco"/>
                <a:ea typeface="Monaco"/>
                <a:cs typeface="Monaco"/>
                <a:sym typeface="Monaco"/>
              </a:rPr>
              <a:t>        System.out.println(antal);</a:t>
            </a:r>
            <a:endParaRPr sz="2000">
              <a:latin typeface="Monaco"/>
              <a:ea typeface="Monaco"/>
              <a:cs typeface="Monaco"/>
              <a:sym typeface="Monaco"/>
            </a:endParaRPr>
          </a:p>
          <a:p>
            <a:pPr lvl="0" algn="l">
              <a:defRPr sz="1800"/>
            </a:pPr>
            <a:r>
              <a:rPr sz="2000">
                <a:latin typeface="Monaco"/>
                <a:ea typeface="Monaco"/>
                <a:cs typeface="Monaco"/>
                <a:sym typeface="Monaco"/>
              </a:rPr>
              <a:t>     } </a:t>
            </a:r>
            <a:r>
              <a:rPr sz="2000">
                <a:solidFill>
                  <a:srgbClr val="00882B"/>
                </a:solidFill>
                <a:latin typeface="Monaco"/>
                <a:ea typeface="Monaco"/>
                <a:cs typeface="Monaco"/>
                <a:sym typeface="Monaco"/>
              </a:rPr>
              <a:t>// end for</a:t>
            </a:r>
            <a:endParaRPr sz="2000">
              <a:solidFill>
                <a:srgbClr val="00882B"/>
              </a:solidFill>
              <a:latin typeface="Monaco"/>
              <a:ea typeface="Monaco"/>
              <a:cs typeface="Monaco"/>
              <a:sym typeface="Monaco"/>
            </a:endParaRPr>
          </a:p>
          <a:p>
            <a:pPr lvl="0" algn="l">
              <a:defRPr sz="1800"/>
            </a:pPr>
            <a:r>
              <a:rPr sz="2000">
                <a:latin typeface="Monaco"/>
                <a:ea typeface="Monaco"/>
                <a:cs typeface="Monaco"/>
                <a:sym typeface="Monaco"/>
              </a:rPr>
              <a:t>   </a:t>
            </a:r>
            <a:r>
              <a:rPr sz="2000">
                <a:solidFill>
                  <a:srgbClr val="00882B"/>
                </a:solidFill>
                <a:latin typeface="Monaco"/>
                <a:ea typeface="Monaco"/>
                <a:cs typeface="Monaco"/>
                <a:sym typeface="Monaco"/>
              </a:rPr>
              <a:t>// ----------------------</a:t>
            </a:r>
            <a:endParaRPr sz="2000">
              <a:solidFill>
                <a:srgbClr val="00882B"/>
              </a:solidFill>
              <a:latin typeface="Monaco"/>
              <a:ea typeface="Monaco"/>
              <a:cs typeface="Monaco"/>
              <a:sym typeface="Monaco"/>
            </a:endParaRPr>
          </a:p>
          <a:p>
            <a:pPr lvl="0" algn="l">
              <a:defRPr sz="1800"/>
            </a:pPr>
            <a:r>
              <a:rPr sz="2000">
                <a:latin typeface="Monaco"/>
                <a:ea typeface="Monaco"/>
                <a:cs typeface="Monaco"/>
                <a:sym typeface="Monaco"/>
              </a:rPr>
              <a:t>   } </a:t>
            </a:r>
            <a:r>
              <a:rPr sz="2000">
                <a:solidFill>
                  <a:srgbClr val="00882B"/>
                </a:solidFill>
                <a:latin typeface="Monaco"/>
                <a:ea typeface="Monaco"/>
                <a:cs typeface="Monaco"/>
                <a:sym typeface="Monaco"/>
              </a:rPr>
              <a:t>// end main</a:t>
            </a:r>
            <a:endParaRPr sz="2000">
              <a:latin typeface="Monaco"/>
              <a:ea typeface="Monaco"/>
              <a:cs typeface="Monaco"/>
              <a:sym typeface="Monaco"/>
            </a:endParaRPr>
          </a:p>
          <a:p>
            <a:pPr lvl="0" algn="l">
              <a:defRPr sz="1800"/>
            </a:pPr>
            <a:r>
              <a:rPr sz="2000">
                <a:latin typeface="Monaco"/>
                <a:ea typeface="Monaco"/>
                <a:cs typeface="Monaco"/>
                <a:sym typeface="Monaco"/>
              </a:rPr>
              <a:t>} </a:t>
            </a:r>
            <a:r>
              <a:rPr sz="2000">
                <a:solidFill>
                  <a:srgbClr val="00882B"/>
                </a:solidFill>
                <a:latin typeface="Monaco"/>
                <a:ea typeface="Monaco"/>
                <a:cs typeface="Monaco"/>
                <a:sym typeface="Monaco"/>
              </a:rPr>
              <a:t>// end Problem</a:t>
            </a:r>
            <a:endParaRPr sz="2000">
              <a:latin typeface="Monaco"/>
              <a:ea typeface="Monaco"/>
              <a:cs typeface="Monaco"/>
              <a:sym typeface="Monaco"/>
            </a:endParaRPr>
          </a:p>
          <a:p>
            <a:pPr lvl="0" algn="l">
              <a:defRPr sz="1800"/>
            </a:pPr>
            <a:r>
              <a:rPr sz="2000">
                <a:solidFill>
                  <a:srgbClr val="00882B"/>
                </a:solidFill>
                <a:latin typeface="Monaco"/>
                <a:ea typeface="Monaco"/>
                <a:cs typeface="Monaco"/>
                <a:sym typeface="Monaco"/>
              </a:rPr>
              <a:t>/*</a:t>
            </a:r>
            <a:endParaRPr sz="2000">
              <a:solidFill>
                <a:srgbClr val="00882B"/>
              </a:solidFill>
              <a:latin typeface="Monaco"/>
              <a:ea typeface="Monaco"/>
              <a:cs typeface="Monaco"/>
              <a:sym typeface="Monaco"/>
            </a:endParaRPr>
          </a:p>
          <a:p>
            <a:pPr lvl="0" algn="l">
              <a:defRPr sz="1800"/>
            </a:pPr>
            <a:r>
              <a:rPr sz="2000">
                <a:solidFill>
                  <a:srgbClr val="00882B"/>
                </a:solidFill>
                <a:latin typeface="Monaco"/>
                <a:ea typeface="Monaco"/>
                <a:cs typeface="Monaco"/>
                <a:sym typeface="Monaco"/>
              </a:rPr>
              <a:t>   Vad skrivs ut och</a:t>
            </a:r>
            <a:endParaRPr sz="2000">
              <a:solidFill>
                <a:srgbClr val="00882B"/>
              </a:solidFill>
              <a:latin typeface="Monaco"/>
              <a:ea typeface="Monaco"/>
              <a:cs typeface="Monaco"/>
              <a:sym typeface="Monaco"/>
            </a:endParaRPr>
          </a:p>
          <a:p>
            <a:pPr lvl="0" algn="l">
              <a:defRPr sz="1800"/>
            </a:pPr>
            <a:r>
              <a:rPr sz="2000">
                <a:solidFill>
                  <a:srgbClr val="00882B"/>
                </a:solidFill>
                <a:latin typeface="Monaco"/>
                <a:ea typeface="Monaco"/>
                <a:cs typeface="Monaco"/>
                <a:sym typeface="Monaco"/>
              </a:rPr>
              <a:t>   hur skrivs det ut?</a:t>
            </a:r>
            <a:endParaRPr sz="2000">
              <a:solidFill>
                <a:srgbClr val="00882B"/>
              </a:solidFill>
              <a:latin typeface="Monaco"/>
              <a:ea typeface="Monaco"/>
              <a:cs typeface="Monaco"/>
              <a:sym typeface="Monaco"/>
            </a:endParaRPr>
          </a:p>
          <a:p>
            <a:pPr lvl="0" algn="l">
              <a:defRPr sz="1800"/>
            </a:pPr>
            <a:r>
              <a:rPr sz="2000">
                <a:solidFill>
                  <a:srgbClr val="00882B"/>
                </a:solidFill>
                <a:latin typeface="Monaco"/>
                <a:ea typeface="Monaco"/>
                <a:cs typeface="Monaco"/>
                <a:sym typeface="Monaco"/>
              </a:rPr>
              <a:t>*/</a:t>
            </a:r>
            <a:endParaRPr sz="2000">
              <a:solidFill>
                <a:srgbClr val="00882B"/>
              </a:solidFill>
              <a:latin typeface="Monaco"/>
              <a:ea typeface="Monaco"/>
              <a:cs typeface="Monaco"/>
              <a:sym typeface="Monaco"/>
            </a:endParaRPr>
          </a:p>
        </p:txBody>
      </p:sp>
      <p:sp>
        <p:nvSpPr>
          <p:cNvPr id="467" name="Shape 467"/>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Syntax och semantik är viktigt</a:t>
            </a:r>
          </a:p>
        </p:txBody>
      </p:sp>
      <p:sp>
        <p:nvSpPr>
          <p:cNvPr id="468" name="Shape 468"/>
          <p:cNvSpPr/>
          <p:nvPr/>
        </p:nvSpPr>
        <p:spPr>
          <a:xfrm>
            <a:off x="1864315" y="2459771"/>
            <a:ext cx="10113210"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latin typeface="Gill Sans"/>
                <a:ea typeface="Gill Sans"/>
                <a:cs typeface="Gill Sans"/>
                <a:sym typeface="Gill Sans"/>
              </a:rPr>
              <a:t>Man </a:t>
            </a:r>
            <a:r>
              <a:rPr sz="2800">
                <a:solidFill>
                  <a:srgbClr val="0365C0"/>
                </a:solidFill>
                <a:latin typeface="Gill Sans"/>
                <a:ea typeface="Gill Sans"/>
                <a:cs typeface="Gill Sans"/>
                <a:sym typeface="Gill Sans"/>
              </a:rPr>
              <a:t>måste känna</a:t>
            </a:r>
            <a:r>
              <a:rPr sz="2800">
                <a:latin typeface="Gill Sans"/>
                <a:ea typeface="Gill Sans"/>
                <a:cs typeface="Gill Sans"/>
                <a:sym typeface="Gill Sans"/>
              </a:rPr>
              <a:t> </a:t>
            </a:r>
            <a:r>
              <a:rPr sz="2800">
                <a:solidFill>
                  <a:srgbClr val="C82506"/>
                </a:solidFill>
                <a:latin typeface="Gill Sans"/>
                <a:ea typeface="Gill Sans"/>
                <a:cs typeface="Gill Sans"/>
                <a:sym typeface="Gill Sans"/>
              </a:rPr>
              <a:t>syntaxen/semantiken</a:t>
            </a:r>
            <a:r>
              <a:rPr sz="2800">
                <a:latin typeface="Gill Sans"/>
                <a:ea typeface="Gill Sans"/>
                <a:cs typeface="Gill Sans"/>
                <a:sym typeface="Gill Sans"/>
              </a:rPr>
              <a:t> för att </a:t>
            </a:r>
            <a:r>
              <a:rPr sz="2800">
                <a:solidFill>
                  <a:srgbClr val="0365C0"/>
                </a:solidFill>
                <a:latin typeface="Gill Sans"/>
                <a:ea typeface="Gill Sans"/>
                <a:cs typeface="Gill Sans"/>
                <a:sym typeface="Gill Sans"/>
              </a:rPr>
              <a:t>kunna programmera</a:t>
            </a:r>
            <a:r>
              <a:rPr sz="2800">
                <a:latin typeface="Gill Sans"/>
                <a:ea typeface="Gill Sans"/>
                <a:cs typeface="Gill Sans"/>
                <a:sym typeface="Gill Sans"/>
              </a:rPr>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4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5" grpId="1"/>
      <p:bldP build="whole" bldLvl="1" animBg="1" rev="0" advAuto="0" spid="466" grpId="2"/>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0" name="Shape 470"/>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Program = Satser (syntax)</a:t>
            </a:r>
          </a:p>
        </p:txBody>
      </p:sp>
      <p:sp>
        <p:nvSpPr>
          <p:cNvPr id="471" name="Shape 471"/>
          <p:cNvSpPr/>
          <p:nvPr/>
        </p:nvSpPr>
        <p:spPr>
          <a:xfrm>
            <a:off x="1302784" y="2459771"/>
            <a:ext cx="9912604"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800">
                <a:latin typeface="Gill Sans"/>
                <a:ea typeface="Gill Sans"/>
                <a:cs typeface="Gill Sans"/>
                <a:sym typeface="Gill Sans"/>
              </a:defRPr>
            </a:lvl1pPr>
          </a:lstStyle>
          <a:p>
            <a:pPr lvl="0">
              <a:defRPr sz="1800"/>
            </a:pPr>
            <a:r>
              <a:rPr sz="2800"/>
              <a:t>Ett program byggs huvudsakligen upp av deklarationer och satser</a:t>
            </a:r>
          </a:p>
        </p:txBody>
      </p:sp>
      <p:sp>
        <p:nvSpPr>
          <p:cNvPr id="472" name="Shape 472"/>
          <p:cNvSpPr/>
          <p:nvPr/>
        </p:nvSpPr>
        <p:spPr>
          <a:xfrm>
            <a:off x="1324360" y="3385096"/>
            <a:ext cx="6844393"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0365C0"/>
                </a:solidFill>
                <a:latin typeface="Gill Sans SemiBold"/>
                <a:ea typeface="Gill Sans SemiBold"/>
                <a:cs typeface="Gill Sans SemiBold"/>
                <a:sym typeface="Gill Sans SemiBold"/>
              </a:rPr>
              <a:t>Enkla satser</a:t>
            </a:r>
            <a:r>
              <a:rPr sz="2800">
                <a:latin typeface="Gill Sans"/>
                <a:ea typeface="Gill Sans"/>
                <a:cs typeface="Gill Sans"/>
                <a:sym typeface="Gill Sans"/>
              </a:rPr>
              <a:t> (enkla satser avslutas med ";")</a:t>
            </a:r>
          </a:p>
        </p:txBody>
      </p:sp>
      <p:sp>
        <p:nvSpPr>
          <p:cNvPr id="473" name="Shape 473"/>
          <p:cNvSpPr/>
          <p:nvPr/>
        </p:nvSpPr>
        <p:spPr>
          <a:xfrm>
            <a:off x="1324360" y="6064796"/>
            <a:ext cx="9284159"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a:defRPr sz="1800"/>
            </a:pPr>
            <a:r>
              <a:rPr sz="2800">
                <a:solidFill>
                  <a:srgbClr val="0365C0"/>
                </a:solidFill>
                <a:latin typeface="Gill Sans SemiBold"/>
                <a:ea typeface="Gill Sans SemiBold"/>
                <a:cs typeface="Gill Sans SemiBold"/>
                <a:sym typeface="Gill Sans SemiBold"/>
              </a:rPr>
              <a:t>Sammansatta satser</a:t>
            </a:r>
            <a:r>
              <a:rPr sz="2800">
                <a:latin typeface="Gill Sans SemiBold"/>
                <a:ea typeface="Gill Sans SemiBold"/>
                <a:cs typeface="Gill Sans SemiBold"/>
                <a:sym typeface="Gill Sans SemiBold"/>
              </a:rPr>
              <a:t> </a:t>
            </a:r>
            <a:r>
              <a:rPr sz="2800">
                <a:latin typeface="Gill Sans"/>
                <a:ea typeface="Gill Sans"/>
                <a:cs typeface="Gill Sans"/>
                <a:sym typeface="Gill Sans"/>
              </a:rPr>
              <a:t>(avslutas </a:t>
            </a:r>
            <a:r>
              <a:rPr i="1" sz="2800">
                <a:latin typeface="Gill Sans SemiBold"/>
                <a:ea typeface="Gill Sans SemiBold"/>
                <a:cs typeface="Gill Sans SemiBold"/>
                <a:sym typeface="Gill Sans SemiBold"/>
              </a:rPr>
              <a:t>inte</a:t>
            </a:r>
            <a:r>
              <a:rPr sz="2800">
                <a:latin typeface="Gill Sans"/>
                <a:ea typeface="Gill Sans"/>
                <a:cs typeface="Gill Sans"/>
                <a:sym typeface="Gill Sans"/>
              </a:rPr>
              <a:t> med ";" utom do-while )</a:t>
            </a:r>
          </a:p>
        </p:txBody>
      </p:sp>
      <p:sp>
        <p:nvSpPr>
          <p:cNvPr id="474" name="Shape 474"/>
          <p:cNvSpPr/>
          <p:nvPr/>
        </p:nvSpPr>
        <p:spPr>
          <a:xfrm>
            <a:off x="1666326" y="4012858"/>
            <a:ext cx="9733327" cy="1727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70416" indent="-370416" algn="l">
              <a:buSzPct val="97000"/>
              <a:buChar char="‣"/>
              <a:defRPr sz="1800"/>
            </a:pPr>
            <a:r>
              <a:rPr sz="2800">
                <a:latin typeface="Gill Sans"/>
                <a:ea typeface="Gill Sans"/>
                <a:cs typeface="Gill Sans"/>
                <a:sym typeface="Gill Sans"/>
              </a:rPr>
              <a:t>tilldelning (assignment)</a:t>
            </a:r>
            <a:endParaRPr sz="2800">
              <a:latin typeface="Gill Sans"/>
              <a:ea typeface="Gill Sans"/>
              <a:cs typeface="Gill Sans"/>
              <a:sym typeface="Gill Sans"/>
            </a:endParaRPr>
          </a:p>
          <a:p>
            <a:pPr lvl="0" marL="370416" indent="-370416" algn="l">
              <a:buSzPct val="97000"/>
              <a:buChar char="‣"/>
              <a:defRPr sz="1800"/>
            </a:pPr>
            <a:r>
              <a:rPr sz="2800">
                <a:latin typeface="Gill Sans"/>
                <a:ea typeface="Gill Sans"/>
                <a:cs typeface="Gill Sans"/>
                <a:sym typeface="Gill Sans"/>
              </a:rPr>
              <a:t>metodanrop (av void metoder)</a:t>
            </a:r>
            <a:endParaRPr sz="2800">
              <a:latin typeface="Gill Sans"/>
              <a:ea typeface="Gill Sans"/>
              <a:cs typeface="Gill Sans"/>
              <a:sym typeface="Gill Sans"/>
            </a:endParaRPr>
          </a:p>
          <a:p>
            <a:pPr lvl="0" marL="370416" indent="-370416" algn="l">
              <a:buSzPct val="97000"/>
              <a:buChar char="‣"/>
              <a:defRPr sz="1800"/>
            </a:pPr>
            <a:r>
              <a:rPr sz="2800">
                <a:latin typeface="Gill Sans"/>
                <a:ea typeface="Gill Sans"/>
                <a:cs typeface="Gill Sans"/>
                <a:sym typeface="Gill Sans"/>
              </a:rPr>
              <a:t>break ("kortslutning" av loop/switch sats)</a:t>
            </a:r>
            <a:endParaRPr sz="2800">
              <a:latin typeface="Gill Sans"/>
              <a:ea typeface="Gill Sans"/>
              <a:cs typeface="Gill Sans"/>
              <a:sym typeface="Gill Sans"/>
            </a:endParaRPr>
          </a:p>
          <a:p>
            <a:pPr lvl="0" marL="370416" indent="-370416" algn="l">
              <a:buSzPct val="97000"/>
              <a:buChar char="‣"/>
              <a:defRPr sz="1800"/>
            </a:pPr>
            <a:r>
              <a:rPr sz="2800">
                <a:latin typeface="Gill Sans"/>
                <a:ea typeface="Gill Sans"/>
                <a:cs typeface="Gill Sans"/>
                <a:sym typeface="Gill Sans"/>
              </a:rPr>
              <a:t>return &lt;uttryck&gt; </a:t>
            </a:r>
          </a:p>
        </p:txBody>
      </p:sp>
      <p:sp>
        <p:nvSpPr>
          <p:cNvPr id="475" name="Shape 475"/>
          <p:cNvSpPr/>
          <p:nvPr/>
        </p:nvSpPr>
        <p:spPr>
          <a:xfrm>
            <a:off x="1666326" y="6679858"/>
            <a:ext cx="9733327" cy="1727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70416" indent="-370416" algn="l">
              <a:buSzPct val="97000"/>
              <a:buChar char="‣"/>
              <a:defRPr sz="1800"/>
            </a:pPr>
            <a:r>
              <a:rPr sz="2800">
                <a:latin typeface="Gill Sans"/>
                <a:ea typeface="Gill Sans"/>
                <a:cs typeface="Gill Sans"/>
                <a:sym typeface="Gill Sans"/>
              </a:rPr>
              <a:t>villkorsats (if)</a:t>
            </a:r>
            <a:endParaRPr sz="2800">
              <a:latin typeface="Gill Sans"/>
              <a:ea typeface="Gill Sans"/>
              <a:cs typeface="Gill Sans"/>
              <a:sym typeface="Gill Sans"/>
            </a:endParaRPr>
          </a:p>
          <a:p>
            <a:pPr lvl="0" marL="370416" indent="-370416" algn="l">
              <a:buSzPct val="97000"/>
              <a:buChar char="‣"/>
              <a:defRPr sz="1800"/>
            </a:pPr>
            <a:r>
              <a:rPr sz="2800">
                <a:latin typeface="Gill Sans"/>
                <a:ea typeface="Gill Sans"/>
                <a:cs typeface="Gill Sans"/>
                <a:sym typeface="Gill Sans"/>
              </a:rPr>
              <a:t>flervalsats (switch)</a:t>
            </a:r>
            <a:endParaRPr sz="2800">
              <a:latin typeface="Gill Sans"/>
              <a:ea typeface="Gill Sans"/>
              <a:cs typeface="Gill Sans"/>
              <a:sym typeface="Gill Sans"/>
            </a:endParaRPr>
          </a:p>
          <a:p>
            <a:pPr lvl="0" marL="370416" indent="-370416" algn="l">
              <a:buSzPct val="97000"/>
              <a:buChar char="‣"/>
              <a:defRPr sz="1800"/>
            </a:pPr>
            <a:r>
              <a:rPr sz="2800">
                <a:latin typeface="Gill Sans"/>
                <a:ea typeface="Gill Sans"/>
                <a:cs typeface="Gill Sans"/>
                <a:sym typeface="Gill Sans"/>
              </a:rPr>
              <a:t>iterationssatser (for, while och do-while)</a:t>
            </a:r>
            <a:endParaRPr sz="2800">
              <a:latin typeface="Gill Sans"/>
              <a:ea typeface="Gill Sans"/>
              <a:cs typeface="Gill Sans"/>
              <a:sym typeface="Gill Sans"/>
            </a:endParaRPr>
          </a:p>
          <a:p>
            <a:pPr lvl="0" marL="370416" indent="-370416" algn="l">
              <a:buSzPct val="97000"/>
              <a:buChar char="‣"/>
              <a:defRPr sz="1800"/>
            </a:pPr>
            <a:r>
              <a:rPr sz="2800">
                <a:latin typeface="Gill Sans"/>
                <a:ea typeface="Gill Sans"/>
                <a:cs typeface="Gill Sans"/>
                <a:sym typeface="Gill Sans"/>
              </a:rPr>
              <a:t>blocksats ( {satser} )</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7" name="Shape 477"/>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Gör dig en ordlista</a:t>
            </a:r>
          </a:p>
        </p:txBody>
      </p:sp>
      <p:sp>
        <p:nvSpPr>
          <p:cNvPr id="478" name="Shape 478"/>
          <p:cNvSpPr/>
          <p:nvPr/>
        </p:nvSpPr>
        <p:spPr>
          <a:xfrm>
            <a:off x="2301326" y="2488858"/>
            <a:ext cx="9733327" cy="6197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70416" indent="-370416" algn="l">
              <a:buSzPct val="97000"/>
              <a:buChar char="‣"/>
              <a:defRPr sz="1800"/>
            </a:pPr>
            <a:r>
              <a:rPr sz="2800">
                <a:solidFill>
                  <a:srgbClr val="0365C0"/>
                </a:solidFill>
                <a:latin typeface="Gill Sans"/>
                <a:ea typeface="Gill Sans"/>
                <a:cs typeface="Gill Sans"/>
                <a:sym typeface="Gill Sans"/>
              </a:rPr>
              <a:t>programmeringsspråk, </a:t>
            </a:r>
            <a:endParaRPr sz="2800">
              <a:solidFill>
                <a:srgbClr val="0365C0"/>
              </a:solidFill>
              <a:latin typeface="Gill Sans"/>
              <a:ea typeface="Gill Sans"/>
              <a:cs typeface="Gill Sans"/>
              <a:sym typeface="Gill Sans"/>
            </a:endParaRPr>
          </a:p>
          <a:p>
            <a:pPr lvl="0" marL="370416" indent="-370416" algn="l">
              <a:buSzPct val="97000"/>
              <a:buChar char="‣"/>
              <a:defRPr sz="1800"/>
            </a:pPr>
            <a:r>
              <a:rPr sz="2800">
                <a:solidFill>
                  <a:srgbClr val="0365C0"/>
                </a:solidFill>
                <a:latin typeface="Gill Sans"/>
                <a:ea typeface="Gill Sans"/>
                <a:cs typeface="Gill Sans"/>
                <a:sym typeface="Gill Sans"/>
              </a:rPr>
              <a:t>syntax, </a:t>
            </a:r>
            <a:endParaRPr sz="2800">
              <a:solidFill>
                <a:srgbClr val="0365C0"/>
              </a:solidFill>
              <a:latin typeface="Gill Sans"/>
              <a:ea typeface="Gill Sans"/>
              <a:cs typeface="Gill Sans"/>
              <a:sym typeface="Gill Sans"/>
            </a:endParaRPr>
          </a:p>
          <a:p>
            <a:pPr lvl="0" marL="370416" indent="-370416" algn="l">
              <a:buSzPct val="97000"/>
              <a:buChar char="‣"/>
              <a:defRPr sz="1800"/>
            </a:pPr>
            <a:r>
              <a:rPr sz="2800">
                <a:solidFill>
                  <a:srgbClr val="0365C0"/>
                </a:solidFill>
                <a:latin typeface="Gill Sans"/>
                <a:ea typeface="Gill Sans"/>
                <a:cs typeface="Gill Sans"/>
                <a:sym typeface="Gill Sans"/>
              </a:rPr>
              <a:t>semantik,</a:t>
            </a:r>
            <a:endParaRPr sz="2800">
              <a:solidFill>
                <a:srgbClr val="0365C0"/>
              </a:solidFill>
              <a:latin typeface="Gill Sans"/>
              <a:ea typeface="Gill Sans"/>
              <a:cs typeface="Gill Sans"/>
              <a:sym typeface="Gill Sans"/>
            </a:endParaRPr>
          </a:p>
          <a:p>
            <a:pPr lvl="0" marL="370416" indent="-370416" algn="l">
              <a:buSzPct val="97000"/>
              <a:buChar char="‣"/>
              <a:defRPr sz="1800"/>
            </a:pPr>
            <a:r>
              <a:rPr sz="2800">
                <a:solidFill>
                  <a:srgbClr val="0365C0"/>
                </a:solidFill>
                <a:latin typeface="Gill Sans"/>
                <a:ea typeface="Gill Sans"/>
                <a:cs typeface="Gill Sans"/>
                <a:sym typeface="Gill Sans"/>
              </a:rPr>
              <a:t>abstraktion, </a:t>
            </a:r>
            <a:endParaRPr sz="2800">
              <a:solidFill>
                <a:srgbClr val="0365C0"/>
              </a:solidFill>
              <a:latin typeface="Gill Sans"/>
              <a:ea typeface="Gill Sans"/>
              <a:cs typeface="Gill Sans"/>
              <a:sym typeface="Gill Sans"/>
            </a:endParaRPr>
          </a:p>
          <a:p>
            <a:pPr lvl="0" marL="370416" indent="-370416" algn="l">
              <a:buSzPct val="97000"/>
              <a:buChar char="‣"/>
              <a:defRPr sz="1800"/>
            </a:pPr>
            <a:r>
              <a:rPr sz="2800">
                <a:solidFill>
                  <a:srgbClr val="0365C0"/>
                </a:solidFill>
                <a:latin typeface="Gill Sans"/>
                <a:ea typeface="Gill Sans"/>
                <a:cs typeface="Gill Sans"/>
                <a:sym typeface="Gill Sans"/>
              </a:rPr>
              <a:t>modularisering, </a:t>
            </a:r>
            <a:endParaRPr sz="2800">
              <a:solidFill>
                <a:srgbClr val="0365C0"/>
              </a:solidFill>
              <a:latin typeface="Gill Sans"/>
              <a:ea typeface="Gill Sans"/>
              <a:cs typeface="Gill Sans"/>
              <a:sym typeface="Gill Sans"/>
            </a:endParaRPr>
          </a:p>
          <a:p>
            <a:pPr lvl="0" marL="370416" indent="-370416" algn="l">
              <a:buSzPct val="97000"/>
              <a:buChar char="‣"/>
              <a:defRPr sz="1800"/>
            </a:pPr>
            <a:r>
              <a:rPr sz="2800">
                <a:solidFill>
                  <a:srgbClr val="0365C0"/>
                </a:solidFill>
                <a:latin typeface="Gill Sans"/>
                <a:ea typeface="Gill Sans"/>
                <a:cs typeface="Gill Sans"/>
                <a:sym typeface="Gill Sans"/>
              </a:rPr>
              <a:t>composition, </a:t>
            </a:r>
            <a:endParaRPr sz="2800">
              <a:solidFill>
                <a:srgbClr val="0365C0"/>
              </a:solidFill>
              <a:latin typeface="Gill Sans"/>
              <a:ea typeface="Gill Sans"/>
              <a:cs typeface="Gill Sans"/>
              <a:sym typeface="Gill Sans"/>
            </a:endParaRPr>
          </a:p>
          <a:p>
            <a:pPr lvl="0" marL="370416" indent="-370416" algn="l">
              <a:buSzPct val="97000"/>
              <a:buChar char="‣"/>
              <a:defRPr sz="1800"/>
            </a:pPr>
            <a:r>
              <a:rPr sz="2800">
                <a:solidFill>
                  <a:srgbClr val="0365C0"/>
                </a:solidFill>
                <a:latin typeface="Gill Sans"/>
                <a:ea typeface="Gill Sans"/>
                <a:cs typeface="Gill Sans"/>
                <a:sym typeface="Gill Sans"/>
              </a:rPr>
              <a:t>objektorientering, </a:t>
            </a:r>
            <a:endParaRPr sz="2800">
              <a:solidFill>
                <a:srgbClr val="0365C0"/>
              </a:solidFill>
              <a:latin typeface="Gill Sans"/>
              <a:ea typeface="Gill Sans"/>
              <a:cs typeface="Gill Sans"/>
              <a:sym typeface="Gill Sans"/>
            </a:endParaRPr>
          </a:p>
          <a:p>
            <a:pPr lvl="0" marL="370416" indent="-370416" algn="l">
              <a:buSzPct val="97000"/>
              <a:buChar char="‣"/>
              <a:defRPr sz="1800"/>
            </a:pPr>
            <a:r>
              <a:rPr sz="2800">
                <a:solidFill>
                  <a:srgbClr val="0365C0"/>
                </a:solidFill>
                <a:latin typeface="Gill Sans"/>
                <a:ea typeface="Gill Sans"/>
                <a:cs typeface="Gill Sans"/>
                <a:sym typeface="Gill Sans"/>
              </a:rPr>
              <a:t>datatyper, </a:t>
            </a:r>
            <a:endParaRPr sz="2800">
              <a:solidFill>
                <a:srgbClr val="0365C0"/>
              </a:solidFill>
              <a:latin typeface="Gill Sans"/>
              <a:ea typeface="Gill Sans"/>
              <a:cs typeface="Gill Sans"/>
              <a:sym typeface="Gill Sans"/>
            </a:endParaRPr>
          </a:p>
          <a:p>
            <a:pPr lvl="0" marL="370416" indent="-370416" algn="l">
              <a:buSzPct val="97000"/>
              <a:buChar char="‣"/>
              <a:defRPr sz="1800"/>
            </a:pPr>
            <a:r>
              <a:rPr sz="2800">
                <a:solidFill>
                  <a:srgbClr val="0365C0"/>
                </a:solidFill>
                <a:latin typeface="Gill Sans"/>
                <a:ea typeface="Gill Sans"/>
                <a:cs typeface="Gill Sans"/>
                <a:sym typeface="Gill Sans"/>
              </a:rPr>
              <a:t>kontrollstrukturer,</a:t>
            </a:r>
            <a:endParaRPr sz="2800">
              <a:solidFill>
                <a:srgbClr val="0365C0"/>
              </a:solidFill>
              <a:latin typeface="Gill Sans"/>
              <a:ea typeface="Gill Sans"/>
              <a:cs typeface="Gill Sans"/>
              <a:sym typeface="Gill Sans"/>
            </a:endParaRPr>
          </a:p>
          <a:p>
            <a:pPr lvl="0" marL="370416" indent="-370416" algn="l">
              <a:buSzPct val="97000"/>
              <a:buChar char="‣"/>
              <a:defRPr sz="1800"/>
            </a:pPr>
            <a:r>
              <a:rPr sz="2800">
                <a:solidFill>
                  <a:srgbClr val="0365C0"/>
                </a:solidFill>
                <a:latin typeface="Gill Sans"/>
                <a:ea typeface="Gill Sans"/>
                <a:cs typeface="Gill Sans"/>
                <a:sym typeface="Gill Sans"/>
              </a:rPr>
              <a:t>metoder, </a:t>
            </a:r>
            <a:endParaRPr sz="2800">
              <a:solidFill>
                <a:srgbClr val="0365C0"/>
              </a:solidFill>
              <a:latin typeface="Gill Sans"/>
              <a:ea typeface="Gill Sans"/>
              <a:cs typeface="Gill Sans"/>
              <a:sym typeface="Gill Sans"/>
            </a:endParaRPr>
          </a:p>
          <a:p>
            <a:pPr lvl="0" marL="370416" indent="-370416" algn="l">
              <a:buSzPct val="97000"/>
              <a:buChar char="‣"/>
              <a:defRPr sz="1800"/>
            </a:pPr>
            <a:r>
              <a:rPr sz="2800">
                <a:solidFill>
                  <a:srgbClr val="0365C0"/>
                </a:solidFill>
                <a:latin typeface="Gill Sans"/>
                <a:ea typeface="Gill Sans"/>
                <a:cs typeface="Gill Sans"/>
                <a:sym typeface="Gill Sans"/>
              </a:rPr>
              <a:t>procedurer, </a:t>
            </a:r>
            <a:endParaRPr sz="2800">
              <a:solidFill>
                <a:srgbClr val="0365C0"/>
              </a:solidFill>
              <a:latin typeface="Gill Sans"/>
              <a:ea typeface="Gill Sans"/>
              <a:cs typeface="Gill Sans"/>
              <a:sym typeface="Gill Sans"/>
            </a:endParaRPr>
          </a:p>
          <a:p>
            <a:pPr lvl="0" marL="370416" indent="-370416" algn="l">
              <a:buSzPct val="97000"/>
              <a:buChar char="‣"/>
              <a:defRPr sz="1800"/>
            </a:pPr>
            <a:r>
              <a:rPr sz="2800">
                <a:solidFill>
                  <a:srgbClr val="0365C0"/>
                </a:solidFill>
                <a:latin typeface="Gill Sans"/>
                <a:ea typeface="Gill Sans"/>
                <a:cs typeface="Gill Sans"/>
                <a:sym typeface="Gill Sans"/>
              </a:rPr>
              <a:t>funktioner, </a:t>
            </a:r>
            <a:endParaRPr sz="2800">
              <a:solidFill>
                <a:srgbClr val="0365C0"/>
              </a:solidFill>
              <a:latin typeface="Gill Sans"/>
              <a:ea typeface="Gill Sans"/>
              <a:cs typeface="Gill Sans"/>
              <a:sym typeface="Gill Sans"/>
            </a:endParaRPr>
          </a:p>
          <a:p>
            <a:pPr lvl="0" marL="370416" indent="-370416" algn="l">
              <a:buSzPct val="97000"/>
              <a:buChar char="‣"/>
              <a:defRPr sz="1800"/>
            </a:pPr>
            <a:r>
              <a:rPr sz="2800">
                <a:solidFill>
                  <a:srgbClr val="0365C0"/>
                </a:solidFill>
                <a:latin typeface="Gill Sans"/>
                <a:ea typeface="Gill Sans"/>
                <a:cs typeface="Gill Sans"/>
                <a:sym typeface="Gill Sans"/>
              </a:rPr>
              <a:t>black box, </a:t>
            </a:r>
            <a:endParaRPr sz="2800">
              <a:solidFill>
                <a:srgbClr val="0365C0"/>
              </a:solidFill>
              <a:latin typeface="Gill Sans"/>
              <a:ea typeface="Gill Sans"/>
              <a:cs typeface="Gill Sans"/>
              <a:sym typeface="Gill Sans"/>
            </a:endParaRPr>
          </a:p>
          <a:p>
            <a:pPr lvl="0" marL="370416" indent="-370416" algn="l">
              <a:buSzPct val="97000"/>
              <a:buChar char="‣"/>
              <a:defRPr sz="1800"/>
            </a:pPr>
            <a:r>
              <a:rPr sz="2800">
                <a:solidFill>
                  <a:srgbClr val="0365C0"/>
                </a:solidFill>
                <a:latin typeface="Gill Sans"/>
                <a:ea typeface="Gill Sans"/>
                <a:cs typeface="Gill Sans"/>
                <a:sym typeface="Gill Sans"/>
              </a:rPr>
              <a:t>interface (gränssnitt), </a:t>
            </a:r>
            <a:endParaRPr sz="2800">
              <a:solidFill>
                <a:srgbClr val="0365C0"/>
              </a:solidFill>
              <a:latin typeface="Gill Sans"/>
              <a:ea typeface="Gill Sans"/>
              <a:cs typeface="Gill Sans"/>
              <a:sym typeface="Gill Sans"/>
            </a:endParaRPr>
          </a:p>
          <a:p>
            <a:pPr lvl="0" marL="370416" indent="-370416" algn="l">
              <a:buSzPct val="97000"/>
              <a:buChar char="‣"/>
              <a:defRPr sz="1800"/>
            </a:pPr>
            <a:r>
              <a:rPr sz="2800">
                <a:solidFill>
                  <a:srgbClr val="0365C0"/>
                </a:solidFill>
                <a:latin typeface="Gill Sans"/>
                <a:ea typeface="Gill Sans"/>
                <a:cs typeface="Gill Sans"/>
                <a:sym typeface="Gill Sans"/>
              </a:rPr>
              <a:t>…</a:t>
            </a:r>
          </a:p>
        </p:txBody>
      </p:sp>
      <p:sp>
        <p:nvSpPr>
          <p:cNvPr id="479" name="Shape 479"/>
          <p:cNvSpPr/>
          <p:nvPr/>
        </p:nvSpPr>
        <p:spPr>
          <a:xfrm>
            <a:off x="7081280" y="7866898"/>
            <a:ext cx="5012188"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2500">
                <a:latin typeface="Helvetica"/>
                <a:ea typeface="Helvetica"/>
                <a:cs typeface="Helvetica"/>
                <a:sym typeface="Helvetica"/>
              </a:rPr>
              <a:t>Läsa boken.</a:t>
            </a:r>
            <a:endParaRPr sz="2500">
              <a:latin typeface="Helvetica"/>
              <a:ea typeface="Helvetica"/>
              <a:cs typeface="Helvetica"/>
              <a:sym typeface="Helvetica"/>
            </a:endParaRPr>
          </a:p>
          <a:p>
            <a:pPr lvl="0" algn="l">
              <a:defRPr sz="1800"/>
            </a:pPr>
            <a:r>
              <a:rPr sz="2500">
                <a:latin typeface="Helvetica"/>
                <a:ea typeface="Helvetica"/>
                <a:cs typeface="Helvetica"/>
                <a:sym typeface="Helvetica"/>
              </a:rPr>
              <a:t>Försök läsa 100 sidor per vecka.</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9" grpId="1"/>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1" name="Shape 481"/>
          <p:cNvSpPr/>
          <p:nvPr/>
        </p:nvSpPr>
        <p:spPr>
          <a:xfrm>
            <a:off x="1841500" y="1968500"/>
            <a:ext cx="8953023"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l">
              <a:defRPr sz="5500">
                <a:solidFill>
                  <a:srgbClr val="0365C0"/>
                </a:solidFill>
                <a:latin typeface="Helvetica"/>
                <a:ea typeface="Helvetica"/>
                <a:cs typeface="Helvetica"/>
                <a:sym typeface="Helvetica"/>
              </a:defRPr>
            </a:lvl1pPr>
          </a:lstStyle>
          <a:p>
            <a:pPr lvl="0">
              <a:defRPr sz="1800">
                <a:solidFill>
                  <a:srgbClr val="000000"/>
                </a:solidFill>
              </a:defRPr>
            </a:pPr>
            <a:r>
              <a:rPr sz="5500">
                <a:solidFill>
                  <a:srgbClr val="0365C0"/>
                </a:solidFill>
              </a:rPr>
              <a:t>Denna föreläsning:</a:t>
            </a:r>
          </a:p>
        </p:txBody>
      </p:sp>
      <p:sp>
        <p:nvSpPr>
          <p:cNvPr id="482" name="Shape 482"/>
          <p:cNvSpPr/>
          <p:nvPr/>
        </p:nvSpPr>
        <p:spPr>
          <a:xfrm>
            <a:off x="2391694" y="3878267"/>
            <a:ext cx="8013717"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Light"/>
                <a:ea typeface="Gill Sans Light"/>
                <a:cs typeface="Gill Sans Light"/>
                <a:sym typeface="Gill Sans Light"/>
              </a:rPr>
              <a:t>Del 1:  </a:t>
            </a:r>
            <a:r>
              <a:rPr sz="3000">
                <a:latin typeface="Gill Sans SemiBold"/>
                <a:ea typeface="Gill Sans SemiBold"/>
                <a:cs typeface="Gill Sans SemiBold"/>
                <a:sym typeface="Gill Sans SemiBold"/>
              </a:rPr>
              <a:t>hur fungerar kursen</a:t>
            </a:r>
          </a:p>
        </p:txBody>
      </p:sp>
      <p:sp>
        <p:nvSpPr>
          <p:cNvPr id="483" name="Shape 483"/>
          <p:cNvSpPr/>
          <p:nvPr/>
        </p:nvSpPr>
        <p:spPr>
          <a:xfrm>
            <a:off x="2391694" y="4640267"/>
            <a:ext cx="8013717"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Light"/>
                <a:ea typeface="Gill Sans Light"/>
                <a:cs typeface="Gill Sans Light"/>
                <a:sym typeface="Gill Sans Light"/>
              </a:rPr>
              <a:t>Del 2:  </a:t>
            </a:r>
            <a:r>
              <a:rPr sz="3000">
                <a:latin typeface="Gill Sans SemiBold"/>
                <a:ea typeface="Gill Sans SemiBold"/>
                <a:cs typeface="Gill Sans SemiBold"/>
                <a:sym typeface="Gill Sans SemiBold"/>
              </a:rPr>
              <a:t>vad är programmering?</a:t>
            </a:r>
          </a:p>
        </p:txBody>
      </p:sp>
      <p:sp>
        <p:nvSpPr>
          <p:cNvPr id="484" name="Shape 484"/>
          <p:cNvSpPr/>
          <p:nvPr/>
        </p:nvSpPr>
        <p:spPr>
          <a:xfrm>
            <a:off x="2391694" y="5402267"/>
            <a:ext cx="8013717"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Light"/>
                <a:ea typeface="Gill Sans Light"/>
                <a:cs typeface="Gill Sans Light"/>
                <a:sym typeface="Gill Sans Light"/>
              </a:rPr>
              <a:t>Del 3:  </a:t>
            </a:r>
            <a:r>
              <a:rPr sz="3000">
                <a:latin typeface="Gill Sans SemiBold"/>
                <a:ea typeface="Gill Sans SemiBold"/>
                <a:cs typeface="Gill Sans SemiBold"/>
                <a:sym typeface="Gill Sans SemiBold"/>
              </a:rPr>
              <a:t>hur lär man sig programmera?</a:t>
            </a:r>
          </a:p>
        </p:txBody>
      </p:sp>
      <p:sp>
        <p:nvSpPr>
          <p:cNvPr id="485" name="Shape 485"/>
          <p:cNvSpPr/>
          <p:nvPr/>
        </p:nvSpPr>
        <p:spPr>
          <a:xfrm>
            <a:off x="1951976" y="5329493"/>
            <a:ext cx="7116439" cy="745614"/>
          </a:xfrm>
          <a:prstGeom prst="roundRect">
            <a:avLst>
              <a:gd name="adj" fmla="val 25549"/>
            </a:avLst>
          </a:prstGeom>
          <a:ln w="63500">
            <a:solidFill>
              <a:srgbClr val="C82506"/>
            </a:solidFill>
            <a:miter lim="400000"/>
          </a:ln>
        </p:spPr>
        <p:txBody>
          <a:bodyPr lIns="0" tIns="0" rIns="0" bIns="0" anchor="ctr"/>
          <a:lstStyle/>
          <a:p>
            <a:pPr lvl="0">
              <a:defRPr sz="2400"/>
            </a:pP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7" name="Shape 487"/>
          <p:cNvSpPr/>
          <p:nvPr/>
        </p:nvSpPr>
        <p:spPr>
          <a:xfrm>
            <a:off x="63499" y="-29634"/>
            <a:ext cx="12877802" cy="2159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Hur lär man sig cykla?</a:t>
            </a:r>
          </a:p>
        </p:txBody>
      </p:sp>
      <p:sp>
        <p:nvSpPr>
          <p:cNvPr id="488" name="Shape 488"/>
          <p:cNvSpPr/>
          <p:nvPr/>
        </p:nvSpPr>
        <p:spPr>
          <a:xfrm>
            <a:off x="1592198" y="5568950"/>
            <a:ext cx="1007440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Det räcker inte med att läsa en bok om cykling…</a:t>
            </a:r>
          </a:p>
        </p:txBody>
      </p:sp>
      <p:sp>
        <p:nvSpPr>
          <p:cNvPr id="489" name="Shape 489"/>
          <p:cNvSpPr/>
          <p:nvPr/>
        </p:nvSpPr>
        <p:spPr>
          <a:xfrm>
            <a:off x="2138126" y="6692900"/>
            <a:ext cx="8728548"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latin typeface="Helvetica"/>
                <a:ea typeface="Helvetica"/>
                <a:cs typeface="Helvetica"/>
                <a:sym typeface="Helvetica"/>
              </a:rPr>
              <a:t>Man måste </a:t>
            </a:r>
            <a:r>
              <a:rPr sz="3600">
                <a:solidFill>
                  <a:srgbClr val="C82506"/>
                </a:solidFill>
                <a:latin typeface="Helvetica"/>
                <a:ea typeface="Helvetica"/>
                <a:cs typeface="Helvetica"/>
                <a:sym typeface="Helvetica"/>
              </a:rPr>
              <a:t>försöka själv</a:t>
            </a:r>
            <a:r>
              <a:rPr sz="3600">
                <a:latin typeface="Helvetica"/>
                <a:ea typeface="Helvetica"/>
                <a:cs typeface="Helvetica"/>
                <a:sym typeface="Helvetica"/>
              </a:rPr>
              <a:t>!</a:t>
            </a:r>
            <a:endParaRPr sz="3600">
              <a:latin typeface="Helvetica"/>
              <a:ea typeface="Helvetica"/>
              <a:cs typeface="Helvetica"/>
              <a:sym typeface="Helvetica"/>
            </a:endParaRPr>
          </a:p>
          <a:p>
            <a:pPr lvl="0">
              <a:defRPr sz="1800"/>
            </a:pPr>
            <a:r>
              <a:rPr sz="3600">
                <a:latin typeface="Helvetica"/>
                <a:ea typeface="Helvetica"/>
                <a:cs typeface="Helvetica"/>
                <a:sym typeface="Helvetica"/>
              </a:rPr>
              <a:t>… och så lär man sig genom sina misstag.</a:t>
            </a:r>
          </a:p>
        </p:txBody>
      </p:sp>
      <p:pic>
        <p:nvPicPr>
          <p:cNvPr id="490" name="pasted-image.png"/>
          <p:cNvPicPr/>
          <p:nvPr/>
        </p:nvPicPr>
        <p:blipFill>
          <a:blip r:embed="rId2">
            <a:extLst/>
          </a:blip>
          <a:stretch>
            <a:fillRect/>
          </a:stretch>
        </p:blipFill>
        <p:spPr>
          <a:xfrm>
            <a:off x="3771900" y="2057400"/>
            <a:ext cx="5036052" cy="31301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4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9" grpId="2"/>
      <p:bldP build="whole" bldLvl="1" animBg="1" rev="0" advAuto="0" spid="488"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9" name="Group 69"/>
          <p:cNvGrpSpPr/>
          <p:nvPr/>
        </p:nvGrpSpPr>
        <p:grpSpPr>
          <a:xfrm>
            <a:off x="934217" y="2813050"/>
            <a:ext cx="11136366" cy="6716718"/>
            <a:chOff x="0" y="0"/>
            <a:chExt cx="11136364" cy="6716717"/>
          </a:xfrm>
        </p:grpSpPr>
        <p:pic>
          <p:nvPicPr>
            <p:cNvPr id="67" name="pasted-image.png"/>
            <p:cNvPicPr/>
            <p:nvPr/>
          </p:nvPicPr>
          <p:blipFill>
            <a:blip r:embed="rId2">
              <a:extLst/>
            </a:blip>
            <a:stretch>
              <a:fillRect/>
            </a:stretch>
          </p:blipFill>
          <p:spPr>
            <a:xfrm>
              <a:off x="0" y="0"/>
              <a:ext cx="11136365" cy="5883568"/>
            </a:xfrm>
            <a:prstGeom prst="rect">
              <a:avLst/>
            </a:prstGeom>
            <a:ln w="12700" cap="flat">
              <a:noFill/>
              <a:miter lim="400000"/>
            </a:ln>
            <a:effectLst/>
          </p:spPr>
        </p:pic>
        <p:sp>
          <p:nvSpPr>
            <p:cNvPr id="68" name="Shape 68"/>
            <p:cNvSpPr/>
            <p:nvPr/>
          </p:nvSpPr>
          <p:spPr>
            <a:xfrm>
              <a:off x="60476" y="5878517"/>
              <a:ext cx="11015412" cy="83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l">
                <a:defRPr sz="1800"/>
              </a:pPr>
              <a:r>
                <a:rPr sz="3000">
                  <a:latin typeface="Gill Sans"/>
                  <a:ea typeface="Gill Sans"/>
                  <a:cs typeface="Gill Sans"/>
                  <a:sym typeface="Gill Sans"/>
                </a:rPr>
                <a:t>The rank of top languages on GitHub.com over time.</a:t>
              </a:r>
              <a:endParaRPr sz="3000">
                <a:latin typeface="Gill Sans"/>
                <a:ea typeface="Gill Sans"/>
                <a:cs typeface="Gill Sans"/>
                <a:sym typeface="Gill Sans"/>
              </a:endParaRPr>
            </a:p>
            <a:p>
              <a:pPr lvl="0" algn="l">
                <a:defRPr sz="1800"/>
              </a:pPr>
              <a:r>
                <a:rPr sz="2000" u="sng">
                  <a:latin typeface="Gill Sans"/>
                  <a:ea typeface="Gill Sans"/>
                  <a:cs typeface="Gill Sans"/>
                  <a:sym typeface="Gill Sans"/>
                  <a:hlinkClick r:id="rId3" invalidUrl="" action="" tgtFrame="" tooltip="" history="1" highlightClick="0" endSnd="0"/>
                </a:rPr>
                <a:t>http://www.wired.com/2015/08/github-data-shows-changing-software-landscape/?mbid=nl_82015</a:t>
              </a:r>
              <a:r>
                <a:rPr sz="2000">
                  <a:latin typeface="Gill Sans"/>
                  <a:ea typeface="Gill Sans"/>
                  <a:cs typeface="Gill Sans"/>
                  <a:sym typeface="Gill Sans"/>
                </a:rPr>
                <a:t> </a:t>
              </a:r>
            </a:p>
          </p:txBody>
        </p:sp>
      </p:grpSp>
      <p:sp>
        <p:nvSpPr>
          <p:cNvPr id="70" name="Shape 70"/>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Varför Java?</a:t>
            </a:r>
          </a:p>
        </p:txBody>
      </p:sp>
      <p:pic>
        <p:nvPicPr>
          <p:cNvPr id="71" name="pasted-image.png"/>
          <p:cNvPicPr/>
          <p:nvPr/>
        </p:nvPicPr>
        <p:blipFill>
          <a:blip r:embed="rId4">
            <a:extLst/>
          </a:blip>
          <a:stretch>
            <a:fillRect/>
          </a:stretch>
        </p:blipFill>
        <p:spPr>
          <a:xfrm>
            <a:off x="2280267" y="2832629"/>
            <a:ext cx="8444266" cy="6333200"/>
          </a:xfrm>
          <a:prstGeom prst="rect">
            <a:avLst/>
          </a:prstGeom>
          <a:ln w="12700">
            <a:miter lim="400000"/>
          </a:ln>
        </p:spPr>
      </p:pic>
      <p:grpSp>
        <p:nvGrpSpPr>
          <p:cNvPr id="74" name="Group 74"/>
          <p:cNvGrpSpPr/>
          <p:nvPr/>
        </p:nvGrpSpPr>
        <p:grpSpPr>
          <a:xfrm>
            <a:off x="200093" y="2457738"/>
            <a:ext cx="12338051" cy="7082982"/>
            <a:chOff x="0" y="0"/>
            <a:chExt cx="12338050" cy="7082980"/>
          </a:xfrm>
        </p:grpSpPr>
        <p:pic>
          <p:nvPicPr>
            <p:cNvPr id="72" name="pasted-image.png"/>
            <p:cNvPicPr/>
            <p:nvPr/>
          </p:nvPicPr>
          <p:blipFill>
            <a:blip r:embed="rId5">
              <a:extLst/>
            </a:blip>
            <a:stretch>
              <a:fillRect/>
            </a:stretch>
          </p:blipFill>
          <p:spPr>
            <a:xfrm>
              <a:off x="2270807" y="0"/>
              <a:ext cx="8239573" cy="6756449"/>
            </a:xfrm>
            <a:prstGeom prst="rect">
              <a:avLst/>
            </a:prstGeom>
            <a:ln w="12700" cap="flat">
              <a:noFill/>
              <a:miter lim="400000"/>
            </a:ln>
            <a:effectLst/>
          </p:spPr>
        </p:pic>
        <p:sp>
          <p:nvSpPr>
            <p:cNvPr id="73" name="Shape 73"/>
            <p:cNvSpPr/>
            <p:nvPr/>
          </p:nvSpPr>
          <p:spPr>
            <a:xfrm>
              <a:off x="-1" y="6676580"/>
              <a:ext cx="1233805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000"/>
                <a:t>from: </a:t>
              </a:r>
              <a:r>
                <a:rPr sz="2000" u="sng">
                  <a:hlinkClick r:id="rId6" invalidUrl="" action="" tgtFrame="" tooltip="" history="1" highlightClick="0" endSnd="0"/>
                </a:rPr>
                <a:t>http://blog.helloworldopen.com/post/83402776977/java-is-back-programming-language-trends-in-hwo</a:t>
              </a:r>
            </a:p>
          </p:txBody>
        </p:sp>
      </p:grpSp>
      <p:grpSp>
        <p:nvGrpSpPr>
          <p:cNvPr id="77" name="Group 77"/>
          <p:cNvGrpSpPr/>
          <p:nvPr/>
        </p:nvGrpSpPr>
        <p:grpSpPr>
          <a:xfrm>
            <a:off x="1625861" y="3394300"/>
            <a:ext cx="10199079" cy="9421844"/>
            <a:chOff x="0" y="0"/>
            <a:chExt cx="10199077" cy="9421842"/>
          </a:xfrm>
        </p:grpSpPr>
        <p:pic>
          <p:nvPicPr>
            <p:cNvPr id="75" name="Screen Shot 2014-08-31 at 14.32.12.png"/>
            <p:cNvPicPr/>
            <p:nvPr/>
          </p:nvPicPr>
          <p:blipFill>
            <a:blip r:embed="rId7">
              <a:extLst/>
            </a:blip>
            <a:stretch>
              <a:fillRect/>
            </a:stretch>
          </p:blipFill>
          <p:spPr>
            <a:xfrm>
              <a:off x="0" y="562201"/>
              <a:ext cx="10199078" cy="8859642"/>
            </a:xfrm>
            <a:prstGeom prst="rect">
              <a:avLst/>
            </a:prstGeom>
            <a:ln w="12700" cap="flat">
              <a:noFill/>
              <a:miter lim="400000"/>
            </a:ln>
            <a:effectLst/>
          </p:spPr>
        </p:pic>
        <p:sp>
          <p:nvSpPr>
            <p:cNvPr id="76" name="Shape 76"/>
            <p:cNvSpPr/>
            <p:nvPr/>
          </p:nvSpPr>
          <p:spPr>
            <a:xfrm>
              <a:off x="108166" y="0"/>
              <a:ext cx="9195055"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2000"/>
                <a:t>from: </a:t>
              </a:r>
              <a:r>
                <a:rPr sz="2000" u="sng">
                  <a:hlinkClick r:id="rId8" invalidUrl="" action="" tgtFrame="" tooltip="" history="1" highlightClick="0" endSnd="0"/>
                </a:rPr>
                <a:t>http://spectrum.ieee.org/static/interactive-the-top-programming-languages</a:t>
              </a:r>
            </a:p>
          </p:txBody>
        </p:sp>
      </p:grpSp>
      <p:grpSp>
        <p:nvGrpSpPr>
          <p:cNvPr id="80" name="Group 80"/>
          <p:cNvGrpSpPr/>
          <p:nvPr/>
        </p:nvGrpSpPr>
        <p:grpSpPr>
          <a:xfrm>
            <a:off x="713243" y="3237045"/>
            <a:ext cx="12024315" cy="7194250"/>
            <a:chOff x="0" y="0"/>
            <a:chExt cx="12024314" cy="7194249"/>
          </a:xfrm>
        </p:grpSpPr>
        <p:pic>
          <p:nvPicPr>
            <p:cNvPr id="78" name="Screen Shot 2014-08-31 at 14.32.30.png"/>
            <p:cNvPicPr/>
            <p:nvPr/>
          </p:nvPicPr>
          <p:blipFill>
            <a:blip r:embed="rId9">
              <a:extLst/>
            </a:blip>
            <a:stretch>
              <a:fillRect/>
            </a:stretch>
          </p:blipFill>
          <p:spPr>
            <a:xfrm>
              <a:off x="0" y="658945"/>
              <a:ext cx="12024315" cy="6535305"/>
            </a:xfrm>
            <a:prstGeom prst="rect">
              <a:avLst/>
            </a:prstGeom>
            <a:ln w="12700" cap="flat">
              <a:noFill/>
              <a:miter lim="400000"/>
            </a:ln>
            <a:effectLst/>
          </p:spPr>
        </p:pic>
        <p:sp>
          <p:nvSpPr>
            <p:cNvPr id="79" name="Shape 79"/>
            <p:cNvSpPr/>
            <p:nvPr/>
          </p:nvSpPr>
          <p:spPr>
            <a:xfrm>
              <a:off x="59407" y="0"/>
              <a:ext cx="816991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2000"/>
                <a:t>from: </a:t>
              </a:r>
              <a:r>
                <a:rPr sz="2000" u="sng">
                  <a:hlinkClick r:id="rId10" invalidUrl="" action="" tgtFrame="" tooltip="" history="1" highlightClick="0" endSnd="0"/>
                </a:rPr>
                <a:t>http://www.tiobe.com/index.php/content/paperinfo/tpci/index.html</a:t>
              </a:r>
            </a:p>
          </p:txBody>
        </p:sp>
      </p:grpSp>
      <p:sp>
        <p:nvSpPr>
          <p:cNvPr id="81" name="Shape 81"/>
          <p:cNvSpPr/>
          <p:nvPr/>
        </p:nvSpPr>
        <p:spPr>
          <a:xfrm>
            <a:off x="1756694" y="2106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Java är ett </a:t>
            </a:r>
            <a:r>
              <a:rPr sz="3000">
                <a:solidFill>
                  <a:srgbClr val="C82506"/>
                </a:solidFill>
                <a:latin typeface="Gill Sans"/>
                <a:ea typeface="Gill Sans"/>
                <a:cs typeface="Gill Sans"/>
                <a:sym typeface="Gill Sans"/>
              </a:rPr>
              <a:t>populärt</a:t>
            </a:r>
            <a:r>
              <a:rPr sz="3000">
                <a:latin typeface="Gill Sans"/>
                <a:ea typeface="Gill Sans"/>
                <a:cs typeface="Gill Sans"/>
                <a:sym typeface="Gill Sans"/>
              </a:rPr>
              <a:t> språk.</a:t>
            </a:r>
          </a:p>
        </p:txBody>
      </p:sp>
      <p:sp>
        <p:nvSpPr>
          <p:cNvPr id="82" name="Shape 82"/>
          <p:cNvSpPr/>
          <p:nvPr/>
        </p:nvSpPr>
        <p:spPr>
          <a:xfrm>
            <a:off x="1756694" y="2741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solidFill>
                  <a:srgbClr val="00882B"/>
                </a:solidFill>
                <a:latin typeface="Gill Sans"/>
                <a:ea typeface="Gill Sans"/>
                <a:cs typeface="Gill Sans"/>
                <a:sym typeface="Gill Sans"/>
              </a:rPr>
              <a:t>Massor med kod</a:t>
            </a:r>
            <a:r>
              <a:rPr sz="3000">
                <a:latin typeface="Gill Sans"/>
                <a:ea typeface="Gill Sans"/>
                <a:cs typeface="Gill Sans"/>
                <a:sym typeface="Gill Sans"/>
              </a:rPr>
              <a:t> skrivs i Java.</a:t>
            </a:r>
          </a:p>
        </p:txBody>
      </p:sp>
      <p:sp>
        <p:nvSpPr>
          <p:cNvPr id="83" name="Shape 83"/>
          <p:cNvSpPr/>
          <p:nvPr/>
        </p:nvSpPr>
        <p:spPr>
          <a:xfrm>
            <a:off x="1756694" y="34020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solidFill>
                  <a:srgbClr val="00882B"/>
                </a:solidFill>
                <a:latin typeface="Gill Sans"/>
                <a:ea typeface="Gill Sans"/>
                <a:cs typeface="Gill Sans"/>
                <a:sym typeface="Gill Sans"/>
              </a:rPr>
              <a:t>Arbetsgivare</a:t>
            </a:r>
            <a:r>
              <a:rPr sz="3000">
                <a:latin typeface="Gill Sans"/>
                <a:ea typeface="Gill Sans"/>
                <a:cs typeface="Gill Sans"/>
                <a:sym typeface="Gill Sans"/>
              </a:rPr>
              <a:t> vill att programmerare kan Java.</a:t>
            </a:r>
          </a:p>
        </p:txBody>
      </p:sp>
      <p:sp>
        <p:nvSpPr>
          <p:cNvPr id="84" name="Shape 84"/>
          <p:cNvSpPr/>
          <p:nvPr/>
        </p:nvSpPr>
        <p:spPr>
          <a:xfrm>
            <a:off x="1756694" y="45450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solidFill>
                  <a:srgbClr val="0365C0"/>
                </a:solidFill>
                <a:latin typeface="Gill Sans"/>
                <a:ea typeface="Gill Sans"/>
                <a:cs typeface="Gill Sans"/>
                <a:sym typeface="Gill Sans"/>
              </a:rPr>
              <a:t>Dessutom är Java ett rent </a:t>
            </a:r>
            <a:r>
              <a:rPr sz="3000">
                <a:solidFill>
                  <a:srgbClr val="C82506"/>
                </a:solidFill>
                <a:latin typeface="Gill Sans"/>
                <a:ea typeface="Gill Sans"/>
                <a:cs typeface="Gill Sans"/>
                <a:sym typeface="Gill Sans"/>
              </a:rPr>
              <a:t>högnivå</a:t>
            </a:r>
            <a:r>
              <a:rPr sz="3000">
                <a:solidFill>
                  <a:srgbClr val="0365C0"/>
                </a:solidFill>
                <a:latin typeface="Gill Sans"/>
                <a:ea typeface="Gill Sans"/>
                <a:cs typeface="Gill Sans"/>
                <a:sym typeface="Gill Sans"/>
              </a:rPr>
              <a:t> språk!</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8" presetID="2" grpId="2" fill="hold">
                                  <p:stCondLst>
                                    <p:cond delay="0"/>
                                  </p:stCondLst>
                                  <p:iterate type="el" backwards="0">
                                    <p:tmAbs val="0"/>
                                  </p:iterate>
                                  <p:childTnLst>
                                    <p:set>
                                      <p:cBhvr>
                                        <p:cTn id="10" fill="hold"/>
                                        <p:tgtEl>
                                          <p:spTgt spid="74"/>
                                        </p:tgtEl>
                                        <p:attrNameLst>
                                          <p:attrName>style.visibility</p:attrName>
                                        </p:attrNameLst>
                                      </p:cBhvr>
                                      <p:to>
                                        <p:strVal val="visible"/>
                                      </p:to>
                                    </p:set>
                                    <p:anim calcmode="lin" valueType="num">
                                      <p:cBhvr>
                                        <p:cTn id="11" dur="500" fill="hold"/>
                                        <p:tgtEl>
                                          <p:spTgt spid="74"/>
                                        </p:tgtEl>
                                        <p:attrNameLst>
                                          <p:attrName>ppt_x</p:attrName>
                                        </p:attrNameLst>
                                      </p:cBhvr>
                                      <p:tavLst>
                                        <p:tav tm="0">
                                          <p:val>
                                            <p:strVal val="0-#ppt_w/2"/>
                                          </p:val>
                                        </p:tav>
                                        <p:tav tm="100000">
                                          <p:val>
                                            <p:strVal val="#ppt_x"/>
                                          </p:val>
                                        </p:tav>
                                      </p:tavLst>
                                    </p:anim>
                                    <p:anim calcmode="lin" valueType="num">
                                      <p:cBhvr>
                                        <p:cTn id="12"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xit" presetSubtype="2" presetID="2" grpId="3" fill="hold">
                                  <p:stCondLst>
                                    <p:cond delay="0"/>
                                  </p:stCondLst>
                                  <p:iterate type="el" backwards="0">
                                    <p:tmAbs val="0"/>
                                  </p:iterate>
                                  <p:childTnLst>
                                    <p:anim calcmode="lin" valueType="num">
                                      <p:cBhvr>
                                        <p:cTn id="16" dur="500" fill="hold"/>
                                        <p:tgtEl>
                                          <p:spTgt spid="74"/>
                                        </p:tgtEl>
                                        <p:attrNameLst>
                                          <p:attrName>ppt_x</p:attrName>
                                        </p:attrNameLst>
                                      </p:cBhvr>
                                      <p:tavLst>
                                        <p:tav tm="0">
                                          <p:val>
                                            <p:strVal val="ppt_x"/>
                                          </p:val>
                                        </p:tav>
                                        <p:tav tm="100000">
                                          <p:val>
                                            <p:strVal val="1+ppt_w/2"/>
                                          </p:val>
                                        </p:tav>
                                      </p:tavLst>
                                    </p:anim>
                                    <p:anim calcmode="lin" valueType="num">
                                      <p:cBhvr>
                                        <p:cTn id="17" dur="500" fill="hold"/>
                                        <p:tgtEl>
                                          <p:spTgt spid="74"/>
                                        </p:tgtEl>
                                        <p:attrNameLst>
                                          <p:attrName>ppt_y</p:attrName>
                                        </p:attrNameLst>
                                      </p:cBhvr>
                                      <p:tavLst>
                                        <p:tav tm="0">
                                          <p:val>
                                            <p:strVal val="ppt_y"/>
                                          </p:val>
                                        </p:tav>
                                        <p:tav tm="100000">
                                          <p:val>
                                            <p:strVal val="ppt_y"/>
                                          </p:val>
                                        </p:tav>
                                      </p:tavLst>
                                    </p:anim>
                                    <p:set>
                                      <p:cBhvr>
                                        <p:cTn id="18" fill="hold">
                                          <p:stCondLst>
                                            <p:cond delay="499"/>
                                          </p:stCondLst>
                                        </p:cTn>
                                        <p:tgtEl>
                                          <p:spTgt spid="74"/>
                                        </p:tgtEl>
                                        <p:attrNameLst>
                                          <p:attrName>style.visibility</p:attrName>
                                        </p:attrNameLst>
                                      </p:cBhvr>
                                      <p:to>
                                        <p:strVal val="hidden"/>
                                      </p:to>
                                    </p:set>
                                  </p:childTnLst>
                                </p:cTn>
                              </p:par>
                            </p:childTnLst>
                          </p:cTn>
                        </p:par>
                        <p:par>
                          <p:cTn id="19" fill="hold">
                            <p:stCondLst>
                              <p:cond delay="500"/>
                            </p:stCondLst>
                            <p:childTnLst>
                              <p:par>
                                <p:cTn id="20" nodeType="afterEffect" presetClass="entr" presetSubtype="8" presetID="2" grpId="4" fill="hold">
                                  <p:stCondLst>
                                    <p:cond delay="0"/>
                                  </p:stCondLst>
                                  <p:iterate type="el" backwards="0">
                                    <p:tmAbs val="0"/>
                                  </p:iterate>
                                  <p:childTnLst>
                                    <p:set>
                                      <p:cBhvr>
                                        <p:cTn id="21" fill="hold"/>
                                        <p:tgtEl>
                                          <p:spTgt spid="71"/>
                                        </p:tgtEl>
                                        <p:attrNameLst>
                                          <p:attrName>style.visibility</p:attrName>
                                        </p:attrNameLst>
                                      </p:cBhvr>
                                      <p:to>
                                        <p:strVal val="visible"/>
                                      </p:to>
                                    </p:set>
                                    <p:anim calcmode="lin" valueType="num">
                                      <p:cBhvr>
                                        <p:cTn id="22" dur="500" fill="hold"/>
                                        <p:tgtEl>
                                          <p:spTgt spid="71"/>
                                        </p:tgtEl>
                                        <p:attrNameLst>
                                          <p:attrName>ppt_x</p:attrName>
                                        </p:attrNameLst>
                                      </p:cBhvr>
                                      <p:tavLst>
                                        <p:tav tm="0">
                                          <p:val>
                                            <p:strVal val="0-#ppt_w/2"/>
                                          </p:val>
                                        </p:tav>
                                        <p:tav tm="100000">
                                          <p:val>
                                            <p:strVal val="#ppt_x"/>
                                          </p:val>
                                        </p:tav>
                                      </p:tavLst>
                                    </p:anim>
                                    <p:anim calcmode="lin" valueType="num">
                                      <p:cBhvr>
                                        <p:cTn id="23"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xit" presetSubtype="2" presetID="2" grpId="5" fill="hold">
                                  <p:stCondLst>
                                    <p:cond delay="0"/>
                                  </p:stCondLst>
                                  <p:iterate type="el" backwards="0">
                                    <p:tmAbs val="0"/>
                                  </p:iterate>
                                  <p:childTnLst>
                                    <p:anim calcmode="lin" valueType="num">
                                      <p:cBhvr>
                                        <p:cTn id="27" dur="500" fill="hold"/>
                                        <p:tgtEl>
                                          <p:spTgt spid="71"/>
                                        </p:tgtEl>
                                        <p:attrNameLst>
                                          <p:attrName>ppt_x</p:attrName>
                                        </p:attrNameLst>
                                      </p:cBhvr>
                                      <p:tavLst>
                                        <p:tav tm="0">
                                          <p:val>
                                            <p:strVal val="ppt_x"/>
                                          </p:val>
                                        </p:tav>
                                        <p:tav tm="100000">
                                          <p:val>
                                            <p:strVal val="1+ppt_w/2"/>
                                          </p:val>
                                        </p:tav>
                                      </p:tavLst>
                                    </p:anim>
                                    <p:anim calcmode="lin" valueType="num">
                                      <p:cBhvr>
                                        <p:cTn id="28" dur="500" fill="hold"/>
                                        <p:tgtEl>
                                          <p:spTgt spid="71"/>
                                        </p:tgtEl>
                                        <p:attrNameLst>
                                          <p:attrName>ppt_y</p:attrName>
                                        </p:attrNameLst>
                                      </p:cBhvr>
                                      <p:tavLst>
                                        <p:tav tm="0">
                                          <p:val>
                                            <p:strVal val="ppt_y"/>
                                          </p:val>
                                        </p:tav>
                                        <p:tav tm="100000">
                                          <p:val>
                                            <p:strVal val="ppt_y"/>
                                          </p:val>
                                        </p:tav>
                                      </p:tavLst>
                                    </p:anim>
                                    <p:set>
                                      <p:cBhvr>
                                        <p:cTn id="29" fill="hold">
                                          <p:stCondLst>
                                            <p:cond delay="499"/>
                                          </p:stCondLst>
                                        </p:cTn>
                                        <p:tgtEl>
                                          <p:spTgt spid="71"/>
                                        </p:tgtEl>
                                        <p:attrNameLst>
                                          <p:attrName>style.visibility</p:attrName>
                                        </p:attrNameLst>
                                      </p:cBhvr>
                                      <p:to>
                                        <p:strVal val="hidden"/>
                                      </p:to>
                                    </p:set>
                                  </p:childTnLst>
                                </p:cTn>
                              </p:par>
                            </p:childTnLst>
                          </p:cTn>
                        </p:par>
                        <p:par>
                          <p:cTn id="30" fill="hold">
                            <p:stCondLst>
                              <p:cond delay="500"/>
                            </p:stCondLst>
                            <p:childTnLst>
                              <p:par>
                                <p:cTn id="31" nodeType="afterEffect" presetClass="entr" presetSubtype="8" presetID="2" grpId="6" fill="hold">
                                  <p:stCondLst>
                                    <p:cond delay="0"/>
                                  </p:stCondLst>
                                  <p:iterate type="el" backwards="0">
                                    <p:tmAbs val="0"/>
                                  </p:iterate>
                                  <p:childTnLst>
                                    <p:set>
                                      <p:cBhvr>
                                        <p:cTn id="32" fill="hold"/>
                                        <p:tgtEl>
                                          <p:spTgt spid="80"/>
                                        </p:tgtEl>
                                        <p:attrNameLst>
                                          <p:attrName>style.visibility</p:attrName>
                                        </p:attrNameLst>
                                      </p:cBhvr>
                                      <p:to>
                                        <p:strVal val="visible"/>
                                      </p:to>
                                    </p:set>
                                    <p:anim calcmode="lin" valueType="num">
                                      <p:cBhvr>
                                        <p:cTn id="33" dur="500" fill="hold"/>
                                        <p:tgtEl>
                                          <p:spTgt spid="80"/>
                                        </p:tgtEl>
                                        <p:attrNameLst>
                                          <p:attrName>ppt_x</p:attrName>
                                        </p:attrNameLst>
                                      </p:cBhvr>
                                      <p:tavLst>
                                        <p:tav tm="0">
                                          <p:val>
                                            <p:strVal val="0-#ppt_w/2"/>
                                          </p:val>
                                        </p:tav>
                                        <p:tav tm="100000">
                                          <p:val>
                                            <p:strVal val="#ppt_x"/>
                                          </p:val>
                                        </p:tav>
                                      </p:tavLst>
                                    </p:anim>
                                    <p:anim calcmode="lin" valueType="num">
                                      <p:cBhvr>
                                        <p:cTn id="34"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nodeType="clickEffect" presetClass="exit" presetSubtype="2" presetID="2" grpId="7" fill="hold">
                                  <p:stCondLst>
                                    <p:cond delay="0"/>
                                  </p:stCondLst>
                                  <p:iterate type="el" backwards="0">
                                    <p:tmAbs val="0"/>
                                  </p:iterate>
                                  <p:childTnLst>
                                    <p:anim calcmode="lin" valueType="num">
                                      <p:cBhvr>
                                        <p:cTn id="38" dur="500" fill="hold"/>
                                        <p:tgtEl>
                                          <p:spTgt spid="80"/>
                                        </p:tgtEl>
                                        <p:attrNameLst>
                                          <p:attrName>ppt_x</p:attrName>
                                        </p:attrNameLst>
                                      </p:cBhvr>
                                      <p:tavLst>
                                        <p:tav tm="0">
                                          <p:val>
                                            <p:strVal val="ppt_x"/>
                                          </p:val>
                                        </p:tav>
                                        <p:tav tm="100000">
                                          <p:val>
                                            <p:strVal val="1+ppt_w/2"/>
                                          </p:val>
                                        </p:tav>
                                      </p:tavLst>
                                    </p:anim>
                                    <p:anim calcmode="lin" valueType="num">
                                      <p:cBhvr>
                                        <p:cTn id="39" dur="500" fill="hold"/>
                                        <p:tgtEl>
                                          <p:spTgt spid="80"/>
                                        </p:tgtEl>
                                        <p:attrNameLst>
                                          <p:attrName>ppt_y</p:attrName>
                                        </p:attrNameLst>
                                      </p:cBhvr>
                                      <p:tavLst>
                                        <p:tav tm="0">
                                          <p:val>
                                            <p:strVal val="ppt_y"/>
                                          </p:val>
                                        </p:tav>
                                        <p:tav tm="100000">
                                          <p:val>
                                            <p:strVal val="ppt_y"/>
                                          </p:val>
                                        </p:tav>
                                      </p:tavLst>
                                    </p:anim>
                                    <p:set>
                                      <p:cBhvr>
                                        <p:cTn id="40" fill="hold">
                                          <p:stCondLst>
                                            <p:cond delay="499"/>
                                          </p:stCondLst>
                                        </p:cTn>
                                        <p:tgtEl>
                                          <p:spTgt spid="80"/>
                                        </p:tgtEl>
                                        <p:attrNameLst>
                                          <p:attrName>style.visibility</p:attrName>
                                        </p:attrNameLst>
                                      </p:cBhvr>
                                      <p:to>
                                        <p:strVal val="hidden"/>
                                      </p:to>
                                    </p:set>
                                  </p:childTnLst>
                                </p:cTn>
                              </p:par>
                            </p:childTnLst>
                          </p:cTn>
                        </p:par>
                        <p:par>
                          <p:cTn id="41" fill="hold">
                            <p:stCondLst>
                              <p:cond delay="500"/>
                            </p:stCondLst>
                            <p:childTnLst>
                              <p:par>
                                <p:cTn id="42" nodeType="afterEffect" presetClass="entr" presetSubtype="8" presetID="2" grpId="8" fill="hold">
                                  <p:stCondLst>
                                    <p:cond delay="0"/>
                                  </p:stCondLst>
                                  <p:iterate type="el" backwards="0">
                                    <p:tmAbs val="0"/>
                                  </p:iterate>
                                  <p:childTnLst>
                                    <p:set>
                                      <p:cBhvr>
                                        <p:cTn id="43" fill="hold"/>
                                        <p:tgtEl>
                                          <p:spTgt spid="77"/>
                                        </p:tgtEl>
                                        <p:attrNameLst>
                                          <p:attrName>style.visibility</p:attrName>
                                        </p:attrNameLst>
                                      </p:cBhvr>
                                      <p:to>
                                        <p:strVal val="visible"/>
                                      </p:to>
                                    </p:set>
                                    <p:anim calcmode="lin" valueType="num">
                                      <p:cBhvr>
                                        <p:cTn id="44" dur="500" fill="hold"/>
                                        <p:tgtEl>
                                          <p:spTgt spid="77"/>
                                        </p:tgtEl>
                                        <p:attrNameLst>
                                          <p:attrName>ppt_x</p:attrName>
                                        </p:attrNameLst>
                                      </p:cBhvr>
                                      <p:tavLst>
                                        <p:tav tm="0">
                                          <p:val>
                                            <p:strVal val="0-#ppt_w/2"/>
                                          </p:val>
                                        </p:tav>
                                        <p:tav tm="100000">
                                          <p:val>
                                            <p:strVal val="#ppt_x"/>
                                          </p:val>
                                        </p:tav>
                                      </p:tavLst>
                                    </p:anim>
                                    <p:anim calcmode="lin" valueType="num">
                                      <p:cBhvr>
                                        <p:cTn id="45"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nodeType="clickEffect" presetClass="exit" presetSubtype="2" presetID="2" grpId="9" fill="hold">
                                  <p:stCondLst>
                                    <p:cond delay="0"/>
                                  </p:stCondLst>
                                  <p:iterate type="el" backwards="0">
                                    <p:tmAbs val="0"/>
                                  </p:iterate>
                                  <p:childTnLst>
                                    <p:anim calcmode="lin" valueType="num">
                                      <p:cBhvr>
                                        <p:cTn id="49" dur="500" fill="hold"/>
                                        <p:tgtEl>
                                          <p:spTgt spid="77"/>
                                        </p:tgtEl>
                                        <p:attrNameLst>
                                          <p:attrName>ppt_x</p:attrName>
                                        </p:attrNameLst>
                                      </p:cBhvr>
                                      <p:tavLst>
                                        <p:tav tm="0">
                                          <p:val>
                                            <p:strVal val="ppt_x"/>
                                          </p:val>
                                        </p:tav>
                                        <p:tav tm="100000">
                                          <p:val>
                                            <p:strVal val="1+ppt_w/2"/>
                                          </p:val>
                                        </p:tav>
                                      </p:tavLst>
                                    </p:anim>
                                    <p:anim calcmode="lin" valueType="num">
                                      <p:cBhvr>
                                        <p:cTn id="50" dur="500" fill="hold"/>
                                        <p:tgtEl>
                                          <p:spTgt spid="77"/>
                                        </p:tgtEl>
                                        <p:attrNameLst>
                                          <p:attrName>ppt_y</p:attrName>
                                        </p:attrNameLst>
                                      </p:cBhvr>
                                      <p:tavLst>
                                        <p:tav tm="0">
                                          <p:val>
                                            <p:strVal val="ppt_y"/>
                                          </p:val>
                                        </p:tav>
                                        <p:tav tm="100000">
                                          <p:val>
                                            <p:strVal val="ppt_y"/>
                                          </p:val>
                                        </p:tav>
                                      </p:tavLst>
                                    </p:anim>
                                    <p:set>
                                      <p:cBhvr>
                                        <p:cTn id="51" fill="hold">
                                          <p:stCondLst>
                                            <p:cond delay="499"/>
                                          </p:stCondLst>
                                        </p:cTn>
                                        <p:tgtEl>
                                          <p:spTgt spid="77"/>
                                        </p:tgtEl>
                                        <p:attrNameLst>
                                          <p:attrName>style.visibility</p:attrName>
                                        </p:attrNameLst>
                                      </p:cBhvr>
                                      <p:to>
                                        <p:strVal val="hidden"/>
                                      </p:to>
                                    </p:set>
                                  </p:childTnLst>
                                </p:cTn>
                              </p:par>
                            </p:childTnLst>
                          </p:cTn>
                        </p:par>
                        <p:par>
                          <p:cTn id="52" fill="hold">
                            <p:stCondLst>
                              <p:cond delay="500"/>
                            </p:stCondLst>
                            <p:childTnLst>
                              <p:par>
                                <p:cTn id="53" nodeType="afterEffect" presetClass="entr" presetSubtype="8" presetID="2" grpId="10" fill="hold">
                                  <p:stCondLst>
                                    <p:cond delay="0"/>
                                  </p:stCondLst>
                                  <p:iterate type="el" backwards="0">
                                    <p:tmAbs val="0"/>
                                  </p:iterate>
                                  <p:childTnLst>
                                    <p:set>
                                      <p:cBhvr>
                                        <p:cTn id="54" fill="hold"/>
                                        <p:tgtEl>
                                          <p:spTgt spid="69"/>
                                        </p:tgtEl>
                                        <p:attrNameLst>
                                          <p:attrName>style.visibility</p:attrName>
                                        </p:attrNameLst>
                                      </p:cBhvr>
                                      <p:to>
                                        <p:strVal val="visible"/>
                                      </p:to>
                                    </p:set>
                                    <p:anim calcmode="lin" valueType="num">
                                      <p:cBhvr>
                                        <p:cTn id="55" dur="700" fill="hold"/>
                                        <p:tgtEl>
                                          <p:spTgt spid="69"/>
                                        </p:tgtEl>
                                        <p:attrNameLst>
                                          <p:attrName>ppt_x</p:attrName>
                                        </p:attrNameLst>
                                      </p:cBhvr>
                                      <p:tavLst>
                                        <p:tav tm="0">
                                          <p:val>
                                            <p:strVal val="0-#ppt_w/2"/>
                                          </p:val>
                                        </p:tav>
                                        <p:tav tm="100000">
                                          <p:val>
                                            <p:strVal val="#ppt_x"/>
                                          </p:val>
                                        </p:tav>
                                      </p:tavLst>
                                    </p:anim>
                                    <p:anim calcmode="lin" valueType="num">
                                      <p:cBhvr>
                                        <p:cTn id="56" dur="7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xit" presetSubtype="2" presetID="2" grpId="11" fill="hold">
                                  <p:stCondLst>
                                    <p:cond delay="0"/>
                                  </p:stCondLst>
                                  <p:iterate type="el" backwards="0">
                                    <p:tmAbs val="0"/>
                                  </p:iterate>
                                  <p:childTnLst>
                                    <p:anim calcmode="lin" valueType="num">
                                      <p:cBhvr>
                                        <p:cTn id="60" dur="700" fill="hold"/>
                                        <p:tgtEl>
                                          <p:spTgt spid="69"/>
                                        </p:tgtEl>
                                        <p:attrNameLst>
                                          <p:attrName>ppt_x</p:attrName>
                                        </p:attrNameLst>
                                      </p:cBhvr>
                                      <p:tavLst>
                                        <p:tav tm="0">
                                          <p:val>
                                            <p:strVal val="ppt_x"/>
                                          </p:val>
                                        </p:tav>
                                        <p:tav tm="100000">
                                          <p:val>
                                            <p:strVal val="1+ppt_w/2"/>
                                          </p:val>
                                        </p:tav>
                                      </p:tavLst>
                                    </p:anim>
                                    <p:anim calcmode="lin" valueType="num">
                                      <p:cBhvr>
                                        <p:cTn id="61" dur="700" fill="hold"/>
                                        <p:tgtEl>
                                          <p:spTgt spid="69"/>
                                        </p:tgtEl>
                                        <p:attrNameLst>
                                          <p:attrName>ppt_y</p:attrName>
                                        </p:attrNameLst>
                                      </p:cBhvr>
                                      <p:tavLst>
                                        <p:tav tm="0">
                                          <p:val>
                                            <p:strVal val="ppt_y"/>
                                          </p:val>
                                        </p:tav>
                                        <p:tav tm="100000">
                                          <p:val>
                                            <p:strVal val="ppt_y"/>
                                          </p:val>
                                        </p:tav>
                                      </p:tavLst>
                                    </p:anim>
                                    <p:set>
                                      <p:cBhvr>
                                        <p:cTn id="62" fill="hold">
                                          <p:stCondLst>
                                            <p:cond delay="699"/>
                                          </p:stCondLst>
                                        </p:cTn>
                                        <p:tgtEl>
                                          <p:spTgt spid="6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nodeType="clickEffect" presetClass="entr" presetSubtype="0" presetID="1" grpId="12" fill="hold">
                                  <p:stCondLst>
                                    <p:cond delay="0"/>
                                  </p:stCondLst>
                                  <p:iterate type="el" backwards="0">
                                    <p:tmAbs val="0"/>
                                  </p:iterate>
                                  <p:childTnLst>
                                    <p:set>
                                      <p:cBhvr>
                                        <p:cTn id="66" fill="hold"/>
                                        <p:tgtEl>
                                          <p:spTgt spid="8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nodeType="clickEffect" presetClass="entr" presetSubtype="0" presetID="1" grpId="13" fill="hold">
                                  <p:stCondLst>
                                    <p:cond delay="0"/>
                                  </p:stCondLst>
                                  <p:iterate type="el" backwards="0">
                                    <p:tmAbs val="0"/>
                                  </p:iterate>
                                  <p:childTnLst>
                                    <p:set>
                                      <p:cBhvr>
                                        <p:cTn id="70" fill="hold"/>
                                        <p:tgtEl>
                                          <p:spTgt spid="8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nodeType="clickEffect" presetClass="entr" presetSubtype="0" presetID="1" grpId="14" fill="hold">
                                  <p:stCondLst>
                                    <p:cond delay="0"/>
                                  </p:stCondLst>
                                  <p:iterate type="el" backwards="0">
                                    <p:tmAbs val="0"/>
                                  </p:iterate>
                                  <p:childTnLst>
                                    <p:set>
                                      <p:cBhvr>
                                        <p:cTn id="74" fill="hold"/>
                                        <p:tgtEl>
                                          <p:spTgt spid="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 grpId="5"/>
      <p:bldP build="whole" bldLvl="1" animBg="1" rev="0" advAuto="0" spid="74" grpId="3"/>
      <p:bldP build="whole" bldLvl="1" animBg="1" rev="0" advAuto="0" spid="83" grpId="13"/>
      <p:bldP build="whole" bldLvl="1" animBg="1" rev="0" advAuto="0" spid="82" grpId="12"/>
      <p:bldP build="whole" bldLvl="1" animBg="1" rev="0" advAuto="0" spid="84" grpId="14"/>
      <p:bldP build="whole" bldLvl="1" animBg="1" rev="0" advAuto="0" spid="69" grpId="10"/>
      <p:bldP build="whole" bldLvl="1" animBg="1" rev="0" advAuto="0" spid="69" grpId="11"/>
      <p:bldP build="whole" bldLvl="1" animBg="1" rev="0" advAuto="0" spid="77" grpId="8"/>
      <p:bldP build="whole" bldLvl="1" animBg="1" rev="0" advAuto="0" spid="77" grpId="9"/>
      <p:bldP build="whole" bldLvl="1" animBg="1" rev="0" advAuto="0" spid="81" grpId="1"/>
      <p:bldP build="whole" bldLvl="1" animBg="1" rev="0" advAuto="0" spid="74" grpId="2"/>
      <p:bldP build="whole" bldLvl="1" animBg="1" rev="0" advAuto="0" spid="80" grpId="6"/>
      <p:bldP build="whole" bldLvl="1" animBg="1" rev="0" advAuto="0" spid="80" grpId="7"/>
      <p:bldP build="whole" bldLvl="1" animBg="1" rev="0" advAuto="0" spid="71" grpId="4"/>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2" name="Shape 492"/>
          <p:cNvSpPr/>
          <p:nvPr/>
        </p:nvSpPr>
        <p:spPr>
          <a:xfrm>
            <a:off x="1505530" y="3127887"/>
            <a:ext cx="9993740" cy="315103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lgn="l" defTabSz="379729">
              <a:defRPr sz="1800"/>
            </a:pPr>
            <a:r>
              <a:rPr sz="6825">
                <a:solidFill>
                  <a:srgbClr val="00882B"/>
                </a:solidFill>
                <a:latin typeface="Gill Sans"/>
                <a:ea typeface="Gill Sans"/>
                <a:cs typeface="Gill Sans"/>
                <a:sym typeface="Gill Sans"/>
              </a:rPr>
              <a:t>experience</a:t>
            </a:r>
            <a:endParaRPr sz="6825">
              <a:solidFill>
                <a:srgbClr val="00882B"/>
              </a:solidFill>
              <a:latin typeface="Gill Sans"/>
              <a:ea typeface="Gill Sans"/>
              <a:cs typeface="Gill Sans"/>
              <a:sym typeface="Gill Sans"/>
            </a:endParaRPr>
          </a:p>
          <a:p>
            <a:pPr lvl="0" algn="l" defTabSz="379729">
              <a:defRPr sz="1800"/>
            </a:pPr>
            <a:r>
              <a:rPr sz="6825">
                <a:solidFill>
                  <a:srgbClr val="0365C0"/>
                </a:solidFill>
                <a:latin typeface="Gill Sans"/>
                <a:ea typeface="Gill Sans"/>
                <a:cs typeface="Gill Sans"/>
                <a:sym typeface="Gill Sans"/>
              </a:rPr>
              <a:t>=</a:t>
            </a:r>
            <a:endParaRPr sz="6825">
              <a:solidFill>
                <a:srgbClr val="0365C0"/>
              </a:solidFill>
              <a:latin typeface="Gill Sans"/>
              <a:ea typeface="Gill Sans"/>
              <a:cs typeface="Gill Sans"/>
              <a:sym typeface="Gill Sans"/>
            </a:endParaRPr>
          </a:p>
          <a:p>
            <a:pPr lvl="0" algn="l" defTabSz="379729">
              <a:defRPr sz="1800"/>
            </a:pPr>
            <a:r>
              <a:rPr sz="6825">
                <a:solidFill>
                  <a:srgbClr val="C82506"/>
                </a:solidFill>
                <a:latin typeface="Gill Sans"/>
                <a:ea typeface="Gill Sans"/>
                <a:cs typeface="Gill Sans"/>
                <a:sym typeface="Gill Sans"/>
              </a:rPr>
              <a:t>sum of all previous</a:t>
            </a:r>
            <a:r>
              <a:rPr sz="6825">
                <a:solidFill>
                  <a:srgbClr val="0365C0"/>
                </a:solidFill>
                <a:latin typeface="Gill Sans"/>
                <a:ea typeface="Gill Sans"/>
                <a:cs typeface="Gill Sans"/>
                <a:sym typeface="Gill Sans"/>
              </a:rPr>
              <a:t> </a:t>
            </a:r>
            <a:r>
              <a:rPr sz="6825">
                <a:solidFill>
                  <a:srgbClr val="C82506"/>
                </a:solidFill>
                <a:latin typeface="Gill Sans"/>
                <a:ea typeface="Gill Sans"/>
                <a:cs typeface="Gill Sans"/>
                <a:sym typeface="Gill Sans"/>
              </a:rPr>
              <a:t>mistakes</a:t>
            </a:r>
          </a:p>
        </p:txBody>
      </p:sp>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4" name="Shape 494"/>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Hur lär man sig programmera?</a:t>
            </a:r>
          </a:p>
        </p:txBody>
      </p:sp>
      <p:sp>
        <p:nvSpPr>
          <p:cNvPr id="495" name="Shape 495"/>
          <p:cNvSpPr/>
          <p:nvPr/>
        </p:nvSpPr>
        <p:spPr>
          <a:xfrm>
            <a:off x="2312619" y="1758950"/>
            <a:ext cx="837956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Hur blir man en </a:t>
            </a:r>
            <a:r>
              <a:rPr sz="3600">
                <a:solidFill>
                  <a:srgbClr val="C82506"/>
                </a:solidFill>
              </a:rPr>
              <a:t>erfaren</a:t>
            </a:r>
            <a:r>
              <a:rPr sz="3600"/>
              <a:t> programmerare?</a:t>
            </a:r>
          </a:p>
        </p:txBody>
      </p:sp>
      <p:sp>
        <p:nvSpPr>
          <p:cNvPr id="496" name="Shape 496"/>
          <p:cNvSpPr/>
          <p:nvPr/>
        </p:nvSpPr>
        <p:spPr>
          <a:xfrm>
            <a:off x="732891" y="5568950"/>
            <a:ext cx="117930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Det räcker inte med att läsa en bok om programmering…</a:t>
            </a:r>
          </a:p>
        </p:txBody>
      </p:sp>
      <p:sp>
        <p:nvSpPr>
          <p:cNvPr id="497" name="Shape 497"/>
          <p:cNvSpPr/>
          <p:nvPr/>
        </p:nvSpPr>
        <p:spPr>
          <a:xfrm>
            <a:off x="2138126" y="6692900"/>
            <a:ext cx="8728548"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latin typeface="Helvetica"/>
                <a:ea typeface="Helvetica"/>
                <a:cs typeface="Helvetica"/>
                <a:sym typeface="Helvetica"/>
              </a:rPr>
              <a:t>Man måste </a:t>
            </a:r>
            <a:r>
              <a:rPr sz="3600">
                <a:solidFill>
                  <a:srgbClr val="C82506"/>
                </a:solidFill>
                <a:latin typeface="Helvetica"/>
                <a:ea typeface="Helvetica"/>
                <a:cs typeface="Helvetica"/>
                <a:sym typeface="Helvetica"/>
              </a:rPr>
              <a:t>försöka själv</a:t>
            </a:r>
            <a:r>
              <a:rPr sz="3600">
                <a:latin typeface="Helvetica"/>
                <a:ea typeface="Helvetica"/>
                <a:cs typeface="Helvetica"/>
                <a:sym typeface="Helvetica"/>
              </a:rPr>
              <a:t>! </a:t>
            </a:r>
            <a:endParaRPr sz="3600">
              <a:latin typeface="Helvetica"/>
              <a:ea typeface="Helvetica"/>
              <a:cs typeface="Helvetica"/>
              <a:sym typeface="Helvetica"/>
            </a:endParaRPr>
          </a:p>
          <a:p>
            <a:pPr lvl="0">
              <a:defRPr sz="1800"/>
            </a:pPr>
            <a:r>
              <a:rPr sz="3600">
                <a:latin typeface="Helvetica"/>
                <a:ea typeface="Helvetica"/>
                <a:cs typeface="Helvetica"/>
                <a:sym typeface="Helvetica"/>
              </a:rPr>
              <a:t>… och så lär man sig genom sina </a:t>
            </a:r>
            <a:r>
              <a:rPr sz="3600">
                <a:solidFill>
                  <a:srgbClr val="0365C0"/>
                </a:solidFill>
                <a:latin typeface="Helvetica"/>
                <a:ea typeface="Helvetica"/>
                <a:cs typeface="Helvetica"/>
                <a:sym typeface="Helvetica"/>
              </a:rPr>
              <a:t>misstag</a:t>
            </a:r>
            <a:r>
              <a:rPr sz="3600">
                <a:latin typeface="Helvetica"/>
                <a:ea typeface="Helvetica"/>
                <a:cs typeface="Helvetica"/>
                <a:sym typeface="Helvetica"/>
              </a:rPr>
              <a:t>.</a:t>
            </a:r>
          </a:p>
        </p:txBody>
      </p:sp>
      <p:pic>
        <p:nvPicPr>
          <p:cNvPr id="498" name="pasted-image.png"/>
          <p:cNvPicPr/>
          <p:nvPr/>
        </p:nvPicPr>
        <p:blipFill>
          <a:blip r:embed="rId2">
            <a:extLst/>
          </a:blip>
          <a:stretch>
            <a:fillRect/>
          </a:stretch>
        </p:blipFill>
        <p:spPr>
          <a:xfrm>
            <a:off x="4436806" y="2799462"/>
            <a:ext cx="3843351" cy="267497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4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4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5" grpId="1"/>
      <p:bldP build="whole" bldLvl="1" animBg="1" rev="0" advAuto="0" spid="496" grpId="2"/>
      <p:bldP build="whole" bldLvl="1" animBg="1" rev="0" advAuto="0" spid="497" grpId="3"/>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0" name="Shape 500"/>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Börja skriva Java program!</a:t>
            </a:r>
          </a:p>
        </p:txBody>
      </p:sp>
      <p:sp>
        <p:nvSpPr>
          <p:cNvPr id="501" name="Shape 501"/>
          <p:cNvSpPr/>
          <p:nvPr/>
        </p:nvSpPr>
        <p:spPr>
          <a:xfrm>
            <a:off x="4548633" y="2787649"/>
            <a:ext cx="339953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365C0"/>
                </a:solidFill>
                <a:latin typeface="Gill Sans"/>
                <a:ea typeface="Gill Sans"/>
                <a:cs typeface="Gill Sans"/>
                <a:sym typeface="Gill Sans"/>
              </a:defRPr>
            </a:lvl1pPr>
          </a:lstStyle>
          <a:p>
            <a:pPr lvl="0">
              <a:defRPr sz="1800">
                <a:solidFill>
                  <a:srgbClr val="000000"/>
                </a:solidFill>
              </a:defRPr>
            </a:pPr>
            <a:r>
              <a:rPr sz="3600">
                <a:solidFill>
                  <a:srgbClr val="0365C0"/>
                </a:solidFill>
              </a:rPr>
              <a:t>Hur gör man det?</a:t>
            </a:r>
          </a:p>
        </p:txBody>
      </p:sp>
      <p:sp>
        <p:nvSpPr>
          <p:cNvPr id="502" name="Shape 502"/>
          <p:cNvSpPr/>
          <p:nvPr/>
        </p:nvSpPr>
        <p:spPr>
          <a:xfrm>
            <a:off x="1257684" y="3803649"/>
            <a:ext cx="10235432"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latin typeface="Gill Sans"/>
                <a:ea typeface="Gill Sans"/>
                <a:cs typeface="Gill Sans"/>
                <a:sym typeface="Gill Sans"/>
              </a:rPr>
              <a:t>Du är inte den första som vill lära dig Java… </a:t>
            </a:r>
            <a:r>
              <a:rPr sz="3600">
                <a:solidFill>
                  <a:srgbClr val="C82506"/>
                </a:solidFill>
                <a:latin typeface="Gill Sans"/>
                <a:ea typeface="Gill Sans"/>
                <a:cs typeface="Gill Sans"/>
                <a:sym typeface="Gill Sans"/>
              </a:rPr>
              <a:t>Google-a!</a:t>
            </a:r>
          </a:p>
        </p:txBody>
      </p:sp>
      <p:sp>
        <p:nvSpPr>
          <p:cNvPr id="503" name="Shape 503"/>
          <p:cNvSpPr/>
          <p:nvPr/>
        </p:nvSpPr>
        <p:spPr>
          <a:xfrm>
            <a:off x="1757994" y="5187950"/>
            <a:ext cx="898081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solidFill>
                  <a:srgbClr val="00882B"/>
                </a:solidFill>
                <a:latin typeface="Gill Sans"/>
                <a:ea typeface="Gill Sans"/>
                <a:cs typeface="Gill Sans"/>
                <a:sym typeface="Gill Sans"/>
              </a:rPr>
              <a:t>Det gäller att installera </a:t>
            </a:r>
            <a:r>
              <a:rPr sz="3600">
                <a:solidFill>
                  <a:srgbClr val="00882B"/>
                </a:solidFill>
                <a:latin typeface="Gill Sans SemiBold"/>
                <a:ea typeface="Gill Sans SemiBold"/>
                <a:cs typeface="Gill Sans SemiBold"/>
                <a:sym typeface="Gill Sans SemiBold"/>
              </a:rPr>
              <a:t>javac</a:t>
            </a:r>
            <a:r>
              <a:rPr sz="3600">
                <a:solidFill>
                  <a:srgbClr val="00882B"/>
                </a:solidFill>
                <a:latin typeface="Gill Sans"/>
                <a:ea typeface="Gill Sans"/>
                <a:cs typeface="Gill Sans"/>
                <a:sym typeface="Gill Sans"/>
              </a:rPr>
              <a:t> och </a:t>
            </a:r>
            <a:r>
              <a:rPr sz="3600">
                <a:solidFill>
                  <a:srgbClr val="00882B"/>
                </a:solidFill>
                <a:latin typeface="Gill Sans SemiBold"/>
                <a:ea typeface="Gill Sans SemiBold"/>
                <a:cs typeface="Gill Sans SemiBold"/>
                <a:sym typeface="Gill Sans SemiBold"/>
              </a:rPr>
              <a:t>java</a:t>
            </a:r>
            <a:r>
              <a:rPr sz="3600">
                <a:solidFill>
                  <a:srgbClr val="00882B"/>
                </a:solidFill>
                <a:latin typeface="Gill Sans"/>
                <a:ea typeface="Gill Sans"/>
                <a:cs typeface="Gill Sans"/>
                <a:sym typeface="Gill Sans"/>
              </a:rPr>
              <a:t>, dvs </a:t>
            </a:r>
            <a:r>
              <a:rPr sz="3600">
                <a:solidFill>
                  <a:srgbClr val="00882B"/>
                </a:solidFill>
                <a:latin typeface="Gill Sans SemiBold"/>
                <a:ea typeface="Gill Sans SemiBold"/>
                <a:cs typeface="Gill Sans SemiBold"/>
                <a:sym typeface="Gill Sans SemiBold"/>
              </a:rPr>
              <a:t>JDK</a:t>
            </a:r>
            <a:r>
              <a:rPr sz="3600">
                <a:solidFill>
                  <a:srgbClr val="00882B"/>
                </a:solidFill>
                <a:latin typeface="Gill Sans"/>
                <a:ea typeface="Gill Sans"/>
                <a:cs typeface="Gill Sans"/>
                <a:sym typeface="Gill Sans"/>
              </a:rPr>
              <a:t>.</a:t>
            </a:r>
          </a:p>
        </p:txBody>
      </p:sp>
      <p:sp>
        <p:nvSpPr>
          <p:cNvPr id="504" name="Shape 504"/>
          <p:cNvSpPr/>
          <p:nvPr/>
        </p:nvSpPr>
        <p:spPr>
          <a:xfrm>
            <a:off x="1467891" y="6076950"/>
            <a:ext cx="95610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882B"/>
                </a:solidFill>
                <a:latin typeface="Gill Sans SemiBold"/>
                <a:ea typeface="Gill Sans SemiBold"/>
                <a:cs typeface="Gill Sans SemiBold"/>
                <a:sym typeface="Gill Sans SemiBold"/>
              </a:defRPr>
            </a:lvl1pPr>
          </a:lstStyle>
          <a:p>
            <a:pPr lvl="0">
              <a:defRPr sz="1800">
                <a:solidFill>
                  <a:srgbClr val="000000"/>
                </a:solidFill>
              </a:defRPr>
            </a:pPr>
            <a:r>
              <a:rPr sz="3600">
                <a:solidFill>
                  <a:srgbClr val="00882B"/>
                </a:solidFill>
              </a:rPr>
              <a:t>JDK = Java (Standard Edition) Development Kit</a:t>
            </a:r>
          </a:p>
        </p:txBody>
      </p:sp>
      <p:sp>
        <p:nvSpPr>
          <p:cNvPr id="505" name="Shape 505"/>
          <p:cNvSpPr/>
          <p:nvPr/>
        </p:nvSpPr>
        <p:spPr>
          <a:xfrm>
            <a:off x="1409042" y="7486649"/>
            <a:ext cx="9932716"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C82506"/>
                </a:solidFill>
                <a:latin typeface="Gill Sans"/>
                <a:ea typeface="Gill Sans"/>
                <a:cs typeface="Gill Sans"/>
                <a:sym typeface="Gill Sans"/>
              </a:defRPr>
            </a:lvl1pPr>
          </a:lstStyle>
          <a:p>
            <a:pPr lvl="0">
              <a:defRPr sz="1800">
                <a:solidFill>
                  <a:srgbClr val="000000"/>
                </a:solidFill>
              </a:defRPr>
            </a:pPr>
            <a:r>
              <a:rPr sz="3600">
                <a:solidFill>
                  <a:srgbClr val="C82506"/>
                </a:solidFill>
              </a:rPr>
              <a:t>Bläddra igenom ‘tutorials’ och annan dokumentation.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5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5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5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5" fill="hold">
                                  <p:stCondLst>
                                    <p:cond delay="0"/>
                                  </p:stCondLst>
                                  <p:iterate type="el" backwards="0">
                                    <p:tmAbs val="0"/>
                                  </p:iterate>
                                  <p:childTnLst>
                                    <p:set>
                                      <p:cBhvr>
                                        <p:cTn id="22" fill="hold"/>
                                        <p:tgtEl>
                                          <p:spTgt spid="5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2" grpId="2"/>
      <p:bldP build="whole" bldLvl="1" animBg="1" rev="0" advAuto="0" spid="503" grpId="3"/>
      <p:bldP build="whole" bldLvl="1" animBg="1" rev="0" advAuto="0" spid="504" grpId="4"/>
      <p:bldP build="whole" bldLvl="1" animBg="1" rev="0" advAuto="0" spid="505" grpId="5"/>
      <p:bldP build="whole" bldLvl="1" animBg="1" rev="0" advAuto="0" spid="501"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7" name="Shape 507"/>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Ha gärna sidoprojekt!</a:t>
            </a:r>
          </a:p>
        </p:txBody>
      </p:sp>
      <p:sp>
        <p:nvSpPr>
          <p:cNvPr id="508" name="Shape 508"/>
          <p:cNvSpPr/>
          <p:nvPr/>
        </p:nvSpPr>
        <p:spPr>
          <a:xfrm>
            <a:off x="3768266" y="2025649"/>
            <a:ext cx="5214269"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C82506"/>
                </a:solidFill>
                <a:latin typeface="Gill Sans"/>
                <a:ea typeface="Gill Sans"/>
                <a:cs typeface="Gill Sans"/>
                <a:sym typeface="Gill Sans"/>
              </a:defRPr>
            </a:lvl1pPr>
          </a:lstStyle>
          <a:p>
            <a:pPr lvl="0">
              <a:defRPr sz="1800">
                <a:solidFill>
                  <a:srgbClr val="000000"/>
                </a:solidFill>
              </a:defRPr>
            </a:pPr>
            <a:r>
              <a:rPr sz="3600">
                <a:solidFill>
                  <a:srgbClr val="C82506"/>
                </a:solidFill>
              </a:rPr>
              <a:t>Hacka lite Java på sidan om.</a:t>
            </a:r>
          </a:p>
        </p:txBody>
      </p:sp>
      <p:sp>
        <p:nvSpPr>
          <p:cNvPr id="509" name="Shape 509"/>
          <p:cNvSpPr/>
          <p:nvPr/>
        </p:nvSpPr>
        <p:spPr>
          <a:xfrm>
            <a:off x="1234889" y="8629649"/>
            <a:ext cx="1053502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882B"/>
                </a:solidFill>
                <a:latin typeface="Gill Sans"/>
                <a:ea typeface="Gill Sans"/>
                <a:cs typeface="Gill Sans"/>
                <a:sym typeface="Gill Sans"/>
              </a:defRPr>
            </a:lvl1pPr>
          </a:lstStyle>
          <a:p>
            <a:pPr lvl="0">
              <a:defRPr sz="1800">
                <a:solidFill>
                  <a:srgbClr val="000000"/>
                </a:solidFill>
              </a:defRPr>
            </a:pPr>
            <a:r>
              <a:rPr sz="3600">
                <a:solidFill>
                  <a:srgbClr val="00882B"/>
                </a:solidFill>
              </a:rPr>
              <a:t>Allt du lär dig om Java kommer att vara nyttigt i längden.</a:t>
            </a:r>
          </a:p>
        </p:txBody>
      </p:sp>
      <p:sp>
        <p:nvSpPr>
          <p:cNvPr id="510" name="Shape 510"/>
          <p:cNvSpPr/>
          <p:nvPr/>
        </p:nvSpPr>
        <p:spPr>
          <a:xfrm>
            <a:off x="1544897" y="3041649"/>
            <a:ext cx="6105006"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Gill Sans"/>
                <a:ea typeface="Gill Sans"/>
                <a:cs typeface="Gill Sans"/>
                <a:sym typeface="Gill Sans"/>
              </a:defRPr>
            </a:lvl1pPr>
          </a:lstStyle>
          <a:p>
            <a:pPr lvl="0">
              <a:defRPr sz="1800"/>
            </a:pPr>
            <a:r>
              <a:rPr sz="3600"/>
              <a:t>Lär dig skriva program som t.ex.</a:t>
            </a:r>
          </a:p>
        </p:txBody>
      </p:sp>
      <p:sp>
        <p:nvSpPr>
          <p:cNvPr id="511" name="Shape 511"/>
          <p:cNvSpPr/>
          <p:nvPr/>
        </p:nvSpPr>
        <p:spPr>
          <a:xfrm>
            <a:off x="1926604" y="3803649"/>
            <a:ext cx="6408392"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365C0"/>
                </a:solidFill>
                <a:latin typeface="Gill Sans"/>
                <a:ea typeface="Gill Sans"/>
                <a:cs typeface="Gill Sans"/>
                <a:sym typeface="Gill Sans"/>
              </a:defRPr>
            </a:lvl1pPr>
          </a:lstStyle>
          <a:p>
            <a:pPr lvl="0">
              <a:defRPr sz="1800">
                <a:solidFill>
                  <a:srgbClr val="000000"/>
                </a:solidFill>
              </a:defRPr>
            </a:pPr>
            <a:r>
              <a:rPr sz="3600">
                <a:solidFill>
                  <a:srgbClr val="0365C0"/>
                </a:solidFill>
              </a:rPr>
              <a:t>skriver ut ett mönster med ASCII,</a:t>
            </a:r>
          </a:p>
        </p:txBody>
      </p:sp>
      <p:sp>
        <p:nvSpPr>
          <p:cNvPr id="512" name="Shape 512"/>
          <p:cNvSpPr/>
          <p:nvPr/>
        </p:nvSpPr>
        <p:spPr>
          <a:xfrm>
            <a:off x="1924161" y="4438649"/>
            <a:ext cx="5600478"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365C0"/>
                </a:solidFill>
                <a:latin typeface="Gill Sans"/>
                <a:ea typeface="Gill Sans"/>
                <a:cs typeface="Gill Sans"/>
                <a:sym typeface="Gill Sans"/>
              </a:defRPr>
            </a:lvl1pPr>
          </a:lstStyle>
          <a:p>
            <a:pPr lvl="0">
              <a:defRPr sz="1800">
                <a:solidFill>
                  <a:srgbClr val="000000"/>
                </a:solidFill>
              </a:defRPr>
            </a:pPr>
            <a:r>
              <a:rPr sz="3600">
                <a:solidFill>
                  <a:srgbClr val="0365C0"/>
                </a:solidFill>
              </a:rPr>
              <a:t>skriver en fil, ändrar en bildfil,</a:t>
            </a:r>
          </a:p>
        </p:txBody>
      </p:sp>
      <p:sp>
        <p:nvSpPr>
          <p:cNvPr id="513" name="Shape 513"/>
          <p:cNvSpPr/>
          <p:nvPr/>
        </p:nvSpPr>
        <p:spPr>
          <a:xfrm>
            <a:off x="1962397" y="5073649"/>
            <a:ext cx="6032005"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365C0"/>
                </a:solidFill>
                <a:latin typeface="Gill Sans"/>
                <a:ea typeface="Gill Sans"/>
                <a:cs typeface="Gill Sans"/>
                <a:sym typeface="Gill Sans"/>
              </a:defRPr>
            </a:lvl1pPr>
          </a:lstStyle>
          <a:p>
            <a:pPr lvl="0">
              <a:defRPr sz="1800">
                <a:solidFill>
                  <a:srgbClr val="000000"/>
                </a:solidFill>
              </a:defRPr>
            </a:pPr>
            <a:r>
              <a:rPr sz="3600">
                <a:solidFill>
                  <a:srgbClr val="0365C0"/>
                </a:solidFill>
              </a:rPr>
              <a:t>fungerar på din Android telefon!</a:t>
            </a:r>
          </a:p>
        </p:txBody>
      </p:sp>
      <p:sp>
        <p:nvSpPr>
          <p:cNvPr id="514" name="Shape 514"/>
          <p:cNvSpPr/>
          <p:nvPr/>
        </p:nvSpPr>
        <p:spPr>
          <a:xfrm>
            <a:off x="1956804" y="5708649"/>
            <a:ext cx="4112792"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365C0"/>
                </a:solidFill>
                <a:latin typeface="Gill Sans"/>
                <a:ea typeface="Gill Sans"/>
                <a:cs typeface="Gill Sans"/>
                <a:sym typeface="Gill Sans"/>
              </a:defRPr>
            </a:lvl1pPr>
          </a:lstStyle>
          <a:p>
            <a:pPr lvl="0">
              <a:defRPr sz="1800">
                <a:solidFill>
                  <a:srgbClr val="000000"/>
                </a:solidFill>
              </a:defRPr>
            </a:pPr>
            <a:r>
              <a:rPr sz="3600">
                <a:solidFill>
                  <a:srgbClr val="0365C0"/>
                </a:solidFill>
              </a:rPr>
              <a:t>spelar lite musik, eller</a:t>
            </a:r>
          </a:p>
        </p:txBody>
      </p:sp>
      <p:sp>
        <p:nvSpPr>
          <p:cNvPr id="515" name="Shape 515"/>
          <p:cNvSpPr/>
          <p:nvPr/>
        </p:nvSpPr>
        <p:spPr>
          <a:xfrm>
            <a:off x="1971538" y="6343649"/>
            <a:ext cx="659792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365C0"/>
                </a:solidFill>
                <a:latin typeface="Gill Sans"/>
                <a:ea typeface="Gill Sans"/>
                <a:cs typeface="Gill Sans"/>
                <a:sym typeface="Gill Sans"/>
              </a:defRPr>
            </a:lvl1pPr>
          </a:lstStyle>
          <a:p>
            <a:pPr lvl="0">
              <a:defRPr sz="1800">
                <a:solidFill>
                  <a:srgbClr val="000000"/>
                </a:solidFill>
              </a:defRPr>
            </a:pPr>
            <a:r>
              <a:rPr sz="3600">
                <a:solidFill>
                  <a:srgbClr val="0365C0"/>
                </a:solidFill>
              </a:rPr>
              <a:t>berättar om det blir regn idag, mm.</a:t>
            </a:r>
          </a:p>
        </p:txBody>
      </p:sp>
      <p:sp>
        <p:nvSpPr>
          <p:cNvPr id="516" name="Shape 516"/>
          <p:cNvSpPr/>
          <p:nvPr/>
        </p:nvSpPr>
        <p:spPr>
          <a:xfrm>
            <a:off x="1544897" y="7105649"/>
            <a:ext cx="372591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Gill Sans"/>
                <a:ea typeface="Gill Sans"/>
                <a:cs typeface="Gill Sans"/>
                <a:sym typeface="Gill Sans"/>
              </a:defRPr>
            </a:lvl1pPr>
          </a:lstStyle>
          <a:p>
            <a:pPr lvl="0">
              <a:defRPr sz="1800"/>
            </a:pPr>
            <a:r>
              <a:rPr sz="3600"/>
              <a:t>Vad intresserar dig?</a:t>
            </a:r>
          </a:p>
        </p:txBody>
      </p:sp>
      <p:sp>
        <p:nvSpPr>
          <p:cNvPr id="517" name="Shape 517"/>
          <p:cNvSpPr/>
          <p:nvPr/>
        </p:nvSpPr>
        <p:spPr>
          <a:xfrm>
            <a:off x="5644949" y="7096022"/>
            <a:ext cx="6355260"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3600">
                <a:solidFill>
                  <a:srgbClr val="C82506"/>
                </a:solidFill>
                <a:latin typeface="Gill Sans"/>
                <a:ea typeface="Gill Sans"/>
                <a:cs typeface="Gill Sans"/>
                <a:sym typeface="Gill Sans"/>
              </a:rPr>
              <a:t>Det kommer att vara </a:t>
            </a:r>
            <a:r>
              <a:rPr i="1" sz="3600">
                <a:solidFill>
                  <a:srgbClr val="C82506"/>
                </a:solidFill>
                <a:latin typeface="Gill Sans SemiBold"/>
                <a:ea typeface="Gill Sans SemiBold"/>
                <a:cs typeface="Gill Sans SemiBold"/>
                <a:sym typeface="Gill Sans SemiBold"/>
              </a:rPr>
              <a:t>mycket</a:t>
            </a:r>
            <a:r>
              <a:rPr sz="3600">
                <a:solidFill>
                  <a:srgbClr val="C82506"/>
                </a:solidFill>
                <a:latin typeface="Gill Sans"/>
                <a:ea typeface="Gill Sans"/>
                <a:cs typeface="Gill Sans"/>
                <a:sym typeface="Gill Sans"/>
              </a:rPr>
              <a:t> </a:t>
            </a:r>
            <a:endParaRPr sz="3600">
              <a:solidFill>
                <a:srgbClr val="C82506"/>
              </a:solidFill>
              <a:latin typeface="Gill Sans"/>
              <a:ea typeface="Gill Sans"/>
              <a:cs typeface="Gill Sans"/>
              <a:sym typeface="Gill Sans"/>
            </a:endParaRPr>
          </a:p>
          <a:p>
            <a:pPr lvl="0" algn="l">
              <a:defRPr sz="1800"/>
            </a:pPr>
            <a:r>
              <a:rPr i="1" sz="3600">
                <a:solidFill>
                  <a:srgbClr val="C82506"/>
                </a:solidFill>
                <a:latin typeface="Gill Sans SemiBold"/>
                <a:ea typeface="Gill Sans SemiBold"/>
                <a:cs typeface="Gill Sans SemiBold"/>
                <a:sym typeface="Gill Sans SemiBold"/>
              </a:rPr>
              <a:t>trögt</a:t>
            </a:r>
            <a:r>
              <a:rPr sz="3600">
                <a:solidFill>
                  <a:srgbClr val="C82506"/>
                </a:solidFill>
                <a:latin typeface="Gill Sans"/>
                <a:ea typeface="Gill Sans"/>
                <a:cs typeface="Gill Sans"/>
                <a:sym typeface="Gill Sans"/>
              </a:rPr>
              <a:t> i början, men det blir bättre.</a:t>
            </a:r>
          </a:p>
        </p:txBody>
      </p:sp>
      <p:pic>
        <p:nvPicPr>
          <p:cNvPr id="518" name=""/>
          <p:cNvPicPr/>
          <p:nvPr/>
        </p:nvPicPr>
        <p:blipFill>
          <a:blip r:embed="rId2">
            <a:extLst/>
          </a:blip>
          <a:stretch>
            <a:fillRect/>
          </a:stretch>
        </p:blipFill>
        <p:spPr>
          <a:xfrm rot="21300000">
            <a:off x="9585204" y="4535563"/>
            <a:ext cx="2508670" cy="1781023"/>
          </a:xfrm>
          <a:prstGeom prst="rect">
            <a:avLst/>
          </a:prstGeom>
          <a:effectLst>
            <a:outerShdw sx="100000" sy="100000" kx="0" ky="0" algn="b" rotWithShape="0" blurRad="215900" dist="127000" dir="3420000">
              <a:srgbClr val="000000">
                <a:alpha val="50000"/>
              </a:srgbClr>
            </a:outerShdw>
          </a:effectLst>
        </p:spPr>
      </p:pic>
      <p:sp>
        <p:nvSpPr>
          <p:cNvPr id="519" name="Shape 519"/>
          <p:cNvSpPr/>
          <p:nvPr/>
        </p:nvSpPr>
        <p:spPr>
          <a:xfrm rot="21300000">
            <a:off x="9118721" y="3866806"/>
            <a:ext cx="3314850"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300">
                <a:latin typeface="Gill Sans SemiBold"/>
                <a:ea typeface="Gill Sans SemiBold"/>
                <a:cs typeface="Gill Sans SemiBold"/>
                <a:sym typeface="Gill Sans SemiBold"/>
              </a:defRPr>
            </a:lvl1pPr>
          </a:lstStyle>
          <a:p>
            <a:pPr lvl="0">
              <a:defRPr sz="1800"/>
            </a:pPr>
            <a:r>
              <a:rPr sz="3300"/>
              <a:t>Lär dig hitta svar!</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5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5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5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5" fill="hold">
                                  <p:stCondLst>
                                    <p:cond delay="0"/>
                                  </p:stCondLst>
                                  <p:iterate type="el" backwards="0">
                                    <p:tmAbs val="0"/>
                                  </p:iterate>
                                  <p:childTnLst>
                                    <p:set>
                                      <p:cBhvr>
                                        <p:cTn id="22" fill="hold"/>
                                        <p:tgtEl>
                                          <p:spTgt spid="5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6" fill="hold">
                                  <p:stCondLst>
                                    <p:cond delay="0"/>
                                  </p:stCondLst>
                                  <p:iterate type="el" backwards="0">
                                    <p:tmAbs val="0"/>
                                  </p:iterate>
                                  <p:childTnLst>
                                    <p:set>
                                      <p:cBhvr>
                                        <p:cTn id="26" fill="hold"/>
                                        <p:tgtEl>
                                          <p:spTgt spid="5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 grpId="7" fill="hold">
                                  <p:stCondLst>
                                    <p:cond delay="0"/>
                                  </p:stCondLst>
                                  <p:iterate type="el" backwards="0">
                                    <p:tmAbs val="0"/>
                                  </p:iterate>
                                  <p:childTnLst>
                                    <p:set>
                                      <p:cBhvr>
                                        <p:cTn id="30" fill="hold"/>
                                        <p:tgtEl>
                                          <p:spTgt spid="5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 grpId="8" fill="hold">
                                  <p:stCondLst>
                                    <p:cond delay="0"/>
                                  </p:stCondLst>
                                  <p:iterate type="el" backwards="0">
                                    <p:tmAbs val="0"/>
                                  </p:iterate>
                                  <p:childTnLst>
                                    <p:set>
                                      <p:cBhvr>
                                        <p:cTn id="34" fill="hold"/>
                                        <p:tgtEl>
                                          <p:spTgt spid="5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 grpId="9" fill="hold">
                                  <p:stCondLst>
                                    <p:cond delay="0"/>
                                  </p:stCondLst>
                                  <p:iterate type="el" backwards="0">
                                    <p:tmAbs val="0"/>
                                  </p:iterate>
                                  <p:childTnLst>
                                    <p:set>
                                      <p:cBhvr>
                                        <p:cTn id="38" fill="hold"/>
                                        <p:tgtEl>
                                          <p:spTgt spid="5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10" fill="hold">
                                  <p:stCondLst>
                                    <p:cond delay="0"/>
                                  </p:stCondLst>
                                  <p:iterate type="el" backwards="0">
                                    <p:tmAbs val="0"/>
                                  </p:iterate>
                                  <p:childTnLst>
                                    <p:set>
                                      <p:cBhvr>
                                        <p:cTn id="42" fill="hold"/>
                                        <p:tgtEl>
                                          <p:spTgt spid="5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 grpId="11" fill="hold">
                                  <p:stCondLst>
                                    <p:cond delay="0"/>
                                  </p:stCondLst>
                                  <p:iterate type="el" backwards="0">
                                    <p:tmAbs val="0"/>
                                  </p:iterate>
                                  <p:childTnLst>
                                    <p:set>
                                      <p:cBhvr>
                                        <p:cTn id="46" fill="hold"/>
                                        <p:tgtEl>
                                          <p:spTgt spid="5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nodeType="clickEffect" presetClass="entr" presetSubtype="0" presetID="1" grpId="12" fill="hold">
                                  <p:stCondLst>
                                    <p:cond delay="0"/>
                                  </p:stCondLst>
                                  <p:iterate type="el" backwards="0">
                                    <p:tmAbs val="0"/>
                                  </p:iterate>
                                  <p:childTnLst>
                                    <p:set>
                                      <p:cBhvr>
                                        <p:cTn id="50" fill="hold"/>
                                        <p:tgtEl>
                                          <p:spTgt spid="5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9" grpId="2"/>
      <p:bldP build="whole" bldLvl="1" animBg="1" rev="0" advAuto="0" spid="513" grpId="6"/>
      <p:bldP build="whole" bldLvl="1" animBg="1" rev="0" advAuto="0" spid="510" grpId="3"/>
      <p:bldP build="whole" bldLvl="1" animBg="1" rev="0" advAuto="0" spid="514" grpId="7"/>
      <p:bldP build="whole" bldLvl="1" animBg="1" rev="0" advAuto="0" spid="515" grpId="8"/>
      <p:bldP build="whole" bldLvl="1" animBg="1" rev="0" advAuto="0" spid="516" grpId="9"/>
      <p:bldP build="whole" bldLvl="1" animBg="1" rev="0" advAuto="0" spid="519" grpId="12"/>
      <p:bldP build="whole" bldLvl="1" animBg="1" rev="0" advAuto="0" spid="517" grpId="10"/>
      <p:bldP build="whole" bldLvl="1" animBg="1" rev="0" advAuto="0" spid="518" grpId="11"/>
      <p:bldP build="whole" bldLvl="1" animBg="1" rev="0" advAuto="0" spid="508" grpId="1"/>
      <p:bldP build="whole" bldLvl="1" animBg="1" rev="0" advAuto="0" spid="511" grpId="4"/>
      <p:bldP build="whole" bldLvl="1" animBg="1" rev="0" advAuto="0" spid="512" grpId="5"/>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1" name="Shape 521"/>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CV tips!</a:t>
            </a:r>
          </a:p>
        </p:txBody>
      </p:sp>
      <p:sp>
        <p:nvSpPr>
          <p:cNvPr id="522" name="Shape 522"/>
          <p:cNvSpPr/>
          <p:nvPr/>
        </p:nvSpPr>
        <p:spPr>
          <a:xfrm>
            <a:off x="2824596" y="3035300"/>
            <a:ext cx="7355608"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3600">
                <a:latin typeface="Gill Sans"/>
                <a:ea typeface="Gill Sans"/>
                <a:cs typeface="Gill Sans"/>
                <a:sym typeface="Gill Sans"/>
              </a:rPr>
              <a:t>En</a:t>
            </a:r>
            <a:r>
              <a:rPr sz="3600">
                <a:solidFill>
                  <a:srgbClr val="C82506"/>
                </a:solidFill>
                <a:latin typeface="Gill Sans"/>
                <a:ea typeface="Gill Sans"/>
                <a:cs typeface="Gill Sans"/>
                <a:sym typeface="Gill Sans"/>
              </a:rPr>
              <a:t> trist CV</a:t>
            </a:r>
            <a:r>
              <a:rPr sz="3600">
                <a:latin typeface="Gill Sans"/>
                <a:ea typeface="Gill Sans"/>
                <a:cs typeface="Gill Sans"/>
                <a:sym typeface="Gill Sans"/>
              </a:rPr>
              <a:t> har bara </a:t>
            </a:r>
            <a:r>
              <a:rPr sz="3600">
                <a:solidFill>
                  <a:srgbClr val="C82506"/>
                </a:solidFill>
                <a:latin typeface="Gill Sans"/>
                <a:ea typeface="Gill Sans"/>
                <a:cs typeface="Gill Sans"/>
                <a:sym typeface="Gill Sans"/>
              </a:rPr>
              <a:t>lista på all kurser</a:t>
            </a:r>
            <a:r>
              <a:rPr sz="3600">
                <a:latin typeface="Gill Sans"/>
                <a:ea typeface="Gill Sans"/>
                <a:cs typeface="Gill Sans"/>
                <a:sym typeface="Gill Sans"/>
              </a:rPr>
              <a:t> </a:t>
            </a:r>
            <a:endParaRPr sz="3600">
              <a:latin typeface="Gill Sans"/>
              <a:ea typeface="Gill Sans"/>
              <a:cs typeface="Gill Sans"/>
              <a:sym typeface="Gill Sans"/>
            </a:endParaRPr>
          </a:p>
          <a:p>
            <a:pPr lvl="0" algn="l">
              <a:defRPr sz="1800"/>
            </a:pPr>
            <a:r>
              <a:rPr sz="3600">
                <a:latin typeface="Gill Sans"/>
                <a:ea typeface="Gill Sans"/>
                <a:cs typeface="Gill Sans"/>
                <a:sym typeface="Gill Sans"/>
              </a:rPr>
              <a:t>som du har gott.</a:t>
            </a:r>
          </a:p>
        </p:txBody>
      </p:sp>
      <p:sp>
        <p:nvSpPr>
          <p:cNvPr id="523" name="Shape 523"/>
          <p:cNvSpPr/>
          <p:nvPr/>
        </p:nvSpPr>
        <p:spPr>
          <a:xfrm>
            <a:off x="2888395" y="4934564"/>
            <a:ext cx="7580431" cy="114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3600">
                <a:latin typeface="Gill Sans"/>
                <a:ea typeface="Gill Sans"/>
                <a:cs typeface="Gill Sans"/>
                <a:sym typeface="Gill Sans"/>
              </a:rPr>
              <a:t>En </a:t>
            </a:r>
            <a:r>
              <a:rPr sz="3600">
                <a:solidFill>
                  <a:srgbClr val="00882B"/>
                </a:solidFill>
                <a:latin typeface="Gill Sans"/>
                <a:ea typeface="Gill Sans"/>
                <a:cs typeface="Gill Sans"/>
                <a:sym typeface="Gill Sans"/>
              </a:rPr>
              <a:t>fin CV</a:t>
            </a:r>
            <a:r>
              <a:rPr sz="3600">
                <a:latin typeface="Gill Sans"/>
                <a:ea typeface="Gill Sans"/>
                <a:cs typeface="Gill Sans"/>
                <a:sym typeface="Gill Sans"/>
              </a:rPr>
              <a:t> har en lista på </a:t>
            </a:r>
            <a:r>
              <a:rPr sz="3600">
                <a:solidFill>
                  <a:srgbClr val="00882B"/>
                </a:solidFill>
                <a:latin typeface="Gill Sans"/>
                <a:ea typeface="Gill Sans"/>
                <a:cs typeface="Gill Sans"/>
                <a:sym typeface="Gill Sans"/>
              </a:rPr>
              <a:t>tuffa projekt</a:t>
            </a:r>
            <a:r>
              <a:rPr sz="3600">
                <a:latin typeface="Gill Sans"/>
                <a:ea typeface="Gill Sans"/>
                <a:cs typeface="Gill Sans"/>
                <a:sym typeface="Gill Sans"/>
              </a:rPr>
              <a:t> som du har </a:t>
            </a:r>
            <a:r>
              <a:rPr sz="3600">
                <a:solidFill>
                  <a:srgbClr val="00882B"/>
                </a:solidFill>
                <a:latin typeface="Gill Sans"/>
                <a:ea typeface="Gill Sans"/>
                <a:cs typeface="Gill Sans"/>
                <a:sym typeface="Gill Sans"/>
              </a:rPr>
              <a:t>lyckats med</a:t>
            </a:r>
            <a:r>
              <a:rPr sz="3600">
                <a:latin typeface="Gill Sans"/>
                <a:ea typeface="Gill Sans"/>
                <a:cs typeface="Gill Sans"/>
                <a:sym typeface="Gill Sans"/>
              </a:rPr>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5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2" grpId="1"/>
      <p:bldP build="whole" bldLvl="1" animBg="1" rev="0" advAuto="0" spid="523" grpId="2"/>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5" name="Shape 525"/>
          <p:cNvSpPr/>
          <p:nvPr/>
        </p:nvSpPr>
        <p:spPr>
          <a:xfrm>
            <a:off x="1505530" y="3127887"/>
            <a:ext cx="9993740" cy="315103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lgn="l" defTabSz="379729">
              <a:defRPr sz="1800"/>
            </a:pPr>
            <a:r>
              <a:rPr sz="6825">
                <a:solidFill>
                  <a:srgbClr val="00882B"/>
                </a:solidFill>
                <a:latin typeface="Gill Sans"/>
                <a:ea typeface="Gill Sans"/>
                <a:cs typeface="Gill Sans"/>
                <a:sym typeface="Gill Sans"/>
              </a:rPr>
              <a:t>experience</a:t>
            </a:r>
            <a:endParaRPr sz="6825">
              <a:solidFill>
                <a:srgbClr val="00882B"/>
              </a:solidFill>
              <a:latin typeface="Gill Sans"/>
              <a:ea typeface="Gill Sans"/>
              <a:cs typeface="Gill Sans"/>
              <a:sym typeface="Gill Sans"/>
            </a:endParaRPr>
          </a:p>
          <a:p>
            <a:pPr lvl="0" algn="l" defTabSz="379729">
              <a:defRPr sz="1800"/>
            </a:pPr>
            <a:r>
              <a:rPr sz="6825">
                <a:solidFill>
                  <a:srgbClr val="0365C0"/>
                </a:solidFill>
                <a:latin typeface="Gill Sans"/>
                <a:ea typeface="Gill Sans"/>
                <a:cs typeface="Gill Sans"/>
                <a:sym typeface="Gill Sans"/>
              </a:rPr>
              <a:t>=</a:t>
            </a:r>
            <a:endParaRPr sz="6825">
              <a:solidFill>
                <a:srgbClr val="0365C0"/>
              </a:solidFill>
              <a:latin typeface="Gill Sans"/>
              <a:ea typeface="Gill Sans"/>
              <a:cs typeface="Gill Sans"/>
              <a:sym typeface="Gill Sans"/>
            </a:endParaRPr>
          </a:p>
          <a:p>
            <a:pPr lvl="0" algn="l" defTabSz="379729">
              <a:defRPr sz="1800"/>
            </a:pPr>
            <a:r>
              <a:rPr sz="6825">
                <a:solidFill>
                  <a:srgbClr val="C82506"/>
                </a:solidFill>
                <a:latin typeface="Gill Sans"/>
                <a:ea typeface="Gill Sans"/>
                <a:cs typeface="Gill Sans"/>
                <a:sym typeface="Gill Sans"/>
              </a:rPr>
              <a:t>sum of all previous</a:t>
            </a:r>
            <a:r>
              <a:rPr sz="6825">
                <a:solidFill>
                  <a:srgbClr val="0365C0"/>
                </a:solidFill>
                <a:latin typeface="Gill Sans"/>
                <a:ea typeface="Gill Sans"/>
                <a:cs typeface="Gill Sans"/>
                <a:sym typeface="Gill Sans"/>
              </a:rPr>
              <a:t> </a:t>
            </a:r>
            <a:r>
              <a:rPr sz="6825">
                <a:solidFill>
                  <a:srgbClr val="C82506"/>
                </a:solidFill>
                <a:latin typeface="Gill Sans"/>
                <a:ea typeface="Gill Sans"/>
                <a:cs typeface="Gill Sans"/>
                <a:sym typeface="Gill Sans"/>
              </a:rPr>
              <a:t>mistakes</a:t>
            </a:r>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7" name="Shape 527"/>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Sammanfattning</a:t>
            </a:r>
          </a:p>
        </p:txBody>
      </p:sp>
      <p:sp>
        <p:nvSpPr>
          <p:cNvPr id="528" name="Shape 528"/>
          <p:cNvSpPr/>
          <p:nvPr/>
        </p:nvSpPr>
        <p:spPr>
          <a:xfrm>
            <a:off x="1883694" y="2335217"/>
            <a:ext cx="8013717" cy="596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300">
                <a:latin typeface="Gill Sans Light"/>
                <a:ea typeface="Gill Sans Light"/>
                <a:cs typeface="Gill Sans Light"/>
                <a:sym typeface="Gill Sans Light"/>
              </a:rPr>
              <a:t>Del 1:  </a:t>
            </a:r>
            <a:r>
              <a:rPr sz="3300">
                <a:latin typeface="Gill Sans SemiBold"/>
                <a:ea typeface="Gill Sans SemiBold"/>
                <a:cs typeface="Gill Sans SemiBold"/>
                <a:sym typeface="Gill Sans SemiBold"/>
              </a:rPr>
              <a:t>hur fungerar kursen?</a:t>
            </a:r>
          </a:p>
        </p:txBody>
      </p:sp>
      <p:sp>
        <p:nvSpPr>
          <p:cNvPr id="529" name="Shape 529"/>
          <p:cNvSpPr/>
          <p:nvPr/>
        </p:nvSpPr>
        <p:spPr>
          <a:xfrm>
            <a:off x="1883694" y="4240217"/>
            <a:ext cx="8013717" cy="596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300">
                <a:latin typeface="Gill Sans Light"/>
                <a:ea typeface="Gill Sans Light"/>
                <a:cs typeface="Gill Sans Light"/>
                <a:sym typeface="Gill Sans Light"/>
              </a:rPr>
              <a:t>Del 2:  </a:t>
            </a:r>
            <a:r>
              <a:rPr sz="3300">
                <a:latin typeface="Gill Sans SemiBold"/>
                <a:ea typeface="Gill Sans SemiBold"/>
                <a:cs typeface="Gill Sans SemiBold"/>
                <a:sym typeface="Gill Sans SemiBold"/>
              </a:rPr>
              <a:t>vad är (objeckto.) programmering?</a:t>
            </a:r>
          </a:p>
        </p:txBody>
      </p:sp>
      <p:sp>
        <p:nvSpPr>
          <p:cNvPr id="530" name="Shape 530"/>
          <p:cNvSpPr/>
          <p:nvPr/>
        </p:nvSpPr>
        <p:spPr>
          <a:xfrm>
            <a:off x="1883694" y="6526217"/>
            <a:ext cx="8013717" cy="596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300">
                <a:latin typeface="Gill Sans Light"/>
                <a:ea typeface="Gill Sans Light"/>
                <a:cs typeface="Gill Sans Light"/>
                <a:sym typeface="Gill Sans Light"/>
              </a:rPr>
              <a:t>Del 3:  </a:t>
            </a:r>
            <a:r>
              <a:rPr sz="3300">
                <a:latin typeface="Gill Sans SemiBold"/>
                <a:ea typeface="Gill Sans SemiBold"/>
                <a:cs typeface="Gill Sans SemiBold"/>
                <a:sym typeface="Gill Sans SemiBold"/>
              </a:rPr>
              <a:t>hur lär man sig programmera?</a:t>
            </a:r>
          </a:p>
        </p:txBody>
      </p:sp>
      <p:sp>
        <p:nvSpPr>
          <p:cNvPr id="531" name="Shape 531"/>
          <p:cNvSpPr/>
          <p:nvPr/>
        </p:nvSpPr>
        <p:spPr>
          <a:xfrm>
            <a:off x="2459877" y="7226299"/>
            <a:ext cx="780564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300">
                <a:solidFill>
                  <a:srgbClr val="00882B"/>
                </a:solidFill>
                <a:latin typeface="Gill Sans"/>
                <a:ea typeface="Gill Sans"/>
                <a:cs typeface="Gill Sans"/>
                <a:sym typeface="Gill Sans"/>
              </a:defRPr>
            </a:lvl1pPr>
          </a:lstStyle>
          <a:p>
            <a:pPr lvl="0">
              <a:defRPr sz="1800">
                <a:solidFill>
                  <a:srgbClr val="000000"/>
                </a:solidFill>
              </a:defRPr>
            </a:pPr>
            <a:r>
              <a:rPr sz="3300">
                <a:solidFill>
                  <a:srgbClr val="00882B"/>
                </a:solidFill>
              </a:rPr>
              <a:t>Programmera, programmera, programmera…</a:t>
            </a:r>
          </a:p>
        </p:txBody>
      </p:sp>
      <p:sp>
        <p:nvSpPr>
          <p:cNvPr id="532" name="Shape 532"/>
          <p:cNvSpPr/>
          <p:nvPr/>
        </p:nvSpPr>
        <p:spPr>
          <a:xfrm>
            <a:off x="2450014" y="7759699"/>
            <a:ext cx="6976859"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300">
                <a:solidFill>
                  <a:srgbClr val="C82506"/>
                </a:solidFill>
                <a:latin typeface="Gill Sans"/>
                <a:ea typeface="Gill Sans"/>
                <a:cs typeface="Gill Sans"/>
                <a:sym typeface="Gill Sans"/>
              </a:defRPr>
            </a:lvl1pPr>
          </a:lstStyle>
          <a:p>
            <a:pPr lvl="0">
              <a:defRPr sz="1800">
                <a:solidFill>
                  <a:srgbClr val="000000"/>
                </a:solidFill>
              </a:defRPr>
            </a:pPr>
            <a:r>
              <a:rPr sz="3300">
                <a:solidFill>
                  <a:srgbClr val="C82506"/>
                </a:solidFill>
              </a:rPr>
              <a:t>Programmera något som intresserar dig!</a:t>
            </a:r>
          </a:p>
        </p:txBody>
      </p:sp>
      <p:sp>
        <p:nvSpPr>
          <p:cNvPr id="533" name="Shape 533"/>
          <p:cNvSpPr/>
          <p:nvPr/>
        </p:nvSpPr>
        <p:spPr>
          <a:xfrm>
            <a:off x="2439345" y="8305799"/>
            <a:ext cx="309691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300">
                <a:solidFill>
                  <a:srgbClr val="0365C0"/>
                </a:solidFill>
                <a:latin typeface="Gill Sans"/>
                <a:ea typeface="Gill Sans"/>
                <a:cs typeface="Gill Sans"/>
                <a:sym typeface="Gill Sans"/>
              </a:defRPr>
            </a:lvl1pPr>
          </a:lstStyle>
          <a:p>
            <a:pPr lvl="0">
              <a:defRPr sz="1800">
                <a:solidFill>
                  <a:srgbClr val="000000"/>
                </a:solidFill>
              </a:defRPr>
            </a:pPr>
            <a:r>
              <a:rPr sz="3300">
                <a:solidFill>
                  <a:srgbClr val="0365C0"/>
                </a:solidFill>
              </a:rPr>
              <a:t>Försök hitta svar!</a:t>
            </a:r>
          </a:p>
        </p:txBody>
      </p:sp>
      <p:sp>
        <p:nvSpPr>
          <p:cNvPr id="534" name="Shape 534"/>
          <p:cNvSpPr/>
          <p:nvPr/>
        </p:nvSpPr>
        <p:spPr>
          <a:xfrm>
            <a:off x="2459877" y="3035299"/>
            <a:ext cx="8416901"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3300">
                <a:solidFill>
                  <a:srgbClr val="00882B"/>
                </a:solidFill>
                <a:latin typeface="Gill Sans"/>
                <a:ea typeface="Gill Sans"/>
                <a:cs typeface="Gill Sans"/>
                <a:sym typeface="Gill Sans"/>
              </a:rPr>
              <a:t>Föreläsningar, </a:t>
            </a:r>
            <a:r>
              <a:rPr sz="3300">
                <a:solidFill>
                  <a:srgbClr val="C82506"/>
                </a:solidFill>
                <a:latin typeface="Gill Sans"/>
                <a:ea typeface="Gill Sans"/>
                <a:cs typeface="Gill Sans"/>
                <a:sym typeface="Gill Sans"/>
              </a:rPr>
              <a:t>labbar</a:t>
            </a:r>
            <a:r>
              <a:rPr sz="3300">
                <a:solidFill>
                  <a:srgbClr val="00882B"/>
                </a:solidFill>
                <a:latin typeface="Gill Sans"/>
                <a:ea typeface="Gill Sans"/>
                <a:cs typeface="Gill Sans"/>
                <a:sym typeface="Gill Sans"/>
              </a:rPr>
              <a:t>, övningar, </a:t>
            </a:r>
            <a:r>
              <a:rPr sz="3300">
                <a:solidFill>
                  <a:srgbClr val="0365C0"/>
                </a:solidFill>
                <a:latin typeface="Gill Sans"/>
                <a:ea typeface="Gill Sans"/>
                <a:cs typeface="Gill Sans"/>
                <a:sym typeface="Gill Sans"/>
              </a:rPr>
              <a:t>bok</a:t>
            </a:r>
            <a:r>
              <a:rPr sz="3300">
                <a:solidFill>
                  <a:srgbClr val="00882B"/>
                </a:solidFill>
                <a:latin typeface="Gill Sans"/>
                <a:ea typeface="Gill Sans"/>
                <a:cs typeface="Gill Sans"/>
                <a:sym typeface="Gill Sans"/>
              </a:rPr>
              <a:t> och </a:t>
            </a:r>
            <a:r>
              <a:rPr sz="3300">
                <a:solidFill>
                  <a:srgbClr val="C82506"/>
                </a:solidFill>
                <a:latin typeface="Gill Sans"/>
                <a:ea typeface="Gill Sans"/>
                <a:cs typeface="Gill Sans"/>
                <a:sym typeface="Gill Sans"/>
              </a:rPr>
              <a:t>tentamen</a:t>
            </a:r>
            <a:r>
              <a:rPr sz="3300">
                <a:solidFill>
                  <a:srgbClr val="00882B"/>
                </a:solidFill>
                <a:latin typeface="Gill Sans"/>
                <a:ea typeface="Gill Sans"/>
                <a:cs typeface="Gill Sans"/>
                <a:sym typeface="Gill Sans"/>
              </a:rPr>
              <a:t>.</a:t>
            </a:r>
          </a:p>
        </p:txBody>
      </p:sp>
      <p:sp>
        <p:nvSpPr>
          <p:cNvPr id="535" name="Shape 535"/>
          <p:cNvSpPr/>
          <p:nvPr/>
        </p:nvSpPr>
        <p:spPr>
          <a:xfrm>
            <a:off x="2459877" y="4953000"/>
            <a:ext cx="6139682"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3300">
                <a:solidFill>
                  <a:srgbClr val="00882B"/>
                </a:solidFill>
                <a:latin typeface="Gill Sans"/>
                <a:ea typeface="Gill Sans"/>
                <a:cs typeface="Gill Sans"/>
                <a:sym typeface="Gill Sans"/>
              </a:rPr>
              <a:t>Att bygga med objekt som klossar. </a:t>
            </a:r>
            <a:endParaRPr sz="3300">
              <a:solidFill>
                <a:srgbClr val="00882B"/>
              </a:solidFill>
              <a:latin typeface="Gill Sans"/>
              <a:ea typeface="Gill Sans"/>
              <a:cs typeface="Gill Sans"/>
              <a:sym typeface="Gill Sans"/>
            </a:endParaRPr>
          </a:p>
          <a:p>
            <a:pPr lvl="0" algn="l">
              <a:defRPr sz="1800"/>
            </a:pPr>
            <a:r>
              <a:rPr sz="3300">
                <a:solidFill>
                  <a:srgbClr val="00882B"/>
                </a:solidFill>
                <a:latin typeface="Gill Sans"/>
                <a:ea typeface="Gill Sans"/>
                <a:cs typeface="Gill Sans"/>
                <a:sym typeface="Gill Sans"/>
              </a:rPr>
              <a:t>Black-box tänkande. Abstraktion.</a:t>
            </a:r>
          </a:p>
        </p:txBody>
      </p:sp>
      <p:pic>
        <p:nvPicPr>
          <p:cNvPr id="536" name="pasted-image.png"/>
          <p:cNvPicPr/>
          <p:nvPr/>
        </p:nvPicPr>
        <p:blipFill>
          <a:blip r:embed="rId2">
            <a:extLst/>
          </a:blip>
          <a:stretch>
            <a:fillRect/>
          </a:stretch>
        </p:blipFill>
        <p:spPr>
          <a:xfrm>
            <a:off x="10072738" y="5859752"/>
            <a:ext cx="2397168" cy="1489932"/>
          </a:xfrm>
          <a:prstGeom prst="rect">
            <a:avLst/>
          </a:prstGeom>
          <a:ln w="12700">
            <a:miter lim="400000"/>
          </a:ln>
        </p:spPr>
      </p:pic>
      <p:grpSp>
        <p:nvGrpSpPr>
          <p:cNvPr id="546" name="Group 546"/>
          <p:cNvGrpSpPr/>
          <p:nvPr/>
        </p:nvGrpSpPr>
        <p:grpSpPr>
          <a:xfrm>
            <a:off x="10132418" y="4113217"/>
            <a:ext cx="2277808" cy="776477"/>
            <a:chOff x="0" y="0"/>
            <a:chExt cx="2277806" cy="776475"/>
          </a:xfrm>
        </p:grpSpPr>
        <p:sp>
          <p:nvSpPr>
            <p:cNvPr id="537" name="Shape 537"/>
            <p:cNvSpPr/>
            <p:nvPr/>
          </p:nvSpPr>
          <p:spPr>
            <a:xfrm>
              <a:off x="0" y="0"/>
              <a:ext cx="2277807" cy="776476"/>
            </a:xfrm>
            <a:prstGeom prst="rect">
              <a:avLst/>
            </a:prstGeom>
            <a:solidFill>
              <a:srgbClr val="4EA3F6"/>
            </a:solid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a:defRPr sz="2400">
                  <a:solidFill>
                    <a:srgbClr val="FFFFFF"/>
                  </a:solidFill>
                </a:defRPr>
              </a:pPr>
            </a:p>
          </p:txBody>
        </p:sp>
        <p:grpSp>
          <p:nvGrpSpPr>
            <p:cNvPr id="545" name="Group 545"/>
            <p:cNvGrpSpPr/>
            <p:nvPr/>
          </p:nvGrpSpPr>
          <p:grpSpPr>
            <a:xfrm>
              <a:off x="117816" y="26219"/>
              <a:ext cx="1948768" cy="724038"/>
              <a:chOff x="0" y="0"/>
              <a:chExt cx="1948767" cy="724036"/>
            </a:xfrm>
          </p:grpSpPr>
          <p:sp>
            <p:nvSpPr>
              <p:cNvPr id="538" name="Shape 538"/>
              <p:cNvSpPr/>
              <p:nvPr/>
            </p:nvSpPr>
            <p:spPr>
              <a:xfrm>
                <a:off x="0" y="397387"/>
                <a:ext cx="424768" cy="326650"/>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539" name="Shape 539"/>
              <p:cNvSpPr/>
              <p:nvPr/>
            </p:nvSpPr>
            <p:spPr>
              <a:xfrm>
                <a:off x="508000" y="397387"/>
                <a:ext cx="424768" cy="326650"/>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540" name="Shape 540"/>
              <p:cNvSpPr/>
              <p:nvPr/>
            </p:nvSpPr>
            <p:spPr>
              <a:xfrm>
                <a:off x="1016000" y="397387"/>
                <a:ext cx="424768" cy="326650"/>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541" name="Shape 541"/>
              <p:cNvSpPr/>
              <p:nvPr/>
            </p:nvSpPr>
            <p:spPr>
              <a:xfrm>
                <a:off x="1524000" y="397387"/>
                <a:ext cx="424768" cy="326650"/>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542" name="Shape 542"/>
              <p:cNvSpPr/>
              <p:nvPr/>
            </p:nvSpPr>
            <p:spPr>
              <a:xfrm>
                <a:off x="249356" y="0"/>
                <a:ext cx="424769" cy="326650"/>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543" name="Shape 543"/>
              <p:cNvSpPr/>
              <p:nvPr/>
            </p:nvSpPr>
            <p:spPr>
              <a:xfrm>
                <a:off x="808703" y="0"/>
                <a:ext cx="424768" cy="326650"/>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544" name="Shape 544"/>
              <p:cNvSpPr/>
              <p:nvPr/>
            </p:nvSpPr>
            <p:spPr>
              <a:xfrm>
                <a:off x="1368049" y="0"/>
                <a:ext cx="424768" cy="326650"/>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gr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5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5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5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5" fill="hold">
                                  <p:stCondLst>
                                    <p:cond delay="0"/>
                                  </p:stCondLst>
                                  <p:iterate type="el" backwards="0">
                                    <p:tmAbs val="0"/>
                                  </p:iterate>
                                  <p:childTnLst>
                                    <p:set>
                                      <p:cBhvr>
                                        <p:cTn id="22" fill="hold"/>
                                        <p:tgtEl>
                                          <p:spTgt spid="5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6" fill="hold">
                                  <p:stCondLst>
                                    <p:cond delay="0"/>
                                  </p:stCondLst>
                                  <p:iterate type="el" backwards="0">
                                    <p:tmAbs val="0"/>
                                  </p:iterate>
                                  <p:childTnLst>
                                    <p:set>
                                      <p:cBhvr>
                                        <p:cTn id="26" fill="hold"/>
                                        <p:tgtEl>
                                          <p:spTgt spid="5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 grpId="7" fill="hold">
                                  <p:stCondLst>
                                    <p:cond delay="0"/>
                                  </p:stCondLst>
                                  <p:iterate type="el" backwards="0">
                                    <p:tmAbs val="0"/>
                                  </p:iterate>
                                  <p:childTnLst>
                                    <p:set>
                                      <p:cBhvr>
                                        <p:cTn id="30" fill="hold"/>
                                        <p:tgtEl>
                                          <p:spTgt spid="5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5" grpId="2"/>
      <p:bldP build="whole" bldLvl="1" animBg="1" rev="0" advAuto="0" spid="546" grpId="3"/>
      <p:bldP build="whole" bldLvl="1" animBg="1" rev="0" advAuto="0" spid="534" grpId="1"/>
      <p:bldP build="whole" bldLvl="1" animBg="1" rev="0" advAuto="0" spid="536" grpId="4"/>
      <p:bldP build="whole" bldLvl="1" animBg="1" rev="0" advAuto="0" spid="531" grpId="5"/>
      <p:bldP build="whole" bldLvl="1" animBg="1" rev="0" advAuto="0" spid="532" grpId="6"/>
      <p:bldP build="whole" bldLvl="1" animBg="1" rev="0" advAuto="0" spid="533" grpId="7"/>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nvSpPr>
        <p:spPr>
          <a:xfrm>
            <a:off x="1841500" y="1968500"/>
            <a:ext cx="8953023"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l">
              <a:defRPr sz="5500">
                <a:solidFill>
                  <a:srgbClr val="0365C0"/>
                </a:solidFill>
                <a:latin typeface="Helvetica"/>
                <a:ea typeface="Helvetica"/>
                <a:cs typeface="Helvetica"/>
                <a:sym typeface="Helvetica"/>
              </a:defRPr>
            </a:lvl1pPr>
          </a:lstStyle>
          <a:p>
            <a:pPr lvl="0">
              <a:defRPr sz="1800">
                <a:solidFill>
                  <a:srgbClr val="000000"/>
                </a:solidFill>
              </a:defRPr>
            </a:pPr>
            <a:r>
              <a:rPr sz="5500">
                <a:solidFill>
                  <a:srgbClr val="0365C0"/>
                </a:solidFill>
              </a:rPr>
              <a:t>Denna föreläsning:</a:t>
            </a:r>
          </a:p>
        </p:txBody>
      </p:sp>
      <p:sp>
        <p:nvSpPr>
          <p:cNvPr id="87" name="Shape 87"/>
          <p:cNvSpPr/>
          <p:nvPr/>
        </p:nvSpPr>
        <p:spPr>
          <a:xfrm>
            <a:off x="2391694" y="3878267"/>
            <a:ext cx="8013717"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Light"/>
                <a:ea typeface="Gill Sans Light"/>
                <a:cs typeface="Gill Sans Light"/>
                <a:sym typeface="Gill Sans Light"/>
              </a:rPr>
              <a:t>Del 1:  </a:t>
            </a:r>
            <a:r>
              <a:rPr sz="3000">
                <a:latin typeface="Gill Sans SemiBold"/>
                <a:ea typeface="Gill Sans SemiBold"/>
                <a:cs typeface="Gill Sans SemiBold"/>
                <a:sym typeface="Gill Sans SemiBold"/>
              </a:rPr>
              <a:t>hur fungerar kursen</a:t>
            </a:r>
          </a:p>
        </p:txBody>
      </p:sp>
      <p:sp>
        <p:nvSpPr>
          <p:cNvPr id="88" name="Shape 88"/>
          <p:cNvSpPr/>
          <p:nvPr/>
        </p:nvSpPr>
        <p:spPr>
          <a:xfrm>
            <a:off x="2391694" y="4640267"/>
            <a:ext cx="8013717"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Light"/>
                <a:ea typeface="Gill Sans Light"/>
                <a:cs typeface="Gill Sans Light"/>
                <a:sym typeface="Gill Sans Light"/>
              </a:rPr>
              <a:t>Del 2:  </a:t>
            </a:r>
            <a:r>
              <a:rPr sz="3000">
                <a:latin typeface="Gill Sans SemiBold"/>
                <a:ea typeface="Gill Sans SemiBold"/>
                <a:cs typeface="Gill Sans SemiBold"/>
                <a:sym typeface="Gill Sans SemiBold"/>
              </a:rPr>
              <a:t>vad är programmering?</a:t>
            </a:r>
          </a:p>
        </p:txBody>
      </p:sp>
      <p:sp>
        <p:nvSpPr>
          <p:cNvPr id="89" name="Shape 89"/>
          <p:cNvSpPr/>
          <p:nvPr/>
        </p:nvSpPr>
        <p:spPr>
          <a:xfrm>
            <a:off x="2391694" y="5402267"/>
            <a:ext cx="8013717"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Light"/>
                <a:ea typeface="Gill Sans Light"/>
                <a:cs typeface="Gill Sans Light"/>
                <a:sym typeface="Gill Sans Light"/>
              </a:rPr>
              <a:t>Del 3:  </a:t>
            </a:r>
            <a:r>
              <a:rPr sz="3000">
                <a:latin typeface="Gill Sans SemiBold"/>
                <a:ea typeface="Gill Sans SemiBold"/>
                <a:cs typeface="Gill Sans SemiBold"/>
                <a:sym typeface="Gill Sans SemiBold"/>
              </a:rPr>
              <a:t>hur lär man sig programmera?</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Kursens mål</a:t>
            </a:r>
          </a:p>
        </p:txBody>
      </p:sp>
      <p:sp>
        <p:nvSpPr>
          <p:cNvPr id="92" name="Shape 92"/>
          <p:cNvSpPr/>
          <p:nvPr/>
        </p:nvSpPr>
        <p:spPr>
          <a:xfrm>
            <a:off x="2137842" y="3138402"/>
            <a:ext cx="9925248"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2800">
                <a:latin typeface="Helvetica"/>
                <a:ea typeface="Helvetica"/>
                <a:cs typeface="Helvetica"/>
                <a:sym typeface="Helvetica"/>
              </a:rPr>
              <a:t>Kursens syfte är att lära ut </a:t>
            </a:r>
            <a:endParaRPr sz="2800">
              <a:latin typeface="Helvetica"/>
              <a:ea typeface="Helvetica"/>
              <a:cs typeface="Helvetica"/>
              <a:sym typeface="Helvetica"/>
            </a:endParaRPr>
          </a:p>
          <a:p>
            <a:pPr lvl="0" algn="l">
              <a:defRPr sz="1800"/>
            </a:pPr>
            <a:r>
              <a:rPr sz="2800">
                <a:solidFill>
                  <a:srgbClr val="00882B"/>
                </a:solidFill>
                <a:latin typeface="Helvetica"/>
                <a:ea typeface="Helvetica"/>
                <a:cs typeface="Helvetica"/>
                <a:sym typeface="Helvetica"/>
              </a:rPr>
              <a:t>principerna för det objektorienterade synsättet</a:t>
            </a:r>
            <a:r>
              <a:rPr sz="2800">
                <a:latin typeface="Helvetica"/>
                <a:ea typeface="Helvetica"/>
                <a:cs typeface="Helvetica"/>
                <a:sym typeface="Helvetica"/>
              </a:rPr>
              <a:t> och </a:t>
            </a:r>
            <a:endParaRPr sz="2800">
              <a:latin typeface="Helvetica"/>
              <a:ea typeface="Helvetica"/>
              <a:cs typeface="Helvetica"/>
              <a:sym typeface="Helvetica"/>
            </a:endParaRPr>
          </a:p>
          <a:p>
            <a:pPr lvl="0" algn="l">
              <a:defRPr sz="1800"/>
            </a:pPr>
            <a:r>
              <a:rPr sz="2800">
                <a:solidFill>
                  <a:srgbClr val="0365C0"/>
                </a:solidFill>
                <a:latin typeface="Helvetica"/>
                <a:ea typeface="Helvetica"/>
                <a:cs typeface="Helvetica"/>
                <a:sym typeface="Helvetica"/>
              </a:rPr>
              <a:t>hur man konstruerar objektorienterade program</a:t>
            </a:r>
            <a:r>
              <a:rPr sz="2800">
                <a:latin typeface="Helvetica"/>
                <a:ea typeface="Helvetica"/>
                <a:cs typeface="Helvetica"/>
                <a:sym typeface="Helvetica"/>
              </a:rPr>
              <a:t>.</a:t>
            </a:r>
            <a:endParaRPr sz="2800">
              <a:latin typeface="Helvetica"/>
              <a:ea typeface="Helvetica"/>
              <a:cs typeface="Helvetica"/>
              <a:sym typeface="Helvetica"/>
            </a:endParaRP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Kursens websida</a:t>
            </a:r>
          </a:p>
        </p:txBody>
      </p:sp>
      <p:sp>
        <p:nvSpPr>
          <p:cNvPr id="95" name="Shape 95"/>
          <p:cNvSpPr/>
          <p:nvPr/>
        </p:nvSpPr>
        <p:spPr>
          <a:xfrm>
            <a:off x="1401191" y="2139950"/>
            <a:ext cx="1020241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u="sng">
                <a:hlinkClick r:id="rId2" invalidUrl="" action="" tgtFrame="" tooltip="" history="1" highlightClick="0" endSnd="0"/>
              </a:rPr>
              <a:t>http://www.cse.chalmers.se/edu/course/TDA545/</a:t>
            </a:r>
            <a:r>
              <a:rPr sz="3600"/>
              <a:t> </a:t>
            </a:r>
          </a:p>
        </p:txBody>
      </p:sp>
      <p:sp>
        <p:nvSpPr>
          <p:cNvPr id="96" name="Shape 96"/>
          <p:cNvSpPr/>
          <p:nvPr/>
        </p:nvSpPr>
        <p:spPr>
          <a:xfrm>
            <a:off x="2391694" y="4138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solidFill>
                  <a:srgbClr val="00882B"/>
                </a:solidFill>
                <a:latin typeface="Gill Sans"/>
                <a:ea typeface="Gill Sans"/>
                <a:cs typeface="Gill Sans"/>
                <a:sym typeface="Gill Sans"/>
              </a:defRPr>
            </a:lvl1pPr>
          </a:lstStyle>
          <a:p>
            <a:pPr lvl="0">
              <a:defRPr sz="1800">
                <a:solidFill>
                  <a:srgbClr val="000000"/>
                </a:solidFill>
              </a:defRPr>
            </a:pPr>
            <a:r>
              <a:rPr sz="3000">
                <a:solidFill>
                  <a:srgbClr val="00882B"/>
                </a:solidFill>
              </a:rPr>
              <a:t>Här hittar ni all information om kursen. </a:t>
            </a:r>
          </a:p>
        </p:txBody>
      </p:sp>
      <p:sp>
        <p:nvSpPr>
          <p:cNvPr id="97" name="Shape 97"/>
          <p:cNvSpPr/>
          <p:nvPr/>
        </p:nvSpPr>
        <p:spPr>
          <a:xfrm>
            <a:off x="2391694" y="4900617"/>
            <a:ext cx="8785891"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Hemsidan </a:t>
            </a:r>
            <a:r>
              <a:rPr sz="3000">
                <a:solidFill>
                  <a:srgbClr val="C82506"/>
                </a:solidFill>
                <a:latin typeface="Gill Sans"/>
                <a:ea typeface="Gill Sans"/>
                <a:cs typeface="Gill Sans"/>
                <a:sym typeface="Gill Sans"/>
              </a:rPr>
              <a:t>uppdateras kontinuerligt</a:t>
            </a:r>
            <a:r>
              <a:rPr sz="3000">
                <a:latin typeface="Gill Sans"/>
                <a:ea typeface="Gill Sans"/>
                <a:cs typeface="Gill Sans"/>
                <a:sym typeface="Gill Sans"/>
              </a:rPr>
              <a:t> under kursens gång.</a:t>
            </a:r>
          </a:p>
        </p:txBody>
      </p:sp>
      <p:sp>
        <p:nvSpPr>
          <p:cNvPr id="98" name="Shape 98"/>
          <p:cNvSpPr/>
          <p:nvPr/>
        </p:nvSpPr>
        <p:spPr>
          <a:xfrm>
            <a:off x="2772694" y="5592767"/>
            <a:ext cx="8506695" cy="990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000">
                <a:latin typeface="Gill Sans"/>
                <a:ea typeface="Gill Sans"/>
                <a:cs typeface="Gill Sans"/>
                <a:sym typeface="Gill Sans"/>
              </a:rPr>
              <a:t>T.ex. föreläsningspresentationerna (dessa </a:t>
            </a:r>
            <a:r>
              <a:rPr i="1" sz="3000">
                <a:latin typeface="Gill Sans"/>
                <a:ea typeface="Gill Sans"/>
                <a:cs typeface="Gill Sans"/>
                <a:sym typeface="Gill Sans"/>
              </a:rPr>
              <a:t>slides</a:t>
            </a:r>
            <a:r>
              <a:rPr sz="3000">
                <a:latin typeface="Gill Sans"/>
                <a:ea typeface="Gill Sans"/>
                <a:cs typeface="Gill Sans"/>
                <a:sym typeface="Gill Sans"/>
              </a:rPr>
              <a:t>) kommer upp </a:t>
            </a:r>
            <a:r>
              <a:rPr i="1" sz="3000">
                <a:solidFill>
                  <a:srgbClr val="0365C0"/>
                </a:solidFill>
                <a:latin typeface="Gill Sans"/>
                <a:ea typeface="Gill Sans"/>
                <a:cs typeface="Gill Sans"/>
                <a:sym typeface="Gill Sans"/>
              </a:rPr>
              <a:t>efter</a:t>
            </a:r>
            <a:r>
              <a:rPr sz="3000">
                <a:latin typeface="Gill Sans"/>
                <a:ea typeface="Gill Sans"/>
                <a:cs typeface="Gill Sans"/>
                <a:sym typeface="Gill Sans"/>
              </a:rPr>
              <a:t> varje föreläsning.</a:t>
            </a:r>
          </a:p>
        </p:txBody>
      </p:sp>
      <p:grpSp>
        <p:nvGrpSpPr>
          <p:cNvPr id="102" name="Group 102"/>
          <p:cNvGrpSpPr/>
          <p:nvPr/>
        </p:nvGrpSpPr>
        <p:grpSpPr>
          <a:xfrm>
            <a:off x="2391694" y="7059617"/>
            <a:ext cx="8994109" cy="1769637"/>
            <a:chOff x="0" y="0"/>
            <a:chExt cx="8994108" cy="1769635"/>
          </a:xfrm>
        </p:grpSpPr>
        <p:sp>
          <p:nvSpPr>
            <p:cNvPr id="99" name="Shape 99"/>
            <p:cNvSpPr/>
            <p:nvPr/>
          </p:nvSpPr>
          <p:spPr>
            <a:xfrm>
              <a:off x="451740" y="779035"/>
              <a:ext cx="5813998" cy="990601"/>
            </a:xfrm>
            <a:prstGeom prst="roundRect">
              <a:avLst>
                <a:gd name="adj" fmla="val 19231"/>
              </a:avLst>
            </a:prstGeom>
            <a:solidFill>
              <a:srgbClr val="F9FDA2"/>
            </a:solidFill>
            <a:ln w="12700" cap="flat">
              <a:noFill/>
              <a:miter lim="400000"/>
            </a:ln>
            <a:effectLst>
              <a:outerShdw sx="100000" sy="100000" kx="0" ky="0" algn="b" rotWithShape="0" blurRad="152400" dist="114300" dir="2718888">
                <a:srgbClr val="000000">
                  <a:alpha val="50000"/>
                </a:srgbClr>
              </a:outerShdw>
            </a:effectLst>
          </p:spPr>
          <p:txBody>
            <a:bodyPr wrap="square" lIns="0" tIns="0" rIns="0" bIns="0" numCol="1" anchor="ctr">
              <a:noAutofit/>
            </a:bodyPr>
            <a:lstStyle/>
            <a:p>
              <a:pPr lvl="0">
                <a:defRPr sz="2400">
                  <a:solidFill>
                    <a:srgbClr val="FFFFFF"/>
                  </a:solidFill>
                </a:defRPr>
              </a:pPr>
            </a:p>
          </p:txBody>
        </p:sp>
        <p:sp>
          <p:nvSpPr>
            <p:cNvPr id="100" name="Shape 100"/>
            <p:cNvSpPr/>
            <p:nvPr/>
          </p:nvSpPr>
          <p:spPr>
            <a:xfrm>
              <a:off x="0" y="0"/>
              <a:ext cx="8013717"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a:defRPr sz="3000">
                  <a:solidFill>
                    <a:srgbClr val="00882B"/>
                  </a:solidFill>
                  <a:latin typeface="Gill Sans"/>
                  <a:ea typeface="Gill Sans"/>
                  <a:cs typeface="Gill Sans"/>
                  <a:sym typeface="Gill Sans"/>
                </a:defRPr>
              </a:lvl1pPr>
            </a:lstStyle>
            <a:p>
              <a:pPr lvl="0">
                <a:defRPr sz="1800">
                  <a:solidFill>
                    <a:srgbClr val="000000"/>
                  </a:solidFill>
                </a:defRPr>
              </a:pPr>
              <a:r>
                <a:rPr sz="3000">
                  <a:solidFill>
                    <a:srgbClr val="00882B"/>
                  </a:solidFill>
                </a:rPr>
                <a:t>Om någonting saknas, skicka mig en fråga via epost:</a:t>
              </a:r>
            </a:p>
          </p:txBody>
        </p:sp>
        <p:sp>
          <p:nvSpPr>
            <p:cNvPr id="101" name="Shape 101"/>
            <p:cNvSpPr/>
            <p:nvPr/>
          </p:nvSpPr>
          <p:spPr>
            <a:xfrm>
              <a:off x="980392" y="989234"/>
              <a:ext cx="8013717"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l">
                <a:defRPr sz="1800"/>
              </a:pPr>
              <a:r>
                <a:rPr sz="3000">
                  <a:solidFill>
                    <a:srgbClr val="C82506"/>
                  </a:solidFill>
                  <a:latin typeface="Gill Sans"/>
                  <a:ea typeface="Gill Sans"/>
                  <a:cs typeface="Gill Sans"/>
                  <a:sym typeface="Gill Sans"/>
                </a:rPr>
                <a:t>       </a:t>
              </a:r>
              <a:r>
                <a:rPr sz="3000" u="sng">
                  <a:solidFill>
                    <a:srgbClr val="C82506"/>
                  </a:solidFill>
                  <a:latin typeface="Gill Sans"/>
                  <a:ea typeface="Gill Sans"/>
                  <a:cs typeface="Gill Sans"/>
                  <a:sym typeface="Gill Sans"/>
                  <a:hlinkClick r:id="rId3" invalidUrl="" action="" tgtFrame="" tooltip="" history="1" highlightClick="0" endSnd="0"/>
                </a:rPr>
                <a:t>myreen@chalmers.se</a:t>
              </a:r>
            </a:p>
          </p:txBody>
        </p:sp>
      </p:grpSp>
      <p:sp>
        <p:nvSpPr>
          <p:cNvPr id="103" name="Shape 103"/>
          <p:cNvSpPr/>
          <p:nvPr/>
        </p:nvSpPr>
        <p:spPr>
          <a:xfrm>
            <a:off x="1083919" y="3028950"/>
            <a:ext cx="1134496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(finns också som kort adress: </a:t>
            </a:r>
            <a:r>
              <a:rPr sz="3600" u="sng">
                <a:hlinkClick r:id="rId4" invalidUrl="" action="" tgtFrame="" tooltip="" history="1" highlightClick="0" endSnd="0"/>
              </a:rPr>
              <a:t>http://tinyurl.com/tda545</a:t>
            </a:r>
            <a:r>
              <a:rPr sz="3600"/>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5" fill="hold">
                                  <p:stCondLst>
                                    <p:cond delay="0"/>
                                  </p:stCondLst>
                                  <p:iterate type="el" backwards="0">
                                    <p:tmAbs val="0"/>
                                  </p:iterate>
                                  <p:childTnLst>
                                    <p:set>
                                      <p:cBhvr>
                                        <p:cTn id="22" fill="hold"/>
                                        <p:tgtEl>
                                          <p:spTgt spid="1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7" grpId="3"/>
      <p:bldP build="whole" bldLvl="1" animBg="1" rev="0" advAuto="0" spid="98" grpId="4"/>
      <p:bldP build="whole" bldLvl="1" animBg="1" rev="0" advAuto="0" spid="102" grpId="5"/>
      <p:bldP build="whole" bldLvl="1" animBg="1" rev="0" advAuto="0" spid="103" grpId="1"/>
      <p:bldP build="whole" bldLvl="1" animBg="1" rev="0" advAuto="0" spid="96"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E-post</a:t>
            </a:r>
          </a:p>
        </p:txBody>
      </p:sp>
      <p:grpSp>
        <p:nvGrpSpPr>
          <p:cNvPr id="109" name="Group 109"/>
          <p:cNvGrpSpPr/>
          <p:nvPr/>
        </p:nvGrpSpPr>
        <p:grpSpPr>
          <a:xfrm>
            <a:off x="2391694" y="2360617"/>
            <a:ext cx="8994109" cy="1769637"/>
            <a:chOff x="0" y="0"/>
            <a:chExt cx="8994108" cy="1769635"/>
          </a:xfrm>
        </p:grpSpPr>
        <p:sp>
          <p:nvSpPr>
            <p:cNvPr id="106" name="Shape 106"/>
            <p:cNvSpPr/>
            <p:nvPr/>
          </p:nvSpPr>
          <p:spPr>
            <a:xfrm>
              <a:off x="451740" y="779035"/>
              <a:ext cx="5813998" cy="990601"/>
            </a:xfrm>
            <a:prstGeom prst="roundRect">
              <a:avLst>
                <a:gd name="adj" fmla="val 19231"/>
              </a:avLst>
            </a:prstGeom>
            <a:solidFill>
              <a:srgbClr val="F9FDA2"/>
            </a:solidFill>
            <a:ln w="12700" cap="flat">
              <a:noFill/>
              <a:miter lim="400000"/>
            </a:ln>
            <a:effectLst>
              <a:outerShdw sx="100000" sy="100000" kx="0" ky="0" algn="b" rotWithShape="0" blurRad="152400" dist="114300" dir="2718888">
                <a:srgbClr val="000000">
                  <a:alpha val="50000"/>
                </a:srgbClr>
              </a:outerShdw>
            </a:effectLst>
          </p:spPr>
          <p:txBody>
            <a:bodyPr wrap="square" lIns="0" tIns="0" rIns="0" bIns="0" numCol="1" anchor="ctr">
              <a:noAutofit/>
            </a:bodyPr>
            <a:lstStyle/>
            <a:p>
              <a:pPr lvl="0">
                <a:defRPr sz="2400">
                  <a:solidFill>
                    <a:srgbClr val="FFFFFF"/>
                  </a:solidFill>
                </a:defRPr>
              </a:pPr>
            </a:p>
          </p:txBody>
        </p:sp>
        <p:sp>
          <p:nvSpPr>
            <p:cNvPr id="107" name="Shape 107"/>
            <p:cNvSpPr/>
            <p:nvPr/>
          </p:nvSpPr>
          <p:spPr>
            <a:xfrm>
              <a:off x="0" y="0"/>
              <a:ext cx="8013717"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a:defRPr sz="3000">
                  <a:solidFill>
                    <a:srgbClr val="00882B"/>
                  </a:solidFill>
                  <a:latin typeface="Gill Sans"/>
                  <a:ea typeface="Gill Sans"/>
                  <a:cs typeface="Gill Sans"/>
                  <a:sym typeface="Gill Sans"/>
                </a:defRPr>
              </a:lvl1pPr>
            </a:lstStyle>
            <a:p>
              <a:pPr lvl="0">
                <a:defRPr sz="1800">
                  <a:solidFill>
                    <a:srgbClr val="000000"/>
                  </a:solidFill>
                </a:defRPr>
              </a:pPr>
              <a:r>
                <a:rPr sz="3000">
                  <a:solidFill>
                    <a:srgbClr val="00882B"/>
                  </a:solidFill>
                </a:rPr>
                <a:t>Om någonting saknas, skicka mig en fråga via epost:</a:t>
              </a:r>
            </a:p>
          </p:txBody>
        </p:sp>
        <p:sp>
          <p:nvSpPr>
            <p:cNvPr id="108" name="Shape 108"/>
            <p:cNvSpPr/>
            <p:nvPr/>
          </p:nvSpPr>
          <p:spPr>
            <a:xfrm>
              <a:off x="980392" y="989234"/>
              <a:ext cx="8013717"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l">
                <a:defRPr sz="1800"/>
              </a:pPr>
              <a:r>
                <a:rPr sz="3000">
                  <a:solidFill>
                    <a:srgbClr val="C82506"/>
                  </a:solidFill>
                  <a:latin typeface="Gill Sans"/>
                  <a:ea typeface="Gill Sans"/>
                  <a:cs typeface="Gill Sans"/>
                  <a:sym typeface="Gill Sans"/>
                </a:rPr>
                <a:t>       </a:t>
              </a:r>
              <a:r>
                <a:rPr sz="3000" u="sng">
                  <a:solidFill>
                    <a:srgbClr val="C82506"/>
                  </a:solidFill>
                  <a:latin typeface="Gill Sans"/>
                  <a:ea typeface="Gill Sans"/>
                  <a:cs typeface="Gill Sans"/>
                  <a:sym typeface="Gill Sans"/>
                  <a:hlinkClick r:id="rId2" invalidUrl="" action="" tgtFrame="" tooltip="" history="1" highlightClick="0" endSnd="0"/>
                </a:rPr>
                <a:t>myreen@chalmers.se</a:t>
              </a:r>
            </a:p>
          </p:txBody>
        </p:sp>
      </p:grpSp>
      <p:sp>
        <p:nvSpPr>
          <p:cNvPr id="110" name="Shape 110"/>
          <p:cNvSpPr/>
          <p:nvPr/>
        </p:nvSpPr>
        <p:spPr>
          <a:xfrm>
            <a:off x="2391694" y="4773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latin typeface="Gill Sans"/>
                <a:ea typeface="Gill Sans"/>
                <a:cs typeface="Gill Sans"/>
                <a:sym typeface="Gill Sans"/>
              </a:defRPr>
            </a:lvl1pPr>
          </a:lstStyle>
          <a:p>
            <a:pPr lvl="0">
              <a:defRPr sz="1800"/>
            </a:pPr>
            <a:r>
              <a:rPr sz="3000"/>
              <a:t>Skicka gärna frågor per e-post till mig.</a:t>
            </a:r>
          </a:p>
        </p:txBody>
      </p:sp>
      <p:sp>
        <p:nvSpPr>
          <p:cNvPr id="111" name="Shape 111"/>
          <p:cNvSpPr/>
          <p:nvPr/>
        </p:nvSpPr>
        <p:spPr>
          <a:xfrm>
            <a:off x="2391694" y="5535617"/>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latin typeface="Gill Sans"/>
                <a:ea typeface="Gill Sans"/>
                <a:cs typeface="Gill Sans"/>
                <a:sym typeface="Gill Sans"/>
              </a:defRPr>
            </a:lvl1pPr>
          </a:lstStyle>
          <a:p>
            <a:pPr lvl="0">
              <a:defRPr sz="1800"/>
            </a:pPr>
            <a:r>
              <a:rPr sz="3000"/>
              <a:t>Kom ihåg att:</a:t>
            </a:r>
          </a:p>
        </p:txBody>
      </p:sp>
      <p:sp>
        <p:nvSpPr>
          <p:cNvPr id="112" name="Shape 112"/>
          <p:cNvSpPr/>
          <p:nvPr/>
        </p:nvSpPr>
        <p:spPr>
          <a:xfrm>
            <a:off x="2651566" y="6157781"/>
            <a:ext cx="6561810" cy="3022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70416" indent="-370416" algn="l">
              <a:spcBef>
                <a:spcPts val="500"/>
              </a:spcBef>
              <a:buClr>
                <a:srgbClr val="C82506"/>
              </a:buClr>
              <a:buSzPct val="97000"/>
              <a:buChar char="‣"/>
              <a:defRPr sz="1800"/>
            </a:pPr>
            <a:r>
              <a:rPr sz="3000">
                <a:solidFill>
                  <a:srgbClr val="0365C0"/>
                </a:solidFill>
                <a:latin typeface="Gill Sans"/>
                <a:ea typeface="Gill Sans"/>
                <a:cs typeface="Gill Sans"/>
                <a:sym typeface="Gill Sans"/>
              </a:rPr>
              <a:t>beskriva problemet</a:t>
            </a:r>
            <a:endParaRPr sz="30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solidFill>
                  <a:srgbClr val="0365C0"/>
                </a:solidFill>
                <a:latin typeface="Gill Sans"/>
                <a:ea typeface="Gill Sans"/>
                <a:cs typeface="Gill Sans"/>
                <a:sym typeface="Gill Sans"/>
              </a:rPr>
              <a:t>vad hände?</a:t>
            </a:r>
            <a:endParaRPr sz="30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solidFill>
                  <a:srgbClr val="0365C0"/>
                </a:solidFill>
                <a:latin typeface="Gill Sans"/>
                <a:ea typeface="Gill Sans"/>
                <a:cs typeface="Gill Sans"/>
                <a:sym typeface="Gill Sans"/>
              </a:rPr>
              <a:t>skicka med felmeddelandet</a:t>
            </a:r>
            <a:endParaRPr sz="30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solidFill>
                  <a:srgbClr val="0365C0"/>
                </a:solidFill>
                <a:latin typeface="Gill Sans"/>
                <a:ea typeface="Gill Sans"/>
                <a:cs typeface="Gill Sans"/>
                <a:sym typeface="Gill Sans"/>
              </a:rPr>
              <a:t>klistra in den söndriga Java koden</a:t>
            </a:r>
            <a:endParaRPr sz="3000">
              <a:solidFill>
                <a:srgbClr val="0365C0"/>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solidFill>
                  <a:srgbClr val="0365C0"/>
                </a:solidFill>
                <a:latin typeface="Gill Sans"/>
                <a:ea typeface="Gill Sans"/>
                <a:cs typeface="Gill Sans"/>
                <a:sym typeface="Gill Sans"/>
              </a:rPr>
              <a:t>ifall koden är längre än tio rader, skicka den som en bilaga till meddelandet </a:t>
            </a:r>
          </a:p>
        </p:txBody>
      </p:sp>
    </p:spTree>
  </p:cSld>
  <p:clrMapOvr>
    <a:masterClrMapping/>
  </p:clrMapOvr>
  <p:transition spd="fast"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nvSpPr>
        <p:spPr>
          <a:xfrm>
            <a:off x="63500" y="63500"/>
            <a:ext cx="12877801"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5500">
                <a:latin typeface="Helvetica"/>
                <a:ea typeface="Helvetica"/>
                <a:cs typeface="Helvetica"/>
                <a:sym typeface="Helvetica"/>
              </a:defRPr>
            </a:lvl1pPr>
          </a:lstStyle>
          <a:p>
            <a:pPr lvl="0">
              <a:defRPr sz="1800"/>
            </a:pPr>
            <a:r>
              <a:rPr sz="5500"/>
              <a:t>Kursens komponenter</a:t>
            </a:r>
          </a:p>
        </p:txBody>
      </p:sp>
      <p:sp>
        <p:nvSpPr>
          <p:cNvPr id="115" name="Shape 115"/>
          <p:cNvSpPr/>
          <p:nvPr/>
        </p:nvSpPr>
        <p:spPr>
          <a:xfrm>
            <a:off x="2129500" y="2239080"/>
            <a:ext cx="8013717"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000">
                <a:latin typeface="Gill Sans"/>
                <a:ea typeface="Gill Sans"/>
                <a:cs typeface="Gill Sans"/>
                <a:sym typeface="Gill Sans"/>
              </a:defRPr>
            </a:lvl1pPr>
          </a:lstStyle>
          <a:p>
            <a:pPr lvl="0">
              <a:defRPr sz="1800"/>
            </a:pPr>
            <a:r>
              <a:rPr sz="3000"/>
              <a:t>Människor:</a:t>
            </a:r>
          </a:p>
        </p:txBody>
      </p:sp>
      <p:sp>
        <p:nvSpPr>
          <p:cNvPr id="116" name="Shape 116"/>
          <p:cNvSpPr/>
          <p:nvPr/>
        </p:nvSpPr>
        <p:spPr>
          <a:xfrm>
            <a:off x="2384729" y="2797061"/>
            <a:ext cx="7981342" cy="2006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70416" indent="-370416" algn="l">
              <a:spcBef>
                <a:spcPts val="500"/>
              </a:spcBef>
              <a:buClr>
                <a:srgbClr val="C82506"/>
              </a:buClr>
              <a:buSzPct val="97000"/>
              <a:buChar char="‣"/>
              <a:defRPr sz="1800"/>
            </a:pPr>
            <a:r>
              <a:rPr sz="3000">
                <a:latin typeface="Gill Sans"/>
                <a:ea typeface="Gill Sans"/>
                <a:cs typeface="Gill Sans"/>
                <a:sym typeface="Gill Sans"/>
              </a:rPr>
              <a:t>ni: </a:t>
            </a:r>
            <a:r>
              <a:rPr sz="3000">
                <a:solidFill>
                  <a:srgbClr val="00882B"/>
                </a:solidFill>
                <a:latin typeface="Gill Sans"/>
                <a:ea typeface="Gill Sans"/>
                <a:cs typeface="Gill Sans"/>
                <a:sym typeface="Gill Sans"/>
              </a:rPr>
              <a:t>studenterna</a:t>
            </a:r>
            <a:r>
              <a:rPr sz="3000">
                <a:latin typeface="Gill Sans"/>
                <a:ea typeface="Gill Sans"/>
                <a:cs typeface="Gill Sans"/>
                <a:sym typeface="Gill Sans"/>
              </a:rPr>
              <a:t>!</a:t>
            </a:r>
            <a:endParaRPr sz="3000">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latin typeface="Gill Sans"/>
                <a:ea typeface="Gill Sans"/>
                <a:cs typeface="Gill Sans"/>
                <a:sym typeface="Gill Sans"/>
              </a:rPr>
              <a:t>jag (föreläsaren/kursansvarig): </a:t>
            </a:r>
            <a:r>
              <a:rPr sz="3000">
                <a:solidFill>
                  <a:srgbClr val="00882B"/>
                </a:solidFill>
                <a:latin typeface="Gill Sans"/>
                <a:ea typeface="Gill Sans"/>
                <a:cs typeface="Gill Sans"/>
                <a:sym typeface="Gill Sans"/>
              </a:rPr>
              <a:t>Magnus Myréen</a:t>
            </a:r>
            <a:endParaRPr sz="3000">
              <a:solidFill>
                <a:srgbClr val="00882B"/>
              </a:solidFill>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latin typeface="Gill Sans"/>
                <a:ea typeface="Gill Sans"/>
                <a:cs typeface="Gill Sans"/>
                <a:sym typeface="Gill Sans"/>
              </a:rPr>
              <a:t>assistenter: </a:t>
            </a:r>
            <a:r>
              <a:rPr sz="3000">
                <a:solidFill>
                  <a:srgbClr val="00882B"/>
                </a:solidFill>
                <a:latin typeface="Gill Sans"/>
                <a:ea typeface="Gill Sans"/>
                <a:cs typeface="Gill Sans"/>
                <a:sym typeface="Gill Sans"/>
              </a:rPr>
              <a:t>Uno Holmer, Ivar Josefsson, Erik Jungmark, Andreas Wieden</a:t>
            </a:r>
          </a:p>
        </p:txBody>
      </p:sp>
      <p:grpSp>
        <p:nvGrpSpPr>
          <p:cNvPr id="119" name="Group 119"/>
          <p:cNvGrpSpPr/>
          <p:nvPr/>
        </p:nvGrpSpPr>
        <p:grpSpPr>
          <a:xfrm>
            <a:off x="2129500" y="4918780"/>
            <a:ext cx="8236571" cy="2615382"/>
            <a:chOff x="0" y="0"/>
            <a:chExt cx="8236569" cy="2615380"/>
          </a:xfrm>
        </p:grpSpPr>
        <p:sp>
          <p:nvSpPr>
            <p:cNvPr id="117" name="Shape 117"/>
            <p:cNvSpPr/>
            <p:nvPr/>
          </p:nvSpPr>
          <p:spPr>
            <a:xfrm>
              <a:off x="0" y="0"/>
              <a:ext cx="8013717"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a:defRPr sz="3000">
                  <a:latin typeface="Gill Sans"/>
                  <a:ea typeface="Gill Sans"/>
                  <a:cs typeface="Gill Sans"/>
                  <a:sym typeface="Gill Sans"/>
                </a:defRPr>
              </a:lvl1pPr>
            </a:lstStyle>
            <a:p>
              <a:pPr lvl="0">
                <a:defRPr sz="1800"/>
              </a:pPr>
              <a:r>
                <a:rPr sz="3000"/>
                <a:t>Händelser:</a:t>
              </a:r>
            </a:p>
          </p:txBody>
        </p:sp>
        <p:sp>
          <p:nvSpPr>
            <p:cNvPr id="118" name="Shape 118"/>
            <p:cNvSpPr/>
            <p:nvPr/>
          </p:nvSpPr>
          <p:spPr>
            <a:xfrm>
              <a:off x="255228" y="545280"/>
              <a:ext cx="7981342" cy="2070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370416" indent="-370416" algn="l">
                <a:spcBef>
                  <a:spcPts val="500"/>
                </a:spcBef>
                <a:buClr>
                  <a:srgbClr val="C82506"/>
                </a:buClr>
                <a:buSzPct val="97000"/>
                <a:buChar char="‣"/>
                <a:defRPr sz="1800"/>
              </a:pPr>
              <a:r>
                <a:rPr sz="3000">
                  <a:latin typeface="Gill Sans"/>
                  <a:ea typeface="Gill Sans"/>
                  <a:cs typeface="Gill Sans"/>
                  <a:sym typeface="Gill Sans"/>
                </a:rPr>
                <a:t>föreläsningar (teori, exempel)</a:t>
              </a:r>
              <a:endParaRPr sz="3000">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latin typeface="Gill Sans"/>
                  <a:ea typeface="Gill Sans"/>
                  <a:cs typeface="Gill Sans"/>
                  <a:sym typeface="Gill Sans"/>
                </a:rPr>
                <a:t>övningstillfällen (exempel i små grupper)</a:t>
              </a:r>
              <a:endParaRPr sz="3000">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latin typeface="Gill Sans"/>
                  <a:ea typeface="Gill Sans"/>
                  <a:cs typeface="Gill Sans"/>
                  <a:sym typeface="Gill Sans"/>
                </a:rPr>
                <a:t>labbar (självverksamhet med handledare)</a:t>
              </a:r>
              <a:endParaRPr sz="3000">
                <a:latin typeface="Gill Sans"/>
                <a:ea typeface="Gill Sans"/>
                <a:cs typeface="Gill Sans"/>
                <a:sym typeface="Gill Sans"/>
              </a:endParaRPr>
            </a:p>
            <a:p>
              <a:pPr lvl="0" marL="370416" indent="-370416" algn="l">
                <a:spcBef>
                  <a:spcPts val="500"/>
                </a:spcBef>
                <a:buClr>
                  <a:srgbClr val="C82506"/>
                </a:buClr>
                <a:buSzPct val="97000"/>
                <a:buChar char="‣"/>
                <a:defRPr sz="1800"/>
              </a:pPr>
              <a:r>
                <a:rPr sz="3000">
                  <a:latin typeface="Gill Sans"/>
                  <a:ea typeface="Gill Sans"/>
                  <a:cs typeface="Gill Sans"/>
                  <a:sym typeface="Gill Sans"/>
                </a:rPr>
                <a:t>… och </a:t>
              </a:r>
              <a:r>
                <a:rPr sz="3000">
                  <a:solidFill>
                    <a:srgbClr val="C82506"/>
                  </a:solidFill>
                  <a:latin typeface="Gill Sans"/>
                  <a:ea typeface="Gill Sans"/>
                  <a:cs typeface="Gill Sans"/>
                  <a:sym typeface="Gill Sans"/>
                </a:rPr>
                <a:t>tentamen</a:t>
              </a:r>
              <a:r>
                <a:rPr sz="3000">
                  <a:latin typeface="Gill Sans"/>
                  <a:ea typeface="Gill Sans"/>
                  <a:cs typeface="Gill Sans"/>
                  <a:sym typeface="Gill Sans"/>
                </a:rPr>
                <a:t> på slutet</a:t>
              </a:r>
            </a:p>
          </p:txBody>
        </p:sp>
      </p:grpSp>
      <p:grpSp>
        <p:nvGrpSpPr>
          <p:cNvPr id="122" name="Group 122"/>
          <p:cNvGrpSpPr/>
          <p:nvPr/>
        </p:nvGrpSpPr>
        <p:grpSpPr>
          <a:xfrm>
            <a:off x="2129500" y="7839780"/>
            <a:ext cx="9029717" cy="996951"/>
            <a:chOff x="0" y="0"/>
            <a:chExt cx="9029716" cy="996949"/>
          </a:xfrm>
        </p:grpSpPr>
        <p:sp>
          <p:nvSpPr>
            <p:cNvPr id="120" name="Shape 120"/>
            <p:cNvSpPr/>
            <p:nvPr/>
          </p:nvSpPr>
          <p:spPr>
            <a:xfrm>
              <a:off x="0" y="0"/>
              <a:ext cx="8013717"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a:defRPr sz="3000">
                  <a:solidFill>
                    <a:srgbClr val="C82506"/>
                  </a:solidFill>
                  <a:latin typeface="Gill Sans"/>
                  <a:ea typeface="Gill Sans"/>
                  <a:cs typeface="Gill Sans"/>
                  <a:sym typeface="Gill Sans"/>
                </a:defRPr>
              </a:lvl1pPr>
            </a:lstStyle>
            <a:p>
              <a:pPr lvl="0">
                <a:defRPr sz="1800">
                  <a:solidFill>
                    <a:srgbClr val="000000"/>
                  </a:solidFill>
                </a:defRPr>
              </a:pPr>
              <a:r>
                <a:rPr sz="3000">
                  <a:solidFill>
                    <a:srgbClr val="C82506"/>
                  </a:solidFill>
                </a:rPr>
                <a:t>OBS:</a:t>
              </a:r>
            </a:p>
          </p:txBody>
        </p:sp>
        <p:sp>
          <p:nvSpPr>
            <p:cNvPr id="121" name="Shape 121"/>
            <p:cNvSpPr/>
            <p:nvPr/>
          </p:nvSpPr>
          <p:spPr>
            <a:xfrm>
              <a:off x="1016000" y="6349"/>
              <a:ext cx="8013717"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000">
                  <a:solidFill>
                    <a:srgbClr val="0365C0"/>
                  </a:solidFill>
                  <a:latin typeface="Gill Sans"/>
                  <a:ea typeface="Gill Sans"/>
                  <a:cs typeface="Gill Sans"/>
                  <a:sym typeface="Gill Sans"/>
                </a:defRPr>
              </a:lvl1pPr>
            </a:lstStyle>
            <a:p>
              <a:pPr lvl="0">
                <a:defRPr sz="1800">
                  <a:solidFill>
                    <a:srgbClr val="000000"/>
                  </a:solidFill>
                </a:defRPr>
              </a:pPr>
              <a:r>
                <a:rPr sz="3000">
                  <a:solidFill>
                    <a:srgbClr val="0365C0"/>
                  </a:solidFill>
                </a:rPr>
                <a:t>Bara tentamen och labbar måste göras, ingen närvaro krävs normalt.</a:t>
              </a:r>
            </a:p>
          </p:txBody>
        </p:sp>
      </p:grpSp>
      <p:pic>
        <p:nvPicPr>
          <p:cNvPr id="123" name=""/>
          <p:cNvPicPr/>
          <p:nvPr/>
        </p:nvPicPr>
        <p:blipFill>
          <a:blip r:embed="rId2">
            <a:extLst/>
          </a:blip>
          <a:stretch>
            <a:fillRect/>
          </a:stretch>
        </p:blipFill>
        <p:spPr>
          <a:xfrm rot="21300000">
            <a:off x="8656714" y="5421352"/>
            <a:ext cx="4049330" cy="1800737"/>
          </a:xfrm>
          <a:prstGeom prst="rect">
            <a:avLst/>
          </a:prstGeom>
          <a:effectLst>
            <a:outerShdw sx="100000" sy="100000" kx="0" ky="0" algn="b" rotWithShape="0" blurRad="215900" dist="127000" dir="3420000">
              <a:srgbClr val="000000">
                <a:alpha val="50000"/>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 grpId="3"/>
      <p:bldP build="whole" bldLvl="1" animBg="1" rev="0" advAuto="0" spid="123" grpId="2"/>
      <p:bldP build="whole" bldLvl="1" animBg="1" rev="0" advAuto="0" spid="119"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