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handoutMasterIdLst>
    <p:handoutMasterId r:id="rId7"/>
  </p:handoutMasterIdLst>
  <p:sldIdLst>
    <p:sldId id="374" r:id="rId2"/>
    <p:sldId id="375" r:id="rId3"/>
    <p:sldId id="376" r:id="rId4"/>
    <p:sldId id="362" r:id="rId5"/>
  </p:sldIdLst>
  <p:sldSz cx="9144000" cy="6858000" type="screen4x3"/>
  <p:notesSz cx="6794500" cy="9906000"/>
  <p:defaultTextStyle>
    <a:defPPr>
      <a:defRPr lang="sv-SE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9999"/>
    <a:srgbClr val="FFFF00"/>
    <a:srgbClr val="000066"/>
    <a:srgbClr val="000099"/>
    <a:srgbClr val="00FF00"/>
    <a:srgbClr val="EDC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561" autoAdjust="0"/>
  </p:normalViewPr>
  <p:slideViewPr>
    <p:cSldViewPr>
      <p:cViewPr>
        <p:scale>
          <a:sx n="70" d="100"/>
          <a:sy n="70" d="100"/>
        </p:scale>
        <p:origin x="-15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224" y="-102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l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03" y="1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836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l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03" y="9408836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72CB06-C618-4920-BA98-2693BA9693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71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l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03" y="1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972"/>
            <a:ext cx="5435600" cy="445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836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l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03" y="9408836"/>
            <a:ext cx="2943254" cy="49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333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5F5061-2B43-4319-B3D9-C4BE26BD0D8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869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4009">
              <a:defRPr/>
            </a:pPr>
            <a:r>
              <a:rPr lang="sv-SE" dirty="0" smtClean="0"/>
              <a:t>In the workshop, </a:t>
            </a:r>
            <a:r>
              <a:rPr lang="sv-SE" baseline="0" dirty="0" smtClean="0"/>
              <a:t> analyses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text parts</a:t>
            </a:r>
          </a:p>
          <a:p>
            <a:pPr defTabSz="894009">
              <a:defRPr/>
            </a:pPr>
            <a:endParaRPr lang="sv-SE" baseline="0" dirty="0" smtClean="0"/>
          </a:p>
          <a:p>
            <a:pPr defTabSz="894009">
              <a:defRPr/>
            </a:pPr>
            <a:r>
              <a:rPr lang="sv-SE" dirty="0" smtClean="0"/>
              <a:t>The information </a:t>
            </a:r>
            <a:r>
              <a:rPr lang="sv-SE" dirty="0" err="1" smtClean="0"/>
              <a:t>flow</a:t>
            </a:r>
            <a:r>
              <a:rPr lang="sv-SE" dirty="0" smtClean="0"/>
              <a:t> and </a:t>
            </a:r>
            <a:r>
              <a:rPr lang="sv-SE" dirty="0" err="1" smtClean="0"/>
              <a:t>logic</a:t>
            </a:r>
            <a:r>
              <a:rPr lang="sv-SE" baseline="0" dirty="0" smtClean="0"/>
              <a:t> in the text</a:t>
            </a:r>
          </a:p>
          <a:p>
            <a:pPr defTabSz="894009">
              <a:defRPr/>
            </a:pPr>
            <a:r>
              <a:rPr lang="sv-SE" baseline="0" dirty="0" err="1" smtClean="0"/>
              <a:t>Based</a:t>
            </a:r>
            <a:r>
              <a:rPr lang="sv-SE" baseline="0" dirty="0" smtClean="0"/>
              <a:t> on </a:t>
            </a:r>
            <a:r>
              <a:rPr lang="sv-SE" baseline="0" dirty="0" err="1" smtClean="0"/>
              <a:t>Feak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Swales</a:t>
            </a:r>
            <a:r>
              <a:rPr lang="sv-SE" baseline="0" dirty="0" smtClean="0"/>
              <a:t> - analyses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a set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examples from </a:t>
            </a:r>
            <a:r>
              <a:rPr lang="sv-SE" baseline="0" dirty="0" err="1" smtClean="0"/>
              <a:t>Nicol</a:t>
            </a:r>
            <a:r>
              <a:rPr lang="sv-SE" baseline="0" dirty="0" smtClean="0"/>
              <a:t> et al,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get an in-</a:t>
            </a:r>
            <a:r>
              <a:rPr lang="sv-SE" baseline="0" dirty="0" err="1" smtClean="0"/>
              <a:t>depth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understanding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text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5F5061-2B43-4319-B3D9-C4BE26BD0D81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27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879E-580F-4ED2-ACC8-609FE2603F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F549-6552-499C-9B74-8E4A8BB5EA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8849-5764-4E29-A31E-E800C14446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FF6E-3CF8-4EE5-95B7-EE8B1DCE23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FAD3-19B1-4667-8D47-F04A4B23E12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90F0-639E-4D0F-9C50-4060DD4E05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5D07-8FE8-4138-AB64-46B1536CA02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60B6-0127-4C1D-AD3C-C6C0FE1C23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91A5-A6A6-4ACD-8B10-36844E0D35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B26E-9775-446B-8156-50DF6FA2452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50BE-BD9D-48AA-A57B-4760756293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74149A9-7C8D-45FC-A356-3DB3C27DC35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1" r:id="rId2"/>
    <p:sldLayoutId id="2147483780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81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eaLnBrk="1" hangingPunct="1"/>
            <a:r>
              <a:rPr lang="sv-SE" sz="3600" dirty="0" err="1" smtClean="0"/>
              <a:t>Welcome</a:t>
            </a:r>
            <a:r>
              <a:rPr lang="sv-SE" sz="3600" dirty="0" smtClean="0"/>
              <a:t> </a:t>
            </a:r>
            <a:r>
              <a:rPr lang="sv-SE" sz="3600" dirty="0" err="1" smtClean="0"/>
              <a:t>this</a:t>
            </a:r>
            <a:r>
              <a:rPr lang="sv-SE" sz="3600" dirty="0" smtClean="0"/>
              <a:t> </a:t>
            </a:r>
            <a:r>
              <a:rPr lang="sv-SE" sz="3600" dirty="0" err="1" smtClean="0"/>
              <a:t>Monday</a:t>
            </a:r>
            <a:r>
              <a:rPr lang="sv-SE" sz="3600" dirty="0" smtClean="0"/>
              <a:t> </a:t>
            </a:r>
            <a:r>
              <a:rPr lang="sv-SE" sz="3600" dirty="0" err="1" smtClean="0"/>
              <a:t>to</a:t>
            </a:r>
            <a:r>
              <a:rPr lang="sv-SE" sz="3600" dirty="0" smtClean="0"/>
              <a:t> … </a:t>
            </a:r>
            <a:endParaRPr lang="en-US" sz="3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599"/>
            <a:ext cx="8229600" cy="45720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dirty="0"/>
              <a:t>a</a:t>
            </a:r>
            <a:r>
              <a:rPr lang="en-US" sz="2400" dirty="0" smtClean="0"/>
              <a:t>n afternoon with a lecture </a:t>
            </a:r>
            <a:r>
              <a:rPr lang="en-US" sz="2400" dirty="0"/>
              <a:t>and workshop on </a:t>
            </a:r>
            <a:br>
              <a:rPr lang="en-US" sz="2400" dirty="0"/>
            </a:br>
            <a:r>
              <a:rPr lang="en-US" sz="2400" dirty="0" smtClean="0"/>
              <a:t>scientific </a:t>
            </a:r>
            <a:r>
              <a:rPr lang="en-US" sz="2400" dirty="0"/>
              <a:t>reading, writing and </a:t>
            </a:r>
            <a:r>
              <a:rPr lang="en-US" sz="2400" dirty="0" smtClean="0"/>
              <a:t>reviewing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0" eaLnBrk="1" hangingPunct="1">
              <a:lnSpc>
                <a:spcPct val="90000"/>
              </a:lnSpc>
              <a:buNone/>
            </a:pPr>
            <a:r>
              <a:rPr lang="en-US" sz="2400" dirty="0" smtClean="0"/>
              <a:t>Before the first language lecture on Sept,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please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read the three survey examples </a:t>
            </a:r>
            <a:r>
              <a:rPr lang="en-US" sz="2400" dirty="0" smtClean="0"/>
              <a:t>that can be found on the</a:t>
            </a:r>
            <a:br>
              <a:rPr lang="en-US" sz="2400" dirty="0" smtClean="0"/>
            </a:br>
            <a:r>
              <a:rPr lang="en-US" sz="2400" dirty="0" smtClean="0"/>
              <a:t>course homepage!</a:t>
            </a:r>
          </a:p>
          <a:p>
            <a:pPr marL="0" eaLnBrk="1" hangingPunct="1">
              <a:lnSpc>
                <a:spcPct val="90000"/>
              </a:lnSpc>
              <a:buNone/>
            </a:pPr>
            <a:r>
              <a:rPr lang="en-US" sz="2400" dirty="0" smtClean="0"/>
              <a:t>You do not have to read them in detail. Rather, get acquainted with them, </a:t>
            </a:r>
            <a:r>
              <a:rPr lang="en-US" sz="2400" dirty="0" smtClean="0">
                <a:solidFill>
                  <a:srgbClr val="FF0000"/>
                </a:solidFill>
              </a:rPr>
              <a:t>browse</a:t>
            </a:r>
            <a:r>
              <a:rPr lang="en-US" sz="2400" dirty="0" smtClean="0"/>
              <a:t> them and pay attention</a:t>
            </a:r>
            <a:br>
              <a:rPr lang="en-US" sz="2400" dirty="0" smtClean="0"/>
            </a:br>
            <a:r>
              <a:rPr lang="en-US" sz="2400" dirty="0" smtClean="0"/>
              <a:t>to how they are </a:t>
            </a:r>
            <a:r>
              <a:rPr lang="en-US" sz="2400" dirty="0" smtClean="0">
                <a:solidFill>
                  <a:srgbClr val="FF0000"/>
                </a:solidFill>
              </a:rPr>
              <a:t>structured</a:t>
            </a:r>
            <a:r>
              <a:rPr lang="en-US" sz="2400" dirty="0" smtClean="0"/>
              <a:t>. They will be discussed and</a:t>
            </a:r>
            <a:br>
              <a:rPr lang="en-US" sz="2400" dirty="0" smtClean="0"/>
            </a:br>
            <a:r>
              <a:rPr lang="en-US" sz="2400" dirty="0" smtClean="0"/>
              <a:t>further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in class.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7" name="Picture 4" descr="D:\Users\jonsson.NET\Desktop\DAT147\ulag\wri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4657725"/>
            <a:ext cx="136788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Users\jonsson.NET\Desktop\DAT147\ulag\writer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38" y="762000"/>
            <a:ext cx="1708978" cy="177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9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Three diverse texts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 examples </a:t>
            </a:r>
            <a:r>
              <a:rPr lang="sv-SE" dirty="0" err="1" smtClean="0"/>
              <a:t>of</a:t>
            </a:r>
            <a:r>
              <a:rPr lang="sv-SE" dirty="0" smtClean="0"/>
              <a:t> survey </a:t>
            </a:r>
            <a:r>
              <a:rPr lang="sv-SE" dirty="0" err="1" smtClean="0"/>
              <a:t>papers</a:t>
            </a:r>
            <a:endParaRPr lang="sv-SE" dirty="0" smtClean="0"/>
          </a:p>
          <a:p>
            <a:pPr marL="393700" lvl="1" indent="0">
              <a:buNone/>
            </a:pPr>
            <a:r>
              <a:rPr lang="en-US" sz="2000" i="1" dirty="0"/>
              <a:t>Model-Based Evaluation: From Dependability to Security</a:t>
            </a:r>
            <a:r>
              <a:rPr lang="en-US" sz="2000" dirty="0"/>
              <a:t> by </a:t>
            </a:r>
            <a:r>
              <a:rPr lang="en-US" sz="2000" dirty="0" err="1"/>
              <a:t>Nicol</a:t>
            </a:r>
            <a:r>
              <a:rPr lang="en-US" sz="2000" dirty="0"/>
              <a:t> et al</a:t>
            </a:r>
            <a:br>
              <a:rPr lang="en-US" sz="2000" dirty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/>
              <a:t>Prudent Practices for Designing Malware </a:t>
            </a:r>
            <a:r>
              <a:rPr lang="en-US" sz="2000" i="1" dirty="0" smtClean="0"/>
              <a:t>Experiments: </a:t>
            </a:r>
            <a:r>
              <a:rPr lang="en-US" sz="2000" i="1" dirty="0"/>
              <a:t>Status Quo and Outlook</a:t>
            </a:r>
            <a:r>
              <a:rPr lang="en-US" sz="2000" dirty="0"/>
              <a:t> by </a:t>
            </a:r>
            <a:r>
              <a:rPr lang="en-US" sz="2000" dirty="0" err="1"/>
              <a:t>Rossow</a:t>
            </a:r>
            <a:r>
              <a:rPr lang="en-US" sz="2000" dirty="0"/>
              <a:t> et al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i="1" dirty="0"/>
              <a:t>Little words can make a big difference for text classification</a:t>
            </a:r>
            <a:r>
              <a:rPr lang="en-US" sz="2000" dirty="0"/>
              <a:t> by </a:t>
            </a:r>
            <a:r>
              <a:rPr lang="en-US" sz="2000" dirty="0" err="1"/>
              <a:t>Riloff</a:t>
            </a:r>
            <a:endParaRPr lang="sv-SE" sz="2000" dirty="0"/>
          </a:p>
          <a:p>
            <a:endParaRPr lang="sv-SE" sz="2000" dirty="0" smtClean="0"/>
          </a:p>
          <a:p>
            <a:r>
              <a:rPr lang="en-US" dirty="0"/>
              <a:t>Introducing </a:t>
            </a:r>
            <a:r>
              <a:rPr lang="en-US" dirty="0" smtClean="0"/>
              <a:t>scientific writing, function, structure and organization of survey papers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work with reviewing strategies</a:t>
            </a:r>
            <a:endParaRPr lang="sv-SE" dirty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4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sv-SE" sz="4400" dirty="0" smtClean="0"/>
              <a:t>Analyses </a:t>
            </a:r>
            <a:r>
              <a:rPr lang="sv-SE" sz="4400" dirty="0" err="1" smtClean="0"/>
              <a:t>of</a:t>
            </a:r>
            <a:endParaRPr lang="sv-S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 smtClean="0"/>
              <a:t>Text </a:t>
            </a:r>
            <a:r>
              <a:rPr lang="sv-SE" dirty="0" err="1" smtClean="0"/>
              <a:t>structure</a:t>
            </a:r>
            <a:r>
              <a:rPr lang="sv-SE" dirty="0" smtClean="0"/>
              <a:t>, </a:t>
            </a:r>
            <a:r>
              <a:rPr lang="sv-SE" dirty="0" err="1" smtClean="0"/>
              <a:t>logic</a:t>
            </a:r>
            <a:r>
              <a:rPr lang="sv-SE" dirty="0" smtClean="0"/>
              <a:t>, </a:t>
            </a:r>
            <a:r>
              <a:rPr lang="sv-SE" dirty="0"/>
              <a:t>text </a:t>
            </a:r>
            <a:r>
              <a:rPr lang="sv-SE" dirty="0" err="1" smtClean="0"/>
              <a:t>building</a:t>
            </a:r>
            <a:r>
              <a:rPr lang="sv-SE" dirty="0" smtClean="0"/>
              <a:t>, general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, </a:t>
            </a:r>
            <a:r>
              <a:rPr lang="sv-SE" dirty="0" err="1"/>
              <a:t>topic</a:t>
            </a:r>
            <a:r>
              <a:rPr lang="sv-SE" dirty="0"/>
              <a:t> </a:t>
            </a:r>
            <a:r>
              <a:rPr lang="sv-SE" dirty="0" err="1" smtClean="0"/>
              <a:t>sentences</a:t>
            </a:r>
            <a:endParaRPr lang="sv-SE" dirty="0" smtClean="0"/>
          </a:p>
          <a:p>
            <a:pPr lvl="1"/>
            <a:r>
              <a:rPr lang="sv-SE" dirty="0" smtClean="0"/>
              <a:t>Definitions </a:t>
            </a:r>
            <a:r>
              <a:rPr lang="sv-SE" dirty="0"/>
              <a:t>and </a:t>
            </a:r>
            <a:r>
              <a:rPr lang="sv-SE" dirty="0" err="1"/>
              <a:t>explanations</a:t>
            </a:r>
            <a:endParaRPr lang="sv-SE" dirty="0"/>
          </a:p>
          <a:p>
            <a:pPr lvl="1"/>
            <a:r>
              <a:rPr lang="sv-SE" dirty="0"/>
              <a:t>Problem, process, and solution, argumentation</a:t>
            </a:r>
          </a:p>
          <a:p>
            <a:pPr lvl="1"/>
            <a:r>
              <a:rPr lang="sv-SE" dirty="0"/>
              <a:t>Data </a:t>
            </a:r>
            <a:r>
              <a:rPr lang="sv-SE" dirty="0" err="1"/>
              <a:t>commentary</a:t>
            </a:r>
            <a:endParaRPr lang="sv-SE" dirty="0"/>
          </a:p>
          <a:p>
            <a:pPr lvl="1"/>
            <a:r>
              <a:rPr lang="sv-SE" dirty="0"/>
              <a:t>Style and </a:t>
            </a:r>
            <a:r>
              <a:rPr lang="sv-SE" dirty="0" err="1"/>
              <a:t>language</a:t>
            </a:r>
            <a:endParaRPr lang="sv-SE" dirty="0"/>
          </a:p>
          <a:p>
            <a:pPr lvl="1"/>
            <a:r>
              <a:rPr lang="sv-SE" dirty="0"/>
              <a:t>In-text </a:t>
            </a:r>
            <a:r>
              <a:rPr lang="sv-SE" dirty="0" err="1"/>
              <a:t>referencing</a:t>
            </a:r>
            <a:endParaRPr lang="sv-SE" dirty="0"/>
          </a:p>
          <a:p>
            <a:pPr lvl="1"/>
            <a:r>
              <a:rPr lang="sv-SE" dirty="0" err="1" smtClean="0"/>
              <a:t>Summary</a:t>
            </a:r>
            <a:r>
              <a:rPr lang="sv-SE" dirty="0" smtClean="0"/>
              <a:t> </a:t>
            </a:r>
            <a:r>
              <a:rPr lang="sv-SE" dirty="0" err="1" smtClean="0"/>
              <a:t>writing</a:t>
            </a:r>
            <a:r>
              <a:rPr lang="sv-SE" dirty="0" smtClean="0"/>
              <a:t> </a:t>
            </a:r>
            <a:r>
              <a:rPr lang="sv-SE" dirty="0" err="1" smtClean="0"/>
              <a:t>strategies</a:t>
            </a:r>
            <a:r>
              <a:rPr lang="sv-SE" dirty="0" smtClean="0"/>
              <a:t>, </a:t>
            </a:r>
            <a:r>
              <a:rPr lang="sv-SE" dirty="0" err="1" smtClean="0"/>
              <a:t>paraphrasing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99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sv-SE" sz="3600" dirty="0" err="1" smtClean="0"/>
              <a:t>Finally</a:t>
            </a:r>
            <a:r>
              <a:rPr lang="sv-SE" sz="3600" dirty="0" smtClean="0"/>
              <a:t>….</a:t>
            </a:r>
            <a:endParaRPr 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17987"/>
          </a:xfrm>
        </p:spPr>
        <p:txBody>
          <a:bodyPr/>
          <a:lstStyle/>
          <a:p>
            <a:pPr marL="0" algn="ctr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marL="0" algn="ctr" eaLnBrk="1" hangingPunct="1">
              <a:lnSpc>
                <a:spcPct val="90000"/>
              </a:lnSpc>
              <a:buNone/>
            </a:pPr>
            <a:r>
              <a:rPr lang="en-US" sz="2800" dirty="0" smtClean="0"/>
              <a:t>In this course a large number of teachers</a:t>
            </a:r>
            <a:br>
              <a:rPr lang="en-US" sz="2800" dirty="0" smtClean="0"/>
            </a:br>
            <a:r>
              <a:rPr lang="en-US" sz="2800" dirty="0" smtClean="0"/>
              <a:t>and</a:t>
            </a:r>
            <a:r>
              <a:rPr lang="en-US" sz="2800" dirty="0"/>
              <a:t> </a:t>
            </a:r>
            <a:r>
              <a:rPr lang="en-US" sz="2800" dirty="0" smtClean="0"/>
              <a:t>TAs are involved. We are all here to help you </a:t>
            </a:r>
            <a:br>
              <a:rPr lang="en-US" sz="2800" dirty="0" smtClean="0"/>
            </a:br>
            <a:r>
              <a:rPr lang="en-US" sz="2800" dirty="0" smtClean="0"/>
              <a:t>improve your writing, reading and reviewing skills,</a:t>
            </a:r>
            <a:br>
              <a:rPr lang="en-US" sz="2800" dirty="0" smtClean="0"/>
            </a:br>
            <a:r>
              <a:rPr lang="en-US" sz="2800" dirty="0" smtClean="0"/>
              <a:t>something that is of value in a much wider context than </a:t>
            </a:r>
            <a:r>
              <a:rPr lang="en-US" sz="2800" dirty="0"/>
              <a:t>c</a:t>
            </a:r>
            <a:r>
              <a:rPr lang="en-US" sz="2800" dirty="0" smtClean="0"/>
              <a:t>omputer science. </a:t>
            </a:r>
          </a:p>
          <a:p>
            <a:pPr marL="0" algn="ctr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Do take advantage of this opportunity!</a:t>
            </a:r>
          </a:p>
          <a:p>
            <a:pPr marL="0" algn="ctr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	Looking forward seeing you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   Monday 8 Sept in EB!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6" name="Picture 4" descr="D:\Users\jonsson.NET\Desktop\DAT147\ulag\wri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36788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4" name="Picture 2" descr="D:\Users\jonsson.NET\Desktop\DAT147\ulag\writer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9600"/>
            <a:ext cx="1550716" cy="161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Desktop\DAT147\the-writer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91075"/>
            <a:ext cx="23622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13591</TotalTime>
  <Words>123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Welcome this Monday to … </vt:lpstr>
      <vt:lpstr>Three diverse texts</vt:lpstr>
      <vt:lpstr>Analyses of</vt:lpstr>
      <vt:lpstr>Finally….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EDA263 course intro</dc:title>
  <dc:creator>Erland Jonsson</dc:creator>
  <cp:lastModifiedBy>Linda Bradley</cp:lastModifiedBy>
  <cp:revision>269</cp:revision>
  <cp:lastPrinted>2014-08-28T13:24:19Z</cp:lastPrinted>
  <dcterms:created xsi:type="dcterms:W3CDTF">2004-10-11T11:20:09Z</dcterms:created>
  <dcterms:modified xsi:type="dcterms:W3CDTF">2014-09-04T07:21:02Z</dcterms:modified>
</cp:coreProperties>
</file>