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59" r:id="rId3"/>
    <p:sldId id="257" r:id="rId4"/>
    <p:sldId id="297" r:id="rId5"/>
    <p:sldId id="258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C2A8-59B2-4C78-8DFB-A5341F87FB18}" type="datetimeFigureOut">
              <a:rPr lang="en-US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1859-4B86-4769-955E-482417D0CAB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  <a:p>
            <a:r>
              <a:rPr lang="en-US" sz="1000">
                <a:latin typeface="CMR10"/>
              </a:rPr>
              <a:t> </a:t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80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8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9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14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 sz="1000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4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7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3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2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0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1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7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8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2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4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MR10"/>
              </a:rPr>
              <a:t/>
            </a:r>
            <a:br>
              <a:rPr lang="en-US">
                <a:latin typeface="CMR10"/>
              </a:rPr>
            </a:br>
            <a:endParaRPr lang="en-US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6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0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8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2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2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77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3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1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endParaRPr lang="en-US" sz="1000">
              <a:latin typeface="CMR10"/>
            </a:endParaRPr>
          </a:p>
          <a:p>
            <a:r>
              <a:rPr lang="en-US" sz="1000">
                <a:latin typeface="CMR10"/>
              </a:rPr>
              <a:t/>
            </a:r>
            <a:br>
              <a:rPr lang="en-US" sz="1000">
                <a:latin typeface="CMR10"/>
              </a:rPr>
            </a:b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1859-4B86-4769-955E-482417D0CAB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8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7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3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n-gram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Intrusion Detection Within Networks and ICS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N-Gram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Monitoring System Calls</a:t>
            </a:r>
          </a:p>
          <a:p>
            <a:r>
              <a:rPr lang="en-US"/>
              <a:t>Text Analysis</a:t>
            </a:r>
          </a:p>
          <a:p>
            <a:r>
              <a:rPr lang="en-US"/>
              <a:t>Packet Payload Analysis</a:t>
            </a:r>
          </a:p>
        </p:txBody>
      </p:sp>
      <p:pic>
        <p:nvPicPr>
          <p:cNvPr id="5" name="Content Placeholder 4" descr="Screen Bean looking through magnifying glasses.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9932" y="2091201"/>
            <a:ext cx="3221588" cy="342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689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Payload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960" y="2499049"/>
            <a:ext cx="4209662" cy="3124200"/>
          </a:xfrm>
        </p:spPr>
        <p:txBody>
          <a:bodyPr/>
          <a:lstStyle/>
          <a:p>
            <a:r>
              <a:rPr lang="en-US"/>
              <a:t>Using N-Grams in different ways</a:t>
            </a:r>
          </a:p>
          <a:p>
            <a:r>
              <a:rPr lang="en-US"/>
              <a:t>Two Particular Aspects: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The way N-Gram builds feature spaces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The accuracy of payload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36" y="2925661"/>
            <a:ext cx="3480619" cy="230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4442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PAYL, POSEIDON, Anagram, McPad</a:t>
            </a:r>
          </a:p>
        </p:txBody>
      </p:sp>
    </p:spTree>
    <p:extLst>
      <p:ext uri="{BB962C8B-B14F-4D97-AF65-F5344CB8AC3E}">
        <p14:creationId xmlns:p14="http://schemas.microsoft.com/office/powerpoint/2010/main" val="217242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PAYL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1-gram-based payload anomaly detector</a:t>
            </a:r>
          </a:p>
          <a:p>
            <a:r>
              <a:rPr lang="en-US"/>
              <a:t>Use of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Mean Byte Frequency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Byte Frequency Standard Deviation</a:t>
            </a:r>
          </a:p>
          <a:p>
            <a:r>
              <a:rPr lang="en-US">
                <a:solidFill>
                  <a:srgbClr val="A9E023"/>
                </a:solidFill>
              </a:rPr>
              <a:t>Same values computed for incoming packets --&gt; compared to model values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  <a:latin typeface="Century Gothic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POSEIDON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Built on the PAYL architecture</a:t>
            </a:r>
          </a:p>
          <a:p>
            <a:r>
              <a:rPr lang="en-US"/>
              <a:t>Employs a Neural Network to classify packets</a:t>
            </a:r>
          </a:p>
          <a:p>
            <a:r>
              <a:rPr lang="en-US"/>
              <a:t>Self-Organizing Maps</a:t>
            </a:r>
          </a:p>
        </p:txBody>
      </p:sp>
    </p:spTree>
    <p:extLst>
      <p:ext uri="{BB962C8B-B14F-4D97-AF65-F5344CB8AC3E}">
        <p14:creationId xmlns:p14="http://schemas.microsoft.com/office/powerpoint/2010/main" val="125262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PAYL - Fail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Vulnerable to mimicry attacks (Only models 1-gram byte distribution)</a:t>
            </a:r>
          </a:p>
          <a:p>
            <a:r>
              <a:rPr lang="en-US"/>
              <a:t>Additional bytes added to match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POSEIDON - Fail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More resilient to mimicry attacks (SOM and PAYL together)</a:t>
            </a:r>
          </a:p>
          <a:p>
            <a:r>
              <a:rPr lang="en-US"/>
              <a:t>Attack portion of payload small enough --&gt; assigned to a cluster with models of regular traffic (similar byte frequency)</a:t>
            </a:r>
          </a:p>
        </p:txBody>
      </p:sp>
    </p:spTree>
    <p:extLst>
      <p:ext uri="{BB962C8B-B14F-4D97-AF65-F5344CB8AC3E}">
        <p14:creationId xmlns:p14="http://schemas.microsoft.com/office/powerpoint/2010/main" val="369036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Higher-order n-grams used (N &gt; 1)</a:t>
            </a:r>
          </a:p>
          <a:p>
            <a:r>
              <a:rPr lang="en-US"/>
              <a:t>Binary-Based N-Gram analysis</a:t>
            </a:r>
          </a:p>
          <a:p>
            <a:r>
              <a:rPr lang="en-US"/>
              <a:t>Use of Bloom Filters</a:t>
            </a:r>
          </a:p>
          <a:p>
            <a:r>
              <a:rPr lang="en-US"/>
              <a:t>Less memory used = Use of higer-order n-grams</a:t>
            </a:r>
          </a:p>
          <a:p>
            <a:r>
              <a:rPr lang="en-US"/>
              <a:t>More precise than frequency-based analysis (PAYL)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McPAD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"Multiple-classifier Payload-based Anomaly Detector"</a:t>
            </a:r>
          </a:p>
          <a:p>
            <a:r>
              <a:rPr lang="en-US"/>
              <a:t>2-Gram Analysis</a:t>
            </a:r>
          </a:p>
          <a:p>
            <a:r>
              <a:rPr lang="en-US"/>
              <a:t>Support Vector Machine (SVM) classifiers</a:t>
            </a:r>
          </a:p>
        </p:txBody>
      </p:sp>
    </p:spTree>
    <p:extLst>
      <p:ext uri="{BB962C8B-B14F-4D97-AF65-F5344CB8AC3E}">
        <p14:creationId xmlns:p14="http://schemas.microsoft.com/office/powerpoint/2010/main" val="15272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Anagram - Fail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Bloom Filter Saturates during training</a:t>
            </a:r>
          </a:p>
          <a:p>
            <a:r>
              <a:rPr lang="en-US"/>
              <a:t>Attack leverages sequence of n-grams that have been observed during testing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McPAD - Fail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Tries to give wide representation of the payload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A9E023"/>
                </a:solidFill>
              </a:rPr>
              <a:t>Approximate representation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A9E023"/>
                </a:solidFill>
              </a:rPr>
              <a:t>Use of different classifiers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Verifying the effectiveness of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339342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Collect Network Data</a:t>
            </a:r>
          </a:p>
          <a:p>
            <a:r>
              <a:rPr lang="en-US"/>
              <a:t>Collect Attack Data</a:t>
            </a:r>
          </a:p>
          <a:p>
            <a:r>
              <a:rPr lang="en-US"/>
              <a:t>Obtain Working Implementation of Algorithms</a:t>
            </a:r>
          </a:p>
          <a:p>
            <a:r>
              <a:rPr lang="en-US"/>
              <a:t>Run Algorithms and Analyze Results</a:t>
            </a:r>
          </a:p>
        </p:txBody>
      </p:sp>
      <p:pic>
        <p:nvPicPr>
          <p:cNvPr id="5" name="Content Placeholder 4" descr="Clipboard with checklist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4825" y="2152650"/>
            <a:ext cx="3424334" cy="3424334"/>
          </a:xfrm>
        </p:spPr>
      </p:pic>
    </p:spTree>
    <p:extLst>
      <p:ext uri="{BB962C8B-B14F-4D97-AF65-F5344CB8AC3E}">
        <p14:creationId xmlns:p14="http://schemas.microsoft.com/office/powerpoint/2010/main" val="101264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network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8039" y="2741435"/>
            <a:ext cx="4182811" cy="278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Real-life data from different network environments (currently operating)</a:t>
            </a:r>
          </a:p>
          <a:p>
            <a:r>
              <a:rPr lang="en-US"/>
              <a:t>Focus on analysis of binary protocols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Typical Lan (Windows-based network services)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Protocols found in ICS</a:t>
            </a:r>
          </a:p>
        </p:txBody>
      </p:sp>
    </p:spTree>
    <p:extLst>
      <p:ext uri="{BB962C8B-B14F-4D97-AF65-F5344CB8AC3E}">
        <p14:creationId xmlns:p14="http://schemas.microsoft.com/office/powerpoint/2010/main" val="147913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Little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549" y="2570045"/>
            <a:ext cx="4876800" cy="3124201"/>
          </a:xfrm>
        </p:spPr>
        <p:txBody>
          <a:bodyPr/>
          <a:lstStyle/>
          <a:p>
            <a:r>
              <a:rPr lang="en-US"/>
              <a:t>SCADA (Supervisory Control and Data Acquisition) is a type of Industrial Control System(ICS) that is used to monitor and control various industrial processes that exist in the physical world</a:t>
            </a:r>
          </a:p>
          <a:p>
            <a:r>
              <a:rPr lang="en-US"/>
              <a:t>Seen in our Smart Grids</a:t>
            </a:r>
          </a:p>
        </p:txBody>
      </p:sp>
      <p:pic>
        <p:nvPicPr>
          <p:cNvPr id="5" name="Content Placeholder 4" descr="Screen Shot 2013-05-10 at 2.14.11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2560" y="1745360"/>
            <a:ext cx="5713771" cy="427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5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the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POSEIDON and McPAD obtained from authors</a:t>
            </a:r>
          </a:p>
          <a:p>
            <a:r>
              <a:rPr lang="en-US">
                <a:latin typeface="Century Gothic"/>
              </a:rPr>
              <a:t>Anagram and PAYL --&gt; Implementations written from scratch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823" y="2734913"/>
            <a:ext cx="4099990" cy="269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257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Criteria</a:t>
            </a:r>
          </a:p>
        </p:txBody>
      </p:sp>
      <p:pic>
        <p:nvPicPr>
          <p:cNvPr id="5" name="Content Placeholder 4" descr="Illustration of a graph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7013" y="26670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Detection Rate</a:t>
            </a:r>
          </a:p>
          <a:p>
            <a:r>
              <a:rPr lang="en-US"/>
              <a:t>False Positive Rate</a:t>
            </a:r>
          </a:p>
        </p:txBody>
      </p:sp>
    </p:spTree>
    <p:extLst>
      <p:ext uri="{BB962C8B-B14F-4D97-AF65-F5344CB8AC3E}">
        <p14:creationId xmlns:p14="http://schemas.microsoft.com/office/powerpoint/2010/main" val="6321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Criteria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Detection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Number of correctly detected packets within the attack set</a:t>
            </a:r>
          </a:p>
          <a:p>
            <a:r>
              <a:rPr lang="en-US"/>
              <a:t>Number of detected attack instances</a:t>
            </a:r>
          </a:p>
          <a:p>
            <a:r>
              <a:rPr lang="en-US"/>
              <a:t>Alarm = true positive if algorithm triggers at least one alert packet per attack instance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False Positive 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Relate to detection rate</a:t>
            </a:r>
          </a:p>
          <a:p>
            <a:r>
              <a:rPr lang="en-US"/>
              <a:t>Instead of percentage, use number of false positives per time unit</a:t>
            </a:r>
          </a:p>
          <a:p>
            <a:r>
              <a:rPr lang="en-US"/>
              <a:t>Two Thresholds: 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10 False positives per day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it-IT">
                <a:solidFill>
                  <a:srgbClr val="FFFFFF"/>
                </a:solidFill>
                <a:latin typeface="Century Gothic"/>
              </a:rPr>
              <a:t>1 False Positive per minute</a:t>
            </a:r>
            <a:endParaRPr lang="en-US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866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Criteria - SNORT</a:t>
            </a:r>
          </a:p>
        </p:txBody>
      </p:sp>
      <p:pic>
        <p:nvPicPr>
          <p:cNvPr id="5" name="Content Placeholder 4" descr="Blank blue badg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80424" y="2763921"/>
            <a:ext cx="27432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Signature-based IDS </a:t>
            </a:r>
          </a:p>
          <a:p>
            <a:r>
              <a:rPr lang="en-US"/>
              <a:t>Used to verify alerts are false positives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5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Sets and Attack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Data 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Darpa (DS)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Used to verify implementations</a:t>
            </a:r>
          </a:p>
          <a:p>
            <a:r>
              <a:rPr lang="en-US"/>
              <a:t>PAYL</a:t>
            </a:r>
          </a:p>
          <a:p>
            <a:r>
              <a:rPr lang="en-US"/>
              <a:t>Anagram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HTTP (AS)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Used for benchmarks with McPAD</a:t>
            </a:r>
          </a:p>
          <a:p>
            <a:r>
              <a:rPr lang="en-US"/>
              <a:t>66 Diverse attacks</a:t>
            </a:r>
          </a:p>
          <a:p>
            <a:r>
              <a:rPr lang="en-US"/>
              <a:t>11 Shellcodes</a:t>
            </a:r>
          </a:p>
        </p:txBody>
      </p:sp>
    </p:spTree>
    <p:extLst>
      <p:ext uri="{BB962C8B-B14F-4D97-AF65-F5344CB8AC3E}">
        <p14:creationId xmlns:p14="http://schemas.microsoft.com/office/powerpoint/2010/main" val="208271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Data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SMB (DS)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Network traces from University network</a:t>
            </a:r>
          </a:p>
          <a:p>
            <a:r>
              <a:rPr lang="en-US"/>
              <a:t>Avg. Data Rate: ~40Mbps</a:t>
            </a:r>
          </a:p>
          <a:p>
            <a:r>
              <a:rPr lang="en-US"/>
              <a:t>Focus on SMB/CIFS protocol messages which encapsulate RPC messages</a:t>
            </a:r>
          </a:p>
          <a:p>
            <a:r>
              <a:rPr lang="en-US"/>
              <a:t>Avg. Packet Rate: ~22/sec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SMB (AS)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Seven Attack Instances</a:t>
            </a:r>
          </a:p>
          <a:p>
            <a:r>
              <a:rPr lang="en-US"/>
              <a:t>Exploit 4 different vulnerabilities: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/>
              <a:t>ms04-011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/>
              <a:t>ms06-040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/>
              <a:t>ms08-067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>
                <a:solidFill>
                  <a:srgbClr val="FFFFFF"/>
                </a:solidFill>
                <a:latin typeface="Century Gothic"/>
              </a:rPr>
              <a:t>ms10-061</a:t>
            </a:r>
          </a:p>
        </p:txBody>
      </p:sp>
    </p:spTree>
    <p:extLst>
      <p:ext uri="{BB962C8B-B14F-4D97-AF65-F5344CB8AC3E}">
        <p14:creationId xmlns:p14="http://schemas.microsoft.com/office/powerpoint/2010/main" val="183422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ICS Data 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Modbus (DS)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Data Set traces from ICS of real-world plant: 30 Days of observation</a:t>
            </a:r>
          </a:p>
          <a:p>
            <a:r>
              <a:rPr lang="en-US"/>
              <a:t>Avg. Throughput on net: ~800Kbps</a:t>
            </a:r>
          </a:p>
          <a:p>
            <a:r>
              <a:rPr lang="en-US"/>
              <a:t>Max Size of Modbus/TCP message: 256bytes</a:t>
            </a:r>
          </a:p>
          <a:p>
            <a:r>
              <a:rPr lang="en-US"/>
              <a:t>Avg. Size of Modbus/TCP message: 12.02bytes</a:t>
            </a:r>
          </a:p>
          <a:p>
            <a:r>
              <a:rPr lang="en-US"/>
              <a:t>Avg. Packet Rate: ~96/sec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Modbus (AS)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163 Attack Instances</a:t>
            </a:r>
          </a:p>
          <a:p>
            <a:r>
              <a:rPr lang="en-US"/>
              <a:t>Exploit a multitude of vulnerabilities of the Modbus/TCP implementation</a:t>
            </a:r>
          </a:p>
          <a:p>
            <a:r>
              <a:rPr lang="en-US"/>
              <a:t>Two families of exploited vulnerabilities: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Unauthorized Use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Protocol Errors</a:t>
            </a:r>
          </a:p>
        </p:txBody>
      </p:sp>
    </p:spTree>
    <p:extLst>
      <p:ext uri="{BB962C8B-B14F-4D97-AF65-F5344CB8AC3E}">
        <p14:creationId xmlns:p14="http://schemas.microsoft.com/office/powerpoint/2010/main" val="123257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DARPA (DS) used for initial tests</a:t>
            </a:r>
          </a:p>
          <a:p>
            <a:r>
              <a:rPr lang="en-US"/>
              <a:t>HTTP (AS) used for other tests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Original attack set of DARPA does not reflect some modern attacks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Not all algorithms benchmarked against the DARPA (AS)</a:t>
            </a:r>
          </a:p>
        </p:txBody>
      </p:sp>
      <p:pic>
        <p:nvPicPr>
          <p:cNvPr id="5" name="Content Placeholder 4" descr="Screen Shot 2013-05-14 at 12.13.02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0613" y="3299611"/>
            <a:ext cx="4876800" cy="185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902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5-10 at 2.00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0000">
            <a:off x="434173" y="2191796"/>
            <a:ext cx="4379303" cy="3568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5425"/>
            <a:ext cx="9905998" cy="1905000"/>
          </a:xfrm>
        </p:spPr>
        <p:txBody>
          <a:bodyPr/>
          <a:lstStyle/>
          <a:p>
            <a:pPr algn="ctr"/>
            <a:r>
              <a:rPr lang="en-US"/>
              <a:t>Attacks on Scada networks</a:t>
            </a:r>
          </a:p>
        </p:txBody>
      </p:sp>
      <p:pic>
        <p:nvPicPr>
          <p:cNvPr id="5" name="Picture 4" descr="Screen Shot 2013-05-10 at 1.57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43056" y="2401655"/>
            <a:ext cx="5457083" cy="3315097"/>
          </a:xfrm>
          <a:prstGeom prst="rect">
            <a:avLst/>
          </a:prstGeom>
        </p:spPr>
      </p:pic>
      <p:pic>
        <p:nvPicPr>
          <p:cNvPr id="7" name="Picture 6" descr="Screen Shot 2013-05-10 at 1.56.2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0000">
            <a:off x="4978905" y="2325688"/>
            <a:ext cx="4342945" cy="3496472"/>
          </a:xfrm>
          <a:prstGeom prst="rect">
            <a:avLst/>
          </a:prstGeom>
        </p:spPr>
      </p:pic>
      <p:pic>
        <p:nvPicPr>
          <p:cNvPr id="8" name="Picture 7" descr="Screen Shot 2013-05-10 at 1.56.5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0000">
            <a:off x="6202953" y="2866135"/>
            <a:ext cx="5572379" cy="2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 with Lan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First tests performed on SMB (DS) </a:t>
            </a:r>
          </a:p>
          <a:p>
            <a:r>
              <a:rPr lang="en-US"/>
              <a:t>All SMB/CIFS packets directed to TCP ports 139 or 445</a:t>
            </a:r>
          </a:p>
          <a:p>
            <a:r>
              <a:rPr lang="en-US"/>
              <a:t>Poor performance by all algorithms</a:t>
            </a:r>
          </a:p>
          <a:p>
            <a:r>
              <a:rPr lang="en-US"/>
              <a:t>High variability of the analyzed payload</a:t>
            </a:r>
          </a:p>
          <a:p>
            <a:r>
              <a:rPr lang="en-US"/>
              <a:t>Filtered data set used </a:t>
            </a:r>
          </a:p>
          <a:p>
            <a:r>
              <a:rPr lang="en-US"/>
              <a:t>SMB/CIFS Messages that carry RPC Data</a:t>
            </a:r>
          </a:p>
        </p:txBody>
      </p:sp>
    </p:spTree>
    <p:extLst>
      <p:ext uri="{BB962C8B-B14F-4D97-AF65-F5344CB8AC3E}">
        <p14:creationId xmlns:p14="http://schemas.microsoft.com/office/powerpoint/2010/main" val="1898403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66" y="195179"/>
            <a:ext cx="9905998" cy="1905000"/>
          </a:xfrm>
        </p:spPr>
        <p:txBody>
          <a:bodyPr/>
          <a:lstStyle/>
          <a:p>
            <a:r>
              <a:rPr lang="en-US"/>
              <a:t>Results: Tests with lan data sets</a:t>
            </a:r>
          </a:p>
        </p:txBody>
      </p:sp>
      <p:pic>
        <p:nvPicPr>
          <p:cNvPr id="5" name="Content Placeholder 4" descr="Screen Shot 2013-05-14 at 12.27.40 AM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7410" y="1910928"/>
            <a:ext cx="3811086" cy="434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9982" y="2667000"/>
            <a:ext cx="5117431" cy="3124200"/>
          </a:xfrm>
        </p:spPr>
        <p:txBody>
          <a:bodyPr/>
          <a:lstStyle/>
          <a:p>
            <a:r>
              <a:rPr lang="en-US"/>
              <a:t>Anagram - 0.00% false positive rate and lowest false positive rate of all tested algorithms</a:t>
            </a:r>
          </a:p>
          <a:p>
            <a:r>
              <a:rPr lang="en-US"/>
              <a:t>McPAD - highest false positive rate and is impossible to lower</a:t>
            </a:r>
          </a:p>
          <a:p>
            <a:r>
              <a:rPr lang="en-US"/>
              <a:t>All false positives verified through SNORT (none are true positives)</a:t>
            </a:r>
          </a:p>
        </p:txBody>
      </p:sp>
    </p:spTree>
    <p:extLst>
      <p:ext uri="{BB962C8B-B14F-4D97-AF65-F5344CB8AC3E}">
        <p14:creationId xmlns:p14="http://schemas.microsoft.com/office/powerpoint/2010/main" val="74504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(Detected and undetected Attacks): Tests with Lan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All algorithms detect attack instance exploiting the </a:t>
            </a:r>
            <a:r>
              <a:rPr lang="en-US" i="1"/>
              <a:t>ms04-011</a:t>
            </a:r>
            <a:r>
              <a:rPr lang="en-US"/>
              <a:t> vulnerability</a:t>
            </a:r>
          </a:p>
          <a:p>
            <a:r>
              <a:rPr lang="en-US"/>
              <a:t>Never a sequence of 3 bytes with 0x90 --&gt; Anagram</a:t>
            </a:r>
          </a:p>
          <a:p>
            <a:r>
              <a:rPr lang="en-US"/>
              <a:t>Anomalous byte frequency distribution above all others --&gt; PAYL and POSEIDON</a:t>
            </a:r>
          </a:p>
          <a:p>
            <a:r>
              <a:rPr lang="en-US"/>
              <a:t>Peak in frequency of 2-grams --&gt; McPAD</a:t>
            </a:r>
          </a:p>
        </p:txBody>
      </p:sp>
      <p:pic>
        <p:nvPicPr>
          <p:cNvPr id="5" name="Content Placeholder 4" descr="Screen Shot 2013-05-14 at 1.45.39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0613" y="2971484"/>
            <a:ext cx="4876800" cy="251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744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(DETECTED AND UNDETECTED ATTACKS): TESTS WITH LAN DATASETS</a:t>
            </a:r>
          </a:p>
        </p:txBody>
      </p:sp>
      <p:pic>
        <p:nvPicPr>
          <p:cNvPr id="5" name="Content Placeholder 4" descr="Screen Shot 2013-05-14 at 10.10.45 AM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3887" y="3180675"/>
            <a:ext cx="5139749" cy="182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PAYL and POSEIDON fail to detect attack that exploits </a:t>
            </a:r>
            <a:r>
              <a:rPr lang="en-US" i="1"/>
              <a:t>ms06-040 </a:t>
            </a:r>
          </a:p>
          <a:p>
            <a:r>
              <a:rPr lang="en-US" i="1"/>
              <a:t>W</a:t>
            </a:r>
            <a:r>
              <a:rPr lang="en-US"/>
              <a:t>hen false positive below 2%</a:t>
            </a:r>
          </a:p>
        </p:txBody>
      </p:sp>
    </p:spTree>
    <p:extLst>
      <p:ext uri="{BB962C8B-B14F-4D97-AF65-F5344CB8AC3E}">
        <p14:creationId xmlns:p14="http://schemas.microsoft.com/office/powerpoint/2010/main" val="4093950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 with ICS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No issues with initial tests (as supposed to LAN tests with SMB)</a:t>
            </a:r>
          </a:p>
          <a:p>
            <a:r>
              <a:rPr lang="en-US"/>
              <a:t>Anagram has outstanding results</a:t>
            </a:r>
          </a:p>
          <a:p>
            <a:r>
              <a:rPr lang="en-US"/>
              <a:t>McPAD performs well w.r.t. false positive</a:t>
            </a:r>
          </a:p>
          <a:p>
            <a:r>
              <a:rPr lang="en-US"/>
              <a:t>PAYL better packet-rate detection than POSEIDON</a:t>
            </a:r>
          </a:p>
        </p:txBody>
      </p:sp>
      <p:pic>
        <p:nvPicPr>
          <p:cNvPr id="5" name="Content Placeholder 4" descr="Screen Shot 2013-05-14 at 10.26.02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9034" y="2239963"/>
            <a:ext cx="3886784" cy="371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322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process: ics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raised alert turned out to be a true positive when proccessed with SNORT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Signatures for the Modbus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Highly isolated ICS</a:t>
            </a:r>
          </a:p>
        </p:txBody>
      </p:sp>
    </p:spTree>
    <p:extLst>
      <p:ext uri="{BB962C8B-B14F-4D97-AF65-F5344CB8AC3E}">
        <p14:creationId xmlns:p14="http://schemas.microsoft.com/office/powerpoint/2010/main" val="2595140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(DETECTED AND UNDETECTED ATTACKS): TESTS WITH ICS DATA SETS</a:t>
            </a:r>
          </a:p>
        </p:txBody>
      </p:sp>
      <p:pic>
        <p:nvPicPr>
          <p:cNvPr id="5" name="Content Placeholder 4" descr="Screen Shot 2013-05-14 at 10.41.32 AM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4053" y="3117850"/>
            <a:ext cx="3755456" cy="45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Why Anagram works so well?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Valid read request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Attack instance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latin typeface="Century Gothic"/>
              </a:rPr>
              <a:t>Smallest possible Modbus message allowed by protocol specification</a:t>
            </a:r>
          </a:p>
        </p:txBody>
      </p:sp>
      <p:pic>
        <p:nvPicPr>
          <p:cNvPr id="6" name="Picture 5" descr="Screen Shot 2013-05-14 at 10.42.0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75" y="3875088"/>
            <a:ext cx="3787759" cy="429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creen Shot 2013-05-14 at 10.42.3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880" y="4633412"/>
            <a:ext cx="2716167" cy="518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9823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6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SMB/CIFS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Attacks correctly detected</a:t>
            </a:r>
          </a:p>
          <a:p>
            <a:r>
              <a:rPr lang="en-US"/>
              <a:t>High rate of false positives</a:t>
            </a:r>
          </a:p>
          <a:p>
            <a:r>
              <a:rPr lang="en-US"/>
              <a:t>High cost to independently deploy on real environment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Modbus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Anagram independently detects almost every attack instance</a:t>
            </a:r>
          </a:p>
          <a:p>
            <a:r>
              <a:rPr lang="en-US"/>
              <a:t>False positive rate lower than the 10 alerts per day threshold </a:t>
            </a:r>
          </a:p>
          <a:p>
            <a:r>
              <a:rPr lang="en-US"/>
              <a:t>Can be deployed in real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991036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No absolute best algorithm </a:t>
            </a:r>
          </a:p>
          <a:p>
            <a:r>
              <a:rPr lang="en-US"/>
              <a:t>Anagram working better than most on SMB/CIFS when filtered</a:t>
            </a:r>
          </a:p>
          <a:p>
            <a:r>
              <a:rPr lang="en-US"/>
              <a:t>Most work well with Modbus</a:t>
            </a:r>
          </a:p>
          <a:p>
            <a:r>
              <a:rPr lang="en-US"/>
              <a:t>Problem alleviated with detection system and sensor to verify alerts</a:t>
            </a:r>
          </a:p>
          <a:p>
            <a:r>
              <a:rPr lang="en-US"/>
              <a:t>One other open issue: how to measure traffic variability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94715" y="2667000"/>
            <a:ext cx="222859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62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INtrusion Detection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you.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mining approach for process monitoring in scada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Accessing user rights to do actions that look legitimate </a:t>
            </a:r>
          </a:p>
          <a:p>
            <a:r>
              <a:rPr lang="en-US"/>
              <a:t>PHEA - Predictive Human Error Analysis (Task Analysis Tree - possible user actions)</a:t>
            </a:r>
          </a:p>
          <a:p>
            <a:r>
              <a:rPr lang="en-US"/>
              <a:t>HAZOP - Hazard and Operability Study</a:t>
            </a:r>
          </a:p>
          <a:p>
            <a:r>
              <a:rPr lang="en-US"/>
              <a:t>Main issue: Dealing with the attack after the fact?</a:t>
            </a:r>
          </a:p>
        </p:txBody>
      </p:sp>
      <p:pic>
        <p:nvPicPr>
          <p:cNvPr id="5" name="Content Placeholder 4" descr="Screen Shot 2013-05-10 at 3.43.20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0613" y="2689543"/>
            <a:ext cx="4876800" cy="307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061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Device 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Device Fingerprint</a:t>
            </a:r>
          </a:p>
          <a:p>
            <a:r>
              <a:rPr lang="en-US"/>
              <a:t>Connectivity Pattern</a:t>
            </a:r>
          </a:p>
          <a:p>
            <a:r>
              <a:rPr lang="en-US"/>
              <a:t>Pseudo-Protocol Pattern</a:t>
            </a:r>
          </a:p>
          <a:p>
            <a:r>
              <a:rPr lang="en-US"/>
              <a:t>Packet Content Statistics</a:t>
            </a:r>
          </a:p>
          <a:p>
            <a:r>
              <a:rPr lang="en-US"/>
              <a:t>First Level - Network Access Control Mechanisms</a:t>
            </a:r>
          </a:p>
          <a:p>
            <a:r>
              <a:rPr lang="en-US"/>
              <a:t>Second Level - Intrusion Detection Systems</a:t>
            </a:r>
          </a:p>
        </p:txBody>
      </p:sp>
      <p:pic>
        <p:nvPicPr>
          <p:cNvPr id="5" name="Content Placeholder 4" descr="blue_shield_by_3dben-d4cly7v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6913" y="1705624"/>
            <a:ext cx="3858032" cy="3861414"/>
          </a:xfrm>
        </p:spPr>
      </p:pic>
    </p:spTree>
    <p:extLst>
      <p:ext uri="{BB962C8B-B14F-4D97-AF65-F5344CB8AC3E}">
        <p14:creationId xmlns:p14="http://schemas.microsoft.com/office/powerpoint/2010/main" val="424688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N-gram against the machine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N-Gram Network Analysis for Binary Protocol</a:t>
            </a:r>
          </a:p>
        </p:txBody>
      </p:sp>
    </p:spTree>
    <p:extLst>
      <p:ext uri="{BB962C8B-B14F-4D97-AF65-F5344CB8AC3E}">
        <p14:creationId xmlns:p14="http://schemas.microsoft.com/office/powerpoint/2010/main" val="198562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445" y="2703871"/>
            <a:ext cx="4498259" cy="3124200"/>
          </a:xfrm>
        </p:spPr>
        <p:txBody>
          <a:bodyPr/>
          <a:lstStyle/>
          <a:p>
            <a:r>
              <a:rPr lang="en-US"/>
              <a:t>Network Intrusion Detection Systems (NIDS)</a:t>
            </a:r>
          </a:p>
          <a:p>
            <a:r>
              <a:rPr lang="en-US"/>
              <a:t>Signature-Based</a:t>
            </a:r>
          </a:p>
          <a:p>
            <a:r>
              <a:rPr lang="en-US"/>
              <a:t>Anomaly-Based</a:t>
            </a:r>
          </a:p>
          <a:p>
            <a:r>
              <a:rPr lang="en-US"/>
              <a:t>Zero-Day and Targeted Attacks (Stuxnet)</a:t>
            </a:r>
          </a:p>
          <a:p>
            <a:endParaRPr lang="en-US"/>
          </a:p>
        </p:txBody>
      </p:sp>
      <p:pic>
        <p:nvPicPr>
          <p:cNvPr id="4" name="Picture 3" descr="Question mark in a cir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45" y="28808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5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Anomaly-based NIDS/Binary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/>
          <a:p>
            <a:r>
              <a:rPr lang="en-US"/>
              <a:t>Network-Based Approach (Monitoring in transparent way)</a:t>
            </a:r>
          </a:p>
          <a:p>
            <a:r>
              <a:rPr lang="en-US"/>
              <a:t>Analyze Network Flow</a:t>
            </a:r>
          </a:p>
          <a:p>
            <a:r>
              <a:rPr lang="en-US"/>
              <a:t>Analyze Actual Payload</a:t>
            </a:r>
          </a:p>
          <a:p>
            <a:r>
              <a:rPr lang="en-US"/>
              <a:t>Binary Protocols (SMB/CIFS/RPC/Modbus)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4926" y="2948539"/>
            <a:ext cx="3470858" cy="2530805"/>
          </a:xfrm>
        </p:spPr>
      </p:pic>
    </p:spTree>
    <p:extLst>
      <p:ext uri="{BB962C8B-B14F-4D97-AF65-F5344CB8AC3E}">
        <p14:creationId xmlns:p14="http://schemas.microsoft.com/office/powerpoint/2010/main" val="3252729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Widescreen</PresentationFormat>
  <Paragraphs>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Mesh</vt:lpstr>
      <vt:lpstr>n-gram analysis</vt:lpstr>
      <vt:lpstr>Little review</vt:lpstr>
      <vt:lpstr>Attacks on Scada networks</vt:lpstr>
      <vt:lpstr>INtrusion Detection Systems</vt:lpstr>
      <vt:lpstr>log mining approach for process monitoring in scada</vt:lpstr>
      <vt:lpstr>Smart Device Profiling</vt:lpstr>
      <vt:lpstr>N-gram against the machine</vt:lpstr>
      <vt:lpstr>Terms to know</vt:lpstr>
      <vt:lpstr>Anomaly-based NIDS/Binary Protocols</vt:lpstr>
      <vt:lpstr>N-Gram Analysis</vt:lpstr>
      <vt:lpstr>Network Payload Analysis</vt:lpstr>
      <vt:lpstr>The algorithms</vt:lpstr>
      <vt:lpstr>The Algorithms</vt:lpstr>
      <vt:lpstr>The Algorithms</vt:lpstr>
      <vt:lpstr>The Algorithms</vt:lpstr>
      <vt:lpstr>The Algorithms</vt:lpstr>
      <vt:lpstr>Approach</vt:lpstr>
      <vt:lpstr>Approach</vt:lpstr>
      <vt:lpstr>Obtaining network Data</vt:lpstr>
      <vt:lpstr>Obtaining the Implementations</vt:lpstr>
      <vt:lpstr>Evaluation Criteria</vt:lpstr>
      <vt:lpstr>Evaluation Criteria</vt:lpstr>
      <vt:lpstr>Evaluation Criteria - SNORT</vt:lpstr>
      <vt:lpstr>Data Sets and Attack Sets</vt:lpstr>
      <vt:lpstr>Web Data Set</vt:lpstr>
      <vt:lpstr>LAN Data Sets</vt:lpstr>
      <vt:lpstr>ICS Data Set</vt:lpstr>
      <vt:lpstr>Implementation Verification</vt:lpstr>
      <vt:lpstr>Implementation verification</vt:lpstr>
      <vt:lpstr>Tests with Lan Data Set</vt:lpstr>
      <vt:lpstr>Results: Tests with lan data sets</vt:lpstr>
      <vt:lpstr>Analysis (Detected and undetected Attacks): Tests with Lan Datasets</vt:lpstr>
      <vt:lpstr>ANALYSIS (DETECTED AND UNDETECTED ATTACKS): TESTS WITH LAN DATASETS</vt:lpstr>
      <vt:lpstr>Tests with ICS Data Set</vt:lpstr>
      <vt:lpstr>Verification process: ics data set</vt:lpstr>
      <vt:lpstr>ANALYSIS (DETECTED AND UNDETECTED ATTACKS): TESTS WITH ICS DATA SETS</vt:lpstr>
      <vt:lpstr>Conclusion</vt:lpstr>
      <vt:lpstr>Conclusion</vt:lpstr>
      <vt:lpstr>Conclusion on algorithms</vt:lpstr>
      <vt:lpstr>Thank you.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93</cp:revision>
  <dcterms:created xsi:type="dcterms:W3CDTF">2012-07-27T01:16:44Z</dcterms:created>
  <dcterms:modified xsi:type="dcterms:W3CDTF">2013-05-20T07:53:22Z</dcterms:modified>
</cp:coreProperties>
</file>