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10080625" cy="7559675" type="screen4x3"/>
  <p:notesSz cx="7559675" cy="10691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158" y="-102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sv-SE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sv-SE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sv-SE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DF53931C-F85F-41CA-9EA9-B752A4B83212}" type="slidenum">
              <a:t>‹#›</a:t>
            </a:fld>
            <a:endParaRPr lang="sv-SE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8176197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sv-SE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sv-SE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sv-SE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sv-SE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sv-S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sv-SE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sv-S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sv-SE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4C8C678B-EDE8-4D1D-8B02-206713D1BB47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9710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sv-SE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sv-S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/>
              <a:t>Heuristic measure = information gain, gini index</a:t>
            </a:r>
          </a:p>
          <a:p>
            <a:pPr lvl="0"/>
            <a:endParaRPr lang="sv-SE"/>
          </a:p>
          <a:p>
            <a:pPr lvl="0"/>
            <a:r>
              <a:rPr lang="sv-SE"/>
              <a:t>I(f) = sum, i=1 to m, f(i)*log2*f(i)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/>
              <a:t>This means that Xa is the best attribute with the same probability.</a:t>
            </a:r>
          </a:p>
          <a:p>
            <a:pPr lvl="0"/>
            <a:r>
              <a:rPr lang="sv-SE"/>
              <a:t>This also means in other words that the node needs to accumulate enough examples from the stream until epsilon becomes smaller then the observed delta G</a:t>
            </a:r>
          </a:p>
          <a:p>
            <a:pPr lvl="0"/>
            <a:r>
              <a:rPr lang="sv-SE"/>
              <a:t>So when delta G is greater then epsilon we split the node using the current best attribute (Xa) and the examples that come after will be passed down to the new leaves.</a:t>
            </a:r>
          </a:p>
          <a:p>
            <a:pPr lvl="0"/>
            <a:endParaRPr lang="sv-SE"/>
          </a:p>
          <a:p>
            <a:pPr lvl="0"/>
            <a:endParaRPr lang="sv-S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/>
              <a:t>Even if the difference is not greater then epsilon we will split as long as epsilon is smaller then the threshold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/>
              <a:t>Freed memory, save a number to keep track of deactivated leaf, can switch out active leaves with deactivated if they are more promising by scanning at regular intervals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/>
              <a:t>ID3 – Simultant i minnet, limited by number of examples</a:t>
            </a:r>
          </a:p>
          <a:p>
            <a:pPr lvl="0"/>
            <a:endParaRPr lang="sv-SE"/>
          </a:p>
          <a:p>
            <a:pPr lvl="0"/>
            <a:r>
              <a:rPr lang="sv-SE"/>
              <a:t>SLIQ – Stored on disk, learn by repeatedly reading them in sequentially (once per level in the tree)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FB8E574-B952-460A-BDEF-88FC4C1DDB4D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8388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D48DE3D-ABBB-4A91-A7FB-CDA71E887132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20221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283BC4E-B027-4ECC-89A1-0F441B1BB9F4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3134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A31F556-A691-4641-8B6D-9189327D595B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2878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B735551-4960-45C4-8DB8-68972DC75EB4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1305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FF2C54F-64E5-4308-A7E6-67060356A11A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9475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DCB4078-7D6E-4992-A2FE-EAAE48D06E3E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44973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168A5E1-21C5-404B-89D0-355CB981BDE7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8022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C05360E-1C1D-4921-B45A-090303160243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1270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FB3FE73-FF68-42F3-B033-332857FA40A2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95645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EB30CF7-6031-4A0A-9CBC-D79A906BE5DB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3171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sv-S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sv-SE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sv-S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sv-SE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sv-S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sv-SE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D61185D1-2035-421D-893B-BDD29CFC3C45}" type="slidenum"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rtl="0" hangingPunct="0">
        <a:tabLst/>
        <a:defRPr lang="sv-SE" sz="44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414"/>
        </a:spcAft>
        <a:tabLst/>
        <a:defRPr lang="sv-SE" sz="32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sv-SE"/>
              <a:t>Mining High-Speed Data Streams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4294967295"/>
          </p:nvPr>
        </p:nvSpPr>
        <p:spPr>
          <a:xfrm>
            <a:off x="503999" y="936000"/>
            <a:ext cx="9071640" cy="1110960"/>
          </a:xfrm>
        </p:spPr>
        <p:txBody>
          <a:bodyPr anchor="ctr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sv-SE" sz="2600" b="1" i="1"/>
              <a:t>Hoeffding Trees and Very Fast Decision Trees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32840" y="6997320"/>
            <a:ext cx="2531160" cy="3466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sv-SE" sz="1800" b="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By: Mikael </a:t>
            </a:r>
            <a:r>
              <a:rPr lang="sv-SE" sz="1800" b="0" i="0" u="none" strike="noStrike" kern="1200" dirty="0" err="1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Weckstén</a:t>
            </a:r>
            <a:endParaRPr lang="sv-SE" sz="18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pic>
        <p:nvPicPr>
          <p:cNvPr id="5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304000" y="2274480"/>
            <a:ext cx="4898160" cy="39895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sv-SE"/>
              <a:t>Hoeffding trees resources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4426560" cy="498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sv-SE" sz="2800"/>
              <a:t>Resources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5151960" y="1769040"/>
            <a:ext cx="4426560" cy="498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sv-SE" sz="2800"/>
              <a:t>Read once</a:t>
            </a:r>
          </a:p>
          <a:p>
            <a:pPr lvl="0">
              <a:buNone/>
            </a:pPr>
            <a:r>
              <a:rPr lang="sv-SE" sz="2800"/>
              <a:t>Total memory is:</a:t>
            </a:r>
          </a:p>
          <a:p>
            <a:pPr lvl="0" algn="ctr">
              <a:buNone/>
            </a:pPr>
            <a:r>
              <a:rPr lang="sv-SE" sz="2800"/>
              <a:t>O(ldvc)</a:t>
            </a:r>
          </a:p>
          <a:p>
            <a:pPr lvl="0" algn="l">
              <a:buNone/>
            </a:pPr>
            <a:r>
              <a:rPr lang="sv-SE" sz="2800"/>
              <a:t>Where:</a:t>
            </a:r>
          </a:p>
          <a:p>
            <a:pPr lvl="0" algn="l">
              <a:buNone/>
            </a:pPr>
            <a:r>
              <a:rPr lang="sv-SE" sz="2800"/>
              <a:t>l: number of leaves</a:t>
            </a:r>
          </a:p>
          <a:p>
            <a:pPr lvl="0" algn="l">
              <a:buNone/>
            </a:pPr>
            <a:r>
              <a:rPr lang="sv-SE" sz="2800"/>
              <a:t>d: number of attributes</a:t>
            </a:r>
          </a:p>
          <a:p>
            <a:pPr lvl="0" algn="l">
              <a:buNone/>
            </a:pPr>
            <a:r>
              <a:rPr lang="sv-SE" sz="2800"/>
              <a:t>v: max no. values per attribute</a:t>
            </a:r>
          </a:p>
          <a:p>
            <a:pPr lvl="0" algn="l">
              <a:buNone/>
            </a:pPr>
            <a:r>
              <a:rPr lang="sv-SE" sz="2800"/>
              <a:t>c: number of classes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sv-SE"/>
              <a:t>Hoeffding tree algorithm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432000" y="1346760"/>
            <a:ext cx="9216000" cy="5853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sv-SE" sz="1800"/>
              <a:t>Start with a root node</a:t>
            </a:r>
          </a:p>
          <a:p>
            <a:pPr lvl="0">
              <a:buNone/>
            </a:pPr>
            <a:r>
              <a:rPr lang="sv-SE" sz="1800"/>
              <a:t>for all x in X:</a:t>
            </a:r>
          </a:p>
          <a:p>
            <a:pPr lvl="1" rtl="0" hangingPunct="0">
              <a:buNone/>
            </a:pPr>
            <a:r>
              <a:rPr lang="sv-SE" sz="1800"/>
              <a:t>sort x to leaf l</a:t>
            </a:r>
          </a:p>
          <a:p>
            <a:pPr lvl="1" rtl="0" hangingPunct="0">
              <a:buNone/>
            </a:pPr>
            <a:r>
              <a:rPr lang="sv-SE" sz="1800"/>
              <a:t>increase seen x in leaf l</a:t>
            </a:r>
          </a:p>
          <a:p>
            <a:pPr lvl="1" rtl="0" hangingPunct="0">
              <a:buNone/>
            </a:pPr>
            <a:r>
              <a:rPr lang="sv-SE" sz="1800"/>
              <a:t>set l to majority x seen</a:t>
            </a:r>
          </a:p>
          <a:p>
            <a:pPr lvl="1" rtl="0" hangingPunct="0">
              <a:buNone/>
            </a:pPr>
            <a:r>
              <a:rPr lang="sv-SE" sz="1800"/>
              <a:t>if l is not all same class</a:t>
            </a:r>
          </a:p>
          <a:p>
            <a:pPr lvl="2" rtl="0" hangingPunct="0">
              <a:buNone/>
            </a:pPr>
            <a:r>
              <a:rPr lang="sv-SE" sz="1800"/>
              <a:t>compute G(x</a:t>
            </a:r>
            <a:r>
              <a:rPr lang="sv-SE" sz="1800" baseline="-25000"/>
              <a:t>i</a:t>
            </a:r>
            <a:r>
              <a:rPr lang="sv-SE" sz="1800"/>
              <a:t>)</a:t>
            </a:r>
          </a:p>
          <a:p>
            <a:pPr lvl="2" rtl="0" hangingPunct="0">
              <a:buNone/>
            </a:pPr>
            <a:r>
              <a:rPr lang="sv-SE" sz="1800"/>
              <a:t>x</a:t>
            </a:r>
            <a:r>
              <a:rPr lang="sv-SE" sz="1800" baseline="-25000"/>
              <a:t>a</a:t>
            </a:r>
            <a:r>
              <a:rPr lang="sv-SE" sz="1800"/>
              <a:t> = best result</a:t>
            </a:r>
          </a:p>
          <a:p>
            <a:pPr lvl="2" rtl="0" hangingPunct="0">
              <a:buNone/>
            </a:pPr>
            <a:r>
              <a:rPr lang="sv-SE" sz="1800"/>
              <a:t>x</a:t>
            </a:r>
            <a:r>
              <a:rPr lang="sv-SE" sz="1800" baseline="-25000"/>
              <a:t>b</a:t>
            </a:r>
            <a:r>
              <a:rPr lang="sv-SE" sz="1800"/>
              <a:t> = second best result</a:t>
            </a:r>
          </a:p>
          <a:p>
            <a:pPr lvl="2" rtl="0" hangingPunct="0">
              <a:buNone/>
            </a:pPr>
            <a:r>
              <a:rPr lang="sv-SE" sz="1800"/>
              <a:t>compute </a:t>
            </a:r>
            <a:r>
              <a:rPr lang="sv-SE" sz="1800">
                <a:latin typeface="Arial" pitchFamily="32"/>
                <a:cs typeface="Arial" pitchFamily="32"/>
              </a:rPr>
              <a:t>ε</a:t>
            </a:r>
          </a:p>
          <a:p>
            <a:pPr lvl="2" rtl="0" hangingPunct="0">
              <a:buNone/>
            </a:pPr>
            <a:r>
              <a:rPr lang="sv-SE" sz="1800">
                <a:latin typeface="Arial" pitchFamily="32"/>
                <a:cs typeface="Arial" pitchFamily="32"/>
              </a:rPr>
              <a:t>if ΔG &gt; ε</a:t>
            </a:r>
          </a:p>
          <a:p>
            <a:pPr lvl="3" rtl="0" hangingPunct="0">
              <a:buNone/>
            </a:pPr>
            <a:r>
              <a:rPr lang="sv-SE" sz="1800">
                <a:latin typeface="Arial" pitchFamily="32"/>
                <a:cs typeface="Arial" pitchFamily="32"/>
              </a:rPr>
              <a:t>split on x</a:t>
            </a:r>
            <a:r>
              <a:rPr lang="sv-SE" sz="1800" baseline="-25000">
                <a:latin typeface="Arial" pitchFamily="32"/>
                <a:cs typeface="Arial" pitchFamily="32"/>
              </a:rPr>
              <a:t>a</a:t>
            </a:r>
            <a:r>
              <a:rPr lang="sv-SE" sz="1800">
                <a:latin typeface="Arial" pitchFamily="32"/>
                <a:cs typeface="Arial" pitchFamily="32"/>
              </a:rPr>
              <a:t>and replace l with node</a:t>
            </a:r>
          </a:p>
          <a:p>
            <a:pPr lvl="3" rtl="0" hangingPunct="0">
              <a:buNone/>
            </a:pPr>
            <a:r>
              <a:rPr lang="sv-SE" sz="1800">
                <a:latin typeface="Arial" pitchFamily="32"/>
                <a:cs typeface="Arial" pitchFamily="32"/>
              </a:rPr>
              <a:t>add leaves and initilize them</a:t>
            </a:r>
          </a:p>
          <a:p>
            <a:pPr lvl="3" rtl="0" hangingPunct="0">
              <a:buNone/>
            </a:pPr>
            <a:endParaRPr lang="sv-SE" sz="1800">
              <a:latin typeface="Arial" pitchFamily="32"/>
              <a:cs typeface="Arial" pitchFamily="3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sv-SE"/>
              <a:t>Hoeffding trees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4426560" cy="498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sv-SE"/>
              <a:t>Building a tree:</a:t>
            </a:r>
          </a:p>
          <a:p>
            <a:pPr lvl="0">
              <a:buNone/>
            </a:pPr>
            <a:r>
              <a:rPr lang="sv-SE"/>
              <a:t>Comparing for split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5151960" y="1769040"/>
            <a:ext cx="4426560" cy="498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sv-SE" sz="2800"/>
              <a:t>G(x) = heuristic messaure</a:t>
            </a:r>
          </a:p>
          <a:p>
            <a:pPr lvl="0">
              <a:buNone/>
            </a:pPr>
            <a:r>
              <a:rPr lang="sv-SE" sz="2800">
                <a:latin typeface="Arial" pitchFamily="32"/>
                <a:cs typeface="Arial" pitchFamily="32"/>
              </a:rPr>
              <a:t>After n examples, </a:t>
            </a:r>
            <a:r>
              <a:rPr lang="sv-SE" sz="2800">
                <a:cs typeface="Arial" pitchFamily="32"/>
              </a:rPr>
              <a:t>G(X</a:t>
            </a:r>
            <a:r>
              <a:rPr lang="sv-SE" sz="2800" baseline="-25000">
                <a:cs typeface="Arial" pitchFamily="32"/>
              </a:rPr>
              <a:t>a</a:t>
            </a:r>
            <a:r>
              <a:rPr lang="sv-SE" sz="2800">
                <a:cs typeface="Arial" pitchFamily="32"/>
              </a:rPr>
              <a:t>) is the highest observed G, G(X</a:t>
            </a:r>
            <a:r>
              <a:rPr lang="sv-SE" sz="2800" baseline="-25000">
                <a:cs typeface="Arial" pitchFamily="32"/>
              </a:rPr>
              <a:t>b</a:t>
            </a:r>
            <a:r>
              <a:rPr lang="sv-SE" sz="2800">
                <a:cs typeface="Arial" pitchFamily="32"/>
              </a:rPr>
              <a:t>) is the second-best attribute</a:t>
            </a:r>
          </a:p>
          <a:p>
            <a:pPr lvl="0">
              <a:buNone/>
            </a:pPr>
            <a:r>
              <a:rPr lang="sv-SE" sz="2800">
                <a:latin typeface="Arial" pitchFamily="32"/>
                <a:cs typeface="Arial" pitchFamily="32"/>
              </a:rPr>
              <a:t>Δ</a:t>
            </a:r>
            <a:r>
              <a:rPr lang="sv-SE" sz="2800">
                <a:cs typeface="Arial" pitchFamily="32"/>
              </a:rPr>
              <a:t>G = G(X</a:t>
            </a:r>
            <a:r>
              <a:rPr lang="sv-SE" sz="2800" baseline="-25000">
                <a:cs typeface="Arial" pitchFamily="32"/>
              </a:rPr>
              <a:t>a</a:t>
            </a:r>
            <a:r>
              <a:rPr lang="sv-SE" sz="2800">
                <a:cs typeface="Arial" pitchFamily="32"/>
              </a:rPr>
              <a:t>) - G(X</a:t>
            </a:r>
            <a:r>
              <a:rPr lang="sv-SE" sz="2800" baseline="-25000">
                <a:cs typeface="Arial" pitchFamily="32"/>
              </a:rPr>
              <a:t>b</a:t>
            </a:r>
            <a:r>
              <a:rPr lang="sv-SE" sz="2800">
                <a:cs typeface="Arial" pitchFamily="32"/>
              </a:rPr>
              <a:t>)</a:t>
            </a:r>
          </a:p>
          <a:p>
            <a:pPr lvl="0">
              <a:buNone/>
            </a:pPr>
            <a:r>
              <a:rPr lang="sv-SE" sz="2800">
                <a:latin typeface="Arial" pitchFamily="32"/>
                <a:cs typeface="Arial" pitchFamily="32"/>
              </a:rPr>
              <a:t>Δ</a:t>
            </a:r>
            <a:r>
              <a:rPr lang="sv-SE" sz="2800">
                <a:cs typeface="Arial" pitchFamily="32"/>
              </a:rPr>
              <a:t>G </a:t>
            </a:r>
            <a:r>
              <a:rPr lang="sv-SE" sz="2800">
                <a:latin typeface="Arial" pitchFamily="32"/>
                <a:cs typeface="Arial" pitchFamily="32"/>
              </a:rPr>
              <a:t>≥ </a:t>
            </a:r>
            <a:r>
              <a:rPr lang="sv-SE" sz="2800">
                <a:cs typeface="Arial" pitchFamily="32"/>
              </a:rPr>
              <a:t>0</a:t>
            </a:r>
          </a:p>
          <a:p>
            <a:pPr lvl="0">
              <a:buNone/>
            </a:pPr>
            <a:endParaRPr lang="sv-SE" sz="2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sv-SE"/>
              <a:t>Hoeffding trees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4426560" cy="498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sv-SE"/>
              <a:t>Building a tree:</a:t>
            </a:r>
          </a:p>
          <a:p>
            <a:pPr lvl="0">
              <a:buNone/>
            </a:pPr>
            <a:r>
              <a:rPr lang="sv-SE"/>
              <a:t>Comparing for split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5151960" y="1769040"/>
            <a:ext cx="4426560" cy="498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sv-SE"/>
              <a:t>If </a:t>
            </a:r>
            <a:r>
              <a:rPr lang="sv-SE" sz="2800">
                <a:latin typeface="Arial" pitchFamily="32"/>
                <a:cs typeface="Arial" pitchFamily="32"/>
              </a:rPr>
              <a:t>Δ</a:t>
            </a:r>
            <a:r>
              <a:rPr lang="sv-SE" sz="2800">
                <a:cs typeface="Arial" pitchFamily="32"/>
              </a:rPr>
              <a:t>G &gt; </a:t>
            </a:r>
            <a:r>
              <a:rPr lang="sv-SE" sz="2800">
                <a:latin typeface="Arial" pitchFamily="32"/>
                <a:cs typeface="Arial" pitchFamily="32"/>
              </a:rPr>
              <a:t>ε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sv-SE"/>
              <a:t>Hoeffding bound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4426560" cy="498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sv-SE" sz="2600"/>
              <a:t>Hoeffding bound:</a:t>
            </a:r>
          </a:p>
          <a:p>
            <a:pPr lvl="0">
              <a:buNone/>
            </a:pPr>
            <a:r>
              <a:rPr lang="sv-SE" sz="2600"/>
              <a:t>Is computed on r, which is a real-valued random variable.</a:t>
            </a:r>
          </a:p>
          <a:p>
            <a:pPr lvl="0">
              <a:buNone/>
            </a:pPr>
            <a:r>
              <a:rPr lang="sv-SE" sz="2600"/>
              <a:t>We have seen r n independent times and computer their mean </a:t>
            </a:r>
            <a:r>
              <a:rPr lang="en-CA" sz="2600">
                <a:latin typeface="Arial" pitchFamily="32"/>
                <a:cs typeface="Arial" pitchFamily="32"/>
              </a:rPr>
              <a:t>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 txBox="1">
                <a:spLocks noGrp="1" noResize="1"/>
              </p:cNvSpPr>
              <p:nvPr>
                <p:ph idx="4294967295"/>
              </p:nvPr>
            </p:nvSpPr>
            <p:spPr>
              <a:xfrm>
                <a:off x="4608000" y="4381200"/>
                <a:ext cx="3888000" cy="1450800"/>
              </a:xfrm>
              <a:ln>
                <a:noFill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lvl="0" indent="0"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>
                          <a:latin typeface="Cambria Math"/>
                        </a:rPr>
                        <m:t>ϵ</m:t>
                      </m:r>
                      <m:r>
                        <a:rPr lang="en-US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/>
                            </a:rPr>
                          </m:ctrlPr>
                        </m:radPr>
                        <m:deg/>
                        <m:e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𝑅</m:t>
                                      </m:r>
                                    </m:e>
                                    <m:sup>
                                      <m:r>
                                        <a:rPr lang="en-US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ln</m:t>
                                  </m:r>
                                  <m:d>
                                    <m:d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type m:val="lin"/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>
                                              <a:latin typeface="Cambria Math"/>
                                            </a:rPr>
                                            <m:t>δ</m:t>
                                          </m:r>
                                        </m:den>
                                      </m:f>
                                    </m:e>
                                  </m:d>
                                </m:num>
                                <m:den>
                                  <m:r>
                                    <a:rPr lang="en-US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/>
                                    </a:rPr>
                                    <m:t>n</m:t>
                                  </m:r>
                                </m:den>
                              </m:f>
                            </m:e>
                          </m:d>
                        </m:e>
                      </m:rad>
                    </m:oMath>
                  </m:oMathPara>
                </a14:m>
                <a:endParaRPr lang="en-US"/>
              </a:p>
            </p:txBody>
          </p:sp>
        </mc:Choice>
        <mc:Fallback>
          <p:sp>
            <p:nvSpPr>
              <p:cNvPr id="4" name="Content Placeholder 3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4608000" y="4381200"/>
                <a:ext cx="3888000" cy="1450800"/>
              </a:xfrm>
              <a:blipFill rotWithShape="1">
                <a:blip r:embed="rId3"/>
                <a:stretch>
                  <a:fillRect b="-42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4968000" y="1800000"/>
            <a:ext cx="4392000" cy="21916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CA" sz="2600" b="0" i="0" u="none" strike="noStrike" kern="1200">
                <a:ln>
                  <a:noFill/>
                </a:ln>
                <a:latin typeface="Arial" pitchFamily="34"/>
                <a:ea typeface="Arial" pitchFamily="34"/>
                <a:cs typeface="Arial" pitchFamily="34"/>
              </a:rPr>
              <a:t>“Hoeffding bound states that, with probability 1- </a:t>
            </a:r>
            <a:r>
              <a:rPr lang="en-US" sz="2600" b="0" i="0" u="none" strike="noStrike" kern="1200">
                <a:ln>
                  <a:noFill/>
                </a:ln>
                <a:latin typeface="Arial" pitchFamily="34"/>
                <a:ea typeface="Arial" pitchFamily="34"/>
                <a:cs typeface="Arial" pitchFamily="34"/>
              </a:rPr>
              <a:t>δ</a:t>
            </a:r>
            <a:r>
              <a:rPr lang="en-CA" sz="2600" b="0" i="0" u="none" strike="noStrike" kern="1200">
                <a:ln>
                  <a:noFill/>
                </a:ln>
                <a:latin typeface="Arial" pitchFamily="34"/>
                <a:ea typeface="Arial" pitchFamily="34"/>
                <a:cs typeface="Arial" pitchFamily="34"/>
              </a:rPr>
              <a:t>, the true mean of the variable is at least r – </a:t>
            </a:r>
            <a:r>
              <a:rPr lang="en-US" sz="2600" b="0" i="0" u="none" strike="noStrike" kern="1200">
                <a:ln>
                  <a:noFill/>
                </a:ln>
                <a:latin typeface="Arial" pitchFamily="34"/>
                <a:ea typeface="Arial" pitchFamily="34"/>
                <a:cs typeface="Arial" pitchFamily="34"/>
              </a:rPr>
              <a:t>ε”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sv-S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  <a:p>
            <a:pPr marL="0" marR="0" lvl="0" indent="0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600" b="0" i="0" u="none" strike="noStrike" kern="1200">
                <a:ln>
                  <a:noFill/>
                </a:ln>
                <a:latin typeface="Arial" pitchFamily="34"/>
                <a:ea typeface="Arial" pitchFamily="34"/>
                <a:cs typeface="Arial" pitchFamily="34"/>
              </a:rPr>
              <a:t>ε is as we know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sv-SE"/>
              <a:t>Hoeffding bound continued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151960" y="1769040"/>
            <a:ext cx="4426560" cy="498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sv-SE" sz="2800"/>
              <a:t>R is the range of r</a:t>
            </a:r>
          </a:p>
          <a:p>
            <a:pPr lvl="0">
              <a:buNone/>
            </a:pPr>
            <a:r>
              <a:rPr lang="sv-SE" sz="2800"/>
              <a:t>n is the number of independent observations of the variable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>
                <a:spLocks noResize="1"/>
              </p:cNvSpPr>
              <p:nvPr/>
            </p:nvSpPr>
            <p:spPr>
              <a:xfrm>
                <a:off x="1007999" y="1800000"/>
                <a:ext cx="3888000" cy="1450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0000" tIns="45000" rIns="90000" bIns="45000" anchor="ctr" anchorCtr="1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>
                          <a:latin typeface="Cambria Math"/>
                        </a:rPr>
                        <m:t>ϵ</m:t>
                      </m:r>
                      <m:r>
                        <a:rPr lang="en-US" i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/>
                            </a:rPr>
                          </m:ctrlPr>
                        </m:radPr>
                        <m:deg/>
                        <m:e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𝑅</m:t>
                                      </m:r>
                                    </m:e>
                                    <m:sup>
                                      <m:r>
                                        <a:rPr lang="en-US" i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m:rPr>
                                      <m:sty m:val="p"/>
                                    </m:rPr>
                                    <a:rPr lang="en-US" i="0">
                                      <a:latin typeface="Cambria Math"/>
                                    </a:rPr>
                                    <m:t>ln</m:t>
                                  </m:r>
                                  <m:d>
                                    <m:d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type m:val="lin"/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0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i="0">
                                              <a:latin typeface="Cambria Math"/>
                                            </a:rPr>
                                            <m:t>δ</m:t>
                                          </m:r>
                                        </m:den>
                                      </m:f>
                                    </m:e>
                                  </m:d>
                                </m:num>
                                <m:den>
                                  <m:r>
                                    <a:rPr lang="en-US" i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i="0">
                                      <a:latin typeface="Cambria Math"/>
                                    </a:rPr>
                                    <m:t>n</m:t>
                                  </m:r>
                                </m:den>
                              </m:f>
                            </m:e>
                          </m:d>
                        </m:e>
                      </m:rad>
                    </m:oMath>
                  </m:oMathPara>
                </a14:m>
                <a:endParaRPr lang="en-US" i="0">
                  <a:latin typeface="Arial" pitchFamily="18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999" y="1800000"/>
                <a:ext cx="3888000" cy="145080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sv-SE"/>
              <a:t>Hoeffding trees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4426560" cy="498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sv-SE"/>
              <a:t>Building a tree:</a:t>
            </a:r>
          </a:p>
          <a:p>
            <a:pPr lvl="0">
              <a:buNone/>
            </a:pPr>
            <a:r>
              <a:rPr lang="sv-SE"/>
              <a:t>Comparing for split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5151960" y="1769040"/>
            <a:ext cx="4426560" cy="498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sv-SE"/>
              <a:t>If </a:t>
            </a:r>
            <a:r>
              <a:rPr lang="sv-SE" sz="2800">
                <a:latin typeface="Arial" pitchFamily="32"/>
                <a:cs typeface="Arial" pitchFamily="32"/>
              </a:rPr>
              <a:t>Δ</a:t>
            </a:r>
            <a:r>
              <a:rPr lang="sv-SE" sz="2800">
                <a:cs typeface="Arial" pitchFamily="32"/>
              </a:rPr>
              <a:t>G &gt; </a:t>
            </a:r>
            <a:r>
              <a:rPr lang="sv-SE" sz="2800">
                <a:latin typeface="Arial" pitchFamily="32"/>
                <a:cs typeface="Arial" pitchFamily="32"/>
              </a:rPr>
              <a:t>ε</a:t>
            </a:r>
          </a:p>
          <a:p>
            <a:pPr lvl="0">
              <a:buNone/>
            </a:pPr>
            <a:r>
              <a:rPr lang="sv-SE" sz="2800">
                <a:latin typeface="Arial" pitchFamily="32"/>
                <a:cs typeface="Arial" pitchFamily="32"/>
              </a:rPr>
              <a:t>The Hoeffding bound guarantees that:</a:t>
            </a:r>
          </a:p>
          <a:p>
            <a:pPr lvl="0">
              <a:buNone/>
            </a:pPr>
            <a:r>
              <a:rPr lang="sv-SE" sz="2800">
                <a:latin typeface="Arial" pitchFamily="32"/>
                <a:cs typeface="Arial" pitchFamily="32"/>
              </a:rPr>
              <a:t>ΔG ≥ Δ</a:t>
            </a:r>
            <a:r>
              <a:rPr lang="sv-SE" sz="2800">
                <a:cs typeface="Arial" pitchFamily="32"/>
              </a:rPr>
              <a:t>G &gt; </a:t>
            </a:r>
            <a:r>
              <a:rPr lang="sv-SE" sz="2800">
                <a:latin typeface="Arial" pitchFamily="32"/>
                <a:cs typeface="Arial" pitchFamily="32"/>
              </a:rPr>
              <a:t>0</a:t>
            </a:r>
          </a:p>
          <a:p>
            <a:pPr lvl="0">
              <a:buNone/>
            </a:pPr>
            <a:r>
              <a:rPr lang="sv-SE" sz="2800">
                <a:latin typeface="Arial" pitchFamily="32"/>
                <a:cs typeface="Arial" pitchFamily="32"/>
              </a:rPr>
              <a:t>With the probability:</a:t>
            </a:r>
          </a:p>
          <a:p>
            <a:pPr lvl="0">
              <a:buNone/>
            </a:pPr>
            <a:r>
              <a:rPr lang="sv-SE" sz="2800">
                <a:latin typeface="Arial" pitchFamily="32"/>
                <a:cs typeface="Arial" pitchFamily="32"/>
              </a:rPr>
              <a:t>1-δ</a:t>
            </a:r>
          </a:p>
          <a:p>
            <a:pPr lvl="0">
              <a:buNone/>
            </a:pPr>
            <a:endParaRPr lang="sv-SE" sz="2800">
              <a:latin typeface="Arial" pitchFamily="32"/>
              <a:cs typeface="Arial" pitchFamily="3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sv-SE"/>
              <a:t>Comparing DT and HT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4426560" cy="498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sv-SE"/>
              <a:t>Quickly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5151960" y="1769040"/>
            <a:ext cx="4426560" cy="498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sv-SE" sz="2800">
                <a:latin typeface="Arial" pitchFamily="32"/>
                <a:cs typeface="Arial" pitchFamily="32"/>
              </a:rPr>
              <a:t>At most δ/p disagrement</a:t>
            </a:r>
          </a:p>
          <a:p>
            <a:pPr lvl="0">
              <a:buNone/>
            </a:pPr>
            <a:r>
              <a:rPr lang="sv-SE" sz="2800">
                <a:latin typeface="Arial" pitchFamily="32"/>
                <a:cs typeface="Arial" pitchFamily="32"/>
              </a:rPr>
              <a:t>Where:</a:t>
            </a:r>
          </a:p>
          <a:p>
            <a:pPr lvl="0">
              <a:buNone/>
            </a:pPr>
            <a:r>
              <a:rPr lang="sv-SE" sz="2800">
                <a:latin typeface="Arial" pitchFamily="32"/>
                <a:cs typeface="Arial" pitchFamily="32"/>
              </a:rPr>
              <a:t>p = leaf probability</a:t>
            </a:r>
          </a:p>
          <a:p>
            <a:pPr lvl="0">
              <a:buNone/>
            </a:pPr>
            <a:r>
              <a:rPr lang="sv-SE" sz="2800">
                <a:latin typeface="Arial" pitchFamily="32"/>
                <a:cs typeface="Arial" pitchFamily="32"/>
              </a:rPr>
              <a:t>Basically:</a:t>
            </a:r>
          </a:p>
          <a:p>
            <a:pPr lvl="0">
              <a:buNone/>
            </a:pPr>
            <a:r>
              <a:rPr lang="sv-SE" sz="2800">
                <a:latin typeface="Arial" pitchFamily="32"/>
                <a:cs typeface="Arial" pitchFamily="32"/>
              </a:rPr>
              <a:t>More examples are needed the less leafs we have.</a:t>
            </a:r>
          </a:p>
          <a:p>
            <a:pPr lvl="0">
              <a:buNone/>
            </a:pPr>
            <a:r>
              <a:rPr lang="sv-SE" sz="2800">
                <a:latin typeface="Arial" pitchFamily="32"/>
                <a:cs typeface="Arial" pitchFamily="32"/>
              </a:rPr>
              <a:t>If p = 0.01% we can get a disagrement of only 1 % with 725 ex. per node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sv-SE"/>
              <a:t>VFDT improvments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4426560" cy="498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sv-SE"/>
              <a:t>Ties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5151960" y="1769040"/>
            <a:ext cx="4426560" cy="498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sv-SE" sz="2800"/>
              <a:t>Very similar attributes can take a long time to be decided among</a:t>
            </a:r>
          </a:p>
          <a:p>
            <a:pPr lvl="0">
              <a:buNone/>
            </a:pPr>
            <a:r>
              <a:rPr lang="sv-SE" sz="2800"/>
              <a:t>Set a threshold </a:t>
            </a:r>
            <a:r>
              <a:rPr lang="sv-SE" sz="2800">
                <a:latin typeface="Arial" pitchFamily="32"/>
                <a:cs typeface="Arial" pitchFamily="32"/>
              </a:rPr>
              <a:t>τ</a:t>
            </a:r>
          </a:p>
          <a:p>
            <a:pPr lvl="0">
              <a:buNone/>
            </a:pPr>
            <a:endParaRPr lang="sv-SE" sz="2800"/>
          </a:p>
          <a:p>
            <a:pPr lvl="0">
              <a:buNone/>
            </a:pPr>
            <a:r>
              <a:rPr lang="sv-SE" sz="2800">
                <a:latin typeface="Arial" pitchFamily="32"/>
                <a:cs typeface="Arial" pitchFamily="32"/>
              </a:rPr>
              <a:t>Δ</a:t>
            </a:r>
            <a:r>
              <a:rPr lang="sv-SE" sz="2800">
                <a:cs typeface="Arial" pitchFamily="32"/>
              </a:rPr>
              <a:t>G &lt; </a:t>
            </a:r>
            <a:r>
              <a:rPr lang="sv-SE" sz="2800">
                <a:latin typeface="Arial" pitchFamily="32"/>
                <a:cs typeface="Arial" pitchFamily="32"/>
              </a:rPr>
              <a:t>ε &lt; τ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sv-SE"/>
              <a:t>VFDT improvments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4426560" cy="498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sv-SE"/>
              <a:t>Memory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5151960" y="1769040"/>
            <a:ext cx="4426560" cy="498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sv-SE" sz="2800"/>
              <a:t>Deactivate least promising leaf</a:t>
            </a:r>
          </a:p>
          <a:p>
            <a:pPr lvl="0">
              <a:buNone/>
            </a:pPr>
            <a:r>
              <a:rPr lang="sv-SE" sz="2800"/>
              <a:t>The leaf with the lowest plel</a:t>
            </a:r>
          </a:p>
          <a:p>
            <a:pPr lvl="0">
              <a:buNone/>
            </a:pPr>
            <a:r>
              <a:rPr lang="sv-SE" sz="2800"/>
              <a:t>Where:</a:t>
            </a:r>
          </a:p>
          <a:p>
            <a:pPr lvl="0">
              <a:buNone/>
            </a:pPr>
            <a:r>
              <a:rPr lang="sv-SE" sz="2800"/>
              <a:t>el is observed error rate</a:t>
            </a:r>
          </a:p>
          <a:p>
            <a:pPr lvl="0">
              <a:buNone/>
            </a:pPr>
            <a:r>
              <a:rPr lang="sv-SE" sz="2800"/>
              <a:t>pl is probability that a arbirtary example will fall into leaf l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sv-SE"/>
              <a:t>Introduktion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4426560" cy="498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sv-SE" sz="2800"/>
              <a:t>What is a decision tree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5151960" y="1769040"/>
            <a:ext cx="4426560" cy="498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sv-SE" sz="2600"/>
              <a:t>Given n training examples</a:t>
            </a:r>
          </a:p>
          <a:p>
            <a:pPr lvl="0">
              <a:buNone/>
            </a:pPr>
            <a:r>
              <a:rPr lang="sv-SE" sz="2600"/>
              <a:t>(x, y) where x is a vector</a:t>
            </a:r>
          </a:p>
          <a:p>
            <a:pPr lvl="0" algn="ctr">
              <a:buNone/>
            </a:pPr>
            <a:r>
              <a:rPr lang="sv-SE" sz="2600"/>
              <a:t>i.e (x1, x2, x3... xi, y)</a:t>
            </a:r>
          </a:p>
          <a:p>
            <a:pPr lvl="0" algn="ctr">
              <a:buNone/>
            </a:pPr>
            <a:endParaRPr lang="sv-SE" sz="2600"/>
          </a:p>
          <a:p>
            <a:pPr lvl="0" algn="ctr">
              <a:buNone/>
            </a:pPr>
            <a:r>
              <a:rPr lang="sv-SE" sz="2600"/>
              <a:t>Produce a model</a:t>
            </a:r>
          </a:p>
          <a:p>
            <a:pPr lvl="0" algn="ctr">
              <a:buNone/>
            </a:pPr>
            <a:r>
              <a:rPr lang="sv-SE" sz="2600"/>
              <a:t>y = f(x)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sv-SE"/>
              <a:t>VFDT improvments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4426560" cy="498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sv-SE"/>
              <a:t>Poor attributes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5151960" y="1769040"/>
            <a:ext cx="4426560" cy="498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sv-SE" sz="2800"/>
              <a:t>When a attributes G and the best one becomes greater than </a:t>
            </a:r>
            <a:r>
              <a:rPr lang="sv-SE" sz="2800">
                <a:latin typeface="Arial" pitchFamily="32"/>
                <a:cs typeface="Arial" pitchFamily="32"/>
              </a:rPr>
              <a:t>ε</a:t>
            </a:r>
            <a:r>
              <a:rPr lang="sv-SE" sz="2800">
                <a:cs typeface="Arial" pitchFamily="32"/>
              </a:rPr>
              <a:t> we can drop it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sv-SE"/>
              <a:t>VFDT improvments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4426560" cy="498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sv-SE"/>
              <a:t>Initilization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5151960" y="1769040"/>
            <a:ext cx="4426560" cy="498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sv-SE" sz="2800"/>
              <a:t>Initilize the VFDT tree with a tree created by conventional RAM-based learner</a:t>
            </a:r>
          </a:p>
          <a:p>
            <a:pPr lvl="0">
              <a:buNone/>
            </a:pPr>
            <a:r>
              <a:rPr lang="sv-SE" sz="2800"/>
              <a:t>Less examples are needed to reach the same accuracies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sv-SE"/>
              <a:t>VFDT improvments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4426560" cy="498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sv-SE"/>
              <a:t>Rescans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5151960" y="1769040"/>
            <a:ext cx="4426560" cy="498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sv-SE" sz="2800"/>
              <a:t>Re-use examples if there is time or there is there is very few examples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sv-SE"/>
              <a:t>VFDT improvments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4426560" cy="498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sv-SE"/>
              <a:t>G computation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5151960" y="1769040"/>
            <a:ext cx="4426560" cy="498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sv-SE" sz="2800"/>
              <a:t>Stop recomputing G for every new example</a:t>
            </a:r>
          </a:p>
          <a:p>
            <a:pPr lvl="0">
              <a:buNone/>
            </a:pPr>
            <a:r>
              <a:rPr lang="sv-SE" sz="2800"/>
              <a:t>Set threshold of number of new examples before G is recalculated</a:t>
            </a:r>
          </a:p>
          <a:p>
            <a:pPr lvl="0">
              <a:buNone/>
            </a:pPr>
            <a:r>
              <a:rPr lang="sv-SE" sz="2800"/>
              <a:t>This will affect </a:t>
            </a:r>
            <a:r>
              <a:rPr lang="sv-SE" sz="2800">
                <a:latin typeface="Arial" pitchFamily="32"/>
                <a:cs typeface="Arial" pitchFamily="32"/>
              </a:rPr>
              <a:t>δ, so we need to choose a corresponding larger δ than the target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sv-SE"/>
              <a:t>Emperical study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4426560" cy="498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marL="0" indent="0"/>
            <a:endParaRPr lang="sv-SE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5151960" y="1769040"/>
            <a:ext cx="4426560" cy="498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marL="0" indent="0"/>
            <a:endParaRPr lang="sv-SE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07600" y="416520"/>
            <a:ext cx="8780400" cy="66394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63160" y="280800"/>
            <a:ext cx="9528840" cy="6991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09600" y="332640"/>
            <a:ext cx="9410400" cy="69393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88000" y="144000"/>
            <a:ext cx="9400680" cy="726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60000" y="58320"/>
            <a:ext cx="9321120" cy="73576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sv-SE"/>
              <a:t>Introduktion cont.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4426560" cy="498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sv-SE" sz="2800"/>
              <a:t>How is it structured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5151960" y="1769040"/>
            <a:ext cx="4426560" cy="498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sv-SE" sz="2800"/>
              <a:t>Each node tests a attribute</a:t>
            </a:r>
          </a:p>
          <a:p>
            <a:pPr lvl="0">
              <a:buNone/>
            </a:pPr>
            <a:r>
              <a:rPr lang="sv-SE" sz="2800"/>
              <a:t>Each branch is the outcome of that test</a:t>
            </a:r>
          </a:p>
          <a:p>
            <a:pPr lvl="0">
              <a:buNone/>
            </a:pPr>
            <a:r>
              <a:rPr lang="sv-SE" sz="2800"/>
              <a:t>Each leaf holds a class label</a:t>
            </a:r>
          </a:p>
        </p:txBody>
      </p:sp>
      <p:pic>
        <p:nvPicPr>
          <p:cNvPr id="5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0" y="3030479"/>
            <a:ext cx="4898160" cy="39895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648000" y="309240"/>
            <a:ext cx="8359919" cy="69627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648000" y="228240"/>
            <a:ext cx="8352000" cy="70437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sv-SE"/>
              <a:t>Decision trees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4426560" cy="514296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sv-SE" sz="2800"/>
              <a:t>ID3</a:t>
            </a:r>
          </a:p>
          <a:p>
            <a:pPr lvl="0">
              <a:buNone/>
            </a:pPr>
            <a:r>
              <a:rPr lang="sv-SE" sz="2800"/>
              <a:t>C4.5</a:t>
            </a:r>
          </a:p>
          <a:p>
            <a:pPr lvl="0">
              <a:buNone/>
            </a:pPr>
            <a:r>
              <a:rPr lang="sv-SE" sz="2800"/>
              <a:t>CART</a:t>
            </a:r>
          </a:p>
          <a:p>
            <a:pPr lvl="0">
              <a:buNone/>
            </a:pPr>
            <a:r>
              <a:rPr lang="sv-SE" sz="2800"/>
              <a:t/>
            </a:r>
            <a:br>
              <a:rPr lang="sv-SE" sz="2800"/>
            </a:br>
            <a:r>
              <a:rPr lang="sv-SE" sz="2800"/>
              <a:t/>
            </a:r>
            <a:br>
              <a:rPr lang="sv-SE" sz="2800"/>
            </a:br>
            <a:r>
              <a:rPr lang="sv-SE" sz="2800"/>
              <a:t/>
            </a:r>
            <a:br>
              <a:rPr lang="sv-SE" sz="2800"/>
            </a:br>
            <a:r>
              <a:rPr lang="sv-SE" sz="2800"/>
              <a:t>SLIQ</a:t>
            </a:r>
            <a:br>
              <a:rPr lang="sv-SE" sz="2800"/>
            </a:br>
            <a:r>
              <a:rPr lang="sv-SE" sz="2800"/>
              <a:t>SPRINT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5151960" y="1769040"/>
            <a:ext cx="4426560" cy="499896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sv-SE" sz="2800"/>
              <a:t>Needs to look at each value several times</a:t>
            </a:r>
          </a:p>
          <a:p>
            <a:pPr lvl="0">
              <a:buNone/>
            </a:pPr>
            <a:r>
              <a:rPr lang="sv-SE" sz="2800"/>
              <a:t>Holds all examples in memory</a:t>
            </a:r>
            <a:br>
              <a:rPr lang="sv-SE" sz="2800"/>
            </a:br>
            <a:r>
              <a:rPr lang="sv-SE" sz="2800"/>
              <a:t/>
            </a:r>
            <a:br>
              <a:rPr lang="sv-SE" sz="2800"/>
            </a:br>
            <a:r>
              <a:rPr lang="sv-SE" sz="2800"/>
              <a:t/>
            </a:r>
            <a:br>
              <a:rPr lang="sv-SE" sz="2800"/>
            </a:br>
            <a:r>
              <a:rPr lang="sv-SE" sz="2800"/>
              <a:t/>
            </a:r>
            <a:br>
              <a:rPr lang="sv-SE" sz="2800"/>
            </a:br>
            <a:r>
              <a:rPr lang="sv-SE" sz="2800"/>
              <a:t>Writes to disk</a:t>
            </a:r>
            <a:br>
              <a:rPr lang="sv-SE" sz="2800"/>
            </a:br>
            <a:r>
              <a:rPr lang="sv-SE" sz="2800"/>
              <a:t>Reads several times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36000" y="4176000"/>
            <a:ext cx="1020599" cy="6030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sv-S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6" name="Straight Connector 5"/>
          <p:cNvSpPr/>
          <p:nvPr/>
        </p:nvSpPr>
        <p:spPr>
          <a:xfrm>
            <a:off x="288000" y="4104000"/>
            <a:ext cx="9432000" cy="0"/>
          </a:xfrm>
          <a:prstGeom prst="line">
            <a:avLst/>
          </a:prstGeom>
          <a:noFill/>
          <a:ln w="108000">
            <a:solidFill>
              <a:srgbClr val="C0C0C0"/>
            </a:solidFill>
            <a:prstDash val="solid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sv-SE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sv-SE"/>
              <a:t>Resources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4426560" cy="498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sv-SE" sz="2800"/>
              <a:t>What resources does this take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5151960" y="1769040"/>
            <a:ext cx="4426560" cy="498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sv-SE"/>
              <a:t>Time</a:t>
            </a:r>
          </a:p>
          <a:p>
            <a:pPr lvl="0">
              <a:buNone/>
            </a:pPr>
            <a:r>
              <a:rPr lang="sv-SE"/>
              <a:t>Memory</a:t>
            </a:r>
          </a:p>
          <a:p>
            <a:pPr lvl="0">
              <a:buNone/>
            </a:pPr>
            <a:r>
              <a:rPr lang="sv-SE"/>
              <a:t>Sample Size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sv-SE"/>
              <a:t>Resources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4426560" cy="498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sv-SE" sz="2800"/>
              <a:t>What resources does this take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5151960" y="1769040"/>
            <a:ext cx="4426560" cy="498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sv-SE"/>
              <a:t>Time</a:t>
            </a:r>
          </a:p>
          <a:p>
            <a:pPr lvl="0">
              <a:buNone/>
            </a:pPr>
            <a:r>
              <a:rPr lang="sv-SE" sz="2400"/>
              <a:t>Reading several times</a:t>
            </a:r>
          </a:p>
          <a:p>
            <a:pPr lvl="0">
              <a:buNone/>
            </a:pPr>
            <a:r>
              <a:rPr lang="sv-SE"/>
              <a:t>Memory</a:t>
            </a:r>
          </a:p>
          <a:p>
            <a:pPr lvl="0">
              <a:buNone/>
            </a:pPr>
            <a:r>
              <a:rPr lang="sv-SE"/>
              <a:t>Sample Size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sv-SE"/>
              <a:t>Resources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4426560" cy="498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sv-SE" sz="2800"/>
              <a:t>What resources does this take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5151960" y="1769040"/>
            <a:ext cx="4426560" cy="498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sv-SE"/>
              <a:t>Time</a:t>
            </a:r>
          </a:p>
          <a:p>
            <a:pPr lvl="0">
              <a:buNone/>
            </a:pPr>
            <a:r>
              <a:rPr lang="sv-SE"/>
              <a:t>Memory</a:t>
            </a:r>
          </a:p>
          <a:p>
            <a:pPr lvl="0">
              <a:buNone/>
            </a:pPr>
            <a:r>
              <a:rPr lang="sv-SE" sz="2400"/>
              <a:t>Storing all examples</a:t>
            </a:r>
          </a:p>
          <a:p>
            <a:pPr lvl="0">
              <a:buNone/>
            </a:pPr>
            <a:r>
              <a:rPr lang="sv-SE"/>
              <a:t>Sample Size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sv-SE"/>
              <a:t>Resources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4426560" cy="498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sv-SE" sz="2800"/>
              <a:t>What resources does this take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5151960" y="1769040"/>
            <a:ext cx="4426560" cy="498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sv-SE"/>
              <a:t>Time</a:t>
            </a:r>
          </a:p>
          <a:p>
            <a:pPr lvl="0">
              <a:buNone/>
            </a:pPr>
            <a:r>
              <a:rPr lang="sv-SE"/>
              <a:t>Memory</a:t>
            </a:r>
          </a:p>
          <a:p>
            <a:pPr lvl="0">
              <a:buNone/>
            </a:pPr>
            <a:r>
              <a:rPr lang="sv-SE"/>
              <a:t>Sample Size</a:t>
            </a:r>
          </a:p>
          <a:p>
            <a:pPr lvl="0">
              <a:buNone/>
            </a:pPr>
            <a:r>
              <a:rPr lang="sv-SE" sz="2400"/>
              <a:t>Not enough samples</a:t>
            </a:r>
          </a:p>
          <a:p>
            <a:pPr lvl="0">
              <a:buNone/>
            </a:pPr>
            <a:r>
              <a:rPr lang="sv-SE" sz="2400"/>
              <a:t>Often not a problem today, especially not with data streams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sv-SE"/>
              <a:t>Hoeffding trees resources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4426560" cy="498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sv-SE" sz="2800"/>
              <a:t>Resources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5151960" y="1769040"/>
            <a:ext cx="4426560" cy="498924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sv-S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sv-S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sv-S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v-S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sv-SE" sz="2800"/>
              <a:t>Read once</a:t>
            </a:r>
          </a:p>
          <a:p>
            <a:pPr lvl="0">
              <a:buNone/>
            </a:pPr>
            <a:r>
              <a:rPr lang="sv-SE" sz="2800"/>
              <a:t>Total memory is:</a:t>
            </a:r>
          </a:p>
          <a:p>
            <a:pPr lvl="0" algn="ctr">
              <a:buNone/>
            </a:pPr>
            <a:r>
              <a:rPr lang="sv-SE" sz="2800"/>
              <a:t>O(ldvc)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1055</TotalTime>
  <Words>847</Words>
  <Application>Microsoft Office PowerPoint</Application>
  <PresentationFormat>On-screen Show (4:3)</PresentationFormat>
  <Paragraphs>155</Paragraphs>
  <Slides>31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Standard</vt:lpstr>
      <vt:lpstr>Mining High-Speed Data Streams</vt:lpstr>
      <vt:lpstr>Introduktion</vt:lpstr>
      <vt:lpstr>Introduktion cont.</vt:lpstr>
      <vt:lpstr>Decision trees</vt:lpstr>
      <vt:lpstr>Resources</vt:lpstr>
      <vt:lpstr>Resources</vt:lpstr>
      <vt:lpstr>Resources</vt:lpstr>
      <vt:lpstr>Resources</vt:lpstr>
      <vt:lpstr>Hoeffding trees resources</vt:lpstr>
      <vt:lpstr>Hoeffding trees resources</vt:lpstr>
      <vt:lpstr>Hoeffding tree algorithm</vt:lpstr>
      <vt:lpstr>Hoeffding trees</vt:lpstr>
      <vt:lpstr>Hoeffding trees</vt:lpstr>
      <vt:lpstr>Hoeffding bound</vt:lpstr>
      <vt:lpstr>Hoeffding bound continued</vt:lpstr>
      <vt:lpstr>Hoeffding trees</vt:lpstr>
      <vt:lpstr>Comparing DT and HT</vt:lpstr>
      <vt:lpstr>VFDT improvments</vt:lpstr>
      <vt:lpstr>VFDT improvments</vt:lpstr>
      <vt:lpstr>VFDT improvments</vt:lpstr>
      <vt:lpstr>VFDT improvments</vt:lpstr>
      <vt:lpstr>VFDT improvments</vt:lpstr>
      <vt:lpstr>VFDT improvments</vt:lpstr>
      <vt:lpstr>Emperical study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Mining High-Speed Data Streams</dc:title>
  <dc:creator>Vincenzo Massimiliano Gulisano</dc:creator>
  <cp:lastModifiedBy>Vincenzo Massimiliano Gulisano</cp:lastModifiedBy>
  <cp:revision>6</cp:revision>
  <dcterms:created xsi:type="dcterms:W3CDTF">2013-05-07T17:01:46Z</dcterms:created>
  <dcterms:modified xsi:type="dcterms:W3CDTF">2013-05-13T07:36:58Z</dcterms:modified>
</cp:coreProperties>
</file>