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0080625" cy="7559675" type="screen4x3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158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v-S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F53931C-F85F-41CA-9EA9-B752A4B83212}" type="slidenum">
              <a:t>‹#›</a:t>
            </a:fld>
            <a:endParaRPr lang="sv-S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1761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C8C678B-EDE8-4D1D-8B02-206713D1BB47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971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sv-S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Heuristic measure = information gain, gini index</a:t>
            </a:r>
          </a:p>
          <a:p>
            <a:pPr lvl="0"/>
            <a:endParaRPr lang="sv-SE"/>
          </a:p>
          <a:p>
            <a:pPr lvl="0"/>
            <a:r>
              <a:rPr lang="sv-SE"/>
              <a:t>I(f) = sum, i=1 to m, f(i)*log2*f(i)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This means that Xa is the best attribute with the same probability.</a:t>
            </a:r>
          </a:p>
          <a:p>
            <a:pPr lvl="0"/>
            <a:r>
              <a:rPr lang="sv-SE"/>
              <a:t>This also means in other words that the node needs to accumulate enough examples from the stream until epsilon becomes smaller then the observed delta G</a:t>
            </a:r>
          </a:p>
          <a:p>
            <a:pPr lvl="0"/>
            <a:r>
              <a:rPr lang="sv-SE"/>
              <a:t>So when delta G is greater then epsilon we split the node using the current best attribute (Xa) and the examples that come after will be passed down to the new leaves.</a:t>
            </a:r>
          </a:p>
          <a:p>
            <a:pPr lvl="0"/>
            <a:endParaRPr lang="sv-SE"/>
          </a:p>
          <a:p>
            <a:pPr lvl="0"/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Even if the difference is not greater then epsilon we will split as long as epsilon is smaller then the threshold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Freed memory, save a number to keep track of deactivated leaf, can switch out active leaves with deactivated if they are more promising by scanning at regular intervals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ID3 – Simultant i minnet, limited by number of examples</a:t>
            </a:r>
          </a:p>
          <a:p>
            <a:pPr lvl="0"/>
            <a:endParaRPr lang="sv-SE"/>
          </a:p>
          <a:p>
            <a:pPr lvl="0"/>
            <a:r>
              <a:rPr lang="sv-SE"/>
              <a:t>SLIQ – Stored on disk, learn by repeatedly reading them in sequentially (once per level in the tree)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B8E574-B952-460A-BDEF-88FC4C1DDB4D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838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48DE3D-ABBB-4A91-A7FB-CDA71E88713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2022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83BC4E-B027-4ECC-89A1-0F441B1BB9F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134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31F556-A691-4641-8B6D-9189327D595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878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735551-4960-45C4-8DB8-68972DC75EB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130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F2C54F-64E5-4308-A7E6-67060356A11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947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CB4078-7D6E-4992-A2FE-EAAE48D06E3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49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68A5E1-21C5-404B-89D0-355CB981BDE7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8022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05360E-1C1D-4921-B45A-09030316024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127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B3FE73-FF68-42F3-B033-332857FA40A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5645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B30CF7-6031-4A0A-9CBC-D79A906BE5D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17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sv-S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sv-S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61185D1-2035-421D-893B-BDD29CFC3C45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sv-SE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sv-SE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Mining High-Speed Data Streams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936000"/>
            <a:ext cx="9071640" cy="1110960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sv-SE" sz="2600" b="1" i="1"/>
              <a:t>Hoeffding Trees and Very Fast Decision Trees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32840" y="6997320"/>
            <a:ext cx="25311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sv-SE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By: Mikael </a:t>
            </a:r>
            <a:r>
              <a:rPr lang="sv-SE" sz="1800" b="0" i="0" u="none" strike="noStrike" kern="1200" dirty="0" err="1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Weckstén</a:t>
            </a:r>
            <a:endParaRPr lang="sv-SE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04000" y="2274480"/>
            <a:ext cx="4898160" cy="3989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Hoeffding trees resources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Resources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Read once</a:t>
            </a:r>
          </a:p>
          <a:p>
            <a:pPr lvl="0">
              <a:buNone/>
            </a:pPr>
            <a:r>
              <a:rPr lang="sv-SE" sz="2800"/>
              <a:t>Total memory is:</a:t>
            </a:r>
          </a:p>
          <a:p>
            <a:pPr lvl="0" algn="ctr">
              <a:buNone/>
            </a:pPr>
            <a:r>
              <a:rPr lang="sv-SE" sz="2800"/>
              <a:t>O(ldvc)</a:t>
            </a:r>
          </a:p>
          <a:p>
            <a:pPr lvl="0" algn="l">
              <a:buNone/>
            </a:pPr>
            <a:r>
              <a:rPr lang="sv-SE" sz="2800"/>
              <a:t>Where:</a:t>
            </a:r>
          </a:p>
          <a:p>
            <a:pPr lvl="0" algn="l">
              <a:buNone/>
            </a:pPr>
            <a:r>
              <a:rPr lang="sv-SE" sz="2800"/>
              <a:t>l: number of leaves</a:t>
            </a:r>
          </a:p>
          <a:p>
            <a:pPr lvl="0" algn="l">
              <a:buNone/>
            </a:pPr>
            <a:r>
              <a:rPr lang="sv-SE" sz="2800"/>
              <a:t>d: number of attributes</a:t>
            </a:r>
          </a:p>
          <a:p>
            <a:pPr lvl="0" algn="l">
              <a:buNone/>
            </a:pPr>
            <a:r>
              <a:rPr lang="sv-SE" sz="2800"/>
              <a:t>v: max no. values per attribute</a:t>
            </a:r>
          </a:p>
          <a:p>
            <a:pPr lvl="0" algn="l">
              <a:buNone/>
            </a:pPr>
            <a:r>
              <a:rPr lang="sv-SE" sz="2800"/>
              <a:t>c: number of classes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Hoeffding tree algorithm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32000" y="1346760"/>
            <a:ext cx="9216000" cy="5853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1800"/>
              <a:t>Start with a root node</a:t>
            </a:r>
          </a:p>
          <a:p>
            <a:pPr lvl="0">
              <a:buNone/>
            </a:pPr>
            <a:r>
              <a:rPr lang="sv-SE" sz="1800"/>
              <a:t>for all x in X:</a:t>
            </a:r>
          </a:p>
          <a:p>
            <a:pPr lvl="1" rtl="0" hangingPunct="0">
              <a:buNone/>
            </a:pPr>
            <a:r>
              <a:rPr lang="sv-SE" sz="1800"/>
              <a:t>sort x to leaf l</a:t>
            </a:r>
          </a:p>
          <a:p>
            <a:pPr lvl="1" rtl="0" hangingPunct="0">
              <a:buNone/>
            </a:pPr>
            <a:r>
              <a:rPr lang="sv-SE" sz="1800"/>
              <a:t>increase seen x in leaf l</a:t>
            </a:r>
          </a:p>
          <a:p>
            <a:pPr lvl="1" rtl="0" hangingPunct="0">
              <a:buNone/>
            </a:pPr>
            <a:r>
              <a:rPr lang="sv-SE" sz="1800"/>
              <a:t>set l to majority x seen</a:t>
            </a:r>
          </a:p>
          <a:p>
            <a:pPr lvl="1" rtl="0" hangingPunct="0">
              <a:buNone/>
            </a:pPr>
            <a:r>
              <a:rPr lang="sv-SE" sz="1800"/>
              <a:t>if l is not all same class</a:t>
            </a:r>
          </a:p>
          <a:p>
            <a:pPr lvl="2" rtl="0" hangingPunct="0">
              <a:buNone/>
            </a:pPr>
            <a:r>
              <a:rPr lang="sv-SE" sz="1800"/>
              <a:t>compute G(x</a:t>
            </a:r>
            <a:r>
              <a:rPr lang="sv-SE" sz="1800" baseline="-25000"/>
              <a:t>i</a:t>
            </a:r>
            <a:r>
              <a:rPr lang="sv-SE" sz="1800"/>
              <a:t>)</a:t>
            </a:r>
          </a:p>
          <a:p>
            <a:pPr lvl="2" rtl="0" hangingPunct="0">
              <a:buNone/>
            </a:pPr>
            <a:r>
              <a:rPr lang="sv-SE" sz="1800"/>
              <a:t>x</a:t>
            </a:r>
            <a:r>
              <a:rPr lang="sv-SE" sz="1800" baseline="-25000"/>
              <a:t>a</a:t>
            </a:r>
            <a:r>
              <a:rPr lang="sv-SE" sz="1800"/>
              <a:t> = best result</a:t>
            </a:r>
          </a:p>
          <a:p>
            <a:pPr lvl="2" rtl="0" hangingPunct="0">
              <a:buNone/>
            </a:pPr>
            <a:r>
              <a:rPr lang="sv-SE" sz="1800"/>
              <a:t>x</a:t>
            </a:r>
            <a:r>
              <a:rPr lang="sv-SE" sz="1800" baseline="-25000"/>
              <a:t>b</a:t>
            </a:r>
            <a:r>
              <a:rPr lang="sv-SE" sz="1800"/>
              <a:t> = second best result</a:t>
            </a:r>
          </a:p>
          <a:p>
            <a:pPr lvl="2" rtl="0" hangingPunct="0">
              <a:buNone/>
            </a:pPr>
            <a:r>
              <a:rPr lang="sv-SE" sz="1800"/>
              <a:t>compute </a:t>
            </a:r>
            <a:r>
              <a:rPr lang="sv-SE" sz="1800">
                <a:latin typeface="Arial" pitchFamily="32"/>
                <a:cs typeface="Arial" pitchFamily="32"/>
              </a:rPr>
              <a:t>ε</a:t>
            </a:r>
          </a:p>
          <a:p>
            <a:pPr lvl="2" rtl="0" hangingPunct="0">
              <a:buNone/>
            </a:pPr>
            <a:r>
              <a:rPr lang="sv-SE" sz="1800">
                <a:latin typeface="Arial" pitchFamily="32"/>
                <a:cs typeface="Arial" pitchFamily="32"/>
              </a:rPr>
              <a:t>if ΔG &gt; ε</a:t>
            </a:r>
          </a:p>
          <a:p>
            <a:pPr lvl="3" rtl="0" hangingPunct="0">
              <a:buNone/>
            </a:pPr>
            <a:r>
              <a:rPr lang="sv-SE" sz="1800">
                <a:latin typeface="Arial" pitchFamily="32"/>
                <a:cs typeface="Arial" pitchFamily="32"/>
              </a:rPr>
              <a:t>split on x</a:t>
            </a:r>
            <a:r>
              <a:rPr lang="sv-SE" sz="1800" baseline="-25000">
                <a:latin typeface="Arial" pitchFamily="32"/>
                <a:cs typeface="Arial" pitchFamily="32"/>
              </a:rPr>
              <a:t>a</a:t>
            </a:r>
            <a:r>
              <a:rPr lang="sv-SE" sz="1800">
                <a:latin typeface="Arial" pitchFamily="32"/>
                <a:cs typeface="Arial" pitchFamily="32"/>
              </a:rPr>
              <a:t>and replace l with node</a:t>
            </a:r>
          </a:p>
          <a:p>
            <a:pPr lvl="3" rtl="0" hangingPunct="0">
              <a:buNone/>
            </a:pPr>
            <a:r>
              <a:rPr lang="sv-SE" sz="1800">
                <a:latin typeface="Arial" pitchFamily="32"/>
                <a:cs typeface="Arial" pitchFamily="32"/>
              </a:rPr>
              <a:t>add leaves and initilize them</a:t>
            </a:r>
          </a:p>
          <a:p>
            <a:pPr lvl="3" rtl="0" hangingPunct="0">
              <a:buNone/>
            </a:pPr>
            <a:endParaRPr lang="sv-SE" sz="1800">
              <a:latin typeface="Arial" pitchFamily="32"/>
              <a:cs typeface="Arial" pitchFamily="3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Hoeffding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Building a tree:</a:t>
            </a:r>
          </a:p>
          <a:p>
            <a:pPr lvl="0">
              <a:buNone/>
            </a:pPr>
            <a:r>
              <a:rPr lang="sv-SE"/>
              <a:t>Comparing for split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G(x) = heuristic messaure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After n examples, </a:t>
            </a:r>
            <a:r>
              <a:rPr lang="sv-SE" sz="2800">
                <a:cs typeface="Arial" pitchFamily="32"/>
              </a:rPr>
              <a:t>G(X</a:t>
            </a:r>
            <a:r>
              <a:rPr lang="sv-SE" sz="2800" baseline="-25000">
                <a:cs typeface="Arial" pitchFamily="32"/>
              </a:rPr>
              <a:t>a</a:t>
            </a:r>
            <a:r>
              <a:rPr lang="sv-SE" sz="2800">
                <a:cs typeface="Arial" pitchFamily="32"/>
              </a:rPr>
              <a:t>) is the highest observed G, G(X</a:t>
            </a:r>
            <a:r>
              <a:rPr lang="sv-SE" sz="2800" baseline="-25000">
                <a:cs typeface="Arial" pitchFamily="32"/>
              </a:rPr>
              <a:t>b</a:t>
            </a:r>
            <a:r>
              <a:rPr lang="sv-SE" sz="2800">
                <a:cs typeface="Arial" pitchFamily="32"/>
              </a:rPr>
              <a:t>) is the second-best attribute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Δ</a:t>
            </a:r>
            <a:r>
              <a:rPr lang="sv-SE" sz="2800">
                <a:cs typeface="Arial" pitchFamily="32"/>
              </a:rPr>
              <a:t>G = G(X</a:t>
            </a:r>
            <a:r>
              <a:rPr lang="sv-SE" sz="2800" baseline="-25000">
                <a:cs typeface="Arial" pitchFamily="32"/>
              </a:rPr>
              <a:t>a</a:t>
            </a:r>
            <a:r>
              <a:rPr lang="sv-SE" sz="2800">
                <a:cs typeface="Arial" pitchFamily="32"/>
              </a:rPr>
              <a:t>) - G(X</a:t>
            </a:r>
            <a:r>
              <a:rPr lang="sv-SE" sz="2800" baseline="-25000">
                <a:cs typeface="Arial" pitchFamily="32"/>
              </a:rPr>
              <a:t>b</a:t>
            </a:r>
            <a:r>
              <a:rPr lang="sv-SE" sz="2800">
                <a:cs typeface="Arial" pitchFamily="32"/>
              </a:rPr>
              <a:t>)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Δ</a:t>
            </a:r>
            <a:r>
              <a:rPr lang="sv-SE" sz="2800">
                <a:cs typeface="Arial" pitchFamily="32"/>
              </a:rPr>
              <a:t>G </a:t>
            </a:r>
            <a:r>
              <a:rPr lang="sv-SE" sz="2800">
                <a:latin typeface="Arial" pitchFamily="32"/>
                <a:cs typeface="Arial" pitchFamily="32"/>
              </a:rPr>
              <a:t>≥ </a:t>
            </a:r>
            <a:r>
              <a:rPr lang="sv-SE" sz="2800">
                <a:cs typeface="Arial" pitchFamily="32"/>
              </a:rPr>
              <a:t>0</a:t>
            </a:r>
          </a:p>
          <a:p>
            <a:pPr lvl="0">
              <a:buNone/>
            </a:pPr>
            <a:endParaRPr lang="sv-SE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Hoeffding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Building a tree:</a:t>
            </a:r>
          </a:p>
          <a:p>
            <a:pPr lvl="0">
              <a:buNone/>
            </a:pPr>
            <a:r>
              <a:rPr lang="sv-SE"/>
              <a:t>Comparing for split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If </a:t>
            </a:r>
            <a:r>
              <a:rPr lang="sv-SE" sz="2800">
                <a:latin typeface="Arial" pitchFamily="32"/>
                <a:cs typeface="Arial" pitchFamily="32"/>
              </a:rPr>
              <a:t>Δ</a:t>
            </a:r>
            <a:r>
              <a:rPr lang="sv-SE" sz="2800">
                <a:cs typeface="Arial" pitchFamily="32"/>
              </a:rPr>
              <a:t>G &gt; </a:t>
            </a:r>
            <a:r>
              <a:rPr lang="sv-SE" sz="2800">
                <a:latin typeface="Arial" pitchFamily="32"/>
                <a:cs typeface="Arial" pitchFamily="32"/>
              </a:rPr>
              <a:t>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Hoeffding bound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600"/>
              <a:t>Hoeffding bound:</a:t>
            </a:r>
          </a:p>
          <a:p>
            <a:pPr lvl="0">
              <a:buNone/>
            </a:pPr>
            <a:r>
              <a:rPr lang="sv-SE" sz="2600"/>
              <a:t>Is computed on r, which is a real-valued random variable.</a:t>
            </a:r>
          </a:p>
          <a:p>
            <a:pPr lvl="0">
              <a:buNone/>
            </a:pPr>
            <a:r>
              <a:rPr lang="sv-SE" sz="2600"/>
              <a:t>We have seen r n independent times and computer their mean </a:t>
            </a:r>
            <a:r>
              <a:rPr lang="en-CA" sz="2600">
                <a:latin typeface="Arial" pitchFamily="32"/>
                <a:cs typeface="Arial" pitchFamily="32"/>
              </a:rPr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 txBox="1">
                <a:spLocks noGrp="1" noResize="1"/>
              </p:cNvSpPr>
              <p:nvPr>
                <p:ph idx="4294967295"/>
              </p:nvPr>
            </p:nvSpPr>
            <p:spPr>
              <a:xfrm>
                <a:off x="4608000" y="4381200"/>
                <a:ext cx="3888000" cy="1450800"/>
              </a:xfrm>
              <a:ln>
                <a:noFill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lvl="0" indent="0"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ϵ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ln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type m:val="lin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latin typeface="Cambria Math"/>
                                            </a:rPr>
                                            <m:t>δ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r>
                                    <a:rPr lang="en-US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n</m:t>
                                  </m:r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08000" y="4381200"/>
                <a:ext cx="3888000" cy="1450800"/>
              </a:xfrm>
              <a:blipFill rotWithShape="1">
                <a:blip r:embed="rId3"/>
                <a:stretch>
                  <a:fillRect b="-4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968000" y="1800000"/>
            <a:ext cx="4392000" cy="2191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CA" sz="26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“Hoeffding bound states that, with probability 1- </a:t>
            </a:r>
            <a:r>
              <a:rPr lang="en-US" sz="26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δ</a:t>
            </a:r>
            <a:r>
              <a:rPr lang="en-CA" sz="26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, the true mean of the variable is at least r – </a:t>
            </a:r>
            <a:r>
              <a:rPr lang="en-US" sz="26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ε”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v-S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6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ε is as we know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Hoeffding bound continued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R is the range of r</a:t>
            </a:r>
          </a:p>
          <a:p>
            <a:pPr lvl="0">
              <a:buNone/>
            </a:pPr>
            <a:r>
              <a:rPr lang="sv-SE" sz="2800"/>
              <a:t>n is the number of independent observations of the variable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1007999" y="1800000"/>
                <a:ext cx="3888000" cy="145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ϵ</m:t>
                      </m:r>
                      <m:r>
                        <a:rPr lang="en-US" i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i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/>
                                    </a:rPr>
                                    <m:t>ln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type m:val="lin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i="0">
                                              <a:latin typeface="Cambria Math"/>
                                            </a:rPr>
                                            <m:t>δ</m:t>
                                          </m:r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r>
                                    <a:rPr lang="en-US" i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latin typeface="Cambria Math"/>
                                    </a:rPr>
                                    <m:t>n</m:t>
                                  </m:r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999" y="1800000"/>
                <a:ext cx="3888000" cy="14508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Hoeffding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Building a tree:</a:t>
            </a:r>
          </a:p>
          <a:p>
            <a:pPr lvl="0">
              <a:buNone/>
            </a:pPr>
            <a:r>
              <a:rPr lang="sv-SE"/>
              <a:t>Comparing for split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If </a:t>
            </a:r>
            <a:r>
              <a:rPr lang="sv-SE" sz="2800">
                <a:latin typeface="Arial" pitchFamily="32"/>
                <a:cs typeface="Arial" pitchFamily="32"/>
              </a:rPr>
              <a:t>Δ</a:t>
            </a:r>
            <a:r>
              <a:rPr lang="sv-SE" sz="2800">
                <a:cs typeface="Arial" pitchFamily="32"/>
              </a:rPr>
              <a:t>G &gt; </a:t>
            </a:r>
            <a:r>
              <a:rPr lang="sv-SE" sz="2800">
                <a:latin typeface="Arial" pitchFamily="32"/>
                <a:cs typeface="Arial" pitchFamily="32"/>
              </a:rPr>
              <a:t>ε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The Hoeffding bound guarantees that: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ΔG ≥ Δ</a:t>
            </a:r>
            <a:r>
              <a:rPr lang="sv-SE" sz="2800">
                <a:cs typeface="Arial" pitchFamily="32"/>
              </a:rPr>
              <a:t>G &gt; </a:t>
            </a:r>
            <a:r>
              <a:rPr lang="sv-SE" sz="2800">
                <a:latin typeface="Arial" pitchFamily="32"/>
                <a:cs typeface="Arial" pitchFamily="32"/>
              </a:rPr>
              <a:t>0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With the probability: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1-δ</a:t>
            </a:r>
          </a:p>
          <a:p>
            <a:pPr lvl="0">
              <a:buNone/>
            </a:pPr>
            <a:endParaRPr lang="sv-SE" sz="2800">
              <a:latin typeface="Arial" pitchFamily="32"/>
              <a:cs typeface="Arial" pitchFamily="3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Comparing DT and HT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Quickly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At most δ/p disagrement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Where: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p = leaf probability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Basically: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More examples are needed the less leafs we have.</a:t>
            </a:r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If p = 0.01% we can get a disagrement of only 1 % with 725 ex. per node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VFDT improvments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Ties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Very similar attributes can take a long time to be decided among</a:t>
            </a:r>
          </a:p>
          <a:p>
            <a:pPr lvl="0">
              <a:buNone/>
            </a:pPr>
            <a:r>
              <a:rPr lang="sv-SE" sz="2800"/>
              <a:t>Set a threshold </a:t>
            </a:r>
            <a:r>
              <a:rPr lang="sv-SE" sz="2800">
                <a:latin typeface="Arial" pitchFamily="32"/>
                <a:cs typeface="Arial" pitchFamily="32"/>
              </a:rPr>
              <a:t>τ</a:t>
            </a:r>
          </a:p>
          <a:p>
            <a:pPr lvl="0">
              <a:buNone/>
            </a:pPr>
            <a:endParaRPr lang="sv-SE" sz="2800"/>
          </a:p>
          <a:p>
            <a:pPr lvl="0">
              <a:buNone/>
            </a:pPr>
            <a:r>
              <a:rPr lang="sv-SE" sz="2800">
                <a:latin typeface="Arial" pitchFamily="32"/>
                <a:cs typeface="Arial" pitchFamily="32"/>
              </a:rPr>
              <a:t>Δ</a:t>
            </a:r>
            <a:r>
              <a:rPr lang="sv-SE" sz="2800">
                <a:cs typeface="Arial" pitchFamily="32"/>
              </a:rPr>
              <a:t>G &lt; </a:t>
            </a:r>
            <a:r>
              <a:rPr lang="sv-SE" sz="2800">
                <a:latin typeface="Arial" pitchFamily="32"/>
                <a:cs typeface="Arial" pitchFamily="32"/>
              </a:rPr>
              <a:t>ε &lt; τ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VFDT improvments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Memory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Deactivate least promising leaf</a:t>
            </a:r>
          </a:p>
          <a:p>
            <a:pPr lvl="0">
              <a:buNone/>
            </a:pPr>
            <a:r>
              <a:rPr lang="sv-SE" sz="2800"/>
              <a:t>The leaf with the lowest plel</a:t>
            </a:r>
          </a:p>
          <a:p>
            <a:pPr lvl="0">
              <a:buNone/>
            </a:pPr>
            <a:r>
              <a:rPr lang="sv-SE" sz="2800"/>
              <a:t>Where:</a:t>
            </a:r>
          </a:p>
          <a:p>
            <a:pPr lvl="0">
              <a:buNone/>
            </a:pPr>
            <a:r>
              <a:rPr lang="sv-SE" sz="2800"/>
              <a:t>el is observed error rate</a:t>
            </a:r>
          </a:p>
          <a:p>
            <a:pPr lvl="0">
              <a:buNone/>
            </a:pPr>
            <a:r>
              <a:rPr lang="sv-SE" sz="2800"/>
              <a:t>pl is probability that a arbirtary example will fall into leaf 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Introduktion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What is a decision tree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600"/>
              <a:t>Given n training examples</a:t>
            </a:r>
          </a:p>
          <a:p>
            <a:pPr lvl="0">
              <a:buNone/>
            </a:pPr>
            <a:r>
              <a:rPr lang="sv-SE" sz="2600"/>
              <a:t>(x, y) where x is a vector</a:t>
            </a:r>
          </a:p>
          <a:p>
            <a:pPr lvl="0" algn="ctr">
              <a:buNone/>
            </a:pPr>
            <a:r>
              <a:rPr lang="sv-SE" sz="2600"/>
              <a:t>i.e (x1, x2, x3... xi, y)</a:t>
            </a:r>
          </a:p>
          <a:p>
            <a:pPr lvl="0" algn="ctr">
              <a:buNone/>
            </a:pPr>
            <a:endParaRPr lang="sv-SE" sz="2600"/>
          </a:p>
          <a:p>
            <a:pPr lvl="0" algn="ctr">
              <a:buNone/>
            </a:pPr>
            <a:r>
              <a:rPr lang="sv-SE" sz="2600"/>
              <a:t>Produce a model</a:t>
            </a:r>
          </a:p>
          <a:p>
            <a:pPr lvl="0" algn="ctr">
              <a:buNone/>
            </a:pPr>
            <a:r>
              <a:rPr lang="sv-SE" sz="2600"/>
              <a:t>y = f(x)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VFDT improvments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Poor attributes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When a attributes G and the best one becomes greater than </a:t>
            </a:r>
            <a:r>
              <a:rPr lang="sv-SE" sz="2800">
                <a:latin typeface="Arial" pitchFamily="32"/>
                <a:cs typeface="Arial" pitchFamily="32"/>
              </a:rPr>
              <a:t>ε</a:t>
            </a:r>
            <a:r>
              <a:rPr lang="sv-SE" sz="2800">
                <a:cs typeface="Arial" pitchFamily="32"/>
              </a:rPr>
              <a:t> we can drop it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VFDT improvments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Initilization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Initilize the VFDT tree with a tree created by conventional RAM-based learner</a:t>
            </a:r>
          </a:p>
          <a:p>
            <a:pPr lvl="0">
              <a:buNone/>
            </a:pPr>
            <a:r>
              <a:rPr lang="sv-SE" sz="2800"/>
              <a:t>Less examples are needed to reach the same accuracies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VFDT improvments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Rescans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Re-use examples if there is time or there is there is very few examples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VFDT improvments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G computation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Stop recomputing G for every new example</a:t>
            </a:r>
          </a:p>
          <a:p>
            <a:pPr lvl="0">
              <a:buNone/>
            </a:pPr>
            <a:r>
              <a:rPr lang="sv-SE" sz="2800"/>
              <a:t>Set threshold of number of new examples before G is recalculated</a:t>
            </a:r>
          </a:p>
          <a:p>
            <a:pPr lvl="0">
              <a:buNone/>
            </a:pPr>
            <a:r>
              <a:rPr lang="sv-SE" sz="2800"/>
              <a:t>This will affect </a:t>
            </a:r>
            <a:r>
              <a:rPr lang="sv-SE" sz="2800">
                <a:latin typeface="Arial" pitchFamily="32"/>
                <a:cs typeface="Arial" pitchFamily="32"/>
              </a:rPr>
              <a:t>δ, so we need to choose a corresponding larger δ than the target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Emperical study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indent="0"/>
            <a:endParaRPr lang="sv-S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indent="0"/>
            <a:endParaRPr lang="sv-S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7600" y="416520"/>
            <a:ext cx="8780400" cy="6639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63160" y="280800"/>
            <a:ext cx="9528840" cy="699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09600" y="332640"/>
            <a:ext cx="9410400" cy="6939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8000" y="144000"/>
            <a:ext cx="9400680" cy="726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58320"/>
            <a:ext cx="9321120" cy="7357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Introduktion cont.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How is it structured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Each node tests a attribute</a:t>
            </a:r>
          </a:p>
          <a:p>
            <a:pPr lvl="0">
              <a:buNone/>
            </a:pPr>
            <a:r>
              <a:rPr lang="sv-SE" sz="2800"/>
              <a:t>Each branch is the outcome of that test</a:t>
            </a:r>
          </a:p>
          <a:p>
            <a:pPr lvl="0">
              <a:buNone/>
            </a:pPr>
            <a:r>
              <a:rPr lang="sv-SE" sz="2800"/>
              <a:t>Each leaf holds a class label</a:t>
            </a:r>
          </a:p>
        </p:txBody>
      </p:sp>
      <p:pic>
        <p:nvPicPr>
          <p:cNvPr id="5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3030479"/>
            <a:ext cx="4898160" cy="3989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8000" y="309240"/>
            <a:ext cx="8359919" cy="6962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8000" y="228240"/>
            <a:ext cx="8352000" cy="7043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Decision trees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51429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ID3</a:t>
            </a:r>
          </a:p>
          <a:p>
            <a:pPr lvl="0">
              <a:buNone/>
            </a:pPr>
            <a:r>
              <a:rPr lang="sv-SE" sz="2800"/>
              <a:t>C4.5</a:t>
            </a:r>
          </a:p>
          <a:p>
            <a:pPr lvl="0">
              <a:buNone/>
            </a:pPr>
            <a:r>
              <a:rPr lang="sv-SE" sz="2800"/>
              <a:t>CART</a:t>
            </a:r>
          </a:p>
          <a:p>
            <a:pPr lvl="0">
              <a:buNone/>
            </a:pPr>
            <a:r>
              <a:rPr lang="sv-SE" sz="2800"/>
              <a:t/>
            </a:r>
            <a:br>
              <a:rPr lang="sv-SE" sz="2800"/>
            </a:br>
            <a:r>
              <a:rPr lang="sv-SE" sz="2800"/>
              <a:t/>
            </a:r>
            <a:br>
              <a:rPr lang="sv-SE" sz="2800"/>
            </a:br>
            <a:r>
              <a:rPr lang="sv-SE" sz="2800"/>
              <a:t/>
            </a:r>
            <a:br>
              <a:rPr lang="sv-SE" sz="2800"/>
            </a:br>
            <a:r>
              <a:rPr lang="sv-SE" sz="2800"/>
              <a:t>SLIQ</a:t>
            </a:r>
            <a:br>
              <a:rPr lang="sv-SE" sz="2800"/>
            </a:br>
            <a:r>
              <a:rPr lang="sv-SE" sz="2800"/>
              <a:t>SPRINT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989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Needs to look at each value several times</a:t>
            </a:r>
          </a:p>
          <a:p>
            <a:pPr lvl="0">
              <a:buNone/>
            </a:pPr>
            <a:r>
              <a:rPr lang="sv-SE" sz="2800"/>
              <a:t>Holds all examples in memory</a:t>
            </a:r>
            <a:br>
              <a:rPr lang="sv-SE" sz="2800"/>
            </a:br>
            <a:r>
              <a:rPr lang="sv-SE" sz="2800"/>
              <a:t/>
            </a:r>
            <a:br>
              <a:rPr lang="sv-SE" sz="2800"/>
            </a:br>
            <a:r>
              <a:rPr lang="sv-SE" sz="2800"/>
              <a:t/>
            </a:r>
            <a:br>
              <a:rPr lang="sv-SE" sz="2800"/>
            </a:br>
            <a:r>
              <a:rPr lang="sv-SE" sz="2800"/>
              <a:t/>
            </a:r>
            <a:br>
              <a:rPr lang="sv-SE" sz="2800"/>
            </a:br>
            <a:r>
              <a:rPr lang="sv-SE" sz="2800"/>
              <a:t>Writes to disk</a:t>
            </a:r>
            <a:br>
              <a:rPr lang="sv-SE" sz="2800"/>
            </a:br>
            <a:r>
              <a:rPr lang="sv-SE" sz="2800"/>
              <a:t>Reads several times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000" y="4176000"/>
            <a:ext cx="1020599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v-S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>
            <a:off x="288000" y="4104000"/>
            <a:ext cx="9432000" cy="0"/>
          </a:xfrm>
          <a:prstGeom prst="line">
            <a:avLst/>
          </a:prstGeom>
          <a:noFill/>
          <a:ln w="108000">
            <a:solidFill>
              <a:srgbClr val="C0C0C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sv-S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Resources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What resources does this take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Time</a:t>
            </a:r>
          </a:p>
          <a:p>
            <a:pPr lvl="0">
              <a:buNone/>
            </a:pPr>
            <a:r>
              <a:rPr lang="sv-SE"/>
              <a:t>Memory</a:t>
            </a:r>
          </a:p>
          <a:p>
            <a:pPr lvl="0">
              <a:buNone/>
            </a:pPr>
            <a:r>
              <a:rPr lang="sv-SE"/>
              <a:t>Sample Size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Resources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What resources does this take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Time</a:t>
            </a:r>
          </a:p>
          <a:p>
            <a:pPr lvl="0">
              <a:buNone/>
            </a:pPr>
            <a:r>
              <a:rPr lang="sv-SE" sz="2400"/>
              <a:t>Reading several times</a:t>
            </a:r>
          </a:p>
          <a:p>
            <a:pPr lvl="0">
              <a:buNone/>
            </a:pPr>
            <a:r>
              <a:rPr lang="sv-SE"/>
              <a:t>Memory</a:t>
            </a:r>
          </a:p>
          <a:p>
            <a:pPr lvl="0">
              <a:buNone/>
            </a:pPr>
            <a:r>
              <a:rPr lang="sv-SE"/>
              <a:t>Sample Size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Resources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What resources does this take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Time</a:t>
            </a:r>
          </a:p>
          <a:p>
            <a:pPr lvl="0">
              <a:buNone/>
            </a:pPr>
            <a:r>
              <a:rPr lang="sv-SE"/>
              <a:t>Memory</a:t>
            </a:r>
          </a:p>
          <a:p>
            <a:pPr lvl="0">
              <a:buNone/>
            </a:pPr>
            <a:r>
              <a:rPr lang="sv-SE" sz="2400"/>
              <a:t>Storing all examples</a:t>
            </a:r>
          </a:p>
          <a:p>
            <a:pPr lvl="0">
              <a:buNone/>
            </a:pPr>
            <a:r>
              <a:rPr lang="sv-SE"/>
              <a:t>Sample Size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Resources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What resources does this take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/>
              <a:t>Time</a:t>
            </a:r>
          </a:p>
          <a:p>
            <a:pPr lvl="0">
              <a:buNone/>
            </a:pPr>
            <a:r>
              <a:rPr lang="sv-SE"/>
              <a:t>Memory</a:t>
            </a:r>
          </a:p>
          <a:p>
            <a:pPr lvl="0">
              <a:buNone/>
            </a:pPr>
            <a:r>
              <a:rPr lang="sv-SE"/>
              <a:t>Sample Size</a:t>
            </a:r>
          </a:p>
          <a:p>
            <a:pPr lvl="0">
              <a:buNone/>
            </a:pPr>
            <a:r>
              <a:rPr lang="sv-SE" sz="2400"/>
              <a:t>Not enough samples</a:t>
            </a:r>
          </a:p>
          <a:p>
            <a:pPr lvl="0">
              <a:buNone/>
            </a:pPr>
            <a:r>
              <a:rPr lang="sv-SE" sz="2400"/>
              <a:t>Often not a problem today, especially not with data streams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v-SE"/>
              <a:t>Hoeffding trees resources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Resources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sv-S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sv-S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sv-S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v-S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sv-SE" sz="2800"/>
              <a:t>Read once</a:t>
            </a:r>
          </a:p>
          <a:p>
            <a:pPr lvl="0">
              <a:buNone/>
            </a:pPr>
            <a:r>
              <a:rPr lang="sv-SE" sz="2800"/>
              <a:t>Total memory is:</a:t>
            </a:r>
          </a:p>
          <a:p>
            <a:pPr lvl="0" algn="ctr">
              <a:buNone/>
            </a:pPr>
            <a:r>
              <a:rPr lang="sv-SE" sz="2800"/>
              <a:t>O(ldvc)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847</Words>
  <Application>Microsoft Office PowerPoint</Application>
  <PresentationFormat>On-screen Show (4:3)</PresentationFormat>
  <Paragraphs>155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Standard</vt:lpstr>
      <vt:lpstr>Mining High-Speed Data Streams</vt:lpstr>
      <vt:lpstr>Introduktion</vt:lpstr>
      <vt:lpstr>Introduktion cont.</vt:lpstr>
      <vt:lpstr>Decision trees</vt:lpstr>
      <vt:lpstr>Resources</vt:lpstr>
      <vt:lpstr>Resources</vt:lpstr>
      <vt:lpstr>Resources</vt:lpstr>
      <vt:lpstr>Resources</vt:lpstr>
      <vt:lpstr>Hoeffding trees resources</vt:lpstr>
      <vt:lpstr>Hoeffding trees resources</vt:lpstr>
      <vt:lpstr>Hoeffding tree algorithm</vt:lpstr>
      <vt:lpstr>Hoeffding trees</vt:lpstr>
      <vt:lpstr>Hoeffding trees</vt:lpstr>
      <vt:lpstr>Hoeffding bound</vt:lpstr>
      <vt:lpstr>Hoeffding bound continued</vt:lpstr>
      <vt:lpstr>Hoeffding trees</vt:lpstr>
      <vt:lpstr>Comparing DT and HT</vt:lpstr>
      <vt:lpstr>VFDT improvments</vt:lpstr>
      <vt:lpstr>VFDT improvments</vt:lpstr>
      <vt:lpstr>VFDT improvments</vt:lpstr>
      <vt:lpstr>VFDT improvments</vt:lpstr>
      <vt:lpstr>VFDT improvments</vt:lpstr>
      <vt:lpstr>VFDT improvments</vt:lpstr>
      <vt:lpstr>Emperical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High-Speed Data Streams</dc:title>
  <dc:creator>Vincenzo Massimiliano Gulisano</dc:creator>
  <cp:lastModifiedBy>Vincenzo Massimiliano Gulisano</cp:lastModifiedBy>
  <cp:revision>6</cp:revision>
  <dcterms:created xsi:type="dcterms:W3CDTF">2013-05-07T17:01:46Z</dcterms:created>
  <dcterms:modified xsi:type="dcterms:W3CDTF">2013-05-13T07:36:58Z</dcterms:modified>
</cp:coreProperties>
</file>