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78" r:id="rId10"/>
    <p:sldId id="264" r:id="rId11"/>
    <p:sldId id="279" r:id="rId12"/>
    <p:sldId id="280" r:id="rId13"/>
    <p:sldId id="265" r:id="rId14"/>
    <p:sldId id="266" r:id="rId15"/>
    <p:sldId id="281" r:id="rId16"/>
    <p:sldId id="282" r:id="rId17"/>
    <p:sldId id="283" r:id="rId18"/>
    <p:sldId id="274" r:id="rId19"/>
    <p:sldId id="275" r:id="rId2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8180B-2297-410B-A2C4-E9638F7BDAC9}" type="datetimeFigureOut">
              <a:rPr lang="sv-SE" smtClean="0"/>
              <a:pPr/>
              <a:t>2013-05-15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76064"/>
          </a:xfrm>
        </p:spPr>
        <p:txBody>
          <a:bodyPr>
            <a:noAutofit/>
          </a:bodyPr>
          <a:lstStyle/>
          <a:p>
            <a:r>
              <a:rPr lang="en-US" sz="3600" dirty="0"/>
              <a:t>Stream-Based Electricity Load </a:t>
            </a:r>
            <a:r>
              <a:rPr lang="en-US" sz="3600" dirty="0" smtClean="0"/>
              <a:t>Forecast</a:t>
            </a:r>
            <a:endParaRPr lang="sv-SE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2708920"/>
            <a:ext cx="3312368" cy="1512168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Authors:</a:t>
            </a:r>
          </a:p>
          <a:p>
            <a:r>
              <a:rPr lang="sv-S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Joao Gama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Pedro Pereira Rodrigues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515719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Presented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by:</a:t>
            </a:r>
          </a:p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Viktor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Botev</a:t>
            </a:r>
            <a:endParaRPr lang="sv-S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www.texample.net/media/tikz/examples/PNG/neural-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780928"/>
            <a:ext cx="47625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MLP ANN predictive model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dirty="0" smtClean="0"/>
              <a:t>Time horizons</a:t>
            </a:r>
          </a:p>
          <a:p>
            <a:pPr lvl="1"/>
            <a:r>
              <a:rPr lang="sv-SE" sz="2000" dirty="0" smtClean="0"/>
              <a:t>1 hour</a:t>
            </a:r>
          </a:p>
          <a:p>
            <a:pPr lvl="1"/>
            <a:r>
              <a:rPr lang="sv-SE" sz="2000" dirty="0" smtClean="0"/>
              <a:t>24 hours</a:t>
            </a:r>
          </a:p>
          <a:p>
            <a:pPr lvl="1"/>
            <a:r>
              <a:rPr lang="sv-SE" sz="2000" dirty="0" smtClean="0"/>
              <a:t>168 hours</a:t>
            </a:r>
            <a:endParaRPr lang="sv-SE" sz="2000" dirty="0"/>
          </a:p>
          <a:p>
            <a:r>
              <a:rPr lang="sv-SE" sz="2400" dirty="0" smtClean="0"/>
              <a:t>Muti-layered perceptron</a:t>
            </a:r>
          </a:p>
          <a:p>
            <a:pPr lvl="1"/>
            <a:r>
              <a:rPr lang="sv-SE" sz="2000" dirty="0" smtClean="0"/>
              <a:t>10 input neurons</a:t>
            </a:r>
          </a:p>
          <a:p>
            <a:pPr lvl="1"/>
            <a:r>
              <a:rPr lang="sv-SE" sz="2000" dirty="0" smtClean="0"/>
              <a:t>4 hidden neurons</a:t>
            </a:r>
          </a:p>
          <a:p>
            <a:pPr lvl="1"/>
            <a:r>
              <a:rPr lang="sv-SE" sz="2000" dirty="0" smtClean="0"/>
              <a:t>1 linear output</a:t>
            </a:r>
            <a:endParaRPr lang="sv-SE" sz="2000" dirty="0"/>
          </a:p>
          <a:p>
            <a:r>
              <a:rPr lang="sv-SE" sz="2400" dirty="0" smtClean="0"/>
              <a:t>Input vector</a:t>
            </a:r>
          </a:p>
          <a:p>
            <a:pPr lvl="1"/>
            <a:r>
              <a:rPr lang="sv-SE" sz="2000" dirty="0" smtClean="0"/>
              <a:t>{1, 2, 3, 4}</a:t>
            </a:r>
          </a:p>
          <a:p>
            <a:pPr lvl="1"/>
            <a:r>
              <a:rPr lang="sv-SE" sz="2000" dirty="0" smtClean="0"/>
              <a:t>{7, 14}</a:t>
            </a:r>
          </a:p>
          <a:p>
            <a:pPr lvl="1"/>
            <a:r>
              <a:rPr lang="sv-SE" sz="2000" dirty="0" smtClean="0"/>
              <a:t>4 cyclic variables (sin + cos)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24944"/>
            <a:ext cx="864096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MLP ANN predictive model</a:t>
            </a:r>
            <a:br>
              <a:rPr lang="sv-SE" dirty="0" smtClean="0"/>
            </a:br>
            <a:r>
              <a:rPr lang="sv-SE" dirty="0" smtClean="0"/>
              <a:t>How it works?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4"/>
          </a:xfrm>
        </p:spPr>
        <p:txBody>
          <a:bodyPr>
            <a:normAutofit/>
          </a:bodyPr>
          <a:lstStyle/>
          <a:p>
            <a:r>
              <a:rPr lang="sv-SE" sz="2400" dirty="0" smtClean="0"/>
              <a:t>Read Buffer (size is defined by experts)</a:t>
            </a:r>
          </a:p>
          <a:p>
            <a:r>
              <a:rPr lang="sv-SE" sz="2400" dirty="0" smtClean="0"/>
              <a:t>Structure – input into buffer, real value and old prediction comparison, input the ANN, store predictions, delete from buffer</a:t>
            </a:r>
            <a:endParaRPr lang="sv-SE" sz="2000" dirty="0" smtClean="0"/>
          </a:p>
          <a:p>
            <a:pPr lvl="1"/>
            <a:endParaRPr lang="sv-SE" sz="2000" dirty="0" smtClean="0"/>
          </a:p>
        </p:txBody>
      </p:sp>
    </p:spTree>
    <p:extLst>
      <p:ext uri="{BB962C8B-B14F-4D97-AF65-F5344CB8AC3E}">
        <p14:creationId xmlns:p14="http://schemas.microsoft.com/office/powerpoint/2010/main" val="40413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MLP ANN problems and solutions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>
            <a:normAutofit/>
          </a:bodyPr>
          <a:lstStyle/>
          <a:p>
            <a:r>
              <a:rPr lang="sv-SE" sz="2400" dirty="0" smtClean="0"/>
              <a:t>Slow learning rate</a:t>
            </a:r>
          </a:p>
          <a:p>
            <a:pPr lvl="1"/>
            <a:r>
              <a:rPr lang="sv-SE" sz="2000" dirty="0" smtClean="0"/>
              <a:t>Propagating an example only once</a:t>
            </a:r>
          </a:p>
          <a:p>
            <a:pPr marL="457200" lvl="1" indent="0">
              <a:buNone/>
            </a:pPr>
            <a:endParaRPr lang="sv-SE" sz="2000" dirty="0" smtClean="0"/>
          </a:p>
          <a:p>
            <a:r>
              <a:rPr lang="sv-SE" sz="2400" dirty="0" smtClean="0"/>
              <a:t>Overfitting</a:t>
            </a:r>
          </a:p>
          <a:p>
            <a:pPr lvl="1"/>
            <a:r>
              <a:rPr lang="sv-SE" sz="2000" dirty="0" smtClean="0"/>
              <a:t>Dual perturb and combine algorithm</a:t>
            </a:r>
          </a:p>
          <a:p>
            <a:pPr lvl="2"/>
            <a:r>
              <a:rPr lang="sv-SE" sz="2000" dirty="0" smtClean="0"/>
              <a:t>Processing one example several times</a:t>
            </a:r>
          </a:p>
          <a:p>
            <a:pPr lvl="2"/>
            <a:r>
              <a:rPr lang="sv-SE" sz="2000" dirty="0" smtClean="0"/>
              <a:t>Adding noise to the examples</a:t>
            </a:r>
          </a:p>
          <a:p>
            <a:pPr lvl="2"/>
            <a:r>
              <a:rPr lang="sv-SE" sz="2000" dirty="0" smtClean="0"/>
              <a:t>Avaraging all the predictions produced</a:t>
            </a:r>
            <a:endParaRPr lang="sv-SE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5157168"/>
            <a:ext cx="659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(Pesonal opinion is that the main reason for dealing with overfitting is convincing the companies)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38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Improving predictions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>
            <a:normAutofit/>
          </a:bodyPr>
          <a:lstStyle/>
          <a:p>
            <a:r>
              <a:rPr lang="sv-SE" sz="2800" dirty="0" smtClean="0"/>
              <a:t>Kalman Filter</a:t>
            </a:r>
          </a:p>
          <a:p>
            <a:pPr lvl="1"/>
            <a:r>
              <a:rPr lang="sv-SE" sz="2400" dirty="0" smtClean="0"/>
              <a:t>Simple one dimensional Kalman Filter</a:t>
            </a:r>
          </a:p>
          <a:p>
            <a:pPr lvl="1"/>
            <a:r>
              <a:rPr lang="sv-SE" sz="2400" dirty="0" smtClean="0"/>
              <a:t>Using for combining inexact measurement with inexact predictions</a:t>
            </a:r>
          </a:p>
          <a:p>
            <a:pPr lvl="1"/>
            <a:r>
              <a:rPr lang="sv-SE" sz="2400" dirty="0" smtClean="0"/>
              <a:t>Common technique is when at time t to predict value at time t-k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sv-SE" dirty="0" smtClean="0"/>
              <a:t>Online learning and preprocessing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>
            <a:normAutofit/>
          </a:bodyPr>
          <a:lstStyle/>
          <a:p>
            <a:r>
              <a:rPr lang="sv-SE" sz="2400" dirty="0" smtClean="0"/>
              <a:t>Missing data</a:t>
            </a:r>
          </a:p>
          <a:p>
            <a:pPr lvl="1"/>
            <a:r>
              <a:rPr lang="sv-SE" sz="2000" dirty="0" smtClean="0"/>
              <a:t>Accomodate </a:t>
            </a:r>
            <a:r>
              <a:rPr lang="sv-SE" sz="2000" i="1" dirty="0" smtClean="0"/>
              <a:t>homologue </a:t>
            </a:r>
            <a:r>
              <a:rPr lang="sv-SE" sz="2000" dirty="0" smtClean="0"/>
              <a:t>technique</a:t>
            </a:r>
            <a:endParaRPr lang="sv-SE" sz="2000" i="1" dirty="0" smtClean="0"/>
          </a:p>
          <a:p>
            <a:r>
              <a:rPr lang="sv-SE" sz="2400" dirty="0" smtClean="0"/>
              <a:t>Problems</a:t>
            </a:r>
          </a:p>
          <a:p>
            <a:pPr lvl="1"/>
            <a:r>
              <a:rPr lang="sv-SE" sz="2000" dirty="0" smtClean="0"/>
              <a:t>When sensors do not send data for a long time</a:t>
            </a:r>
            <a:endParaRPr lang="sv-SE" sz="1600" dirty="0" smtClean="0"/>
          </a:p>
          <a:p>
            <a:r>
              <a:rPr lang="sv-SE" sz="2400" dirty="0" smtClean="0"/>
              <a:t>Consequences</a:t>
            </a:r>
          </a:p>
          <a:p>
            <a:pPr lvl="1"/>
            <a:r>
              <a:rPr lang="sv-SE" sz="2000" dirty="0" smtClean="0"/>
              <a:t>Overfitting </a:t>
            </a:r>
          </a:p>
          <a:p>
            <a:pPr lvl="1"/>
            <a:r>
              <a:rPr lang="sv-SE" sz="2000" dirty="0" smtClean="0"/>
              <a:t>Concept damaging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sv-SE" dirty="0" smtClean="0"/>
              <a:t>Evaluation and results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sz="2000" dirty="0" smtClean="0"/>
              <a:t>Test setup</a:t>
            </a:r>
          </a:p>
          <a:p>
            <a:pPr lvl="1"/>
            <a:r>
              <a:rPr lang="sv-SE" sz="1600" dirty="0" smtClean="0"/>
              <a:t>2500 sensors</a:t>
            </a:r>
          </a:p>
          <a:p>
            <a:pPr lvl="1"/>
            <a:r>
              <a:rPr lang="sv-SE" sz="1600" dirty="0" smtClean="0"/>
              <a:t>565 High Tension</a:t>
            </a:r>
          </a:p>
          <a:p>
            <a:pPr lvl="1"/>
            <a:r>
              <a:rPr lang="sv-SE" sz="1600" dirty="0" smtClean="0"/>
              <a:t>1629 Mean Tension</a:t>
            </a:r>
          </a:p>
          <a:p>
            <a:pPr lvl="1"/>
            <a:r>
              <a:rPr lang="sv-SE" sz="1600" dirty="0" smtClean="0"/>
              <a:t>299 Power Transformers</a:t>
            </a:r>
          </a:p>
          <a:p>
            <a:r>
              <a:rPr lang="sv-SE" sz="2000" dirty="0" smtClean="0"/>
              <a:t>Measure of interest</a:t>
            </a:r>
          </a:p>
          <a:p>
            <a:pPr lvl="1"/>
            <a:r>
              <a:rPr lang="sv-SE" sz="1600" dirty="0" smtClean="0"/>
              <a:t>Current intensity</a:t>
            </a:r>
          </a:p>
          <a:p>
            <a:r>
              <a:rPr lang="sv-SE" sz="2000" dirty="0" smtClean="0"/>
              <a:t>Data</a:t>
            </a:r>
          </a:p>
          <a:p>
            <a:pPr lvl="1"/>
            <a:r>
              <a:rPr lang="sv-SE" sz="1600" dirty="0" smtClean="0"/>
              <a:t>Gathered data for 3 years in an hourly bases</a:t>
            </a:r>
          </a:p>
          <a:p>
            <a:r>
              <a:rPr lang="sv-SE" sz="2000" dirty="0" smtClean="0"/>
              <a:t>Quality measures of the forecasts</a:t>
            </a:r>
          </a:p>
          <a:p>
            <a:pPr lvl="1"/>
            <a:r>
              <a:rPr lang="sv-SE" sz="1600" dirty="0" smtClean="0"/>
              <a:t>MAPE (Mean Absolute Percentage Error)</a:t>
            </a:r>
          </a:p>
          <a:p>
            <a:pPr lvl="1"/>
            <a:r>
              <a:rPr lang="sv-SE" sz="1600" dirty="0" smtClean="0"/>
              <a:t>MEDAPE (Median Absolute Percentage Error)</a:t>
            </a:r>
          </a:p>
          <a:p>
            <a:r>
              <a:rPr lang="sv-SE" sz="2000" dirty="0" smtClean="0"/>
              <a:t>Windows used</a:t>
            </a:r>
          </a:p>
          <a:p>
            <a:pPr lvl="1"/>
            <a:r>
              <a:rPr lang="sv-SE" sz="1600" dirty="0" smtClean="0"/>
              <a:t>Weekly </a:t>
            </a:r>
          </a:p>
          <a:p>
            <a:pPr lvl="1"/>
            <a:r>
              <a:rPr lang="sv-SE" sz="1600" dirty="0" smtClean="0"/>
              <a:t>Monthly</a:t>
            </a:r>
          </a:p>
        </p:txBody>
      </p:sp>
    </p:spTree>
    <p:extLst>
      <p:ext uri="{BB962C8B-B14F-4D97-AF65-F5344CB8AC3E}">
        <p14:creationId xmlns:p14="http://schemas.microsoft.com/office/powerpoint/2010/main" val="19189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sv-SE" dirty="0" smtClean="0"/>
              <a:t>Evaluation and results</a:t>
            </a:r>
            <a:endParaRPr lang="sv-S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1533872"/>
            <a:ext cx="903922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52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sv-SE" dirty="0" smtClean="0"/>
              <a:t>Evaluation and results</a:t>
            </a:r>
            <a:endParaRPr lang="sv-S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132856"/>
            <a:ext cx="9073008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3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We </a:t>
            </a:r>
            <a:r>
              <a:rPr lang="sv-SE" sz="2400" dirty="0" smtClean="0"/>
              <a:t>have discussed a system that can deal with large number of sensor data and predict their values within a given time horizon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 predictive model discussed eliminates the need for batch clustering and periodic ANN training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Future work could be adding more information in the model as temperature, holiday, and special events.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Thank you</a:t>
            </a:r>
            <a:endParaRPr lang="sv-S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andaka.com/wp-content/uploads/2003/12/strix-mesh-EETim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649910"/>
            <a:ext cx="3556888" cy="263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area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1976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Sensor data received at high speed</a:t>
            </a:r>
            <a:endParaRPr lang="sv-SE" sz="2400" dirty="0" smtClean="0"/>
          </a:p>
          <a:p>
            <a:r>
              <a:rPr lang="en-US" sz="2400" dirty="0" smtClean="0"/>
              <a:t>Dynamic and non-stationary environment</a:t>
            </a:r>
          </a:p>
          <a:p>
            <a:r>
              <a:rPr lang="en-US" sz="2400" dirty="0" smtClean="0"/>
              <a:t>Companies buy and cell energy based on load profiles and forecasts</a:t>
            </a:r>
          </a:p>
          <a:p>
            <a:r>
              <a:rPr lang="en-US" sz="2400" dirty="0" smtClean="0"/>
              <a:t>Load forecast in SCADA/DMS system help find critical points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methods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Forecasting using Adaptive neural networks (ANN)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Static iteration training for ANN is not applicable for high speed data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Predictive systems over thousands of sensor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presented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Incremental Clustering (Variable Clustering)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Incremental Learning </a:t>
            </a:r>
            <a:r>
              <a:rPr lang="sv-SE" sz="2400" dirty="0" smtClean="0"/>
              <a:t>of ANN</a:t>
            </a:r>
          </a:p>
          <a:p>
            <a:endParaRPr lang="sv-SE" sz="2400" dirty="0"/>
          </a:p>
          <a:p>
            <a:r>
              <a:rPr lang="sv-SE" sz="2400" dirty="0" smtClean="0"/>
              <a:t>Other techniques for preprocessing and postprocessing</a:t>
            </a:r>
          </a:p>
          <a:p>
            <a:pPr lvl="1"/>
            <a:r>
              <a:rPr lang="sv-SE" sz="2000" dirty="0" smtClean="0"/>
              <a:t>Data aggregation engine</a:t>
            </a:r>
          </a:p>
          <a:p>
            <a:pPr lvl="1"/>
            <a:r>
              <a:rPr lang="sv-SE" sz="2000" dirty="0" smtClean="0"/>
              <a:t>Kalman Filter</a:t>
            </a:r>
            <a:endParaRPr lang="sv-S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goal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Incremental </a:t>
            </a:r>
            <a:r>
              <a:rPr lang="en-US" dirty="0"/>
              <a:t>system to </a:t>
            </a:r>
            <a:r>
              <a:rPr lang="en-US" dirty="0" smtClean="0"/>
              <a:t>continuously </a:t>
            </a:r>
            <a:r>
              <a:rPr lang="en-US" dirty="0"/>
              <a:t>predict in real time the electricity load </a:t>
            </a:r>
            <a:r>
              <a:rPr lang="en-US" dirty="0" smtClean="0"/>
              <a:t>demand</a:t>
            </a:r>
          </a:p>
          <a:p>
            <a:endParaRPr lang="en-US" dirty="0"/>
          </a:p>
          <a:p>
            <a:r>
              <a:rPr lang="en-US" dirty="0" smtClean="0"/>
              <a:t>At time t:</a:t>
            </a:r>
            <a:endParaRPr lang="en-US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eceive data from all sensors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redict the sensor value of each sensor for time </a:t>
            </a:r>
            <a:r>
              <a:rPr lang="en-US" dirty="0" err="1" smtClean="0"/>
              <a:t>t+k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ack propagate the measurement corresponding to the prediction at t-k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9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</a:t>
            </a:r>
            <a:r>
              <a:rPr lang="en-US" sz="2800" dirty="0" smtClean="0"/>
              <a:t>erver based approach for:</a:t>
            </a:r>
          </a:p>
          <a:p>
            <a:pPr lvl="1"/>
            <a:r>
              <a:rPr lang="en-US" sz="2400" dirty="0" smtClean="0"/>
              <a:t>Gathering data from sensors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 smtClean="0"/>
              <a:t>Aggregation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Synchronization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79712" y="5013176"/>
            <a:ext cx="5688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&lt; date, time, </a:t>
            </a:r>
            <a:r>
              <a:rPr lang="en-GB" sz="2800" dirty="0" err="1"/>
              <a:t>sensor,measure</a:t>
            </a:r>
            <a:r>
              <a:rPr lang="en-GB" sz="2800" dirty="0"/>
              <a:t>, value 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Clustering of Data Streams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3"/>
          </a:xfrm>
        </p:spPr>
        <p:txBody>
          <a:bodyPr>
            <a:normAutofit/>
          </a:bodyPr>
          <a:lstStyle/>
          <a:p>
            <a:r>
              <a:rPr lang="sv-SE" sz="2400" dirty="0"/>
              <a:t>Using ODAC algorithm (</a:t>
            </a:r>
            <a:r>
              <a:rPr lang="sv-SE" sz="2400" dirty="0" smtClean="0"/>
              <a:t>Online Divisive-Agglomerative </a:t>
            </a:r>
            <a:r>
              <a:rPr lang="sv-SE" sz="2400" dirty="0"/>
              <a:t>Clustering</a:t>
            </a:r>
            <a:r>
              <a:rPr lang="sv-SE" sz="2400" dirty="0" smtClean="0"/>
              <a:t>)</a:t>
            </a:r>
          </a:p>
          <a:p>
            <a:pPr lvl="1"/>
            <a:r>
              <a:rPr lang="sv-SE" sz="2000" dirty="0"/>
              <a:t>b</a:t>
            </a:r>
            <a:r>
              <a:rPr lang="sv-SE" sz="2000" dirty="0" smtClean="0"/>
              <a:t>ased on dissimilarities between streams</a:t>
            </a:r>
          </a:p>
          <a:p>
            <a:pPr marL="457200" lvl="1" indent="0">
              <a:buNone/>
            </a:pPr>
            <a:endParaRPr lang="sv-SE" sz="2000" dirty="0" smtClean="0"/>
          </a:p>
          <a:p>
            <a:r>
              <a:rPr lang="sv-SE" sz="2400" dirty="0" smtClean="0"/>
              <a:t>Similarity equation</a:t>
            </a:r>
          </a:p>
          <a:p>
            <a:pPr lvl="1"/>
            <a:r>
              <a:rPr lang="sv-SE" sz="2000" dirty="0"/>
              <a:t>Pearson’s correlation coeﬃcient</a:t>
            </a:r>
            <a:endParaRPr lang="sv-SE" sz="2000" dirty="0" smtClean="0"/>
          </a:p>
          <a:p>
            <a:endParaRPr lang="sv-SE" sz="2400" dirty="0" smtClean="0"/>
          </a:p>
          <a:p>
            <a:endParaRPr lang="sv-SE" sz="2400" dirty="0"/>
          </a:p>
          <a:p>
            <a:r>
              <a:rPr lang="sv-SE" sz="2400" dirty="0" smtClean="0"/>
              <a:t>Guarantees </a:t>
            </a:r>
          </a:p>
          <a:p>
            <a:pPr lvl="1"/>
            <a:r>
              <a:rPr lang="sv-SE" sz="2000" dirty="0" smtClean="0"/>
              <a:t>Hoeﬀding </a:t>
            </a:r>
            <a:r>
              <a:rPr lang="sv-SE" sz="2000" dirty="0"/>
              <a:t>bounds</a:t>
            </a:r>
            <a:endParaRPr lang="sv-SE" sz="2000" dirty="0"/>
          </a:p>
          <a:p>
            <a:endParaRPr lang="sv-SE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05064"/>
            <a:ext cx="4696174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Clustering of Data Streams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28999"/>
          </a:xfrm>
        </p:spPr>
        <p:txBody>
          <a:bodyPr>
            <a:normAutofit/>
          </a:bodyPr>
          <a:lstStyle/>
          <a:p>
            <a:r>
              <a:rPr lang="sv-SE" sz="2400" dirty="0" smtClean="0"/>
              <a:t>Building a clustering hierarchy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 smtClean="0"/>
              <a:t>Measures taken for relax the assumption that</a:t>
            </a: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”</a:t>
            </a:r>
            <a:r>
              <a:rPr lang="en-US" sz="2400" dirty="0"/>
              <a:t> In </a:t>
            </a:r>
            <a:r>
              <a:rPr lang="en-US" sz="2400" dirty="0" smtClean="0"/>
              <a:t>a hierarchical </a:t>
            </a:r>
            <a:r>
              <a:rPr lang="en-US" sz="2400" dirty="0"/>
              <a:t>structure of clusters, considering that the data streams are produced by a </a:t>
            </a:r>
            <a:r>
              <a:rPr lang="en-US" sz="2400" b="1" u="sng" dirty="0"/>
              <a:t>stable concept</a:t>
            </a:r>
            <a:r>
              <a:rPr lang="en-US" sz="2400" dirty="0"/>
              <a:t>, </a:t>
            </a:r>
            <a:r>
              <a:rPr lang="en-US" sz="2400" dirty="0" smtClean="0"/>
              <a:t>the intra-cluster </a:t>
            </a:r>
            <a:r>
              <a:rPr lang="en-US" sz="2400" dirty="0"/>
              <a:t>dissimilarity should decrease with each split</a:t>
            </a:r>
            <a:r>
              <a:rPr lang="sv-SE" sz="2400" dirty="0" smtClean="0"/>
              <a:t>”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81776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Clustering of Data Streams</a:t>
            </a:r>
            <a:endParaRPr lang="sv-S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524000"/>
            <a:ext cx="87915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2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543</Words>
  <Application>Microsoft Office PowerPoint</Application>
  <PresentationFormat>On-screen Show (4:3)</PresentationFormat>
  <Paragraphs>122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Stream-Based Electricity Load Forecast</vt:lpstr>
      <vt:lpstr>Problem area</vt:lpstr>
      <vt:lpstr>Existing methods</vt:lpstr>
      <vt:lpstr>Solution presented</vt:lpstr>
      <vt:lpstr>Technical goal</vt:lpstr>
      <vt:lpstr>Preprocessing</vt:lpstr>
      <vt:lpstr>Clustering of Data Streams</vt:lpstr>
      <vt:lpstr>Clustering of Data Streams</vt:lpstr>
      <vt:lpstr>Clustering of Data Streams</vt:lpstr>
      <vt:lpstr>MLP ANN predictive model</vt:lpstr>
      <vt:lpstr>MLP ANN predictive model How it works?</vt:lpstr>
      <vt:lpstr>MLP ANN problems and solutions</vt:lpstr>
      <vt:lpstr>Improving predictions</vt:lpstr>
      <vt:lpstr>Online learning and preprocessing</vt:lpstr>
      <vt:lpstr>Evaluation and results</vt:lpstr>
      <vt:lpstr>Evaluation and results</vt:lpstr>
      <vt:lpstr>Evaluation and results</vt:lpstr>
      <vt:lpstr>Summary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and Optimization Meet the Smart Power Grid: Scheduling of Power Demands for Optimal Energy Management</dc:title>
  <dc:creator>Sanjna</dc:creator>
  <cp:lastModifiedBy>acer</cp:lastModifiedBy>
  <cp:revision>39</cp:revision>
  <dcterms:created xsi:type="dcterms:W3CDTF">2013-05-07T23:04:24Z</dcterms:created>
  <dcterms:modified xsi:type="dcterms:W3CDTF">2013-05-15T06:37:37Z</dcterms:modified>
</cp:coreProperties>
</file>