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0" r:id="rId3"/>
    <p:sldId id="282" r:id="rId4"/>
    <p:sldId id="260" r:id="rId5"/>
    <p:sldId id="257" r:id="rId6"/>
    <p:sldId id="258" r:id="rId7"/>
    <p:sldId id="259" r:id="rId8"/>
    <p:sldId id="283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84" r:id="rId19"/>
    <p:sldId id="277" r:id="rId20"/>
    <p:sldId id="278" r:id="rId21"/>
    <p:sldId id="279" r:id="rId22"/>
    <p:sldId id="285" r:id="rId23"/>
    <p:sldId id="271" r:id="rId24"/>
    <p:sldId id="272" r:id="rId25"/>
    <p:sldId id="273" r:id="rId26"/>
    <p:sldId id="275" r:id="rId27"/>
    <p:sldId id="27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7" r:id="rId3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C7755-6EED-4D47-BDF8-3BDCCB36A3DC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86A2-97AF-4A18-ABD3-4AED408F5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15EE-EF5D-482B-9DB5-FDF39DFDF950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42AC-DB9C-4E95-99D6-B45F3F6B0121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9479-75D4-47DB-AD90-7688DCC90730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8ADB-02B8-462D-B437-2FD061669FBB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8306-E84D-4040-8BA0-A4D3F5C28982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E7C8-5201-4CBD-92D4-4E1CEAA4B529}" type="datetime1">
              <a:rPr lang="sv-SE" smtClean="0"/>
              <a:t>2013-04-08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F8B4-28F9-4DA0-91C7-4EB64D047373}" type="datetime1">
              <a:rPr lang="sv-SE" smtClean="0"/>
              <a:t>2013-04-08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F0FC-E2D2-4F32-934D-EFF5C07636E8}" type="datetime1">
              <a:rPr lang="sv-SE" smtClean="0"/>
              <a:t>2013-04-08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FBCC-5A42-4739-BFBE-091A6A530257}" type="datetime1">
              <a:rPr lang="sv-SE" smtClean="0"/>
              <a:t>2013-04-08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83C8-A603-4718-9A7C-45C6D20F15E1}" type="datetime1">
              <a:rPr lang="sv-SE" smtClean="0"/>
              <a:t>2013-04-08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E9B-4F42-4284-B9D3-45D498AB6B85}" type="datetime1">
              <a:rPr lang="sv-SE" smtClean="0"/>
              <a:t>2013-04-08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C49E-471C-4E08-B845-A226F3248849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overview of Data Streaming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Vincenzo Gulisano</a:t>
            </a:r>
          </a:p>
          <a:p>
            <a:r>
              <a:rPr lang="en-US" dirty="0" smtClean="0"/>
              <a:t>vinmas@chalmers.se (room 5107)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0415" y="692696"/>
            <a:ext cx="7363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ICT Support for </a:t>
            </a:r>
            <a:r>
              <a:rPr lang="en-US" sz="2800" dirty="0" err="1" smtClean="0"/>
              <a:t>Adaptiveness</a:t>
            </a:r>
            <a:r>
              <a:rPr lang="en-US" sz="2800" dirty="0" smtClean="0"/>
              <a:t> and (Cyber)Security</a:t>
            </a:r>
            <a:br>
              <a:rPr lang="en-US" sz="2800" dirty="0" smtClean="0"/>
            </a:br>
            <a:r>
              <a:rPr lang="en-US" sz="2800" dirty="0" smtClean="0"/>
              <a:t> in</a:t>
            </a:r>
            <a:r>
              <a:rPr lang="en-US" sz="2800" dirty="0"/>
              <a:t> </a:t>
            </a: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Smart Grid DAT285B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6702" y="5223582"/>
            <a:ext cx="3595560" cy="1430130"/>
            <a:chOff x="1264472" y="4437111"/>
            <a:chExt cx="3595560" cy="1430130"/>
          </a:xfrm>
        </p:grpSpPr>
        <p:pic>
          <p:nvPicPr>
            <p:cNvPr id="6" name="Picture 2" descr="http://www.cinch-project.eu/data/images/logo_chalmer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472" y="4437111"/>
              <a:ext cx="1539614" cy="1430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804085" y="4829011"/>
              <a:ext cx="2055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Chalmers University </a:t>
              </a:r>
              <a:br>
                <a:rPr lang="en-US" dirty="0" smtClean="0"/>
              </a:br>
              <a:r>
                <a:rPr lang="en-US" dirty="0" smtClean="0"/>
                <a:t>of technology</a:t>
              </a:r>
            </a:p>
          </p:txBody>
        </p:sp>
      </p:grpSp>
      <p:pic>
        <p:nvPicPr>
          <p:cNvPr id="1026" name="Picture 2" descr="http://www.cse.chalmers.se/research/group/dcs/images/logo-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597501"/>
            <a:ext cx="4962128" cy="6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EC09-9FFF-40F8-9E32-E8F21263B91A}" type="datetime1">
              <a:rPr lang="sv-SE" smtClean="0"/>
              <a:t>2013-04-08</a:t>
            </a:fld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2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endParaRPr lang="en-US" dirty="0" smtClean="0"/>
          </a:p>
          <a:p>
            <a:pPr marL="342900" lvl="2" indent="-342900"/>
            <a:r>
              <a:rPr lang="en-US" dirty="0" smtClean="0"/>
              <a:t>Store and process is not feasible</a:t>
            </a:r>
          </a:p>
          <a:p>
            <a:pPr marL="800100" lvl="3" indent="-342900"/>
            <a:r>
              <a:rPr lang="en-US" dirty="0" smtClean="0"/>
              <a:t>high-speed networks, nanoseconds to handle a packet</a:t>
            </a:r>
          </a:p>
          <a:p>
            <a:pPr marL="800100" lvl="3" indent="-342900"/>
            <a:r>
              <a:rPr lang="en-US" dirty="0" smtClean="0"/>
              <a:t>ISP router: gigabytes of headers every hour,…</a:t>
            </a:r>
          </a:p>
          <a:p>
            <a:pPr marL="800100" lvl="3" indent="-342900"/>
            <a:endParaRPr lang="en-US" dirty="0" smtClean="0"/>
          </a:p>
          <a:p>
            <a:pPr marL="800100" lvl="3" indent="-342900"/>
            <a:endParaRPr lang="en-US" dirty="0" smtClean="0"/>
          </a:p>
          <a:p>
            <a:pPr marL="342900" lvl="2" indent="-342900"/>
            <a:r>
              <a:rPr lang="en-US" dirty="0" smtClean="0"/>
              <a:t>Data Streaming:</a:t>
            </a:r>
          </a:p>
          <a:p>
            <a:pPr marL="800100" lvl="3" indent="-342900"/>
            <a:r>
              <a:rPr lang="en-US" dirty="0" smtClean="0"/>
              <a:t>In </a:t>
            </a:r>
            <a:r>
              <a:rPr lang="en-US" dirty="0"/>
              <a:t>memory</a:t>
            </a:r>
          </a:p>
          <a:p>
            <a:pPr marL="800100" lvl="3" indent="-342900"/>
            <a:r>
              <a:rPr lang="en-US" dirty="0"/>
              <a:t>Bounded </a:t>
            </a:r>
            <a:r>
              <a:rPr lang="en-US" dirty="0" smtClean="0"/>
              <a:t>resources</a:t>
            </a:r>
          </a:p>
          <a:p>
            <a:pPr marL="800100" lvl="3" indent="-342900"/>
            <a:r>
              <a:rPr lang="en-US" dirty="0" smtClean="0"/>
              <a:t>Efficient one-pass analysis</a:t>
            </a:r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BD589-98CE-44DC-B69F-32CFAE0A1E28}" type="datetime1">
              <a:rPr lang="sv-SE" smtClean="0"/>
              <a:t>2013-04-08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63722" y="3519524"/>
            <a:ext cx="2232248" cy="6295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DBMS vs. DSMS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434730" y="4581128"/>
            <a:ext cx="2736304" cy="1833324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55443"/>
              </p:ext>
            </p:extLst>
          </p:nvPr>
        </p:nvGraphicFramePr>
        <p:xfrm>
          <a:off x="1722762" y="5301208"/>
          <a:ext cx="534855" cy="7521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285"/>
                <a:gridCol w="178285"/>
                <a:gridCol w="178285"/>
              </a:tblGrid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74928"/>
              </p:ext>
            </p:extLst>
          </p:nvPr>
        </p:nvGraphicFramePr>
        <p:xfrm>
          <a:off x="2442842" y="5497790"/>
          <a:ext cx="534855" cy="7521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285"/>
                <a:gridCol w="178285"/>
                <a:gridCol w="178285"/>
              </a:tblGrid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94312"/>
              </p:ext>
            </p:extLst>
          </p:nvPr>
        </p:nvGraphicFramePr>
        <p:xfrm>
          <a:off x="3378946" y="5301208"/>
          <a:ext cx="534855" cy="75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85"/>
                <a:gridCol w="178285"/>
                <a:gridCol w="178285"/>
              </a:tblGrid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  <a:tr h="15042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7056" marR="37056" marT="18528" marB="1852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7056" marR="37056" marT="18528" marB="18528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1034" y="5705799"/>
            <a:ext cx="60946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1" name="Bent-Up Arrow 10"/>
          <p:cNvSpPr/>
          <p:nvPr/>
        </p:nvSpPr>
        <p:spPr>
          <a:xfrm flipV="1">
            <a:off x="1175690" y="3645024"/>
            <a:ext cx="763094" cy="1368152"/>
          </a:xfrm>
          <a:prstGeom prst="bentUpArrow">
            <a:avLst>
              <a:gd name="adj1" fmla="val 8675"/>
              <a:gd name="adj2" fmla="val 17834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1905" y="3460358"/>
            <a:ext cx="78579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445148" y="2889970"/>
            <a:ext cx="2232248" cy="629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15" name="Bent-Up Arrow 14"/>
          <p:cNvSpPr/>
          <p:nvPr/>
        </p:nvSpPr>
        <p:spPr>
          <a:xfrm rot="16200000" flipV="1">
            <a:off x="2437298" y="3610487"/>
            <a:ext cx="2376264" cy="429113"/>
          </a:xfrm>
          <a:prstGeom prst="bentUpArrow">
            <a:avLst>
              <a:gd name="adj1" fmla="val 15260"/>
              <a:gd name="adj2" fmla="val 23345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1218" y="2555612"/>
            <a:ext cx="97680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r>
              <a:rPr lang="en-US" dirty="0" smtClean="0"/>
              <a:t> Query </a:t>
            </a:r>
            <a:br>
              <a:rPr lang="en-US" dirty="0" smtClean="0"/>
            </a:br>
            <a:r>
              <a:rPr lang="en-US" dirty="0" smtClean="0"/>
              <a:t>   results</a:t>
            </a:r>
            <a:endParaRPr lang="en-US" dirty="0"/>
          </a:p>
        </p:txBody>
      </p:sp>
      <p:sp>
        <p:nvSpPr>
          <p:cNvPr id="18" name="Bent-Up Arrow 17"/>
          <p:cNvSpPr/>
          <p:nvPr/>
        </p:nvSpPr>
        <p:spPr>
          <a:xfrm rot="18071868" flipV="1">
            <a:off x="1832679" y="2469228"/>
            <a:ext cx="212211" cy="828373"/>
          </a:xfrm>
          <a:custGeom>
            <a:avLst/>
            <a:gdLst>
              <a:gd name="connsiteX0" fmla="*/ 0 w 2376264"/>
              <a:gd name="connsiteY0" fmla="*/ 927342 h 972108"/>
              <a:gd name="connsiteX1" fmla="*/ 2247776 w 2376264"/>
              <a:gd name="connsiteY1" fmla="*/ 927342 h 972108"/>
              <a:gd name="connsiteX2" fmla="*/ 2247776 w 2376264"/>
              <a:gd name="connsiteY2" fmla="*/ 243027 h 972108"/>
              <a:gd name="connsiteX3" fmla="*/ 2164053 w 2376264"/>
              <a:gd name="connsiteY3" fmla="*/ 243027 h 972108"/>
              <a:gd name="connsiteX4" fmla="*/ 2270158 w 2376264"/>
              <a:gd name="connsiteY4" fmla="*/ 0 h 972108"/>
              <a:gd name="connsiteX5" fmla="*/ 2376264 w 2376264"/>
              <a:gd name="connsiteY5" fmla="*/ 243027 h 972108"/>
              <a:gd name="connsiteX6" fmla="*/ 2292541 w 2376264"/>
              <a:gd name="connsiteY6" fmla="*/ 243027 h 972108"/>
              <a:gd name="connsiteX7" fmla="*/ 2292541 w 2376264"/>
              <a:gd name="connsiteY7" fmla="*/ 972108 h 972108"/>
              <a:gd name="connsiteX8" fmla="*/ 0 w 2376264"/>
              <a:gd name="connsiteY8" fmla="*/ 972108 h 972108"/>
              <a:gd name="connsiteX9" fmla="*/ 0 w 2376264"/>
              <a:gd name="connsiteY9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2292541 w 2376264"/>
              <a:gd name="connsiteY6" fmla="*/ 972108 h 972108"/>
              <a:gd name="connsiteX7" fmla="*/ 0 w 2376264"/>
              <a:gd name="connsiteY7" fmla="*/ 972108 h 972108"/>
              <a:gd name="connsiteX8" fmla="*/ 0 w 2376264"/>
              <a:gd name="connsiteY8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0 w 2376264"/>
              <a:gd name="connsiteY6" fmla="*/ 972108 h 972108"/>
              <a:gd name="connsiteX7" fmla="*/ 0 w 2376264"/>
              <a:gd name="connsiteY7" fmla="*/ 927342 h 972108"/>
              <a:gd name="connsiteX0" fmla="*/ 0 w 2376264"/>
              <a:gd name="connsiteY0" fmla="*/ 927342 h 927342"/>
              <a:gd name="connsiteX1" fmla="*/ 2247776 w 2376264"/>
              <a:gd name="connsiteY1" fmla="*/ 243027 h 927342"/>
              <a:gd name="connsiteX2" fmla="*/ 2164053 w 2376264"/>
              <a:gd name="connsiteY2" fmla="*/ 243027 h 927342"/>
              <a:gd name="connsiteX3" fmla="*/ 2270158 w 2376264"/>
              <a:gd name="connsiteY3" fmla="*/ 0 h 927342"/>
              <a:gd name="connsiteX4" fmla="*/ 2376264 w 2376264"/>
              <a:gd name="connsiteY4" fmla="*/ 243027 h 927342"/>
              <a:gd name="connsiteX5" fmla="*/ 2292541 w 2376264"/>
              <a:gd name="connsiteY5" fmla="*/ 243027 h 927342"/>
              <a:gd name="connsiteX6" fmla="*/ 2282222 w 2376264"/>
              <a:gd name="connsiteY6" fmla="*/ 873867 h 927342"/>
              <a:gd name="connsiteX7" fmla="*/ 0 w 2376264"/>
              <a:gd name="connsiteY7" fmla="*/ 927342 h 927342"/>
              <a:gd name="connsiteX0" fmla="*/ 65269 w 212211"/>
              <a:gd name="connsiteY0" fmla="*/ 859329 h 873867"/>
              <a:gd name="connsiteX1" fmla="*/ 83723 w 212211"/>
              <a:gd name="connsiteY1" fmla="*/ 243027 h 873867"/>
              <a:gd name="connsiteX2" fmla="*/ 0 w 212211"/>
              <a:gd name="connsiteY2" fmla="*/ 243027 h 873867"/>
              <a:gd name="connsiteX3" fmla="*/ 106105 w 212211"/>
              <a:gd name="connsiteY3" fmla="*/ 0 h 873867"/>
              <a:gd name="connsiteX4" fmla="*/ 212211 w 212211"/>
              <a:gd name="connsiteY4" fmla="*/ 243027 h 873867"/>
              <a:gd name="connsiteX5" fmla="*/ 128488 w 212211"/>
              <a:gd name="connsiteY5" fmla="*/ 243027 h 873867"/>
              <a:gd name="connsiteX6" fmla="*/ 118169 w 212211"/>
              <a:gd name="connsiteY6" fmla="*/ 873867 h 873867"/>
              <a:gd name="connsiteX7" fmla="*/ 65269 w 212211"/>
              <a:gd name="connsiteY7" fmla="*/ 859329 h 873867"/>
              <a:gd name="connsiteX0" fmla="*/ 65269 w 212211"/>
              <a:gd name="connsiteY0" fmla="*/ 859329 h 859329"/>
              <a:gd name="connsiteX1" fmla="*/ 83723 w 212211"/>
              <a:gd name="connsiteY1" fmla="*/ 243027 h 859329"/>
              <a:gd name="connsiteX2" fmla="*/ 0 w 212211"/>
              <a:gd name="connsiteY2" fmla="*/ 243027 h 859329"/>
              <a:gd name="connsiteX3" fmla="*/ 106105 w 212211"/>
              <a:gd name="connsiteY3" fmla="*/ 0 h 859329"/>
              <a:gd name="connsiteX4" fmla="*/ 212211 w 212211"/>
              <a:gd name="connsiteY4" fmla="*/ 243027 h 859329"/>
              <a:gd name="connsiteX5" fmla="*/ 128488 w 212211"/>
              <a:gd name="connsiteY5" fmla="*/ 243027 h 859329"/>
              <a:gd name="connsiteX6" fmla="*/ 127694 w 212211"/>
              <a:gd name="connsiteY6" fmla="*/ 826242 h 859329"/>
              <a:gd name="connsiteX7" fmla="*/ 65269 w 212211"/>
              <a:gd name="connsiteY7" fmla="*/ 859329 h 859329"/>
              <a:gd name="connsiteX0" fmla="*/ 84319 w 212211"/>
              <a:gd name="connsiteY0" fmla="*/ 828373 h 828373"/>
              <a:gd name="connsiteX1" fmla="*/ 83723 w 212211"/>
              <a:gd name="connsiteY1" fmla="*/ 243027 h 828373"/>
              <a:gd name="connsiteX2" fmla="*/ 0 w 212211"/>
              <a:gd name="connsiteY2" fmla="*/ 243027 h 828373"/>
              <a:gd name="connsiteX3" fmla="*/ 106105 w 212211"/>
              <a:gd name="connsiteY3" fmla="*/ 0 h 828373"/>
              <a:gd name="connsiteX4" fmla="*/ 212211 w 212211"/>
              <a:gd name="connsiteY4" fmla="*/ 243027 h 828373"/>
              <a:gd name="connsiteX5" fmla="*/ 128488 w 212211"/>
              <a:gd name="connsiteY5" fmla="*/ 243027 h 828373"/>
              <a:gd name="connsiteX6" fmla="*/ 127694 w 212211"/>
              <a:gd name="connsiteY6" fmla="*/ 826242 h 828373"/>
              <a:gd name="connsiteX7" fmla="*/ 84319 w 212211"/>
              <a:gd name="connsiteY7" fmla="*/ 828373 h 82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1" h="828373">
                <a:moveTo>
                  <a:pt x="84319" y="828373"/>
                </a:moveTo>
                <a:cubicBezTo>
                  <a:pt x="84120" y="633258"/>
                  <a:pt x="83922" y="438142"/>
                  <a:pt x="83723" y="243027"/>
                </a:cubicBezTo>
                <a:lnTo>
                  <a:pt x="0" y="243027"/>
                </a:lnTo>
                <a:lnTo>
                  <a:pt x="106105" y="0"/>
                </a:lnTo>
                <a:lnTo>
                  <a:pt x="212211" y="243027"/>
                </a:lnTo>
                <a:lnTo>
                  <a:pt x="128488" y="243027"/>
                </a:lnTo>
                <a:cubicBezTo>
                  <a:pt x="128223" y="437432"/>
                  <a:pt x="127959" y="631837"/>
                  <a:pt x="127694" y="826242"/>
                </a:cubicBezTo>
                <a:lnTo>
                  <a:pt x="84319" y="8283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634" y="2452246"/>
            <a:ext cx="91909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dirty="0" smtClean="0"/>
              <a:t> Query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508104" y="3519525"/>
            <a:ext cx="2232248" cy="10616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489530" y="2889971"/>
            <a:ext cx="2232248" cy="629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976156" y="3561442"/>
            <a:ext cx="1296144" cy="527201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Continuous</a:t>
            </a:r>
            <a:br>
              <a:rPr lang="en-US" sz="1600" dirty="0" smtClean="0"/>
            </a:br>
            <a:r>
              <a:rPr lang="en-US" sz="1600" dirty="0" smtClean="0"/>
              <a:t>Query</a:t>
            </a:r>
            <a:endParaRPr lang="en-US" sz="1600" dirty="0"/>
          </a:p>
        </p:txBody>
      </p:sp>
      <p:sp>
        <p:nvSpPr>
          <p:cNvPr id="23" name="Bent-Up Arrow 17"/>
          <p:cNvSpPr/>
          <p:nvPr/>
        </p:nvSpPr>
        <p:spPr>
          <a:xfrm rot="16200000" flipV="1">
            <a:off x="5509869" y="3366107"/>
            <a:ext cx="212211" cy="936385"/>
          </a:xfrm>
          <a:custGeom>
            <a:avLst/>
            <a:gdLst>
              <a:gd name="connsiteX0" fmla="*/ 0 w 2376264"/>
              <a:gd name="connsiteY0" fmla="*/ 927342 h 972108"/>
              <a:gd name="connsiteX1" fmla="*/ 2247776 w 2376264"/>
              <a:gd name="connsiteY1" fmla="*/ 927342 h 972108"/>
              <a:gd name="connsiteX2" fmla="*/ 2247776 w 2376264"/>
              <a:gd name="connsiteY2" fmla="*/ 243027 h 972108"/>
              <a:gd name="connsiteX3" fmla="*/ 2164053 w 2376264"/>
              <a:gd name="connsiteY3" fmla="*/ 243027 h 972108"/>
              <a:gd name="connsiteX4" fmla="*/ 2270158 w 2376264"/>
              <a:gd name="connsiteY4" fmla="*/ 0 h 972108"/>
              <a:gd name="connsiteX5" fmla="*/ 2376264 w 2376264"/>
              <a:gd name="connsiteY5" fmla="*/ 243027 h 972108"/>
              <a:gd name="connsiteX6" fmla="*/ 2292541 w 2376264"/>
              <a:gd name="connsiteY6" fmla="*/ 243027 h 972108"/>
              <a:gd name="connsiteX7" fmla="*/ 2292541 w 2376264"/>
              <a:gd name="connsiteY7" fmla="*/ 972108 h 972108"/>
              <a:gd name="connsiteX8" fmla="*/ 0 w 2376264"/>
              <a:gd name="connsiteY8" fmla="*/ 972108 h 972108"/>
              <a:gd name="connsiteX9" fmla="*/ 0 w 2376264"/>
              <a:gd name="connsiteY9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2292541 w 2376264"/>
              <a:gd name="connsiteY6" fmla="*/ 972108 h 972108"/>
              <a:gd name="connsiteX7" fmla="*/ 0 w 2376264"/>
              <a:gd name="connsiteY7" fmla="*/ 972108 h 972108"/>
              <a:gd name="connsiteX8" fmla="*/ 0 w 2376264"/>
              <a:gd name="connsiteY8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0 w 2376264"/>
              <a:gd name="connsiteY6" fmla="*/ 972108 h 972108"/>
              <a:gd name="connsiteX7" fmla="*/ 0 w 2376264"/>
              <a:gd name="connsiteY7" fmla="*/ 927342 h 972108"/>
              <a:gd name="connsiteX0" fmla="*/ 0 w 2376264"/>
              <a:gd name="connsiteY0" fmla="*/ 927342 h 927342"/>
              <a:gd name="connsiteX1" fmla="*/ 2247776 w 2376264"/>
              <a:gd name="connsiteY1" fmla="*/ 243027 h 927342"/>
              <a:gd name="connsiteX2" fmla="*/ 2164053 w 2376264"/>
              <a:gd name="connsiteY2" fmla="*/ 243027 h 927342"/>
              <a:gd name="connsiteX3" fmla="*/ 2270158 w 2376264"/>
              <a:gd name="connsiteY3" fmla="*/ 0 h 927342"/>
              <a:gd name="connsiteX4" fmla="*/ 2376264 w 2376264"/>
              <a:gd name="connsiteY4" fmla="*/ 243027 h 927342"/>
              <a:gd name="connsiteX5" fmla="*/ 2292541 w 2376264"/>
              <a:gd name="connsiteY5" fmla="*/ 243027 h 927342"/>
              <a:gd name="connsiteX6" fmla="*/ 2282222 w 2376264"/>
              <a:gd name="connsiteY6" fmla="*/ 873867 h 927342"/>
              <a:gd name="connsiteX7" fmla="*/ 0 w 2376264"/>
              <a:gd name="connsiteY7" fmla="*/ 927342 h 927342"/>
              <a:gd name="connsiteX0" fmla="*/ 65269 w 212211"/>
              <a:gd name="connsiteY0" fmla="*/ 859329 h 873867"/>
              <a:gd name="connsiteX1" fmla="*/ 83723 w 212211"/>
              <a:gd name="connsiteY1" fmla="*/ 243027 h 873867"/>
              <a:gd name="connsiteX2" fmla="*/ 0 w 212211"/>
              <a:gd name="connsiteY2" fmla="*/ 243027 h 873867"/>
              <a:gd name="connsiteX3" fmla="*/ 106105 w 212211"/>
              <a:gd name="connsiteY3" fmla="*/ 0 h 873867"/>
              <a:gd name="connsiteX4" fmla="*/ 212211 w 212211"/>
              <a:gd name="connsiteY4" fmla="*/ 243027 h 873867"/>
              <a:gd name="connsiteX5" fmla="*/ 128488 w 212211"/>
              <a:gd name="connsiteY5" fmla="*/ 243027 h 873867"/>
              <a:gd name="connsiteX6" fmla="*/ 118169 w 212211"/>
              <a:gd name="connsiteY6" fmla="*/ 873867 h 873867"/>
              <a:gd name="connsiteX7" fmla="*/ 65269 w 212211"/>
              <a:gd name="connsiteY7" fmla="*/ 859329 h 873867"/>
              <a:gd name="connsiteX0" fmla="*/ 65269 w 212211"/>
              <a:gd name="connsiteY0" fmla="*/ 859329 h 859329"/>
              <a:gd name="connsiteX1" fmla="*/ 83723 w 212211"/>
              <a:gd name="connsiteY1" fmla="*/ 243027 h 859329"/>
              <a:gd name="connsiteX2" fmla="*/ 0 w 212211"/>
              <a:gd name="connsiteY2" fmla="*/ 243027 h 859329"/>
              <a:gd name="connsiteX3" fmla="*/ 106105 w 212211"/>
              <a:gd name="connsiteY3" fmla="*/ 0 h 859329"/>
              <a:gd name="connsiteX4" fmla="*/ 212211 w 212211"/>
              <a:gd name="connsiteY4" fmla="*/ 243027 h 859329"/>
              <a:gd name="connsiteX5" fmla="*/ 128488 w 212211"/>
              <a:gd name="connsiteY5" fmla="*/ 243027 h 859329"/>
              <a:gd name="connsiteX6" fmla="*/ 127694 w 212211"/>
              <a:gd name="connsiteY6" fmla="*/ 826242 h 859329"/>
              <a:gd name="connsiteX7" fmla="*/ 65269 w 212211"/>
              <a:gd name="connsiteY7" fmla="*/ 859329 h 859329"/>
              <a:gd name="connsiteX0" fmla="*/ 84319 w 212211"/>
              <a:gd name="connsiteY0" fmla="*/ 828373 h 828373"/>
              <a:gd name="connsiteX1" fmla="*/ 83723 w 212211"/>
              <a:gd name="connsiteY1" fmla="*/ 243027 h 828373"/>
              <a:gd name="connsiteX2" fmla="*/ 0 w 212211"/>
              <a:gd name="connsiteY2" fmla="*/ 243027 h 828373"/>
              <a:gd name="connsiteX3" fmla="*/ 106105 w 212211"/>
              <a:gd name="connsiteY3" fmla="*/ 0 h 828373"/>
              <a:gd name="connsiteX4" fmla="*/ 212211 w 212211"/>
              <a:gd name="connsiteY4" fmla="*/ 243027 h 828373"/>
              <a:gd name="connsiteX5" fmla="*/ 128488 w 212211"/>
              <a:gd name="connsiteY5" fmla="*/ 243027 h 828373"/>
              <a:gd name="connsiteX6" fmla="*/ 127694 w 212211"/>
              <a:gd name="connsiteY6" fmla="*/ 826242 h 828373"/>
              <a:gd name="connsiteX7" fmla="*/ 84319 w 212211"/>
              <a:gd name="connsiteY7" fmla="*/ 828373 h 82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1" h="828373">
                <a:moveTo>
                  <a:pt x="84319" y="828373"/>
                </a:moveTo>
                <a:cubicBezTo>
                  <a:pt x="84120" y="633258"/>
                  <a:pt x="83922" y="438142"/>
                  <a:pt x="83723" y="243027"/>
                </a:cubicBezTo>
                <a:lnTo>
                  <a:pt x="0" y="243027"/>
                </a:lnTo>
                <a:lnTo>
                  <a:pt x="106105" y="0"/>
                </a:lnTo>
                <a:lnTo>
                  <a:pt x="212211" y="243027"/>
                </a:lnTo>
                <a:lnTo>
                  <a:pt x="128488" y="243027"/>
                </a:lnTo>
                <a:cubicBezTo>
                  <a:pt x="128223" y="437432"/>
                  <a:pt x="127959" y="631837"/>
                  <a:pt x="127694" y="826242"/>
                </a:cubicBezTo>
                <a:lnTo>
                  <a:pt x="84319" y="8283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ent-Up Arrow 17"/>
          <p:cNvSpPr/>
          <p:nvPr/>
        </p:nvSpPr>
        <p:spPr>
          <a:xfrm rot="16200000" flipV="1">
            <a:off x="7526375" y="3366107"/>
            <a:ext cx="212211" cy="936385"/>
          </a:xfrm>
          <a:custGeom>
            <a:avLst/>
            <a:gdLst>
              <a:gd name="connsiteX0" fmla="*/ 0 w 2376264"/>
              <a:gd name="connsiteY0" fmla="*/ 927342 h 972108"/>
              <a:gd name="connsiteX1" fmla="*/ 2247776 w 2376264"/>
              <a:gd name="connsiteY1" fmla="*/ 927342 h 972108"/>
              <a:gd name="connsiteX2" fmla="*/ 2247776 w 2376264"/>
              <a:gd name="connsiteY2" fmla="*/ 243027 h 972108"/>
              <a:gd name="connsiteX3" fmla="*/ 2164053 w 2376264"/>
              <a:gd name="connsiteY3" fmla="*/ 243027 h 972108"/>
              <a:gd name="connsiteX4" fmla="*/ 2270158 w 2376264"/>
              <a:gd name="connsiteY4" fmla="*/ 0 h 972108"/>
              <a:gd name="connsiteX5" fmla="*/ 2376264 w 2376264"/>
              <a:gd name="connsiteY5" fmla="*/ 243027 h 972108"/>
              <a:gd name="connsiteX6" fmla="*/ 2292541 w 2376264"/>
              <a:gd name="connsiteY6" fmla="*/ 243027 h 972108"/>
              <a:gd name="connsiteX7" fmla="*/ 2292541 w 2376264"/>
              <a:gd name="connsiteY7" fmla="*/ 972108 h 972108"/>
              <a:gd name="connsiteX8" fmla="*/ 0 w 2376264"/>
              <a:gd name="connsiteY8" fmla="*/ 972108 h 972108"/>
              <a:gd name="connsiteX9" fmla="*/ 0 w 2376264"/>
              <a:gd name="connsiteY9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2292541 w 2376264"/>
              <a:gd name="connsiteY6" fmla="*/ 972108 h 972108"/>
              <a:gd name="connsiteX7" fmla="*/ 0 w 2376264"/>
              <a:gd name="connsiteY7" fmla="*/ 972108 h 972108"/>
              <a:gd name="connsiteX8" fmla="*/ 0 w 2376264"/>
              <a:gd name="connsiteY8" fmla="*/ 927342 h 972108"/>
              <a:gd name="connsiteX0" fmla="*/ 0 w 2376264"/>
              <a:gd name="connsiteY0" fmla="*/ 927342 h 972108"/>
              <a:gd name="connsiteX1" fmla="*/ 2247776 w 2376264"/>
              <a:gd name="connsiteY1" fmla="*/ 243027 h 972108"/>
              <a:gd name="connsiteX2" fmla="*/ 2164053 w 2376264"/>
              <a:gd name="connsiteY2" fmla="*/ 243027 h 972108"/>
              <a:gd name="connsiteX3" fmla="*/ 2270158 w 2376264"/>
              <a:gd name="connsiteY3" fmla="*/ 0 h 972108"/>
              <a:gd name="connsiteX4" fmla="*/ 2376264 w 2376264"/>
              <a:gd name="connsiteY4" fmla="*/ 243027 h 972108"/>
              <a:gd name="connsiteX5" fmla="*/ 2292541 w 2376264"/>
              <a:gd name="connsiteY5" fmla="*/ 243027 h 972108"/>
              <a:gd name="connsiteX6" fmla="*/ 0 w 2376264"/>
              <a:gd name="connsiteY6" fmla="*/ 972108 h 972108"/>
              <a:gd name="connsiteX7" fmla="*/ 0 w 2376264"/>
              <a:gd name="connsiteY7" fmla="*/ 927342 h 972108"/>
              <a:gd name="connsiteX0" fmla="*/ 0 w 2376264"/>
              <a:gd name="connsiteY0" fmla="*/ 927342 h 927342"/>
              <a:gd name="connsiteX1" fmla="*/ 2247776 w 2376264"/>
              <a:gd name="connsiteY1" fmla="*/ 243027 h 927342"/>
              <a:gd name="connsiteX2" fmla="*/ 2164053 w 2376264"/>
              <a:gd name="connsiteY2" fmla="*/ 243027 h 927342"/>
              <a:gd name="connsiteX3" fmla="*/ 2270158 w 2376264"/>
              <a:gd name="connsiteY3" fmla="*/ 0 h 927342"/>
              <a:gd name="connsiteX4" fmla="*/ 2376264 w 2376264"/>
              <a:gd name="connsiteY4" fmla="*/ 243027 h 927342"/>
              <a:gd name="connsiteX5" fmla="*/ 2292541 w 2376264"/>
              <a:gd name="connsiteY5" fmla="*/ 243027 h 927342"/>
              <a:gd name="connsiteX6" fmla="*/ 2282222 w 2376264"/>
              <a:gd name="connsiteY6" fmla="*/ 873867 h 927342"/>
              <a:gd name="connsiteX7" fmla="*/ 0 w 2376264"/>
              <a:gd name="connsiteY7" fmla="*/ 927342 h 927342"/>
              <a:gd name="connsiteX0" fmla="*/ 65269 w 212211"/>
              <a:gd name="connsiteY0" fmla="*/ 859329 h 873867"/>
              <a:gd name="connsiteX1" fmla="*/ 83723 w 212211"/>
              <a:gd name="connsiteY1" fmla="*/ 243027 h 873867"/>
              <a:gd name="connsiteX2" fmla="*/ 0 w 212211"/>
              <a:gd name="connsiteY2" fmla="*/ 243027 h 873867"/>
              <a:gd name="connsiteX3" fmla="*/ 106105 w 212211"/>
              <a:gd name="connsiteY3" fmla="*/ 0 h 873867"/>
              <a:gd name="connsiteX4" fmla="*/ 212211 w 212211"/>
              <a:gd name="connsiteY4" fmla="*/ 243027 h 873867"/>
              <a:gd name="connsiteX5" fmla="*/ 128488 w 212211"/>
              <a:gd name="connsiteY5" fmla="*/ 243027 h 873867"/>
              <a:gd name="connsiteX6" fmla="*/ 118169 w 212211"/>
              <a:gd name="connsiteY6" fmla="*/ 873867 h 873867"/>
              <a:gd name="connsiteX7" fmla="*/ 65269 w 212211"/>
              <a:gd name="connsiteY7" fmla="*/ 859329 h 873867"/>
              <a:gd name="connsiteX0" fmla="*/ 65269 w 212211"/>
              <a:gd name="connsiteY0" fmla="*/ 859329 h 859329"/>
              <a:gd name="connsiteX1" fmla="*/ 83723 w 212211"/>
              <a:gd name="connsiteY1" fmla="*/ 243027 h 859329"/>
              <a:gd name="connsiteX2" fmla="*/ 0 w 212211"/>
              <a:gd name="connsiteY2" fmla="*/ 243027 h 859329"/>
              <a:gd name="connsiteX3" fmla="*/ 106105 w 212211"/>
              <a:gd name="connsiteY3" fmla="*/ 0 h 859329"/>
              <a:gd name="connsiteX4" fmla="*/ 212211 w 212211"/>
              <a:gd name="connsiteY4" fmla="*/ 243027 h 859329"/>
              <a:gd name="connsiteX5" fmla="*/ 128488 w 212211"/>
              <a:gd name="connsiteY5" fmla="*/ 243027 h 859329"/>
              <a:gd name="connsiteX6" fmla="*/ 127694 w 212211"/>
              <a:gd name="connsiteY6" fmla="*/ 826242 h 859329"/>
              <a:gd name="connsiteX7" fmla="*/ 65269 w 212211"/>
              <a:gd name="connsiteY7" fmla="*/ 859329 h 859329"/>
              <a:gd name="connsiteX0" fmla="*/ 84319 w 212211"/>
              <a:gd name="connsiteY0" fmla="*/ 828373 h 828373"/>
              <a:gd name="connsiteX1" fmla="*/ 83723 w 212211"/>
              <a:gd name="connsiteY1" fmla="*/ 243027 h 828373"/>
              <a:gd name="connsiteX2" fmla="*/ 0 w 212211"/>
              <a:gd name="connsiteY2" fmla="*/ 243027 h 828373"/>
              <a:gd name="connsiteX3" fmla="*/ 106105 w 212211"/>
              <a:gd name="connsiteY3" fmla="*/ 0 h 828373"/>
              <a:gd name="connsiteX4" fmla="*/ 212211 w 212211"/>
              <a:gd name="connsiteY4" fmla="*/ 243027 h 828373"/>
              <a:gd name="connsiteX5" fmla="*/ 128488 w 212211"/>
              <a:gd name="connsiteY5" fmla="*/ 243027 h 828373"/>
              <a:gd name="connsiteX6" fmla="*/ 127694 w 212211"/>
              <a:gd name="connsiteY6" fmla="*/ 826242 h 828373"/>
              <a:gd name="connsiteX7" fmla="*/ 84319 w 212211"/>
              <a:gd name="connsiteY7" fmla="*/ 828373 h 82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211" h="828373">
                <a:moveTo>
                  <a:pt x="84319" y="828373"/>
                </a:moveTo>
                <a:cubicBezTo>
                  <a:pt x="84120" y="633258"/>
                  <a:pt x="83922" y="438142"/>
                  <a:pt x="83723" y="243027"/>
                </a:cubicBezTo>
                <a:lnTo>
                  <a:pt x="0" y="243027"/>
                </a:lnTo>
                <a:lnTo>
                  <a:pt x="106105" y="0"/>
                </a:lnTo>
                <a:lnTo>
                  <a:pt x="212211" y="243027"/>
                </a:lnTo>
                <a:lnTo>
                  <a:pt x="128488" y="243027"/>
                </a:lnTo>
                <a:cubicBezTo>
                  <a:pt x="128223" y="437432"/>
                  <a:pt x="127959" y="631837"/>
                  <a:pt x="127694" y="826242"/>
                </a:cubicBezTo>
                <a:lnTo>
                  <a:pt x="84319" y="8283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70994" y="3640376"/>
            <a:ext cx="676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00673" y="3506524"/>
            <a:ext cx="81009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 smtClean="0"/>
              <a:t>Query 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2361-1245-473A-A202-B1988EF9C390}" type="datetime1">
              <a:rPr lang="sv-SE" smtClean="0"/>
              <a:t>2013-04-08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AF0E-17BE-4633-9566-09EE937734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8" grpId="0"/>
      <p:bldP spid="11" grpId="0" animBg="1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6147" name="Segnaposto contenuto 1"/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Data Stream: unbounded sequence of tuples</a:t>
            </a:r>
          </a:p>
          <a:p>
            <a:pPr lvl="1" eaLnBrk="1" hangingPunct="1"/>
            <a:r>
              <a:rPr lang="en-US" sz="2400" dirty="0" smtClean="0"/>
              <a:t>Example: Call Description Record (CDR)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821656" y="5562600"/>
            <a:ext cx="525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2" name="TextBox 33"/>
          <p:cNvSpPr txBox="1">
            <a:spLocks noChangeArrowheads="1"/>
          </p:cNvSpPr>
          <p:nvPr/>
        </p:nvSpPr>
        <p:spPr bwMode="auto">
          <a:xfrm>
            <a:off x="6767511" y="5569867"/>
            <a:ext cx="623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+mj-lt"/>
              </a:rPr>
              <a:t>time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80010"/>
              </p:ext>
            </p:extLst>
          </p:nvPr>
        </p:nvGraphicFramePr>
        <p:xfrm>
          <a:off x="3200400" y="2641600"/>
          <a:ext cx="216122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668"/>
                <a:gridCol w="884555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Field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(secs)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(</a:t>
                      </a:r>
                      <a:r>
                        <a:rPr lang="en-US" dirty="0" smtClean="0">
                          <a:effectLst/>
                        </a:rPr>
                        <a:t>€)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5256"/>
              </p:ext>
            </p:extLst>
          </p:nvPr>
        </p:nvGraphicFramePr>
        <p:xfrm>
          <a:off x="1669256" y="4876800"/>
          <a:ext cx="172212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030"/>
                <a:gridCol w="359093"/>
                <a:gridCol w="644843"/>
                <a:gridCol w="351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17452"/>
              </p:ext>
            </p:extLst>
          </p:nvPr>
        </p:nvGraphicFramePr>
        <p:xfrm>
          <a:off x="3528535" y="4886960"/>
          <a:ext cx="1722121" cy="3708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67030"/>
                <a:gridCol w="359093"/>
                <a:gridCol w="644843"/>
                <a:gridCol w="351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631952" y="52578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83856" y="5286777"/>
            <a:ext cx="0" cy="352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6442"/>
              </p:ext>
            </p:extLst>
          </p:nvPr>
        </p:nvGraphicFramePr>
        <p:xfrm>
          <a:off x="5357335" y="4901985"/>
          <a:ext cx="1722121" cy="3708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67030"/>
                <a:gridCol w="359093"/>
                <a:gridCol w="644843"/>
                <a:gridCol w="3511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Straight Connector 42"/>
          <p:cNvCxnSpPr/>
          <p:nvPr/>
        </p:nvCxnSpPr>
        <p:spPr>
          <a:xfrm>
            <a:off x="6271735" y="5286777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5446-6C63-4F81-B18F-B3C6651D0787}" type="datetime1">
              <a:rPr lang="sv-SE" smtClean="0"/>
              <a:t>2013-04-08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2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6147" name="Segnaposto contenuto 1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22574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Operators:</a:t>
            </a:r>
          </a:p>
          <a:p>
            <a:pPr lvl="8"/>
            <a:endParaRPr lang="en-US" sz="1600" dirty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50" name="Rectangle 49"/>
          <p:cNvSpPr/>
          <p:nvPr/>
        </p:nvSpPr>
        <p:spPr bwMode="auto">
          <a:xfrm>
            <a:off x="857968" y="2440305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 smtClean="0">
                <a:latin typeface="Garamond" pitchFamily="18" charset="0"/>
              </a:rPr>
              <a:t>OP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8568" y="2543562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l"/>
            <a:r>
              <a:rPr lang="en-US" sz="2000" b="1" dirty="0" smtClean="0">
                <a:latin typeface="+mj-lt"/>
              </a:rPr>
              <a:t>Stateless</a:t>
            </a:r>
          </a:p>
          <a:p>
            <a:pPr marL="0" lvl="2" algn="l"/>
            <a:r>
              <a:rPr lang="en-US" sz="2000" dirty="0" smtClean="0">
                <a:latin typeface="+mj-lt"/>
              </a:rPr>
              <a:t>1 input tuple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  <a:sym typeface="Wingdings" pitchFamily="2" charset="2"/>
              </a:rPr>
              <a:t> output tuple</a:t>
            </a:r>
            <a:endParaRPr lang="en-US" sz="2000" dirty="0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716016" y="2440305"/>
            <a:ext cx="914400" cy="914400"/>
            <a:chOff x="838200" y="1295400"/>
            <a:chExt cx="914400" cy="9144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838200" y="1295400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dirty="0" smtClean="0">
                  <a:latin typeface="Garamond" pitchFamily="18" charset="0"/>
                </a:rPr>
                <a:t>OP</a:t>
              </a:r>
              <a:endParaRPr lang="en-US" sz="2700" dirty="0">
                <a:latin typeface="Garamond" pitchFamily="18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87412" y="2042160"/>
              <a:ext cx="457200" cy="91440"/>
              <a:chOff x="1828800" y="914400"/>
              <a:chExt cx="457200" cy="9144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82880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92024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1168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10312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194560" y="914400"/>
                <a:ext cx="91440" cy="9144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5758097" y="2543562"/>
            <a:ext cx="1869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 algn="l"/>
            <a:r>
              <a:rPr lang="en-US" sz="2000" b="1" dirty="0" smtClean="0">
                <a:latin typeface="+mj-lt"/>
              </a:rPr>
              <a:t>Stateful</a:t>
            </a:r>
          </a:p>
          <a:p>
            <a:pPr marL="0" lvl="2" algn="l"/>
            <a:r>
              <a:rPr lang="en-US" sz="2000" dirty="0" smtClean="0">
                <a:latin typeface="+mj-lt"/>
              </a:rPr>
              <a:t>1+ input tuple(s)</a:t>
            </a:r>
          </a:p>
          <a:p>
            <a:pPr marL="0" lvl="2" algn="l"/>
            <a:r>
              <a:rPr lang="en-US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  <a:sym typeface="Wingdings" pitchFamily="2" charset="2"/>
              </a:rPr>
              <a:t> output tuple</a:t>
            </a:r>
            <a:endParaRPr 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DEE4-D2CF-4A8B-8094-AD11A3604CD8}" type="datetime1">
              <a:rPr lang="sv-SE" smtClean="0"/>
              <a:t>2013-04-08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00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968" y="1412776"/>
            <a:ext cx="370319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Stateless Operators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Map</a:t>
            </a:r>
            <a:r>
              <a:rPr lang="en-US" sz="2000" dirty="0" smtClean="0"/>
              <a:t>: transform tuples schema</a:t>
            </a:r>
          </a:p>
          <a:p>
            <a:r>
              <a:rPr lang="en-US" sz="2000" dirty="0" smtClean="0"/>
              <a:t>Example: convert price </a:t>
            </a:r>
            <a:r>
              <a:rPr lang="en-US" sz="2000" dirty="0"/>
              <a:t>€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smtClean="0"/>
              <a:t>$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Filter</a:t>
            </a:r>
            <a:r>
              <a:rPr lang="en-US" sz="2000" dirty="0" smtClean="0"/>
              <a:t>: discard / route tuples</a:t>
            </a:r>
          </a:p>
          <a:p>
            <a:r>
              <a:rPr lang="en-US" sz="2000" dirty="0" smtClean="0"/>
              <a:t>Example: route depending on price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Union</a:t>
            </a:r>
            <a:r>
              <a:rPr lang="en-US" sz="2000" dirty="0" smtClean="0"/>
              <a:t>: merge multiple streams</a:t>
            </a:r>
            <a:br>
              <a:rPr lang="en-US" sz="2000" dirty="0" smtClean="0"/>
            </a:br>
            <a:r>
              <a:rPr lang="en-US" sz="2000" dirty="0" smtClean="0"/>
              <a:t>            (sharing the same schema)</a:t>
            </a:r>
          </a:p>
          <a:p>
            <a:r>
              <a:rPr lang="en-US" sz="2000" dirty="0" smtClean="0"/>
              <a:t>Example: merge CDRs from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different sources</a:t>
            </a:r>
            <a:endParaRPr lang="en-US" sz="2000" dirty="0"/>
          </a:p>
        </p:txBody>
      </p:sp>
      <p:sp>
        <p:nvSpPr>
          <p:cNvPr id="1029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436096" y="1988840"/>
            <a:ext cx="2232248" cy="914400"/>
            <a:chOff x="4520804" y="1772816"/>
            <a:chExt cx="2232248" cy="9144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168876" y="177281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Garamond" pitchFamily="18" charset="0"/>
                </a:rPr>
                <a:t>Map</a:t>
              </a:r>
              <a:endParaRPr lang="en-US" sz="2000" dirty="0">
                <a:latin typeface="Garamond" pitchFamily="18" charset="0"/>
              </a:endParaRPr>
            </a:p>
          </p:txBody>
        </p:sp>
        <p:cxnSp>
          <p:nvCxnSpPr>
            <p:cNvPr id="19" name="Straight Arrow Connector 18"/>
            <p:cNvCxnSpPr>
              <a:endCxn id="50" idx="1"/>
            </p:cNvCxnSpPr>
            <p:nvPr/>
          </p:nvCxnSpPr>
          <p:spPr>
            <a:xfrm>
              <a:off x="4520804" y="2230016"/>
              <a:ext cx="648072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0" idx="3"/>
            </p:cNvCxnSpPr>
            <p:nvPr/>
          </p:nvCxnSpPr>
          <p:spPr>
            <a:xfrm>
              <a:off x="6083276" y="223001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436096" y="3378696"/>
            <a:ext cx="2232248" cy="914400"/>
            <a:chOff x="1360240" y="3789040"/>
            <a:chExt cx="2232248" cy="914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008312" y="3789040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Garamond" pitchFamily="18" charset="0"/>
                </a:rPr>
                <a:t>Filter</a:t>
              </a:r>
              <a:endParaRPr lang="en-US" sz="2000" dirty="0">
                <a:latin typeface="Garamond" pitchFamily="18" charset="0"/>
              </a:endParaRPr>
            </a:p>
          </p:txBody>
        </p:sp>
        <p:cxnSp>
          <p:nvCxnSpPr>
            <p:cNvPr id="27" name="Straight Arrow Connector 26"/>
            <p:cNvCxnSpPr>
              <a:endCxn id="26" idx="1"/>
            </p:cNvCxnSpPr>
            <p:nvPr/>
          </p:nvCxnSpPr>
          <p:spPr>
            <a:xfrm>
              <a:off x="1360240" y="4246240"/>
              <a:ext cx="648072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3"/>
            </p:cNvCxnSpPr>
            <p:nvPr/>
          </p:nvCxnSpPr>
          <p:spPr>
            <a:xfrm flipV="1">
              <a:off x="2922712" y="3933056"/>
              <a:ext cx="669776" cy="313184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3"/>
            </p:cNvCxnSpPr>
            <p:nvPr/>
          </p:nvCxnSpPr>
          <p:spPr>
            <a:xfrm>
              <a:off x="2922712" y="4246240"/>
              <a:ext cx="641176" cy="334888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436096" y="4869160"/>
            <a:ext cx="2232248" cy="914400"/>
            <a:chOff x="1360240" y="5559236"/>
            <a:chExt cx="2232248" cy="9144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08312" y="555923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Garamond" pitchFamily="18" charset="0"/>
                </a:rPr>
                <a:t>Union</a:t>
              </a:r>
              <a:endParaRPr lang="en-US" sz="2000" dirty="0">
                <a:latin typeface="Garamond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4" idx="3"/>
            </p:cNvCxnSpPr>
            <p:nvPr/>
          </p:nvCxnSpPr>
          <p:spPr>
            <a:xfrm>
              <a:off x="2922712" y="601643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4" idx="1"/>
            </p:cNvCxnSpPr>
            <p:nvPr/>
          </p:nvCxnSpPr>
          <p:spPr>
            <a:xfrm flipV="1">
              <a:off x="1360240" y="6016436"/>
              <a:ext cx="648072" cy="313184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1403648" y="5685608"/>
              <a:ext cx="604664" cy="330828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 rot="5400000">
            <a:off x="7275929" y="36512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5400000">
            <a:off x="5547737" y="512481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ECA0-63E0-4288-A4D9-ABE9A57387EA}" type="datetime1">
              <a:rPr lang="sv-SE" smtClean="0"/>
              <a:t>2013-04-08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5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968" y="1412776"/>
            <a:ext cx="426251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Stateful Operators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Aggregate</a:t>
            </a:r>
            <a:r>
              <a:rPr lang="en-US" sz="2000" dirty="0" smtClean="0"/>
              <a:t>: compute aggregate</a:t>
            </a:r>
          </a:p>
          <a:p>
            <a:r>
              <a:rPr lang="en-US" sz="2000" dirty="0" smtClean="0"/>
              <a:t>	functions (group-by)</a:t>
            </a:r>
          </a:p>
          <a:p>
            <a:r>
              <a:rPr lang="en-US" sz="2000" dirty="0" smtClean="0"/>
              <a:t>Example: compute avg. call duration</a:t>
            </a:r>
          </a:p>
          <a:p>
            <a:endParaRPr lang="en-US" sz="2000" dirty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Equijoin</a:t>
            </a:r>
            <a:r>
              <a:rPr lang="en-US" sz="2000" dirty="0" smtClean="0"/>
              <a:t>: match tuples from 2 streams</a:t>
            </a:r>
          </a:p>
          <a:p>
            <a:r>
              <a:rPr lang="en-US" sz="2000" dirty="0" smtClean="0"/>
              <a:t>	(equality predicate)</a:t>
            </a:r>
          </a:p>
          <a:p>
            <a:r>
              <a:rPr lang="en-US" sz="2000" dirty="0" smtClean="0"/>
              <a:t>Example: match CDRs with same price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Cartesian Product</a:t>
            </a:r>
            <a:r>
              <a:rPr lang="en-US" sz="2000" dirty="0" smtClean="0"/>
              <a:t>: merge tuples from</a:t>
            </a:r>
            <a:br>
              <a:rPr lang="en-US" sz="2000" dirty="0" smtClean="0"/>
            </a:br>
            <a:r>
              <a:rPr lang="en-US" sz="2000" dirty="0" smtClean="0"/>
              <a:t>	2 streams (arbitrary predicate)</a:t>
            </a:r>
          </a:p>
          <a:p>
            <a:r>
              <a:rPr lang="en-US" sz="2000" dirty="0" smtClean="0"/>
              <a:t>Example: match CDRs with prices in the</a:t>
            </a:r>
            <a:br>
              <a:rPr lang="en-US" sz="2000" dirty="0" smtClean="0"/>
            </a:br>
            <a:r>
              <a:rPr lang="en-US" sz="2000" dirty="0" smtClean="0"/>
              <a:t>	 same range</a:t>
            </a:r>
            <a:endParaRPr lang="en-US" sz="2000" dirty="0"/>
          </a:p>
        </p:txBody>
      </p:sp>
      <p:sp>
        <p:nvSpPr>
          <p:cNvPr id="1029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436096" y="1988840"/>
            <a:ext cx="2232248" cy="914400"/>
            <a:chOff x="4520804" y="1772816"/>
            <a:chExt cx="2232248" cy="914400"/>
          </a:xfrm>
        </p:grpSpPr>
        <p:sp>
          <p:nvSpPr>
            <p:cNvPr id="50" name="Rectangle 49"/>
            <p:cNvSpPr/>
            <p:nvPr/>
          </p:nvSpPr>
          <p:spPr bwMode="auto">
            <a:xfrm>
              <a:off x="5168876" y="177281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latin typeface="Garamond" pitchFamily="18" charset="0"/>
                </a:rPr>
                <a:t>Aggregate</a:t>
              </a:r>
              <a:endParaRPr lang="en-US" sz="1400" dirty="0">
                <a:latin typeface="Garamond" pitchFamily="18" charset="0"/>
              </a:endParaRPr>
            </a:p>
          </p:txBody>
        </p:sp>
        <p:cxnSp>
          <p:nvCxnSpPr>
            <p:cNvPr id="19" name="Straight Arrow Connector 18"/>
            <p:cNvCxnSpPr>
              <a:endCxn id="50" idx="1"/>
            </p:cNvCxnSpPr>
            <p:nvPr/>
          </p:nvCxnSpPr>
          <p:spPr>
            <a:xfrm>
              <a:off x="4520804" y="2230016"/>
              <a:ext cx="648072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0" idx="3"/>
            </p:cNvCxnSpPr>
            <p:nvPr/>
          </p:nvCxnSpPr>
          <p:spPr>
            <a:xfrm>
              <a:off x="6083276" y="223001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443128" y="3378696"/>
            <a:ext cx="2225216" cy="914400"/>
            <a:chOff x="5443128" y="3378696"/>
            <a:chExt cx="2225216" cy="914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6084168" y="337869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atin typeface="Garamond" pitchFamily="18" charset="0"/>
                </a:rPr>
                <a:t>Equijoin</a:t>
              </a:r>
              <a:endParaRPr lang="en-US" sz="1600" dirty="0">
                <a:latin typeface="Garamond" pitchFamily="18" charset="0"/>
              </a:endParaRPr>
            </a:p>
          </p:txBody>
        </p:sp>
        <p:cxnSp>
          <p:nvCxnSpPr>
            <p:cNvPr id="24" name="Straight Arrow Connector 23"/>
            <p:cNvCxnSpPr>
              <a:endCxn id="26" idx="1"/>
            </p:cNvCxnSpPr>
            <p:nvPr/>
          </p:nvCxnSpPr>
          <p:spPr>
            <a:xfrm flipV="1">
              <a:off x="5443128" y="3835896"/>
              <a:ext cx="641040" cy="34668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6" idx="1"/>
            </p:cNvCxnSpPr>
            <p:nvPr/>
          </p:nvCxnSpPr>
          <p:spPr>
            <a:xfrm>
              <a:off x="5479504" y="3522954"/>
              <a:ext cx="604664" cy="312942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3"/>
            </p:cNvCxnSpPr>
            <p:nvPr/>
          </p:nvCxnSpPr>
          <p:spPr>
            <a:xfrm>
              <a:off x="6998568" y="383589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513649" y="367942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43128" y="4818856"/>
            <a:ext cx="2225216" cy="914400"/>
            <a:chOff x="5443128" y="3378696"/>
            <a:chExt cx="2225216" cy="9144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084168" y="3378696"/>
              <a:ext cx="914400" cy="914400"/>
            </a:xfrm>
            <a:prstGeom prst="rect">
              <a:avLst/>
            </a:prstGeom>
            <a:noFill/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latin typeface="Garamond" pitchFamily="18" charset="0"/>
                </a:rPr>
                <a:t>Cartesian Product</a:t>
              </a:r>
              <a:endParaRPr lang="en-US" sz="1400" dirty="0">
                <a:latin typeface="Garamond" pitchFamily="18" charset="0"/>
              </a:endParaRPr>
            </a:p>
          </p:txBody>
        </p:sp>
        <p:cxnSp>
          <p:nvCxnSpPr>
            <p:cNvPr id="33" name="Straight Arrow Connector 32"/>
            <p:cNvCxnSpPr>
              <a:endCxn id="32" idx="1"/>
            </p:cNvCxnSpPr>
            <p:nvPr/>
          </p:nvCxnSpPr>
          <p:spPr>
            <a:xfrm flipV="1">
              <a:off x="5443128" y="3835896"/>
              <a:ext cx="641040" cy="34668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2" idx="1"/>
            </p:cNvCxnSpPr>
            <p:nvPr/>
          </p:nvCxnSpPr>
          <p:spPr>
            <a:xfrm>
              <a:off x="5479504" y="3522954"/>
              <a:ext cx="604664" cy="312942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3"/>
            </p:cNvCxnSpPr>
            <p:nvPr/>
          </p:nvCxnSpPr>
          <p:spPr>
            <a:xfrm>
              <a:off x="6998568" y="3835896"/>
              <a:ext cx="669776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513649" y="367942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9EFDE-AC82-466E-9877-C362D8BE608F}" type="datetime1">
              <a:rPr lang="sv-SE" smtClean="0"/>
              <a:t>2013-04-08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56176" y="2708920"/>
            <a:ext cx="457200" cy="91440"/>
            <a:chOff x="4765228" y="3187065"/>
            <a:chExt cx="457200" cy="91440"/>
          </a:xfrm>
        </p:grpSpPr>
        <p:sp>
          <p:nvSpPr>
            <p:cNvPr id="23" name="Rectangle 22"/>
            <p:cNvSpPr/>
            <p:nvPr/>
          </p:nvSpPr>
          <p:spPr>
            <a:xfrm>
              <a:off x="4765228" y="3187065"/>
              <a:ext cx="91440" cy="914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56668" y="3187065"/>
              <a:ext cx="9144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48108" y="3187065"/>
              <a:ext cx="91440" cy="914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39548" y="3187065"/>
              <a:ext cx="91440" cy="91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30988" y="3187065"/>
              <a:ext cx="91440" cy="914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56176" y="4077072"/>
            <a:ext cx="457200" cy="91440"/>
            <a:chOff x="4765228" y="3187065"/>
            <a:chExt cx="457200" cy="91440"/>
          </a:xfrm>
        </p:grpSpPr>
        <p:sp>
          <p:nvSpPr>
            <p:cNvPr id="36" name="Rectangle 35"/>
            <p:cNvSpPr/>
            <p:nvPr/>
          </p:nvSpPr>
          <p:spPr>
            <a:xfrm>
              <a:off x="4765228" y="3187065"/>
              <a:ext cx="91440" cy="914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56668" y="3187065"/>
              <a:ext cx="9144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8108" y="3187065"/>
              <a:ext cx="91440" cy="914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39548" y="3187065"/>
              <a:ext cx="91440" cy="91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30988" y="3187065"/>
              <a:ext cx="91440" cy="914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56176" y="5517232"/>
            <a:ext cx="457200" cy="91440"/>
            <a:chOff x="4765228" y="3187065"/>
            <a:chExt cx="457200" cy="91440"/>
          </a:xfrm>
        </p:grpSpPr>
        <p:sp>
          <p:nvSpPr>
            <p:cNvPr id="45" name="Rectangle 44"/>
            <p:cNvSpPr/>
            <p:nvPr/>
          </p:nvSpPr>
          <p:spPr>
            <a:xfrm>
              <a:off x="4765228" y="3187065"/>
              <a:ext cx="91440" cy="914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56668" y="3187065"/>
              <a:ext cx="9144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48108" y="3187065"/>
              <a:ext cx="91440" cy="914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39548" y="3187065"/>
              <a:ext cx="91440" cy="914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30988" y="3187065"/>
              <a:ext cx="91440" cy="914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53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00050" y="1616075"/>
            <a:ext cx="8229600" cy="4525963"/>
          </a:xfrm>
        </p:spPr>
        <p:txBody>
          <a:bodyPr/>
          <a:lstStyle/>
          <a:p>
            <a:r>
              <a:rPr lang="en-US" sz="2800" dirty="0" smtClean="0"/>
              <a:t>Infinite sequence of tuples / bounded memory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windows</a:t>
            </a:r>
          </a:p>
          <a:p>
            <a:r>
              <a:rPr lang="en-US" sz="2800" dirty="0" smtClean="0"/>
              <a:t>Example: 1 hour windows</a:t>
            </a:r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090101" y="3810000"/>
            <a:ext cx="6963798" cy="1804751"/>
            <a:chOff x="381000" y="3581400"/>
            <a:chExt cx="9220200" cy="2389525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V="1">
              <a:off x="457199" y="3646488"/>
              <a:ext cx="9144000" cy="1587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04" name="TextBox 14"/>
            <p:cNvSpPr txBox="1">
              <a:spLocks noChangeArrowheads="1"/>
            </p:cNvSpPr>
            <p:nvPr/>
          </p:nvSpPr>
          <p:spPr bwMode="auto">
            <a:xfrm>
              <a:off x="8977311" y="3581400"/>
              <a:ext cx="6238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50555A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+mj-lt"/>
                </a:rPr>
                <a:t>time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81000" y="3890070"/>
              <a:ext cx="5562600" cy="553105"/>
              <a:chOff x="381000" y="3890070"/>
              <a:chExt cx="5562600" cy="55310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81000" y="3981510"/>
                <a:ext cx="1425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[8:00,9:00)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" name="Left Bracket 2"/>
              <p:cNvSpPr/>
              <p:nvPr/>
            </p:nvSpPr>
            <p:spPr>
              <a:xfrm rot="16200000">
                <a:off x="3108960" y="1238310"/>
                <a:ext cx="182880" cy="5486400"/>
              </a:xfrm>
              <a:prstGeom prst="leftBracket">
                <a:avLst/>
              </a:prstGeom>
              <a:ln w="12700" cmpd="sng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209800" y="4653945"/>
              <a:ext cx="5562600" cy="702693"/>
              <a:chOff x="2209800" y="4595575"/>
              <a:chExt cx="5562600" cy="70269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209800" y="4687014"/>
                <a:ext cx="1887243" cy="611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[8:20,9:20)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Left Bracket 15"/>
              <p:cNvSpPr/>
              <p:nvPr/>
            </p:nvSpPr>
            <p:spPr>
              <a:xfrm rot="16200000">
                <a:off x="4937760" y="1943815"/>
                <a:ext cx="182880" cy="5486400"/>
              </a:xfrm>
              <a:prstGeom prst="leftBracket">
                <a:avLst/>
              </a:prstGeom>
              <a:ln w="12700" cmpd="sng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061010" y="5417820"/>
              <a:ext cx="5540190" cy="553105"/>
              <a:chOff x="4061010" y="5417820"/>
              <a:chExt cx="5540190" cy="55310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061010" y="5509260"/>
                <a:ext cx="1425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  <a:latin typeface="+mj-lt"/>
                  </a:rPr>
                  <a:t>[8:40,9:40)</a:t>
                </a:r>
                <a:endParaRPr lang="en-US" sz="2400" dirty="0">
                  <a:solidFill>
                    <a:schemeClr val="accent3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7" name="Left Bracket 16"/>
              <p:cNvSpPr/>
              <p:nvPr/>
            </p:nvSpPr>
            <p:spPr>
              <a:xfrm rot="16200000">
                <a:off x="6766560" y="2766060"/>
                <a:ext cx="182880" cy="5486400"/>
              </a:xfrm>
              <a:prstGeom prst="leftBracket">
                <a:avLst/>
              </a:prstGeom>
              <a:ln w="12700" cmpd="sng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F3D6-C2F7-4163-8C33-B7EA68B691DC}" type="datetime1">
              <a:rPr lang="sv-SE" smtClean="0"/>
              <a:t>2013-04-08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System Model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00050" y="1616075"/>
            <a:ext cx="8229600" cy="4525963"/>
          </a:xfrm>
        </p:spPr>
        <p:txBody>
          <a:bodyPr/>
          <a:lstStyle/>
          <a:p>
            <a:r>
              <a:rPr lang="en-US" dirty="0" smtClean="0"/>
              <a:t>Infinite sequence of tuples / bounded memory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windows</a:t>
            </a:r>
          </a:p>
          <a:p>
            <a:r>
              <a:rPr lang="en-US" sz="2800" dirty="0" smtClean="0"/>
              <a:t>Example</a:t>
            </a:r>
            <a:r>
              <a:rPr lang="en-US" dirty="0" smtClean="0"/>
              <a:t>: count tuples - 1 hour windows</a:t>
            </a:r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147652" y="4579881"/>
            <a:ext cx="6906246" cy="1199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582690" y="4530722"/>
            <a:ext cx="471209" cy="30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50555A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+mj-lt"/>
              </a:rPr>
              <a:t>time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90101" y="4763853"/>
            <a:ext cx="4201300" cy="417747"/>
            <a:chOff x="381000" y="3890070"/>
            <a:chExt cx="5562600" cy="553105"/>
          </a:xfrm>
        </p:grpSpPr>
        <p:sp>
          <p:nvSpPr>
            <p:cNvPr id="22" name="TextBox 21"/>
            <p:cNvSpPr txBox="1"/>
            <p:nvPr/>
          </p:nvSpPr>
          <p:spPr>
            <a:xfrm>
              <a:off x="381000" y="3981510"/>
              <a:ext cx="1425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[8:00,9:00)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3" name="Left Bracket 22"/>
            <p:cNvSpPr/>
            <p:nvPr/>
          </p:nvSpPr>
          <p:spPr>
            <a:xfrm rot="16200000">
              <a:off x="3108960" y="1238310"/>
              <a:ext cx="182880" cy="5486400"/>
            </a:xfrm>
            <a:prstGeom prst="leftBracket">
              <a:avLst/>
            </a:prstGeom>
            <a:ln w="12700" cmpd="sng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1283208" y="445321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16020" y="4095078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8:05</a:t>
            </a:r>
            <a:endParaRPr lang="en-US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38064" y="445321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70877" y="4083886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8:15</a:t>
            </a:r>
            <a:endParaRPr lang="en-US" dirty="0"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52212" y="445321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5024" y="4083886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8:22</a:t>
            </a:r>
            <a:endParaRPr lang="en-US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14800" y="445992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47613" y="4083886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8:45</a:t>
            </a:r>
            <a:endParaRPr lang="en-US" dirty="0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410200" y="445321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43012" y="4097306"/>
            <a:ext cx="56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9:05</a:t>
            </a:r>
            <a:endParaRPr lang="en-US" dirty="0"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39166" y="5007257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07609" y="563880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Output: 4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71350" y="4832915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[8:20,9:20)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Left Bracket 35"/>
          <p:cNvSpPr/>
          <p:nvPr/>
        </p:nvSpPr>
        <p:spPr>
          <a:xfrm rot="16200000">
            <a:off x="4531714" y="2761041"/>
            <a:ext cx="138125" cy="4143748"/>
          </a:xfrm>
          <a:prstGeom prst="leftBracket">
            <a:avLst/>
          </a:prstGeom>
          <a:ln w="127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249680" y="4203323"/>
            <a:ext cx="292608" cy="668774"/>
            <a:chOff x="1295400" y="4171278"/>
            <a:chExt cx="292608" cy="66877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95400" y="4171278"/>
              <a:ext cx="292608" cy="6687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295400" y="4171278"/>
              <a:ext cx="292608" cy="6687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897380" y="4203323"/>
            <a:ext cx="292608" cy="668774"/>
            <a:chOff x="1295400" y="4171278"/>
            <a:chExt cx="292608" cy="668774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295400" y="4171278"/>
              <a:ext cx="292608" cy="6687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295400" y="4171278"/>
              <a:ext cx="292608" cy="6687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2E9B-D0E0-4CEA-A652-5BC4CA1F8F64}" type="datetime1">
              <a:rPr lang="sv-SE" smtClean="0"/>
              <a:t>2013-04-08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/>
      <p:bldP spid="14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5" grpId="0"/>
      <p:bldP spid="27" grpId="0"/>
      <p:bldP spid="27" grpId="1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 and System Model</a:t>
            </a:r>
          </a:p>
          <a:p>
            <a:r>
              <a:rPr lang="en-US" dirty="0" smtClean="0"/>
              <a:t>Sample Data Streaming application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Evolution of Stream Processing Engines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 in the context of Smart Grids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DB82-01BD-4D8A-BAA8-D673FB9C6215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7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Query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Fraud detection, High Mobility</a:t>
            </a:r>
          </a:p>
          <a:p>
            <a:pPr lvl="1"/>
            <a:r>
              <a:rPr lang="en-US" sz="2000" dirty="0" smtClean="0"/>
              <a:t>Spot mobile phone whose space and time distance between two consecutive calls is suspicious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545011" cy="31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vinmas\AppData\Local\Microsoft\Windows\Temporary Internet Files\Content.IE5\Z4CJNWBM\MC9004398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3176"/>
            <a:ext cx="507504" cy="5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8764" y="5293297"/>
            <a:ext cx="132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Phone X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at 12:00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vinmas\AppData\Local\Microsoft\Windows\Temporary Internet Files\Content.IE5\Z4CJNWBM\MC90043983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90" y="3645024"/>
            <a:ext cx="507504" cy="5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406" y="3925145"/>
            <a:ext cx="132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Phone X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at 12:03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9957" y="5013176"/>
            <a:ext cx="129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CLONED NUMBER 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C7F7-824F-4651-A555-0C79D0D869B2}" type="datetime1">
              <a:rPr lang="sv-SE" smtClean="0"/>
              <a:t>2013-04-08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8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Motivation and System Model</a:t>
            </a:r>
          </a:p>
          <a:p>
            <a:r>
              <a:rPr lang="en-US" dirty="0" smtClean="0"/>
              <a:t>Sample Data Streaming application</a:t>
            </a:r>
          </a:p>
          <a:p>
            <a:r>
              <a:rPr lang="en-US" dirty="0" smtClean="0"/>
              <a:t>Evolution of Stream Processing Engines</a:t>
            </a:r>
          </a:p>
          <a:p>
            <a:r>
              <a:rPr lang="en-US" dirty="0" smtClean="0"/>
              <a:t>Challenges in the context of Smart Grids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B6BC-11B0-4BA4-A65A-168F874B5EE7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98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</a:t>
            </a:r>
            <a:r>
              <a:rPr lang="en-US" dirty="0" smtClean="0"/>
              <a:t>Mobility Continuous Query (1/2)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66529"/>
              </p:ext>
            </p:extLst>
          </p:nvPr>
        </p:nvGraphicFramePr>
        <p:xfrm>
          <a:off x="395536" y="1692097"/>
          <a:ext cx="1002030" cy="210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43840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Caller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Callee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Duration</a:t>
                      </a:r>
                      <a:endParaRPr lang="en-US" sz="10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Price</a:t>
                      </a:r>
                      <a:endParaRPr lang="en-US" sz="10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Caller_Position</a:t>
                      </a:r>
                      <a:endParaRPr lang="en-US" sz="1000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Callee_Position</a:t>
                      </a: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51520" y="4068361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80" y="4166766"/>
            <a:ext cx="140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Stream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619672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Map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644425"/>
            <a:ext cx="1850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Remove fields</a:t>
            </a:r>
            <a:br>
              <a:rPr lang="en-US" sz="1600" dirty="0" smtClean="0"/>
            </a:br>
            <a:r>
              <a:rPr lang="en-US" sz="1600" dirty="0" smtClean="0"/>
              <a:t>that are not needed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534072" y="4068361"/>
            <a:ext cx="13178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07751"/>
              </p:ext>
            </p:extLst>
          </p:nvPr>
        </p:nvGraphicFramePr>
        <p:xfrm>
          <a:off x="2717133" y="1692097"/>
          <a:ext cx="1002030" cy="18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Caller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Callee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Duration</a:t>
                      </a:r>
                      <a:endParaRPr lang="en-US" sz="10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Caller_Position</a:t>
                      </a:r>
                      <a:endParaRPr lang="en-US" sz="1000" dirty="0" smtClean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Callee_Position</a:t>
                      </a: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 bwMode="auto">
          <a:xfrm>
            <a:off x="4068385" y="2756269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Map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67944" y="4479612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Map</a:t>
            </a:r>
            <a:endParaRPr lang="en-US" sz="2000" dirty="0">
              <a:latin typeface="Garamond" pitchFamily="18" charset="0"/>
            </a:endParaRPr>
          </a:p>
        </p:txBody>
      </p:sp>
      <p:cxnSp>
        <p:nvCxnSpPr>
          <p:cNvPr id="19" name="Elbow Connector 18"/>
          <p:cNvCxnSpPr>
            <a:stCxn id="16" idx="1"/>
            <a:endCxn id="17" idx="1"/>
          </p:cNvCxnSpPr>
          <p:nvPr/>
        </p:nvCxnSpPr>
        <p:spPr>
          <a:xfrm rot="10800000" flipV="1">
            <a:off x="4067945" y="3213468"/>
            <a:ext cx="441" cy="1723343"/>
          </a:xfrm>
          <a:prstGeom prst="bentConnector3">
            <a:avLst>
              <a:gd name="adj1" fmla="val 51936735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23928" y="3670669"/>
            <a:ext cx="1544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Create separate </a:t>
            </a:r>
            <a:br>
              <a:rPr lang="en-US" sz="1600" dirty="0" smtClean="0"/>
            </a:br>
            <a:r>
              <a:rPr lang="en-US" sz="1600" dirty="0" smtClean="0"/>
              <a:t>tuple</a:t>
            </a:r>
            <a:r>
              <a:rPr lang="en-US" sz="1600" dirty="0"/>
              <a:t> </a:t>
            </a:r>
            <a:r>
              <a:rPr lang="en-US" sz="1600" dirty="0" smtClean="0"/>
              <a:t>for caller</a:t>
            </a:r>
          </a:p>
        </p:txBody>
      </p:sp>
      <p:cxnSp>
        <p:nvCxnSpPr>
          <p:cNvPr id="22" name="Straight Arrow Connector 21"/>
          <p:cNvCxnSpPr>
            <a:stCxn id="16" idx="3"/>
          </p:cNvCxnSpPr>
          <p:nvPr/>
        </p:nvCxnSpPr>
        <p:spPr>
          <a:xfrm>
            <a:off x="4982785" y="3213469"/>
            <a:ext cx="13174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</p:cNvCxnSpPr>
          <p:nvPr/>
        </p:nvCxnSpPr>
        <p:spPr>
          <a:xfrm flipV="1">
            <a:off x="4982344" y="4936811"/>
            <a:ext cx="13178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49902"/>
              </p:ext>
            </p:extLst>
          </p:nvPr>
        </p:nvGraphicFramePr>
        <p:xfrm>
          <a:off x="5436096" y="3538905"/>
          <a:ext cx="1002030" cy="12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Start 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End 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Position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94939"/>
              </p:ext>
            </p:extLst>
          </p:nvPr>
        </p:nvGraphicFramePr>
        <p:xfrm>
          <a:off x="5423481" y="1692097"/>
          <a:ext cx="1002030" cy="12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Start 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End 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Position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923928" y="5508521"/>
            <a:ext cx="1544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Create separate </a:t>
            </a:r>
            <a:br>
              <a:rPr lang="en-US" sz="1600" dirty="0" smtClean="0"/>
            </a:br>
            <a:r>
              <a:rPr lang="en-US" sz="1600" dirty="0" smtClean="0"/>
              <a:t>tuple</a:t>
            </a:r>
            <a:r>
              <a:rPr lang="en-US" sz="1600" dirty="0"/>
              <a:t> </a:t>
            </a:r>
            <a:r>
              <a:rPr lang="en-US" sz="1600" dirty="0" smtClean="0"/>
              <a:t>for </a:t>
            </a:r>
            <a:r>
              <a:rPr lang="en-US" sz="1600" dirty="0" err="1" smtClean="0"/>
              <a:t>calle</a:t>
            </a:r>
            <a:r>
              <a:rPr lang="en-US" sz="1600" dirty="0" err="1"/>
              <a:t>e</a:t>
            </a:r>
            <a:endParaRPr lang="en-US" sz="1600" dirty="0" smtClean="0"/>
          </a:p>
        </p:txBody>
      </p:sp>
      <p:sp>
        <p:nvSpPr>
          <p:cNvPr id="32" name="Rectangle 31"/>
          <p:cNvSpPr/>
          <p:nvPr/>
        </p:nvSpPr>
        <p:spPr bwMode="auto">
          <a:xfrm>
            <a:off x="6804248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Union</a:t>
            </a:r>
            <a:endParaRPr lang="en-US" sz="2000" dirty="0">
              <a:latin typeface="Garamond" pitchFamily="18" charset="0"/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 flipH="1" flipV="1">
            <a:off x="6294799" y="3210175"/>
            <a:ext cx="441" cy="1723343"/>
          </a:xfrm>
          <a:prstGeom prst="bentConnector3">
            <a:avLst>
              <a:gd name="adj1" fmla="val 5193673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1"/>
          </p:cNvCxnSpPr>
          <p:nvPr/>
        </p:nvCxnSpPr>
        <p:spPr>
          <a:xfrm>
            <a:off x="6516216" y="406836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3"/>
          </p:cNvCxnSpPr>
          <p:nvPr/>
        </p:nvCxnSpPr>
        <p:spPr>
          <a:xfrm>
            <a:off x="7718648" y="4068361"/>
            <a:ext cx="813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31818"/>
              </p:ext>
            </p:extLst>
          </p:nvPr>
        </p:nvGraphicFramePr>
        <p:xfrm>
          <a:off x="7812360" y="1692097"/>
          <a:ext cx="1002030" cy="12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Start 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End 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Position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04248" y="4644425"/>
            <a:ext cx="1287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 tuples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D99B-4176-4238-BED4-3A7B04821AAA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44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6" grpId="0" animBg="1"/>
      <p:bldP spid="17" grpId="0" animBg="1"/>
      <p:bldP spid="21" grpId="0"/>
      <p:bldP spid="31" grpId="0"/>
      <p:bldP spid="32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</a:t>
            </a:r>
            <a:r>
              <a:rPr lang="en-US" dirty="0" smtClean="0"/>
              <a:t>Mobility Continuous Query (2/2)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683568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Union</a:t>
            </a:r>
            <a:endParaRPr lang="en-US" sz="2000" dirty="0">
              <a:latin typeface="Garamond" pitchFamily="18" charset="0"/>
            </a:endParaRPr>
          </a:p>
        </p:txBody>
      </p:sp>
      <p:cxnSp>
        <p:nvCxnSpPr>
          <p:cNvPr id="37" name="Straight Arrow Connector 36"/>
          <p:cNvCxnSpPr>
            <a:stCxn id="32" idx="3"/>
            <a:endCxn id="26" idx="1"/>
          </p:cNvCxnSpPr>
          <p:nvPr/>
        </p:nvCxnSpPr>
        <p:spPr>
          <a:xfrm>
            <a:off x="1597968" y="4068361"/>
            <a:ext cx="12761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4418"/>
              </p:ext>
            </p:extLst>
          </p:nvPr>
        </p:nvGraphicFramePr>
        <p:xfrm>
          <a:off x="1721115" y="2395488"/>
          <a:ext cx="1002030" cy="12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Start 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End time</a:t>
                      </a:r>
                      <a:endParaRPr lang="en-US" sz="1000" dirty="0"/>
                    </a:p>
                  </a:txBody>
                  <a:tcPr/>
                </a:tc>
              </a:tr>
              <a:tr h="2602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Position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3568" y="4644425"/>
            <a:ext cx="1287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Merge tuples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580" y="388369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2874117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Garamond" pitchFamily="18" charset="0"/>
              </a:rPr>
              <a:t>Aggregate</a:t>
            </a:r>
            <a:endParaRPr lang="en-US" sz="1400" dirty="0">
              <a:latin typeface="Garamon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3798" y="4644425"/>
            <a:ext cx="2922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each consecutive pair of calls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eferring to the same number</a:t>
            </a:r>
            <a:endParaRPr lang="en-US" sz="1600" dirty="0"/>
          </a:p>
          <a:p>
            <a:r>
              <a:rPr lang="en-US" sz="1600" dirty="0" smtClean="0"/>
              <a:t>compute speed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4117" y="5627822"/>
            <a:ext cx="2378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Window type: tuple based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Window size: 2</a:t>
            </a: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Window Advance: 1</a:t>
            </a:r>
          </a:p>
        </p:txBody>
      </p:sp>
      <p:cxnSp>
        <p:nvCxnSpPr>
          <p:cNvPr id="36" name="Straight Arrow Connector 35"/>
          <p:cNvCxnSpPr>
            <a:stCxn id="26" idx="3"/>
            <a:endCxn id="39" idx="1"/>
          </p:cNvCxnSpPr>
          <p:nvPr/>
        </p:nvCxnSpPr>
        <p:spPr>
          <a:xfrm>
            <a:off x="3788517" y="4068361"/>
            <a:ext cx="20129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72469"/>
              </p:ext>
            </p:extLst>
          </p:nvPr>
        </p:nvGraphicFramePr>
        <p:xfrm>
          <a:off x="4268083" y="2395488"/>
          <a:ext cx="1002030" cy="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Speed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 bwMode="auto">
          <a:xfrm>
            <a:off x="5801444" y="3611161"/>
            <a:ext cx="914400" cy="914400"/>
          </a:xfrm>
          <a:prstGeom prst="rect">
            <a:avLst/>
          </a:prstGeom>
          <a:noFill/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Garamond" pitchFamily="18" charset="0"/>
              </a:rPr>
              <a:t>Filter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6136" y="4669225"/>
            <a:ext cx="249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Forward tuples with speed </a:t>
            </a:r>
            <a:br>
              <a:rPr lang="en-US" sz="1600" dirty="0" smtClean="0"/>
            </a:br>
            <a:r>
              <a:rPr lang="en-US" sz="1600" dirty="0" smtClean="0"/>
              <a:t>exceeding a given threshold</a:t>
            </a:r>
          </a:p>
        </p:txBody>
      </p:sp>
      <p:cxnSp>
        <p:nvCxnSpPr>
          <p:cNvPr id="41" name="Straight Arrow Connector 40"/>
          <p:cNvCxnSpPr>
            <a:stCxn id="39" idx="3"/>
          </p:cNvCxnSpPr>
          <p:nvPr/>
        </p:nvCxnSpPr>
        <p:spPr>
          <a:xfrm>
            <a:off x="6715844" y="4068361"/>
            <a:ext cx="12761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48272"/>
              </p:ext>
            </p:extLst>
          </p:nvPr>
        </p:nvGraphicFramePr>
        <p:xfrm>
          <a:off x="6882338" y="2395488"/>
          <a:ext cx="1002030" cy="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030"/>
              </a:tblGrid>
              <a:tr h="252224">
                <a:tc>
                  <a:txBody>
                    <a:bodyPr/>
                    <a:lstStyle/>
                    <a:p>
                      <a:r>
                        <a:rPr lang="es-ES_tradnl" sz="1000" dirty="0" smtClean="0"/>
                        <a:t>Field</a:t>
                      </a:r>
                      <a:endParaRPr lang="en-US" sz="1000" dirty="0"/>
                    </a:p>
                  </a:txBody>
                  <a:tcPr/>
                </a:tc>
              </a:tr>
              <a:tr h="2052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Phone number</a:t>
                      </a:r>
                      <a:endParaRPr lang="en-US" sz="1000" dirty="0"/>
                    </a:p>
                  </a:txBody>
                  <a:tcPr/>
                </a:tc>
              </a:tr>
              <a:tr h="2494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Time</a:t>
                      </a:r>
                      <a:endParaRPr lang="en-US" sz="10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Speed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248C-D17A-4090-9AD6-4221A5AAB664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4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35" grpId="0"/>
      <p:bldP spid="39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 and System Model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Sample Data Streaming application</a:t>
            </a:r>
          </a:p>
          <a:p>
            <a:r>
              <a:rPr lang="en-US" dirty="0" smtClean="0"/>
              <a:t>Evolution of Stream Processing Engines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Challenges in the context of Smart Grids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BFDC-C21D-461D-A919-5D99CE08BA9D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7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SPEs</a:t>
            </a:r>
          </a:p>
        </p:txBody>
      </p:sp>
      <p:pic>
        <p:nvPicPr>
          <p:cNvPr id="81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5460" y="4656303"/>
            <a:ext cx="621740" cy="12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225705" y="3581400"/>
            <a:ext cx="4096502" cy="1058863"/>
            <a:chOff x="4225705" y="3581400"/>
            <a:chExt cx="4096502" cy="1058863"/>
          </a:xfrm>
        </p:grpSpPr>
        <p:grpSp>
          <p:nvGrpSpPr>
            <p:cNvPr id="40" name="Group 39"/>
            <p:cNvGrpSpPr/>
            <p:nvPr/>
          </p:nvGrpSpPr>
          <p:grpSpPr>
            <a:xfrm>
              <a:off x="4343400" y="3653631"/>
              <a:ext cx="3978807" cy="914400"/>
              <a:chOff x="4479393" y="2057400"/>
              <a:chExt cx="3978807" cy="9144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479393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5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805662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2" name="Rectangle 71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3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7131931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1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67" name="Straight Arrow Connector 66"/>
              <p:cNvCxnSpPr>
                <a:stCxn id="74" idx="3"/>
                <a:endCxn id="72" idx="1"/>
              </p:cNvCxnSpPr>
              <p:nvPr/>
            </p:nvCxnSpPr>
            <p:spPr>
              <a:xfrm>
                <a:off x="5393793" y="2514600"/>
                <a:ext cx="411869" cy="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2" idx="3"/>
                <a:endCxn id="70" idx="1"/>
              </p:cNvCxnSpPr>
              <p:nvPr/>
            </p:nvCxnSpPr>
            <p:spPr>
              <a:xfrm>
                <a:off x="6720062" y="2514600"/>
                <a:ext cx="411869" cy="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70" idx="3"/>
              </p:cNvCxnSpPr>
              <p:nvPr/>
            </p:nvCxnSpPr>
            <p:spPr>
              <a:xfrm flipV="1">
                <a:off x="8046331" y="2506980"/>
                <a:ext cx="411869" cy="762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4225705" y="3581400"/>
              <a:ext cx="3802679" cy="1058863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A816-74E7-48B1-9596-ABF79FDD39FB}" type="datetime1">
              <a:rPr lang="sv-SE" smtClean="0"/>
              <a:t>2013-04-08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SPEs</a:t>
            </a:r>
          </a:p>
        </p:txBody>
      </p:sp>
      <p:pic>
        <p:nvPicPr>
          <p:cNvPr id="79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511" y="4648200"/>
            <a:ext cx="621740" cy="12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060" y="4648200"/>
            <a:ext cx="621740" cy="12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5460" y="4656303"/>
            <a:ext cx="621740" cy="12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225705" y="3581400"/>
            <a:ext cx="4096502" cy="1066966"/>
            <a:chOff x="4225705" y="3581400"/>
            <a:chExt cx="4096502" cy="1066966"/>
          </a:xfrm>
        </p:grpSpPr>
        <p:grpSp>
          <p:nvGrpSpPr>
            <p:cNvPr id="40" name="Group 39"/>
            <p:cNvGrpSpPr/>
            <p:nvPr/>
          </p:nvGrpSpPr>
          <p:grpSpPr>
            <a:xfrm>
              <a:off x="4343400" y="3653631"/>
              <a:ext cx="3978807" cy="914400"/>
              <a:chOff x="4479393" y="2057400"/>
              <a:chExt cx="3978807" cy="9144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479393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5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5805662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2" name="Rectangle 71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3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6" name="Group 65"/>
              <p:cNvGrpSpPr/>
              <p:nvPr/>
            </p:nvGrpSpPr>
            <p:grpSpPr>
              <a:xfrm>
                <a:off x="7131931" y="2057400"/>
                <a:ext cx="914400" cy="914400"/>
                <a:chOff x="856932" y="3156081"/>
                <a:chExt cx="914400" cy="914400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856932" y="3156081"/>
                  <a:ext cx="914400" cy="914400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t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700" dirty="0">
                    <a:latin typeface="Garamond" pitchFamily="18" charset="0"/>
                  </a:endParaRPr>
                </a:p>
              </p:txBody>
            </p:sp>
            <p:pic>
              <p:nvPicPr>
                <p:cNvPr id="71" name="Picture 31" descr="C:\Users\vincenzo\Dropbox\Work\UPM\Thesis\Presentation\Final\Images\Gears_40.png"/>
                <p:cNvPicPr>
                  <a:picLocks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2652" y="3201801"/>
                  <a:ext cx="823136" cy="822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67" name="Straight Arrow Connector 66"/>
              <p:cNvCxnSpPr>
                <a:stCxn id="74" idx="3"/>
                <a:endCxn id="72" idx="1"/>
              </p:cNvCxnSpPr>
              <p:nvPr/>
            </p:nvCxnSpPr>
            <p:spPr>
              <a:xfrm>
                <a:off x="5393793" y="2514600"/>
                <a:ext cx="411869" cy="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72" idx="3"/>
                <a:endCxn id="70" idx="1"/>
              </p:cNvCxnSpPr>
              <p:nvPr/>
            </p:nvCxnSpPr>
            <p:spPr>
              <a:xfrm>
                <a:off x="6720062" y="2514600"/>
                <a:ext cx="411869" cy="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70" idx="3"/>
              </p:cNvCxnSpPr>
              <p:nvPr/>
            </p:nvCxnSpPr>
            <p:spPr>
              <a:xfrm flipV="1">
                <a:off x="8046331" y="2506980"/>
                <a:ext cx="411869" cy="7620"/>
              </a:xfrm>
              <a:prstGeom prst="straightConnector1">
                <a:avLst/>
              </a:prstGeom>
              <a:ln w="127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 bwMode="auto">
            <a:xfrm>
              <a:off x="4225705" y="3581400"/>
              <a:ext cx="1114247" cy="1058863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506254" y="3581400"/>
              <a:ext cx="1199346" cy="1058863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801654" y="3589503"/>
              <a:ext cx="1199346" cy="1058863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43F-DD09-4549-A03E-569CB5D8EF96}" type="datetime1">
              <a:rPr lang="sv-SE" smtClean="0"/>
              <a:t>2013-04-08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2055" y="2880667"/>
            <a:ext cx="3227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Inter-operator parallelism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35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SPEs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343400" y="3653631"/>
            <a:ext cx="3978807" cy="914400"/>
            <a:chOff x="4479393" y="2057400"/>
            <a:chExt cx="3978807" cy="914400"/>
          </a:xfrm>
        </p:grpSpPr>
        <p:grpSp>
          <p:nvGrpSpPr>
            <p:cNvPr id="41" name="Group 40"/>
            <p:cNvGrpSpPr/>
            <p:nvPr/>
          </p:nvGrpSpPr>
          <p:grpSpPr>
            <a:xfrm>
              <a:off x="4479393" y="2057400"/>
              <a:ext cx="914400" cy="914400"/>
              <a:chOff x="856932" y="3156081"/>
              <a:chExt cx="914400" cy="9144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5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5805662" y="2057400"/>
              <a:ext cx="914400" cy="914400"/>
              <a:chOff x="856932" y="3156081"/>
              <a:chExt cx="914400" cy="9144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3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7131931" y="2057400"/>
              <a:ext cx="914400" cy="914400"/>
              <a:chOff x="856932" y="3156081"/>
              <a:chExt cx="914400" cy="9144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1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7" name="Straight Arrow Connector 66"/>
            <p:cNvCxnSpPr>
              <a:stCxn id="74" idx="3"/>
              <a:endCxn id="72" idx="1"/>
            </p:cNvCxnSpPr>
            <p:nvPr/>
          </p:nvCxnSpPr>
          <p:spPr>
            <a:xfrm>
              <a:off x="5393793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2" idx="3"/>
              <a:endCxn id="70" idx="1"/>
            </p:cNvCxnSpPr>
            <p:nvPr/>
          </p:nvCxnSpPr>
          <p:spPr>
            <a:xfrm>
              <a:off x="6720062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0" idx="3"/>
            </p:cNvCxnSpPr>
            <p:nvPr/>
          </p:nvCxnSpPr>
          <p:spPr>
            <a:xfrm flipV="1">
              <a:off x="8046331" y="2506980"/>
              <a:ext cx="411869" cy="762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 bwMode="auto">
          <a:xfrm>
            <a:off x="4225705" y="3581400"/>
            <a:ext cx="1114247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01251" y="3589503"/>
            <a:ext cx="2499749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94276" y="4648200"/>
            <a:ext cx="1406975" cy="1234953"/>
            <a:chOff x="4094276" y="4648200"/>
            <a:chExt cx="1406975" cy="1234953"/>
          </a:xfrm>
        </p:grpSpPr>
        <p:pic>
          <p:nvPicPr>
            <p:cNvPr id="7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4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6156176" y="4653136"/>
            <a:ext cx="1406975" cy="1234953"/>
            <a:chOff x="4094276" y="4648200"/>
            <a:chExt cx="1406975" cy="1234953"/>
          </a:xfrm>
        </p:grpSpPr>
        <p:pic>
          <p:nvPicPr>
            <p:cNvPr id="51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53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0D99-170C-411E-8F98-055194A56C49}" type="datetime1">
              <a:rPr lang="sv-SE" smtClean="0"/>
              <a:t>2013-04-08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92055" y="2880667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Intra-operator parallelism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361967" y="5875946"/>
            <a:ext cx="532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Over-provisioning or under-provisioning?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276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SPEs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343400" y="3653631"/>
            <a:ext cx="3978807" cy="914400"/>
            <a:chOff x="4479393" y="2057400"/>
            <a:chExt cx="3978807" cy="914400"/>
          </a:xfrm>
        </p:grpSpPr>
        <p:grpSp>
          <p:nvGrpSpPr>
            <p:cNvPr id="41" name="Group 40"/>
            <p:cNvGrpSpPr/>
            <p:nvPr/>
          </p:nvGrpSpPr>
          <p:grpSpPr>
            <a:xfrm>
              <a:off x="4479393" y="2057400"/>
              <a:ext cx="914400" cy="914400"/>
              <a:chOff x="856932" y="3156081"/>
              <a:chExt cx="914400" cy="9144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5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5805662" y="2057400"/>
              <a:ext cx="914400" cy="914400"/>
              <a:chOff x="856932" y="3156081"/>
              <a:chExt cx="914400" cy="9144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3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7131931" y="2057400"/>
              <a:ext cx="914400" cy="914400"/>
              <a:chOff x="856932" y="3156081"/>
              <a:chExt cx="914400" cy="9144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1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7" name="Straight Arrow Connector 66"/>
            <p:cNvCxnSpPr>
              <a:stCxn id="74" idx="3"/>
              <a:endCxn id="72" idx="1"/>
            </p:cNvCxnSpPr>
            <p:nvPr/>
          </p:nvCxnSpPr>
          <p:spPr>
            <a:xfrm>
              <a:off x="5393793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2" idx="3"/>
              <a:endCxn id="70" idx="1"/>
            </p:cNvCxnSpPr>
            <p:nvPr/>
          </p:nvCxnSpPr>
          <p:spPr>
            <a:xfrm>
              <a:off x="6720062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0" idx="3"/>
            </p:cNvCxnSpPr>
            <p:nvPr/>
          </p:nvCxnSpPr>
          <p:spPr>
            <a:xfrm flipV="1">
              <a:off x="8046331" y="2506980"/>
              <a:ext cx="411869" cy="762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 bwMode="auto">
          <a:xfrm>
            <a:off x="4225705" y="3581400"/>
            <a:ext cx="1114247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01251" y="3589503"/>
            <a:ext cx="2499749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94276" y="4648200"/>
            <a:ext cx="1406975" cy="1234953"/>
            <a:chOff x="4094276" y="4648200"/>
            <a:chExt cx="1406975" cy="1234953"/>
          </a:xfrm>
        </p:grpSpPr>
        <p:pic>
          <p:nvPicPr>
            <p:cNvPr id="7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4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6156176" y="4653136"/>
            <a:ext cx="1406975" cy="1234953"/>
            <a:chOff x="4094276" y="4648200"/>
            <a:chExt cx="1406975" cy="1234953"/>
          </a:xfrm>
        </p:grpSpPr>
        <p:pic>
          <p:nvPicPr>
            <p:cNvPr id="51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53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9212" y="5591175"/>
            <a:ext cx="622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131" y="5591175"/>
            <a:ext cx="6207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5"/>
          <p:cNvSpPr/>
          <p:nvPr/>
        </p:nvSpPr>
        <p:spPr>
          <a:xfrm>
            <a:off x="4355012" y="5562600"/>
            <a:ext cx="259080" cy="604837"/>
          </a:xfrm>
          <a:custGeom>
            <a:avLst/>
            <a:gdLst>
              <a:gd name="connsiteX0" fmla="*/ 0 w 259080"/>
              <a:gd name="connsiteY0" fmla="*/ 746760 h 746760"/>
              <a:gd name="connsiteX1" fmla="*/ 213360 w 259080"/>
              <a:gd name="connsiteY1" fmla="*/ 495300 h 746760"/>
              <a:gd name="connsiteX2" fmla="*/ 259080 w 25908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746760">
                <a:moveTo>
                  <a:pt x="0" y="746760"/>
                </a:moveTo>
                <a:cubicBezTo>
                  <a:pt x="85090" y="683260"/>
                  <a:pt x="170180" y="619760"/>
                  <a:pt x="213360" y="495300"/>
                </a:cubicBezTo>
                <a:cubicBezTo>
                  <a:pt x="256540" y="370840"/>
                  <a:pt x="257810" y="185420"/>
                  <a:pt x="259080" y="0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583612" y="5638800"/>
            <a:ext cx="49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+</a:t>
            </a:r>
            <a:endParaRPr lang="en-US" sz="36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70356" y="5678269"/>
            <a:ext cx="492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+</a:t>
            </a:r>
            <a:endParaRPr lang="en-US" sz="3600" b="1" dirty="0">
              <a:latin typeface="+mj-lt"/>
            </a:endParaRPr>
          </a:p>
        </p:txBody>
      </p:sp>
      <p:sp>
        <p:nvSpPr>
          <p:cNvPr id="55" name="Freeform 54"/>
          <p:cNvSpPr/>
          <p:nvPr/>
        </p:nvSpPr>
        <p:spPr>
          <a:xfrm flipH="1">
            <a:off x="7086600" y="5562600"/>
            <a:ext cx="259080" cy="604837"/>
          </a:xfrm>
          <a:custGeom>
            <a:avLst/>
            <a:gdLst>
              <a:gd name="connsiteX0" fmla="*/ 0 w 259080"/>
              <a:gd name="connsiteY0" fmla="*/ 746760 h 746760"/>
              <a:gd name="connsiteX1" fmla="*/ 213360 w 259080"/>
              <a:gd name="connsiteY1" fmla="*/ 495300 h 746760"/>
              <a:gd name="connsiteX2" fmla="*/ 259080 w 25908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746760">
                <a:moveTo>
                  <a:pt x="0" y="746760"/>
                </a:moveTo>
                <a:cubicBezTo>
                  <a:pt x="85090" y="683260"/>
                  <a:pt x="170180" y="619760"/>
                  <a:pt x="213360" y="495300"/>
                </a:cubicBezTo>
                <a:cubicBezTo>
                  <a:pt x="256540" y="370840"/>
                  <a:pt x="257810" y="185420"/>
                  <a:pt x="259080" y="0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BE05-7E29-4214-971C-D6CCC0B77A4D}" type="datetime1">
              <a:rPr lang="sv-SE" smtClean="0"/>
              <a:t>2013-04-08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1251" y="274320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SPEs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152330" y="2963140"/>
            <a:ext cx="1596389" cy="2206589"/>
            <a:chOff x="2667000" y="4114801"/>
            <a:chExt cx="1596389" cy="220658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3" name="Circular Arrow 82"/>
            <p:cNvSpPr/>
            <p:nvPr/>
          </p:nvSpPr>
          <p:spPr>
            <a:xfrm rot="16200000">
              <a:off x="2975991" y="5033991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Circular Arrow 83"/>
            <p:cNvSpPr/>
            <p:nvPr/>
          </p:nvSpPr>
          <p:spPr>
            <a:xfrm rot="5400000" flipV="1">
              <a:off x="2975991" y="3805810"/>
              <a:ext cx="978408" cy="159638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544641"/>
                <a:gd name="adj5" fmla="val 12181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ight Arrow 84"/>
            <p:cNvSpPr/>
            <p:nvPr/>
          </p:nvSpPr>
          <p:spPr>
            <a:xfrm>
              <a:off x="2895599" y="5108122"/>
              <a:ext cx="653633" cy="234859"/>
            </a:xfrm>
            <a:prstGeom prst="rightArrow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3" y="2743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783" y="2374900"/>
            <a:ext cx="4381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32" y="38735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3837" y="40229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6946" y="49022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9624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7" y="259483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6944" y="319547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074" y="3286371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795" y="4759547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616" y="4437299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C:\Users\vincenzo\AppData\Local\Microsoft\Windows\Temporary Internet Files\Content.IE5\V0MZNAB4\MC9003499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440" y="2006600"/>
            <a:ext cx="4365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343400" y="3653631"/>
            <a:ext cx="3978807" cy="914400"/>
            <a:chOff x="4479393" y="2057400"/>
            <a:chExt cx="3978807" cy="914400"/>
          </a:xfrm>
        </p:grpSpPr>
        <p:grpSp>
          <p:nvGrpSpPr>
            <p:cNvPr id="41" name="Group 40"/>
            <p:cNvGrpSpPr/>
            <p:nvPr/>
          </p:nvGrpSpPr>
          <p:grpSpPr>
            <a:xfrm>
              <a:off x="4479393" y="2057400"/>
              <a:ext cx="914400" cy="914400"/>
              <a:chOff x="856932" y="3156081"/>
              <a:chExt cx="914400" cy="914400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5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5805662" y="2057400"/>
              <a:ext cx="914400" cy="914400"/>
              <a:chOff x="856932" y="3156081"/>
              <a:chExt cx="914400" cy="9144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3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7131931" y="2057400"/>
              <a:ext cx="914400" cy="914400"/>
              <a:chOff x="856932" y="3156081"/>
              <a:chExt cx="914400" cy="9144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856932" y="3156081"/>
                <a:ext cx="914400" cy="9144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>
                  <a:latin typeface="Garamond" pitchFamily="18" charset="0"/>
                </a:endParaRPr>
              </a:p>
            </p:txBody>
          </p:sp>
          <p:pic>
            <p:nvPicPr>
              <p:cNvPr id="71" name="Picture 31" descr="C:\Users\vincenzo\Dropbox\Work\UPM\Thesis\Presentation\Final\Images\Gears_40.png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652" y="3201801"/>
                <a:ext cx="823136" cy="822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7" name="Straight Arrow Connector 66"/>
            <p:cNvCxnSpPr>
              <a:stCxn id="74" idx="3"/>
              <a:endCxn id="72" idx="1"/>
            </p:cNvCxnSpPr>
            <p:nvPr/>
          </p:nvCxnSpPr>
          <p:spPr>
            <a:xfrm>
              <a:off x="5393793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72" idx="3"/>
              <a:endCxn id="70" idx="1"/>
            </p:cNvCxnSpPr>
            <p:nvPr/>
          </p:nvCxnSpPr>
          <p:spPr>
            <a:xfrm>
              <a:off x="6720062" y="2514600"/>
              <a:ext cx="411869" cy="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70" idx="3"/>
            </p:cNvCxnSpPr>
            <p:nvPr/>
          </p:nvCxnSpPr>
          <p:spPr>
            <a:xfrm flipV="1">
              <a:off x="8046331" y="2506980"/>
              <a:ext cx="411869" cy="7620"/>
            </a:xfrm>
            <a:prstGeom prst="straightConnector1">
              <a:avLst/>
            </a:prstGeom>
            <a:ln w="127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 bwMode="auto">
          <a:xfrm>
            <a:off x="4225705" y="3581400"/>
            <a:ext cx="1114247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01251" y="3589503"/>
            <a:ext cx="2499749" cy="1058863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94276" y="4648200"/>
            <a:ext cx="1406975" cy="1234953"/>
            <a:chOff x="4094276" y="4648200"/>
            <a:chExt cx="1406975" cy="1234953"/>
          </a:xfrm>
        </p:grpSpPr>
        <p:pic>
          <p:nvPicPr>
            <p:cNvPr id="7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49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6156176" y="4653136"/>
            <a:ext cx="1406975" cy="1234953"/>
            <a:chOff x="4094276" y="4648200"/>
            <a:chExt cx="1406975" cy="1234953"/>
          </a:xfrm>
        </p:grpSpPr>
        <p:pic>
          <p:nvPicPr>
            <p:cNvPr id="51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9511" y="4648200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4609604" y="4989933"/>
              <a:ext cx="356344" cy="41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latin typeface="Calibri" pitchFamily="34" charset="0"/>
                </a:rPr>
                <a:t>…</a:t>
              </a:r>
            </a:p>
          </p:txBody>
        </p:sp>
        <p:pic>
          <p:nvPicPr>
            <p:cNvPr id="53" name="Picture 3" descr="C:\Documents and Settings\vincenzo\Local Settings\Temporary Internet Files\Content.IE5\C03S6N3V\MCj04352420000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94276" y="4655407"/>
              <a:ext cx="621740" cy="122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9212" y="5591175"/>
            <a:ext cx="6223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131" y="5591175"/>
            <a:ext cx="6207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5"/>
          <p:cNvSpPr/>
          <p:nvPr/>
        </p:nvSpPr>
        <p:spPr>
          <a:xfrm>
            <a:off x="4355012" y="5562600"/>
            <a:ext cx="259080" cy="604837"/>
          </a:xfrm>
          <a:custGeom>
            <a:avLst/>
            <a:gdLst>
              <a:gd name="connsiteX0" fmla="*/ 0 w 259080"/>
              <a:gd name="connsiteY0" fmla="*/ 746760 h 746760"/>
              <a:gd name="connsiteX1" fmla="*/ 213360 w 259080"/>
              <a:gd name="connsiteY1" fmla="*/ 495300 h 746760"/>
              <a:gd name="connsiteX2" fmla="*/ 259080 w 25908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746760">
                <a:moveTo>
                  <a:pt x="0" y="746760"/>
                </a:moveTo>
                <a:cubicBezTo>
                  <a:pt x="85090" y="683260"/>
                  <a:pt x="170180" y="619760"/>
                  <a:pt x="213360" y="495300"/>
                </a:cubicBezTo>
                <a:cubicBezTo>
                  <a:pt x="256540" y="370840"/>
                  <a:pt x="257810" y="185420"/>
                  <a:pt x="259080" y="0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583612" y="563880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70356" y="567826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-</a:t>
            </a:r>
          </a:p>
        </p:txBody>
      </p:sp>
      <p:sp>
        <p:nvSpPr>
          <p:cNvPr id="55" name="Freeform 54"/>
          <p:cNvSpPr/>
          <p:nvPr/>
        </p:nvSpPr>
        <p:spPr>
          <a:xfrm flipH="1">
            <a:off x="7086600" y="5562600"/>
            <a:ext cx="259080" cy="604837"/>
          </a:xfrm>
          <a:custGeom>
            <a:avLst/>
            <a:gdLst>
              <a:gd name="connsiteX0" fmla="*/ 0 w 259080"/>
              <a:gd name="connsiteY0" fmla="*/ 746760 h 746760"/>
              <a:gd name="connsiteX1" fmla="*/ 213360 w 259080"/>
              <a:gd name="connsiteY1" fmla="*/ 495300 h 746760"/>
              <a:gd name="connsiteX2" fmla="*/ 259080 w 259080"/>
              <a:gd name="connsiteY2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" h="746760">
                <a:moveTo>
                  <a:pt x="0" y="746760"/>
                </a:moveTo>
                <a:cubicBezTo>
                  <a:pt x="85090" y="683260"/>
                  <a:pt x="170180" y="619760"/>
                  <a:pt x="213360" y="495300"/>
                </a:cubicBezTo>
                <a:cubicBezTo>
                  <a:pt x="256540" y="370840"/>
                  <a:pt x="257810" y="185420"/>
                  <a:pt x="259080" y="0"/>
                </a:cubicBez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4AC-FE9C-464D-BD62-BFA21BEC4160}" type="datetime1">
              <a:rPr lang="sv-SE" smtClean="0"/>
              <a:t>2013-04-08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61691" y="2747665"/>
            <a:ext cx="1530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down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20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 and System Model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Sample Data Streaming application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Evolution of Stream Processing Engines</a:t>
            </a:r>
          </a:p>
          <a:p>
            <a:r>
              <a:rPr lang="en-US" dirty="0" smtClean="0"/>
              <a:t>Challenges in the context of Smart Grids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6377-D9DC-49F7-8179-5099D832668D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</a:t>
            </a:r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energy consumption data</a:t>
            </a:r>
          </a:p>
          <a:p>
            <a:endParaRPr lang="en-US" dirty="0"/>
          </a:p>
          <a:p>
            <a:pPr lvl="1"/>
            <a:r>
              <a:rPr lang="en-US" dirty="0" smtClean="0"/>
              <a:t>Build profiles and spot deviations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Predictions / forecasts about consumption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B78F-A197-4873-880F-7F0E0EB7E746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5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 and System Model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Sample Data Streaming application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Evolution of Stream Processing Engines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 in the context of Smart Grids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2270-C321-47E2-8C0E-919585BD72AE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4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</a:t>
            </a:r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control events</a:t>
            </a:r>
          </a:p>
          <a:p>
            <a:endParaRPr lang="en-US" dirty="0"/>
          </a:p>
          <a:p>
            <a:pPr lvl="1"/>
            <a:r>
              <a:rPr lang="en-US" dirty="0" smtClean="0"/>
              <a:t>Spot possible threats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Monitor the devices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38D9-F639-4C4D-A66C-55067283C91A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3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Grids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8ADB-02B8-462D-B437-2FD061669FBB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31</a:t>
            </a:fld>
            <a:endParaRPr lang="sv-SE"/>
          </a:p>
        </p:txBody>
      </p:sp>
      <p:pic>
        <p:nvPicPr>
          <p:cNvPr id="1026" name="Picture 2" descr="http://smartgrid.epri.com/Images/SmartGrid-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5326" r="6166" b="6037"/>
          <a:stretch/>
        </p:blipFill>
        <p:spPr bwMode="auto">
          <a:xfrm>
            <a:off x="899592" y="2738586"/>
            <a:ext cx="5029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5710" y="1636093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2555776" y="2380481"/>
            <a:ext cx="669934" cy="306474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14461" y="2636912"/>
            <a:ext cx="433403" cy="243914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47864" y="2492896"/>
            <a:ext cx="76200" cy="316835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602674" y="2492896"/>
            <a:ext cx="249246" cy="273556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727297" y="2738586"/>
            <a:ext cx="484663" cy="270663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727297" y="2276872"/>
            <a:ext cx="700687" cy="214387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727297" y="2492896"/>
            <a:ext cx="700687" cy="223339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727297" y="2008287"/>
            <a:ext cx="1204743" cy="234769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602674" y="2380481"/>
            <a:ext cx="825310" cy="263269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602674" y="2276872"/>
            <a:ext cx="1329366" cy="295158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547664" y="2276872"/>
            <a:ext cx="1583498" cy="23190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979712" y="2636912"/>
            <a:ext cx="1151450" cy="20893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87624" y="2132856"/>
            <a:ext cx="1943538" cy="259343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547664" y="2276872"/>
            <a:ext cx="1678046" cy="27363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267744" y="2636912"/>
            <a:ext cx="957966" cy="243914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835696" y="2492896"/>
            <a:ext cx="1390014" cy="280831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84168" y="1964982"/>
            <a:ext cx="2289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process </a:t>
            </a:r>
          </a:p>
          <a:p>
            <a:r>
              <a:rPr lang="en-US" sz="2400" dirty="0" smtClean="0"/>
              <a:t>the information?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611202" y="3275692"/>
            <a:ext cx="123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Grids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8ADB-02B8-462D-B437-2FD061669FBB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32</a:t>
            </a:fld>
            <a:endParaRPr lang="sv-SE"/>
          </a:p>
        </p:txBody>
      </p:sp>
      <p:pic>
        <p:nvPicPr>
          <p:cNvPr id="1026" name="Picture 2" descr="http://smartgrid.epri.com/Images/SmartGrid-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5326" r="6166" b="6037"/>
          <a:stretch/>
        </p:blipFill>
        <p:spPr bwMode="auto">
          <a:xfrm>
            <a:off x="899592" y="2738586"/>
            <a:ext cx="5029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192" y="4174313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endCxn id="7" idx="2"/>
          </p:cNvCxnSpPr>
          <p:nvPr/>
        </p:nvCxnSpPr>
        <p:spPr>
          <a:xfrm flipV="1">
            <a:off x="2555776" y="4918701"/>
            <a:ext cx="1046898" cy="5265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2914461" y="4918701"/>
            <a:ext cx="688213" cy="1573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V="1">
            <a:off x="3347864" y="4918701"/>
            <a:ext cx="254810" cy="7425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2"/>
          </p:cNvCxnSpPr>
          <p:nvPr/>
        </p:nvCxnSpPr>
        <p:spPr>
          <a:xfrm flipH="1" flipV="1">
            <a:off x="3602674" y="4918701"/>
            <a:ext cx="249246" cy="3097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2"/>
          </p:cNvCxnSpPr>
          <p:nvPr/>
        </p:nvCxnSpPr>
        <p:spPr>
          <a:xfrm flipH="1" flipV="1">
            <a:off x="3602674" y="4918701"/>
            <a:ext cx="609287" cy="5265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7" idx="2"/>
          </p:cNvCxnSpPr>
          <p:nvPr/>
        </p:nvCxnSpPr>
        <p:spPr>
          <a:xfrm flipV="1">
            <a:off x="4427985" y="4077072"/>
            <a:ext cx="1196593" cy="3436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7" idx="2"/>
          </p:cNvCxnSpPr>
          <p:nvPr/>
        </p:nvCxnSpPr>
        <p:spPr>
          <a:xfrm flipV="1">
            <a:off x="4427985" y="4077072"/>
            <a:ext cx="1196593" cy="649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7" idx="2"/>
          </p:cNvCxnSpPr>
          <p:nvPr/>
        </p:nvCxnSpPr>
        <p:spPr>
          <a:xfrm flipV="1">
            <a:off x="4932041" y="4077072"/>
            <a:ext cx="692537" cy="27890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7" idx="2"/>
          </p:cNvCxnSpPr>
          <p:nvPr/>
        </p:nvCxnSpPr>
        <p:spPr>
          <a:xfrm flipV="1">
            <a:off x="4427984" y="4077072"/>
            <a:ext cx="1196594" cy="9361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47" idx="2"/>
          </p:cNvCxnSpPr>
          <p:nvPr/>
        </p:nvCxnSpPr>
        <p:spPr>
          <a:xfrm flipV="1">
            <a:off x="4932040" y="4077072"/>
            <a:ext cx="692538" cy="115138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376106" y="3752664"/>
            <a:ext cx="171558" cy="8432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5" idx="2"/>
          </p:cNvCxnSpPr>
          <p:nvPr/>
        </p:nvCxnSpPr>
        <p:spPr>
          <a:xfrm flipH="1" flipV="1">
            <a:off x="1376106" y="3752664"/>
            <a:ext cx="603606" cy="9736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5" idx="2"/>
          </p:cNvCxnSpPr>
          <p:nvPr/>
        </p:nvCxnSpPr>
        <p:spPr>
          <a:xfrm flipV="1">
            <a:off x="1187624" y="3752664"/>
            <a:ext cx="188482" cy="9736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5" idx="2"/>
          </p:cNvCxnSpPr>
          <p:nvPr/>
        </p:nvCxnSpPr>
        <p:spPr>
          <a:xfrm flipH="1" flipV="1">
            <a:off x="1376106" y="3752664"/>
            <a:ext cx="171558" cy="12605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5" idx="2"/>
          </p:cNvCxnSpPr>
          <p:nvPr/>
        </p:nvCxnSpPr>
        <p:spPr>
          <a:xfrm flipH="1" flipV="1">
            <a:off x="1376106" y="3752664"/>
            <a:ext cx="891638" cy="13233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5" idx="2"/>
          </p:cNvCxnSpPr>
          <p:nvPr/>
        </p:nvCxnSpPr>
        <p:spPr>
          <a:xfrm flipH="1" flipV="1">
            <a:off x="1376106" y="3752664"/>
            <a:ext cx="459590" cy="15485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84168" y="1964982"/>
            <a:ext cx="2289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process </a:t>
            </a:r>
          </a:p>
          <a:p>
            <a:r>
              <a:rPr lang="en-US" sz="2400" dirty="0" smtClean="0"/>
              <a:t>the information?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372200" y="3275692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Distributed</a:t>
            </a:r>
            <a:br>
              <a:rPr lang="en-US" dirty="0" smtClean="0"/>
            </a:br>
            <a:r>
              <a:rPr lang="en-US" dirty="0" smtClean="0"/>
              <a:t>(In-network aggregation)</a:t>
            </a:r>
            <a:endParaRPr lang="en-US" dirty="0"/>
          </a:p>
        </p:txBody>
      </p:sp>
      <p:pic>
        <p:nvPicPr>
          <p:cNvPr id="25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008276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>
            <a:endCxn id="25" idx="2"/>
          </p:cNvCxnSpPr>
          <p:nvPr/>
        </p:nvCxnSpPr>
        <p:spPr>
          <a:xfrm flipH="1" flipV="1">
            <a:off x="1376106" y="3752664"/>
            <a:ext cx="1073515" cy="10009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5" idx="2"/>
          </p:cNvCxnSpPr>
          <p:nvPr/>
        </p:nvCxnSpPr>
        <p:spPr>
          <a:xfrm flipH="1" flipV="1">
            <a:off x="1376106" y="3752664"/>
            <a:ext cx="891638" cy="6302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5" idx="2"/>
          </p:cNvCxnSpPr>
          <p:nvPr/>
        </p:nvCxnSpPr>
        <p:spPr>
          <a:xfrm flipH="1" flipV="1">
            <a:off x="1376106" y="3752664"/>
            <a:ext cx="603606" cy="3392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812" y="2160687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>
            <a:endCxn id="43" idx="2"/>
          </p:cNvCxnSpPr>
          <p:nvPr/>
        </p:nvCxnSpPr>
        <p:spPr>
          <a:xfrm flipV="1">
            <a:off x="2367294" y="2905075"/>
            <a:ext cx="0" cy="7045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3332684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721" y="2588296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Arrow Connector 59"/>
          <p:cNvCxnSpPr>
            <a:endCxn id="59" idx="2"/>
          </p:cNvCxnSpPr>
          <p:nvPr/>
        </p:nvCxnSpPr>
        <p:spPr>
          <a:xfrm flipV="1">
            <a:off x="4379772" y="3332684"/>
            <a:ext cx="4431" cy="2796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95722" y="3332684"/>
            <a:ext cx="188481" cy="6723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59" idx="2"/>
          </p:cNvCxnSpPr>
          <p:nvPr/>
        </p:nvCxnSpPr>
        <p:spPr>
          <a:xfrm flipH="1" flipV="1">
            <a:off x="4384203" y="3332684"/>
            <a:ext cx="188483" cy="6723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9" idx="2"/>
          </p:cNvCxnSpPr>
          <p:nvPr/>
        </p:nvCxnSpPr>
        <p:spPr>
          <a:xfrm flipH="1" flipV="1">
            <a:off x="4384203" y="3332684"/>
            <a:ext cx="547837" cy="58960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59" idx="2"/>
          </p:cNvCxnSpPr>
          <p:nvPr/>
        </p:nvCxnSpPr>
        <p:spPr>
          <a:xfrm flipV="1">
            <a:off x="3995936" y="3332684"/>
            <a:ext cx="388267" cy="2769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475269" y="2628167"/>
            <a:ext cx="0" cy="7045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787" y="1982247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Arrow Connector 77"/>
          <p:cNvCxnSpPr>
            <a:stCxn id="25" idx="0"/>
            <a:endCxn id="80" idx="1"/>
          </p:cNvCxnSpPr>
          <p:nvPr/>
        </p:nvCxnSpPr>
        <p:spPr>
          <a:xfrm flipV="1">
            <a:off x="1376106" y="1661180"/>
            <a:ext cx="1000973" cy="1347096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079" y="967919"/>
            <a:ext cx="702146" cy="13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Arrow Connector 81"/>
          <p:cNvCxnSpPr/>
          <p:nvPr/>
        </p:nvCxnSpPr>
        <p:spPr>
          <a:xfrm flipV="1">
            <a:off x="2377079" y="1772816"/>
            <a:ext cx="178697" cy="38787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0"/>
            <a:endCxn id="80" idx="3"/>
          </p:cNvCxnSpPr>
          <p:nvPr/>
        </p:nvCxnSpPr>
        <p:spPr>
          <a:xfrm flipH="1" flipV="1">
            <a:off x="3079225" y="1661180"/>
            <a:ext cx="396044" cy="32106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914461" y="1821713"/>
            <a:ext cx="1375502" cy="97426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728152" y="1964982"/>
            <a:ext cx="891622" cy="2133945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7" idx="0"/>
          </p:cNvCxnSpPr>
          <p:nvPr/>
        </p:nvCxnSpPr>
        <p:spPr>
          <a:xfrm flipH="1" flipV="1">
            <a:off x="3079225" y="1412776"/>
            <a:ext cx="2545353" cy="191990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the context of Smart Grids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8ADB-02B8-462D-B437-2FD061669FBB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33</a:t>
            </a:fld>
            <a:endParaRPr lang="sv-SE"/>
          </a:p>
        </p:txBody>
      </p:sp>
      <p:pic>
        <p:nvPicPr>
          <p:cNvPr id="1026" name="Picture 2" descr="http://smartgrid.epri.com/Images/SmartGrid-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5326" r="6166" b="6037"/>
          <a:stretch/>
        </p:blipFill>
        <p:spPr bwMode="auto">
          <a:xfrm>
            <a:off x="899592" y="2738586"/>
            <a:ext cx="50292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192" y="4174313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endCxn id="7" idx="2"/>
          </p:cNvCxnSpPr>
          <p:nvPr/>
        </p:nvCxnSpPr>
        <p:spPr>
          <a:xfrm flipV="1">
            <a:off x="2555776" y="4918701"/>
            <a:ext cx="1046898" cy="5265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2914461" y="4918701"/>
            <a:ext cx="688213" cy="1573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2"/>
          </p:cNvCxnSpPr>
          <p:nvPr/>
        </p:nvCxnSpPr>
        <p:spPr>
          <a:xfrm flipV="1">
            <a:off x="3347864" y="4918701"/>
            <a:ext cx="254810" cy="74254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2"/>
          </p:cNvCxnSpPr>
          <p:nvPr/>
        </p:nvCxnSpPr>
        <p:spPr>
          <a:xfrm flipH="1" flipV="1">
            <a:off x="3602674" y="4918701"/>
            <a:ext cx="249246" cy="30975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2"/>
          </p:cNvCxnSpPr>
          <p:nvPr/>
        </p:nvCxnSpPr>
        <p:spPr>
          <a:xfrm flipH="1" flipV="1">
            <a:off x="3602674" y="4918701"/>
            <a:ext cx="609287" cy="5265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47" idx="2"/>
          </p:cNvCxnSpPr>
          <p:nvPr/>
        </p:nvCxnSpPr>
        <p:spPr>
          <a:xfrm flipV="1">
            <a:off x="4427985" y="4077072"/>
            <a:ext cx="1196593" cy="34367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7" idx="2"/>
          </p:cNvCxnSpPr>
          <p:nvPr/>
        </p:nvCxnSpPr>
        <p:spPr>
          <a:xfrm flipV="1">
            <a:off x="4427985" y="4077072"/>
            <a:ext cx="1196593" cy="64921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7" idx="2"/>
          </p:cNvCxnSpPr>
          <p:nvPr/>
        </p:nvCxnSpPr>
        <p:spPr>
          <a:xfrm flipV="1">
            <a:off x="4932041" y="4077072"/>
            <a:ext cx="692537" cy="27890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47" idx="2"/>
          </p:cNvCxnSpPr>
          <p:nvPr/>
        </p:nvCxnSpPr>
        <p:spPr>
          <a:xfrm flipV="1">
            <a:off x="4427984" y="4077072"/>
            <a:ext cx="1196594" cy="93610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47" idx="2"/>
          </p:cNvCxnSpPr>
          <p:nvPr/>
        </p:nvCxnSpPr>
        <p:spPr>
          <a:xfrm flipV="1">
            <a:off x="4932040" y="4077072"/>
            <a:ext cx="692538" cy="115138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376106" y="3752664"/>
            <a:ext cx="171558" cy="8432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5" idx="2"/>
          </p:cNvCxnSpPr>
          <p:nvPr/>
        </p:nvCxnSpPr>
        <p:spPr>
          <a:xfrm flipH="1" flipV="1">
            <a:off x="1376106" y="3752664"/>
            <a:ext cx="603606" cy="97362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5" idx="2"/>
          </p:cNvCxnSpPr>
          <p:nvPr/>
        </p:nvCxnSpPr>
        <p:spPr>
          <a:xfrm flipV="1">
            <a:off x="1187624" y="3752664"/>
            <a:ext cx="188482" cy="97362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5" idx="2"/>
          </p:cNvCxnSpPr>
          <p:nvPr/>
        </p:nvCxnSpPr>
        <p:spPr>
          <a:xfrm flipH="1" flipV="1">
            <a:off x="1376106" y="3752664"/>
            <a:ext cx="171558" cy="126051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5" idx="2"/>
          </p:cNvCxnSpPr>
          <p:nvPr/>
        </p:nvCxnSpPr>
        <p:spPr>
          <a:xfrm flipH="1" flipV="1">
            <a:off x="1376106" y="3752664"/>
            <a:ext cx="891638" cy="132339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5" idx="2"/>
          </p:cNvCxnSpPr>
          <p:nvPr/>
        </p:nvCxnSpPr>
        <p:spPr>
          <a:xfrm flipH="1" flipV="1">
            <a:off x="1376106" y="3752664"/>
            <a:ext cx="459590" cy="15485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84168" y="1964982"/>
            <a:ext cx="2642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deal with </a:t>
            </a:r>
            <a:br>
              <a:rPr lang="en-US" sz="2400" dirty="0" smtClean="0"/>
            </a:br>
            <a:r>
              <a:rPr lang="en-US" sz="2400" dirty="0" smtClean="0"/>
              <a:t>constrained/limited</a:t>
            </a:r>
            <a:br>
              <a:rPr lang="en-US" sz="2400" dirty="0" smtClean="0"/>
            </a:br>
            <a:r>
              <a:rPr lang="en-US" sz="2400" dirty="0" smtClean="0"/>
              <a:t>resources?</a:t>
            </a:r>
            <a:endParaRPr lang="en-US" sz="2400" dirty="0"/>
          </a:p>
        </p:txBody>
      </p:sp>
      <p:pic>
        <p:nvPicPr>
          <p:cNvPr id="25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3008276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>
            <a:endCxn id="25" idx="2"/>
          </p:cNvCxnSpPr>
          <p:nvPr/>
        </p:nvCxnSpPr>
        <p:spPr>
          <a:xfrm flipH="1" flipV="1">
            <a:off x="1376106" y="3752664"/>
            <a:ext cx="1073515" cy="100093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5" idx="2"/>
          </p:cNvCxnSpPr>
          <p:nvPr/>
        </p:nvCxnSpPr>
        <p:spPr>
          <a:xfrm flipH="1" flipV="1">
            <a:off x="1376106" y="3752664"/>
            <a:ext cx="891638" cy="63025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5" idx="2"/>
          </p:cNvCxnSpPr>
          <p:nvPr/>
        </p:nvCxnSpPr>
        <p:spPr>
          <a:xfrm flipH="1" flipV="1">
            <a:off x="1376106" y="3752664"/>
            <a:ext cx="603606" cy="3392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812" y="2160687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>
            <a:endCxn id="43" idx="2"/>
          </p:cNvCxnSpPr>
          <p:nvPr/>
        </p:nvCxnSpPr>
        <p:spPr>
          <a:xfrm flipV="1">
            <a:off x="2367294" y="2905075"/>
            <a:ext cx="0" cy="7045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3332684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721" y="2588296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Straight Arrow Connector 59"/>
          <p:cNvCxnSpPr>
            <a:endCxn id="59" idx="2"/>
          </p:cNvCxnSpPr>
          <p:nvPr/>
        </p:nvCxnSpPr>
        <p:spPr>
          <a:xfrm flipV="1">
            <a:off x="4379772" y="3332684"/>
            <a:ext cx="4431" cy="2796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195722" y="3332684"/>
            <a:ext cx="188481" cy="6723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59" idx="2"/>
          </p:cNvCxnSpPr>
          <p:nvPr/>
        </p:nvCxnSpPr>
        <p:spPr>
          <a:xfrm flipH="1" flipV="1">
            <a:off x="4384203" y="3332684"/>
            <a:ext cx="188483" cy="6723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9" idx="2"/>
          </p:cNvCxnSpPr>
          <p:nvPr/>
        </p:nvCxnSpPr>
        <p:spPr>
          <a:xfrm flipH="1" flipV="1">
            <a:off x="4384203" y="3332684"/>
            <a:ext cx="547837" cy="58960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59" idx="2"/>
          </p:cNvCxnSpPr>
          <p:nvPr/>
        </p:nvCxnSpPr>
        <p:spPr>
          <a:xfrm flipV="1">
            <a:off x="3995936" y="3332684"/>
            <a:ext cx="388267" cy="2769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475269" y="2628167"/>
            <a:ext cx="0" cy="70451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787" y="1982247"/>
            <a:ext cx="376964" cy="74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8" name="Straight Arrow Connector 77"/>
          <p:cNvCxnSpPr>
            <a:stCxn id="25" idx="0"/>
            <a:endCxn id="80" idx="1"/>
          </p:cNvCxnSpPr>
          <p:nvPr/>
        </p:nvCxnSpPr>
        <p:spPr>
          <a:xfrm flipV="1">
            <a:off x="1376106" y="1661180"/>
            <a:ext cx="1000973" cy="1347096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3" descr="C:\Documents and Settings\vincenzo\Local Settings\Temporary Internet Files\Content.IE5\C03S6N3V\MCj043524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079" y="967919"/>
            <a:ext cx="702146" cy="138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Arrow Connector 81"/>
          <p:cNvCxnSpPr/>
          <p:nvPr/>
        </p:nvCxnSpPr>
        <p:spPr>
          <a:xfrm flipV="1">
            <a:off x="2377079" y="1772816"/>
            <a:ext cx="178697" cy="38787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0"/>
            <a:endCxn id="80" idx="3"/>
          </p:cNvCxnSpPr>
          <p:nvPr/>
        </p:nvCxnSpPr>
        <p:spPr>
          <a:xfrm flipH="1" flipV="1">
            <a:off x="3079225" y="1661180"/>
            <a:ext cx="396044" cy="32106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914461" y="1821713"/>
            <a:ext cx="1375502" cy="974267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728152" y="1964982"/>
            <a:ext cx="891622" cy="2133945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7" idx="0"/>
          </p:cNvCxnSpPr>
          <p:nvPr/>
        </p:nvCxnSpPr>
        <p:spPr>
          <a:xfrm flipH="1" flipV="1">
            <a:off x="3079225" y="1412776"/>
            <a:ext cx="2545353" cy="191990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vinmas\AppData\Local\Microsoft\Windows\Temporary Internet Files\Content.IE5\5M0QHG0B\MC9004325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04894"/>
            <a:ext cx="1277069" cy="12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4067793"/>
            <a:ext cx="1927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if this device</a:t>
            </a:r>
            <a:br>
              <a:rPr lang="en-US" dirty="0" smtClean="0"/>
            </a:br>
            <a:r>
              <a:rPr lang="en-US" dirty="0" smtClean="0"/>
              <a:t>is running out of </a:t>
            </a:r>
            <a:br>
              <a:rPr lang="en-US" dirty="0" smtClean="0"/>
            </a:br>
            <a:r>
              <a:rPr lang="en-US" dirty="0" smtClean="0"/>
              <a:t>battery?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28792" y="3704878"/>
            <a:ext cx="371400" cy="362915"/>
          </a:xfrm>
          <a:prstGeom prst="straightConnector1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7" idx="2"/>
          </p:cNvCxnSpPr>
          <p:nvPr/>
        </p:nvCxnSpPr>
        <p:spPr>
          <a:xfrm flipH="1">
            <a:off x="3602674" y="4411465"/>
            <a:ext cx="825311" cy="50723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7" idx="2"/>
          </p:cNvCxnSpPr>
          <p:nvPr/>
        </p:nvCxnSpPr>
        <p:spPr>
          <a:xfrm flipH="1">
            <a:off x="3602674" y="4717009"/>
            <a:ext cx="825311" cy="20169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7" idx="2"/>
          </p:cNvCxnSpPr>
          <p:nvPr/>
        </p:nvCxnSpPr>
        <p:spPr>
          <a:xfrm flipH="1" flipV="1">
            <a:off x="3602674" y="4918701"/>
            <a:ext cx="825310" cy="8519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7" idx="2"/>
          </p:cNvCxnSpPr>
          <p:nvPr/>
        </p:nvCxnSpPr>
        <p:spPr>
          <a:xfrm flipH="1" flipV="1">
            <a:off x="3602674" y="4918701"/>
            <a:ext cx="1329366" cy="30047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7" idx="2"/>
          </p:cNvCxnSpPr>
          <p:nvPr/>
        </p:nvCxnSpPr>
        <p:spPr>
          <a:xfrm flipH="1">
            <a:off x="3602674" y="4346701"/>
            <a:ext cx="1329367" cy="5720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9" idx="2"/>
          </p:cNvCxnSpPr>
          <p:nvPr/>
        </p:nvCxnSpPr>
        <p:spPr>
          <a:xfrm flipH="1" flipV="1">
            <a:off x="4384203" y="3332684"/>
            <a:ext cx="43782" cy="10232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4351901" y="3332684"/>
            <a:ext cx="674380" cy="102329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5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Data Streaming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6377-D9DC-49F7-8179-5099D832668D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34</a:t>
            </a:fld>
            <a:endParaRPr lang="sv-S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31840" y="3068960"/>
            <a:ext cx="274664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6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Brian </a:t>
            </a:r>
            <a:r>
              <a:rPr lang="en-US" sz="1400" dirty="0"/>
              <a:t>Babcock, </a:t>
            </a:r>
            <a:r>
              <a:rPr lang="en-US" sz="1400" dirty="0" err="1"/>
              <a:t>Shivnath</a:t>
            </a:r>
            <a:r>
              <a:rPr lang="en-US" sz="1400" dirty="0"/>
              <a:t> </a:t>
            </a:r>
            <a:r>
              <a:rPr lang="en-US" sz="1400" dirty="0" err="1"/>
              <a:t>Babu</a:t>
            </a:r>
            <a:r>
              <a:rPr lang="en-US" sz="1400" dirty="0"/>
              <a:t>, </a:t>
            </a:r>
            <a:r>
              <a:rPr lang="en-US" sz="1400" dirty="0" err="1"/>
              <a:t>Mayur</a:t>
            </a:r>
            <a:r>
              <a:rPr lang="en-US" sz="1400" dirty="0"/>
              <a:t> </a:t>
            </a:r>
            <a:r>
              <a:rPr lang="en-US" sz="1400" dirty="0" err="1"/>
              <a:t>Datar</a:t>
            </a:r>
            <a:r>
              <a:rPr lang="en-US" sz="1400" dirty="0"/>
              <a:t>, Rajeev </a:t>
            </a:r>
            <a:r>
              <a:rPr lang="en-US" sz="1400" dirty="0" err="1"/>
              <a:t>Motwani</a:t>
            </a:r>
            <a:r>
              <a:rPr lang="en-US" sz="1400" dirty="0"/>
              <a:t>, and Jennifer </a:t>
            </a:r>
            <a:r>
              <a:rPr lang="en-US" sz="1400" dirty="0" err="1"/>
              <a:t>Widom</a:t>
            </a:r>
            <a:r>
              <a:rPr lang="en-US" sz="1400" dirty="0"/>
              <a:t>. Models and issues in data stream systems. In Proceedings of the twenty-first ACM SIGMOD-SIGACT-SIGART symposium on Principles of database systems, PODS ’02, New York, NY, USA, 2002. ACM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Brian Babcock, </a:t>
            </a:r>
            <a:r>
              <a:rPr lang="en-US" sz="1400" dirty="0" err="1"/>
              <a:t>Shivnath</a:t>
            </a:r>
            <a:r>
              <a:rPr lang="en-US" sz="1400" dirty="0"/>
              <a:t> </a:t>
            </a:r>
            <a:r>
              <a:rPr lang="en-US" sz="1400" dirty="0" err="1"/>
              <a:t>Babu</a:t>
            </a:r>
            <a:r>
              <a:rPr lang="en-US" sz="1400" dirty="0"/>
              <a:t>, </a:t>
            </a:r>
            <a:r>
              <a:rPr lang="en-US" sz="1400" dirty="0" err="1"/>
              <a:t>Mayur</a:t>
            </a:r>
            <a:r>
              <a:rPr lang="en-US" sz="1400" dirty="0"/>
              <a:t> </a:t>
            </a:r>
            <a:r>
              <a:rPr lang="en-US" sz="1400" dirty="0" err="1"/>
              <a:t>Datar</a:t>
            </a:r>
            <a:r>
              <a:rPr lang="en-US" sz="1400" dirty="0"/>
              <a:t>, Rajeev </a:t>
            </a:r>
            <a:r>
              <a:rPr lang="en-US" sz="1400" dirty="0" err="1"/>
              <a:t>Motwani</a:t>
            </a:r>
            <a:r>
              <a:rPr lang="en-US" sz="1400" dirty="0"/>
              <a:t>, and Jennifer </a:t>
            </a:r>
            <a:r>
              <a:rPr lang="en-US" sz="1400" dirty="0" err="1"/>
              <a:t>Widom</a:t>
            </a:r>
            <a:r>
              <a:rPr lang="en-US" sz="1400" dirty="0"/>
              <a:t>. Models and issues in data stream systems. In Proceedings of the twenty-first ACM SIGMOD-SIGACT-SIGART symposium on Principles of database systems, PODS ’02, New York, NY, USA, 2002. ACM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Michael </a:t>
            </a:r>
            <a:r>
              <a:rPr lang="en-US" sz="1400" dirty="0" err="1"/>
              <a:t>Stonebraker</a:t>
            </a:r>
            <a:r>
              <a:rPr lang="en-US" sz="1400" dirty="0"/>
              <a:t>, </a:t>
            </a:r>
            <a:r>
              <a:rPr lang="en-US" sz="1400" dirty="0" err="1"/>
              <a:t>Uˇgur</a:t>
            </a:r>
            <a:r>
              <a:rPr lang="en-US" sz="1400" dirty="0"/>
              <a:t> </a:t>
            </a:r>
            <a:r>
              <a:rPr lang="en-US" sz="1400" dirty="0" err="1"/>
              <a:t>Çetintemel</a:t>
            </a:r>
            <a:r>
              <a:rPr lang="en-US" sz="1400" dirty="0"/>
              <a:t>, and Stan </a:t>
            </a:r>
            <a:r>
              <a:rPr lang="en-US" sz="1400" dirty="0" err="1"/>
              <a:t>Zdonik</a:t>
            </a:r>
            <a:r>
              <a:rPr lang="en-US" sz="1400" dirty="0"/>
              <a:t>. The 8 requirements of </a:t>
            </a:r>
            <a:r>
              <a:rPr lang="en-US" sz="1400" dirty="0" err="1"/>
              <a:t>realtime</a:t>
            </a:r>
            <a:r>
              <a:rPr lang="en-US" sz="1400" dirty="0"/>
              <a:t> stream processing. SIGMOD Rec., 34(4), December 2005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/>
              <a:t>Nesime</a:t>
            </a:r>
            <a:r>
              <a:rPr lang="en-US" sz="1400" dirty="0"/>
              <a:t> </a:t>
            </a:r>
            <a:r>
              <a:rPr lang="en-US" sz="1400" dirty="0" err="1"/>
              <a:t>Tatbul</a:t>
            </a:r>
            <a:r>
              <a:rPr lang="en-US" sz="1400" dirty="0"/>
              <a:t>. </a:t>
            </a:r>
            <a:r>
              <a:rPr lang="en-US" sz="1400" dirty="0" err="1"/>
              <a:t>QoS</a:t>
            </a:r>
            <a:r>
              <a:rPr lang="en-US" sz="1400" dirty="0"/>
              <a:t>-Driven load shedding on data streams. In Proceedings of the </a:t>
            </a:r>
            <a:r>
              <a:rPr lang="en-US" sz="1400" dirty="0" err="1"/>
              <a:t>Worshops</a:t>
            </a:r>
            <a:r>
              <a:rPr lang="en-US" sz="1400" dirty="0"/>
              <a:t> XMLDM, MDDE, and YRWS on XML-Based Data Management and Multimedia Engineering-Revised Papers, EDBT ’02, London, UK, UK, 2002. Springer-</a:t>
            </a:r>
            <a:r>
              <a:rPr lang="en-US" sz="1400" dirty="0" err="1"/>
              <a:t>Verlag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/>
              <a:t>Arvind</a:t>
            </a:r>
            <a:r>
              <a:rPr lang="en-US" sz="1400" dirty="0"/>
              <a:t> </a:t>
            </a:r>
            <a:r>
              <a:rPr lang="en-US" sz="1400" dirty="0" err="1"/>
              <a:t>Arasu</a:t>
            </a:r>
            <a:r>
              <a:rPr lang="en-US" sz="1400" dirty="0"/>
              <a:t>, </a:t>
            </a:r>
            <a:r>
              <a:rPr lang="en-US" sz="1400" dirty="0" err="1"/>
              <a:t>Shivnath</a:t>
            </a:r>
            <a:r>
              <a:rPr lang="en-US" sz="1400" dirty="0"/>
              <a:t> </a:t>
            </a:r>
            <a:r>
              <a:rPr lang="en-US" sz="1400" dirty="0" err="1"/>
              <a:t>Babu</a:t>
            </a:r>
            <a:r>
              <a:rPr lang="en-US" sz="1400" dirty="0"/>
              <a:t>, and Jennifer </a:t>
            </a:r>
            <a:r>
              <a:rPr lang="en-US" sz="1400" dirty="0" err="1"/>
              <a:t>Widom</a:t>
            </a:r>
            <a:r>
              <a:rPr lang="en-US" sz="1400" dirty="0"/>
              <a:t>. The CQL continuous query language: semantic foundations and query execution. The VLDB Journal, 15(2), June 2006.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Daniel J. </a:t>
            </a:r>
            <a:r>
              <a:rPr lang="en-US" sz="1400" dirty="0" err="1"/>
              <a:t>Abadi</a:t>
            </a:r>
            <a:r>
              <a:rPr lang="en-US" sz="1400" dirty="0"/>
              <a:t>, Don Carney, </a:t>
            </a:r>
            <a:r>
              <a:rPr lang="en-US" sz="1400" dirty="0" err="1"/>
              <a:t>Ugur</a:t>
            </a:r>
            <a:r>
              <a:rPr lang="en-US" sz="1400" dirty="0"/>
              <a:t> </a:t>
            </a:r>
            <a:r>
              <a:rPr lang="en-US" sz="1400" dirty="0" err="1"/>
              <a:t>Cetintemel</a:t>
            </a:r>
            <a:r>
              <a:rPr lang="en-US" sz="1400" dirty="0"/>
              <a:t>, Mitch </a:t>
            </a:r>
            <a:r>
              <a:rPr lang="en-US" sz="1400" dirty="0" err="1"/>
              <a:t>Cherniack</a:t>
            </a:r>
            <a:r>
              <a:rPr lang="en-US" sz="1400" dirty="0"/>
              <a:t>, Christian Convey, </a:t>
            </a:r>
            <a:r>
              <a:rPr lang="en-US" sz="1400" dirty="0" err="1"/>
              <a:t>Sangdon</a:t>
            </a:r>
            <a:r>
              <a:rPr lang="en-US" sz="1400" dirty="0"/>
              <a:t> Lee, Michael </a:t>
            </a:r>
            <a:r>
              <a:rPr lang="en-US" sz="1400" dirty="0" err="1"/>
              <a:t>Stonebraker</a:t>
            </a:r>
            <a:r>
              <a:rPr lang="en-US" sz="1400" dirty="0"/>
              <a:t>, </a:t>
            </a:r>
            <a:r>
              <a:rPr lang="en-US" sz="1400" dirty="0" err="1"/>
              <a:t>Nesime</a:t>
            </a:r>
            <a:r>
              <a:rPr lang="en-US" sz="1400" dirty="0"/>
              <a:t> </a:t>
            </a:r>
            <a:r>
              <a:rPr lang="en-US" sz="1400" dirty="0" err="1"/>
              <a:t>Tatbul</a:t>
            </a:r>
            <a:r>
              <a:rPr lang="en-US" sz="1400" dirty="0"/>
              <a:t>, and Stan </a:t>
            </a:r>
            <a:r>
              <a:rPr lang="en-US" sz="1400" dirty="0" err="1"/>
              <a:t>Zdonik</a:t>
            </a:r>
            <a:r>
              <a:rPr lang="en-US" sz="1400" dirty="0"/>
              <a:t>. Aurora: a new model and architecture for data stream management. The VLDB Journal, 12(2), August 2003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err="1"/>
              <a:t>Arvind</a:t>
            </a:r>
            <a:r>
              <a:rPr lang="en-US" sz="1400" dirty="0"/>
              <a:t> </a:t>
            </a:r>
            <a:r>
              <a:rPr lang="en-US" sz="1400" dirty="0" err="1"/>
              <a:t>Arasu</a:t>
            </a:r>
            <a:r>
              <a:rPr lang="en-US" sz="1400" dirty="0"/>
              <a:t>, </a:t>
            </a:r>
            <a:r>
              <a:rPr lang="en-US" sz="1400" dirty="0" err="1"/>
              <a:t>Shivnath</a:t>
            </a:r>
            <a:r>
              <a:rPr lang="en-US" sz="1400" dirty="0"/>
              <a:t> </a:t>
            </a:r>
            <a:r>
              <a:rPr lang="en-US" sz="1400" dirty="0" err="1"/>
              <a:t>Babu</a:t>
            </a:r>
            <a:r>
              <a:rPr lang="en-US" sz="1400" dirty="0"/>
              <a:t>, and Jennifer </a:t>
            </a:r>
            <a:r>
              <a:rPr lang="en-US" sz="1400" dirty="0" err="1"/>
              <a:t>Widom</a:t>
            </a:r>
            <a:r>
              <a:rPr lang="en-US" sz="1400" dirty="0"/>
              <a:t>. The CQL continuous query language: semantic foundations and query execution. The VLDB Journal, 15(2), June 2006.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Daniel J. </a:t>
            </a:r>
            <a:r>
              <a:rPr lang="en-US" sz="1400" dirty="0" err="1"/>
              <a:t>Abadi</a:t>
            </a:r>
            <a:r>
              <a:rPr lang="en-US" sz="1400" dirty="0"/>
              <a:t>, Don Carney, </a:t>
            </a:r>
            <a:r>
              <a:rPr lang="en-US" sz="1400" dirty="0" err="1"/>
              <a:t>Ugur</a:t>
            </a:r>
            <a:r>
              <a:rPr lang="en-US" sz="1400" dirty="0"/>
              <a:t> </a:t>
            </a:r>
            <a:r>
              <a:rPr lang="en-US" sz="1400" dirty="0" err="1"/>
              <a:t>Cetintemel</a:t>
            </a:r>
            <a:r>
              <a:rPr lang="en-US" sz="1400" dirty="0"/>
              <a:t>, Mitch </a:t>
            </a:r>
            <a:r>
              <a:rPr lang="en-US" sz="1400" dirty="0" err="1"/>
              <a:t>Cherniack</a:t>
            </a:r>
            <a:r>
              <a:rPr lang="en-US" sz="1400" dirty="0"/>
              <a:t>, Christian Convey, </a:t>
            </a:r>
            <a:r>
              <a:rPr lang="en-US" sz="1400" dirty="0" err="1"/>
              <a:t>Sangdon</a:t>
            </a:r>
            <a:r>
              <a:rPr lang="en-US" sz="1400" dirty="0"/>
              <a:t> Lee, Michael </a:t>
            </a:r>
            <a:r>
              <a:rPr lang="en-US" sz="1400" dirty="0" err="1"/>
              <a:t>Stonebraker</a:t>
            </a:r>
            <a:r>
              <a:rPr lang="en-US" sz="1400" dirty="0"/>
              <a:t>, </a:t>
            </a:r>
            <a:r>
              <a:rPr lang="en-US" sz="1400" dirty="0" err="1"/>
              <a:t>Nesime</a:t>
            </a:r>
            <a:r>
              <a:rPr lang="en-US" sz="1400" dirty="0"/>
              <a:t> </a:t>
            </a:r>
            <a:r>
              <a:rPr lang="en-US" sz="1400" dirty="0" err="1"/>
              <a:t>Tatbul</a:t>
            </a:r>
            <a:r>
              <a:rPr lang="en-US" sz="1400" dirty="0"/>
              <a:t>, and Stan </a:t>
            </a:r>
            <a:r>
              <a:rPr lang="en-US" sz="1400" dirty="0" err="1"/>
              <a:t>Zdonik</a:t>
            </a:r>
            <a:r>
              <a:rPr lang="en-US" sz="1400" dirty="0"/>
              <a:t>. Aurora: a new model and architecture for data stream management. The VLDB Journal, 12(2), August 2003.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F88A-D5B7-4A22-AAB0-CC2D7337760E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AF0E-17BE-4633-9566-09EE937734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9"/>
            </a:pPr>
            <a:r>
              <a:rPr lang="en-US" sz="1400" dirty="0" smtClean="0"/>
              <a:t>Vincenzo </a:t>
            </a:r>
            <a:r>
              <a:rPr lang="en-US" sz="1400" dirty="0"/>
              <a:t>Gulisano, Ricardo Jiménez-</a:t>
            </a:r>
            <a:r>
              <a:rPr lang="en-US" sz="1400" dirty="0" err="1"/>
              <a:t>Peris</a:t>
            </a:r>
            <a:r>
              <a:rPr lang="en-US" sz="1400" dirty="0"/>
              <a:t>, Marta </a:t>
            </a:r>
            <a:r>
              <a:rPr lang="en-US" sz="1400" dirty="0" err="1"/>
              <a:t>Patiño-Martínez</a:t>
            </a:r>
            <a:r>
              <a:rPr lang="en-US" sz="1400" dirty="0"/>
              <a:t>, and Patrick </a:t>
            </a:r>
            <a:r>
              <a:rPr lang="en-US" sz="1400" dirty="0" err="1"/>
              <a:t>Valduriez</a:t>
            </a:r>
            <a:r>
              <a:rPr lang="en-US" sz="1400" dirty="0"/>
              <a:t>. </a:t>
            </a:r>
            <a:r>
              <a:rPr lang="en-US" sz="1400" dirty="0" err="1"/>
              <a:t>Streamcloud</a:t>
            </a:r>
            <a:r>
              <a:rPr lang="en-US" sz="1400" dirty="0"/>
              <a:t>: A large scale data streaming system. In ICDCS 2010: International Conference on Distributed Computing Systems, pages 126–137, June 2010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 startAt="9"/>
            </a:pPr>
            <a:r>
              <a:rPr lang="en-US" sz="1400" dirty="0" err="1"/>
              <a:t>Mehul</a:t>
            </a:r>
            <a:r>
              <a:rPr lang="en-US" sz="1400" dirty="0"/>
              <a:t> Shah Joseph, Joseph M. </a:t>
            </a:r>
            <a:r>
              <a:rPr lang="en-US" sz="1400" dirty="0" err="1"/>
              <a:t>Hellerstein</a:t>
            </a:r>
            <a:r>
              <a:rPr lang="en-US" sz="1400" dirty="0"/>
              <a:t>, </a:t>
            </a:r>
            <a:r>
              <a:rPr lang="en-US" sz="1400" dirty="0" err="1"/>
              <a:t>Sirish</a:t>
            </a:r>
            <a:r>
              <a:rPr lang="en-US" sz="1400" dirty="0"/>
              <a:t> </a:t>
            </a:r>
            <a:r>
              <a:rPr lang="en-US" sz="1400" dirty="0" err="1"/>
              <a:t>Ch</a:t>
            </a:r>
            <a:r>
              <a:rPr lang="en-US" sz="1400" dirty="0"/>
              <a:t>, and Michael J. Franklin. Flux: An adaptive partitioning operator for continuous query systems. In In ICDE, 2002</a:t>
            </a:r>
            <a:r>
              <a:rPr lang="en-US" sz="1400" dirty="0" smtClean="0"/>
              <a:t>.</a:t>
            </a:r>
          </a:p>
          <a:p>
            <a:pPr marL="800100" lvl="1" indent="-342900">
              <a:buFont typeface="+mj-lt"/>
              <a:buAutoNum type="arabicPeriod" startAt="9"/>
            </a:pPr>
            <a:r>
              <a:rPr lang="en-US" sz="1400" dirty="0"/>
              <a:t>Vincenzo Gulisano, Ricardo Jimenez-</a:t>
            </a:r>
            <a:r>
              <a:rPr lang="en-US" sz="1400" dirty="0" err="1"/>
              <a:t>Peris</a:t>
            </a:r>
            <a:r>
              <a:rPr lang="en-US" sz="1400" dirty="0"/>
              <a:t>, Marta </a:t>
            </a:r>
            <a:r>
              <a:rPr lang="en-US" sz="1400" dirty="0" err="1"/>
              <a:t>Patino</a:t>
            </a:r>
            <a:r>
              <a:rPr lang="en-US" sz="1400" dirty="0"/>
              <a:t>-Martinez, Claudio </a:t>
            </a:r>
            <a:r>
              <a:rPr lang="en-US" sz="1400" dirty="0" err="1"/>
              <a:t>Soriente</a:t>
            </a:r>
            <a:r>
              <a:rPr lang="en-US" sz="1400" dirty="0"/>
              <a:t>, and Patrick </a:t>
            </a:r>
            <a:r>
              <a:rPr lang="en-US" sz="1400" dirty="0" err="1"/>
              <a:t>Valduriez</a:t>
            </a:r>
            <a:r>
              <a:rPr lang="en-US" sz="1400" dirty="0"/>
              <a:t>. </a:t>
            </a:r>
            <a:r>
              <a:rPr lang="en-US" sz="1400" dirty="0" err="1"/>
              <a:t>Streamcloud</a:t>
            </a:r>
            <a:r>
              <a:rPr lang="en-US" sz="1400" dirty="0"/>
              <a:t>: An elastic and scalable data streaming system. IEEE Transactions on Parallel and Distributed Systems, 99(</a:t>
            </a:r>
            <a:r>
              <a:rPr lang="en-US" sz="1400" dirty="0" err="1"/>
              <a:t>PrePrints</a:t>
            </a:r>
            <a:r>
              <a:rPr lang="en-US" sz="1400" dirty="0"/>
              <a:t>), 2012.</a:t>
            </a:r>
          </a:p>
          <a:p>
            <a:pPr marL="800100" lvl="1" indent="-342900">
              <a:buFont typeface="+mj-lt"/>
              <a:buAutoNum type="arabicPeriod" startAt="9"/>
            </a:pPr>
            <a:r>
              <a:rPr lang="en-US" sz="1400" dirty="0"/>
              <a:t>Thomas </a:t>
            </a:r>
            <a:r>
              <a:rPr lang="en-US" sz="1400" dirty="0" err="1"/>
              <a:t>Heinze</a:t>
            </a:r>
            <a:r>
              <a:rPr lang="en-US" sz="1400" dirty="0"/>
              <a:t>. Elastic complex event processing. In Proceedings of the 8th Middleware Doctoral Symposium, MDS ’11, New York, NY, USA, 2011. ACM.</a:t>
            </a:r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BD0A-48E2-46B1-A716-C8C2E853CBBC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AF0E-17BE-4633-9566-09EE937734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vs. Data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James travels by car from A to B</a:t>
            </a:r>
          </a:p>
          <a:p>
            <a:pPr lvl="1"/>
            <a:r>
              <a:rPr lang="en-US" dirty="0" smtClean="0"/>
              <a:t>His grandmother is worried, she wants to know if he exceeds the speed limit</a:t>
            </a:r>
          </a:p>
          <a:p>
            <a:pPr lvl="1"/>
            <a:endParaRPr lang="en-US" dirty="0"/>
          </a:p>
          <a:p>
            <a:r>
              <a:rPr lang="en-US" dirty="0" smtClean="0"/>
              <a:t>How will the “database” and the “</a:t>
            </a:r>
            <a:r>
              <a:rPr lang="en-US" dirty="0"/>
              <a:t>d</a:t>
            </a:r>
            <a:r>
              <a:rPr lang="en-US" dirty="0" smtClean="0"/>
              <a:t>ata streaming” grandmothers do this?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BB91-0DDC-4006-AD45-AAB8996BC371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2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vs. Data Streaming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4464496" cy="40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vinmas\AppData\Local\Microsoft\Windows\Temporary Internet Files\Content.IE5\XONFB51A\MC90044034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30661" cy="4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nmas\AppData\Local\Microsoft\Windows\Temporary Internet Files\Content.IE5\QNVQ6837\MC9000145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44" y="4571703"/>
            <a:ext cx="1224136" cy="13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0653" y="5911639"/>
            <a:ext cx="142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 </a:t>
            </a:r>
            <a:br>
              <a:rPr lang="en-US" dirty="0" smtClean="0"/>
            </a:br>
            <a:r>
              <a:rPr lang="en-US" dirty="0" smtClean="0"/>
              <a:t>grandmother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875112" y="2241737"/>
            <a:ext cx="1844560" cy="646331"/>
            <a:chOff x="5875112" y="2241737"/>
            <a:chExt cx="1844560" cy="646331"/>
          </a:xfrm>
        </p:grpSpPr>
        <p:pic>
          <p:nvPicPr>
            <p:cNvPr id="1031" name="Picture 7" descr="C:\Users\vinmas\AppData\Local\Microsoft\Windows\Temporary Internet Files\Content.IE5\XONFB51A\MC900014382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112" y="2327415"/>
              <a:ext cx="717335" cy="474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604880" y="2241737"/>
              <a:ext cx="1114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 time</a:t>
              </a:r>
            </a:p>
            <a:p>
              <a:r>
                <a:rPr lang="en-US" dirty="0" smtClean="0"/>
                <a:t>Position A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75111" y="3343322"/>
            <a:ext cx="1844560" cy="646331"/>
            <a:chOff x="5875111" y="3343322"/>
            <a:chExt cx="1844560" cy="646331"/>
          </a:xfrm>
        </p:grpSpPr>
        <p:pic>
          <p:nvPicPr>
            <p:cNvPr id="12" name="Picture 7" descr="C:\Users\vinmas\AppData\Local\Microsoft\Windows\Temporary Internet Files\Content.IE5\XONFB51A\MC900014382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111" y="3429000"/>
              <a:ext cx="717335" cy="474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604879" y="3343322"/>
              <a:ext cx="11147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 time</a:t>
              </a:r>
            </a:p>
            <a:p>
              <a:r>
                <a:rPr lang="en-US" dirty="0" smtClean="0"/>
                <a:t>Position B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72200" y="4425588"/>
                <a:ext cx="2592288" cy="61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𝑑𝑖𝑠𝑡𝑎𝑛𝑐𝑒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𝐸𝑛𝑑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𝑆𝑡𝑎𝑟𝑡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𝑇𝑖𝑚𝑒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425588"/>
                <a:ext cx="2592288" cy="6199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01D0-0E4D-435B-BA4A-6C33F0061E35}" type="datetime1">
              <a:rPr lang="sv-SE" smtClean="0"/>
              <a:t>2013-04-08</a:t>
            </a:fld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7.40741E-7 L 1.66667E-6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33364E-6 C -0.00417 -0.0148 0.00122 0.00116 -0.00417 -0.00786 C -0.00556 -0.01018 -0.00677 -0.01527 -0.00747 -0.01804 C -0.00712 -0.02591 -0.00799 -0.04858 -0.00156 -0.05367 C 0.0026 -0.05344 0.00694 -0.0539 0.01094 -0.05275 C 0.01302 -0.05205 0.01389 -0.04743 0.01528 -0.04604 C 0.0184 -0.0428 0.02396 -0.04025 0.02778 -0.03933 C 0.03229 -0.03817 0.03681 -0.03632 0.04132 -0.0347 C 0.04236 -0.03424 0.04462 -0.03354 0.04462 -0.03354 C 0.0474 -0.03123 0.05382 -0.02915 0.05382 -0.02915 C 0.06128 -0.02244 0.06944 -0.01874 0.0783 -0.01688 C 0.08333 -0.01457 0.08802 -0.01411 0.0934 -0.01341 C 0.10069 -0.01087 0.10208 -0.003 0.10764 0.00232 C 0.11684 -0.00994 0.12934 -0.01434 0.14219 -0.01688 C 0.14444 -0.01804 0.14757 -0.0185 0.14965 -0.02012 C 0.15139 -0.02151 0.15278 -0.02406 0.15469 -0.02475 C 0.15868 -0.02614 0.1625 -0.0273 0.16649 -0.02915 C 0.17309 -0.03216 0.18056 -0.02984 0.1875 -0.0303 C 0.20104 -0.03678 0.19201 -0.0148 0.1908 -0.00347 C 0.19028 0.00139 0.18924 0.01111 0.18924 0.01111 C 0.18819 0.03332 0.18663 0.05762 0.18333 0.0796 C 0.18281 0.09279 0.18403 0.11477 0.18073 0.12772 C 0.18003 0.13397 0.17812 0.14647 0.1816 0.15109 C 0.18385 0.15387 0.18767 0.1504 0.1908 0.14994 C 0.19444 0.14855 0.19392 0.14485 0.19757 0.14323 C 0.19913 0.14253 0.20087 0.14253 0.2026 0.1423 C 0.20955 0.14253 0.21667 0.14253 0.22361 0.14323 C 0.22795 0.14369 0.23628 0.1467 0.23628 0.1467 C 0.24306 0.14994 0.25243 0.15063 0.25972 0.15225 C 0.27517 0.15132 0.28924 0.15225 0.30434 0.15456 C 0.32257 0.16104 0.33906 0.15734 0.35885 0.15688 C 0.36701 0.15318 0.37222 0.15503 0.3816 0.15572 C 0.38628 0.16359 0.38576 0.17145 0.38333 0.1814 C 0.3816 0.20315 0.38177 0.2256 0.37656 0.24642 C 0.3776 0.27349 0.37795 0.26956 0.37656 0.29894 C 0.37639 0.30403 0.37396 0.31352 0.37396 0.31352 C 0.37344 0.32023 0.37292 0.32694 0.37153 0.33365 C 0.37049 0.3591 0.36806 0.38293 0.36476 0.40769 C 0.3651 0.40908 0.36458 0.41162 0.36562 0.41208 C 0.36962 0.4137 0.37674 0.40954 0.38073 0.40769 C 0.39757 0.40931 0.39705 0.40491 0.39583 0.42782 C 0.39601 0.43129 0.39253 0.46484 0.40434 0.46484 " pathEditMode="relative" ptsTypes="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96 0.24907 L -2.77778E-6 -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vs. Data Streaming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4464496" cy="40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vinmas\AppData\Local\Microsoft\Windows\Temporary Internet Files\Content.IE5\XONFB51A\MC90044034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30661" cy="4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inmas\AppData\Local\Microsoft\Windows\Temporary Internet Files\Content.IE5\QNVQ6837\MC9000145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44" y="4571703"/>
            <a:ext cx="1224136" cy="13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0653" y="5911639"/>
            <a:ext cx="142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 </a:t>
            </a:r>
            <a:br>
              <a:rPr lang="en-US" dirty="0" smtClean="0"/>
            </a:br>
            <a:r>
              <a:rPr lang="en-US" dirty="0" smtClean="0"/>
              <a:t>grandmother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1988840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First the data, then the query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Precise result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Need to store information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FE4C-91DA-476A-8246-E2BE8F457848}" type="datetime1">
              <a:rPr lang="sv-SE" smtClean="0"/>
              <a:t>2013-04-08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0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4464496" cy="40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Users\vinmas\AppData\Local\Microsoft\Windows\Temporary Internet Files\Content.IE5\QNVQ6837\MC9000145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44" y="4571703"/>
            <a:ext cx="1224136" cy="13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01710" y="5911639"/>
            <a:ext cx="166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 streaming </a:t>
            </a:r>
            <a:br>
              <a:rPr lang="en-US" dirty="0" smtClean="0"/>
            </a:br>
            <a:r>
              <a:rPr lang="en-US" dirty="0" smtClean="0"/>
              <a:t>grandmother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vs. Data Streaming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51427" y="1761093"/>
            <a:ext cx="1153425" cy="1163096"/>
            <a:chOff x="951427" y="1761093"/>
            <a:chExt cx="1153425" cy="1163096"/>
          </a:xfrm>
        </p:grpSpPr>
        <p:pic>
          <p:nvPicPr>
            <p:cNvPr id="1027" name="Picture 3" descr="C:\Users\vinmas\AppData\Local\Microsoft\Windows\Temporary Internet Files\Content.IE5\XONFB51A\MC90044034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492896"/>
              <a:ext cx="730661" cy="43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vinmas\AppData\Local\Microsoft\Windows\Temporary Internet Files\Content.IE5\QNVQ6837\MC90001456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1427" y="1958343"/>
              <a:ext cx="661742" cy="728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vinmas\AppData\Local\Microsoft\Windows\Temporary Internet Files\Content.IE5\5M0QHG0B\MC900432628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761093"/>
              <a:ext cx="701204" cy="701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5580112" y="1988840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First the query, then the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“</a:t>
            </a:r>
            <a:r>
              <a:rPr lang="en-US" sz="2800" dirty="0"/>
              <a:t>C</a:t>
            </a:r>
            <a:r>
              <a:rPr lang="en-US" sz="2800" dirty="0" smtClean="0"/>
              <a:t>ontinuous” result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No need to store information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1CC2-8747-4F4C-A5E2-CE1E668F8511}" type="datetime1">
              <a:rPr lang="sv-SE" smtClean="0"/>
              <a:t>2013-04-08</a:t>
            </a:fld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3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77778E-6 C 0.0066 -0.00232 -0.00104 -0.01899 0.00434 -0.02987 C 0.01007 -0.02941 0.01701 -0.03241 0.02153 -0.02755 C 0.02552 -0.02339 0.02483 -0.01528 0.03108 -0.01251 C 0.03889 -0.0051 0.04965 -0.0051 0.05851 -0.00093 C 0.06563 0.00254 0.07882 0.01041 0.08611 0.01157 C 0.09444 0.01296 0.1026 0.01342 0.10851 0.02198 C 0.10972 0.02684 0.11354 0.03078 0.11719 0.0324 C 0.1217 0.03032 0.1224 0.02453 0.12587 0.02083 C 0.12674 0.0199 0.13559 0.01434 0.13698 0.01388 C 0.14601 0.01064 0.15556 0.00879 0.16458 0.00578 C 0.16979 0.00393 0.17569 -0.00047 0.18108 -0.00093 C 0.18715 -0.00163 0.19306 -0.00163 0.19913 -0.00209 C 0.20521 0.00277 0.20104 0.01759 0.19913 0.02546 C 0.19861 0.04374 0.20122 0.05578 0.19566 0.07013 C 0.19254 0.09073 0.19427 0.0861 0.19306 0.12198 C 0.19271 0.12985 0.19028 0.13749 0.18872 0.1449 C 0.18906 0.15485 0.18767 0.16504 0.18958 0.17476 C 0.19028 0.17823 0.19479 0.17708 0.1974 0.17823 C 0.19913 0.17893 0.2026 0.18055 0.2026 0.18055 C 0.20521 0.18009 0.20851 0.18078 0.21024 0.17823 C 0.21094 0.17731 0.21059 0.17569 0.21111 0.17476 C 0.21267 0.17222 0.21632 0.16782 0.21632 0.16782 C 0.22465 0.16828 0.23299 0.16805 0.24132 0.16897 C 0.24826 0.16967 0.25504 0.1743 0.26198 0.17476 C 0.27257 0.17546 0.28333 0.17546 0.29392 0.17592 C 0.31927 0.18726 0.35069 0.18333 0.37674 0.18402 C 0.38316 0.18472 0.38715 0.18587 0.39306 0.18749 C 0.39236 0.19976 0.39306 0.20694 0.38698 0.21504 C 0.38403 0.22661 0.38715 0.24189 0.38785 0.25416 C 0.38715 0.27036 0.38611 0.2861 0.38524 0.30231 C 0.3849 0.32129 0.38646 0.35323 0.38108 0.37476 C 0.38073 0.38333 0.3809 0.40069 0.37934 0.41157 C 0.37882 0.41504 0.3783 0.41851 0.3776 0.42198 C 0.37708 0.4243 0.37587 0.42893 0.37587 0.42893 C 0.37604 0.43009 0.375 0.44143 0.37934 0.44143 C 0.3816 0.44143 0.38611 0.43911 0.38611 0.43911 C 0.38889 0.43657 0.39566 0.43448 0.39566 0.43448 C 0.41875 0.43842 0.41024 0.43078 0.40851 0.47592 C 0.40851 0.47708 0.40799 0.47823 0.40781 0.47939 C 0.40799 0.48657 0.40313 0.50694 0.41285 0.50694 " pathEditMode="relative" ptsTypes="ffffffffffffffffffffffffffffffffffffffff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Motivation and System Model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Sample Data Streaming application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Evolution of Stream Processing Engines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 in the context of Smart Grids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6FC9-072A-4631-9BB2-46BA8C177C91}" type="datetime1">
              <a:rPr lang="sv-SE" smtClean="0"/>
              <a:t>2013-04-08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4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dirty="0" smtClean="0"/>
              <a:t>Applications such as:</a:t>
            </a:r>
            <a:endParaRPr lang="en-US" dirty="0"/>
          </a:p>
          <a:p>
            <a:pPr marL="800100" lvl="3" indent="-342900"/>
            <a:r>
              <a:rPr lang="en-US" dirty="0" smtClean="0"/>
              <a:t>Sensor networks</a:t>
            </a:r>
          </a:p>
          <a:p>
            <a:pPr marL="800100" lvl="3" indent="-342900"/>
            <a:r>
              <a:rPr lang="en-US" dirty="0" smtClean="0"/>
              <a:t>Network Traffic Analysis</a:t>
            </a:r>
          </a:p>
          <a:p>
            <a:pPr marL="800100" lvl="3" indent="-342900"/>
            <a:r>
              <a:rPr lang="en-US" dirty="0" smtClean="0"/>
              <a:t>Financial tickers</a:t>
            </a:r>
          </a:p>
          <a:p>
            <a:pPr marL="800100" lvl="3" indent="-342900"/>
            <a:r>
              <a:rPr lang="en-US" dirty="0" smtClean="0"/>
              <a:t>Transaction Log Analysis</a:t>
            </a:r>
          </a:p>
          <a:p>
            <a:pPr marL="800100" lvl="3" indent="-342900"/>
            <a:r>
              <a:rPr lang="en-US" dirty="0" smtClean="0"/>
              <a:t>Fraud Detection</a:t>
            </a:r>
          </a:p>
          <a:p>
            <a:pPr marL="342900" lvl="2" indent="-342900"/>
            <a:endParaRPr lang="en-US" dirty="0" smtClean="0"/>
          </a:p>
          <a:p>
            <a:pPr marL="342900" lvl="2" indent="-342900"/>
            <a:endParaRPr lang="en-US" dirty="0"/>
          </a:p>
          <a:p>
            <a:pPr marL="342900" lvl="2" indent="-342900"/>
            <a:r>
              <a:rPr lang="en-US" dirty="0" smtClean="0"/>
              <a:t>Require:</a:t>
            </a:r>
            <a:endParaRPr lang="en-US" dirty="0"/>
          </a:p>
          <a:p>
            <a:pPr marL="800100" lvl="3" indent="-342900"/>
            <a:r>
              <a:rPr lang="en-US" dirty="0" smtClean="0"/>
              <a:t>Continuous processing of data streams</a:t>
            </a:r>
          </a:p>
          <a:p>
            <a:pPr marL="800100" lvl="3" indent="-342900"/>
            <a:r>
              <a:rPr lang="en-US" dirty="0" smtClean="0"/>
              <a:t>Real Time Fashion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06F05-72EB-4F02-BB7B-B4E0EF2A957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4B24-A55C-4B9F-A9D7-1340A86CDA3F}" type="datetime1">
              <a:rPr lang="sv-SE" smtClean="0"/>
              <a:t>2013-04-08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1357</Words>
  <Application>Microsoft Office PowerPoint</Application>
  <PresentationFormat>On-screen Show (4:3)</PresentationFormat>
  <Paragraphs>400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Office-tema</vt:lpstr>
      <vt:lpstr>An overview of Data Streaming</vt:lpstr>
      <vt:lpstr>Agenda</vt:lpstr>
      <vt:lpstr>Agenda</vt:lpstr>
      <vt:lpstr>Database vs. Data Streaming</vt:lpstr>
      <vt:lpstr>Database vs. Data Streaming</vt:lpstr>
      <vt:lpstr>Database vs. Data Streaming</vt:lpstr>
      <vt:lpstr>Database vs. Data Streaming</vt:lpstr>
      <vt:lpstr>Agenda</vt:lpstr>
      <vt:lpstr>Motivation</vt:lpstr>
      <vt:lpstr>Motivation</vt:lpstr>
      <vt:lpstr>Motivation</vt:lpstr>
      <vt:lpstr>System Model</vt:lpstr>
      <vt:lpstr>System Model</vt:lpstr>
      <vt:lpstr>System Model</vt:lpstr>
      <vt:lpstr>System Model</vt:lpstr>
      <vt:lpstr>System Model</vt:lpstr>
      <vt:lpstr>System Model</vt:lpstr>
      <vt:lpstr>Agenda</vt:lpstr>
      <vt:lpstr>Continuous Query Example</vt:lpstr>
      <vt:lpstr>High Mobility Continuous Query (1/2)</vt:lpstr>
      <vt:lpstr>High Mobility Continuous Query (2/2)</vt:lpstr>
      <vt:lpstr>Agenda</vt:lpstr>
      <vt:lpstr>Centralized SPEs</vt:lpstr>
      <vt:lpstr>Distributed SPEs</vt:lpstr>
      <vt:lpstr>Parallel SPEs</vt:lpstr>
      <vt:lpstr>Elastic SPEs</vt:lpstr>
      <vt:lpstr>Elastic SPEs</vt:lpstr>
      <vt:lpstr>Agenda</vt:lpstr>
      <vt:lpstr>Challenges in the context of Smart Grids</vt:lpstr>
      <vt:lpstr>Challenges in the context of Smart Grids</vt:lpstr>
      <vt:lpstr>Challenges in the context of Smart Grids</vt:lpstr>
      <vt:lpstr>Challenges in the context of Smart Grids</vt:lpstr>
      <vt:lpstr>Challenges in the context of Smart Grids</vt:lpstr>
      <vt:lpstr>An overview of Data Streaming</vt:lpstr>
      <vt:lpstr>Bibliography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Vincenzo Massimiliano Gulisano</dc:creator>
  <cp:lastModifiedBy>Vincenzo Massimiliano Gulisano</cp:lastModifiedBy>
  <cp:revision>35</cp:revision>
  <dcterms:created xsi:type="dcterms:W3CDTF">2013-04-02T07:53:48Z</dcterms:created>
  <dcterms:modified xsi:type="dcterms:W3CDTF">2013-04-08T07:17:05Z</dcterms:modified>
</cp:coreProperties>
</file>