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8180B-2297-410B-A2C4-E9638F7BDAC9}" type="datetimeFigureOut">
              <a:rPr lang="sv-SE" smtClean="0"/>
              <a:pPr/>
              <a:t>2013-05-14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9BF8-EAD4-4A2A-9ED2-53EB34949A9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304256"/>
          </a:xfrm>
        </p:spPr>
        <p:txBody>
          <a:bodyPr>
            <a:noAutofit/>
          </a:bodyPr>
          <a:lstStyle/>
          <a:p>
            <a:r>
              <a:rPr lang="en-US" sz="3600" dirty="0"/>
              <a:t>Control and Optimization Meet the </a:t>
            </a:r>
            <a:r>
              <a:rPr lang="en-US" sz="3600" dirty="0" smtClean="0"/>
              <a:t>Smart </a:t>
            </a:r>
            <a:r>
              <a:rPr lang="sv-SE" sz="3600" dirty="0" smtClean="0"/>
              <a:t>Power </a:t>
            </a:r>
            <a:r>
              <a:rPr lang="sv-SE" sz="3600" dirty="0"/>
              <a:t>Grid</a:t>
            </a:r>
            <a:r>
              <a:rPr lang="sv-SE" sz="3600" dirty="0" smtClean="0"/>
              <a:t>: Scheduling </a:t>
            </a:r>
            <a:r>
              <a:rPr lang="sv-SE" sz="3600" dirty="0"/>
              <a:t>of Power </a:t>
            </a:r>
            <a:r>
              <a:rPr lang="sv-SE" sz="3600" dirty="0" smtClean="0"/>
              <a:t>Demands for </a:t>
            </a:r>
            <a:r>
              <a:rPr lang="sv-SE" sz="3600" dirty="0"/>
              <a:t>Optimal Energy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861048"/>
            <a:ext cx="3312368" cy="10801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400" dirty="0" smtClean="0"/>
              <a:t>Authors:</a:t>
            </a:r>
          </a:p>
          <a:p>
            <a:pPr algn="l"/>
            <a:r>
              <a:rPr lang="sv-SE" sz="2400" dirty="0"/>
              <a:t>Iordanis Koutsopoulos </a:t>
            </a:r>
            <a:endParaRPr lang="sv-SE" sz="2400" dirty="0" smtClean="0"/>
          </a:p>
          <a:p>
            <a:pPr algn="l"/>
            <a:r>
              <a:rPr lang="sv-SE" sz="2400" dirty="0" smtClean="0"/>
              <a:t>Leandros Tassiulas</a:t>
            </a:r>
          </a:p>
          <a:p>
            <a:pPr algn="l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515719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Presentation by: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Sanjana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Hangal</a:t>
            </a:r>
            <a:endParaRPr lang="sv-SE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OFF-LINE DEMAND SCHEDULING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For each </a:t>
            </a:r>
            <a:r>
              <a:rPr lang="sv-SE" sz="2400" dirty="0" smtClean="0"/>
              <a:t>task </a:t>
            </a:r>
            <a:r>
              <a:rPr lang="en-US" sz="2400" dirty="0" smtClean="0"/>
              <a:t>n </a:t>
            </a:r>
            <a:r>
              <a:rPr lang="en-US" sz="2400" dirty="0"/>
              <a:t>= 1, . . . ,N, the </a:t>
            </a:r>
            <a:r>
              <a:rPr lang="en-US" sz="2400" dirty="0" smtClean="0"/>
              <a:t>attributes a</a:t>
            </a:r>
            <a:r>
              <a:rPr lang="en-US" sz="2400" baseline="-25000" dirty="0" smtClean="0"/>
              <a:t>n</a:t>
            </a:r>
            <a:r>
              <a:rPr lang="en-US" sz="2400" dirty="0"/>
              <a:t>,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are deterministic </a:t>
            </a:r>
            <a:r>
              <a:rPr lang="en-US" sz="2400" dirty="0" smtClean="0"/>
              <a:t>quantities which are known </a:t>
            </a:r>
            <a:r>
              <a:rPr lang="en-US" sz="2400" dirty="0"/>
              <a:t>to the controller before </a:t>
            </a:r>
            <a:r>
              <a:rPr lang="en-US" sz="2400" dirty="0" smtClean="0"/>
              <a:t>time </a:t>
            </a:r>
            <a:r>
              <a:rPr lang="sv-SE" sz="2400" dirty="0" smtClean="0"/>
              <a:t>t </a:t>
            </a:r>
            <a:r>
              <a:rPr lang="sv-SE" sz="2400" dirty="0"/>
              <a:t>= </a:t>
            </a:r>
            <a:r>
              <a:rPr lang="sv-SE" sz="2400" dirty="0" smtClean="0"/>
              <a:t>0</a:t>
            </a:r>
          </a:p>
          <a:p>
            <a:r>
              <a:rPr lang="en-US" sz="2400" dirty="0" smtClean="0"/>
              <a:t>Consider a finite time horizon T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offline demand scheduling can be done in 2 ways,</a:t>
            </a:r>
          </a:p>
          <a:p>
            <a:pPr lvl="1"/>
            <a:r>
              <a:rPr lang="sv-SE" sz="2000" i="1" dirty="0"/>
              <a:t>Preemptive scheduling of </a:t>
            </a:r>
            <a:r>
              <a:rPr lang="sv-SE" sz="2000" i="1" dirty="0" smtClean="0"/>
              <a:t>tasks</a:t>
            </a:r>
          </a:p>
          <a:p>
            <a:pPr lvl="1"/>
            <a:r>
              <a:rPr lang="en-US" sz="2000" i="1" dirty="0" smtClean="0"/>
              <a:t>Non-</a:t>
            </a:r>
            <a:r>
              <a:rPr lang="sv-SE" sz="2000" i="1" dirty="0" smtClean="0"/>
              <a:t>preemptive </a:t>
            </a:r>
            <a:r>
              <a:rPr lang="sv-SE" sz="2000" i="1" dirty="0"/>
              <a:t>scheduling of tasks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Preemptive scheduling of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demands here are elastic in nature. Each </a:t>
            </a:r>
            <a:r>
              <a:rPr lang="en-US" sz="2400" dirty="0"/>
              <a:t>task </a:t>
            </a:r>
            <a:r>
              <a:rPr lang="en-US" sz="2400" dirty="0" smtClean="0"/>
              <a:t>can </a:t>
            </a:r>
            <a:r>
              <a:rPr lang="en-US" sz="2400" dirty="0"/>
              <a:t>be interrupted </a:t>
            </a:r>
            <a:r>
              <a:rPr lang="en-US" sz="2400" dirty="0" smtClean="0"/>
              <a:t>and continued </a:t>
            </a:r>
            <a:r>
              <a:rPr lang="en-US" sz="2400" dirty="0"/>
              <a:t>later such that it is active at nonconsecutive </a:t>
            </a:r>
            <a:r>
              <a:rPr lang="en-US" sz="2400" dirty="0" smtClean="0"/>
              <a:t>time </a:t>
            </a:r>
            <a:r>
              <a:rPr lang="sv-SE" sz="2400" dirty="0" smtClean="0"/>
              <a:t>intervals</a:t>
            </a:r>
          </a:p>
          <a:p>
            <a:r>
              <a:rPr lang="en-US" sz="2400" dirty="0" smtClean="0"/>
              <a:t>The tasks have deadline </a:t>
            </a:r>
            <a:r>
              <a:rPr lang="sv-SE" sz="2400" dirty="0" smtClean="0"/>
              <a:t>d</a:t>
            </a:r>
            <a:r>
              <a:rPr lang="sv-SE" sz="2400" baseline="-25000" dirty="0" smtClean="0"/>
              <a:t>n </a:t>
            </a:r>
            <a:r>
              <a:rPr lang="sv-SE" sz="2400" dirty="0" smtClean="0"/>
              <a:t> </a:t>
            </a:r>
            <a:r>
              <a:rPr lang="en-US" sz="2400" dirty="0" smtClean="0"/>
              <a:t>fixed power requirement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sv-SE" sz="2400" dirty="0" smtClean="0"/>
              <a:t>when it is active.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each task n and time </a:t>
            </a:r>
            <a:r>
              <a:rPr lang="en-US" sz="2400" dirty="0" smtClean="0"/>
              <a:t>t we define </a:t>
            </a:r>
            <a:r>
              <a:rPr lang="en-US" sz="2400" dirty="0"/>
              <a:t>the function </a:t>
            </a:r>
            <a:r>
              <a:rPr lang="en-US" sz="2400" dirty="0" err="1"/>
              <a:t>x</a:t>
            </a:r>
            <a:r>
              <a:rPr lang="en-US" sz="2400" baseline="-25000" dirty="0" err="1"/>
              <a:t>n</a:t>
            </a:r>
            <a:r>
              <a:rPr lang="en-US" sz="2400" dirty="0"/>
              <a:t>(t</a:t>
            </a:r>
            <a:r>
              <a:rPr lang="en-US" sz="2400" dirty="0" smtClean="0"/>
              <a:t>),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(t) = </a:t>
            </a:r>
            <a:r>
              <a:rPr lang="en-US" sz="2400" dirty="0"/>
              <a:t>1, if job n is active at time t, t ∈ [0, T ], and </a:t>
            </a:r>
            <a:endParaRPr lang="en-US" sz="2400" dirty="0" smtClean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(t) = 0 </a:t>
            </a:r>
            <a:r>
              <a:rPr lang="sv-SE" sz="2400" dirty="0" smtClean="0"/>
              <a:t>otherwise.</a:t>
            </a:r>
          </a:p>
          <a:p>
            <a:r>
              <a:rPr lang="en-US" sz="2400" dirty="0"/>
              <a:t>A scheduling policy is a collection of functions X </a:t>
            </a:r>
            <a:r>
              <a:rPr lang="en-US" sz="2400" dirty="0" smtClean="0"/>
              <a:t>= </a:t>
            </a:r>
            <a:r>
              <a:rPr lang="fr-FR" sz="2400" dirty="0" smtClean="0"/>
              <a:t>{</a:t>
            </a:r>
            <a:r>
              <a:rPr lang="fr-FR" sz="2400" dirty="0"/>
              <a:t>x</a:t>
            </a:r>
            <a:r>
              <a:rPr lang="fr-FR" sz="2400" baseline="-25000" dirty="0"/>
              <a:t>1</a:t>
            </a:r>
            <a:r>
              <a:rPr lang="fr-FR" sz="2400" dirty="0"/>
              <a:t>(t), . . . , </a:t>
            </a:r>
            <a:r>
              <a:rPr lang="fr-FR" sz="2400" dirty="0" err="1"/>
              <a:t>x</a:t>
            </a:r>
            <a:r>
              <a:rPr lang="fr-FR" sz="2400" baseline="-25000" dirty="0" err="1"/>
              <a:t>N</a:t>
            </a:r>
            <a:r>
              <a:rPr lang="fr-FR" sz="2400" dirty="0"/>
              <a:t>(t)}, </a:t>
            </a:r>
            <a:r>
              <a:rPr lang="fr-FR" sz="2400" dirty="0" err="1"/>
              <a:t>defined</a:t>
            </a:r>
            <a:r>
              <a:rPr lang="fr-FR" sz="2400" dirty="0"/>
              <a:t> on </a:t>
            </a:r>
            <a:r>
              <a:rPr lang="fr-FR" sz="2400" dirty="0" err="1"/>
              <a:t>interval</a:t>
            </a:r>
            <a:r>
              <a:rPr lang="fr-FR" sz="2400" dirty="0"/>
              <a:t> [0, T ]</a:t>
            </a:r>
            <a:endParaRPr lang="sv-SE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Preemptive scheduling of tasks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03244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170080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/>
              <a:t>Design</a:t>
            </a:r>
          </a:p>
          <a:p>
            <a:pPr lvl="1">
              <a:buFont typeface="Arial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The controller </a:t>
            </a:r>
            <a:r>
              <a:rPr lang="en-US" sz="2400" dirty="0" smtClean="0"/>
              <a:t>needs </a:t>
            </a:r>
            <a:r>
              <a:rPr lang="en-US" sz="2400" dirty="0"/>
              <a:t>to find the scheduling policy that minimizes the </a:t>
            </a:r>
            <a:r>
              <a:rPr lang="en-US" sz="2400" dirty="0" smtClean="0"/>
              <a:t>total </a:t>
            </a:r>
            <a:r>
              <a:rPr lang="sv-SE" sz="2400" dirty="0" smtClean="0"/>
              <a:t>cost </a:t>
            </a:r>
            <a:r>
              <a:rPr lang="sv-SE" sz="2400" dirty="0"/>
              <a:t>in horizon [0, T </a:t>
            </a:r>
            <a:r>
              <a:rPr lang="sv-SE" sz="2400" dirty="0" smtClean="0"/>
              <a:t>]</a:t>
            </a:r>
          </a:p>
          <a:p>
            <a:pPr lvl="1">
              <a:buFont typeface="Arial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The </a:t>
            </a:r>
            <a:r>
              <a:rPr lang="en-US" sz="2400" dirty="0" smtClean="0"/>
              <a:t>optimization </a:t>
            </a:r>
            <a:r>
              <a:rPr lang="en-US" sz="2400" dirty="0"/>
              <a:t>problem faced by the controller is:</a:t>
            </a:r>
            <a:endParaRPr lang="sv-SE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941168"/>
            <a:ext cx="309634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3568" y="450912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Subject to: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Continuous-valued problem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Consider </a:t>
            </a:r>
            <a:r>
              <a:rPr lang="en-US" sz="2400" dirty="0" smtClean="0"/>
              <a:t>a bipartite </a:t>
            </a:r>
            <a:r>
              <a:rPr lang="en-US" sz="2400" dirty="0"/>
              <a:t>graph U ∪ </a:t>
            </a:r>
            <a:r>
              <a:rPr lang="en-US" sz="2400" dirty="0" smtClean="0"/>
              <a:t>V.</a:t>
            </a:r>
          </a:p>
          <a:p>
            <a:r>
              <a:rPr lang="en-US" sz="2400" dirty="0" smtClean="0"/>
              <a:t>There exist </a:t>
            </a:r>
            <a:r>
              <a:rPr lang="en-US" sz="2400" dirty="0"/>
              <a:t>|U| = N nodes on one side of the graph, one </a:t>
            </a:r>
            <a:r>
              <a:rPr lang="en-US" sz="2400" dirty="0" smtClean="0"/>
              <a:t>node for </a:t>
            </a:r>
            <a:r>
              <a:rPr lang="en-US" sz="2400" dirty="0"/>
              <a:t>each task. </a:t>
            </a:r>
            <a:endParaRPr lang="en-US" sz="2400" dirty="0" smtClean="0"/>
          </a:p>
          <a:p>
            <a:r>
              <a:rPr lang="en-US" sz="2400" dirty="0" smtClean="0"/>
              <a:t>|V</a:t>
            </a:r>
            <a:r>
              <a:rPr lang="en-US" sz="2400" dirty="0"/>
              <a:t>| nodes, where each node </a:t>
            </a:r>
            <a:r>
              <a:rPr lang="en-US" sz="2400" dirty="0" smtClean="0"/>
              <a:t>k corresponds </a:t>
            </a:r>
            <a:r>
              <a:rPr lang="en-US" sz="2400" dirty="0"/>
              <a:t>to the infinitesimal time interval [(k − 1) </a:t>
            </a:r>
            <a:r>
              <a:rPr lang="en-US" sz="2400" dirty="0" err="1"/>
              <a:t>dt</a:t>
            </a:r>
            <a:r>
              <a:rPr lang="en-US" sz="2400" dirty="0"/>
              <a:t>, k </a:t>
            </a:r>
            <a:r>
              <a:rPr lang="en-US" sz="2400" dirty="0" err="1" smtClean="0"/>
              <a:t>dt</a:t>
            </a:r>
            <a:r>
              <a:rPr lang="en-US" sz="2400" dirty="0" smtClean="0"/>
              <a:t>] </a:t>
            </a:r>
            <a:r>
              <a:rPr lang="sv-SE" sz="2400" dirty="0" smtClean="0"/>
              <a:t>of </a:t>
            </a:r>
            <a:r>
              <a:rPr lang="sv-SE" sz="2400" dirty="0"/>
              <a:t>length dt</a:t>
            </a:r>
            <a:r>
              <a:rPr lang="sv-SE" sz="2400" dirty="0" smtClean="0"/>
              <a:t>.</a:t>
            </a:r>
          </a:p>
          <a:p>
            <a:r>
              <a:rPr lang="en-US" sz="2400" dirty="0" smtClean="0"/>
              <a:t>Let 			          denote the power load at time t</a:t>
            </a:r>
          </a:p>
          <a:p>
            <a:r>
              <a:rPr lang="en-US" sz="2400" dirty="0" smtClean="0"/>
              <a:t>The optimal cost problem is,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solution is load balancing across </a:t>
            </a:r>
            <a:r>
              <a:rPr lang="en-US" sz="2400" dirty="0" smtClean="0"/>
              <a:t>different </a:t>
            </a:r>
            <a:r>
              <a:rPr lang="sv-SE" sz="2400" dirty="0" smtClean="0"/>
              <a:t>locations</a:t>
            </a:r>
            <a:endParaRPr lang="sv-SE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717032"/>
            <a:ext cx="251078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581128"/>
            <a:ext cx="216024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Non-preemptive scheduling of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demands here are inelastic in nature. Once a task is scheduled to start, the task should be served until it is completion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each </a:t>
            </a:r>
            <a:r>
              <a:rPr lang="en-US" sz="2400" dirty="0" smtClean="0"/>
              <a:t>task, a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= 0 and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/>
              <a:t>= D, </a:t>
            </a:r>
            <a:r>
              <a:rPr lang="en-US" sz="2400" dirty="0" smtClean="0"/>
              <a:t>this is </a:t>
            </a:r>
            <a:r>
              <a:rPr lang="en-US" sz="2400" dirty="0"/>
              <a:t>common for all tasks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We also </a:t>
            </a:r>
            <a:r>
              <a:rPr lang="en-US" sz="2400" dirty="0"/>
              <a:t>assume that power requirements are the same, i.e. </a:t>
            </a:r>
            <a:r>
              <a:rPr lang="en-US" sz="2400" dirty="0" err="1"/>
              <a:t>p</a:t>
            </a:r>
            <a:r>
              <a:rPr lang="en-US" sz="2400" baseline="-25000" dirty="0" err="1"/>
              <a:t>n</a:t>
            </a:r>
            <a:r>
              <a:rPr lang="en-US" sz="2400" dirty="0"/>
              <a:t> = </a:t>
            </a:r>
            <a:r>
              <a:rPr lang="en-US" sz="2400" dirty="0" smtClean="0"/>
              <a:t>p </a:t>
            </a:r>
            <a:r>
              <a:rPr lang="sv-SE" sz="2400" dirty="0" smtClean="0"/>
              <a:t>for </a:t>
            </a:r>
            <a:r>
              <a:rPr lang="sv-SE" sz="2400" dirty="0"/>
              <a:t>all </a:t>
            </a:r>
            <a:r>
              <a:rPr lang="sv-SE" sz="2400" dirty="0" smtClean="0"/>
              <a:t>n</a:t>
            </a:r>
          </a:p>
          <a:p>
            <a:endParaRPr lang="sv-SE" sz="2400" dirty="0" smtClean="0"/>
          </a:p>
          <a:p>
            <a:r>
              <a:rPr lang="sv-SE" sz="2400" dirty="0"/>
              <a:t>Fix a positive integer </a:t>
            </a:r>
            <a:r>
              <a:rPr lang="sv-SE" sz="2400" dirty="0" smtClean="0"/>
              <a:t>m, </a:t>
            </a:r>
            <a:r>
              <a:rPr lang="en-US" sz="2400" dirty="0"/>
              <a:t>the scheduling problem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“Does </a:t>
            </a:r>
            <a:r>
              <a:rPr lang="en-US" sz="2400" i="1" dirty="0"/>
              <a:t>there exist </a:t>
            </a:r>
            <a:r>
              <a:rPr lang="en-US" sz="2400" i="1" dirty="0" smtClean="0"/>
              <a:t>a schedule </a:t>
            </a:r>
            <a:r>
              <a:rPr lang="en-US" sz="2400" i="1" dirty="0"/>
              <a:t>for the N tasks such that the maximum </a:t>
            </a:r>
            <a:r>
              <a:rPr lang="en-US" sz="2400" i="1" dirty="0" smtClean="0"/>
              <a:t>instantaneous </a:t>
            </a:r>
            <a:r>
              <a:rPr lang="sv-SE" sz="2400" i="1" dirty="0" smtClean="0"/>
              <a:t>consumed </a:t>
            </a:r>
            <a:r>
              <a:rPr lang="sv-SE" sz="2400" i="1" dirty="0"/>
              <a:t>power is mp</a:t>
            </a:r>
            <a:r>
              <a:rPr lang="sv-SE" sz="2400" i="1" dirty="0" smtClean="0"/>
              <a:t>?”</a:t>
            </a:r>
            <a:endParaRPr lang="sv-SE" sz="2400" i="1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Bin Packing </a:t>
            </a:r>
            <a:r>
              <a:rPr lang="sv-SE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Bin Packing problem - </a:t>
            </a:r>
            <a:r>
              <a:rPr lang="en-US" sz="2400" i="1" dirty="0"/>
              <a:t> </a:t>
            </a:r>
            <a:r>
              <a:rPr lang="en-US" sz="2400" i="1" dirty="0" smtClean="0"/>
              <a:t>”objects </a:t>
            </a:r>
            <a:r>
              <a:rPr lang="en-US" sz="2400" i="1" dirty="0"/>
              <a:t>of different volumes must be packed into a finite number of bins or containers each of volume V in a way that minimizes the number of bins </a:t>
            </a:r>
            <a:r>
              <a:rPr lang="en-US" sz="2400" i="1" dirty="0" smtClean="0"/>
              <a:t>used”.</a:t>
            </a:r>
          </a:p>
          <a:p>
            <a:r>
              <a:rPr lang="en-US" sz="2400" dirty="0" smtClean="0"/>
              <a:t>Partition </a:t>
            </a:r>
            <a:r>
              <a:rPr lang="en-US" sz="2400" dirty="0"/>
              <a:t>the set of N </a:t>
            </a:r>
            <a:r>
              <a:rPr lang="en-US" sz="2400" dirty="0" smtClean="0"/>
              <a:t>items (tasks) </a:t>
            </a:r>
            <a:r>
              <a:rPr lang="en-US" sz="2400" dirty="0"/>
              <a:t>into the </a:t>
            </a:r>
            <a:r>
              <a:rPr lang="en-US" sz="2400" i="1" dirty="0" smtClean="0"/>
              <a:t>smallest </a:t>
            </a:r>
            <a:r>
              <a:rPr lang="en-US" sz="2400" dirty="0" smtClean="0"/>
              <a:t>possible </a:t>
            </a:r>
            <a:r>
              <a:rPr lang="en-US" sz="2400" dirty="0"/>
              <a:t>number m of disjoint subsets (bins)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. . . ,U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 such that </a:t>
            </a:r>
            <a:r>
              <a:rPr lang="en-US" sz="2400" dirty="0"/>
              <a:t>the sum of the </a:t>
            </a:r>
            <a:r>
              <a:rPr lang="en-US" sz="2400" dirty="0" smtClean="0"/>
              <a:t>sizes (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)of </a:t>
            </a:r>
            <a:r>
              <a:rPr lang="en-US" sz="2400" dirty="0"/>
              <a:t>items in each subset (bin) </a:t>
            </a:r>
            <a:r>
              <a:rPr lang="en-US" sz="2400" dirty="0" smtClean="0"/>
              <a:t>is </a:t>
            </a:r>
            <a:r>
              <a:rPr lang="sv-SE" sz="2400" dirty="0" smtClean="0"/>
              <a:t>D </a:t>
            </a:r>
            <a:r>
              <a:rPr lang="sv-SE" sz="2400" dirty="0"/>
              <a:t>or less</a:t>
            </a:r>
            <a:r>
              <a:rPr lang="sv-SE" sz="2400" dirty="0" smtClean="0"/>
              <a:t>.</a:t>
            </a:r>
          </a:p>
          <a:p>
            <a:r>
              <a:rPr lang="en-US" sz="2400" dirty="0" smtClean="0"/>
              <a:t>Therefore the instantaneous power consumption is ‘mp’</a:t>
            </a:r>
          </a:p>
          <a:p>
            <a:r>
              <a:rPr lang="en-US" sz="2400" dirty="0"/>
              <a:t>This is equivalent to the problem of finding </a:t>
            </a:r>
            <a:r>
              <a:rPr lang="en-US" sz="2400" dirty="0" smtClean="0"/>
              <a:t>a schedule </a:t>
            </a:r>
            <a:r>
              <a:rPr lang="en-US" sz="2400" dirty="0"/>
              <a:t>of power demand tasks that minimizes the </a:t>
            </a:r>
            <a:r>
              <a:rPr lang="en-US" sz="2400" dirty="0" smtClean="0"/>
              <a:t>maximum power </a:t>
            </a:r>
            <a:r>
              <a:rPr lang="en-US" sz="2400" dirty="0"/>
              <a:t>consumption over the time horizon T .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Online dynamic scheduling problem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Default Policy: No scheduling</a:t>
            </a:r>
          </a:p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A Universal Lower Bound</a:t>
            </a:r>
          </a:p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An Asymptotically Optimal Policy: Controlled Release</a:t>
            </a:r>
          </a:p>
          <a:p>
            <a:r>
              <a:rPr lang="en-US" sz="2400" dirty="0" smtClean="0"/>
              <a:t>Optimal Threshold Based Control Policies</a:t>
            </a:r>
          </a:p>
          <a:p>
            <a:pPr lvl="1"/>
            <a:r>
              <a:rPr lang="sv-SE" sz="2400" i="1" dirty="0"/>
              <a:t>Bi-modal control </a:t>
            </a:r>
            <a:r>
              <a:rPr lang="sv-SE" sz="2400" i="1" dirty="0" smtClean="0"/>
              <a:t>space</a:t>
            </a:r>
          </a:p>
          <a:p>
            <a:pPr lvl="1"/>
            <a:r>
              <a:rPr lang="sv-SE" sz="2400" i="1" dirty="0"/>
              <a:t>Enhanced control space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 based Control Policies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Bi-modal control space</a:t>
            </a:r>
          </a:p>
          <a:p>
            <a:endParaRPr lang="en-US" sz="2400" dirty="0" smtClean="0"/>
          </a:p>
          <a:p>
            <a:r>
              <a:rPr lang="en-US" sz="2400" dirty="0" smtClean="0"/>
              <a:t>This approach has two modes in which the tasks are scheduled,  thus the control space is </a:t>
            </a:r>
            <a:r>
              <a:rPr lang="en-US" sz="2400" dirty="0" err="1" smtClean="0"/>
              <a:t>U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[0,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Each </a:t>
            </a:r>
            <a:r>
              <a:rPr lang="en-US" sz="2400" dirty="0"/>
              <a:t>demand n is either </a:t>
            </a:r>
            <a:r>
              <a:rPr lang="en-US" sz="2400" dirty="0" smtClean="0"/>
              <a:t>scheduled immediately </a:t>
            </a:r>
            <a:r>
              <a:rPr lang="en-US" sz="2400" dirty="0"/>
              <a:t>upon </a:t>
            </a:r>
            <a:r>
              <a:rPr lang="en-US" sz="2400" dirty="0" smtClean="0"/>
              <a:t>arrival, or it </a:t>
            </a:r>
            <a:r>
              <a:rPr lang="en-US" sz="2400" dirty="0"/>
              <a:t>is postponed to the </a:t>
            </a:r>
            <a:r>
              <a:rPr lang="en-US" sz="2400" dirty="0" smtClean="0"/>
              <a:t>end based on the threshold</a:t>
            </a:r>
          </a:p>
          <a:p>
            <a:r>
              <a:rPr lang="en-US" sz="2400" dirty="0" smtClean="0"/>
              <a:t>If the power consumption of task, P(t) &gt;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then the task is queued to be activated at the deadline otherwise the task is activated immediately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call this policy, the </a:t>
            </a:r>
            <a:r>
              <a:rPr lang="en-US" sz="2400" i="1" dirty="0"/>
              <a:t>Threshold </a:t>
            </a:r>
            <a:r>
              <a:rPr lang="en-US" sz="2400" i="1" dirty="0" smtClean="0"/>
              <a:t>Postponement </a:t>
            </a:r>
            <a:r>
              <a:rPr lang="sv-SE" sz="2400" i="1" dirty="0" smtClean="0"/>
              <a:t>(TP</a:t>
            </a:r>
            <a:r>
              <a:rPr lang="sv-SE" sz="2400" i="1" dirty="0"/>
              <a:t>) policy.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Threshold based Control Policies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Enhanced control space</a:t>
            </a:r>
          </a:p>
          <a:p>
            <a:pPr>
              <a:buNone/>
            </a:pPr>
            <a:endParaRPr lang="sv-SE" sz="2400" dirty="0" smtClean="0"/>
          </a:p>
          <a:p>
            <a:r>
              <a:rPr lang="en-US" sz="2400" dirty="0" smtClean="0"/>
              <a:t>In this approach each demand n is either scheduled immediately upon arrival, or it is postponed to the end based on the threshold</a:t>
            </a:r>
          </a:p>
          <a:p>
            <a:r>
              <a:rPr lang="en-US" sz="2400" dirty="0" smtClean="0"/>
              <a:t>Additionally we can schedule a demand after it is generated and before its deadline is expired</a:t>
            </a:r>
          </a:p>
          <a:p>
            <a:r>
              <a:rPr lang="sv-SE" sz="2400" dirty="0" smtClean="0"/>
              <a:t>The control space is, U</a:t>
            </a:r>
            <a:r>
              <a:rPr lang="sv-SE" sz="2400" baseline="-25000" dirty="0" smtClean="0"/>
              <a:t>e</a:t>
            </a:r>
            <a:r>
              <a:rPr lang="sv-SE" sz="2400" dirty="0" smtClean="0"/>
              <a:t> = {[a</a:t>
            </a:r>
            <a:r>
              <a:rPr lang="sv-SE" sz="2400" baseline="-25000" dirty="0" smtClean="0"/>
              <a:t>n</a:t>
            </a:r>
            <a:r>
              <a:rPr lang="sv-SE" sz="2400" dirty="0" smtClean="0"/>
              <a:t>,D</a:t>
            </a:r>
            <a:r>
              <a:rPr lang="sv-SE" sz="2400" baseline="-25000" dirty="0" smtClean="0"/>
              <a:t>n</a:t>
            </a:r>
            <a:r>
              <a:rPr lang="sv-SE" sz="2400" dirty="0" smtClean="0"/>
              <a:t>] for n = 1, 2, . . .}</a:t>
            </a:r>
            <a:endParaRPr lang="en-US" sz="2400" dirty="0" smtClean="0"/>
          </a:p>
          <a:p>
            <a:r>
              <a:rPr lang="en-US" sz="2400" dirty="0" smtClean="0"/>
              <a:t>Whenever </a:t>
            </a:r>
            <a:r>
              <a:rPr lang="en-US" sz="2400" dirty="0"/>
              <a:t>the deadline of the </a:t>
            </a:r>
            <a:r>
              <a:rPr lang="en-US" sz="2400" dirty="0" smtClean="0"/>
              <a:t>demand expires, </a:t>
            </a:r>
            <a:r>
              <a:rPr lang="sv-SE" sz="2400" dirty="0" smtClean="0"/>
              <a:t>the task </a:t>
            </a:r>
            <a:r>
              <a:rPr lang="sv-SE" sz="2400" dirty="0"/>
              <a:t>is </a:t>
            </a:r>
            <a:r>
              <a:rPr lang="sv-SE" sz="2400" dirty="0" smtClean="0"/>
              <a:t>activated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State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7992888" cy="4178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Consider a </a:t>
            </a:r>
            <a:r>
              <a:rPr lang="en-US" sz="2400" dirty="0"/>
              <a:t>scenario with real-time communication between </a:t>
            </a:r>
            <a:r>
              <a:rPr lang="en-US" sz="2400" dirty="0" smtClean="0"/>
              <a:t>the </a:t>
            </a:r>
            <a:r>
              <a:rPr lang="sv-SE" sz="2400" dirty="0" smtClean="0"/>
              <a:t>operator </a:t>
            </a:r>
            <a:r>
              <a:rPr lang="sv-SE" sz="2400" dirty="0"/>
              <a:t>and consumers</a:t>
            </a:r>
            <a:r>
              <a:rPr lang="sv-SE" sz="2400" dirty="0" smtClean="0"/>
              <a:t>.</a:t>
            </a:r>
          </a:p>
          <a:p>
            <a:endParaRPr lang="sv-SE" sz="2400" dirty="0" smtClean="0"/>
          </a:p>
          <a:p>
            <a:r>
              <a:rPr lang="en-US" sz="2400" dirty="0"/>
              <a:t>The grid operator controller </a:t>
            </a:r>
            <a:r>
              <a:rPr lang="en-US" sz="2400" dirty="0" smtClean="0"/>
              <a:t>receives requests </a:t>
            </a:r>
            <a:r>
              <a:rPr lang="en-US" sz="2400" dirty="0"/>
              <a:t>for power demands from </a:t>
            </a:r>
            <a:r>
              <a:rPr lang="en-US" sz="2400" dirty="0" smtClean="0"/>
              <a:t>consumers.</a:t>
            </a:r>
          </a:p>
          <a:p>
            <a:endParaRPr lang="en-US" sz="2400" dirty="0" smtClean="0"/>
          </a:p>
          <a:p>
            <a:r>
              <a:rPr lang="en-US" sz="2400" dirty="0" smtClean="0"/>
              <a:t> Each request has different power </a:t>
            </a:r>
            <a:r>
              <a:rPr lang="en-US" sz="2400" dirty="0"/>
              <a:t>requirement, duration, and a deadline by which it is </a:t>
            </a:r>
            <a:r>
              <a:rPr lang="en-US" sz="2400" dirty="0" smtClean="0"/>
              <a:t>to </a:t>
            </a:r>
            <a:r>
              <a:rPr lang="sv-SE" sz="2400" dirty="0" smtClean="0"/>
              <a:t>be </a:t>
            </a:r>
            <a:r>
              <a:rPr lang="sv-SE" sz="2400" dirty="0"/>
              <a:t>completed</a:t>
            </a:r>
            <a:r>
              <a:rPr lang="sv-SE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 smtClean="0"/>
              <a:t>We have discussed the </a:t>
            </a:r>
            <a:r>
              <a:rPr lang="en-US" sz="2400" dirty="0" smtClean="0"/>
              <a:t>fundamental </a:t>
            </a:r>
            <a:r>
              <a:rPr lang="en-US" sz="2400" dirty="0"/>
              <a:t>problem </a:t>
            </a:r>
            <a:r>
              <a:rPr lang="en-US" sz="2400" dirty="0" smtClean="0"/>
              <a:t>of smoothing </a:t>
            </a:r>
            <a:r>
              <a:rPr lang="en-US" sz="2400" dirty="0"/>
              <a:t>the power demand </a:t>
            </a:r>
            <a:r>
              <a:rPr lang="en-US" sz="2400" dirty="0" smtClean="0"/>
              <a:t>profile </a:t>
            </a:r>
            <a:r>
              <a:rPr lang="en-US" sz="2400" dirty="0"/>
              <a:t>so as </a:t>
            </a:r>
            <a:r>
              <a:rPr lang="en-US" sz="2400" dirty="0" smtClean="0"/>
              <a:t>to minimize </a:t>
            </a:r>
            <a:r>
              <a:rPr lang="en-US" sz="2400" dirty="0"/>
              <a:t>the grid operational cost over </a:t>
            </a:r>
            <a:r>
              <a:rPr lang="en-US" sz="2400" dirty="0" smtClean="0"/>
              <a:t>some time horizon</a:t>
            </a:r>
          </a:p>
          <a:p>
            <a:endParaRPr lang="en-US" sz="2400" dirty="0" smtClean="0"/>
          </a:p>
          <a:p>
            <a:r>
              <a:rPr lang="en-US" sz="2400" dirty="0" smtClean="0"/>
              <a:t>Various algorithms have been discussed to promote efficient energy management</a:t>
            </a:r>
          </a:p>
          <a:p>
            <a:endParaRPr lang="en-US" sz="2400" dirty="0" smtClean="0"/>
          </a:p>
          <a:p>
            <a:r>
              <a:rPr lang="en-US" sz="2400" dirty="0" smtClean="0"/>
              <a:t>Each of the algorithm is suitable for different scenarios</a:t>
            </a:r>
          </a:p>
          <a:p>
            <a:endParaRPr lang="en-US" sz="2400" dirty="0" smtClean="0"/>
          </a:p>
          <a:p>
            <a:r>
              <a:rPr lang="en-US" sz="2400" dirty="0" smtClean="0"/>
              <a:t>The factors that affect load management are various the most important being the cost to the operator and consumer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Thank you</a:t>
            </a:r>
            <a:endParaRPr lang="sv-S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operational cost is a convex </a:t>
            </a:r>
            <a:r>
              <a:rPr lang="en-US" sz="2400" dirty="0" smtClean="0"/>
              <a:t>function of </a:t>
            </a:r>
            <a:r>
              <a:rPr lang="en-US" sz="2400" dirty="0"/>
              <a:t>instantaneous total power consumption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This reflects </a:t>
            </a:r>
            <a:r>
              <a:rPr lang="en-US" sz="2400" dirty="0"/>
              <a:t>the fact </a:t>
            </a:r>
            <a:r>
              <a:rPr lang="en-US" sz="2400" dirty="0" smtClean="0"/>
              <a:t>that each </a:t>
            </a:r>
            <a:r>
              <a:rPr lang="en-US" sz="2400" dirty="0"/>
              <a:t>additional unit of power needed to serve demands is </a:t>
            </a:r>
            <a:r>
              <a:rPr lang="en-US" sz="2400" dirty="0" smtClean="0"/>
              <a:t>more expensive </a:t>
            </a:r>
            <a:r>
              <a:rPr lang="en-US" sz="2400" dirty="0"/>
              <a:t>as the demand load </a:t>
            </a:r>
            <a:r>
              <a:rPr lang="en-US" sz="2400" dirty="0" smtClean="0"/>
              <a:t>increases</a:t>
            </a:r>
          </a:p>
          <a:p>
            <a:endParaRPr lang="en-US" sz="2400" dirty="0" smtClean="0"/>
          </a:p>
          <a:p>
            <a:r>
              <a:rPr lang="en-US" sz="2400" dirty="0" smtClean="0"/>
              <a:t>Thus our aim is to reduce the operational cost of the instantaneous power consumption for each task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The </a:t>
            </a:r>
            <a:r>
              <a:rPr lang="en-US" sz="2400" dirty="0" smtClean="0"/>
              <a:t>supply </a:t>
            </a:r>
            <a:r>
              <a:rPr lang="en-US" sz="2400" dirty="0"/>
              <a:t>profile shaping depends highly on demand profile, </a:t>
            </a:r>
            <a:r>
              <a:rPr lang="en-US" sz="2400" dirty="0" smtClean="0"/>
              <a:t>the latter </a:t>
            </a:r>
            <a:r>
              <a:rPr lang="en-US" sz="2400" dirty="0"/>
              <a:t>constitutes the primary </a:t>
            </a:r>
            <a:r>
              <a:rPr lang="en-US" sz="2400" dirty="0" smtClean="0"/>
              <a:t>foundation on </a:t>
            </a:r>
            <a:r>
              <a:rPr lang="en-US" sz="2400" dirty="0"/>
              <a:t>which control </a:t>
            </a:r>
            <a:r>
              <a:rPr lang="en-US" sz="2400" dirty="0" smtClean="0"/>
              <a:t>should be </a:t>
            </a:r>
            <a:r>
              <a:rPr lang="en-US" sz="2400" dirty="0"/>
              <a:t>exercised by the </a:t>
            </a:r>
            <a:r>
              <a:rPr lang="en-US" sz="2400" dirty="0" smtClean="0"/>
              <a:t>operator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basic objective </a:t>
            </a:r>
            <a:r>
              <a:rPr lang="en-US" sz="2400" dirty="0" smtClean="0"/>
              <a:t>therefore is,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“to </a:t>
            </a:r>
            <a:r>
              <a:rPr lang="en-US" sz="2400" i="1" dirty="0"/>
              <a:t>alleviate peak load by transferring non-emergency </a:t>
            </a:r>
            <a:r>
              <a:rPr lang="en-US" sz="2400" i="1" dirty="0" smtClean="0"/>
              <a:t>power demands </a:t>
            </a:r>
            <a:r>
              <a:rPr lang="en-US" sz="2400" i="1" dirty="0"/>
              <a:t>at off-peak-load time </a:t>
            </a:r>
            <a:r>
              <a:rPr lang="en-US" sz="2400" i="1" dirty="0" smtClean="0"/>
              <a:t>intervals”.</a:t>
            </a:r>
          </a:p>
          <a:p>
            <a:endParaRPr lang="en-US" sz="2400" dirty="0" smtClean="0"/>
          </a:p>
          <a:p>
            <a:r>
              <a:rPr lang="en-US" sz="2400" dirty="0" smtClean="0"/>
              <a:t>Load </a:t>
            </a:r>
            <a:r>
              <a:rPr lang="en-US" sz="2400" dirty="0"/>
              <a:t>management aids in smoothing the power demand </a:t>
            </a:r>
            <a:r>
              <a:rPr lang="en-US" sz="2400" dirty="0" smtClean="0"/>
              <a:t>profile of </a:t>
            </a:r>
            <a:r>
              <a:rPr lang="en-US" sz="2400" dirty="0"/>
              <a:t>the system across time by avoiding power overload periods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r>
              <a:rPr lang="en-US" dirty="0"/>
              <a:t>the </a:t>
            </a:r>
            <a:r>
              <a:rPr lang="en-US" dirty="0" smtClean="0"/>
              <a:t>system operator’s perspective, </a:t>
            </a:r>
            <a:r>
              <a:rPr lang="en-US" i="1" dirty="0" smtClean="0"/>
              <a:t>effective demand </a:t>
            </a:r>
            <a:r>
              <a:rPr lang="en-US" i="1" dirty="0"/>
              <a:t>load management reduces the cost of operating </a:t>
            </a:r>
            <a:r>
              <a:rPr lang="en-US" i="1" dirty="0" smtClean="0"/>
              <a:t>the grid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rom the consumer’s perspective, </a:t>
            </a:r>
            <a:r>
              <a:rPr lang="en-US" i="1" dirty="0"/>
              <a:t>it lowers </a:t>
            </a:r>
            <a:r>
              <a:rPr lang="en-US" i="1" dirty="0" smtClean="0"/>
              <a:t>real time </a:t>
            </a:r>
            <a:r>
              <a:rPr lang="sv-SE" i="1" dirty="0" smtClean="0"/>
              <a:t>electricity prices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off-line version of the demand </a:t>
            </a:r>
            <a:r>
              <a:rPr lang="en-US" sz="2400" i="1" dirty="0" smtClean="0"/>
              <a:t>scheduling </a:t>
            </a:r>
            <a:r>
              <a:rPr lang="sv-SE" sz="2400" i="1" dirty="0" smtClean="0"/>
              <a:t>problem</a:t>
            </a:r>
          </a:p>
          <a:p>
            <a:pPr lvl="1"/>
            <a:r>
              <a:rPr lang="en-US" sz="2400" dirty="0" smtClean="0"/>
              <a:t>elastic demands (preemptive task scheduling) and </a:t>
            </a:r>
          </a:p>
          <a:p>
            <a:pPr lvl="1"/>
            <a:r>
              <a:rPr lang="en-US" sz="2400" dirty="0" smtClean="0"/>
              <a:t>inelastic </a:t>
            </a:r>
            <a:r>
              <a:rPr lang="en-US" sz="2400" dirty="0"/>
              <a:t>demands (</a:t>
            </a:r>
            <a:r>
              <a:rPr lang="en-US" sz="2400" dirty="0" smtClean="0"/>
              <a:t>non-preemptive task scheduling)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sv-SE" sz="2400" i="1" dirty="0"/>
              <a:t>online dynamic scheduling </a:t>
            </a:r>
            <a:r>
              <a:rPr lang="sv-SE" sz="2400" i="1" dirty="0" smtClean="0"/>
              <a:t>problem</a:t>
            </a:r>
          </a:p>
          <a:p>
            <a:pPr lvl="1"/>
            <a:r>
              <a:rPr lang="sv-SE" sz="2400" dirty="0"/>
              <a:t>Default Policy: No </a:t>
            </a:r>
            <a:r>
              <a:rPr lang="sv-SE" sz="2400" dirty="0" smtClean="0"/>
              <a:t>scheduling</a:t>
            </a:r>
          </a:p>
          <a:p>
            <a:pPr lvl="1"/>
            <a:r>
              <a:rPr lang="sv-SE" sz="2400" dirty="0"/>
              <a:t>A Universal Lower Bound</a:t>
            </a:r>
            <a:endParaRPr lang="en-US" sz="2400" dirty="0" smtClean="0"/>
          </a:p>
          <a:p>
            <a:pPr lvl="1"/>
            <a:r>
              <a:rPr lang="en-US" sz="2400" dirty="0"/>
              <a:t>An Asymptotically Optimal Policy: Controlled Release</a:t>
            </a:r>
            <a:endParaRPr lang="en-US" sz="2400" dirty="0" smtClean="0"/>
          </a:p>
          <a:p>
            <a:pPr lvl="1"/>
            <a:r>
              <a:rPr lang="en-US" sz="2400" dirty="0"/>
              <a:t>Optimal Threshold Based Control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Each </a:t>
            </a:r>
            <a:r>
              <a:rPr lang="en-US" sz="2400" dirty="0" smtClean="0"/>
              <a:t>power </a:t>
            </a:r>
            <a:r>
              <a:rPr lang="en-US" sz="2400" dirty="0"/>
              <a:t>demand task n, n = 1, 2, . . . </a:t>
            </a:r>
            <a:r>
              <a:rPr lang="en-US" sz="2400" dirty="0" smtClean="0"/>
              <a:t> </a:t>
            </a:r>
            <a:r>
              <a:rPr lang="en-US" sz="2400" dirty="0"/>
              <a:t>h</a:t>
            </a:r>
            <a:r>
              <a:rPr lang="en-US" sz="2400" dirty="0" smtClean="0"/>
              <a:t>as,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time of </a:t>
            </a:r>
            <a:r>
              <a:rPr lang="en-US" sz="2400" dirty="0" smtClean="0"/>
              <a:t>generation a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, 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time duration </a:t>
            </a:r>
            <a:r>
              <a:rPr lang="en-US" sz="2400" dirty="0" err="1"/>
              <a:t>s</a:t>
            </a:r>
            <a:r>
              <a:rPr lang="en-US" sz="2400" baseline="-25000" dirty="0" err="1"/>
              <a:t>n</a:t>
            </a:r>
            <a:r>
              <a:rPr lang="en-US" sz="2400" dirty="0"/>
              <a:t> time units, and </a:t>
            </a:r>
            <a:endParaRPr lang="en-US" sz="2400" dirty="0" smtClean="0"/>
          </a:p>
          <a:p>
            <a:pPr lvl="1"/>
            <a:r>
              <a:rPr lang="en-US" sz="2400" dirty="0" smtClean="0"/>
              <a:t>an </a:t>
            </a:r>
            <a:r>
              <a:rPr lang="en-US" sz="2400" dirty="0"/>
              <a:t>instantaneous </a:t>
            </a:r>
            <a:r>
              <a:rPr lang="en-US" sz="2400" dirty="0" smtClean="0"/>
              <a:t>power requirement </a:t>
            </a:r>
            <a:r>
              <a:rPr lang="en-US" sz="2400" dirty="0" err="1"/>
              <a:t>p</a:t>
            </a:r>
            <a:r>
              <a:rPr lang="en-US" sz="2400" baseline="-25000" dirty="0" err="1"/>
              <a:t>n</a:t>
            </a:r>
            <a:r>
              <a:rPr lang="en-US" sz="2400" dirty="0"/>
              <a:t> (in Watts) when the corresponding task </a:t>
            </a:r>
            <a:r>
              <a:rPr lang="en-US" sz="2400" dirty="0" smtClean="0"/>
              <a:t>is </a:t>
            </a:r>
            <a:r>
              <a:rPr lang="sv-SE" sz="2400" dirty="0" smtClean="0"/>
              <a:t>activated </a:t>
            </a:r>
            <a:r>
              <a:rPr lang="sv-SE" sz="2400" dirty="0"/>
              <a:t>and consumes </a:t>
            </a:r>
            <a:r>
              <a:rPr lang="sv-SE" sz="2400" dirty="0" smtClean="0"/>
              <a:t>power</a:t>
            </a:r>
          </a:p>
          <a:p>
            <a:pPr lvl="1"/>
            <a:r>
              <a:rPr lang="en-US" sz="2400" dirty="0" smtClean="0"/>
              <a:t>Each </a:t>
            </a:r>
            <a:r>
              <a:rPr lang="en-US" sz="2400" dirty="0"/>
              <a:t>task is characterized </a:t>
            </a:r>
            <a:r>
              <a:rPr lang="en-US" sz="2400" dirty="0" smtClean="0"/>
              <a:t>by </a:t>
            </a:r>
            <a:r>
              <a:rPr lang="en-US" sz="2400" i="1" dirty="0" smtClean="0"/>
              <a:t>delay </a:t>
            </a:r>
            <a:r>
              <a:rPr lang="en-US" sz="2400" i="1" dirty="0"/>
              <a:t>tolerance in being </a:t>
            </a:r>
            <a:r>
              <a:rPr lang="en-US" sz="2400" i="1" dirty="0" smtClean="0"/>
              <a:t>activated, </a:t>
            </a:r>
            <a:r>
              <a:rPr lang="en-US" sz="2400" dirty="0" smtClean="0"/>
              <a:t>this is the </a:t>
            </a:r>
            <a:r>
              <a:rPr lang="en-US" sz="2400" dirty="0"/>
              <a:t>deadline </a:t>
            </a:r>
            <a:r>
              <a:rPr lang="en-US" sz="2400" dirty="0" err="1"/>
              <a:t>d</a:t>
            </a:r>
            <a:r>
              <a:rPr lang="en-US" sz="2400" baseline="-25000" dirty="0" err="1"/>
              <a:t>n</a:t>
            </a:r>
            <a:r>
              <a:rPr lang="en-US" sz="2400" dirty="0"/>
              <a:t> </a:t>
            </a:r>
            <a:r>
              <a:rPr lang="en-US" sz="2400" dirty="0" smtClean="0"/>
              <a:t>, where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≥ </a:t>
            </a:r>
            <a:r>
              <a:rPr lang="en-US" sz="2400" dirty="0"/>
              <a:t>a</a:t>
            </a:r>
            <a:r>
              <a:rPr lang="en-US" sz="2400" baseline="-25000" dirty="0"/>
              <a:t>n</a:t>
            </a:r>
            <a:r>
              <a:rPr lang="en-US" sz="2400" dirty="0"/>
              <a:t> by which it needs </a:t>
            </a:r>
            <a:r>
              <a:rPr lang="en-US" sz="2400" dirty="0" smtClean="0"/>
              <a:t>to </a:t>
            </a:r>
            <a:r>
              <a:rPr lang="sv-SE" sz="2400" dirty="0" smtClean="0"/>
              <a:t>be </a:t>
            </a:r>
            <a:r>
              <a:rPr lang="sv-SE" sz="2400" dirty="0"/>
              <a:t>completed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33028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Cost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At each time t, let P(t) denote the total </a:t>
            </a:r>
            <a:r>
              <a:rPr lang="en-US" sz="2400" dirty="0" smtClean="0"/>
              <a:t>instantaneous consumed </a:t>
            </a:r>
            <a:r>
              <a:rPr lang="en-US" sz="2400" dirty="0"/>
              <a:t>power in the </a:t>
            </a:r>
            <a:r>
              <a:rPr lang="en-US" sz="2400" dirty="0" smtClean="0"/>
              <a:t>system</a:t>
            </a:r>
          </a:p>
          <a:p>
            <a:r>
              <a:rPr lang="sv-SE" sz="2400" dirty="0" smtClean="0"/>
              <a:t>Then we denote </a:t>
            </a:r>
            <a:r>
              <a:rPr lang="en-US" sz="2400" dirty="0" smtClean="0"/>
              <a:t>instantaneous </a:t>
            </a:r>
            <a:r>
              <a:rPr lang="en-US" sz="2400" dirty="0"/>
              <a:t>cost associated with power consumption P(t) </a:t>
            </a:r>
            <a:r>
              <a:rPr lang="en-US" sz="2400" dirty="0" smtClean="0"/>
              <a:t>at </a:t>
            </a:r>
            <a:r>
              <a:rPr lang="sv-SE" sz="2400" dirty="0" smtClean="0"/>
              <a:t>time </a:t>
            </a:r>
            <a:r>
              <a:rPr lang="sv-SE" sz="2400" dirty="0"/>
              <a:t>t as C(P(t</a:t>
            </a:r>
            <a:r>
              <a:rPr lang="sv-SE" sz="2400" dirty="0" smtClean="0"/>
              <a:t>))</a:t>
            </a:r>
          </a:p>
          <a:p>
            <a:r>
              <a:rPr lang="sv-SE" sz="2400" dirty="0"/>
              <a:t>Convexity of C</a:t>
            </a:r>
            <a:r>
              <a:rPr lang="sv-SE" sz="2400" dirty="0" smtClean="0"/>
              <a:t>(・) </a:t>
            </a:r>
            <a:r>
              <a:rPr lang="sv-SE" sz="2400" dirty="0"/>
              <a:t>reflects the fact that </a:t>
            </a:r>
            <a:r>
              <a:rPr lang="sv-SE" sz="2400" dirty="0" smtClean="0"/>
              <a:t>the </a:t>
            </a:r>
            <a:r>
              <a:rPr lang="en-US" sz="2400" dirty="0" smtClean="0"/>
              <a:t>differential </a:t>
            </a:r>
            <a:r>
              <a:rPr lang="en-US" sz="2400" dirty="0"/>
              <a:t>cost of power consumption for the electric </a:t>
            </a:r>
            <a:r>
              <a:rPr lang="en-US" sz="2400" dirty="0" smtClean="0"/>
              <a:t>utility operator </a:t>
            </a:r>
            <a:r>
              <a:rPr lang="en-US" sz="2400" dirty="0"/>
              <a:t>increases as the demand </a:t>
            </a:r>
            <a:r>
              <a:rPr lang="en-US" sz="2400" dirty="0" smtClean="0"/>
              <a:t>increases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cost may be a piecewise linear function of the form:</a:t>
            </a:r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b="1" dirty="0" smtClean="0"/>
              <a:t>C(x</a:t>
            </a:r>
            <a:r>
              <a:rPr lang="sv-SE" sz="2400" b="1" dirty="0"/>
              <a:t>) = </a:t>
            </a:r>
            <a:r>
              <a:rPr lang="sv-SE" sz="2400" b="1" dirty="0" smtClean="0"/>
              <a:t>max </a:t>
            </a:r>
            <a:r>
              <a:rPr lang="sv-SE" sz="2400" b="1" baseline="-25000" dirty="0" smtClean="0"/>
              <a:t>i=1</a:t>
            </a:r>
            <a:r>
              <a:rPr lang="sv-SE" sz="2400" b="1" baseline="-25000" dirty="0"/>
              <a:t>,...,</a:t>
            </a:r>
            <a:r>
              <a:rPr lang="sv-SE" sz="2400" b="1" baseline="-25000" dirty="0" smtClean="0"/>
              <a:t>L</a:t>
            </a:r>
            <a:r>
              <a:rPr lang="sv-SE" sz="2400" b="1" dirty="0" smtClean="0"/>
              <a:t> {k</a:t>
            </a:r>
            <a:r>
              <a:rPr lang="sv-SE" sz="2400" b="1" baseline="-25000" dirty="0" smtClean="0"/>
              <a:t>i</a:t>
            </a:r>
            <a:r>
              <a:rPr lang="sv-SE" sz="2400" b="1" dirty="0" smtClean="0"/>
              <a:t>x </a:t>
            </a:r>
            <a:r>
              <a:rPr lang="sv-SE" sz="2400" b="1" dirty="0"/>
              <a:t>+ </a:t>
            </a:r>
            <a:r>
              <a:rPr lang="sv-SE" sz="2400" b="1" dirty="0" smtClean="0"/>
              <a:t>b</a:t>
            </a:r>
            <a:r>
              <a:rPr lang="sv-SE" sz="2400" b="1" baseline="-25000" dirty="0" smtClean="0"/>
              <a:t>i</a:t>
            </a:r>
            <a:r>
              <a:rPr lang="sv-SE" sz="2400" b="1" dirty="0" smtClean="0"/>
              <a:t>} </a:t>
            </a:r>
            <a:r>
              <a:rPr lang="sv-SE" sz="2400" dirty="0" smtClean="0"/>
              <a:t>                                          </a:t>
            </a:r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en-US" sz="2000" dirty="0" smtClean="0"/>
              <a:t>with 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≤ . . . ≤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L</a:t>
            </a:r>
            <a:r>
              <a:rPr lang="en-US" sz="2000" dirty="0" smtClean="0"/>
              <a:t>, accounting for L different classes of power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consumption</a:t>
            </a:r>
            <a:r>
              <a:rPr lang="en-US" sz="2000" dirty="0"/>
              <a:t>, where each additional Watt consumed costs </a:t>
            </a:r>
            <a:r>
              <a:rPr lang="en-US" sz="2000" dirty="0" smtClean="0"/>
              <a:t>more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when </a:t>
            </a:r>
            <a:r>
              <a:rPr lang="en-US" sz="2000" dirty="0"/>
              <a:t>at class </a:t>
            </a:r>
            <a:r>
              <a:rPr lang="en-US" sz="2000" dirty="0" smtClean="0"/>
              <a:t>ℓ </a:t>
            </a:r>
            <a:r>
              <a:rPr lang="en-US" sz="2000" dirty="0"/>
              <a:t>than at class (ℓ − 1)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960</Words>
  <Application>Microsoft Office PowerPoint</Application>
  <PresentationFormat>On-screen Show (4:3)</PresentationFormat>
  <Paragraphs>126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Control and Optimization Meet the Smart Power Grid: Scheduling of Power Demands for Optimal Energy Management</vt:lpstr>
      <vt:lpstr>Introduction</vt:lpstr>
      <vt:lpstr>Introduction Cntd..</vt:lpstr>
      <vt:lpstr>Aim</vt:lpstr>
      <vt:lpstr>Benefits</vt:lpstr>
      <vt:lpstr>Approaches</vt:lpstr>
      <vt:lpstr>THE MODEL</vt:lpstr>
      <vt:lpstr>PowerPoint Presentation</vt:lpstr>
      <vt:lpstr>Cost Model</vt:lpstr>
      <vt:lpstr>OFF-LINE DEMAND SCHEDULING PROBLEM</vt:lpstr>
      <vt:lpstr>Preemptive scheduling of tasks</vt:lpstr>
      <vt:lpstr>Preemptive scheduling of tasks</vt:lpstr>
      <vt:lpstr>Continuous-valued problem</vt:lpstr>
      <vt:lpstr>Non-preemptive scheduling of tasks</vt:lpstr>
      <vt:lpstr>Bin Packing problem</vt:lpstr>
      <vt:lpstr>Online dynamic scheduling problem</vt:lpstr>
      <vt:lpstr>Threshold based Control Policies</vt:lpstr>
      <vt:lpstr>Threshold based Control Policies</vt:lpstr>
      <vt:lpstr>System State</vt:lpstr>
      <vt:lpstr>Summary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and Optimization Meet the Smart Power Grid: Scheduling of Power Demands for Optimal Energy Management</dc:title>
  <dc:creator>Sanjna</dc:creator>
  <cp:lastModifiedBy>Vincenzo Massimiliano Gulisano</cp:lastModifiedBy>
  <cp:revision>29</cp:revision>
  <dcterms:created xsi:type="dcterms:W3CDTF">2013-05-07T23:04:24Z</dcterms:created>
  <dcterms:modified xsi:type="dcterms:W3CDTF">2013-05-14T11:16:05Z</dcterms:modified>
</cp:coreProperties>
</file>