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docProps/app.xml" ContentType="application/vnd.openxmlformats-officedocument.extended-properties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70" r:id="rId3"/>
    <p:sldId id="271" r:id="rId4"/>
    <p:sldId id="272" r:id="rId5"/>
    <p:sldId id="274" r:id="rId6"/>
    <p:sldId id="275" r:id="rId7"/>
    <p:sldId id="276" r:id="rId8"/>
    <p:sldId id="273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</p:sldIdLst>
  <p:sldSz cx="9144000" cy="6858000" type="screen4x3"/>
  <p:notesSz cx="9144000" cy="6858000"/>
  <p:defaultTextStyle>
    <a:defPPr>
      <a:defRPr lang="sv-SE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  <p:clrMru>
    <a:srgbClr val="FFCC66"/>
    <a:srgbClr val="CC0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1536" autoAdjust="0"/>
    <p:restoredTop sz="94728" autoAdjust="0"/>
  </p:normalViewPr>
  <p:slideViewPr>
    <p:cSldViewPr>
      <p:cViewPr varScale="1">
        <p:scale>
          <a:sx n="116" d="100"/>
          <a:sy n="116" d="100"/>
        </p:scale>
        <p:origin x="-1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heme" Target="theme/theme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interSettings" Target="printerSettings/printerSettings1.bin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viewProps" Target="viewProps.xml"/><Relationship Id="rId4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6C1C56-90D3-D444-82ED-45847F7656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AB14CF-6494-484E-8A2E-E1F97BB506B1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C5214-3507-F84F-AC5F-2EBFDE7F7AE0}" type="slidenum">
              <a:rPr lang="sv-SE"/>
              <a:pPr/>
              <a:t>1</a:t>
            </a:fld>
            <a:endParaRPr lang="sv-SE" dirty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E88A4-2AE9-2D4C-91EE-6C48F453E67A}" type="slidenum">
              <a:rPr lang="sv-SE"/>
              <a:pPr/>
              <a:t>10</a:t>
            </a:fld>
            <a:endParaRPr lang="sv-SE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FA33E-603E-A141-B5A7-E1F5CE0E6AB2}" type="slidenum">
              <a:rPr lang="sv-SE"/>
              <a:pPr/>
              <a:t>11</a:t>
            </a:fld>
            <a:endParaRPr lang="sv-SE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E7F7B-AE8B-6E4D-B2DD-12BEA827C5B6}" type="slidenum">
              <a:rPr lang="sv-SE"/>
              <a:pPr/>
              <a:t>12</a:t>
            </a:fld>
            <a:endParaRPr lang="sv-SE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DD48FE-EECF-AD44-8483-D629311A4F36}" type="slidenum">
              <a:rPr lang="sv-SE"/>
              <a:pPr/>
              <a:t>13</a:t>
            </a:fld>
            <a:endParaRPr lang="sv-SE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E91F1-733A-D44B-8E99-A79546AA3FC0}" type="slidenum">
              <a:rPr lang="sv-SE"/>
              <a:pPr/>
              <a:t>14</a:t>
            </a:fld>
            <a:endParaRPr lang="sv-SE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6AF8A-4D4A-8642-A52C-938AD247F2E5}" type="slidenum">
              <a:rPr lang="sv-SE"/>
              <a:pPr/>
              <a:t>16</a:t>
            </a:fld>
            <a:endParaRPr lang="sv-SE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DC3F51-04FB-B84C-A591-F5FCCB6B2010}" type="slidenum">
              <a:rPr lang="sv-SE"/>
              <a:pPr/>
              <a:t>17</a:t>
            </a:fld>
            <a:endParaRPr lang="sv-SE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5A376-913C-0E41-A42C-10A239FC837F}" type="slidenum">
              <a:rPr lang="sv-SE"/>
              <a:pPr/>
              <a:t>18</a:t>
            </a:fld>
            <a:endParaRPr lang="sv-SE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6ADE06-9606-7E46-8A05-85D4ACBE8852}" type="slidenum">
              <a:rPr lang="sv-SE"/>
              <a:pPr/>
              <a:t>2</a:t>
            </a:fld>
            <a:endParaRPr lang="sv-SE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F1386-99FD-1146-BA86-6545B1DD9E90}" type="slidenum">
              <a:rPr lang="sv-SE"/>
              <a:pPr/>
              <a:t>3</a:t>
            </a:fld>
            <a:endParaRPr lang="sv-SE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F97D7-0A9C-9646-AF44-5E39CDC88D2C}" type="slidenum">
              <a:rPr lang="sv-SE"/>
              <a:pPr/>
              <a:t>4</a:t>
            </a:fld>
            <a:endParaRPr lang="sv-SE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7D56F-8551-A741-814D-9ED477F2AAF6}" type="slidenum">
              <a:rPr lang="sv-SE"/>
              <a:pPr/>
              <a:t>5</a:t>
            </a:fld>
            <a:endParaRPr lang="sv-SE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B0F54-1E57-CD48-8E2A-EECD653FF9AB}" type="slidenum">
              <a:rPr lang="sv-SE"/>
              <a:pPr/>
              <a:t>6</a:t>
            </a:fld>
            <a:endParaRPr lang="sv-SE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835FC-0362-D348-A15E-3EA5677BE4CF}" type="slidenum">
              <a:rPr lang="sv-SE"/>
              <a:pPr/>
              <a:t>7</a:t>
            </a:fld>
            <a:endParaRPr lang="sv-SE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79239-9659-AC46-B908-7267925D6F3F}" type="slidenum">
              <a:rPr lang="sv-SE"/>
              <a:pPr/>
              <a:t>8</a:t>
            </a:fld>
            <a:endParaRPr lang="sv-SE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14FEC-4084-F343-B04D-C9435BB89A7C}" type="slidenum">
              <a:rPr lang="sv-SE"/>
              <a:pPr/>
              <a:t>9</a:t>
            </a:fld>
            <a:endParaRPr lang="sv-SE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>
                <a:latin typeface="Times New Roman" charset="0"/>
              </a:endParaRPr>
            </a:p>
          </p:txBody>
        </p:sp>
        <p:grpSp>
          <p:nvGrpSpPr>
            <p:cNvPr id="51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  <p:sp>
            <p:nvSpPr>
              <p:cNvPr id="51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5C0A80-145D-7A47-9FB7-BCC0DDD43F21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400"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0AFA7F34-90F2-4646-AEFA-9134379BCCEB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CB5CB4-F2EC-0B43-8DCF-50D820AE2322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B2D391-6469-6741-A151-F5D1E9251F18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8469CE7F-EFB9-2E48-8A07-EB6DBA23B523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5215C8-B219-8C43-A515-69CCD8437B9B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205D3D04-566B-3246-84CC-EE14484A3B0D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690459-1AB2-D147-B557-C4EEB440CD81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51417E-4C33-574C-B023-5479AF0D7262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A2F88F-DC80-9642-9CEE-99E26CDD8C3C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41E64E-8F7C-E844-8117-E02CFEDE97C0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charset="0"/>
              </a:defRPr>
            </a:lvl1pPr>
          </a:lstStyle>
          <a:p>
            <a:fld id="{A22A27B8-4E9F-784B-AE59-63BDBFB9AFE7}" type="slidenum">
              <a:rPr lang="sv-SE"/>
              <a:pPr/>
              <a:t>‹#›</a:t>
            </a:fld>
            <a:endParaRPr lang="sv-SE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>
                <a:latin typeface="Times New Roman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>
                <a:latin typeface="Times New Roman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16238" y="1828800"/>
            <a:ext cx="6075362" cy="2209800"/>
          </a:xfrm>
        </p:spPr>
        <p:txBody>
          <a:bodyPr/>
          <a:lstStyle/>
          <a:p>
            <a:r>
              <a:rPr lang="en-US" sz="4600" dirty="0" smtClean="0"/>
              <a:t>Parallelism and Concurrency</a:t>
            </a:r>
            <a:endParaRPr lang="en-US" sz="4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 smtClean="0"/>
              <a:t>Koen Lindström Claessen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Chalmers University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Gothenburg, Sweden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3810000"/>
            <a:ext cx="2492990" cy="630942"/>
          </a:xfrm>
          <a:prstGeom prst="rect">
            <a:avLst/>
          </a:prstGeom>
          <a:noFill/>
          <a:effectLst>
            <a:outerShdw blurRad="50800" dist="38100" dir="270000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3500" b="1" dirty="0" smtClean="0">
                <a:solidFill>
                  <a:srgbClr val="FF0000"/>
                </a:solidFill>
                <a:latin typeface="Handwriting - Dakota"/>
                <a:cs typeface="Handwriting - Dakota"/>
              </a:rPr>
              <a:t>Ulf Norell</a:t>
            </a:r>
            <a:endParaRPr lang="en-GB" sz="3500" b="1" dirty="0">
              <a:solidFill>
                <a:srgbClr val="FF0000"/>
              </a:solidFill>
              <a:latin typeface="Handwriting - Dakota"/>
              <a:cs typeface="Handwriting - Dakota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2819400" y="4495800"/>
            <a:ext cx="4876800" cy="76200"/>
          </a:xfrm>
          <a:prstGeom prst="line">
            <a:avLst/>
          </a:prstGeom>
          <a:solidFill>
            <a:srgbClr val="FFCC66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Parallel Strategies</a:t>
            </a: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1116013" y="2565400"/>
            <a:ext cx="6767512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pmap :: Strategy b -&gt; (a -&gt; b) -&gt; [a] -&gt; [b]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pmap strat f xs = map f xs `using` parList strat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More ...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Implemented in GHC</a:t>
            </a:r>
          </a:p>
          <a:p>
            <a:pPr lvl="1"/>
            <a:r>
              <a:rPr lang="sv-SE"/>
              <a:t>Control.Parallel</a:t>
            </a:r>
          </a:p>
          <a:p>
            <a:pPr lvl="1"/>
            <a:r>
              <a:rPr lang="sv-SE"/>
              <a:t>Control.Parallel.Strategies</a:t>
            </a:r>
          </a:p>
          <a:p>
            <a:r>
              <a:rPr lang="sv-SE"/>
              <a:t>Also look at:</a:t>
            </a:r>
          </a:p>
          <a:p>
            <a:pPr lvl="1"/>
            <a:r>
              <a:rPr lang="sv-SE"/>
              <a:t>Control.Concurrent (-threaded)</a:t>
            </a:r>
          </a:p>
          <a:p>
            <a:pPr lvl="1"/>
            <a:r>
              <a:rPr lang="sv-SE"/>
              <a:t>Control.Monad.STM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Programming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040188"/>
          </a:xfrm>
        </p:spPr>
        <p:txBody>
          <a:bodyPr/>
          <a:lstStyle/>
          <a:p>
            <a:r>
              <a:rPr lang="en-US"/>
              <a:t>Processes</a:t>
            </a:r>
          </a:p>
          <a:p>
            <a:pPr lvl="1"/>
            <a:r>
              <a:rPr lang="en-US"/>
              <a:t>Concurrency</a:t>
            </a:r>
          </a:p>
          <a:p>
            <a:pPr lvl="1"/>
            <a:r>
              <a:rPr lang="en-US"/>
              <a:t>Parallelism</a:t>
            </a:r>
          </a:p>
          <a:p>
            <a:r>
              <a:rPr lang="en-US"/>
              <a:t>Shared resources</a:t>
            </a:r>
          </a:p>
          <a:p>
            <a:pPr lvl="1"/>
            <a:r>
              <a:rPr lang="en-US"/>
              <a:t>Communication</a:t>
            </a:r>
          </a:p>
          <a:p>
            <a:pPr lvl="1"/>
            <a:r>
              <a:rPr lang="en-US"/>
              <a:t>Locks</a:t>
            </a:r>
          </a:p>
          <a:p>
            <a:pPr lvl="1"/>
            <a:r>
              <a:rPr lang="en-US"/>
              <a:t>Blocking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Haskell (v1.0)</a:t>
            </a:r>
            <a:br>
              <a:rPr lang="en-US"/>
            </a:br>
            <a:r>
              <a:rPr lang="en-US" sz="3200">
                <a:latin typeface="Courier New" charset="0"/>
              </a:rPr>
              <a:t>Control.Concurrent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971550" y="2060575"/>
            <a:ext cx="7056438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fork 	:: IO a -&gt; IO Pid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kill	:: Pid -&gt; IO ()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971550" y="3357563"/>
            <a:ext cx="7056438" cy="19177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rgbClr val="CC0000"/>
                </a:solidFill>
              </a:rPr>
              <a:t>type</a:t>
            </a:r>
            <a:r>
              <a:rPr lang="sv-SE">
                <a:solidFill>
                  <a:schemeClr val="bg2"/>
                </a:solidFill>
              </a:rPr>
              <a:t> MVar a</a:t>
            </a:r>
          </a:p>
          <a:p>
            <a:pPr algn="l"/>
            <a:endParaRPr lang="sv-SE">
              <a:solidFill>
                <a:schemeClr val="bg2"/>
              </a:solidFill>
            </a:endParaRPr>
          </a:p>
          <a:p>
            <a:pPr algn="l"/>
            <a:r>
              <a:rPr lang="sv-SE">
                <a:solidFill>
                  <a:schemeClr val="bg2"/>
                </a:solidFill>
              </a:rPr>
              <a:t>newEmptyMVar	:: IO (MVar a)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takeMVar		:: MVar a -&gt; IO a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putMVar		:: MVar a -&gt; a -&gt; IO ()</a:t>
            </a:r>
          </a:p>
        </p:txBody>
      </p:sp>
      <p:sp>
        <p:nvSpPr>
          <p:cNvPr id="138247" name="AutoShape 7"/>
          <p:cNvSpPr>
            <a:spLocks noChangeArrowheads="1"/>
          </p:cNvSpPr>
          <p:nvPr/>
        </p:nvSpPr>
        <p:spPr bwMode="auto">
          <a:xfrm>
            <a:off x="6156325" y="1412875"/>
            <a:ext cx="2376488" cy="936625"/>
          </a:xfrm>
          <a:prstGeom prst="wedgeRoundRectCallout">
            <a:avLst>
              <a:gd name="adj1" fmla="val -40181"/>
              <a:gd name="adj2" fmla="val 75426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starting/killing processes</a:t>
            </a:r>
          </a:p>
        </p:txBody>
      </p:sp>
      <p:sp>
        <p:nvSpPr>
          <p:cNvPr id="138248" name="AutoShape 8"/>
          <p:cNvSpPr>
            <a:spLocks noChangeArrowheads="1"/>
          </p:cNvSpPr>
          <p:nvPr/>
        </p:nvSpPr>
        <p:spPr bwMode="auto">
          <a:xfrm>
            <a:off x="6588125" y="2997200"/>
            <a:ext cx="1800225" cy="936625"/>
          </a:xfrm>
          <a:prstGeom prst="wedgeRoundRectCallout">
            <a:avLst>
              <a:gd name="adj1" fmla="val -75486"/>
              <a:gd name="adj2" fmla="val -2375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a shared resource</a:t>
            </a:r>
          </a:p>
        </p:txBody>
      </p:sp>
      <p:sp>
        <p:nvSpPr>
          <p:cNvPr id="138249" name="AutoShape 9"/>
          <p:cNvSpPr>
            <a:spLocks noChangeArrowheads="1"/>
          </p:cNvSpPr>
          <p:nvPr/>
        </p:nvSpPr>
        <p:spPr bwMode="auto">
          <a:xfrm>
            <a:off x="2339975" y="5516563"/>
            <a:ext cx="1800225" cy="936625"/>
          </a:xfrm>
          <a:prstGeom prst="wedgeRoundRectCallout">
            <a:avLst>
              <a:gd name="adj1" fmla="val -47884"/>
              <a:gd name="adj2" fmla="val -116611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blocking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Haskell (v1.0)</a:t>
            </a:r>
            <a:br>
              <a:rPr lang="en-US"/>
            </a:br>
            <a:r>
              <a:rPr lang="en-US" sz="3200">
                <a:latin typeface="Courier New" charset="0"/>
              </a:rPr>
              <a:t>Control.Concurrent.Chan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971550" y="2205038"/>
            <a:ext cx="7056438" cy="19177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rgbClr val="CC0000"/>
                </a:solidFill>
              </a:rPr>
              <a:t>type</a:t>
            </a:r>
            <a:r>
              <a:rPr lang="sv-SE">
                <a:solidFill>
                  <a:schemeClr val="bg2"/>
                </a:solidFill>
              </a:rPr>
              <a:t> Chan a</a:t>
            </a:r>
          </a:p>
          <a:p>
            <a:pPr algn="l"/>
            <a:endParaRPr lang="sv-SE">
              <a:solidFill>
                <a:schemeClr val="bg2"/>
              </a:solidFill>
            </a:endParaRPr>
          </a:p>
          <a:p>
            <a:pPr algn="l"/>
            <a:r>
              <a:rPr lang="sv-SE">
                <a:solidFill>
                  <a:schemeClr val="bg2"/>
                </a:solidFill>
              </a:rPr>
              <a:t>newChan	:: IO (Chan a)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readChan	:: Chan a -&gt; IO a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writeChan	:: Chan a -&gt; a -&gt; IO ()</a:t>
            </a:r>
          </a:p>
        </p:txBody>
      </p:sp>
      <p:sp>
        <p:nvSpPr>
          <p:cNvPr id="140294" name="AutoShape 6"/>
          <p:cNvSpPr>
            <a:spLocks noChangeArrowheads="1"/>
          </p:cNvSpPr>
          <p:nvPr/>
        </p:nvSpPr>
        <p:spPr bwMode="auto">
          <a:xfrm>
            <a:off x="6516688" y="1916113"/>
            <a:ext cx="2016125" cy="1079500"/>
          </a:xfrm>
          <a:prstGeom prst="wedgeRoundRectCallout">
            <a:avLst>
              <a:gd name="adj1" fmla="val -80551"/>
              <a:gd name="adj2" fmla="val -7060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an unbounded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/>
              <a:t>Typical Concurrent Programming Today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Use MVars (or similar concepts) to implement ”locks”</a:t>
            </a:r>
          </a:p>
          <a:p>
            <a:pPr lvl="1"/>
            <a:r>
              <a:rPr lang="sv-SE"/>
              <a:t>Grab the lock</a:t>
            </a:r>
          </a:p>
          <a:p>
            <a:pPr lvl="2"/>
            <a:r>
              <a:rPr lang="sv-SE"/>
              <a:t>Block if someone else has it</a:t>
            </a:r>
          </a:p>
          <a:p>
            <a:pPr lvl="1"/>
            <a:r>
              <a:rPr lang="sv-SE"/>
              <a:t>Do your thing</a:t>
            </a:r>
          </a:p>
          <a:p>
            <a:pPr lvl="1"/>
            <a:r>
              <a:rPr lang="sv-SE"/>
              <a:t>Release the 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With Locking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040188"/>
          </a:xfrm>
        </p:spPr>
        <p:txBody>
          <a:bodyPr/>
          <a:lstStyle/>
          <a:p>
            <a:r>
              <a:rPr lang="en-US"/>
              <a:t>Races</a:t>
            </a:r>
          </a:p>
          <a:p>
            <a:pPr lvl="1"/>
            <a:r>
              <a:rPr lang="en-US"/>
              <a:t>Forgotten lock</a:t>
            </a:r>
          </a:p>
          <a:p>
            <a:r>
              <a:rPr lang="en-US"/>
              <a:t>Deadlock</a:t>
            </a:r>
          </a:p>
          <a:p>
            <a:pPr lvl="1"/>
            <a:r>
              <a:rPr lang="en-US"/>
              <a:t>Grabbing/releasing locks in wrong order</a:t>
            </a:r>
          </a:p>
          <a:p>
            <a:r>
              <a:rPr lang="en-US"/>
              <a:t>Error recovery</a:t>
            </a:r>
          </a:p>
          <a:p>
            <a:pPr lvl="1"/>
            <a:r>
              <a:rPr lang="en-US"/>
              <a:t>Invariants</a:t>
            </a:r>
          </a:p>
          <a:p>
            <a:pPr lvl="1"/>
            <a:r>
              <a:rPr lang="en-US"/>
              <a:t>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Biggest Problem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040188"/>
          </a:xfrm>
        </p:spPr>
        <p:txBody>
          <a:bodyPr/>
          <a:lstStyle/>
          <a:p>
            <a:r>
              <a:rPr lang="en-US"/>
              <a:t>Locks are </a:t>
            </a:r>
            <a:r>
              <a:rPr lang="en-US" sz="3600" b="1"/>
              <a:t>not compositional</a:t>
            </a:r>
            <a:r>
              <a:rPr lang="en-US"/>
              <a:t>!</a:t>
            </a:r>
          </a:p>
          <a:p>
            <a:r>
              <a:rPr lang="en-US"/>
              <a:t>Compositional = build a working system from working pieces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539750" y="3860800"/>
            <a:ext cx="381635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action1 = withdraw a 100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4716463" y="3860800"/>
            <a:ext cx="381635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action2 = deposit b 100</a:t>
            </a: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2484438" y="4868863"/>
            <a:ext cx="3816350" cy="1187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action3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</a:t>
            </a:r>
            <a:r>
              <a:rPr lang="sv-SE">
                <a:solidFill>
                  <a:srgbClr val="CC0000"/>
                </a:solidFill>
              </a:rPr>
              <a:t>do</a:t>
            </a:r>
            <a:r>
              <a:rPr lang="sv-SE">
                <a:solidFill>
                  <a:schemeClr val="bg2"/>
                </a:solidFill>
              </a:rPr>
              <a:t> withdraw a 100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deposit b 100</a:t>
            </a:r>
          </a:p>
        </p:txBody>
      </p:sp>
      <p:sp>
        <p:nvSpPr>
          <p:cNvPr id="145415" name="AutoShape 7"/>
          <p:cNvSpPr>
            <a:spLocks noChangeArrowheads="1"/>
          </p:cNvSpPr>
          <p:nvPr/>
        </p:nvSpPr>
        <p:spPr bwMode="auto">
          <a:xfrm>
            <a:off x="6227763" y="5013325"/>
            <a:ext cx="2160587" cy="936625"/>
          </a:xfrm>
          <a:prstGeom prst="wedgeRoundRectCallout">
            <a:avLst>
              <a:gd name="adj1" fmla="val -106431"/>
              <a:gd name="adj2" fmla="val 17796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Inconsistent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(?)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040188"/>
          </a:xfrm>
        </p:spPr>
        <p:txBody>
          <a:bodyPr/>
          <a:lstStyle/>
          <a:p>
            <a:r>
              <a:rPr lang="en-US"/>
              <a:t>Expose the locks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692275" y="2781300"/>
            <a:ext cx="3816350" cy="26479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action3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</a:t>
            </a:r>
            <a:r>
              <a:rPr lang="sv-SE">
                <a:solidFill>
                  <a:srgbClr val="CC0000"/>
                </a:solidFill>
              </a:rPr>
              <a:t>do</a:t>
            </a:r>
            <a:r>
              <a:rPr lang="sv-SE">
                <a:solidFill>
                  <a:schemeClr val="bg2"/>
                </a:solidFill>
              </a:rPr>
              <a:t> lock a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lock b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withdraw a 100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deposit b 100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release a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release b</a:t>
            </a:r>
          </a:p>
        </p:txBody>
      </p:sp>
      <p:sp>
        <p:nvSpPr>
          <p:cNvPr id="147464" name="AutoShape 8"/>
          <p:cNvSpPr>
            <a:spLocks noChangeArrowheads="1"/>
          </p:cNvSpPr>
          <p:nvPr/>
        </p:nvSpPr>
        <p:spPr bwMode="auto">
          <a:xfrm>
            <a:off x="5292725" y="1989138"/>
            <a:ext cx="2159000" cy="1008062"/>
          </a:xfrm>
          <a:prstGeom prst="wedgeRoundRectCallout">
            <a:avLst>
              <a:gd name="adj1" fmla="val -86912"/>
              <a:gd name="adj2" fmla="val 65278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Danger of deadlock!</a:t>
            </a:r>
          </a:p>
        </p:txBody>
      </p:sp>
      <p:sp>
        <p:nvSpPr>
          <p:cNvPr id="147465" name="AutoShape 9"/>
          <p:cNvSpPr>
            <a:spLocks noChangeArrowheads="1"/>
          </p:cNvSpPr>
          <p:nvPr/>
        </p:nvSpPr>
        <p:spPr bwMode="auto">
          <a:xfrm>
            <a:off x="4859338" y="4292600"/>
            <a:ext cx="4465637" cy="1584325"/>
          </a:xfrm>
          <a:prstGeom prst="cloudCallout">
            <a:avLst>
              <a:gd name="adj1" fmla="val -55796"/>
              <a:gd name="adj2" fmla="val -83269"/>
            </a:avLst>
          </a:prstGeom>
          <a:solidFill>
            <a:srgbClr val="FFCC6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5364163" y="4724400"/>
            <a:ext cx="3457575" cy="7016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sz="2000">
                <a:solidFill>
                  <a:srgbClr val="CC0000"/>
                </a:solidFill>
              </a:rPr>
              <a:t>if</a:t>
            </a:r>
            <a:r>
              <a:rPr lang="sv-SE" sz="2000">
                <a:solidFill>
                  <a:schemeClr val="bg2"/>
                </a:solidFill>
              </a:rPr>
              <a:t> a &lt; b </a:t>
            </a:r>
            <a:r>
              <a:rPr lang="sv-SE" sz="2000">
                <a:solidFill>
                  <a:srgbClr val="CC0000"/>
                </a:solidFill>
              </a:rPr>
              <a:t>then do</a:t>
            </a:r>
            <a:r>
              <a:rPr lang="sv-SE" sz="2000">
                <a:solidFill>
                  <a:schemeClr val="bg2"/>
                </a:solidFill>
              </a:rPr>
              <a:t> lock a; lock b</a:t>
            </a:r>
          </a:p>
          <a:p>
            <a:pPr algn="l"/>
            <a:r>
              <a:rPr lang="sv-SE" sz="2000">
                <a:solidFill>
                  <a:schemeClr val="bg2"/>
                </a:solidFill>
              </a:rPr>
              <a:t>            </a:t>
            </a:r>
            <a:r>
              <a:rPr lang="sv-SE" sz="2000">
                <a:solidFill>
                  <a:srgbClr val="CC0000"/>
                </a:solidFill>
              </a:rPr>
              <a:t>else do</a:t>
            </a:r>
            <a:r>
              <a:rPr lang="sv-SE" sz="2000">
                <a:solidFill>
                  <a:schemeClr val="bg2"/>
                </a:solidFill>
              </a:rPr>
              <a:t> lock b; lock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4" grpId="0" animBg="1"/>
      <p:bldP spid="147465" grpId="0" animBg="1"/>
      <p:bldP spid="14746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More Problems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900113" y="2060575"/>
            <a:ext cx="2808287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action4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</a:t>
            </a:r>
            <a:r>
              <a:rPr lang="sv-SE">
                <a:solidFill>
                  <a:srgbClr val="CC0000"/>
                </a:solidFill>
              </a:rPr>
              <a:t>do</a:t>
            </a:r>
            <a:r>
              <a:rPr lang="sv-SE">
                <a:solidFill>
                  <a:schemeClr val="bg2"/>
                </a:solidFill>
              </a:rPr>
              <a:t> ...</a:t>
            </a: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4427538" y="2060575"/>
            <a:ext cx="2808287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action5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</a:t>
            </a:r>
            <a:r>
              <a:rPr lang="sv-SE">
                <a:solidFill>
                  <a:srgbClr val="CC0000"/>
                </a:solidFill>
              </a:rPr>
              <a:t>do</a:t>
            </a:r>
            <a:r>
              <a:rPr lang="sv-SE">
                <a:solidFill>
                  <a:schemeClr val="bg2"/>
                </a:solidFill>
              </a:rPr>
              <a:t> ...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2411413" y="3573463"/>
            <a:ext cx="3384550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action6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action4 </a:t>
            </a:r>
            <a:r>
              <a:rPr lang="sv-SE">
                <a:solidFill>
                  <a:srgbClr val="CC0000"/>
                </a:solidFill>
              </a:rPr>
              <a:t>AND</a:t>
            </a:r>
            <a:r>
              <a:rPr lang="sv-SE">
                <a:solidFill>
                  <a:schemeClr val="bg2"/>
                </a:solidFill>
              </a:rPr>
              <a:t> action5</a:t>
            </a:r>
          </a:p>
        </p:txBody>
      </p:sp>
      <p:sp>
        <p:nvSpPr>
          <p:cNvPr id="149511" name="AutoShape 7"/>
          <p:cNvSpPr>
            <a:spLocks noChangeArrowheads="1"/>
          </p:cNvSpPr>
          <p:nvPr/>
        </p:nvSpPr>
        <p:spPr bwMode="auto">
          <a:xfrm>
            <a:off x="6227763" y="4076700"/>
            <a:ext cx="2087562" cy="1008063"/>
          </a:xfrm>
          <a:prstGeom prst="wedgeRoundRectCallout">
            <a:avLst>
              <a:gd name="adj1" fmla="val -81329"/>
              <a:gd name="adj2" fmla="val -41495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Impossible!</a:t>
            </a:r>
          </a:p>
        </p:txBody>
      </p:sp>
      <p:sp>
        <p:nvSpPr>
          <p:cNvPr id="149512" name="AutoShape 8"/>
          <p:cNvSpPr>
            <a:spLocks noChangeArrowheads="1"/>
          </p:cNvSpPr>
          <p:nvPr/>
        </p:nvSpPr>
        <p:spPr bwMode="auto">
          <a:xfrm>
            <a:off x="539750" y="4868863"/>
            <a:ext cx="4895850" cy="1871662"/>
          </a:xfrm>
          <a:prstGeom prst="cloudCallout">
            <a:avLst>
              <a:gd name="adj1" fmla="val 64852"/>
              <a:gd name="adj2" fmla="val -44486"/>
            </a:avLst>
          </a:prstGeom>
          <a:solidFill>
            <a:srgbClr val="FFCC6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Need to keep track of all locks of an action, and compose these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1" grpId="0" animBg="1"/>
      <p:bldP spid="1495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Expressing</a:t>
            </a:r>
            <a:r>
              <a:rPr lang="sv-SE"/>
              <a:t> Parallelism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In a pure, lazy language</a:t>
            </a:r>
          </a:p>
          <a:p>
            <a:pPr lvl="1"/>
            <a:r>
              <a:rPr lang="sv-SE"/>
              <a:t>Evaluation is done when needed</a:t>
            </a:r>
          </a:p>
          <a:p>
            <a:pPr lvl="1"/>
            <a:r>
              <a:rPr lang="sv-SE"/>
              <a:t>Evaluation order does not affect meaning of program</a:t>
            </a:r>
          </a:p>
          <a:p>
            <a:pPr lvl="1"/>
            <a:r>
              <a:rPr lang="sv-SE"/>
              <a:t>One can do </a:t>
            </a:r>
            <a:r>
              <a:rPr lang="sv-SE" i="1"/>
              <a:t>more work</a:t>
            </a:r>
            <a:r>
              <a:rPr lang="sv-SE"/>
              <a:t> than what is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Conclusion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/>
              <a:t>Programming with locks is</a:t>
            </a:r>
          </a:p>
          <a:p>
            <a:pPr lvl="1">
              <a:lnSpc>
                <a:spcPct val="90000"/>
              </a:lnSpc>
            </a:pPr>
            <a:r>
              <a:rPr lang="sv-SE"/>
              <a:t>Not compositional</a:t>
            </a:r>
          </a:p>
          <a:p>
            <a:pPr lvl="1">
              <a:lnSpc>
                <a:spcPct val="90000"/>
              </a:lnSpc>
            </a:pPr>
            <a:r>
              <a:rPr lang="sv-SE"/>
              <a:t>Not scalable</a:t>
            </a:r>
          </a:p>
          <a:p>
            <a:pPr lvl="1">
              <a:lnSpc>
                <a:spcPct val="90000"/>
              </a:lnSpc>
            </a:pPr>
            <a:r>
              <a:rPr lang="sv-SE"/>
              <a:t>Gives you a head ache</a:t>
            </a:r>
          </a:p>
          <a:p>
            <a:pPr lvl="1">
              <a:lnSpc>
                <a:spcPct val="90000"/>
              </a:lnSpc>
            </a:pPr>
            <a:r>
              <a:rPr lang="sv-SE"/>
              <a:t>Leads to code with errors</a:t>
            </a:r>
          </a:p>
          <a:p>
            <a:pPr lvl="1">
              <a:lnSpc>
                <a:spcPct val="90000"/>
              </a:lnSpc>
            </a:pPr>
            <a:r>
              <a:rPr lang="sv-SE"/>
              <a:t>...</a:t>
            </a:r>
          </a:p>
          <a:p>
            <a:pPr>
              <a:lnSpc>
                <a:spcPct val="90000"/>
              </a:lnSpc>
            </a:pPr>
            <a:r>
              <a:rPr lang="sv-SE"/>
              <a:t>A new concurrent programming paradigm is sorely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Idea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Borrow ideas from database people</a:t>
            </a:r>
          </a:p>
          <a:p>
            <a:pPr lvl="1"/>
            <a:r>
              <a:rPr lang="sv-SE"/>
              <a:t>Transactions</a:t>
            </a:r>
          </a:p>
          <a:p>
            <a:r>
              <a:rPr lang="sv-SE"/>
              <a:t>Add ideas from functional programming</a:t>
            </a:r>
          </a:p>
          <a:p>
            <a:pPr lvl="1"/>
            <a:r>
              <a:rPr lang="sv-SE"/>
              <a:t>Computations are first-class values</a:t>
            </a:r>
          </a:p>
          <a:p>
            <a:pPr lvl="1"/>
            <a:r>
              <a:rPr lang="sv-SE"/>
              <a:t>What side-effects can happen where is controlled</a:t>
            </a:r>
          </a:p>
          <a:p>
            <a:r>
              <a:rPr lang="sv-SE"/>
              <a:t>Et voila!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578850" cy="1371600"/>
          </a:xfrm>
        </p:spPr>
        <p:txBody>
          <a:bodyPr/>
          <a:lstStyle/>
          <a:p>
            <a:r>
              <a:rPr lang="sv-SE" sz="4000"/>
              <a:t>Software Transactional Memory (STM)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662362"/>
          </a:xfrm>
        </p:spPr>
        <p:txBody>
          <a:bodyPr/>
          <a:lstStyle/>
          <a:p>
            <a:r>
              <a:rPr lang="sv-SE"/>
              <a:t>First ideas in 1993</a:t>
            </a:r>
          </a:p>
          <a:p>
            <a:r>
              <a:rPr lang="sv-SE"/>
              <a:t>New developments in 2005</a:t>
            </a:r>
          </a:p>
          <a:p>
            <a:pPr lvl="1"/>
            <a:r>
              <a:rPr lang="sv-SE"/>
              <a:t>Simon Peyton Jones</a:t>
            </a:r>
          </a:p>
          <a:p>
            <a:pPr lvl="1"/>
            <a:r>
              <a:rPr lang="sv-SE"/>
              <a:t>Simon Marlow</a:t>
            </a:r>
          </a:p>
          <a:p>
            <a:pPr lvl="1"/>
            <a:r>
              <a:rPr lang="sv-SE"/>
              <a:t>Tim Harris</a:t>
            </a:r>
          </a:p>
          <a:p>
            <a:pPr lvl="1"/>
            <a:r>
              <a:rPr lang="sv-SE"/>
              <a:t>Maurice Herlihy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Atomic Transactions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900113" y="2060575"/>
            <a:ext cx="2808287" cy="193899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dirty="0">
                <a:solidFill>
                  <a:schemeClr val="bg2"/>
                </a:solidFill>
              </a:rPr>
              <a:t>action3 =</a:t>
            </a:r>
          </a:p>
          <a:p>
            <a:pPr algn="l"/>
            <a:r>
              <a:rPr lang="sv-SE" dirty="0">
                <a:solidFill>
                  <a:schemeClr val="bg2"/>
                </a:solidFill>
              </a:rPr>
              <a:t> 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atomically</a:t>
            </a:r>
            <a:r>
              <a:rPr lang="sv-SE" dirty="0" smtClean="0">
                <a:solidFill>
                  <a:srgbClr val="CC0000"/>
                </a:solidFill>
              </a:rPr>
              <a:t> </a:t>
            </a:r>
            <a:r>
              <a:rPr lang="sv-SE" dirty="0">
                <a:solidFill>
                  <a:srgbClr val="CC0000"/>
                </a:solidFill>
              </a:rPr>
              <a:t>{</a:t>
            </a:r>
          </a:p>
          <a:p>
            <a:pPr algn="l"/>
            <a:r>
              <a:rPr lang="sv-SE" dirty="0">
                <a:solidFill>
                  <a:srgbClr val="CC0000"/>
                </a:solidFill>
              </a:rPr>
              <a:t>     </a:t>
            </a:r>
            <a:r>
              <a:rPr lang="sv-SE" dirty="0" err="1">
                <a:solidFill>
                  <a:schemeClr val="bg2"/>
                </a:solidFill>
              </a:rPr>
              <a:t>withdraw</a:t>
            </a:r>
            <a:r>
              <a:rPr lang="sv-SE" dirty="0">
                <a:solidFill>
                  <a:schemeClr val="bg2"/>
                </a:solidFill>
              </a:rPr>
              <a:t> a 100</a:t>
            </a:r>
          </a:p>
          <a:p>
            <a:pPr algn="l"/>
            <a:r>
              <a:rPr lang="sv-SE" dirty="0">
                <a:solidFill>
                  <a:schemeClr val="bg2"/>
                </a:solidFill>
              </a:rPr>
              <a:t>     </a:t>
            </a:r>
            <a:r>
              <a:rPr lang="sv-SE" dirty="0" err="1">
                <a:solidFill>
                  <a:schemeClr val="bg2"/>
                </a:solidFill>
              </a:rPr>
              <a:t>deposit</a:t>
            </a:r>
            <a:r>
              <a:rPr lang="sv-SE" dirty="0">
                <a:solidFill>
                  <a:schemeClr val="bg2"/>
                </a:solidFill>
              </a:rPr>
              <a:t> b 100</a:t>
            </a:r>
            <a:endParaRPr lang="sv-SE" dirty="0">
              <a:solidFill>
                <a:srgbClr val="CC0000"/>
              </a:solidFill>
            </a:endParaRPr>
          </a:p>
          <a:p>
            <a:pPr algn="l"/>
            <a:r>
              <a:rPr lang="sv-SE" dirty="0">
                <a:solidFill>
                  <a:srgbClr val="CC0000"/>
                </a:solidFill>
              </a:rPr>
              <a:t>  }</a:t>
            </a:r>
            <a:endParaRPr lang="sv-SE" dirty="0">
              <a:solidFill>
                <a:schemeClr val="bg2"/>
              </a:solidFill>
            </a:endParaRPr>
          </a:p>
        </p:txBody>
      </p:sp>
      <p:sp>
        <p:nvSpPr>
          <p:cNvPr id="153605" name="AutoShape 5"/>
          <p:cNvSpPr>
            <a:spLocks noChangeArrowheads="1"/>
          </p:cNvSpPr>
          <p:nvPr/>
        </p:nvSpPr>
        <p:spPr bwMode="auto">
          <a:xfrm>
            <a:off x="4932363" y="2708275"/>
            <a:ext cx="3095625" cy="1441450"/>
          </a:xfrm>
          <a:prstGeom prst="wedgeRoundRectCallout">
            <a:avLst>
              <a:gd name="adj1" fmla="val -79796"/>
              <a:gd name="adj2" fmla="val -32597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 dirty="0"/>
              <a:t>”</a:t>
            </a:r>
            <a:r>
              <a:rPr lang="sv-SE" dirty="0" err="1"/>
              <a:t>write</a:t>
            </a:r>
            <a:r>
              <a:rPr lang="sv-SE" dirty="0"/>
              <a:t> </a:t>
            </a:r>
            <a:r>
              <a:rPr lang="sv-SE" dirty="0" err="1"/>
              <a:t>sequential</a:t>
            </a:r>
            <a:r>
              <a:rPr lang="sv-SE" dirty="0"/>
              <a:t> </a:t>
            </a:r>
            <a:r>
              <a:rPr lang="sv-SE" dirty="0" err="1"/>
              <a:t>code</a:t>
            </a:r>
            <a:r>
              <a:rPr lang="sv-SE" dirty="0"/>
              <a:t>, and wrap</a:t>
            </a:r>
            <a:r>
              <a:rPr lang="sv-SE" dirty="0" smtClean="0"/>
              <a:t> </a:t>
            </a:r>
            <a:r>
              <a:rPr lang="en-US" dirty="0" smtClean="0">
                <a:solidFill>
                  <a:srgbClr val="CC0000"/>
                </a:solidFill>
              </a:rPr>
              <a:t>atomically</a:t>
            </a:r>
            <a:r>
              <a:rPr lang="sv-SE" dirty="0" smtClean="0"/>
              <a:t> </a:t>
            </a:r>
            <a:r>
              <a:rPr lang="sv-SE" dirty="0" err="1"/>
              <a:t>around</a:t>
            </a:r>
            <a:r>
              <a:rPr lang="sv-SE" dirty="0"/>
              <a:t> it”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How Does It Work?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 dirty="0" err="1"/>
              <a:t>Execute</a:t>
            </a:r>
            <a:r>
              <a:rPr lang="sv-SE" dirty="0"/>
              <a:t> </a:t>
            </a:r>
            <a:r>
              <a:rPr lang="sv-SE" dirty="0" err="1"/>
              <a:t>body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locks</a:t>
            </a:r>
          </a:p>
          <a:p>
            <a:pPr>
              <a:lnSpc>
                <a:spcPct val="90000"/>
              </a:lnSpc>
            </a:pP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memory</a:t>
            </a:r>
            <a:r>
              <a:rPr lang="sv-SE" dirty="0"/>
              <a:t> </a:t>
            </a:r>
            <a:r>
              <a:rPr lang="sv-SE" dirty="0" err="1"/>
              <a:t>acces</a:t>
            </a:r>
            <a:r>
              <a:rPr lang="sv-SE" dirty="0"/>
              <a:t> is </a:t>
            </a:r>
            <a:r>
              <a:rPr lang="sv-SE" b="1" dirty="0" err="1"/>
              <a:t>logged</a:t>
            </a:r>
            <a:endParaRPr lang="sv-SE" b="1" dirty="0"/>
          </a:p>
          <a:p>
            <a:pPr>
              <a:lnSpc>
                <a:spcPct val="90000"/>
              </a:lnSpc>
            </a:pPr>
            <a:r>
              <a:rPr lang="sv-SE" dirty="0"/>
              <a:t>No </a:t>
            </a:r>
            <a:r>
              <a:rPr lang="sv-SE" dirty="0" err="1"/>
              <a:t>actual</a:t>
            </a:r>
            <a:r>
              <a:rPr lang="sv-SE" dirty="0"/>
              <a:t> </a:t>
            </a:r>
            <a:r>
              <a:rPr lang="sv-SE" dirty="0" err="1"/>
              <a:t>update</a:t>
            </a:r>
            <a:r>
              <a:rPr lang="sv-SE" dirty="0"/>
              <a:t> is </a:t>
            </a:r>
            <a:r>
              <a:rPr lang="sv-SE" dirty="0" err="1"/>
              <a:t>performed</a:t>
            </a:r>
            <a:endParaRPr lang="sv-SE" dirty="0"/>
          </a:p>
          <a:p>
            <a:pPr>
              <a:lnSpc>
                <a:spcPct val="90000"/>
              </a:lnSpc>
            </a:pPr>
            <a:r>
              <a:rPr lang="sv-SE" dirty="0"/>
              <a:t>At the </a:t>
            </a:r>
            <a:r>
              <a:rPr lang="sv-SE" dirty="0" err="1"/>
              <a:t>end</a:t>
            </a:r>
            <a:r>
              <a:rPr lang="sv-SE" dirty="0"/>
              <a:t>, </a:t>
            </a:r>
            <a:r>
              <a:rPr lang="sv-SE" dirty="0" err="1"/>
              <a:t>we</a:t>
            </a:r>
            <a:r>
              <a:rPr lang="sv-SE" dirty="0"/>
              <a:t> try to </a:t>
            </a:r>
            <a:r>
              <a:rPr lang="sv-SE" b="1" dirty="0" err="1"/>
              <a:t>commit</a:t>
            </a:r>
            <a:r>
              <a:rPr lang="sv-SE" dirty="0"/>
              <a:t> the log to </a:t>
            </a:r>
            <a:r>
              <a:rPr lang="sv-SE" dirty="0" err="1"/>
              <a:t>memory</a:t>
            </a:r>
            <a:endParaRPr lang="sv-SE" dirty="0"/>
          </a:p>
          <a:p>
            <a:pPr>
              <a:lnSpc>
                <a:spcPct val="90000"/>
              </a:lnSpc>
            </a:pPr>
            <a:r>
              <a:rPr lang="sv-SE" dirty="0" err="1"/>
              <a:t>Commit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fail</a:t>
            </a:r>
            <a:r>
              <a:rPr lang="sv-SE" dirty="0"/>
              <a:t>,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b="1" dirty="0" err="1"/>
              <a:t>retry</a:t>
            </a:r>
            <a:r>
              <a:rPr lang="sv-SE" b="1" dirty="0"/>
              <a:t> </a:t>
            </a:r>
            <a:r>
              <a:rPr lang="sv-SE" dirty="0"/>
              <a:t>the </a:t>
            </a:r>
            <a:r>
              <a:rPr lang="sv-SE" dirty="0" err="1"/>
              <a:t>whole</a:t>
            </a:r>
            <a:r>
              <a:rPr lang="sv-SE" dirty="0"/>
              <a:t> </a:t>
            </a:r>
            <a:r>
              <a:rPr lang="sv-SE" dirty="0" err="1"/>
              <a:t>atomic</a:t>
            </a:r>
            <a:r>
              <a:rPr lang="sv-SE" dirty="0"/>
              <a:t> block</a:t>
            </a:r>
            <a:endParaRPr lang="sv-SE" b="1" dirty="0"/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6084888" y="549275"/>
            <a:ext cx="2160587" cy="14652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sz="1800" dirty="0">
                <a:solidFill>
                  <a:schemeClr val="bg2"/>
                </a:solidFill>
              </a:rPr>
              <a:t>action3 =</a:t>
            </a:r>
          </a:p>
          <a:p>
            <a:pPr algn="l"/>
            <a:r>
              <a:rPr lang="sv-SE" sz="1800" dirty="0">
                <a:solidFill>
                  <a:schemeClr val="bg2"/>
                </a:solidFill>
              </a:rPr>
              <a:t> </a:t>
            </a:r>
            <a:r>
              <a:rPr lang="sv-SE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smtClean="0">
                <a:solidFill>
                  <a:srgbClr val="CC0000"/>
                </a:solidFill>
              </a:rPr>
              <a:t>atomically</a:t>
            </a:r>
            <a:r>
              <a:rPr lang="sv-SE" sz="1800" dirty="0" smtClean="0">
                <a:solidFill>
                  <a:srgbClr val="CC0000"/>
                </a:solidFill>
              </a:rPr>
              <a:t> </a:t>
            </a:r>
            <a:r>
              <a:rPr lang="sv-SE" sz="1800" dirty="0">
                <a:solidFill>
                  <a:srgbClr val="CC0000"/>
                </a:solidFill>
              </a:rPr>
              <a:t>{</a:t>
            </a:r>
          </a:p>
          <a:p>
            <a:pPr algn="l"/>
            <a:r>
              <a:rPr lang="sv-SE" sz="1800" dirty="0">
                <a:solidFill>
                  <a:srgbClr val="CC0000"/>
                </a:solidFill>
              </a:rPr>
              <a:t>     </a:t>
            </a:r>
            <a:r>
              <a:rPr lang="sv-SE" sz="1800" dirty="0" err="1">
                <a:solidFill>
                  <a:schemeClr val="bg2"/>
                </a:solidFill>
              </a:rPr>
              <a:t>withdraw</a:t>
            </a:r>
            <a:r>
              <a:rPr lang="sv-SE" sz="1800" dirty="0">
                <a:solidFill>
                  <a:schemeClr val="bg2"/>
                </a:solidFill>
              </a:rPr>
              <a:t> a 100</a:t>
            </a:r>
          </a:p>
          <a:p>
            <a:pPr algn="l"/>
            <a:r>
              <a:rPr lang="sv-SE" sz="1800" dirty="0">
                <a:solidFill>
                  <a:schemeClr val="bg2"/>
                </a:solidFill>
              </a:rPr>
              <a:t>     </a:t>
            </a:r>
            <a:r>
              <a:rPr lang="sv-SE" sz="1800" dirty="0" err="1">
                <a:solidFill>
                  <a:schemeClr val="bg2"/>
                </a:solidFill>
              </a:rPr>
              <a:t>deposit</a:t>
            </a:r>
            <a:r>
              <a:rPr lang="sv-SE" sz="1800" dirty="0">
                <a:solidFill>
                  <a:schemeClr val="bg2"/>
                </a:solidFill>
              </a:rPr>
              <a:t> b 100</a:t>
            </a:r>
            <a:endParaRPr lang="sv-SE" sz="1800" dirty="0">
              <a:solidFill>
                <a:srgbClr val="CC0000"/>
              </a:solidFill>
            </a:endParaRPr>
          </a:p>
          <a:p>
            <a:pPr algn="l"/>
            <a:r>
              <a:rPr lang="sv-SE" sz="1800" dirty="0">
                <a:solidFill>
                  <a:srgbClr val="CC0000"/>
                </a:solidFill>
              </a:rPr>
              <a:t>  }</a:t>
            </a:r>
            <a:endParaRPr lang="sv-SE" sz="1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Transactional Memory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No locks, so no race conditions</a:t>
            </a:r>
          </a:p>
          <a:p>
            <a:r>
              <a:rPr lang="sv-SE"/>
              <a:t>No locks, so no deadlocks</a:t>
            </a:r>
          </a:p>
          <a:p>
            <a:r>
              <a:rPr lang="sv-SE"/>
              <a:t>Error recovery is easy; an exception aborts the whole block and retries</a:t>
            </a:r>
          </a:p>
          <a:p>
            <a:r>
              <a:rPr lang="sv-SE"/>
              <a:t>Simple code, and scalable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Caveats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Absolutely</a:t>
            </a:r>
            <a:r>
              <a:rPr lang="sv-SE" dirty="0"/>
              <a:t> </a:t>
            </a:r>
            <a:r>
              <a:rPr lang="sv-SE" dirty="0" err="1"/>
              <a:t>forbidden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To read a transaction variable </a:t>
            </a:r>
            <a:r>
              <a:rPr lang="sv-SE" dirty="0" err="1"/>
              <a:t>outside</a:t>
            </a:r>
            <a:r>
              <a:rPr lang="sv-SE" dirty="0"/>
              <a:t> an </a:t>
            </a:r>
            <a:r>
              <a:rPr lang="sv-SE" dirty="0" err="1"/>
              <a:t>atomic</a:t>
            </a:r>
            <a:r>
              <a:rPr lang="sv-SE" dirty="0"/>
              <a:t> block</a:t>
            </a:r>
          </a:p>
          <a:p>
            <a:pPr lvl="1"/>
            <a:r>
              <a:rPr lang="sv-SE" dirty="0"/>
              <a:t>To </a:t>
            </a:r>
            <a:r>
              <a:rPr lang="sv-SE" dirty="0" err="1"/>
              <a:t>write</a:t>
            </a:r>
            <a:r>
              <a:rPr lang="sv-SE" dirty="0"/>
              <a:t> to a transaction variable </a:t>
            </a:r>
            <a:r>
              <a:rPr lang="sv-SE" dirty="0" err="1"/>
              <a:t>outside</a:t>
            </a:r>
            <a:r>
              <a:rPr lang="sv-SE" dirty="0"/>
              <a:t> an </a:t>
            </a:r>
            <a:r>
              <a:rPr lang="sv-SE" dirty="0" err="1"/>
              <a:t>atomic</a:t>
            </a:r>
            <a:r>
              <a:rPr lang="sv-SE" dirty="0"/>
              <a:t> block</a:t>
            </a:r>
          </a:p>
          <a:p>
            <a:pPr lvl="1"/>
            <a:r>
              <a:rPr lang="sv-SE" dirty="0"/>
              <a:t>To make </a:t>
            </a:r>
            <a:r>
              <a:rPr lang="sv-SE" i="1" dirty="0" err="1"/>
              <a:t>actual</a:t>
            </a:r>
            <a:r>
              <a:rPr lang="sv-SE" dirty="0"/>
              <a:t> </a:t>
            </a:r>
            <a:r>
              <a:rPr lang="sv-SE" dirty="0" err="1"/>
              <a:t>changes</a:t>
            </a:r>
            <a:r>
              <a:rPr lang="sv-SE" dirty="0"/>
              <a:t> </a:t>
            </a:r>
            <a:r>
              <a:rPr lang="sv-SE" dirty="0" err="1"/>
              <a:t>inside</a:t>
            </a:r>
            <a:r>
              <a:rPr lang="sv-SE" dirty="0"/>
              <a:t> an </a:t>
            </a:r>
            <a:r>
              <a:rPr lang="sv-SE" dirty="0" err="1"/>
              <a:t>atomic</a:t>
            </a:r>
            <a:r>
              <a:rPr lang="sv-SE" dirty="0"/>
              <a:t> block...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Simon’s Missile Program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555875" y="2420938"/>
            <a:ext cx="3816350" cy="2308324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dirty="0">
                <a:solidFill>
                  <a:schemeClr val="bg2"/>
                </a:solidFill>
              </a:rPr>
              <a:t>action3 =</a:t>
            </a:r>
          </a:p>
          <a:p>
            <a:pPr algn="l"/>
            <a:r>
              <a:rPr lang="sv-SE" dirty="0">
                <a:solidFill>
                  <a:schemeClr val="bg2"/>
                </a:solidFill>
              </a:rPr>
              <a:t> 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atomically</a:t>
            </a:r>
            <a:r>
              <a:rPr lang="sv-SE" dirty="0" smtClean="0">
                <a:solidFill>
                  <a:srgbClr val="CC0000"/>
                </a:solidFill>
              </a:rPr>
              <a:t> </a:t>
            </a:r>
            <a:r>
              <a:rPr lang="sv-SE" dirty="0">
                <a:solidFill>
                  <a:srgbClr val="CC0000"/>
                </a:solidFill>
              </a:rPr>
              <a:t>{</a:t>
            </a:r>
          </a:p>
          <a:p>
            <a:pPr algn="l"/>
            <a:r>
              <a:rPr lang="sv-SE" dirty="0">
                <a:solidFill>
                  <a:srgbClr val="CC0000"/>
                </a:solidFill>
              </a:rPr>
              <a:t>     </a:t>
            </a:r>
            <a:r>
              <a:rPr lang="sv-SE" dirty="0" err="1">
                <a:solidFill>
                  <a:schemeClr val="bg2"/>
                </a:solidFill>
              </a:rPr>
              <a:t>withdraw</a:t>
            </a:r>
            <a:r>
              <a:rPr lang="sv-SE" dirty="0">
                <a:solidFill>
                  <a:schemeClr val="bg2"/>
                </a:solidFill>
              </a:rPr>
              <a:t> a 100</a:t>
            </a:r>
          </a:p>
          <a:p>
            <a:pPr algn="l"/>
            <a:r>
              <a:rPr lang="sv-SE" dirty="0">
                <a:solidFill>
                  <a:schemeClr val="bg2"/>
                </a:solidFill>
              </a:rPr>
              <a:t>     </a:t>
            </a:r>
            <a:r>
              <a:rPr lang="sv-SE" dirty="0" err="1">
                <a:solidFill>
                  <a:schemeClr val="bg2"/>
                </a:solidFill>
              </a:rPr>
              <a:t>launchNuclearMissiles</a:t>
            </a:r>
            <a:endParaRPr lang="sv-SE" dirty="0">
              <a:solidFill>
                <a:schemeClr val="bg2"/>
              </a:solidFill>
            </a:endParaRPr>
          </a:p>
          <a:p>
            <a:pPr algn="l"/>
            <a:r>
              <a:rPr lang="sv-SE" dirty="0">
                <a:solidFill>
                  <a:schemeClr val="bg2"/>
                </a:solidFill>
              </a:rPr>
              <a:t>     </a:t>
            </a:r>
            <a:r>
              <a:rPr lang="sv-SE" dirty="0" err="1">
                <a:solidFill>
                  <a:schemeClr val="bg2"/>
                </a:solidFill>
              </a:rPr>
              <a:t>deposit</a:t>
            </a:r>
            <a:r>
              <a:rPr lang="sv-SE" dirty="0">
                <a:solidFill>
                  <a:schemeClr val="bg2"/>
                </a:solidFill>
              </a:rPr>
              <a:t> b 100</a:t>
            </a:r>
            <a:endParaRPr lang="sv-SE" dirty="0">
              <a:solidFill>
                <a:srgbClr val="CC0000"/>
              </a:solidFill>
            </a:endParaRPr>
          </a:p>
          <a:p>
            <a:pPr algn="l"/>
            <a:r>
              <a:rPr lang="sv-SE" dirty="0">
                <a:solidFill>
                  <a:srgbClr val="CC0000"/>
                </a:solidFill>
              </a:rPr>
              <a:t>  }</a:t>
            </a:r>
            <a:endParaRPr lang="sv-SE" dirty="0">
              <a:solidFill>
                <a:schemeClr val="bg2"/>
              </a:solidFill>
            </a:endParaRPr>
          </a:p>
        </p:txBody>
      </p:sp>
      <p:sp>
        <p:nvSpPr>
          <p:cNvPr id="157702" name="AutoShape 6"/>
          <p:cNvSpPr>
            <a:spLocks noChangeArrowheads="1"/>
          </p:cNvSpPr>
          <p:nvPr/>
        </p:nvSpPr>
        <p:spPr bwMode="auto">
          <a:xfrm>
            <a:off x="6443663" y="4437063"/>
            <a:ext cx="2374900" cy="1079500"/>
          </a:xfrm>
          <a:prstGeom prst="wedgeRoundRectCallout">
            <a:avLst>
              <a:gd name="adj1" fmla="val -62097"/>
              <a:gd name="adj2" fmla="val -108088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No side effects allowed!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STM Haskell</a:t>
            </a:r>
            <a:br>
              <a:rPr lang="sv-SE"/>
            </a:br>
            <a:r>
              <a:rPr lang="en-US" sz="3200">
                <a:latin typeface="Courier New" charset="0"/>
              </a:rPr>
              <a:t>Control.Concurrent.STM</a:t>
            </a:r>
            <a:endParaRPr lang="sv-SE" sz="3200">
              <a:latin typeface="Courier New" charset="0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First (and so far only?) fully-fledged implementation of STM</a:t>
            </a:r>
          </a:p>
          <a:p>
            <a:r>
              <a:rPr lang="sv-SE"/>
              <a:t>Implementations for C++, Java, C# on the way...</a:t>
            </a:r>
          </a:p>
          <a:p>
            <a:pPr lvl="1"/>
            <a:r>
              <a:rPr lang="sv-SE"/>
              <a:t>Difficult to solve the problems</a:t>
            </a:r>
          </a:p>
          <a:p>
            <a:r>
              <a:rPr lang="sv-SE"/>
              <a:t>In Haskell, it is easy!</a:t>
            </a:r>
          </a:p>
          <a:p>
            <a:pPr lvl="1"/>
            <a:r>
              <a:rPr lang="sv-SE"/>
              <a:t>Controlled side-effects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STM Haskell</a:t>
            </a:r>
            <a:br>
              <a:rPr lang="en-GB" smtClean="0"/>
            </a:br>
            <a:r>
              <a:rPr lang="en-GB" sz="3200" smtClean="0">
                <a:latin typeface="Courier New" charset="0"/>
              </a:rPr>
              <a:t>Control.Concurrent.STM</a:t>
            </a:r>
            <a:endParaRPr lang="en-GB" sz="3200">
              <a:latin typeface="Courier New" charset="0"/>
            </a:endParaRP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1476375" y="2276475"/>
            <a:ext cx="5832475" cy="83099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GB" smtClean="0">
                <a:solidFill>
                  <a:srgbClr val="CC0000"/>
                </a:solidFill>
              </a:rPr>
              <a:t>type</a:t>
            </a:r>
            <a:r>
              <a:rPr lang="en-GB" smtClean="0">
                <a:solidFill>
                  <a:schemeClr val="bg2"/>
                </a:solidFill>
              </a:rPr>
              <a:t> STM a</a:t>
            </a:r>
          </a:p>
          <a:p>
            <a:pPr algn="l"/>
            <a:r>
              <a:rPr lang="en-GB" smtClean="0">
                <a:solidFill>
                  <a:srgbClr val="CC0000"/>
                </a:solidFill>
              </a:rPr>
              <a:t>instance</a:t>
            </a:r>
            <a:r>
              <a:rPr lang="en-GB" smtClean="0">
                <a:solidFill>
                  <a:schemeClr val="bg2"/>
                </a:solidFill>
              </a:rPr>
              <a:t> Monad STM</a:t>
            </a:r>
            <a:endParaRPr lang="en-GB">
              <a:solidFill>
                <a:schemeClr val="bg2"/>
              </a:solidFill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1476375" y="3429000"/>
            <a:ext cx="5832475" cy="156966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GB" smtClean="0">
                <a:solidFill>
                  <a:srgbClr val="CC0000"/>
                </a:solidFill>
              </a:rPr>
              <a:t>type</a:t>
            </a:r>
            <a:r>
              <a:rPr lang="en-GB" smtClean="0">
                <a:solidFill>
                  <a:schemeClr val="bg2"/>
                </a:solidFill>
              </a:rPr>
              <a:t> TVar a</a:t>
            </a:r>
          </a:p>
          <a:p>
            <a:pPr algn="l"/>
            <a:r>
              <a:rPr lang="en-GB" smtClean="0">
                <a:solidFill>
                  <a:schemeClr val="bg2"/>
                </a:solidFill>
              </a:rPr>
              <a:t>newTVar 	:: a -&gt; STM (TVar a)</a:t>
            </a:r>
          </a:p>
          <a:p>
            <a:pPr algn="l"/>
            <a:r>
              <a:rPr lang="en-GB" smtClean="0">
                <a:solidFill>
                  <a:schemeClr val="bg2"/>
                </a:solidFill>
              </a:rPr>
              <a:t>readTVar	:: TVar a -&gt; STM a</a:t>
            </a:r>
          </a:p>
          <a:p>
            <a:pPr algn="l"/>
            <a:r>
              <a:rPr lang="en-GB" smtClean="0">
                <a:solidFill>
                  <a:schemeClr val="bg2"/>
                </a:solidFill>
              </a:rPr>
              <a:t>writeTVar	:: TVar a -&gt; a -&gt; STM ()</a:t>
            </a:r>
            <a:endParaRPr lang="en-GB">
              <a:solidFill>
                <a:schemeClr val="bg2"/>
              </a:solidFill>
            </a:endParaRP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1476375" y="5300663"/>
            <a:ext cx="5832475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GB" smtClean="0">
                <a:solidFill>
                  <a:schemeClr val="bg2"/>
                </a:solidFill>
              </a:rPr>
              <a:t>atomically		:: STM a -&gt; IO a</a:t>
            </a:r>
            <a:endParaRPr lang="en-GB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Two Primitives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051050" y="2420938"/>
            <a:ext cx="4752975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seq :: a -&gt; b -&gt; b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051050" y="3716338"/>
            <a:ext cx="4752975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par :: a -&gt; b -&gt; b</a:t>
            </a:r>
          </a:p>
        </p:txBody>
      </p:sp>
      <p:sp>
        <p:nvSpPr>
          <p:cNvPr id="160774" name="AutoShape 6"/>
          <p:cNvSpPr>
            <a:spLocks noChangeArrowheads="1"/>
          </p:cNvSpPr>
          <p:nvPr/>
        </p:nvSpPr>
        <p:spPr bwMode="auto">
          <a:xfrm>
            <a:off x="5724525" y="1412875"/>
            <a:ext cx="2879725" cy="1295400"/>
          </a:xfrm>
          <a:prstGeom prst="wedgeRoundRectCallout">
            <a:avLst>
              <a:gd name="adj1" fmla="val -68139"/>
              <a:gd name="adj2" fmla="val 40810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seq x y: Evaluate x </a:t>
            </a:r>
            <a:r>
              <a:rPr lang="sv-SE" i="1"/>
              <a:t>first</a:t>
            </a:r>
            <a:r>
              <a:rPr lang="sv-SE"/>
              <a:t>, and then return y</a:t>
            </a:r>
          </a:p>
        </p:txBody>
      </p:sp>
      <p:sp>
        <p:nvSpPr>
          <p:cNvPr id="160775" name="AutoShape 7"/>
          <p:cNvSpPr>
            <a:spLocks noChangeArrowheads="1"/>
          </p:cNvSpPr>
          <p:nvPr/>
        </p:nvSpPr>
        <p:spPr bwMode="auto">
          <a:xfrm>
            <a:off x="5940425" y="4076700"/>
            <a:ext cx="2735263" cy="1728788"/>
          </a:xfrm>
          <a:prstGeom prst="wedgeRoundRectCallout">
            <a:avLst>
              <a:gd name="adj1" fmla="val -81167"/>
              <a:gd name="adj2" fmla="val -55509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par x y: Evaluate x </a:t>
            </a:r>
            <a:r>
              <a:rPr lang="sv-SE" i="1"/>
              <a:t>in parallel</a:t>
            </a:r>
            <a:r>
              <a:rPr lang="sv-SE"/>
              <a:t>, and immediately return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Example</a:t>
            </a:r>
            <a:endParaRPr lang="sv-SE" sz="3200">
              <a:latin typeface="Courier New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1187450" y="1844675"/>
            <a:ext cx="61214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rgbClr val="CC0000"/>
                </a:solidFill>
              </a:rPr>
              <a:t>type</a:t>
            </a:r>
            <a:r>
              <a:rPr lang="sv-SE">
                <a:solidFill>
                  <a:schemeClr val="bg2"/>
                </a:solidFill>
              </a:rPr>
              <a:t> Resource = TVar Int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187450" y="2708275"/>
            <a:ext cx="6121400" cy="1187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putR :: Resource -&gt; Int -&gt; STM ()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putR r i = </a:t>
            </a:r>
            <a:r>
              <a:rPr lang="sv-SE">
                <a:solidFill>
                  <a:srgbClr val="CC0000"/>
                </a:solidFill>
              </a:rPr>
              <a:t>do</a:t>
            </a:r>
            <a:r>
              <a:rPr lang="sv-SE">
                <a:solidFill>
                  <a:schemeClr val="bg2"/>
                </a:solidFill>
              </a:rPr>
              <a:t> v &lt;- readTVar r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              writeTVar r (v+i)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1187450" y="4437063"/>
            <a:ext cx="61214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dirty="0" err="1">
                <a:solidFill>
                  <a:schemeClr val="bg2"/>
                </a:solidFill>
              </a:rPr>
              <a:t>main</a:t>
            </a:r>
            <a:r>
              <a:rPr lang="sv-SE" dirty="0">
                <a:solidFill>
                  <a:schemeClr val="bg2"/>
                </a:solidFill>
              </a:rPr>
              <a:t> = </a:t>
            </a:r>
            <a:r>
              <a:rPr lang="sv-SE" dirty="0" err="1">
                <a:solidFill>
                  <a:srgbClr val="CC0000"/>
                </a:solidFill>
              </a:rPr>
              <a:t>do</a:t>
            </a:r>
            <a:r>
              <a:rPr lang="sv-SE" dirty="0">
                <a:solidFill>
                  <a:schemeClr val="bg2"/>
                </a:solidFill>
              </a:rPr>
              <a:t> ...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atomically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sv-SE" dirty="0">
                <a:solidFill>
                  <a:schemeClr val="bg2"/>
                </a:solidFill>
              </a:rPr>
              <a:t>(</a:t>
            </a:r>
            <a:r>
              <a:rPr lang="sv-SE" dirty="0" err="1">
                <a:solidFill>
                  <a:schemeClr val="bg2"/>
                </a:solidFill>
              </a:rPr>
              <a:t>putR</a:t>
            </a:r>
            <a:r>
              <a:rPr lang="sv-SE" dirty="0">
                <a:solidFill>
                  <a:schemeClr val="bg2"/>
                </a:solidFill>
              </a:rPr>
              <a:t> r 13)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sz="3200" dirty="0">
              <a:latin typeface="Courier New" charset="0"/>
            </a:endParaRP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1187450" y="1844675"/>
            <a:ext cx="61214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retry	:: STM a</a:t>
            </a: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1187450" y="2708275"/>
            <a:ext cx="6121400" cy="15525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getR :: Resource -&gt; Int -&gt; STM ()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getR r i = </a:t>
            </a:r>
            <a:r>
              <a:rPr lang="sv-SE">
                <a:solidFill>
                  <a:srgbClr val="CC0000"/>
                </a:solidFill>
              </a:rPr>
              <a:t>do</a:t>
            </a:r>
            <a:r>
              <a:rPr lang="sv-SE">
                <a:solidFill>
                  <a:schemeClr val="bg2"/>
                </a:solidFill>
              </a:rPr>
              <a:t> v &lt;- readTVar r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              </a:t>
            </a:r>
            <a:r>
              <a:rPr lang="sv-SE">
                <a:solidFill>
                  <a:srgbClr val="CC0000"/>
                </a:solidFill>
              </a:rPr>
              <a:t>if</a:t>
            </a:r>
            <a:r>
              <a:rPr lang="sv-SE">
                <a:solidFill>
                  <a:schemeClr val="bg2"/>
                </a:solidFill>
              </a:rPr>
              <a:t> v &lt; i </a:t>
            </a:r>
            <a:r>
              <a:rPr lang="sv-SE">
                <a:solidFill>
                  <a:srgbClr val="CC0000"/>
                </a:solidFill>
              </a:rPr>
              <a:t>then</a:t>
            </a:r>
            <a:r>
              <a:rPr lang="sv-SE">
                <a:solidFill>
                  <a:schemeClr val="bg2"/>
                </a:solidFill>
              </a:rPr>
              <a:t> retry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                        </a:t>
            </a:r>
            <a:r>
              <a:rPr lang="sv-SE">
                <a:solidFill>
                  <a:srgbClr val="CC0000"/>
                </a:solidFill>
              </a:rPr>
              <a:t>else</a:t>
            </a:r>
            <a:r>
              <a:rPr lang="sv-SE">
                <a:solidFill>
                  <a:schemeClr val="bg2"/>
                </a:solidFill>
              </a:rPr>
              <a:t> writeTVar r (v-i)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1187450" y="4797425"/>
            <a:ext cx="6121400" cy="83099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dirty="0" err="1">
                <a:solidFill>
                  <a:schemeClr val="bg2"/>
                </a:solidFill>
              </a:rPr>
              <a:t>main</a:t>
            </a:r>
            <a:r>
              <a:rPr lang="sv-SE" dirty="0">
                <a:solidFill>
                  <a:schemeClr val="bg2"/>
                </a:solidFill>
              </a:rPr>
              <a:t> = </a:t>
            </a:r>
            <a:r>
              <a:rPr lang="sv-SE" dirty="0" err="1">
                <a:solidFill>
                  <a:srgbClr val="CC0000"/>
                </a:solidFill>
              </a:rPr>
              <a:t>do</a:t>
            </a:r>
            <a:r>
              <a:rPr lang="sv-SE" dirty="0">
                <a:solidFill>
                  <a:schemeClr val="bg2"/>
                </a:solidFill>
              </a:rPr>
              <a:t> ...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atomically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sv-SE" dirty="0">
                <a:solidFill>
                  <a:schemeClr val="bg2"/>
                </a:solidFill>
              </a:rPr>
              <a:t>(</a:t>
            </a:r>
            <a:r>
              <a:rPr lang="sv-SE" dirty="0" err="1">
                <a:solidFill>
                  <a:srgbClr val="CC0000"/>
                </a:solidFill>
              </a:rPr>
              <a:t>do</a:t>
            </a:r>
            <a:r>
              <a:rPr lang="sv-SE" dirty="0">
                <a:solidFill>
                  <a:schemeClr val="bg2"/>
                </a:solidFill>
              </a:rPr>
              <a:t> </a:t>
            </a:r>
            <a:r>
              <a:rPr lang="sv-SE" dirty="0" err="1">
                <a:solidFill>
                  <a:schemeClr val="bg2"/>
                </a:solidFill>
              </a:rPr>
              <a:t>getR</a:t>
            </a:r>
            <a:r>
              <a:rPr lang="sv-SE" dirty="0">
                <a:solidFill>
                  <a:schemeClr val="bg2"/>
                </a:solidFill>
              </a:rPr>
              <a:t> r1 4</a:t>
            </a:r>
          </a:p>
          <a:p>
            <a:pPr algn="l"/>
            <a:r>
              <a:rPr lang="sv-SE" dirty="0">
                <a:solidFill>
                  <a:schemeClr val="bg2"/>
                </a:solidFill>
              </a:rPr>
              <a:t>                                       </a:t>
            </a:r>
            <a:r>
              <a:rPr lang="sv-SE" dirty="0" err="1">
                <a:solidFill>
                  <a:schemeClr val="bg2"/>
                </a:solidFill>
              </a:rPr>
              <a:t>putR</a:t>
            </a:r>
            <a:r>
              <a:rPr lang="sv-SE" dirty="0">
                <a:solidFill>
                  <a:schemeClr val="bg2"/>
                </a:solidFill>
              </a:rPr>
              <a:t> r2 4)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Retrying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 </a:t>
            </a:r>
            <a:r>
              <a:rPr lang="sv-SE" dirty="0" err="1"/>
              <a:t>atomic</a:t>
            </a:r>
            <a:r>
              <a:rPr lang="sv-SE" dirty="0"/>
              <a:t> block is </a:t>
            </a:r>
            <a:r>
              <a:rPr lang="sv-SE" dirty="0" err="1"/>
              <a:t>retried</a:t>
            </a:r>
            <a:r>
              <a:rPr lang="sv-SE" dirty="0"/>
              <a:t> </a:t>
            </a:r>
            <a:r>
              <a:rPr lang="sv-SE" dirty="0" err="1"/>
              <a:t>when</a:t>
            </a:r>
            <a:endParaRPr lang="sv-SE" dirty="0"/>
          </a:p>
          <a:p>
            <a:pPr lvl="1"/>
            <a:r>
              <a:rPr lang="sv-SE" dirty="0"/>
              <a:t>The </a:t>
            </a:r>
            <a:r>
              <a:rPr lang="sv-SE" dirty="0" err="1"/>
              <a:t>programmer</a:t>
            </a:r>
            <a:r>
              <a:rPr lang="sv-SE" dirty="0"/>
              <a:t> </a:t>
            </a:r>
            <a:r>
              <a:rPr lang="sv-SE" dirty="0" err="1"/>
              <a:t>says</a:t>
            </a:r>
            <a:r>
              <a:rPr lang="sv-SE" dirty="0"/>
              <a:t> so</a:t>
            </a:r>
          </a:p>
          <a:p>
            <a:pPr lvl="1"/>
            <a:r>
              <a:rPr lang="sv-SE" dirty="0"/>
              <a:t>The </a:t>
            </a:r>
            <a:r>
              <a:rPr lang="sv-SE" dirty="0" err="1"/>
              <a:t>commit</a:t>
            </a:r>
            <a:r>
              <a:rPr lang="sv-SE" dirty="0"/>
              <a:t> at the </a:t>
            </a:r>
            <a:r>
              <a:rPr lang="sv-SE" dirty="0" err="1"/>
              <a:t>end</a:t>
            </a:r>
            <a:r>
              <a:rPr lang="sv-SE" dirty="0"/>
              <a:t> </a:t>
            </a:r>
            <a:r>
              <a:rPr lang="sv-SE" dirty="0" err="1"/>
              <a:t>fails</a:t>
            </a:r>
            <a:endParaRPr lang="sv-SE" dirty="0"/>
          </a:p>
          <a:p>
            <a:r>
              <a:rPr lang="sv-SE" i="1" dirty="0"/>
              <a:t>Before </a:t>
            </a:r>
            <a:r>
              <a:rPr lang="sv-SE" i="1" dirty="0" err="1"/>
              <a:t>retrying</a:t>
            </a:r>
            <a:r>
              <a:rPr lang="sv-SE" i="1" dirty="0"/>
              <a:t>, </a:t>
            </a:r>
            <a:r>
              <a:rPr lang="sv-SE" i="1" dirty="0" err="1"/>
              <a:t>we</a:t>
            </a:r>
            <a:r>
              <a:rPr lang="sv-SE" i="1" dirty="0"/>
              <a:t> </a:t>
            </a:r>
            <a:r>
              <a:rPr lang="sv-SE" i="1" dirty="0" err="1"/>
              <a:t>wait</a:t>
            </a:r>
            <a:r>
              <a:rPr lang="sv-SE" i="1" dirty="0"/>
              <a:t> </a:t>
            </a:r>
            <a:r>
              <a:rPr lang="sv-SE" i="1" dirty="0" err="1"/>
              <a:t>until</a:t>
            </a:r>
            <a:r>
              <a:rPr lang="sv-SE" i="1" dirty="0"/>
              <a:t> </a:t>
            </a:r>
            <a:r>
              <a:rPr lang="sv-SE" i="1" dirty="0" err="1"/>
              <a:t>one</a:t>
            </a:r>
            <a:r>
              <a:rPr lang="sv-SE" i="1" dirty="0"/>
              <a:t> of the variables </a:t>
            </a:r>
            <a:r>
              <a:rPr lang="sv-SE" i="1" dirty="0" err="1"/>
              <a:t>used</a:t>
            </a:r>
            <a:r>
              <a:rPr lang="sv-SE" i="1" dirty="0"/>
              <a:t> in the </a:t>
            </a:r>
            <a:r>
              <a:rPr lang="sv-SE" i="1" dirty="0" err="1"/>
              <a:t>atomic</a:t>
            </a:r>
            <a:r>
              <a:rPr lang="sv-SE" i="1" dirty="0"/>
              <a:t> block is </a:t>
            </a:r>
            <a:r>
              <a:rPr lang="sv-SE" i="1" dirty="0" err="1"/>
              <a:t>changed</a:t>
            </a:r>
            <a:endParaRPr lang="sv-SE" i="1" dirty="0"/>
          </a:p>
          <a:p>
            <a:pPr lvl="1"/>
            <a:r>
              <a:rPr lang="sv-SE" dirty="0" err="1"/>
              <a:t>Why</a:t>
            </a:r>
            <a:r>
              <a:rPr lang="sv-SE" dirty="0"/>
              <a:t>?</a:t>
            </a:r>
          </a:p>
        </p:txBody>
      </p:sp>
      <p:sp>
        <p:nvSpPr>
          <p:cNvPr id="162820" name="AutoShape 4"/>
          <p:cNvSpPr>
            <a:spLocks noChangeArrowheads="1"/>
          </p:cNvSpPr>
          <p:nvPr/>
        </p:nvSpPr>
        <p:spPr bwMode="auto">
          <a:xfrm>
            <a:off x="4572000" y="5229225"/>
            <a:ext cx="2376488" cy="935038"/>
          </a:xfrm>
          <a:prstGeom prst="wedgeRoundRectCallout">
            <a:avLst>
              <a:gd name="adj1" fmla="val -48532"/>
              <a:gd name="adj2" fmla="val -96690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Referential transparency!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Compositional Choice</a:t>
            </a:r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1187450" y="1844675"/>
            <a:ext cx="6408738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orElse	:: STM a -&gt; STM a -&gt; STM a</a:t>
            </a:r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1187450" y="2708275"/>
            <a:ext cx="6408738" cy="83099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dirty="0" err="1">
                <a:solidFill>
                  <a:schemeClr val="bg2"/>
                </a:solidFill>
              </a:rPr>
              <a:t>main</a:t>
            </a:r>
            <a:r>
              <a:rPr lang="sv-SE" dirty="0">
                <a:solidFill>
                  <a:schemeClr val="bg2"/>
                </a:solidFill>
              </a:rPr>
              <a:t> = </a:t>
            </a:r>
            <a:r>
              <a:rPr lang="sv-SE" dirty="0" err="1">
                <a:solidFill>
                  <a:srgbClr val="CC0000"/>
                </a:solidFill>
              </a:rPr>
              <a:t>do</a:t>
            </a:r>
            <a:r>
              <a:rPr lang="sv-SE" dirty="0">
                <a:solidFill>
                  <a:schemeClr val="bg2"/>
                </a:solidFill>
              </a:rPr>
              <a:t> ...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atomically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sv-SE" dirty="0">
                <a:solidFill>
                  <a:schemeClr val="bg2"/>
                </a:solidFill>
              </a:rPr>
              <a:t>(</a:t>
            </a:r>
            <a:r>
              <a:rPr lang="sv-SE" dirty="0" err="1">
                <a:solidFill>
                  <a:schemeClr val="bg2"/>
                </a:solidFill>
              </a:rPr>
              <a:t>getR</a:t>
            </a:r>
            <a:r>
              <a:rPr lang="sv-SE" dirty="0">
                <a:solidFill>
                  <a:schemeClr val="bg2"/>
                </a:solidFill>
              </a:rPr>
              <a:t> r1 4</a:t>
            </a:r>
          </a:p>
          <a:p>
            <a:pPr algn="l"/>
            <a:r>
              <a:rPr lang="sv-SE" dirty="0">
                <a:solidFill>
                  <a:schemeClr val="bg2"/>
                </a:solidFill>
              </a:rPr>
              <a:t>                                      `</a:t>
            </a:r>
            <a:r>
              <a:rPr lang="sv-SE" dirty="0" err="1">
                <a:solidFill>
                  <a:schemeClr val="bg2"/>
                </a:solidFill>
              </a:rPr>
              <a:t>orElse</a:t>
            </a:r>
            <a:r>
              <a:rPr lang="sv-SE" dirty="0">
                <a:solidFill>
                  <a:schemeClr val="bg2"/>
                </a:solidFill>
              </a:rPr>
              <a:t>` </a:t>
            </a:r>
            <a:r>
              <a:rPr lang="sv-SE" dirty="0" err="1">
                <a:solidFill>
                  <a:schemeClr val="bg2"/>
                </a:solidFill>
              </a:rPr>
              <a:t>getR</a:t>
            </a:r>
            <a:r>
              <a:rPr lang="sv-SE" dirty="0">
                <a:solidFill>
                  <a:schemeClr val="bg2"/>
                </a:solidFill>
              </a:rPr>
              <a:t> r2 4) ...</a:t>
            </a:r>
          </a:p>
        </p:txBody>
      </p:sp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250825" y="5084763"/>
            <a:ext cx="8496300" cy="118745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m1 `orElse` (m2 `orElse` m3) = (m1 `orElse` m2) `orElse` m3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		retry `orElse` m = m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		m `orElse` retry =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Blocking or not?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187450" y="2133600"/>
            <a:ext cx="6408738" cy="19177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nonBlockGetR :: Resource -&gt; Int -&gt; STM Bool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nonBlockGetR r i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</a:t>
            </a:r>
            <a:r>
              <a:rPr lang="sv-SE">
                <a:solidFill>
                  <a:srgbClr val="CC0000"/>
                </a:solidFill>
              </a:rPr>
              <a:t>do</a:t>
            </a:r>
            <a:r>
              <a:rPr lang="sv-SE">
                <a:solidFill>
                  <a:schemeClr val="bg2"/>
                </a:solidFill>
              </a:rPr>
              <a:t> getR r i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   return True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`orElse` return False</a:t>
            </a:r>
          </a:p>
        </p:txBody>
      </p:sp>
      <p:sp>
        <p:nvSpPr>
          <p:cNvPr id="168965" name="AutoShape 5"/>
          <p:cNvSpPr>
            <a:spLocks noChangeArrowheads="1"/>
          </p:cNvSpPr>
          <p:nvPr/>
        </p:nvSpPr>
        <p:spPr bwMode="auto">
          <a:xfrm>
            <a:off x="4932363" y="4437063"/>
            <a:ext cx="3600450" cy="1512887"/>
          </a:xfrm>
          <a:prstGeom prst="wedgeRoundRectCallout">
            <a:avLst>
              <a:gd name="adj1" fmla="val -25838"/>
              <a:gd name="adj2" fmla="val -83894"/>
              <a:gd name="adj3" fmla="val 16667"/>
            </a:avLst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Choice of blocking/non-blocking up to the </a:t>
            </a:r>
            <a:r>
              <a:rPr lang="sv-SE" i="1"/>
              <a:t>caller</a:t>
            </a:r>
            <a:r>
              <a:rPr lang="sv-SE"/>
              <a:t>, not the method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Example: MVars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MVars can be implemented using TVars</a:t>
            </a:r>
          </a:p>
          <a:p>
            <a:r>
              <a:rPr lang="sv-SE"/>
              <a:t>type MVar a = TVar (Maybe 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New Things in STM Haskell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Safe transactions through type safety</a:t>
            </a:r>
          </a:p>
          <a:p>
            <a:pPr lvl="1"/>
            <a:r>
              <a:rPr lang="sv-SE"/>
              <a:t>Degenerate monad STM</a:t>
            </a:r>
          </a:p>
          <a:p>
            <a:pPr lvl="2"/>
            <a:r>
              <a:rPr lang="sv-SE"/>
              <a:t>We can only access TVars</a:t>
            </a:r>
          </a:p>
          <a:p>
            <a:pPr lvl="2"/>
            <a:r>
              <a:rPr lang="sv-SE"/>
              <a:t>TVars can only be accessed in STM monad</a:t>
            </a:r>
          </a:p>
          <a:p>
            <a:pPr lvl="1"/>
            <a:r>
              <a:rPr lang="sv-SE"/>
              <a:t>Referential transparency</a:t>
            </a:r>
          </a:p>
          <a:p>
            <a:r>
              <a:rPr lang="sv-SE"/>
              <a:t>Explicit retry -- expressiveness</a:t>
            </a:r>
          </a:p>
          <a:p>
            <a:r>
              <a:rPr lang="sv-SE"/>
              <a:t>Compositional choice -- expressiveness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Problems in C++/Java/C#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Retry</a:t>
            </a:r>
            <a:r>
              <a:rPr lang="sv-SE" dirty="0"/>
              <a:t> </a:t>
            </a:r>
            <a:r>
              <a:rPr lang="sv-SE" dirty="0" err="1"/>
              <a:t>semantics</a:t>
            </a:r>
            <a:endParaRPr lang="sv-SE" dirty="0"/>
          </a:p>
          <a:p>
            <a:r>
              <a:rPr lang="sv-SE" dirty="0"/>
              <a:t>IO in </a:t>
            </a:r>
            <a:r>
              <a:rPr lang="sv-SE" dirty="0" err="1"/>
              <a:t>atomic</a:t>
            </a:r>
            <a:r>
              <a:rPr lang="sv-SE" dirty="0"/>
              <a:t> blocks</a:t>
            </a:r>
          </a:p>
          <a:p>
            <a:r>
              <a:rPr lang="sv-SE" dirty="0"/>
              <a:t>Access of transaction variables </a:t>
            </a:r>
            <a:r>
              <a:rPr lang="sv-SE" dirty="0" err="1"/>
              <a:t>outside</a:t>
            </a:r>
            <a:r>
              <a:rPr lang="sv-SE" dirty="0"/>
              <a:t> of </a:t>
            </a:r>
            <a:r>
              <a:rPr lang="sv-SE" dirty="0" err="1"/>
              <a:t>atomic</a:t>
            </a:r>
            <a:r>
              <a:rPr lang="sv-SE" dirty="0"/>
              <a:t> blocks</a:t>
            </a:r>
          </a:p>
          <a:p>
            <a:r>
              <a:rPr lang="sv-SE" dirty="0"/>
              <a:t>Access to </a:t>
            </a:r>
            <a:r>
              <a:rPr lang="sv-SE" dirty="0" err="1"/>
              <a:t>regular</a:t>
            </a:r>
            <a:r>
              <a:rPr lang="sv-SE" dirty="0"/>
              <a:t> variables </a:t>
            </a:r>
            <a:r>
              <a:rPr lang="sv-SE" dirty="0" err="1"/>
              <a:t>inside</a:t>
            </a:r>
            <a:r>
              <a:rPr lang="sv-SE" dirty="0"/>
              <a:t> of </a:t>
            </a:r>
            <a:r>
              <a:rPr lang="sv-SE" dirty="0" err="1"/>
              <a:t>atomic</a:t>
            </a:r>
            <a:r>
              <a:rPr lang="sv-SE" dirty="0"/>
              <a:t>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STM Haskell</a:t>
            </a:r>
            <a:br>
              <a:rPr lang="sv-SE"/>
            </a:br>
            <a:r>
              <a:rPr lang="en-US" sz="3200">
                <a:latin typeface="Courier New" charset="0"/>
              </a:rPr>
              <a:t>Control.Concurrent.STM</a:t>
            </a:r>
            <a:endParaRPr lang="sv-SE" sz="3200">
              <a:latin typeface="Courier New" charset="0"/>
            </a:endParaRP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1476375" y="2133600"/>
            <a:ext cx="5903913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rgbClr val="CC0000"/>
                </a:solidFill>
              </a:rPr>
              <a:t>type</a:t>
            </a:r>
            <a:r>
              <a:rPr lang="sv-SE">
                <a:solidFill>
                  <a:schemeClr val="bg2"/>
                </a:solidFill>
              </a:rPr>
              <a:t> STM a</a:t>
            </a:r>
          </a:p>
          <a:p>
            <a:pPr algn="l"/>
            <a:r>
              <a:rPr lang="sv-SE">
                <a:solidFill>
                  <a:srgbClr val="CC0000"/>
                </a:solidFill>
              </a:rPr>
              <a:t>instance</a:t>
            </a:r>
            <a:r>
              <a:rPr lang="sv-SE">
                <a:solidFill>
                  <a:schemeClr val="bg2"/>
                </a:solidFill>
              </a:rPr>
              <a:t> Monad STM</a:t>
            </a: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1476375" y="3286125"/>
            <a:ext cx="5903913" cy="15525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rgbClr val="CC0000"/>
                </a:solidFill>
              </a:rPr>
              <a:t>type</a:t>
            </a:r>
            <a:r>
              <a:rPr lang="sv-SE">
                <a:solidFill>
                  <a:schemeClr val="bg2"/>
                </a:solidFill>
              </a:rPr>
              <a:t> TVar a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newTVar 	:: a -&gt; STM (TVar a)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readTVar	:: TVar a -&gt; STM a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writeTVar	:: TVar a -&gt; a -&gt; STM ()</a:t>
            </a: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1476375" y="5157788"/>
            <a:ext cx="5903913" cy="120032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chemeClr val="bg2"/>
                </a:solidFill>
              </a:rPr>
              <a:t>atomically</a:t>
            </a:r>
            <a:r>
              <a:rPr lang="sv-SE" dirty="0" smtClean="0">
                <a:solidFill>
                  <a:schemeClr val="bg2"/>
                </a:solidFill>
              </a:rPr>
              <a:t>	:</a:t>
            </a:r>
            <a:r>
              <a:rPr lang="sv-SE" dirty="0">
                <a:solidFill>
                  <a:schemeClr val="bg2"/>
                </a:solidFill>
              </a:rPr>
              <a:t>: STM a -&gt; IO a</a:t>
            </a:r>
          </a:p>
          <a:p>
            <a:pPr algn="l"/>
            <a:r>
              <a:rPr lang="sv-SE" dirty="0" err="1">
                <a:solidFill>
                  <a:schemeClr val="bg2"/>
                </a:solidFill>
              </a:rPr>
              <a:t>retry</a:t>
            </a:r>
            <a:r>
              <a:rPr lang="sv-SE" dirty="0">
                <a:solidFill>
                  <a:schemeClr val="bg2"/>
                </a:solidFill>
              </a:rPr>
              <a:t>		:: STM a</a:t>
            </a:r>
          </a:p>
          <a:p>
            <a:pPr algn="l"/>
            <a:r>
              <a:rPr lang="sv-SE" dirty="0" err="1">
                <a:solidFill>
                  <a:schemeClr val="bg2"/>
                </a:solidFill>
              </a:rPr>
              <a:t>orElse</a:t>
            </a:r>
            <a:r>
              <a:rPr lang="sv-SE" dirty="0" smtClean="0">
                <a:solidFill>
                  <a:schemeClr val="bg2"/>
                </a:solidFill>
              </a:rPr>
              <a:t>	:</a:t>
            </a:r>
            <a:r>
              <a:rPr lang="sv-SE" dirty="0">
                <a:solidFill>
                  <a:schemeClr val="bg2"/>
                </a:solidFill>
              </a:rPr>
              <a:t>: STM a -&gt; STM a -&gt; STM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Example</a:t>
            </a: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1476375" y="2420938"/>
            <a:ext cx="63373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f’ x y z = x `par` y `par` z `par` f x y z</a:t>
            </a:r>
          </a:p>
        </p:txBody>
      </p:sp>
      <p:sp>
        <p:nvSpPr>
          <p:cNvPr id="164870" name="AutoShape 6"/>
          <p:cNvSpPr>
            <a:spLocks noChangeArrowheads="1"/>
          </p:cNvSpPr>
          <p:nvPr/>
        </p:nvSpPr>
        <p:spPr bwMode="auto">
          <a:xfrm>
            <a:off x="3276600" y="3644900"/>
            <a:ext cx="4103688" cy="2232025"/>
          </a:xfrm>
          <a:prstGeom prst="cloudCallout">
            <a:avLst>
              <a:gd name="adj1" fmla="val -23579"/>
              <a:gd name="adj2" fmla="val -63444"/>
            </a:avLst>
          </a:prstGeom>
          <a:solidFill>
            <a:srgbClr val="FFCC66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sv-SE"/>
              <a:t>Idea: Write normal program first, then add parallelism to speed it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QuickSort</a:t>
            </a: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1331913" y="2060575"/>
            <a:ext cx="6337300" cy="30130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qsort :: (Ord a) =&gt; [a] -&gt; [a]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qsort []        = []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qsort [x]      = [x]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qsort (x:xs)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losort `par` hisort `par` losort ++ (x:hisort)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</a:t>
            </a:r>
            <a:r>
              <a:rPr lang="sv-SE">
                <a:solidFill>
                  <a:srgbClr val="CC0000"/>
                </a:solidFill>
              </a:rPr>
              <a:t>where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losort = qsort [y | y &lt;- xs, y &lt; x 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hisort = qsort [y | y &lt;- xs, y &gt;= x ]</a:t>
            </a:r>
            <a:r>
              <a:rPr lang="sv-SE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QuickSort (II)</a:t>
            </a:r>
          </a:p>
        </p:txBody>
      </p:sp>
      <p:sp>
        <p:nvSpPr>
          <p:cNvPr id="171011" name="Text Box 3"/>
          <p:cNvSpPr txBox="1">
            <a:spLocks noChangeArrowheads="1"/>
          </p:cNvSpPr>
          <p:nvPr/>
        </p:nvSpPr>
        <p:spPr bwMode="auto">
          <a:xfrm>
            <a:off x="1331913" y="1628775"/>
            <a:ext cx="6337300" cy="3378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qsort :: (Ord a) =&gt; [a] -&gt; [a]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qsort []        = []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qsort [x]      = [x]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qsort (x:xs) =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force losort `par` force hisort `par`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   losort ++ (x:hisort)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</a:t>
            </a:r>
            <a:r>
              <a:rPr lang="sv-SE">
                <a:solidFill>
                  <a:srgbClr val="CC0000"/>
                </a:solidFill>
              </a:rPr>
              <a:t>where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losort = qsort [y | y &lt;- xs, y &lt; x 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    hisort = qsort [y | y &lt;- xs, y &gt;= x ]</a:t>
            </a:r>
            <a:endParaRPr lang="sv-SE"/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1331913" y="5373688"/>
            <a:ext cx="6337300" cy="1187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force :: [a] -&gt; ()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force []        = ()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force (x:xs) = x `seq` force xs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Parallel Map</a:t>
            </a: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337300" cy="2308324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 dirty="0" err="1">
                <a:solidFill>
                  <a:schemeClr val="bg2"/>
                </a:solidFill>
              </a:rPr>
              <a:t>pmap</a:t>
            </a:r>
            <a:r>
              <a:rPr lang="sv-SE" dirty="0">
                <a:solidFill>
                  <a:schemeClr val="bg2"/>
                </a:solidFill>
              </a:rPr>
              <a:t> :: (a -&gt; b) -&gt; [a] -&gt; [b]</a:t>
            </a:r>
          </a:p>
          <a:p>
            <a:pPr algn="l"/>
            <a:r>
              <a:rPr lang="sv-SE" dirty="0" err="1">
                <a:solidFill>
                  <a:schemeClr val="bg2"/>
                </a:solidFill>
              </a:rPr>
              <a:t>pmap</a:t>
            </a:r>
            <a:r>
              <a:rPr lang="sv-SE" dirty="0">
                <a:solidFill>
                  <a:schemeClr val="bg2"/>
                </a:solidFill>
              </a:rPr>
              <a:t> f [] = []</a:t>
            </a:r>
          </a:p>
          <a:p>
            <a:pPr algn="l"/>
            <a:r>
              <a:rPr lang="sv-SE" dirty="0" err="1">
                <a:solidFill>
                  <a:schemeClr val="bg2"/>
                </a:solidFill>
              </a:rPr>
              <a:t>pmap</a:t>
            </a:r>
            <a:r>
              <a:rPr lang="sv-SE" dirty="0">
                <a:solidFill>
                  <a:schemeClr val="bg2"/>
                </a:solidFill>
              </a:rPr>
              <a:t> f (</a:t>
            </a:r>
            <a:r>
              <a:rPr lang="sv-SE" dirty="0" err="1">
                <a:solidFill>
                  <a:schemeClr val="bg2"/>
                </a:solidFill>
              </a:rPr>
              <a:t>x:xs</a:t>
            </a:r>
            <a:r>
              <a:rPr lang="sv-SE" dirty="0">
                <a:solidFill>
                  <a:schemeClr val="bg2"/>
                </a:solidFill>
              </a:rPr>
              <a:t>) = </a:t>
            </a:r>
            <a:r>
              <a:rPr lang="sv-SE" dirty="0" err="1">
                <a:solidFill>
                  <a:schemeClr val="bg2"/>
                </a:solidFill>
              </a:rPr>
              <a:t>fx</a:t>
            </a:r>
            <a:r>
              <a:rPr lang="sv-SE" dirty="0">
                <a:solidFill>
                  <a:schemeClr val="bg2"/>
                </a:solidFill>
              </a:rPr>
              <a:t> `par` </a:t>
            </a:r>
            <a:r>
              <a:rPr lang="sv-SE" dirty="0" err="1">
                <a:solidFill>
                  <a:schemeClr val="bg2"/>
                </a:solidFill>
              </a:rPr>
              <a:t>fxs</a:t>
            </a:r>
            <a:r>
              <a:rPr lang="sv-SE" dirty="0">
                <a:solidFill>
                  <a:schemeClr val="bg2"/>
                </a:solidFill>
              </a:rPr>
              <a:t> `par` </a:t>
            </a:r>
            <a:r>
              <a:rPr lang="sv-SE" dirty="0" err="1">
                <a:solidFill>
                  <a:schemeClr val="bg2"/>
                </a:solidFill>
              </a:rPr>
              <a:t>fx:fxs</a:t>
            </a:r>
            <a:endParaRPr lang="sv-SE" dirty="0">
              <a:solidFill>
                <a:schemeClr val="bg2"/>
              </a:solidFill>
            </a:endParaRPr>
          </a:p>
          <a:p>
            <a:pPr algn="l"/>
            <a:r>
              <a:rPr lang="sv-SE" dirty="0">
                <a:solidFill>
                  <a:schemeClr val="bg2"/>
                </a:solidFill>
              </a:rPr>
              <a:t>   </a:t>
            </a:r>
            <a:r>
              <a:rPr lang="sv-SE" dirty="0" err="1">
                <a:solidFill>
                  <a:srgbClr val="CC0000"/>
                </a:solidFill>
              </a:rPr>
              <a:t>where</a:t>
            </a:r>
            <a:endParaRPr lang="sv-SE" dirty="0">
              <a:solidFill>
                <a:srgbClr val="CC0000"/>
              </a:solidFill>
            </a:endParaRPr>
          </a:p>
          <a:p>
            <a:pPr algn="l"/>
            <a:r>
              <a:rPr lang="sv-SE" dirty="0">
                <a:solidFill>
                  <a:schemeClr val="bg2"/>
                </a:solidFill>
              </a:rPr>
              <a:t>      </a:t>
            </a:r>
            <a:r>
              <a:rPr lang="sv-SE" dirty="0" err="1">
                <a:solidFill>
                  <a:schemeClr val="bg2"/>
                </a:solidFill>
              </a:rPr>
              <a:t>fx</a:t>
            </a:r>
            <a:r>
              <a:rPr lang="sv-SE" dirty="0">
                <a:solidFill>
                  <a:schemeClr val="bg2"/>
                </a:solidFill>
              </a:rPr>
              <a:t>  = f x</a:t>
            </a:r>
          </a:p>
          <a:p>
            <a:pPr algn="l"/>
            <a:r>
              <a:rPr lang="sv-SE" dirty="0">
                <a:solidFill>
                  <a:schemeClr val="bg2"/>
                </a:solidFill>
              </a:rPr>
              <a:t>      </a:t>
            </a:r>
            <a:r>
              <a:rPr lang="sv-SE" dirty="0" err="1">
                <a:solidFill>
                  <a:schemeClr val="bg2"/>
                </a:solidFill>
              </a:rPr>
              <a:t>fxs</a:t>
            </a:r>
            <a:r>
              <a:rPr lang="sv-SE" dirty="0">
                <a:solidFill>
                  <a:schemeClr val="bg2"/>
                </a:solidFill>
              </a:rPr>
              <a:t> =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sv-SE" dirty="0" err="1" smtClean="0">
                <a:solidFill>
                  <a:schemeClr val="bg2"/>
                </a:solidFill>
              </a:rPr>
              <a:t>pmap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sv-SE" dirty="0" smtClean="0">
                <a:solidFill>
                  <a:schemeClr val="bg2"/>
                </a:solidFill>
              </a:rPr>
              <a:t>f </a:t>
            </a:r>
            <a:r>
              <a:rPr lang="sv-SE" dirty="0" err="1">
                <a:solidFill>
                  <a:schemeClr val="bg2"/>
                </a:solidFill>
              </a:rPr>
              <a:t>xs</a:t>
            </a:r>
            <a:r>
              <a:rPr lang="sv-SE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Parallel Strategies</a:t>
            </a: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1547813" y="2276475"/>
            <a:ext cx="6337300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rgbClr val="CC0000"/>
                </a:solidFill>
              </a:rPr>
              <a:t>type</a:t>
            </a:r>
            <a:r>
              <a:rPr lang="sv-SE">
                <a:solidFill>
                  <a:schemeClr val="bg2"/>
                </a:solidFill>
              </a:rPr>
              <a:t> Done = ()</a:t>
            </a:r>
          </a:p>
          <a:p>
            <a:pPr algn="l"/>
            <a:r>
              <a:rPr lang="sv-SE">
                <a:solidFill>
                  <a:srgbClr val="CC0000"/>
                </a:solidFill>
              </a:rPr>
              <a:t>type</a:t>
            </a:r>
            <a:r>
              <a:rPr lang="sv-SE">
                <a:solidFill>
                  <a:schemeClr val="bg2"/>
                </a:solidFill>
              </a:rPr>
              <a:t> Strategy a = a -&gt; Done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1547813" y="3716338"/>
            <a:ext cx="6337300" cy="8223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using :: a -&gt; Strategy a -&gt; a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a `using` strat = strat a `seq`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Parallel Strategies</a:t>
            </a:r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1476375" y="2205038"/>
            <a:ext cx="6337300" cy="1187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inSeq, inPar :: a -&gt; Strategy b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inSeq x = \y -&gt; x `seq` ()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inPar  x = \y -&gt; x `par` ()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1258888" y="4076700"/>
            <a:ext cx="6767512" cy="1187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sv-SE">
                <a:solidFill>
                  <a:schemeClr val="bg2"/>
                </a:solidFill>
              </a:rPr>
              <a:t>parList :: Strategy a -&gt; Strategy [a]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parList strat []        = ()</a:t>
            </a:r>
          </a:p>
          <a:p>
            <a:pPr algn="l"/>
            <a:r>
              <a:rPr lang="sv-SE">
                <a:solidFill>
                  <a:schemeClr val="bg2"/>
                </a:solidFill>
              </a:rPr>
              <a:t>parList strat (x:xs) = strat x `par` parList strat xs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1590</TotalTime>
  <Words>1733</Words>
  <Application>Microsoft Office PowerPoint</Application>
  <PresentationFormat>On-screen Show (4:3)</PresentationFormat>
  <Paragraphs>289</Paragraphs>
  <Slides>38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Pixel</vt:lpstr>
      <vt:lpstr>Parallelism and Concurrency</vt:lpstr>
      <vt:lpstr>Expressing Parallelism</vt:lpstr>
      <vt:lpstr>Two Primitives</vt:lpstr>
      <vt:lpstr>Example</vt:lpstr>
      <vt:lpstr>QuickSort</vt:lpstr>
      <vt:lpstr>QuickSort (II)</vt:lpstr>
      <vt:lpstr>Parallel Map</vt:lpstr>
      <vt:lpstr>Parallel Strategies</vt:lpstr>
      <vt:lpstr>Parallel Strategies</vt:lpstr>
      <vt:lpstr>Parallel Strategies</vt:lpstr>
      <vt:lpstr>More ...</vt:lpstr>
      <vt:lpstr>Concurrent Programming</vt:lpstr>
      <vt:lpstr>Concurrent Haskell (v1.0) Control.Concurrent</vt:lpstr>
      <vt:lpstr>Concurrent Haskell (v1.0) Control.Concurrent.Chan</vt:lpstr>
      <vt:lpstr>Typical Concurrent Programming Today</vt:lpstr>
      <vt:lpstr>Problems With Locking</vt:lpstr>
      <vt:lpstr>The Biggest Problem</vt:lpstr>
      <vt:lpstr>Solution (?)</vt:lpstr>
      <vt:lpstr>More Problems</vt:lpstr>
      <vt:lpstr>Conclusion</vt:lpstr>
      <vt:lpstr>Idea</vt:lpstr>
      <vt:lpstr>Software Transactional Memory (STM)</vt:lpstr>
      <vt:lpstr>Atomic Transactions</vt:lpstr>
      <vt:lpstr>How Does It Work?</vt:lpstr>
      <vt:lpstr>Transactional Memory</vt:lpstr>
      <vt:lpstr>Caveats</vt:lpstr>
      <vt:lpstr>Simon’s Missile Program</vt:lpstr>
      <vt:lpstr>STM Haskell Control.Concurrent.STM</vt:lpstr>
      <vt:lpstr>STM Haskell Control.Concurrent.STM</vt:lpstr>
      <vt:lpstr>Example</vt:lpstr>
      <vt:lpstr>Example</vt:lpstr>
      <vt:lpstr>Retrying</vt:lpstr>
      <vt:lpstr>Compositional Choice</vt:lpstr>
      <vt:lpstr>Blocking or not?</vt:lpstr>
      <vt:lpstr>Example: MVars</vt:lpstr>
      <vt:lpstr>New Things in STM Haskell</vt:lpstr>
      <vt:lpstr>Problems in C++/Java/C#</vt:lpstr>
      <vt:lpstr>STM Haskell Control.Concurrent.STM</vt:lpstr>
    </vt:vector>
  </TitlesOfParts>
  <Company>Chalmers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Paradox -- Lessons Learnt &amp; Future Directions</dc:title>
  <dc:creator>Koen</dc:creator>
  <cp:lastModifiedBy>Ulf Norell</cp:lastModifiedBy>
  <cp:revision>63</cp:revision>
  <cp:lastPrinted>2009-02-26T11:32:15Z</cp:lastPrinted>
  <dcterms:created xsi:type="dcterms:W3CDTF">2009-02-26T11:27:20Z</dcterms:created>
  <dcterms:modified xsi:type="dcterms:W3CDTF">2009-02-26T22:52:29Z</dcterms:modified>
</cp:coreProperties>
</file>