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2" r:id="rId3"/>
    <p:sldId id="284" r:id="rId4"/>
    <p:sldId id="302" r:id="rId5"/>
    <p:sldId id="291" r:id="rId6"/>
    <p:sldId id="270" r:id="rId7"/>
    <p:sldId id="292" r:id="rId8"/>
    <p:sldId id="271" r:id="rId9"/>
    <p:sldId id="293" r:id="rId10"/>
    <p:sldId id="290" r:id="rId11"/>
    <p:sldId id="272" r:id="rId12"/>
    <p:sldId id="273" r:id="rId13"/>
    <p:sldId id="297" r:id="rId14"/>
    <p:sldId id="276" r:id="rId15"/>
    <p:sldId id="298" r:id="rId16"/>
    <p:sldId id="277" r:id="rId17"/>
    <p:sldId id="299" r:id="rId18"/>
    <p:sldId id="278" r:id="rId19"/>
    <p:sldId id="301" r:id="rId20"/>
    <p:sldId id="279" r:id="rId21"/>
    <p:sldId id="303" r:id="rId22"/>
    <p:sldId id="275" r:id="rId23"/>
  </p:sldIdLst>
  <p:sldSz cx="9144000" cy="6858000" type="screen4x3"/>
  <p:notesSz cx="6845300" cy="93964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5CE8445-C47C-44BF-A2D0-62D8A780F36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4738" y="706438"/>
            <a:ext cx="4695825" cy="3521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2463"/>
            <a:ext cx="50196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93" tIns="46646" rIns="93293" bIns="46646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602A97E3-571D-41EF-AE43-E7842EFDD5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17E3B-9CFA-43AC-A42D-FAF5C1401435}" type="slidenum">
              <a:rPr lang="sv-SE" smtClean="0">
                <a:latin typeface="Times New Roman" pitchFamily="18" charset="0"/>
              </a:rPr>
              <a:pPr/>
              <a:t>1</a:t>
            </a:fld>
            <a:endParaRPr lang="sv-SE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7402E-36CF-4EDC-A9ED-310DAA6EF77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4BF3-9FB7-435A-9448-849A58A8A9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19812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912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69946-F288-455E-A57C-4158AB5DAD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BAE0D-3C1C-48AF-9FF5-AF18ABEA33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31A34-0AB9-4005-98E4-7003C1FC4B2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850F-FB7C-4B4E-A9F8-68DAD84A66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81630-2695-4069-9A22-08B96C4949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DED2-AE41-47FA-B11A-CA130CFD7C3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986E9-AE2F-4915-82BE-FCAFCFD3CB8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C77FB-4842-49EA-B0EA-E8A1DF4E7D3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132E1-174E-4CEF-9884-7F8E54C8978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924800" cy="9906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latin typeface="Arial" charset="0"/>
              </a:defRPr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b="0">
                <a:latin typeface="Arial" charset="0"/>
              </a:defRPr>
            </a:lvl1pPr>
          </a:lstStyle>
          <a:p>
            <a:pPr>
              <a:defRPr/>
            </a:pPr>
            <a:fld id="{A8B6524A-A3D2-4C24-8F18-4245F84D14C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3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15.png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4.png"/><Relationship Id="rId9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85081-4EE3-4901-92CC-20FAEF4689D5}" type="slidenum">
              <a:rPr lang="sv-SE" smtClean="0">
                <a:latin typeface="Arial" pitchFamily="34" charset="0"/>
              </a:rPr>
              <a:pPr/>
              <a:t>1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Computer Communications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Summary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0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6CB0B4-30D7-458D-8742-D2E7684E666C}" type="slidenum">
              <a:rPr lang="sv-SE" smtClean="0">
                <a:latin typeface="Arial" pitchFamily="34" charset="0"/>
              </a:rPr>
              <a:pPr/>
              <a:t>10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D</a:t>
            </a:r>
            <a:r>
              <a:rPr lang="en-GB" smtClean="0">
                <a:solidFill>
                  <a:schemeClr val="accent2"/>
                </a:solidFill>
              </a:rPr>
              <a:t>atagram vs VC </a:t>
            </a:r>
            <a:r>
              <a:rPr lang="sv-SE" smtClean="0">
                <a:solidFill>
                  <a:schemeClr val="accent2"/>
                </a:solidFill>
              </a:rPr>
              <a:t/>
            </a:r>
            <a:br>
              <a:rPr lang="sv-SE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>end-to-end communication</a:t>
            </a:r>
            <a:endParaRPr lang="en-US" smtClean="0"/>
          </a:p>
        </p:txBody>
      </p:sp>
      <p:sp>
        <p:nvSpPr>
          <p:cNvPr id="2058" name="Rectangle 3"/>
          <p:cNvSpPr>
            <a:spLocks noChangeArrowheads="1"/>
          </p:cNvSpPr>
          <p:nvPr/>
        </p:nvSpPr>
        <p:spPr bwMode="auto">
          <a:xfrm>
            <a:off x="652463" y="1828800"/>
            <a:ext cx="35544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v-SE" sz="2400" b="0">
                <a:latin typeface="Comic Sans MS" pitchFamily="66" charset="0"/>
              </a:rPr>
              <a:t>Conceptual differences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v-SE" sz="2400" b="0">
                <a:latin typeface="Comic Sans MS" pitchFamily="66" charset="0"/>
              </a:rPr>
              <a:t>Example technologies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v-SE" sz="2400" b="0">
                <a:latin typeface="Comic Sans MS" pitchFamily="66" charset="0"/>
              </a:rPr>
              <a:t>Decisions, comparison, why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v-SE" sz="2400" b="0">
                <a:latin typeface="Comic Sans MS" pitchFamily="66" charset="0"/>
              </a:rPr>
              <a:t>Redundancy in current networks (internet; eg IP over ATM, MPLS)</a:t>
            </a:r>
          </a:p>
        </p:txBody>
      </p:sp>
      <p:sp>
        <p:nvSpPr>
          <p:cNvPr id="2059" name="Freeform 4"/>
          <p:cNvSpPr>
            <a:spLocks/>
          </p:cNvSpPr>
          <p:nvPr/>
        </p:nvSpPr>
        <p:spPr bwMode="auto">
          <a:xfrm>
            <a:off x="5653088" y="4144963"/>
            <a:ext cx="1624012" cy="403225"/>
          </a:xfrm>
          <a:custGeom>
            <a:avLst/>
            <a:gdLst>
              <a:gd name="T0" fmla="*/ 2147483647 w 824"/>
              <a:gd name="T1" fmla="*/ 2147483647 h 187"/>
              <a:gd name="T2" fmla="*/ 2147483647 w 824"/>
              <a:gd name="T3" fmla="*/ 2147483647 h 187"/>
              <a:gd name="T4" fmla="*/ 2147483647 w 824"/>
              <a:gd name="T5" fmla="*/ 2147483647 h 187"/>
              <a:gd name="T6" fmla="*/ 2147483647 w 824"/>
              <a:gd name="T7" fmla="*/ 2147483647 h 187"/>
              <a:gd name="T8" fmla="*/ 2147483647 w 824"/>
              <a:gd name="T9" fmla="*/ 2147483647 h 187"/>
              <a:gd name="T10" fmla="*/ 2147483647 w 824"/>
              <a:gd name="T11" fmla="*/ 2147483647 h 187"/>
              <a:gd name="T12" fmla="*/ 2147483647 w 824"/>
              <a:gd name="T13" fmla="*/ 2147483647 h 187"/>
              <a:gd name="T14" fmla="*/ 2147483647 w 824"/>
              <a:gd name="T15" fmla="*/ 2147483647 h 187"/>
              <a:gd name="T16" fmla="*/ 2147483647 w 824"/>
              <a:gd name="T17" fmla="*/ 2147483647 h 187"/>
              <a:gd name="T18" fmla="*/ 2147483647 w 824"/>
              <a:gd name="T19" fmla="*/ 2147483647 h 187"/>
              <a:gd name="T20" fmla="*/ 2147483647 w 824"/>
              <a:gd name="T21" fmla="*/ 2147483647 h 18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4"/>
              <a:gd name="T34" fmla="*/ 0 h 187"/>
              <a:gd name="T35" fmla="*/ 824 w 824"/>
              <a:gd name="T36" fmla="*/ 187 h 18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4" h="187">
                <a:moveTo>
                  <a:pt x="333" y="184"/>
                </a:moveTo>
                <a:cubicBezTo>
                  <a:pt x="189" y="187"/>
                  <a:pt x="84" y="183"/>
                  <a:pt x="42" y="164"/>
                </a:cubicBezTo>
                <a:cubicBezTo>
                  <a:pt x="0" y="144"/>
                  <a:pt x="40" y="79"/>
                  <a:pt x="80" y="64"/>
                </a:cubicBezTo>
                <a:cubicBezTo>
                  <a:pt x="119" y="50"/>
                  <a:pt x="217" y="74"/>
                  <a:pt x="281" y="76"/>
                </a:cubicBezTo>
                <a:cubicBezTo>
                  <a:pt x="345" y="78"/>
                  <a:pt x="431" y="85"/>
                  <a:pt x="466" y="74"/>
                </a:cubicBezTo>
                <a:cubicBezTo>
                  <a:pt x="501" y="63"/>
                  <a:pt x="476" y="16"/>
                  <a:pt x="493" y="8"/>
                </a:cubicBezTo>
                <a:cubicBezTo>
                  <a:pt x="510" y="0"/>
                  <a:pt x="557" y="12"/>
                  <a:pt x="568" y="23"/>
                </a:cubicBezTo>
                <a:cubicBezTo>
                  <a:pt x="579" y="34"/>
                  <a:pt x="529" y="63"/>
                  <a:pt x="559" y="74"/>
                </a:cubicBezTo>
                <a:cubicBezTo>
                  <a:pt x="589" y="85"/>
                  <a:pt x="719" y="70"/>
                  <a:pt x="751" y="86"/>
                </a:cubicBezTo>
                <a:cubicBezTo>
                  <a:pt x="783" y="102"/>
                  <a:pt x="824" y="154"/>
                  <a:pt x="754" y="170"/>
                </a:cubicBezTo>
                <a:cubicBezTo>
                  <a:pt x="684" y="186"/>
                  <a:pt x="421" y="181"/>
                  <a:pt x="333" y="18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0" name="Freeform 5"/>
          <p:cNvSpPr>
            <a:spLocks/>
          </p:cNvSpPr>
          <p:nvPr/>
        </p:nvSpPr>
        <p:spPr bwMode="auto">
          <a:xfrm>
            <a:off x="6127750" y="2112963"/>
            <a:ext cx="1500188" cy="1806575"/>
          </a:xfrm>
          <a:custGeom>
            <a:avLst/>
            <a:gdLst>
              <a:gd name="T0" fmla="*/ 2147483647 w 945"/>
              <a:gd name="T1" fmla="*/ 2147483647 h 1138"/>
              <a:gd name="T2" fmla="*/ 2147483647 w 945"/>
              <a:gd name="T3" fmla="*/ 2147483647 h 1138"/>
              <a:gd name="T4" fmla="*/ 2147483647 w 945"/>
              <a:gd name="T5" fmla="*/ 2147483647 h 1138"/>
              <a:gd name="T6" fmla="*/ 2147483647 w 945"/>
              <a:gd name="T7" fmla="*/ 2147483647 h 1138"/>
              <a:gd name="T8" fmla="*/ 2147483647 w 945"/>
              <a:gd name="T9" fmla="*/ 2147483647 h 1138"/>
              <a:gd name="T10" fmla="*/ 2147483647 w 945"/>
              <a:gd name="T11" fmla="*/ 2147483647 h 1138"/>
              <a:gd name="T12" fmla="*/ 2147483647 w 945"/>
              <a:gd name="T13" fmla="*/ 2147483647 h 1138"/>
              <a:gd name="T14" fmla="*/ 2147483647 w 945"/>
              <a:gd name="T15" fmla="*/ 2147483647 h 1138"/>
              <a:gd name="T16" fmla="*/ 2147483647 w 945"/>
              <a:gd name="T17" fmla="*/ 2147483647 h 1138"/>
              <a:gd name="T18" fmla="*/ 2147483647 w 945"/>
              <a:gd name="T19" fmla="*/ 2147483647 h 1138"/>
              <a:gd name="T20" fmla="*/ 2147483647 w 945"/>
              <a:gd name="T21" fmla="*/ 2147483647 h 1138"/>
              <a:gd name="T22" fmla="*/ 2147483647 w 945"/>
              <a:gd name="T23" fmla="*/ 2147483647 h 1138"/>
              <a:gd name="T24" fmla="*/ 2147483647 w 945"/>
              <a:gd name="T25" fmla="*/ 2147483647 h 1138"/>
              <a:gd name="T26" fmla="*/ 2147483647 w 945"/>
              <a:gd name="T27" fmla="*/ 2147483647 h 1138"/>
              <a:gd name="T28" fmla="*/ 2147483647 w 945"/>
              <a:gd name="T29" fmla="*/ 2147483647 h 1138"/>
              <a:gd name="T30" fmla="*/ 2147483647 w 945"/>
              <a:gd name="T31" fmla="*/ 2147483647 h 1138"/>
              <a:gd name="T32" fmla="*/ 2147483647 w 945"/>
              <a:gd name="T33" fmla="*/ 2147483647 h 1138"/>
              <a:gd name="T34" fmla="*/ 2147483647 w 945"/>
              <a:gd name="T35" fmla="*/ 2147483647 h 1138"/>
              <a:gd name="T36" fmla="*/ 2147483647 w 945"/>
              <a:gd name="T37" fmla="*/ 2147483647 h 113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45"/>
              <a:gd name="T58" fmla="*/ 0 h 1138"/>
              <a:gd name="T59" fmla="*/ 945 w 945"/>
              <a:gd name="T60" fmla="*/ 1138 h 113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45" h="1138">
                <a:moveTo>
                  <a:pt x="18" y="525"/>
                </a:moveTo>
                <a:cubicBezTo>
                  <a:pt x="44" y="497"/>
                  <a:pt x="135" y="488"/>
                  <a:pt x="192" y="429"/>
                </a:cubicBezTo>
                <a:cubicBezTo>
                  <a:pt x="249" y="370"/>
                  <a:pt x="306" y="239"/>
                  <a:pt x="357" y="174"/>
                </a:cubicBezTo>
                <a:cubicBezTo>
                  <a:pt x="408" y="109"/>
                  <a:pt x="457" y="64"/>
                  <a:pt x="498" y="39"/>
                </a:cubicBezTo>
                <a:cubicBezTo>
                  <a:pt x="539" y="14"/>
                  <a:pt x="589" y="0"/>
                  <a:pt x="600" y="27"/>
                </a:cubicBezTo>
                <a:cubicBezTo>
                  <a:pt x="611" y="54"/>
                  <a:pt x="521" y="182"/>
                  <a:pt x="567" y="201"/>
                </a:cubicBezTo>
                <a:cubicBezTo>
                  <a:pt x="613" y="220"/>
                  <a:pt x="815" y="95"/>
                  <a:pt x="876" y="144"/>
                </a:cubicBezTo>
                <a:cubicBezTo>
                  <a:pt x="937" y="193"/>
                  <a:pt x="926" y="366"/>
                  <a:pt x="930" y="495"/>
                </a:cubicBezTo>
                <a:cubicBezTo>
                  <a:pt x="934" y="624"/>
                  <a:pt x="945" y="830"/>
                  <a:pt x="903" y="921"/>
                </a:cubicBezTo>
                <a:cubicBezTo>
                  <a:pt x="861" y="1012"/>
                  <a:pt x="729" y="1007"/>
                  <a:pt x="678" y="1041"/>
                </a:cubicBezTo>
                <a:cubicBezTo>
                  <a:pt x="627" y="1075"/>
                  <a:pt x="621" y="1118"/>
                  <a:pt x="594" y="1128"/>
                </a:cubicBezTo>
                <a:cubicBezTo>
                  <a:pt x="567" y="1138"/>
                  <a:pt x="522" y="1115"/>
                  <a:pt x="513" y="1101"/>
                </a:cubicBezTo>
                <a:cubicBezTo>
                  <a:pt x="504" y="1087"/>
                  <a:pt x="545" y="1055"/>
                  <a:pt x="537" y="1041"/>
                </a:cubicBezTo>
                <a:cubicBezTo>
                  <a:pt x="529" y="1027"/>
                  <a:pt x="491" y="1038"/>
                  <a:pt x="462" y="1014"/>
                </a:cubicBezTo>
                <a:cubicBezTo>
                  <a:pt x="433" y="990"/>
                  <a:pt x="383" y="944"/>
                  <a:pt x="360" y="897"/>
                </a:cubicBezTo>
                <a:cubicBezTo>
                  <a:pt x="337" y="850"/>
                  <a:pt x="341" y="776"/>
                  <a:pt x="321" y="729"/>
                </a:cubicBezTo>
                <a:cubicBezTo>
                  <a:pt x="301" y="682"/>
                  <a:pt x="284" y="633"/>
                  <a:pt x="237" y="612"/>
                </a:cubicBezTo>
                <a:cubicBezTo>
                  <a:pt x="190" y="591"/>
                  <a:pt x="72" y="614"/>
                  <a:pt x="36" y="600"/>
                </a:cubicBezTo>
                <a:cubicBezTo>
                  <a:pt x="0" y="586"/>
                  <a:pt x="3" y="549"/>
                  <a:pt x="18" y="525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1" name="Freeform 6"/>
          <p:cNvSpPr>
            <a:spLocks/>
          </p:cNvSpPr>
          <p:nvPr/>
        </p:nvSpPr>
        <p:spPr bwMode="auto">
          <a:xfrm>
            <a:off x="5308600" y="2287588"/>
            <a:ext cx="287338" cy="1868487"/>
          </a:xfrm>
          <a:custGeom>
            <a:avLst/>
            <a:gdLst>
              <a:gd name="T0" fmla="*/ 2147483647 w 146"/>
              <a:gd name="T1" fmla="*/ 2147483647 h 867"/>
              <a:gd name="T2" fmla="*/ 2147483647 w 146"/>
              <a:gd name="T3" fmla="*/ 2147483647 h 867"/>
              <a:gd name="T4" fmla="*/ 2147483647 w 146"/>
              <a:gd name="T5" fmla="*/ 2147483647 h 867"/>
              <a:gd name="T6" fmla="*/ 2147483647 w 146"/>
              <a:gd name="T7" fmla="*/ 2147483647 h 867"/>
              <a:gd name="T8" fmla="*/ 2147483647 w 146"/>
              <a:gd name="T9" fmla="*/ 2147483647 h 867"/>
              <a:gd name="T10" fmla="*/ 2147483647 w 146"/>
              <a:gd name="T11" fmla="*/ 2147483647 h 867"/>
              <a:gd name="T12" fmla="*/ 2147483647 w 146"/>
              <a:gd name="T13" fmla="*/ 2147483647 h 867"/>
              <a:gd name="T14" fmla="*/ 2147483647 w 146"/>
              <a:gd name="T15" fmla="*/ 2147483647 h 8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6"/>
              <a:gd name="T25" fmla="*/ 0 h 867"/>
              <a:gd name="T26" fmla="*/ 146 w 146"/>
              <a:gd name="T27" fmla="*/ 867 h 86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6" h="867">
                <a:moveTo>
                  <a:pt x="2" y="333"/>
                </a:moveTo>
                <a:cubicBezTo>
                  <a:pt x="0" y="208"/>
                  <a:pt x="6" y="84"/>
                  <a:pt x="26" y="42"/>
                </a:cubicBezTo>
                <a:cubicBezTo>
                  <a:pt x="46" y="0"/>
                  <a:pt x="106" y="23"/>
                  <a:pt x="125" y="81"/>
                </a:cubicBezTo>
                <a:cubicBezTo>
                  <a:pt x="144" y="139"/>
                  <a:pt x="140" y="306"/>
                  <a:pt x="143" y="393"/>
                </a:cubicBezTo>
                <a:cubicBezTo>
                  <a:pt x="146" y="480"/>
                  <a:pt x="145" y="538"/>
                  <a:pt x="140" y="603"/>
                </a:cubicBezTo>
                <a:cubicBezTo>
                  <a:pt x="135" y="668"/>
                  <a:pt x="127" y="755"/>
                  <a:pt x="110" y="786"/>
                </a:cubicBezTo>
                <a:cubicBezTo>
                  <a:pt x="93" y="817"/>
                  <a:pt x="56" y="867"/>
                  <a:pt x="38" y="792"/>
                </a:cubicBezTo>
                <a:cubicBezTo>
                  <a:pt x="20" y="717"/>
                  <a:pt x="4" y="458"/>
                  <a:pt x="2" y="333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62" name="Group 7"/>
          <p:cNvGrpSpPr>
            <a:grpSpLocks/>
          </p:cNvGrpSpPr>
          <p:nvPr/>
        </p:nvGrpSpPr>
        <p:grpSpPr bwMode="auto">
          <a:xfrm>
            <a:off x="6480175" y="3854450"/>
            <a:ext cx="623888" cy="317500"/>
            <a:chOff x="3600" y="219"/>
            <a:chExt cx="360" cy="175"/>
          </a:xfrm>
        </p:grpSpPr>
        <p:sp>
          <p:nvSpPr>
            <p:cNvPr id="2119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0" name="Line 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1" name="Line 1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2" name="Rectangle 1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2123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24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29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0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1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25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26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7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8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aphicFrame>
        <p:nvGraphicFramePr>
          <p:cNvPr id="2050" name="Object 21"/>
          <p:cNvGraphicFramePr>
            <a:graphicFrameLocks noChangeAspect="1"/>
          </p:cNvGraphicFramePr>
          <p:nvPr/>
        </p:nvGraphicFramePr>
        <p:xfrm>
          <a:off x="4797425" y="2081213"/>
          <a:ext cx="523875" cy="454025"/>
        </p:xfrm>
        <a:graphic>
          <a:graphicData uri="http://schemas.openxmlformats.org/presentationml/2006/ole">
            <p:oleObj spid="_x0000_s2050" name="Clip" r:id="rId3" imgW="1305000" imgH="1085760" progId="MS_ClipArt_Gallery.2">
              <p:embed/>
            </p:oleObj>
          </a:graphicData>
        </a:graphic>
      </p:graphicFrame>
      <p:graphicFrame>
        <p:nvGraphicFramePr>
          <p:cNvPr id="2051" name="Object 22"/>
          <p:cNvGraphicFramePr>
            <a:graphicFrameLocks noChangeAspect="1"/>
          </p:cNvGraphicFramePr>
          <p:nvPr/>
        </p:nvGraphicFramePr>
        <p:xfrm>
          <a:off x="4824413" y="3554413"/>
          <a:ext cx="525462" cy="455612"/>
        </p:xfrm>
        <a:graphic>
          <a:graphicData uri="http://schemas.openxmlformats.org/presentationml/2006/ole">
            <p:oleObj spid="_x0000_s2051" name="Clip" r:id="rId4" imgW="1305000" imgH="1085760" progId="MS_ClipArt_Gallery.2">
              <p:embed/>
            </p:oleObj>
          </a:graphicData>
        </a:graphic>
      </p:graphicFrame>
      <p:graphicFrame>
        <p:nvGraphicFramePr>
          <p:cNvPr id="2052" name="Object 23"/>
          <p:cNvGraphicFramePr>
            <a:graphicFrameLocks noChangeAspect="1"/>
          </p:cNvGraphicFramePr>
          <p:nvPr/>
        </p:nvGraphicFramePr>
        <p:xfrm>
          <a:off x="6699250" y="1744663"/>
          <a:ext cx="523875" cy="454025"/>
        </p:xfrm>
        <a:graphic>
          <a:graphicData uri="http://schemas.openxmlformats.org/presentationml/2006/ole">
            <p:oleObj spid="_x0000_s2052" name="Clip" r:id="rId5" imgW="1305000" imgH="1085760" progId="MS_ClipArt_Gallery.2">
              <p:embed/>
            </p:oleObj>
          </a:graphicData>
        </a:graphic>
      </p:graphicFrame>
      <p:graphicFrame>
        <p:nvGraphicFramePr>
          <p:cNvPr id="2053" name="Object 24"/>
          <p:cNvGraphicFramePr>
            <a:graphicFrameLocks noChangeAspect="1"/>
          </p:cNvGraphicFramePr>
          <p:nvPr/>
        </p:nvGraphicFramePr>
        <p:xfrm>
          <a:off x="5546725" y="4551363"/>
          <a:ext cx="523875" cy="454025"/>
        </p:xfrm>
        <a:graphic>
          <a:graphicData uri="http://schemas.openxmlformats.org/presentationml/2006/ole">
            <p:oleObj spid="_x0000_s2053" name="Clip" r:id="rId6" imgW="1305000" imgH="1085760" progId="MS_ClipArt_Gallery.2">
              <p:embed/>
            </p:oleObj>
          </a:graphicData>
        </a:graphic>
      </p:graphicFrame>
      <p:sp>
        <p:nvSpPr>
          <p:cNvPr id="2063" name="Freeform 25"/>
          <p:cNvSpPr>
            <a:spLocks/>
          </p:cNvSpPr>
          <p:nvPr/>
        </p:nvSpPr>
        <p:spPr bwMode="auto">
          <a:xfrm>
            <a:off x="5305425" y="2436813"/>
            <a:ext cx="153988" cy="1447800"/>
          </a:xfrm>
          <a:custGeom>
            <a:avLst/>
            <a:gdLst>
              <a:gd name="T0" fmla="*/ 0 w 51"/>
              <a:gd name="T1" fmla="*/ 2147483647 h 672"/>
              <a:gd name="T2" fmla="*/ 2147483647 w 51"/>
              <a:gd name="T3" fmla="*/ 0 h 672"/>
              <a:gd name="T4" fmla="*/ 2147483647 w 51"/>
              <a:gd name="T5" fmla="*/ 2147483647 h 672"/>
              <a:gd name="T6" fmla="*/ 2147483647 w 51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51"/>
              <a:gd name="T13" fmla="*/ 0 h 672"/>
              <a:gd name="T14" fmla="*/ 51 w 51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" h="672">
                <a:moveTo>
                  <a:pt x="0" y="3"/>
                </a:moveTo>
                <a:lnTo>
                  <a:pt x="51" y="0"/>
                </a:lnTo>
                <a:lnTo>
                  <a:pt x="51" y="672"/>
                </a:lnTo>
                <a:lnTo>
                  <a:pt x="15" y="67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4" name="Line 26"/>
          <p:cNvSpPr>
            <a:spLocks noChangeShapeType="1"/>
          </p:cNvSpPr>
          <p:nvPr/>
        </p:nvSpPr>
        <p:spPr bwMode="auto">
          <a:xfrm>
            <a:off x="5459413" y="2973388"/>
            <a:ext cx="130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5" name="Oval 27"/>
          <p:cNvSpPr>
            <a:spLocks noChangeArrowheads="1"/>
          </p:cNvSpPr>
          <p:nvPr/>
        </p:nvSpPr>
        <p:spPr bwMode="auto">
          <a:xfrm>
            <a:off x="5110163" y="2798763"/>
            <a:ext cx="9366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6" name="Oval 28"/>
          <p:cNvSpPr>
            <a:spLocks noChangeArrowheads="1"/>
          </p:cNvSpPr>
          <p:nvPr/>
        </p:nvSpPr>
        <p:spPr bwMode="auto">
          <a:xfrm>
            <a:off x="5110163" y="3011488"/>
            <a:ext cx="9366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7" name="Oval 29"/>
          <p:cNvSpPr>
            <a:spLocks noChangeArrowheads="1"/>
          </p:cNvSpPr>
          <p:nvPr/>
        </p:nvSpPr>
        <p:spPr bwMode="auto">
          <a:xfrm>
            <a:off x="5110163" y="3198813"/>
            <a:ext cx="9366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68" name="Group 30"/>
          <p:cNvGrpSpPr>
            <a:grpSpLocks/>
          </p:cNvGrpSpPr>
          <p:nvPr/>
        </p:nvGrpSpPr>
        <p:grpSpPr bwMode="auto">
          <a:xfrm>
            <a:off x="5578475" y="2805113"/>
            <a:ext cx="622300" cy="315912"/>
            <a:chOff x="3600" y="219"/>
            <a:chExt cx="360" cy="175"/>
          </a:xfrm>
        </p:grpSpPr>
        <p:sp>
          <p:nvSpPr>
            <p:cNvPr id="2106" name="Oval 3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7" name="Line 3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8" name="Line 3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9" name="Rectangle 3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2110" name="Oval 3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11" name="Group 3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16" name="Line 3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7" name="Line 3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8" name="Line 3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12" name="Group 4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13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4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5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069" name="Freeform 44"/>
          <p:cNvSpPr>
            <a:spLocks/>
          </p:cNvSpPr>
          <p:nvPr/>
        </p:nvSpPr>
        <p:spPr bwMode="auto">
          <a:xfrm>
            <a:off x="6184900" y="2813050"/>
            <a:ext cx="433388" cy="185738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2054" name="Object 45"/>
          <p:cNvGraphicFramePr>
            <a:graphicFrameLocks noChangeAspect="1"/>
          </p:cNvGraphicFramePr>
          <p:nvPr/>
        </p:nvGraphicFramePr>
        <p:xfrm>
          <a:off x="6735763" y="4513263"/>
          <a:ext cx="523875" cy="455612"/>
        </p:xfrm>
        <a:graphic>
          <a:graphicData uri="http://schemas.openxmlformats.org/presentationml/2006/ole">
            <p:oleObj spid="_x0000_s2054" name="Clip" r:id="rId7" imgW="1305000" imgH="1085760" progId="MS_ClipArt_Gallery.2">
              <p:embed/>
            </p:oleObj>
          </a:graphicData>
        </a:graphic>
      </p:graphicFrame>
      <p:sp>
        <p:nvSpPr>
          <p:cNvPr id="2070" name="Freeform 46"/>
          <p:cNvSpPr>
            <a:spLocks/>
          </p:cNvSpPr>
          <p:nvPr/>
        </p:nvSpPr>
        <p:spPr bwMode="auto">
          <a:xfrm rot="-5389902">
            <a:off x="6351588" y="3817938"/>
            <a:ext cx="168275" cy="1323975"/>
          </a:xfrm>
          <a:custGeom>
            <a:avLst/>
            <a:gdLst>
              <a:gd name="T0" fmla="*/ 0 w 51"/>
              <a:gd name="T1" fmla="*/ 2147483647 h 672"/>
              <a:gd name="T2" fmla="*/ 2147483647 w 51"/>
              <a:gd name="T3" fmla="*/ 0 h 672"/>
              <a:gd name="T4" fmla="*/ 2147483647 w 51"/>
              <a:gd name="T5" fmla="*/ 2147483647 h 672"/>
              <a:gd name="T6" fmla="*/ 2147483647 w 51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51"/>
              <a:gd name="T13" fmla="*/ 0 h 672"/>
              <a:gd name="T14" fmla="*/ 51 w 51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" h="672">
                <a:moveTo>
                  <a:pt x="0" y="3"/>
                </a:moveTo>
                <a:lnTo>
                  <a:pt x="51" y="0"/>
                </a:lnTo>
                <a:lnTo>
                  <a:pt x="51" y="672"/>
                </a:lnTo>
                <a:lnTo>
                  <a:pt x="15" y="67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1" name="Line 47"/>
          <p:cNvSpPr>
            <a:spLocks noChangeShapeType="1"/>
          </p:cNvSpPr>
          <p:nvPr/>
        </p:nvSpPr>
        <p:spPr bwMode="auto">
          <a:xfrm rot="5292605">
            <a:off x="6574632" y="4279106"/>
            <a:ext cx="215900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72" name="Group 48"/>
          <p:cNvGrpSpPr>
            <a:grpSpLocks/>
          </p:cNvGrpSpPr>
          <p:nvPr/>
        </p:nvGrpSpPr>
        <p:grpSpPr bwMode="auto">
          <a:xfrm>
            <a:off x="6613525" y="2438400"/>
            <a:ext cx="554038" cy="468313"/>
            <a:chOff x="4238" y="2709"/>
            <a:chExt cx="349" cy="295"/>
          </a:xfrm>
        </p:grpSpPr>
        <p:sp>
          <p:nvSpPr>
            <p:cNvPr id="2094" name="Rectangle 49"/>
            <p:cNvSpPr>
              <a:spLocks noChangeArrowheads="1"/>
            </p:cNvSpPr>
            <p:nvPr/>
          </p:nvSpPr>
          <p:spPr bwMode="auto">
            <a:xfrm>
              <a:off x="4314" y="2712"/>
              <a:ext cx="273" cy="2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95" name="Rectangle 50"/>
            <p:cNvSpPr>
              <a:spLocks noChangeArrowheads="1"/>
            </p:cNvSpPr>
            <p:nvPr/>
          </p:nvSpPr>
          <p:spPr bwMode="auto">
            <a:xfrm>
              <a:off x="4239" y="2754"/>
              <a:ext cx="269" cy="2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96" name="Group 51"/>
            <p:cNvGrpSpPr>
              <a:grpSpLocks/>
            </p:cNvGrpSpPr>
            <p:nvPr/>
          </p:nvGrpSpPr>
          <p:grpSpPr bwMode="auto">
            <a:xfrm flipV="1">
              <a:off x="4281" y="2836"/>
              <a:ext cx="192" cy="75"/>
              <a:chOff x="2848" y="848"/>
              <a:chExt cx="140" cy="98"/>
            </a:xfrm>
          </p:grpSpPr>
          <p:sp>
            <p:nvSpPr>
              <p:cNvPr id="2103" name="Line 5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4" name="Line 5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5" name="Line 5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097" name="Group 55"/>
            <p:cNvGrpSpPr>
              <a:grpSpLocks/>
            </p:cNvGrpSpPr>
            <p:nvPr/>
          </p:nvGrpSpPr>
          <p:grpSpPr bwMode="auto">
            <a:xfrm>
              <a:off x="4278" y="2831"/>
              <a:ext cx="192" cy="75"/>
              <a:chOff x="2848" y="848"/>
              <a:chExt cx="140" cy="98"/>
            </a:xfrm>
          </p:grpSpPr>
          <p:sp>
            <p:nvSpPr>
              <p:cNvPr id="2100" name="Line 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1" name="Line 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2" name="Line 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098" name="Freeform 59"/>
            <p:cNvSpPr>
              <a:spLocks/>
            </p:cNvSpPr>
            <p:nvPr/>
          </p:nvSpPr>
          <p:spPr bwMode="auto">
            <a:xfrm>
              <a:off x="4238" y="2709"/>
              <a:ext cx="348" cy="44"/>
            </a:xfrm>
            <a:custGeom>
              <a:avLst/>
              <a:gdLst>
                <a:gd name="T0" fmla="*/ 0 w 348"/>
                <a:gd name="T1" fmla="*/ 44 h 44"/>
                <a:gd name="T2" fmla="*/ 76 w 348"/>
                <a:gd name="T3" fmla="*/ 0 h 44"/>
                <a:gd name="T4" fmla="*/ 348 w 348"/>
                <a:gd name="T5" fmla="*/ 0 h 44"/>
                <a:gd name="T6" fmla="*/ 276 w 348"/>
                <a:gd name="T7" fmla="*/ 44 h 44"/>
                <a:gd name="T8" fmla="*/ 0 w 348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44"/>
                <a:gd name="T17" fmla="*/ 348 w 34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44">
                  <a:moveTo>
                    <a:pt x="0" y="44"/>
                  </a:moveTo>
                  <a:lnTo>
                    <a:pt x="76" y="0"/>
                  </a:lnTo>
                  <a:lnTo>
                    <a:pt x="348" y="0"/>
                  </a:lnTo>
                  <a:lnTo>
                    <a:pt x="276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99" name="Freeform 60"/>
            <p:cNvSpPr>
              <a:spLocks/>
            </p:cNvSpPr>
            <p:nvPr/>
          </p:nvSpPr>
          <p:spPr bwMode="auto">
            <a:xfrm>
              <a:off x="4505" y="2709"/>
              <a:ext cx="82" cy="294"/>
            </a:xfrm>
            <a:custGeom>
              <a:avLst/>
              <a:gdLst>
                <a:gd name="T0" fmla="*/ 0 w 82"/>
                <a:gd name="T1" fmla="*/ 47 h 294"/>
                <a:gd name="T2" fmla="*/ 82 w 82"/>
                <a:gd name="T3" fmla="*/ 0 h 294"/>
                <a:gd name="T4" fmla="*/ 82 w 82"/>
                <a:gd name="T5" fmla="*/ 254 h 294"/>
                <a:gd name="T6" fmla="*/ 0 w 82"/>
                <a:gd name="T7" fmla="*/ 294 h 294"/>
                <a:gd name="T8" fmla="*/ 0 w 82"/>
                <a:gd name="T9" fmla="*/ 4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294"/>
                <a:gd name="T17" fmla="*/ 82 w 82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294">
                  <a:moveTo>
                    <a:pt x="0" y="47"/>
                  </a:moveTo>
                  <a:lnTo>
                    <a:pt x="82" y="0"/>
                  </a:lnTo>
                  <a:lnTo>
                    <a:pt x="82" y="254"/>
                  </a:lnTo>
                  <a:lnTo>
                    <a:pt x="0" y="29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73" name="Group 61"/>
          <p:cNvGrpSpPr>
            <a:grpSpLocks/>
          </p:cNvGrpSpPr>
          <p:nvPr/>
        </p:nvGrpSpPr>
        <p:grpSpPr bwMode="auto">
          <a:xfrm>
            <a:off x="6891338" y="3251200"/>
            <a:ext cx="554037" cy="468313"/>
            <a:chOff x="4238" y="2709"/>
            <a:chExt cx="349" cy="295"/>
          </a:xfrm>
        </p:grpSpPr>
        <p:sp>
          <p:nvSpPr>
            <p:cNvPr id="2082" name="Rectangle 62"/>
            <p:cNvSpPr>
              <a:spLocks noChangeArrowheads="1"/>
            </p:cNvSpPr>
            <p:nvPr/>
          </p:nvSpPr>
          <p:spPr bwMode="auto">
            <a:xfrm>
              <a:off x="4314" y="2712"/>
              <a:ext cx="273" cy="2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83" name="Rectangle 63"/>
            <p:cNvSpPr>
              <a:spLocks noChangeArrowheads="1"/>
            </p:cNvSpPr>
            <p:nvPr/>
          </p:nvSpPr>
          <p:spPr bwMode="auto">
            <a:xfrm>
              <a:off x="4239" y="2754"/>
              <a:ext cx="269" cy="2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84" name="Group 64"/>
            <p:cNvGrpSpPr>
              <a:grpSpLocks/>
            </p:cNvGrpSpPr>
            <p:nvPr/>
          </p:nvGrpSpPr>
          <p:grpSpPr bwMode="auto">
            <a:xfrm flipV="1">
              <a:off x="4281" y="2836"/>
              <a:ext cx="192" cy="75"/>
              <a:chOff x="2848" y="848"/>
              <a:chExt cx="140" cy="98"/>
            </a:xfrm>
          </p:grpSpPr>
          <p:sp>
            <p:nvSpPr>
              <p:cNvPr id="2091" name="Line 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2" name="Line 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3" name="Line 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085" name="Group 68"/>
            <p:cNvGrpSpPr>
              <a:grpSpLocks/>
            </p:cNvGrpSpPr>
            <p:nvPr/>
          </p:nvGrpSpPr>
          <p:grpSpPr bwMode="auto">
            <a:xfrm>
              <a:off x="4278" y="2831"/>
              <a:ext cx="192" cy="75"/>
              <a:chOff x="2848" y="848"/>
              <a:chExt cx="140" cy="98"/>
            </a:xfrm>
          </p:grpSpPr>
          <p:sp>
            <p:nvSpPr>
              <p:cNvPr id="2088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9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0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086" name="Freeform 72"/>
            <p:cNvSpPr>
              <a:spLocks/>
            </p:cNvSpPr>
            <p:nvPr/>
          </p:nvSpPr>
          <p:spPr bwMode="auto">
            <a:xfrm>
              <a:off x="4238" y="2709"/>
              <a:ext cx="348" cy="44"/>
            </a:xfrm>
            <a:custGeom>
              <a:avLst/>
              <a:gdLst>
                <a:gd name="T0" fmla="*/ 0 w 348"/>
                <a:gd name="T1" fmla="*/ 44 h 44"/>
                <a:gd name="T2" fmla="*/ 76 w 348"/>
                <a:gd name="T3" fmla="*/ 0 h 44"/>
                <a:gd name="T4" fmla="*/ 348 w 348"/>
                <a:gd name="T5" fmla="*/ 0 h 44"/>
                <a:gd name="T6" fmla="*/ 276 w 348"/>
                <a:gd name="T7" fmla="*/ 44 h 44"/>
                <a:gd name="T8" fmla="*/ 0 w 348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44"/>
                <a:gd name="T17" fmla="*/ 348 w 34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44">
                  <a:moveTo>
                    <a:pt x="0" y="44"/>
                  </a:moveTo>
                  <a:lnTo>
                    <a:pt x="76" y="0"/>
                  </a:lnTo>
                  <a:lnTo>
                    <a:pt x="348" y="0"/>
                  </a:lnTo>
                  <a:lnTo>
                    <a:pt x="276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87" name="Freeform 73"/>
            <p:cNvSpPr>
              <a:spLocks/>
            </p:cNvSpPr>
            <p:nvPr/>
          </p:nvSpPr>
          <p:spPr bwMode="auto">
            <a:xfrm>
              <a:off x="4505" y="2709"/>
              <a:ext cx="82" cy="294"/>
            </a:xfrm>
            <a:custGeom>
              <a:avLst/>
              <a:gdLst>
                <a:gd name="T0" fmla="*/ 0 w 82"/>
                <a:gd name="T1" fmla="*/ 47 h 294"/>
                <a:gd name="T2" fmla="*/ 82 w 82"/>
                <a:gd name="T3" fmla="*/ 0 h 294"/>
                <a:gd name="T4" fmla="*/ 82 w 82"/>
                <a:gd name="T5" fmla="*/ 254 h 294"/>
                <a:gd name="T6" fmla="*/ 0 w 82"/>
                <a:gd name="T7" fmla="*/ 294 h 294"/>
                <a:gd name="T8" fmla="*/ 0 w 82"/>
                <a:gd name="T9" fmla="*/ 4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294"/>
                <a:gd name="T17" fmla="*/ 82 w 82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294">
                  <a:moveTo>
                    <a:pt x="0" y="47"/>
                  </a:moveTo>
                  <a:lnTo>
                    <a:pt x="82" y="0"/>
                  </a:lnTo>
                  <a:lnTo>
                    <a:pt x="82" y="254"/>
                  </a:lnTo>
                  <a:lnTo>
                    <a:pt x="0" y="29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074" name="Freeform 74"/>
          <p:cNvSpPr>
            <a:spLocks/>
          </p:cNvSpPr>
          <p:nvPr/>
        </p:nvSpPr>
        <p:spPr bwMode="auto">
          <a:xfrm>
            <a:off x="6908800" y="2184400"/>
            <a:ext cx="100013" cy="242888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5" name="Freeform 75"/>
          <p:cNvSpPr>
            <a:spLocks/>
          </p:cNvSpPr>
          <p:nvPr/>
        </p:nvSpPr>
        <p:spPr bwMode="auto">
          <a:xfrm>
            <a:off x="6975475" y="3717925"/>
            <a:ext cx="123825" cy="166688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6" name="Freeform 76"/>
          <p:cNvSpPr>
            <a:spLocks/>
          </p:cNvSpPr>
          <p:nvPr/>
        </p:nvSpPr>
        <p:spPr bwMode="auto">
          <a:xfrm flipH="1">
            <a:off x="6942138" y="2913063"/>
            <a:ext cx="271462" cy="338137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7" name="Text Box 77"/>
          <p:cNvSpPr txBox="1">
            <a:spLocks noChangeArrowheads="1"/>
          </p:cNvSpPr>
          <p:nvPr/>
        </p:nvSpPr>
        <p:spPr bwMode="auto">
          <a:xfrm>
            <a:off x="7778750" y="1860550"/>
            <a:ext cx="12398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ATM</a:t>
            </a:r>
          </a:p>
          <a:p>
            <a:pPr eaLnBrk="0" hangingPunct="0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Network/</a:t>
            </a:r>
          </a:p>
          <a:p>
            <a:pPr eaLnBrk="0" hangingPunct="0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MPLS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2078" name="Line 78"/>
          <p:cNvSpPr>
            <a:spLocks noChangeShapeType="1"/>
          </p:cNvSpPr>
          <p:nvPr/>
        </p:nvSpPr>
        <p:spPr bwMode="auto">
          <a:xfrm flipH="1">
            <a:off x="7451725" y="2219325"/>
            <a:ext cx="398463" cy="43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9" name="Text Box 79"/>
          <p:cNvSpPr txBox="1">
            <a:spLocks noChangeArrowheads="1"/>
          </p:cNvSpPr>
          <p:nvPr/>
        </p:nvSpPr>
        <p:spPr bwMode="auto">
          <a:xfrm>
            <a:off x="4246563" y="4429125"/>
            <a:ext cx="1154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Ethernet</a:t>
            </a:r>
          </a:p>
          <a:p>
            <a:pPr eaLnBrk="0" hangingPunct="0"/>
            <a:r>
              <a:rPr lang="en-US" sz="1800" b="0">
                <a:solidFill>
                  <a:srgbClr val="FF0000"/>
                </a:solidFill>
                <a:latin typeface="Comic Sans MS" pitchFamily="66" charset="0"/>
              </a:rPr>
              <a:t>LANs</a:t>
            </a:r>
            <a:endParaRPr lang="en-US" sz="1800" b="0">
              <a:latin typeface="Comic Sans MS" pitchFamily="66" charset="0"/>
            </a:endParaRPr>
          </a:p>
        </p:txBody>
      </p:sp>
      <p:sp>
        <p:nvSpPr>
          <p:cNvPr id="2080" name="Line 80"/>
          <p:cNvSpPr>
            <a:spLocks noChangeShapeType="1"/>
          </p:cNvSpPr>
          <p:nvPr/>
        </p:nvSpPr>
        <p:spPr bwMode="auto">
          <a:xfrm flipV="1">
            <a:off x="5243513" y="4022725"/>
            <a:ext cx="141287" cy="452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1" name="Line 81"/>
          <p:cNvSpPr>
            <a:spLocks noChangeShapeType="1"/>
          </p:cNvSpPr>
          <p:nvPr/>
        </p:nvSpPr>
        <p:spPr bwMode="auto">
          <a:xfrm flipV="1">
            <a:off x="5237163" y="4365625"/>
            <a:ext cx="449262" cy="12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B6B07-BE0A-45D0-BB42-327A13EC173E}" type="slidenum">
              <a:rPr lang="sv-SE" smtClean="0">
                <a:latin typeface="Arial" pitchFamily="34" charset="0"/>
              </a:rPr>
              <a:pPr/>
              <a:t>11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C</a:t>
            </a:r>
            <a:r>
              <a:rPr lang="en-GB" smtClean="0">
                <a:solidFill>
                  <a:schemeClr val="accent2"/>
                </a:solidFill>
              </a:rPr>
              <a:t>ongestion control</a:t>
            </a:r>
            <a:r>
              <a:rPr lang="sv-SE" smtClean="0">
                <a:solidFill>
                  <a:schemeClr val="accent2"/>
                </a:solidFill>
              </a:rPr>
              <a:t> (CC)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6324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why, how congestion occurs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CC in TCP and performance; implied weaknesses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CC in other ways, e.g. VC-based networks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RT-traffic resource reservation: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traffic shaping and policing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rate-based </a:t>
            </a:r>
            <a:endParaRPr lang="en-US" sz="2000" dirty="0" smtClean="0"/>
          </a:p>
        </p:txBody>
      </p:sp>
      <p:pic>
        <p:nvPicPr>
          <p:cNvPr id="3079" name="Picture 4" descr="congestion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429000"/>
            <a:ext cx="39624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" descr="667 Token buck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946650"/>
            <a:ext cx="4465638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6096000" y="1981200"/>
          <a:ext cx="3886200" cy="3306763"/>
        </p:xfrm>
        <a:graphic>
          <a:graphicData uri="http://schemas.openxmlformats.org/presentationml/2006/ole">
            <p:oleObj spid="_x0000_s3074" name="VISIO" r:id="rId5" imgW="8266320" imgH="7030800" progId="Visio.Drawing.5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BF1492-EC97-4F57-88AD-FCC0E522DB87}" type="slidenum">
              <a:rPr lang="sv-SE" smtClean="0">
                <a:latin typeface="Arial" pitchFamily="34" charset="0"/>
              </a:rPr>
              <a:pPr/>
              <a:t>12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Q</a:t>
            </a:r>
            <a:r>
              <a:rPr lang="en-GB" smtClean="0">
                <a:solidFill>
                  <a:schemeClr val="accent2"/>
                </a:solidFill>
              </a:rPr>
              <a:t>uality-of-service</a:t>
            </a:r>
            <a:r>
              <a:rPr lang="sv-SE" smtClean="0">
                <a:solidFill>
                  <a:schemeClr val="accent2"/>
                </a:solidFill>
              </a:rPr>
              <a:t> and RT traffic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46482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rgbClr val="CC0000"/>
                </a:solidFill>
              </a:rPr>
              <a:t>Conceptual needs</a:t>
            </a:r>
            <a:r>
              <a:rPr lang="en-US" smtClean="0"/>
              <a:t>:</a:t>
            </a:r>
          </a:p>
          <a:p>
            <a:pPr eaLnBrk="1" hangingPunct="1"/>
            <a:r>
              <a:rPr lang="en-US" smtClean="0"/>
              <a:t>packet/flow marking</a:t>
            </a:r>
          </a:p>
          <a:p>
            <a:pPr eaLnBrk="1" hangingPunct="1"/>
            <a:r>
              <a:rPr lang="en-US" smtClean="0"/>
              <a:t>Admission control</a:t>
            </a:r>
          </a:p>
          <a:p>
            <a:pPr eaLnBrk="1" hangingPunct="1"/>
            <a:r>
              <a:rPr lang="en-US" smtClean="0"/>
              <a:t>Traffic shaping &amp; policing</a:t>
            </a:r>
          </a:p>
          <a:p>
            <a:pPr eaLnBrk="1" hangingPunct="1"/>
            <a:r>
              <a:rPr lang="en-US" smtClean="0"/>
              <a:t>Packet scheduling (switches)</a:t>
            </a:r>
          </a:p>
        </p:txBody>
      </p:sp>
      <p:pic>
        <p:nvPicPr>
          <p:cNvPr id="15366" name="Picture 4" descr="666 WF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3675" y="4495800"/>
            <a:ext cx="5140325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6" descr="667 Token buck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86200"/>
            <a:ext cx="3733800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57800" y="1371600"/>
            <a:ext cx="3505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CC0000"/>
                </a:solidFill>
                <a:latin typeface="+mn-lt"/>
              </a:rPr>
              <a:t>Internet context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>
                <a:latin typeface="+mn-lt"/>
              </a:rPr>
              <a:t>Application-level solutions (FEC, </a:t>
            </a:r>
            <a:r>
              <a:rPr lang="en-US" sz="2400" b="0" kern="0" dirty="0" err="1">
                <a:latin typeface="+mn-lt"/>
              </a:rPr>
              <a:t>playout</a:t>
            </a:r>
            <a:r>
              <a:rPr lang="en-US" sz="2400" b="0" kern="0" dirty="0">
                <a:latin typeface="+mn-lt"/>
              </a:rPr>
              <a:t> </a:t>
            </a:r>
            <a:r>
              <a:rPr lang="en-US" sz="2400" b="0" kern="0" dirty="0">
                <a:latin typeface="+mn-lt"/>
              </a:rPr>
              <a:t>delay, caching-CDN)</a:t>
            </a:r>
            <a:endParaRPr lang="en-US" sz="24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 err="1">
                <a:latin typeface="+mn-lt"/>
              </a:rPr>
              <a:t>Intserv</a:t>
            </a:r>
            <a:r>
              <a:rPr lang="en-US" sz="2400" b="0" kern="0" dirty="0">
                <a:latin typeface="+mn-lt"/>
              </a:rPr>
              <a:t>, </a:t>
            </a:r>
            <a:r>
              <a:rPr lang="en-US" sz="2400" b="0" kern="0" dirty="0" err="1">
                <a:latin typeface="+mn-lt"/>
              </a:rPr>
              <a:t>Diffserv</a:t>
            </a:r>
            <a:endParaRPr lang="en-US" sz="24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72F3C2-DCC1-4E35-A3E4-C70CB24DDF35}" type="slidenum">
              <a:rPr lang="sv-SE" smtClean="0">
                <a:latin typeface="Arial" pitchFamily="34" charset="0"/>
              </a:rPr>
              <a:pPr/>
              <a:t>13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R</a:t>
            </a:r>
            <a:r>
              <a:rPr lang="en-GB" smtClean="0">
                <a:solidFill>
                  <a:schemeClr val="accent2"/>
                </a:solidFill>
              </a:rPr>
              <a:t>outing, also with mobility</a:t>
            </a:r>
            <a:endParaRPr lang="en-GB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09A400-780F-410E-8E55-AE32BEE6F809}" type="slidenum">
              <a:rPr lang="sv-SE" smtClean="0">
                <a:latin typeface="Arial" pitchFamily="34" charset="0"/>
              </a:rPr>
              <a:pPr/>
              <a:t>14</a:t>
            </a:fld>
            <a:endParaRPr lang="sv-SE" smtClean="0">
              <a:latin typeface="Arial" pitchFamily="34" charset="0"/>
            </a:endParaRPr>
          </a:p>
        </p:txBody>
      </p:sp>
      <p:grpSp>
        <p:nvGrpSpPr>
          <p:cNvPr id="4103" name="Group 4"/>
          <p:cNvGrpSpPr>
            <a:grpSpLocks/>
          </p:cNvGrpSpPr>
          <p:nvPr/>
        </p:nvGrpSpPr>
        <p:grpSpPr bwMode="auto">
          <a:xfrm>
            <a:off x="5019675" y="1700213"/>
            <a:ext cx="3571875" cy="2236787"/>
            <a:chOff x="3066" y="1107"/>
            <a:chExt cx="2250" cy="1409"/>
          </a:xfrm>
        </p:grpSpPr>
        <p:sp>
          <p:nvSpPr>
            <p:cNvPr id="4496" name="Freeform 5"/>
            <p:cNvSpPr>
              <a:spLocks/>
            </p:cNvSpPr>
            <p:nvPr/>
          </p:nvSpPr>
          <p:spPr bwMode="auto">
            <a:xfrm>
              <a:off x="3066" y="1107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497" name="Freeform 6"/>
            <p:cNvSpPr>
              <a:spLocks/>
            </p:cNvSpPr>
            <p:nvPr/>
          </p:nvSpPr>
          <p:spPr bwMode="auto">
            <a:xfrm>
              <a:off x="3402" y="1656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498" name="Oval 7"/>
            <p:cNvSpPr>
              <a:spLocks noChangeArrowheads="1"/>
            </p:cNvSpPr>
            <p:nvPr/>
          </p:nvSpPr>
          <p:spPr bwMode="auto">
            <a:xfrm>
              <a:off x="3142" y="18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499" name="Line 8"/>
            <p:cNvSpPr>
              <a:spLocks noChangeShapeType="1"/>
            </p:cNvSpPr>
            <p:nvPr/>
          </p:nvSpPr>
          <p:spPr bwMode="auto">
            <a:xfrm>
              <a:off x="3142" y="18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0" name="Line 9"/>
            <p:cNvSpPr>
              <a:spLocks noChangeShapeType="1"/>
            </p:cNvSpPr>
            <p:nvPr/>
          </p:nvSpPr>
          <p:spPr bwMode="auto">
            <a:xfrm>
              <a:off x="3455" y="18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1" name="Rectangle 10"/>
            <p:cNvSpPr>
              <a:spLocks noChangeArrowheads="1"/>
            </p:cNvSpPr>
            <p:nvPr/>
          </p:nvSpPr>
          <p:spPr bwMode="auto">
            <a:xfrm>
              <a:off x="3142" y="18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02" name="Oval 11"/>
            <p:cNvSpPr>
              <a:spLocks noChangeArrowheads="1"/>
            </p:cNvSpPr>
            <p:nvPr/>
          </p:nvSpPr>
          <p:spPr bwMode="auto">
            <a:xfrm>
              <a:off x="3139" y="18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3" name="Oval 12"/>
            <p:cNvSpPr>
              <a:spLocks noChangeArrowheads="1"/>
            </p:cNvSpPr>
            <p:nvPr/>
          </p:nvSpPr>
          <p:spPr bwMode="auto">
            <a:xfrm>
              <a:off x="3616" y="228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4" name="Line 13"/>
            <p:cNvSpPr>
              <a:spLocks noChangeShapeType="1"/>
            </p:cNvSpPr>
            <p:nvPr/>
          </p:nvSpPr>
          <p:spPr bwMode="auto">
            <a:xfrm>
              <a:off x="3616" y="227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5" name="Line 14"/>
            <p:cNvSpPr>
              <a:spLocks noChangeShapeType="1"/>
            </p:cNvSpPr>
            <p:nvPr/>
          </p:nvSpPr>
          <p:spPr bwMode="auto">
            <a:xfrm>
              <a:off x="3929" y="227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6" name="Rectangle 15"/>
            <p:cNvSpPr>
              <a:spLocks noChangeArrowheads="1"/>
            </p:cNvSpPr>
            <p:nvPr/>
          </p:nvSpPr>
          <p:spPr bwMode="auto">
            <a:xfrm>
              <a:off x="3616" y="227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07" name="Oval 16"/>
            <p:cNvSpPr>
              <a:spLocks noChangeArrowheads="1"/>
            </p:cNvSpPr>
            <p:nvPr/>
          </p:nvSpPr>
          <p:spPr bwMode="auto">
            <a:xfrm>
              <a:off x="3613" y="221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8" name="Oval 17"/>
            <p:cNvSpPr>
              <a:spLocks noChangeArrowheads="1"/>
            </p:cNvSpPr>
            <p:nvPr/>
          </p:nvSpPr>
          <p:spPr bwMode="auto">
            <a:xfrm>
              <a:off x="3612" y="15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9" name="Line 18"/>
            <p:cNvSpPr>
              <a:spLocks noChangeShapeType="1"/>
            </p:cNvSpPr>
            <p:nvPr/>
          </p:nvSpPr>
          <p:spPr bwMode="auto">
            <a:xfrm>
              <a:off x="3612" y="15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0" name="Line 19"/>
            <p:cNvSpPr>
              <a:spLocks noChangeShapeType="1"/>
            </p:cNvSpPr>
            <p:nvPr/>
          </p:nvSpPr>
          <p:spPr bwMode="auto">
            <a:xfrm>
              <a:off x="3925" y="15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1" name="Rectangle 20"/>
            <p:cNvSpPr>
              <a:spLocks noChangeArrowheads="1"/>
            </p:cNvSpPr>
            <p:nvPr/>
          </p:nvSpPr>
          <p:spPr bwMode="auto">
            <a:xfrm>
              <a:off x="3612" y="158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12" name="Oval 21"/>
            <p:cNvSpPr>
              <a:spLocks noChangeArrowheads="1"/>
            </p:cNvSpPr>
            <p:nvPr/>
          </p:nvSpPr>
          <p:spPr bwMode="auto">
            <a:xfrm>
              <a:off x="3609" y="15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3" name="Oval 22"/>
            <p:cNvSpPr>
              <a:spLocks noChangeArrowheads="1"/>
            </p:cNvSpPr>
            <p:nvPr/>
          </p:nvSpPr>
          <p:spPr bwMode="auto">
            <a:xfrm>
              <a:off x="4295" y="1591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4" name="Line 23"/>
            <p:cNvSpPr>
              <a:spLocks noChangeShapeType="1"/>
            </p:cNvSpPr>
            <p:nvPr/>
          </p:nvSpPr>
          <p:spPr bwMode="auto">
            <a:xfrm>
              <a:off x="4295" y="15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5" name="Line 24"/>
            <p:cNvSpPr>
              <a:spLocks noChangeShapeType="1"/>
            </p:cNvSpPr>
            <p:nvPr/>
          </p:nvSpPr>
          <p:spPr bwMode="auto">
            <a:xfrm>
              <a:off x="4607" y="15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6" name="Rectangle 25"/>
            <p:cNvSpPr>
              <a:spLocks noChangeArrowheads="1"/>
            </p:cNvSpPr>
            <p:nvPr/>
          </p:nvSpPr>
          <p:spPr bwMode="auto">
            <a:xfrm>
              <a:off x="4295" y="1584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17" name="Oval 26"/>
            <p:cNvSpPr>
              <a:spLocks noChangeArrowheads="1"/>
            </p:cNvSpPr>
            <p:nvPr/>
          </p:nvSpPr>
          <p:spPr bwMode="auto">
            <a:xfrm>
              <a:off x="4298" y="1528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8" name="Oval 27"/>
            <p:cNvSpPr>
              <a:spLocks noChangeArrowheads="1"/>
            </p:cNvSpPr>
            <p:nvPr/>
          </p:nvSpPr>
          <p:spPr bwMode="auto">
            <a:xfrm>
              <a:off x="4305" y="228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9" name="Line 28"/>
            <p:cNvSpPr>
              <a:spLocks noChangeShapeType="1"/>
            </p:cNvSpPr>
            <p:nvPr/>
          </p:nvSpPr>
          <p:spPr bwMode="auto">
            <a:xfrm>
              <a:off x="4305" y="227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0" name="Line 29"/>
            <p:cNvSpPr>
              <a:spLocks noChangeShapeType="1"/>
            </p:cNvSpPr>
            <p:nvPr/>
          </p:nvSpPr>
          <p:spPr bwMode="auto">
            <a:xfrm>
              <a:off x="4618" y="227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1" name="Rectangle 30"/>
            <p:cNvSpPr>
              <a:spLocks noChangeArrowheads="1"/>
            </p:cNvSpPr>
            <p:nvPr/>
          </p:nvSpPr>
          <p:spPr bwMode="auto">
            <a:xfrm>
              <a:off x="4305" y="227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22" name="Oval 31"/>
            <p:cNvSpPr>
              <a:spLocks noChangeArrowheads="1"/>
            </p:cNvSpPr>
            <p:nvPr/>
          </p:nvSpPr>
          <p:spPr bwMode="auto">
            <a:xfrm>
              <a:off x="4302" y="221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3" name="Oval 32"/>
            <p:cNvSpPr>
              <a:spLocks noChangeArrowheads="1"/>
            </p:cNvSpPr>
            <p:nvPr/>
          </p:nvSpPr>
          <p:spPr bwMode="auto">
            <a:xfrm>
              <a:off x="4870" y="194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4" name="Line 33"/>
            <p:cNvSpPr>
              <a:spLocks noChangeShapeType="1"/>
            </p:cNvSpPr>
            <p:nvPr/>
          </p:nvSpPr>
          <p:spPr bwMode="auto">
            <a:xfrm>
              <a:off x="4870" y="193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5" name="Line 34"/>
            <p:cNvSpPr>
              <a:spLocks noChangeShapeType="1"/>
            </p:cNvSpPr>
            <p:nvPr/>
          </p:nvSpPr>
          <p:spPr bwMode="auto">
            <a:xfrm>
              <a:off x="5183" y="193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6" name="Rectangle 35"/>
            <p:cNvSpPr>
              <a:spLocks noChangeArrowheads="1"/>
            </p:cNvSpPr>
            <p:nvPr/>
          </p:nvSpPr>
          <p:spPr bwMode="auto">
            <a:xfrm>
              <a:off x="4870" y="193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27" name="Oval 36"/>
            <p:cNvSpPr>
              <a:spLocks noChangeArrowheads="1"/>
            </p:cNvSpPr>
            <p:nvPr/>
          </p:nvSpPr>
          <p:spPr bwMode="auto">
            <a:xfrm>
              <a:off x="4867" y="187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8" name="Freeform 37"/>
            <p:cNvSpPr>
              <a:spLocks/>
            </p:cNvSpPr>
            <p:nvPr/>
          </p:nvSpPr>
          <p:spPr bwMode="auto">
            <a:xfrm>
              <a:off x="4461" y="1683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9" name="Freeform 38"/>
            <p:cNvSpPr>
              <a:spLocks/>
            </p:cNvSpPr>
            <p:nvPr/>
          </p:nvSpPr>
          <p:spPr bwMode="auto">
            <a:xfrm>
              <a:off x="3768" y="1689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0" name="Freeform 39"/>
            <p:cNvSpPr>
              <a:spLocks/>
            </p:cNvSpPr>
            <p:nvPr/>
          </p:nvSpPr>
          <p:spPr bwMode="auto">
            <a:xfrm>
              <a:off x="3933" y="1674"/>
              <a:ext cx="504" cy="600"/>
            </a:xfrm>
            <a:custGeom>
              <a:avLst/>
              <a:gdLst>
                <a:gd name="T0" fmla="*/ 0 w 378"/>
                <a:gd name="T1" fmla="*/ 7134 h 174"/>
                <a:gd name="T2" fmla="*/ 896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1" name="Freeform 40"/>
            <p:cNvSpPr>
              <a:spLocks/>
            </p:cNvSpPr>
            <p:nvPr/>
          </p:nvSpPr>
          <p:spPr bwMode="auto">
            <a:xfrm>
              <a:off x="4620" y="2022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2" name="Freeform 41"/>
            <p:cNvSpPr>
              <a:spLocks/>
            </p:cNvSpPr>
            <p:nvPr/>
          </p:nvSpPr>
          <p:spPr bwMode="auto">
            <a:xfrm>
              <a:off x="3939" y="2304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3" name="Freeform 42"/>
            <p:cNvSpPr>
              <a:spLocks/>
            </p:cNvSpPr>
            <p:nvPr/>
          </p:nvSpPr>
          <p:spPr bwMode="auto">
            <a:xfrm>
              <a:off x="3348" y="1980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4" name="Freeform 43"/>
            <p:cNvSpPr>
              <a:spLocks/>
            </p:cNvSpPr>
            <p:nvPr/>
          </p:nvSpPr>
          <p:spPr bwMode="auto">
            <a:xfrm>
              <a:off x="3933" y="1614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5" name="Freeform 44"/>
            <p:cNvSpPr>
              <a:spLocks/>
            </p:cNvSpPr>
            <p:nvPr/>
          </p:nvSpPr>
          <p:spPr bwMode="auto">
            <a:xfrm>
              <a:off x="4608" y="1611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6" name="Freeform 45"/>
            <p:cNvSpPr>
              <a:spLocks/>
            </p:cNvSpPr>
            <p:nvPr/>
          </p:nvSpPr>
          <p:spPr bwMode="auto">
            <a:xfrm>
              <a:off x="3291" y="1182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537" name="Group 46"/>
            <p:cNvGrpSpPr>
              <a:grpSpLocks/>
            </p:cNvGrpSpPr>
            <p:nvPr/>
          </p:nvGrpSpPr>
          <p:grpSpPr bwMode="auto">
            <a:xfrm>
              <a:off x="3177" y="1784"/>
              <a:ext cx="233" cy="250"/>
              <a:chOff x="2940" y="2429"/>
              <a:chExt cx="236" cy="250"/>
            </a:xfrm>
          </p:grpSpPr>
          <p:sp>
            <p:nvSpPr>
              <p:cNvPr id="4563" name="Rectangle 4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64" name="Text Box 48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A</a:t>
                </a:r>
                <a:endParaRPr lang="en-US" sz="2400" b="0"/>
              </a:p>
            </p:txBody>
          </p:sp>
        </p:grpSp>
        <p:grpSp>
          <p:nvGrpSpPr>
            <p:cNvPr id="4538" name="Group 49"/>
            <p:cNvGrpSpPr>
              <a:grpSpLocks/>
            </p:cNvGrpSpPr>
            <p:nvPr/>
          </p:nvGrpSpPr>
          <p:grpSpPr bwMode="auto">
            <a:xfrm>
              <a:off x="4355" y="2168"/>
              <a:ext cx="216" cy="250"/>
              <a:chOff x="2948" y="2429"/>
              <a:chExt cx="219" cy="250"/>
            </a:xfrm>
          </p:grpSpPr>
          <p:sp>
            <p:nvSpPr>
              <p:cNvPr id="4561" name="Rectangle 5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62" name="Text Box 51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E</a:t>
                </a:r>
                <a:endParaRPr lang="en-US" sz="2400" b="0"/>
              </a:p>
            </p:txBody>
          </p:sp>
        </p:grpSp>
        <p:grpSp>
          <p:nvGrpSpPr>
            <p:cNvPr id="4539" name="Group 52"/>
            <p:cNvGrpSpPr>
              <a:grpSpLocks/>
            </p:cNvGrpSpPr>
            <p:nvPr/>
          </p:nvGrpSpPr>
          <p:grpSpPr bwMode="auto">
            <a:xfrm>
              <a:off x="3667" y="2165"/>
              <a:ext cx="231" cy="250"/>
              <a:chOff x="2941" y="2429"/>
              <a:chExt cx="234" cy="250"/>
            </a:xfrm>
          </p:grpSpPr>
          <p:sp>
            <p:nvSpPr>
              <p:cNvPr id="4559" name="Rectangle 5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60" name="Text Box 54"/>
              <p:cNvSpPr txBox="1">
                <a:spLocks noChangeArrowheads="1"/>
              </p:cNvSpPr>
              <p:nvPr/>
            </p:nvSpPr>
            <p:spPr bwMode="auto">
              <a:xfrm>
                <a:off x="2941" y="2429"/>
                <a:ext cx="23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D</a:t>
                </a:r>
                <a:endParaRPr lang="en-US" sz="2400" b="0"/>
              </a:p>
            </p:txBody>
          </p:sp>
        </p:grpSp>
        <p:grpSp>
          <p:nvGrpSpPr>
            <p:cNvPr id="4540" name="Group 55"/>
            <p:cNvGrpSpPr>
              <a:grpSpLocks/>
            </p:cNvGrpSpPr>
            <p:nvPr/>
          </p:nvGrpSpPr>
          <p:grpSpPr bwMode="auto">
            <a:xfrm>
              <a:off x="4351" y="1478"/>
              <a:ext cx="212" cy="250"/>
              <a:chOff x="2950" y="2429"/>
              <a:chExt cx="215" cy="250"/>
            </a:xfrm>
          </p:grpSpPr>
          <p:sp>
            <p:nvSpPr>
              <p:cNvPr id="4557" name="Rectangle 5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58" name="Text Box 57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C</a:t>
                </a:r>
                <a:endParaRPr lang="en-US" sz="2400" b="0"/>
              </a:p>
            </p:txBody>
          </p:sp>
        </p:grpSp>
        <p:grpSp>
          <p:nvGrpSpPr>
            <p:cNvPr id="4541" name="Group 58"/>
            <p:cNvGrpSpPr>
              <a:grpSpLocks/>
            </p:cNvGrpSpPr>
            <p:nvPr/>
          </p:nvGrpSpPr>
          <p:grpSpPr bwMode="auto">
            <a:xfrm>
              <a:off x="3665" y="1478"/>
              <a:ext cx="217" cy="250"/>
              <a:chOff x="2948" y="2429"/>
              <a:chExt cx="220" cy="250"/>
            </a:xfrm>
          </p:grpSpPr>
          <p:sp>
            <p:nvSpPr>
              <p:cNvPr id="4555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56" name="Text Box 6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B</a:t>
                </a:r>
                <a:endParaRPr lang="en-US" sz="2400" b="0"/>
              </a:p>
            </p:txBody>
          </p:sp>
        </p:grpSp>
        <p:grpSp>
          <p:nvGrpSpPr>
            <p:cNvPr id="4542" name="Group 61"/>
            <p:cNvGrpSpPr>
              <a:grpSpLocks/>
            </p:cNvGrpSpPr>
            <p:nvPr/>
          </p:nvGrpSpPr>
          <p:grpSpPr bwMode="auto">
            <a:xfrm>
              <a:off x="4929" y="1826"/>
              <a:ext cx="213" cy="250"/>
              <a:chOff x="2949" y="2429"/>
              <a:chExt cx="216" cy="250"/>
            </a:xfrm>
          </p:grpSpPr>
          <p:sp>
            <p:nvSpPr>
              <p:cNvPr id="4553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54" name="Text Box 63"/>
              <p:cNvSpPr txBox="1">
                <a:spLocks noChangeArrowheads="1"/>
              </p:cNvSpPr>
              <p:nvPr/>
            </p:nvSpPr>
            <p:spPr bwMode="auto">
              <a:xfrm>
                <a:off x="2949" y="2429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F</a:t>
                </a:r>
                <a:endParaRPr lang="en-US" sz="2400" b="0"/>
              </a:p>
            </p:txBody>
          </p:sp>
        </p:grpSp>
        <p:sp>
          <p:nvSpPr>
            <p:cNvPr id="4543" name="Text Box 64"/>
            <p:cNvSpPr txBox="1">
              <a:spLocks noChangeArrowheads="1"/>
            </p:cNvSpPr>
            <p:nvPr/>
          </p:nvSpPr>
          <p:spPr bwMode="auto">
            <a:xfrm>
              <a:off x="3393" y="160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2</a:t>
              </a:r>
              <a:endParaRPr lang="en-US" sz="2400" b="0"/>
            </a:p>
          </p:txBody>
        </p:sp>
        <p:sp>
          <p:nvSpPr>
            <p:cNvPr id="4544" name="Text Box 65"/>
            <p:cNvSpPr txBox="1">
              <a:spLocks noChangeArrowheads="1"/>
            </p:cNvSpPr>
            <p:nvPr/>
          </p:nvSpPr>
          <p:spPr bwMode="auto">
            <a:xfrm>
              <a:off x="3741" y="182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2</a:t>
              </a:r>
              <a:endParaRPr lang="en-US" sz="2400" b="0"/>
            </a:p>
          </p:txBody>
        </p:sp>
        <p:sp>
          <p:nvSpPr>
            <p:cNvPr id="4545" name="Text Box 66"/>
            <p:cNvSpPr txBox="1">
              <a:spLocks noChangeArrowheads="1"/>
            </p:cNvSpPr>
            <p:nvPr/>
          </p:nvSpPr>
          <p:spPr bwMode="auto">
            <a:xfrm>
              <a:off x="3317" y="2039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1</a:t>
              </a:r>
              <a:endParaRPr lang="en-US" sz="2400" b="0"/>
            </a:p>
          </p:txBody>
        </p:sp>
        <p:sp>
          <p:nvSpPr>
            <p:cNvPr id="4546" name="Text Box 67"/>
            <p:cNvSpPr txBox="1">
              <a:spLocks noChangeArrowheads="1"/>
            </p:cNvSpPr>
            <p:nvPr/>
          </p:nvSpPr>
          <p:spPr bwMode="auto">
            <a:xfrm>
              <a:off x="4125" y="1919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3</a:t>
              </a:r>
              <a:endParaRPr lang="en-US" sz="2400" b="0"/>
            </a:p>
          </p:txBody>
        </p:sp>
        <p:sp>
          <p:nvSpPr>
            <p:cNvPr id="4547" name="Text Box 68"/>
            <p:cNvSpPr txBox="1">
              <a:spLocks noChangeArrowheads="1"/>
            </p:cNvSpPr>
            <p:nvPr/>
          </p:nvSpPr>
          <p:spPr bwMode="auto">
            <a:xfrm>
              <a:off x="4073" y="227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1</a:t>
              </a:r>
              <a:endParaRPr lang="en-US" sz="2400" b="0"/>
            </a:p>
          </p:txBody>
        </p:sp>
        <p:sp>
          <p:nvSpPr>
            <p:cNvPr id="4548" name="Text Box 69"/>
            <p:cNvSpPr txBox="1">
              <a:spLocks noChangeArrowheads="1"/>
            </p:cNvSpPr>
            <p:nvPr/>
          </p:nvSpPr>
          <p:spPr bwMode="auto">
            <a:xfrm>
              <a:off x="4433" y="184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1</a:t>
              </a:r>
              <a:endParaRPr lang="en-US" sz="2400" b="0"/>
            </a:p>
          </p:txBody>
        </p:sp>
        <p:sp>
          <p:nvSpPr>
            <p:cNvPr id="4549" name="Text Box 70"/>
            <p:cNvSpPr txBox="1">
              <a:spLocks noChangeArrowheads="1"/>
            </p:cNvSpPr>
            <p:nvPr/>
          </p:nvSpPr>
          <p:spPr bwMode="auto">
            <a:xfrm>
              <a:off x="4782" y="210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2</a:t>
              </a:r>
              <a:endParaRPr lang="en-US" sz="2400" b="0"/>
            </a:p>
          </p:txBody>
        </p:sp>
        <p:sp>
          <p:nvSpPr>
            <p:cNvPr id="4550" name="Text Box 71"/>
            <p:cNvSpPr txBox="1">
              <a:spLocks noChangeArrowheads="1"/>
            </p:cNvSpPr>
            <p:nvPr/>
          </p:nvSpPr>
          <p:spPr bwMode="auto">
            <a:xfrm>
              <a:off x="4755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5</a:t>
              </a:r>
              <a:endParaRPr lang="en-US" sz="2400" b="0"/>
            </a:p>
          </p:txBody>
        </p:sp>
        <p:sp>
          <p:nvSpPr>
            <p:cNvPr id="4551" name="Text Box 72"/>
            <p:cNvSpPr txBox="1">
              <a:spLocks noChangeArrowheads="1"/>
            </p:cNvSpPr>
            <p:nvPr/>
          </p:nvSpPr>
          <p:spPr bwMode="auto">
            <a:xfrm>
              <a:off x="4020" y="142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3</a:t>
              </a:r>
              <a:endParaRPr lang="en-US" sz="2400" b="0"/>
            </a:p>
          </p:txBody>
        </p:sp>
        <p:sp>
          <p:nvSpPr>
            <p:cNvPr id="4552" name="Text Box 73"/>
            <p:cNvSpPr txBox="1">
              <a:spLocks noChangeArrowheads="1"/>
            </p:cNvSpPr>
            <p:nvPr/>
          </p:nvSpPr>
          <p:spPr bwMode="auto">
            <a:xfrm>
              <a:off x="3669" y="115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5</a:t>
              </a:r>
              <a:endParaRPr lang="en-US" sz="2400" b="0"/>
            </a:p>
          </p:txBody>
        </p:sp>
      </p:grp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R</a:t>
            </a:r>
            <a:r>
              <a:rPr lang="en-GB" smtClean="0">
                <a:solidFill>
                  <a:schemeClr val="accent2"/>
                </a:solidFill>
              </a:rPr>
              <a:t>outing,  also with mobility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Routing </a:t>
            </a:r>
            <a:r>
              <a:rPr lang="sv-SE" dirty="0" smtClean="0"/>
              <a:t>algorithms</a:t>
            </a:r>
          </a:p>
          <a:p>
            <a:pPr eaLnBrk="1" hangingPunct="1"/>
            <a:r>
              <a:rPr lang="sv-SE" dirty="0" smtClean="0"/>
              <a:t>Forwarding</a:t>
            </a:r>
            <a:endParaRPr lang="sv-SE" dirty="0" smtClean="0"/>
          </a:p>
          <a:p>
            <a:pPr eaLnBrk="1" hangingPunct="1"/>
            <a:r>
              <a:rPr lang="sv-SE" dirty="0" smtClean="0"/>
              <a:t>Resource, policy issues</a:t>
            </a:r>
          </a:p>
          <a:p>
            <a:pPr eaLnBrk="1" hangingPunct="1"/>
            <a:r>
              <a:rPr lang="sv-SE" dirty="0" smtClean="0"/>
              <a:t>Addressing mobility, tunneling</a:t>
            </a:r>
          </a:p>
        </p:txBody>
      </p:sp>
      <p:grpSp>
        <p:nvGrpSpPr>
          <p:cNvPr id="4106" name="Group 74"/>
          <p:cNvGrpSpPr>
            <a:grpSpLocks/>
          </p:cNvGrpSpPr>
          <p:nvPr/>
        </p:nvGrpSpPr>
        <p:grpSpPr bwMode="auto">
          <a:xfrm>
            <a:off x="0" y="2895600"/>
            <a:ext cx="4267200" cy="2514600"/>
            <a:chOff x="958" y="1566"/>
            <a:chExt cx="4242" cy="2155"/>
          </a:xfrm>
        </p:grpSpPr>
        <p:sp>
          <p:nvSpPr>
            <p:cNvPr id="4363" name="Freeform 75"/>
            <p:cNvSpPr>
              <a:spLocks/>
            </p:cNvSpPr>
            <p:nvPr/>
          </p:nvSpPr>
          <p:spPr bwMode="auto">
            <a:xfrm>
              <a:off x="1016" y="1648"/>
              <a:ext cx="1176" cy="1001"/>
            </a:xfrm>
            <a:custGeom>
              <a:avLst/>
              <a:gdLst>
                <a:gd name="T0" fmla="*/ 372 w 1340"/>
                <a:gd name="T1" fmla="*/ 24 h 1191"/>
                <a:gd name="T2" fmla="*/ 55 w 1340"/>
                <a:gd name="T3" fmla="*/ 35 h 1191"/>
                <a:gd name="T4" fmla="*/ 39 w 1340"/>
                <a:gd name="T5" fmla="*/ 239 h 1191"/>
                <a:gd name="T6" fmla="*/ 19 w 1340"/>
                <a:gd name="T7" fmla="*/ 427 h 1191"/>
                <a:gd name="T8" fmla="*/ 75 w 1340"/>
                <a:gd name="T9" fmla="*/ 516 h 1191"/>
                <a:gd name="T10" fmla="*/ 363 w 1340"/>
                <a:gd name="T11" fmla="*/ 520 h 1191"/>
                <a:gd name="T12" fmla="*/ 433 w 1340"/>
                <a:gd name="T13" fmla="*/ 670 h 1191"/>
                <a:gd name="T14" fmla="*/ 834 w 1340"/>
                <a:gd name="T15" fmla="*/ 652 h 1191"/>
                <a:gd name="T16" fmla="*/ 863 w 1340"/>
                <a:gd name="T17" fmla="*/ 339 h 1191"/>
                <a:gd name="T18" fmla="*/ 814 w 1340"/>
                <a:gd name="T19" fmla="*/ 203 h 1191"/>
                <a:gd name="T20" fmla="*/ 513 w 1340"/>
                <a:gd name="T21" fmla="*/ 171 h 1191"/>
                <a:gd name="T22" fmla="*/ 372 w 1340"/>
                <a:gd name="T23" fmla="*/ 24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64" name="Group 76"/>
            <p:cNvGrpSpPr>
              <a:grpSpLocks/>
            </p:cNvGrpSpPr>
            <p:nvPr/>
          </p:nvGrpSpPr>
          <p:grpSpPr bwMode="auto">
            <a:xfrm>
              <a:off x="1681" y="2274"/>
              <a:ext cx="316" cy="147"/>
              <a:chOff x="3600" y="219"/>
              <a:chExt cx="360" cy="175"/>
            </a:xfrm>
          </p:grpSpPr>
          <p:sp>
            <p:nvSpPr>
              <p:cNvPr id="4483" name="Oval 7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84" name="Line 7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85" name="Line 7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86" name="Rectangle 80"/>
              <p:cNvSpPr>
                <a:spLocks noChangeArrowheads="1"/>
              </p:cNvSpPr>
              <p:nvPr/>
            </p:nvSpPr>
            <p:spPr bwMode="auto">
              <a:xfrm>
                <a:off x="3603" y="284"/>
                <a:ext cx="231" cy="69"/>
              </a:xfrm>
              <a:prstGeom prst="rect">
                <a:avLst/>
              </a:prstGeom>
              <a:solidFill>
                <a:srgbClr val="CC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 b="0">
                  <a:latin typeface="Comic Sans MS" pitchFamily="66" charset="0"/>
                </a:endParaRPr>
              </a:p>
            </p:txBody>
          </p:sp>
          <p:sp>
            <p:nvSpPr>
              <p:cNvPr id="4487" name="Oval 8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488" name="Group 8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493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4" name="Line 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5" name="Line 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489" name="Group 8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490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1" name="Line 8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2" name="Line 8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365" name="Group 90"/>
            <p:cNvGrpSpPr>
              <a:grpSpLocks/>
            </p:cNvGrpSpPr>
            <p:nvPr/>
          </p:nvGrpSpPr>
          <p:grpSpPr bwMode="auto">
            <a:xfrm>
              <a:off x="1116" y="2056"/>
              <a:ext cx="840" cy="216"/>
              <a:chOff x="8025" y="5070"/>
              <a:chExt cx="2100" cy="540"/>
            </a:xfrm>
          </p:grpSpPr>
          <p:sp>
            <p:nvSpPr>
              <p:cNvPr id="4480" name="Line 91"/>
              <p:cNvSpPr>
                <a:spLocks noChangeShapeType="1"/>
              </p:cNvSpPr>
              <p:nvPr/>
            </p:nvSpPr>
            <p:spPr bwMode="auto">
              <a:xfrm>
                <a:off x="8025" y="5325"/>
                <a:ext cx="21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81" name="Line 92"/>
              <p:cNvSpPr>
                <a:spLocks noChangeShapeType="1"/>
              </p:cNvSpPr>
              <p:nvPr/>
            </p:nvSpPr>
            <p:spPr bwMode="auto">
              <a:xfrm>
                <a:off x="8355" y="5070"/>
                <a:ext cx="0" cy="27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82" name="Line 93"/>
              <p:cNvSpPr>
                <a:spLocks noChangeShapeType="1"/>
              </p:cNvSpPr>
              <p:nvPr/>
            </p:nvSpPr>
            <p:spPr bwMode="auto">
              <a:xfrm>
                <a:off x="9765" y="5340"/>
                <a:ext cx="0" cy="27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366" name="Group 94"/>
            <p:cNvGrpSpPr>
              <a:grpSpLocks/>
            </p:cNvGrpSpPr>
            <p:nvPr/>
          </p:nvGrpSpPr>
          <p:grpSpPr bwMode="auto">
            <a:xfrm>
              <a:off x="958" y="1778"/>
              <a:ext cx="576" cy="372"/>
              <a:chOff x="10665" y="3225"/>
              <a:chExt cx="1440" cy="930"/>
            </a:xfrm>
          </p:grpSpPr>
          <p:sp>
            <p:nvSpPr>
              <p:cNvPr id="4410" name="Oval 95"/>
              <p:cNvSpPr>
                <a:spLocks noChangeArrowheads="1"/>
              </p:cNvSpPr>
              <p:nvPr/>
            </p:nvSpPr>
            <p:spPr bwMode="auto">
              <a:xfrm>
                <a:off x="10665" y="3225"/>
                <a:ext cx="1440" cy="93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4411" name="Group 96"/>
              <p:cNvGrpSpPr>
                <a:grpSpLocks/>
              </p:cNvGrpSpPr>
              <p:nvPr/>
            </p:nvGrpSpPr>
            <p:grpSpPr bwMode="auto">
              <a:xfrm>
                <a:off x="11038" y="3281"/>
                <a:ext cx="618" cy="667"/>
                <a:chOff x="8023" y="4451"/>
                <a:chExt cx="618" cy="667"/>
              </a:xfrm>
            </p:grpSpPr>
            <p:sp>
              <p:nvSpPr>
                <p:cNvPr id="4412" name="Freeform 97"/>
                <p:cNvSpPr>
                  <a:spLocks/>
                </p:cNvSpPr>
                <p:nvPr/>
              </p:nvSpPr>
              <p:spPr bwMode="auto">
                <a:xfrm>
                  <a:off x="8279" y="4653"/>
                  <a:ext cx="263" cy="380"/>
                </a:xfrm>
                <a:custGeom>
                  <a:avLst/>
                  <a:gdLst>
                    <a:gd name="T0" fmla="*/ 11 w 788"/>
                    <a:gd name="T1" fmla="*/ 0 h 1138"/>
                    <a:gd name="T2" fmla="*/ 10 w 788"/>
                    <a:gd name="T3" fmla="*/ 0 h 1138"/>
                    <a:gd name="T4" fmla="*/ 8 w 788"/>
                    <a:gd name="T5" fmla="*/ 0 h 1138"/>
                    <a:gd name="T6" fmla="*/ 6 w 788"/>
                    <a:gd name="T7" fmla="*/ 0 h 1138"/>
                    <a:gd name="T8" fmla="*/ 4 w 788"/>
                    <a:gd name="T9" fmla="*/ 1 h 1138"/>
                    <a:gd name="T10" fmla="*/ 2 w 788"/>
                    <a:gd name="T11" fmla="*/ 2 h 1138"/>
                    <a:gd name="T12" fmla="*/ 1 w 788"/>
                    <a:gd name="T13" fmla="*/ 3 h 1138"/>
                    <a:gd name="T14" fmla="*/ 0 w 788"/>
                    <a:gd name="T15" fmla="*/ 4 h 1138"/>
                    <a:gd name="T16" fmla="*/ 0 w 788"/>
                    <a:gd name="T17" fmla="*/ 5 h 1138"/>
                    <a:gd name="T18" fmla="*/ 0 w 788"/>
                    <a:gd name="T19" fmla="*/ 6 h 1138"/>
                    <a:gd name="T20" fmla="*/ 0 w 788"/>
                    <a:gd name="T21" fmla="*/ 7 h 1138"/>
                    <a:gd name="T22" fmla="*/ 1 w 788"/>
                    <a:gd name="T23" fmla="*/ 11 h 1138"/>
                    <a:gd name="T24" fmla="*/ 3 w 788"/>
                    <a:gd name="T25" fmla="*/ 15 h 1138"/>
                    <a:gd name="T26" fmla="*/ 5 w 788"/>
                    <a:gd name="T27" fmla="*/ 20 h 1138"/>
                    <a:gd name="T28" fmla="*/ 7 w 788"/>
                    <a:gd name="T29" fmla="*/ 25 h 1138"/>
                    <a:gd name="T30" fmla="*/ 9 w 788"/>
                    <a:gd name="T31" fmla="*/ 30 h 1138"/>
                    <a:gd name="T32" fmla="*/ 11 w 788"/>
                    <a:gd name="T33" fmla="*/ 35 h 1138"/>
                    <a:gd name="T34" fmla="*/ 13 w 788"/>
                    <a:gd name="T35" fmla="*/ 39 h 1138"/>
                    <a:gd name="T36" fmla="*/ 14 w 788"/>
                    <a:gd name="T37" fmla="*/ 41 h 1138"/>
                    <a:gd name="T38" fmla="*/ 15 w 788"/>
                    <a:gd name="T39" fmla="*/ 42 h 1138"/>
                    <a:gd name="T40" fmla="*/ 16 w 788"/>
                    <a:gd name="T41" fmla="*/ 42 h 1138"/>
                    <a:gd name="T42" fmla="*/ 18 w 788"/>
                    <a:gd name="T43" fmla="*/ 41 h 1138"/>
                    <a:gd name="T44" fmla="*/ 20 w 788"/>
                    <a:gd name="T45" fmla="*/ 40 h 1138"/>
                    <a:gd name="T46" fmla="*/ 23 w 788"/>
                    <a:gd name="T47" fmla="*/ 40 h 1138"/>
                    <a:gd name="T48" fmla="*/ 25 w 788"/>
                    <a:gd name="T49" fmla="*/ 39 h 1138"/>
                    <a:gd name="T50" fmla="*/ 27 w 788"/>
                    <a:gd name="T51" fmla="*/ 38 h 1138"/>
                    <a:gd name="T52" fmla="*/ 28 w 788"/>
                    <a:gd name="T53" fmla="*/ 37 h 1138"/>
                    <a:gd name="T54" fmla="*/ 29 w 788"/>
                    <a:gd name="T55" fmla="*/ 36 h 1138"/>
                    <a:gd name="T56" fmla="*/ 28 w 788"/>
                    <a:gd name="T57" fmla="*/ 34 h 1138"/>
                    <a:gd name="T58" fmla="*/ 25 w 788"/>
                    <a:gd name="T59" fmla="*/ 30 h 1138"/>
                    <a:gd name="T60" fmla="*/ 23 w 788"/>
                    <a:gd name="T61" fmla="*/ 26 h 1138"/>
                    <a:gd name="T62" fmla="*/ 20 w 788"/>
                    <a:gd name="T63" fmla="*/ 21 h 1138"/>
                    <a:gd name="T64" fmla="*/ 17 w 788"/>
                    <a:gd name="T65" fmla="*/ 16 h 1138"/>
                    <a:gd name="T66" fmla="*/ 15 w 788"/>
                    <a:gd name="T67" fmla="*/ 11 h 1138"/>
                    <a:gd name="T68" fmla="*/ 13 w 788"/>
                    <a:gd name="T69" fmla="*/ 6 h 1138"/>
                    <a:gd name="T70" fmla="*/ 12 w 788"/>
                    <a:gd name="T71" fmla="*/ 2 h 113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788"/>
                    <a:gd name="T109" fmla="*/ 0 h 1138"/>
                    <a:gd name="T110" fmla="*/ 788 w 788"/>
                    <a:gd name="T111" fmla="*/ 1138 h 113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788" h="1138">
                      <a:moveTo>
                        <a:pt x="310" y="2"/>
                      </a:moveTo>
                      <a:lnTo>
                        <a:pt x="298" y="0"/>
                      </a:lnTo>
                      <a:lnTo>
                        <a:pt x="282" y="0"/>
                      </a:lnTo>
                      <a:lnTo>
                        <a:pt x="263" y="0"/>
                      </a:lnTo>
                      <a:lnTo>
                        <a:pt x="242" y="2"/>
                      </a:lnTo>
                      <a:lnTo>
                        <a:pt x="219" y="4"/>
                      </a:lnTo>
                      <a:lnTo>
                        <a:pt x="192" y="7"/>
                      </a:lnTo>
                      <a:lnTo>
                        <a:pt x="167" y="12"/>
                      </a:lnTo>
                      <a:lnTo>
                        <a:pt x="141" y="17"/>
                      </a:lnTo>
                      <a:lnTo>
                        <a:pt x="116" y="25"/>
                      </a:lnTo>
                      <a:lnTo>
                        <a:pt x="91" y="35"/>
                      </a:lnTo>
                      <a:lnTo>
                        <a:pt x="67" y="45"/>
                      </a:lnTo>
                      <a:lnTo>
                        <a:pt x="47" y="58"/>
                      </a:lnTo>
                      <a:lnTo>
                        <a:pt x="29" y="73"/>
                      </a:lnTo>
                      <a:lnTo>
                        <a:pt x="16" y="91"/>
                      </a:lnTo>
                      <a:lnTo>
                        <a:pt x="6" y="109"/>
                      </a:lnTo>
                      <a:lnTo>
                        <a:pt x="0" y="131"/>
                      </a:lnTo>
                      <a:lnTo>
                        <a:pt x="0" y="137"/>
                      </a:lnTo>
                      <a:lnTo>
                        <a:pt x="1" y="144"/>
                      </a:lnTo>
                      <a:lnTo>
                        <a:pt x="3" y="152"/>
                      </a:lnTo>
                      <a:lnTo>
                        <a:pt x="4" y="162"/>
                      </a:lnTo>
                      <a:lnTo>
                        <a:pt x="13" y="197"/>
                      </a:lnTo>
                      <a:lnTo>
                        <a:pt x="25" y="240"/>
                      </a:lnTo>
                      <a:lnTo>
                        <a:pt x="39" y="290"/>
                      </a:lnTo>
                      <a:lnTo>
                        <a:pt x="57" y="348"/>
                      </a:lnTo>
                      <a:lnTo>
                        <a:pt x="76" y="410"/>
                      </a:lnTo>
                      <a:lnTo>
                        <a:pt x="100" y="474"/>
                      </a:lnTo>
                      <a:lnTo>
                        <a:pt x="123" y="543"/>
                      </a:lnTo>
                      <a:lnTo>
                        <a:pt x="150" y="612"/>
                      </a:lnTo>
                      <a:lnTo>
                        <a:pt x="176" y="684"/>
                      </a:lnTo>
                      <a:lnTo>
                        <a:pt x="205" y="753"/>
                      </a:lnTo>
                      <a:lnTo>
                        <a:pt x="235" y="822"/>
                      </a:lnTo>
                      <a:lnTo>
                        <a:pt x="264" y="887"/>
                      </a:lnTo>
                      <a:lnTo>
                        <a:pt x="293" y="949"/>
                      </a:lnTo>
                      <a:lnTo>
                        <a:pt x="323" y="1005"/>
                      </a:lnTo>
                      <a:lnTo>
                        <a:pt x="352" y="1055"/>
                      </a:lnTo>
                      <a:lnTo>
                        <a:pt x="381" y="1098"/>
                      </a:lnTo>
                      <a:lnTo>
                        <a:pt x="389" y="1109"/>
                      </a:lnTo>
                      <a:lnTo>
                        <a:pt x="398" y="1120"/>
                      </a:lnTo>
                      <a:lnTo>
                        <a:pt x="406" y="1130"/>
                      </a:lnTo>
                      <a:lnTo>
                        <a:pt x="414" y="1138"/>
                      </a:lnTo>
                      <a:lnTo>
                        <a:pt x="436" y="1130"/>
                      </a:lnTo>
                      <a:lnTo>
                        <a:pt x="461" y="1121"/>
                      </a:lnTo>
                      <a:lnTo>
                        <a:pt x="487" y="1111"/>
                      </a:lnTo>
                      <a:lnTo>
                        <a:pt x="517" y="1099"/>
                      </a:lnTo>
                      <a:lnTo>
                        <a:pt x="547" y="1088"/>
                      </a:lnTo>
                      <a:lnTo>
                        <a:pt x="578" y="1075"/>
                      </a:lnTo>
                      <a:lnTo>
                        <a:pt x="609" y="1062"/>
                      </a:lnTo>
                      <a:lnTo>
                        <a:pt x="640" y="1049"/>
                      </a:lnTo>
                      <a:lnTo>
                        <a:pt x="669" y="1036"/>
                      </a:lnTo>
                      <a:lnTo>
                        <a:pt x="697" y="1023"/>
                      </a:lnTo>
                      <a:lnTo>
                        <a:pt x="722" y="1012"/>
                      </a:lnTo>
                      <a:lnTo>
                        <a:pt x="744" y="999"/>
                      </a:lnTo>
                      <a:lnTo>
                        <a:pt x="762" y="987"/>
                      </a:lnTo>
                      <a:lnTo>
                        <a:pt x="775" y="977"/>
                      </a:lnTo>
                      <a:lnTo>
                        <a:pt x="785" y="967"/>
                      </a:lnTo>
                      <a:lnTo>
                        <a:pt x="788" y="959"/>
                      </a:lnTo>
                      <a:lnTo>
                        <a:pt x="756" y="915"/>
                      </a:lnTo>
                      <a:lnTo>
                        <a:pt x="722" y="868"/>
                      </a:lnTo>
                      <a:lnTo>
                        <a:pt x="687" y="813"/>
                      </a:lnTo>
                      <a:lnTo>
                        <a:pt x="650" y="755"/>
                      </a:lnTo>
                      <a:lnTo>
                        <a:pt x="612" y="693"/>
                      </a:lnTo>
                      <a:lnTo>
                        <a:pt x="575" y="627"/>
                      </a:lnTo>
                      <a:lnTo>
                        <a:pt x="537" y="561"/>
                      </a:lnTo>
                      <a:lnTo>
                        <a:pt x="500" y="492"/>
                      </a:lnTo>
                      <a:lnTo>
                        <a:pt x="467" y="423"/>
                      </a:lnTo>
                      <a:lnTo>
                        <a:pt x="433" y="354"/>
                      </a:lnTo>
                      <a:lnTo>
                        <a:pt x="404" y="287"/>
                      </a:lnTo>
                      <a:lnTo>
                        <a:pt x="376" y="223"/>
                      </a:lnTo>
                      <a:lnTo>
                        <a:pt x="352" y="161"/>
                      </a:lnTo>
                      <a:lnTo>
                        <a:pt x="333" y="102"/>
                      </a:lnTo>
                      <a:lnTo>
                        <a:pt x="318" y="49"/>
                      </a:lnTo>
                      <a:lnTo>
                        <a:pt x="310" y="2"/>
                      </a:lnTo>
                      <a:close/>
                    </a:path>
                  </a:pathLst>
                </a:custGeom>
                <a:solidFill>
                  <a:srgbClr val="F4FCEA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3" name="Freeform 98"/>
                <p:cNvSpPr>
                  <a:spLocks/>
                </p:cNvSpPr>
                <p:nvPr/>
              </p:nvSpPr>
              <p:spPr bwMode="auto">
                <a:xfrm>
                  <a:off x="8264" y="4707"/>
                  <a:ext cx="142" cy="312"/>
                </a:xfrm>
                <a:custGeom>
                  <a:avLst/>
                  <a:gdLst>
                    <a:gd name="T0" fmla="*/ 2 w 425"/>
                    <a:gd name="T1" fmla="*/ 0 h 936"/>
                    <a:gd name="T2" fmla="*/ 2 w 425"/>
                    <a:gd name="T3" fmla="*/ 0 h 936"/>
                    <a:gd name="T4" fmla="*/ 2 w 425"/>
                    <a:gd name="T5" fmla="*/ 0 h 936"/>
                    <a:gd name="T6" fmla="*/ 2 w 425"/>
                    <a:gd name="T7" fmla="*/ 0 h 936"/>
                    <a:gd name="T8" fmla="*/ 2 w 425"/>
                    <a:gd name="T9" fmla="*/ 1 h 936"/>
                    <a:gd name="T10" fmla="*/ 1 w 425"/>
                    <a:gd name="T11" fmla="*/ 1 h 936"/>
                    <a:gd name="T12" fmla="*/ 1 w 425"/>
                    <a:gd name="T13" fmla="*/ 2 h 936"/>
                    <a:gd name="T14" fmla="*/ 1 w 425"/>
                    <a:gd name="T15" fmla="*/ 3 h 936"/>
                    <a:gd name="T16" fmla="*/ 0 w 425"/>
                    <a:gd name="T17" fmla="*/ 4 h 936"/>
                    <a:gd name="T18" fmla="*/ 0 w 425"/>
                    <a:gd name="T19" fmla="*/ 5 h 936"/>
                    <a:gd name="T20" fmla="*/ 0 w 425"/>
                    <a:gd name="T21" fmla="*/ 7 h 936"/>
                    <a:gd name="T22" fmla="*/ 0 w 425"/>
                    <a:gd name="T23" fmla="*/ 8 h 936"/>
                    <a:gd name="T24" fmla="*/ 0 w 425"/>
                    <a:gd name="T25" fmla="*/ 10 h 936"/>
                    <a:gd name="T26" fmla="*/ 1 w 425"/>
                    <a:gd name="T27" fmla="*/ 12 h 936"/>
                    <a:gd name="T28" fmla="*/ 2 w 425"/>
                    <a:gd name="T29" fmla="*/ 14 h 936"/>
                    <a:gd name="T30" fmla="*/ 2 w 425"/>
                    <a:gd name="T31" fmla="*/ 17 h 936"/>
                    <a:gd name="T32" fmla="*/ 3 w 425"/>
                    <a:gd name="T33" fmla="*/ 19 h 936"/>
                    <a:gd name="T34" fmla="*/ 4 w 425"/>
                    <a:gd name="T35" fmla="*/ 21 h 936"/>
                    <a:gd name="T36" fmla="*/ 4 w 425"/>
                    <a:gd name="T37" fmla="*/ 23 h 936"/>
                    <a:gd name="T38" fmla="*/ 5 w 425"/>
                    <a:gd name="T39" fmla="*/ 25 h 936"/>
                    <a:gd name="T40" fmla="*/ 6 w 425"/>
                    <a:gd name="T41" fmla="*/ 27 h 936"/>
                    <a:gd name="T42" fmla="*/ 6 w 425"/>
                    <a:gd name="T43" fmla="*/ 29 h 936"/>
                    <a:gd name="T44" fmla="*/ 7 w 425"/>
                    <a:gd name="T45" fmla="*/ 30 h 936"/>
                    <a:gd name="T46" fmla="*/ 7 w 425"/>
                    <a:gd name="T47" fmla="*/ 31 h 936"/>
                    <a:gd name="T48" fmla="*/ 8 w 425"/>
                    <a:gd name="T49" fmla="*/ 31 h 936"/>
                    <a:gd name="T50" fmla="*/ 8 w 425"/>
                    <a:gd name="T51" fmla="*/ 32 h 936"/>
                    <a:gd name="T52" fmla="*/ 9 w 425"/>
                    <a:gd name="T53" fmla="*/ 32 h 936"/>
                    <a:gd name="T54" fmla="*/ 10 w 425"/>
                    <a:gd name="T55" fmla="*/ 32 h 936"/>
                    <a:gd name="T56" fmla="*/ 10 w 425"/>
                    <a:gd name="T57" fmla="*/ 33 h 936"/>
                    <a:gd name="T58" fmla="*/ 12 w 425"/>
                    <a:gd name="T59" fmla="*/ 33 h 936"/>
                    <a:gd name="T60" fmla="*/ 13 w 425"/>
                    <a:gd name="T61" fmla="*/ 34 h 936"/>
                    <a:gd name="T62" fmla="*/ 14 w 425"/>
                    <a:gd name="T63" fmla="*/ 34 h 936"/>
                    <a:gd name="T64" fmla="*/ 16 w 425"/>
                    <a:gd name="T65" fmla="*/ 35 h 936"/>
                    <a:gd name="T66" fmla="*/ 15 w 425"/>
                    <a:gd name="T67" fmla="*/ 33 h 936"/>
                    <a:gd name="T68" fmla="*/ 14 w 425"/>
                    <a:gd name="T69" fmla="*/ 31 h 936"/>
                    <a:gd name="T70" fmla="*/ 13 w 425"/>
                    <a:gd name="T71" fmla="*/ 29 h 936"/>
                    <a:gd name="T72" fmla="*/ 11 w 425"/>
                    <a:gd name="T73" fmla="*/ 27 h 936"/>
                    <a:gd name="T74" fmla="*/ 10 w 425"/>
                    <a:gd name="T75" fmla="*/ 24 h 936"/>
                    <a:gd name="T76" fmla="*/ 9 w 425"/>
                    <a:gd name="T77" fmla="*/ 22 h 936"/>
                    <a:gd name="T78" fmla="*/ 8 w 425"/>
                    <a:gd name="T79" fmla="*/ 19 h 936"/>
                    <a:gd name="T80" fmla="*/ 7 w 425"/>
                    <a:gd name="T81" fmla="*/ 17 h 936"/>
                    <a:gd name="T82" fmla="*/ 6 w 425"/>
                    <a:gd name="T83" fmla="*/ 14 h 936"/>
                    <a:gd name="T84" fmla="*/ 5 w 425"/>
                    <a:gd name="T85" fmla="*/ 12 h 936"/>
                    <a:gd name="T86" fmla="*/ 4 w 425"/>
                    <a:gd name="T87" fmla="*/ 9 h 936"/>
                    <a:gd name="T88" fmla="*/ 4 w 425"/>
                    <a:gd name="T89" fmla="*/ 7 h 936"/>
                    <a:gd name="T90" fmla="*/ 3 w 425"/>
                    <a:gd name="T91" fmla="*/ 5 h 936"/>
                    <a:gd name="T92" fmla="*/ 3 w 425"/>
                    <a:gd name="T93" fmla="*/ 3 h 936"/>
                    <a:gd name="T94" fmla="*/ 2 w 425"/>
                    <a:gd name="T95" fmla="*/ 1 h 936"/>
                    <a:gd name="T96" fmla="*/ 2 w 425"/>
                    <a:gd name="T97" fmla="*/ 0 h 9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425"/>
                    <a:gd name="T148" fmla="*/ 0 h 936"/>
                    <a:gd name="T149" fmla="*/ 425 w 425"/>
                    <a:gd name="T150" fmla="*/ 936 h 9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425" h="936">
                      <a:moveTo>
                        <a:pt x="48" y="0"/>
                      </a:moveTo>
                      <a:lnTo>
                        <a:pt x="48" y="2"/>
                      </a:lnTo>
                      <a:lnTo>
                        <a:pt x="48" y="5"/>
                      </a:lnTo>
                      <a:lnTo>
                        <a:pt x="47" y="11"/>
                      </a:lnTo>
                      <a:lnTo>
                        <a:pt x="44" y="19"/>
                      </a:lnTo>
                      <a:lnTo>
                        <a:pt x="39" y="35"/>
                      </a:lnTo>
                      <a:lnTo>
                        <a:pt x="32" y="55"/>
                      </a:lnTo>
                      <a:lnTo>
                        <a:pt x="20" y="82"/>
                      </a:lnTo>
                      <a:lnTo>
                        <a:pt x="6" y="117"/>
                      </a:lnTo>
                      <a:lnTo>
                        <a:pt x="0" y="141"/>
                      </a:lnTo>
                      <a:lnTo>
                        <a:pt x="0" y="177"/>
                      </a:lnTo>
                      <a:lnTo>
                        <a:pt x="4" y="220"/>
                      </a:lnTo>
                      <a:lnTo>
                        <a:pt x="13" y="271"/>
                      </a:lnTo>
                      <a:lnTo>
                        <a:pt x="26" y="325"/>
                      </a:lnTo>
                      <a:lnTo>
                        <a:pt x="41" y="386"/>
                      </a:lnTo>
                      <a:lnTo>
                        <a:pt x="58" y="446"/>
                      </a:lnTo>
                      <a:lnTo>
                        <a:pt x="78" y="509"/>
                      </a:lnTo>
                      <a:lnTo>
                        <a:pt x="98" y="570"/>
                      </a:lnTo>
                      <a:lnTo>
                        <a:pt x="119" y="628"/>
                      </a:lnTo>
                      <a:lnTo>
                        <a:pt x="138" y="683"/>
                      </a:lnTo>
                      <a:lnTo>
                        <a:pt x="157" y="733"/>
                      </a:lnTo>
                      <a:lnTo>
                        <a:pt x="174" y="775"/>
                      </a:lnTo>
                      <a:lnTo>
                        <a:pt x="189" y="808"/>
                      </a:lnTo>
                      <a:lnTo>
                        <a:pt x="201" y="831"/>
                      </a:lnTo>
                      <a:lnTo>
                        <a:pt x="210" y="843"/>
                      </a:lnTo>
                      <a:lnTo>
                        <a:pt x="223" y="853"/>
                      </a:lnTo>
                      <a:lnTo>
                        <a:pt x="239" y="861"/>
                      </a:lnTo>
                      <a:lnTo>
                        <a:pt x="258" y="873"/>
                      </a:lnTo>
                      <a:lnTo>
                        <a:pt x="282" y="883"/>
                      </a:lnTo>
                      <a:lnTo>
                        <a:pt x="310" y="896"/>
                      </a:lnTo>
                      <a:lnTo>
                        <a:pt x="342" y="907"/>
                      </a:lnTo>
                      <a:lnTo>
                        <a:pt x="380" y="922"/>
                      </a:lnTo>
                      <a:lnTo>
                        <a:pt x="425" y="936"/>
                      </a:lnTo>
                      <a:lnTo>
                        <a:pt x="396" y="893"/>
                      </a:lnTo>
                      <a:lnTo>
                        <a:pt x="367" y="843"/>
                      </a:lnTo>
                      <a:lnTo>
                        <a:pt x="337" y="787"/>
                      </a:lnTo>
                      <a:lnTo>
                        <a:pt x="308" y="725"/>
                      </a:lnTo>
                      <a:lnTo>
                        <a:pt x="279" y="660"/>
                      </a:lnTo>
                      <a:lnTo>
                        <a:pt x="249" y="591"/>
                      </a:lnTo>
                      <a:lnTo>
                        <a:pt x="220" y="522"/>
                      </a:lnTo>
                      <a:lnTo>
                        <a:pt x="194" y="450"/>
                      </a:lnTo>
                      <a:lnTo>
                        <a:pt x="167" y="381"/>
                      </a:lnTo>
                      <a:lnTo>
                        <a:pt x="144" y="312"/>
                      </a:lnTo>
                      <a:lnTo>
                        <a:pt x="120" y="248"/>
                      </a:lnTo>
                      <a:lnTo>
                        <a:pt x="101" y="186"/>
                      </a:lnTo>
                      <a:lnTo>
                        <a:pt x="83" y="128"/>
                      </a:lnTo>
                      <a:lnTo>
                        <a:pt x="69" y="78"/>
                      </a:lnTo>
                      <a:lnTo>
                        <a:pt x="57" y="3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CCEF72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4" name="Freeform 99"/>
                <p:cNvSpPr>
                  <a:spLocks/>
                </p:cNvSpPr>
                <p:nvPr/>
              </p:nvSpPr>
              <p:spPr bwMode="auto">
                <a:xfrm>
                  <a:off x="8310" y="4696"/>
                  <a:ext cx="64" cy="69"/>
                </a:xfrm>
                <a:custGeom>
                  <a:avLst/>
                  <a:gdLst>
                    <a:gd name="T0" fmla="*/ 1 w 192"/>
                    <a:gd name="T1" fmla="*/ 0 h 208"/>
                    <a:gd name="T2" fmla="*/ 0 w 192"/>
                    <a:gd name="T3" fmla="*/ 1 h 208"/>
                    <a:gd name="T4" fmla="*/ 0 w 192"/>
                    <a:gd name="T5" fmla="*/ 2 h 208"/>
                    <a:gd name="T6" fmla="*/ 0 w 192"/>
                    <a:gd name="T7" fmla="*/ 2 h 208"/>
                    <a:gd name="T8" fmla="*/ 0 w 192"/>
                    <a:gd name="T9" fmla="*/ 3 h 208"/>
                    <a:gd name="T10" fmla="*/ 0 w 192"/>
                    <a:gd name="T11" fmla="*/ 4 h 208"/>
                    <a:gd name="T12" fmla="*/ 0 w 192"/>
                    <a:gd name="T13" fmla="*/ 5 h 208"/>
                    <a:gd name="T14" fmla="*/ 1 w 192"/>
                    <a:gd name="T15" fmla="*/ 6 h 208"/>
                    <a:gd name="T16" fmla="*/ 1 w 192"/>
                    <a:gd name="T17" fmla="*/ 7 h 208"/>
                    <a:gd name="T18" fmla="*/ 2 w 192"/>
                    <a:gd name="T19" fmla="*/ 7 h 208"/>
                    <a:gd name="T20" fmla="*/ 3 w 192"/>
                    <a:gd name="T21" fmla="*/ 8 h 208"/>
                    <a:gd name="T22" fmla="*/ 3 w 192"/>
                    <a:gd name="T23" fmla="*/ 8 h 208"/>
                    <a:gd name="T24" fmla="*/ 4 w 192"/>
                    <a:gd name="T25" fmla="*/ 8 h 208"/>
                    <a:gd name="T26" fmla="*/ 5 w 192"/>
                    <a:gd name="T27" fmla="*/ 7 h 208"/>
                    <a:gd name="T28" fmla="*/ 5 w 192"/>
                    <a:gd name="T29" fmla="*/ 7 h 208"/>
                    <a:gd name="T30" fmla="*/ 6 w 192"/>
                    <a:gd name="T31" fmla="*/ 6 h 208"/>
                    <a:gd name="T32" fmla="*/ 6 w 192"/>
                    <a:gd name="T33" fmla="*/ 6 h 208"/>
                    <a:gd name="T34" fmla="*/ 7 w 192"/>
                    <a:gd name="T35" fmla="*/ 5 h 208"/>
                    <a:gd name="T36" fmla="*/ 7 w 192"/>
                    <a:gd name="T37" fmla="*/ 3 h 208"/>
                    <a:gd name="T38" fmla="*/ 7 w 192"/>
                    <a:gd name="T39" fmla="*/ 2 h 208"/>
                    <a:gd name="T40" fmla="*/ 6 w 192"/>
                    <a:gd name="T41" fmla="*/ 1 h 208"/>
                    <a:gd name="T42" fmla="*/ 6 w 192"/>
                    <a:gd name="T43" fmla="*/ 1 h 208"/>
                    <a:gd name="T44" fmla="*/ 5 w 192"/>
                    <a:gd name="T45" fmla="*/ 1 h 208"/>
                    <a:gd name="T46" fmla="*/ 5 w 192"/>
                    <a:gd name="T47" fmla="*/ 0 h 208"/>
                    <a:gd name="T48" fmla="*/ 4 w 192"/>
                    <a:gd name="T49" fmla="*/ 0 h 208"/>
                    <a:gd name="T50" fmla="*/ 3 w 192"/>
                    <a:gd name="T51" fmla="*/ 0 h 208"/>
                    <a:gd name="T52" fmla="*/ 2 w 192"/>
                    <a:gd name="T53" fmla="*/ 0 h 208"/>
                    <a:gd name="T54" fmla="*/ 2 w 192"/>
                    <a:gd name="T55" fmla="*/ 0 h 208"/>
                    <a:gd name="T56" fmla="*/ 1 w 192"/>
                    <a:gd name="T57" fmla="*/ 0 h 20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92"/>
                    <a:gd name="T88" fmla="*/ 0 h 208"/>
                    <a:gd name="T89" fmla="*/ 192 w 192"/>
                    <a:gd name="T90" fmla="*/ 208 h 20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92" h="208">
                      <a:moveTo>
                        <a:pt x="26" y="11"/>
                      </a:moveTo>
                      <a:lnTo>
                        <a:pt x="13" y="24"/>
                      </a:lnTo>
                      <a:lnTo>
                        <a:pt x="4" y="43"/>
                      </a:lnTo>
                      <a:lnTo>
                        <a:pt x="0" y="67"/>
                      </a:lnTo>
                      <a:lnTo>
                        <a:pt x="0" y="93"/>
                      </a:lnTo>
                      <a:lnTo>
                        <a:pt x="3" y="120"/>
                      </a:lnTo>
                      <a:lnTo>
                        <a:pt x="10" y="148"/>
                      </a:lnTo>
                      <a:lnTo>
                        <a:pt x="20" y="171"/>
                      </a:lnTo>
                      <a:lnTo>
                        <a:pt x="35" y="189"/>
                      </a:lnTo>
                      <a:lnTo>
                        <a:pt x="51" y="201"/>
                      </a:lnTo>
                      <a:lnTo>
                        <a:pt x="70" y="206"/>
                      </a:lnTo>
                      <a:lnTo>
                        <a:pt x="91" y="208"/>
                      </a:lnTo>
                      <a:lnTo>
                        <a:pt x="111" y="204"/>
                      </a:lnTo>
                      <a:lnTo>
                        <a:pt x="130" y="196"/>
                      </a:lnTo>
                      <a:lnTo>
                        <a:pt x="148" y="186"/>
                      </a:lnTo>
                      <a:lnTo>
                        <a:pt x="163" y="176"/>
                      </a:lnTo>
                      <a:lnTo>
                        <a:pt x="174" y="163"/>
                      </a:lnTo>
                      <a:lnTo>
                        <a:pt x="189" y="130"/>
                      </a:lnTo>
                      <a:lnTo>
                        <a:pt x="192" y="89"/>
                      </a:lnTo>
                      <a:lnTo>
                        <a:pt x="185" y="50"/>
                      </a:lnTo>
                      <a:lnTo>
                        <a:pt x="166" y="27"/>
                      </a:lnTo>
                      <a:lnTo>
                        <a:pt x="152" y="21"/>
                      </a:lnTo>
                      <a:lnTo>
                        <a:pt x="138" y="14"/>
                      </a:lnTo>
                      <a:lnTo>
                        <a:pt x="122" y="8"/>
                      </a:lnTo>
                      <a:lnTo>
                        <a:pt x="104" y="2"/>
                      </a:lnTo>
                      <a:lnTo>
                        <a:pt x="85" y="0"/>
                      </a:lnTo>
                      <a:lnTo>
                        <a:pt x="66" y="0"/>
                      </a:lnTo>
                      <a:lnTo>
                        <a:pt x="47" y="2"/>
                      </a:lnTo>
                      <a:lnTo>
                        <a:pt x="26" y="11"/>
                      </a:lnTo>
                      <a:close/>
                    </a:path>
                  </a:pathLst>
                </a:custGeom>
                <a:solidFill>
                  <a:srgbClr val="CCEF72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5" name="Freeform 100"/>
                <p:cNvSpPr>
                  <a:spLocks/>
                </p:cNvSpPr>
                <p:nvPr/>
              </p:nvSpPr>
              <p:spPr bwMode="auto">
                <a:xfrm>
                  <a:off x="8406" y="4895"/>
                  <a:ext cx="82" cy="84"/>
                </a:xfrm>
                <a:custGeom>
                  <a:avLst/>
                  <a:gdLst>
                    <a:gd name="T0" fmla="*/ 1 w 247"/>
                    <a:gd name="T1" fmla="*/ 1 h 251"/>
                    <a:gd name="T2" fmla="*/ 1 w 247"/>
                    <a:gd name="T3" fmla="*/ 2 h 251"/>
                    <a:gd name="T4" fmla="*/ 0 w 247"/>
                    <a:gd name="T5" fmla="*/ 2 h 251"/>
                    <a:gd name="T6" fmla="*/ 0 w 247"/>
                    <a:gd name="T7" fmla="*/ 3 h 251"/>
                    <a:gd name="T8" fmla="*/ 0 w 247"/>
                    <a:gd name="T9" fmla="*/ 4 h 251"/>
                    <a:gd name="T10" fmla="*/ 0 w 247"/>
                    <a:gd name="T11" fmla="*/ 4 h 251"/>
                    <a:gd name="T12" fmla="*/ 0 w 247"/>
                    <a:gd name="T13" fmla="*/ 5 h 251"/>
                    <a:gd name="T14" fmla="*/ 0 w 247"/>
                    <a:gd name="T15" fmla="*/ 6 h 251"/>
                    <a:gd name="T16" fmla="*/ 1 w 247"/>
                    <a:gd name="T17" fmla="*/ 6 h 251"/>
                    <a:gd name="T18" fmla="*/ 2 w 247"/>
                    <a:gd name="T19" fmla="*/ 7 h 251"/>
                    <a:gd name="T20" fmla="*/ 2 w 247"/>
                    <a:gd name="T21" fmla="*/ 8 h 251"/>
                    <a:gd name="T22" fmla="*/ 3 w 247"/>
                    <a:gd name="T23" fmla="*/ 8 h 251"/>
                    <a:gd name="T24" fmla="*/ 4 w 247"/>
                    <a:gd name="T25" fmla="*/ 9 h 251"/>
                    <a:gd name="T26" fmla="*/ 4 w 247"/>
                    <a:gd name="T27" fmla="*/ 9 h 251"/>
                    <a:gd name="T28" fmla="*/ 5 w 247"/>
                    <a:gd name="T29" fmla="*/ 9 h 251"/>
                    <a:gd name="T30" fmla="*/ 5 w 247"/>
                    <a:gd name="T31" fmla="*/ 9 h 251"/>
                    <a:gd name="T32" fmla="*/ 6 w 247"/>
                    <a:gd name="T33" fmla="*/ 9 h 251"/>
                    <a:gd name="T34" fmla="*/ 7 w 247"/>
                    <a:gd name="T35" fmla="*/ 9 h 251"/>
                    <a:gd name="T36" fmla="*/ 7 w 247"/>
                    <a:gd name="T37" fmla="*/ 8 h 251"/>
                    <a:gd name="T38" fmla="*/ 8 w 247"/>
                    <a:gd name="T39" fmla="*/ 8 h 251"/>
                    <a:gd name="T40" fmla="*/ 8 w 247"/>
                    <a:gd name="T41" fmla="*/ 8 h 251"/>
                    <a:gd name="T42" fmla="*/ 9 w 247"/>
                    <a:gd name="T43" fmla="*/ 8 h 251"/>
                    <a:gd name="T44" fmla="*/ 9 w 247"/>
                    <a:gd name="T45" fmla="*/ 7 h 251"/>
                    <a:gd name="T46" fmla="*/ 9 w 247"/>
                    <a:gd name="T47" fmla="*/ 7 h 251"/>
                    <a:gd name="T48" fmla="*/ 9 w 247"/>
                    <a:gd name="T49" fmla="*/ 6 h 251"/>
                    <a:gd name="T50" fmla="*/ 9 w 247"/>
                    <a:gd name="T51" fmla="*/ 5 h 251"/>
                    <a:gd name="T52" fmla="*/ 9 w 247"/>
                    <a:gd name="T53" fmla="*/ 4 h 251"/>
                    <a:gd name="T54" fmla="*/ 8 w 247"/>
                    <a:gd name="T55" fmla="*/ 4 h 251"/>
                    <a:gd name="T56" fmla="*/ 8 w 247"/>
                    <a:gd name="T57" fmla="*/ 3 h 251"/>
                    <a:gd name="T58" fmla="*/ 7 w 247"/>
                    <a:gd name="T59" fmla="*/ 2 h 251"/>
                    <a:gd name="T60" fmla="*/ 7 w 247"/>
                    <a:gd name="T61" fmla="*/ 1 h 251"/>
                    <a:gd name="T62" fmla="*/ 6 w 247"/>
                    <a:gd name="T63" fmla="*/ 1 h 251"/>
                    <a:gd name="T64" fmla="*/ 5 w 247"/>
                    <a:gd name="T65" fmla="*/ 0 h 251"/>
                    <a:gd name="T66" fmla="*/ 5 w 247"/>
                    <a:gd name="T67" fmla="*/ 0 h 251"/>
                    <a:gd name="T68" fmla="*/ 4 w 247"/>
                    <a:gd name="T69" fmla="*/ 0 h 251"/>
                    <a:gd name="T70" fmla="*/ 3 w 247"/>
                    <a:gd name="T71" fmla="*/ 0 h 251"/>
                    <a:gd name="T72" fmla="*/ 3 w 247"/>
                    <a:gd name="T73" fmla="*/ 0 h 251"/>
                    <a:gd name="T74" fmla="*/ 2 w 247"/>
                    <a:gd name="T75" fmla="*/ 0 h 251"/>
                    <a:gd name="T76" fmla="*/ 2 w 247"/>
                    <a:gd name="T77" fmla="*/ 0 h 251"/>
                    <a:gd name="T78" fmla="*/ 2 w 247"/>
                    <a:gd name="T79" fmla="*/ 1 h 251"/>
                    <a:gd name="T80" fmla="*/ 1 w 247"/>
                    <a:gd name="T81" fmla="*/ 1 h 25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47"/>
                    <a:gd name="T124" fmla="*/ 0 h 251"/>
                    <a:gd name="T125" fmla="*/ 247 w 247"/>
                    <a:gd name="T126" fmla="*/ 251 h 25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47" h="251">
                      <a:moveTo>
                        <a:pt x="33" y="29"/>
                      </a:moveTo>
                      <a:lnTo>
                        <a:pt x="21" y="44"/>
                      </a:lnTo>
                      <a:lnTo>
                        <a:pt x="12" y="60"/>
                      </a:lnTo>
                      <a:lnTo>
                        <a:pt x="5" y="79"/>
                      </a:lnTo>
                      <a:lnTo>
                        <a:pt x="0" y="97"/>
                      </a:lnTo>
                      <a:lnTo>
                        <a:pt x="0" y="116"/>
                      </a:lnTo>
                      <a:lnTo>
                        <a:pt x="5" y="135"/>
                      </a:lnTo>
                      <a:lnTo>
                        <a:pt x="12" y="152"/>
                      </a:lnTo>
                      <a:lnTo>
                        <a:pt x="25" y="169"/>
                      </a:lnTo>
                      <a:lnTo>
                        <a:pt x="42" y="187"/>
                      </a:lnTo>
                      <a:lnTo>
                        <a:pt x="58" y="202"/>
                      </a:lnTo>
                      <a:lnTo>
                        <a:pt x="77" y="220"/>
                      </a:lnTo>
                      <a:lnTo>
                        <a:pt x="96" y="233"/>
                      </a:lnTo>
                      <a:lnTo>
                        <a:pt x="114" y="244"/>
                      </a:lnTo>
                      <a:lnTo>
                        <a:pt x="133" y="251"/>
                      </a:lnTo>
                      <a:lnTo>
                        <a:pt x="149" y="251"/>
                      </a:lnTo>
                      <a:lnTo>
                        <a:pt x="165" y="246"/>
                      </a:lnTo>
                      <a:lnTo>
                        <a:pt x="180" y="237"/>
                      </a:lnTo>
                      <a:lnTo>
                        <a:pt x="196" y="228"/>
                      </a:lnTo>
                      <a:lnTo>
                        <a:pt x="209" y="220"/>
                      </a:lnTo>
                      <a:lnTo>
                        <a:pt x="222" y="212"/>
                      </a:lnTo>
                      <a:lnTo>
                        <a:pt x="232" y="202"/>
                      </a:lnTo>
                      <a:lnTo>
                        <a:pt x="240" y="191"/>
                      </a:lnTo>
                      <a:lnTo>
                        <a:pt x="246" y="178"/>
                      </a:lnTo>
                      <a:lnTo>
                        <a:pt x="247" y="162"/>
                      </a:lnTo>
                      <a:lnTo>
                        <a:pt x="244" y="142"/>
                      </a:lnTo>
                      <a:lnTo>
                        <a:pt x="238" y="120"/>
                      </a:lnTo>
                      <a:lnTo>
                        <a:pt x="228" y="96"/>
                      </a:lnTo>
                      <a:lnTo>
                        <a:pt x="215" y="72"/>
                      </a:lnTo>
                      <a:lnTo>
                        <a:pt x="200" y="50"/>
                      </a:lnTo>
                      <a:lnTo>
                        <a:pt x="184" y="30"/>
                      </a:lnTo>
                      <a:lnTo>
                        <a:pt x="165" y="16"/>
                      </a:lnTo>
                      <a:lnTo>
                        <a:pt x="147" y="7"/>
                      </a:lnTo>
                      <a:lnTo>
                        <a:pt x="130" y="3"/>
                      </a:lnTo>
                      <a:lnTo>
                        <a:pt x="112" y="0"/>
                      </a:lnTo>
                      <a:lnTo>
                        <a:pt x="94" y="1"/>
                      </a:lnTo>
                      <a:lnTo>
                        <a:pt x="80" y="3"/>
                      </a:lnTo>
                      <a:lnTo>
                        <a:pt x="65" y="7"/>
                      </a:lnTo>
                      <a:lnTo>
                        <a:pt x="52" y="13"/>
                      </a:lnTo>
                      <a:lnTo>
                        <a:pt x="42" y="20"/>
                      </a:lnTo>
                      <a:lnTo>
                        <a:pt x="33" y="29"/>
                      </a:lnTo>
                      <a:close/>
                    </a:path>
                  </a:pathLst>
                </a:custGeom>
                <a:solidFill>
                  <a:srgbClr val="CCEF72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6" name="Freeform 101"/>
                <p:cNvSpPr>
                  <a:spLocks/>
                </p:cNvSpPr>
                <p:nvPr/>
              </p:nvSpPr>
              <p:spPr bwMode="auto">
                <a:xfrm>
                  <a:off x="8313" y="4687"/>
                  <a:ext cx="75" cy="80"/>
                </a:xfrm>
                <a:custGeom>
                  <a:avLst/>
                  <a:gdLst>
                    <a:gd name="T0" fmla="*/ 4 w 226"/>
                    <a:gd name="T1" fmla="*/ 0 h 240"/>
                    <a:gd name="T2" fmla="*/ 3 w 226"/>
                    <a:gd name="T3" fmla="*/ 0 h 240"/>
                    <a:gd name="T4" fmla="*/ 2 w 226"/>
                    <a:gd name="T5" fmla="*/ 0 h 240"/>
                    <a:gd name="T6" fmla="*/ 2 w 226"/>
                    <a:gd name="T7" fmla="*/ 0 h 240"/>
                    <a:gd name="T8" fmla="*/ 1 w 226"/>
                    <a:gd name="T9" fmla="*/ 1 h 240"/>
                    <a:gd name="T10" fmla="*/ 0 w 226"/>
                    <a:gd name="T11" fmla="*/ 3 h 240"/>
                    <a:gd name="T12" fmla="*/ 0 w 226"/>
                    <a:gd name="T13" fmla="*/ 5 h 240"/>
                    <a:gd name="T14" fmla="*/ 1 w 226"/>
                    <a:gd name="T15" fmla="*/ 6 h 240"/>
                    <a:gd name="T16" fmla="*/ 1 w 226"/>
                    <a:gd name="T17" fmla="*/ 7 h 240"/>
                    <a:gd name="T18" fmla="*/ 2 w 226"/>
                    <a:gd name="T19" fmla="*/ 8 h 240"/>
                    <a:gd name="T20" fmla="*/ 3 w 226"/>
                    <a:gd name="T21" fmla="*/ 9 h 240"/>
                    <a:gd name="T22" fmla="*/ 4 w 226"/>
                    <a:gd name="T23" fmla="*/ 9 h 240"/>
                    <a:gd name="T24" fmla="*/ 6 w 226"/>
                    <a:gd name="T25" fmla="*/ 8 h 240"/>
                    <a:gd name="T26" fmla="*/ 7 w 226"/>
                    <a:gd name="T27" fmla="*/ 8 h 240"/>
                    <a:gd name="T28" fmla="*/ 8 w 226"/>
                    <a:gd name="T29" fmla="*/ 6 h 240"/>
                    <a:gd name="T30" fmla="*/ 8 w 226"/>
                    <a:gd name="T31" fmla="*/ 5 h 240"/>
                    <a:gd name="T32" fmla="*/ 8 w 226"/>
                    <a:gd name="T33" fmla="*/ 4 h 240"/>
                    <a:gd name="T34" fmla="*/ 8 w 226"/>
                    <a:gd name="T35" fmla="*/ 4 h 240"/>
                    <a:gd name="T36" fmla="*/ 7 w 226"/>
                    <a:gd name="T37" fmla="*/ 4 h 240"/>
                    <a:gd name="T38" fmla="*/ 7 w 226"/>
                    <a:gd name="T39" fmla="*/ 4 h 240"/>
                    <a:gd name="T40" fmla="*/ 7 w 226"/>
                    <a:gd name="T41" fmla="*/ 5 h 240"/>
                    <a:gd name="T42" fmla="*/ 7 w 226"/>
                    <a:gd name="T43" fmla="*/ 6 h 240"/>
                    <a:gd name="T44" fmla="*/ 6 w 226"/>
                    <a:gd name="T45" fmla="*/ 7 h 240"/>
                    <a:gd name="T46" fmla="*/ 5 w 226"/>
                    <a:gd name="T47" fmla="*/ 7 h 240"/>
                    <a:gd name="T48" fmla="*/ 3 w 226"/>
                    <a:gd name="T49" fmla="*/ 7 h 240"/>
                    <a:gd name="T50" fmla="*/ 2 w 226"/>
                    <a:gd name="T51" fmla="*/ 7 h 240"/>
                    <a:gd name="T52" fmla="*/ 2 w 226"/>
                    <a:gd name="T53" fmla="*/ 5 h 240"/>
                    <a:gd name="T54" fmla="*/ 1 w 226"/>
                    <a:gd name="T55" fmla="*/ 4 h 240"/>
                    <a:gd name="T56" fmla="*/ 1 w 226"/>
                    <a:gd name="T57" fmla="*/ 3 h 240"/>
                    <a:gd name="T58" fmla="*/ 2 w 226"/>
                    <a:gd name="T59" fmla="*/ 2 h 240"/>
                    <a:gd name="T60" fmla="*/ 2 w 226"/>
                    <a:gd name="T61" fmla="*/ 1 h 240"/>
                    <a:gd name="T62" fmla="*/ 3 w 226"/>
                    <a:gd name="T63" fmla="*/ 1 h 240"/>
                    <a:gd name="T64" fmla="*/ 3 w 226"/>
                    <a:gd name="T65" fmla="*/ 1 h 240"/>
                    <a:gd name="T66" fmla="*/ 4 w 226"/>
                    <a:gd name="T67" fmla="*/ 1 h 240"/>
                    <a:gd name="T68" fmla="*/ 5 w 226"/>
                    <a:gd name="T69" fmla="*/ 1 h 240"/>
                    <a:gd name="T70" fmla="*/ 5 w 226"/>
                    <a:gd name="T71" fmla="*/ 0 h 240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226"/>
                    <a:gd name="T109" fmla="*/ 0 h 240"/>
                    <a:gd name="T110" fmla="*/ 226 w 226"/>
                    <a:gd name="T111" fmla="*/ 240 h 240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226" h="240">
                      <a:moveTo>
                        <a:pt x="125" y="6"/>
                      </a:moveTo>
                      <a:lnTo>
                        <a:pt x="115" y="3"/>
                      </a:lnTo>
                      <a:lnTo>
                        <a:pt x="104" y="0"/>
                      </a:lnTo>
                      <a:lnTo>
                        <a:pt x="93" y="0"/>
                      </a:lnTo>
                      <a:lnTo>
                        <a:pt x="79" y="0"/>
                      </a:lnTo>
                      <a:lnTo>
                        <a:pt x="66" y="2"/>
                      </a:lnTo>
                      <a:lnTo>
                        <a:pt x="54" y="6"/>
                      </a:lnTo>
                      <a:lnTo>
                        <a:pt x="43" y="12"/>
                      </a:lnTo>
                      <a:lnTo>
                        <a:pt x="32" y="19"/>
                      </a:lnTo>
                      <a:lnTo>
                        <a:pt x="16" y="37"/>
                      </a:lnTo>
                      <a:lnTo>
                        <a:pt x="6" y="58"/>
                      </a:lnTo>
                      <a:lnTo>
                        <a:pt x="0" y="79"/>
                      </a:lnTo>
                      <a:lnTo>
                        <a:pt x="0" y="101"/>
                      </a:lnTo>
                      <a:lnTo>
                        <a:pt x="2" y="124"/>
                      </a:lnTo>
                      <a:lnTo>
                        <a:pt x="7" y="145"/>
                      </a:lnTo>
                      <a:lnTo>
                        <a:pt x="15" y="168"/>
                      </a:lnTo>
                      <a:lnTo>
                        <a:pt x="24" y="188"/>
                      </a:lnTo>
                      <a:lnTo>
                        <a:pt x="32" y="201"/>
                      </a:lnTo>
                      <a:lnTo>
                        <a:pt x="43" y="213"/>
                      </a:lnTo>
                      <a:lnTo>
                        <a:pt x="56" y="223"/>
                      </a:lnTo>
                      <a:lnTo>
                        <a:pt x="69" y="231"/>
                      </a:lnTo>
                      <a:lnTo>
                        <a:pt x="84" y="237"/>
                      </a:lnTo>
                      <a:lnTo>
                        <a:pt x="98" y="240"/>
                      </a:lnTo>
                      <a:lnTo>
                        <a:pt x="113" y="240"/>
                      </a:lnTo>
                      <a:lnTo>
                        <a:pt x="129" y="237"/>
                      </a:lnTo>
                      <a:lnTo>
                        <a:pt x="151" y="229"/>
                      </a:lnTo>
                      <a:lnTo>
                        <a:pt x="172" y="219"/>
                      </a:lnTo>
                      <a:lnTo>
                        <a:pt x="189" y="204"/>
                      </a:lnTo>
                      <a:lnTo>
                        <a:pt x="206" y="188"/>
                      </a:lnTo>
                      <a:lnTo>
                        <a:pt x="216" y="171"/>
                      </a:lnTo>
                      <a:lnTo>
                        <a:pt x="223" y="152"/>
                      </a:lnTo>
                      <a:lnTo>
                        <a:pt x="226" y="131"/>
                      </a:lnTo>
                      <a:lnTo>
                        <a:pt x="223" y="109"/>
                      </a:lnTo>
                      <a:lnTo>
                        <a:pt x="222" y="104"/>
                      </a:lnTo>
                      <a:lnTo>
                        <a:pt x="219" y="98"/>
                      </a:lnTo>
                      <a:lnTo>
                        <a:pt x="213" y="95"/>
                      </a:lnTo>
                      <a:lnTo>
                        <a:pt x="207" y="95"/>
                      </a:lnTo>
                      <a:lnTo>
                        <a:pt x="201" y="96"/>
                      </a:lnTo>
                      <a:lnTo>
                        <a:pt x="197" y="99"/>
                      </a:lnTo>
                      <a:lnTo>
                        <a:pt x="194" y="105"/>
                      </a:lnTo>
                      <a:lnTo>
                        <a:pt x="192" y="111"/>
                      </a:lnTo>
                      <a:lnTo>
                        <a:pt x="191" y="127"/>
                      </a:lnTo>
                      <a:lnTo>
                        <a:pt x="188" y="142"/>
                      </a:lnTo>
                      <a:lnTo>
                        <a:pt x="182" y="158"/>
                      </a:lnTo>
                      <a:lnTo>
                        <a:pt x="173" y="171"/>
                      </a:lnTo>
                      <a:lnTo>
                        <a:pt x="162" y="183"/>
                      </a:lnTo>
                      <a:lnTo>
                        <a:pt x="147" y="191"/>
                      </a:lnTo>
                      <a:lnTo>
                        <a:pt x="131" y="197"/>
                      </a:lnTo>
                      <a:lnTo>
                        <a:pt x="110" y="200"/>
                      </a:lnTo>
                      <a:lnTo>
                        <a:pt x="90" y="197"/>
                      </a:lnTo>
                      <a:lnTo>
                        <a:pt x="74" y="190"/>
                      </a:lnTo>
                      <a:lnTo>
                        <a:pt x="60" y="177"/>
                      </a:lnTo>
                      <a:lnTo>
                        <a:pt x="51" y="161"/>
                      </a:lnTo>
                      <a:lnTo>
                        <a:pt x="44" y="144"/>
                      </a:lnTo>
                      <a:lnTo>
                        <a:pt x="38" y="124"/>
                      </a:lnTo>
                      <a:lnTo>
                        <a:pt x="34" y="105"/>
                      </a:lnTo>
                      <a:lnTo>
                        <a:pt x="32" y="86"/>
                      </a:lnTo>
                      <a:lnTo>
                        <a:pt x="32" y="76"/>
                      </a:lnTo>
                      <a:lnTo>
                        <a:pt x="35" y="66"/>
                      </a:lnTo>
                      <a:lnTo>
                        <a:pt x="41" y="56"/>
                      </a:lnTo>
                      <a:lnTo>
                        <a:pt x="47" y="46"/>
                      </a:lnTo>
                      <a:lnTo>
                        <a:pt x="54" y="39"/>
                      </a:lnTo>
                      <a:lnTo>
                        <a:pt x="63" y="32"/>
                      </a:lnTo>
                      <a:lnTo>
                        <a:pt x="74" y="26"/>
                      </a:lnTo>
                      <a:lnTo>
                        <a:pt x="84" y="25"/>
                      </a:lnTo>
                      <a:lnTo>
                        <a:pt x="87" y="25"/>
                      </a:lnTo>
                      <a:lnTo>
                        <a:pt x="94" y="23"/>
                      </a:lnTo>
                      <a:lnTo>
                        <a:pt x="106" y="25"/>
                      </a:lnTo>
                      <a:lnTo>
                        <a:pt x="119" y="26"/>
                      </a:lnTo>
                      <a:lnTo>
                        <a:pt x="126" y="25"/>
                      </a:lnTo>
                      <a:lnTo>
                        <a:pt x="131" y="19"/>
                      </a:lnTo>
                      <a:lnTo>
                        <a:pt x="129" y="12"/>
                      </a:lnTo>
                      <a:lnTo>
                        <a:pt x="125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7" name="Freeform 102"/>
                <p:cNvSpPr>
                  <a:spLocks/>
                </p:cNvSpPr>
                <p:nvPr/>
              </p:nvSpPr>
              <p:spPr bwMode="auto">
                <a:xfrm>
                  <a:off x="8412" y="4892"/>
                  <a:ext cx="93" cy="90"/>
                </a:xfrm>
                <a:custGeom>
                  <a:avLst/>
                  <a:gdLst>
                    <a:gd name="T0" fmla="*/ 2 w 279"/>
                    <a:gd name="T1" fmla="*/ 0 h 270"/>
                    <a:gd name="T2" fmla="*/ 1 w 279"/>
                    <a:gd name="T3" fmla="*/ 1 h 270"/>
                    <a:gd name="T4" fmla="*/ 1 w 279"/>
                    <a:gd name="T5" fmla="*/ 2 h 270"/>
                    <a:gd name="T6" fmla="*/ 0 w 279"/>
                    <a:gd name="T7" fmla="*/ 3 h 270"/>
                    <a:gd name="T8" fmla="*/ 0 w 279"/>
                    <a:gd name="T9" fmla="*/ 4 h 270"/>
                    <a:gd name="T10" fmla="*/ 0 w 279"/>
                    <a:gd name="T11" fmla="*/ 5 h 270"/>
                    <a:gd name="T12" fmla="*/ 1 w 279"/>
                    <a:gd name="T13" fmla="*/ 6 h 270"/>
                    <a:gd name="T14" fmla="*/ 1 w 279"/>
                    <a:gd name="T15" fmla="*/ 8 h 270"/>
                    <a:gd name="T16" fmla="*/ 2 w 279"/>
                    <a:gd name="T17" fmla="*/ 9 h 270"/>
                    <a:gd name="T18" fmla="*/ 4 w 279"/>
                    <a:gd name="T19" fmla="*/ 10 h 270"/>
                    <a:gd name="T20" fmla="*/ 5 w 279"/>
                    <a:gd name="T21" fmla="*/ 10 h 270"/>
                    <a:gd name="T22" fmla="*/ 7 w 279"/>
                    <a:gd name="T23" fmla="*/ 10 h 270"/>
                    <a:gd name="T24" fmla="*/ 8 w 279"/>
                    <a:gd name="T25" fmla="*/ 9 h 270"/>
                    <a:gd name="T26" fmla="*/ 9 w 279"/>
                    <a:gd name="T27" fmla="*/ 8 h 270"/>
                    <a:gd name="T28" fmla="*/ 10 w 279"/>
                    <a:gd name="T29" fmla="*/ 7 h 270"/>
                    <a:gd name="T30" fmla="*/ 10 w 279"/>
                    <a:gd name="T31" fmla="*/ 6 h 270"/>
                    <a:gd name="T32" fmla="*/ 10 w 279"/>
                    <a:gd name="T33" fmla="*/ 5 h 270"/>
                    <a:gd name="T34" fmla="*/ 10 w 279"/>
                    <a:gd name="T35" fmla="*/ 4 h 270"/>
                    <a:gd name="T36" fmla="*/ 10 w 279"/>
                    <a:gd name="T37" fmla="*/ 4 h 270"/>
                    <a:gd name="T38" fmla="*/ 9 w 279"/>
                    <a:gd name="T39" fmla="*/ 5 h 270"/>
                    <a:gd name="T40" fmla="*/ 9 w 279"/>
                    <a:gd name="T41" fmla="*/ 5 h 270"/>
                    <a:gd name="T42" fmla="*/ 9 w 279"/>
                    <a:gd name="T43" fmla="*/ 6 h 270"/>
                    <a:gd name="T44" fmla="*/ 8 w 279"/>
                    <a:gd name="T45" fmla="*/ 7 h 270"/>
                    <a:gd name="T46" fmla="*/ 7 w 279"/>
                    <a:gd name="T47" fmla="*/ 7 h 270"/>
                    <a:gd name="T48" fmla="*/ 6 w 279"/>
                    <a:gd name="T49" fmla="*/ 8 h 270"/>
                    <a:gd name="T50" fmla="*/ 4 w 279"/>
                    <a:gd name="T51" fmla="*/ 7 h 270"/>
                    <a:gd name="T52" fmla="*/ 2 w 279"/>
                    <a:gd name="T53" fmla="*/ 6 h 270"/>
                    <a:gd name="T54" fmla="*/ 1 w 279"/>
                    <a:gd name="T55" fmla="*/ 4 h 270"/>
                    <a:gd name="T56" fmla="*/ 2 w 279"/>
                    <a:gd name="T57" fmla="*/ 3 h 270"/>
                    <a:gd name="T58" fmla="*/ 2 w 279"/>
                    <a:gd name="T59" fmla="*/ 2 h 270"/>
                    <a:gd name="T60" fmla="*/ 3 w 279"/>
                    <a:gd name="T61" fmla="*/ 1 h 270"/>
                    <a:gd name="T62" fmla="*/ 4 w 279"/>
                    <a:gd name="T63" fmla="*/ 1 h 270"/>
                    <a:gd name="T64" fmla="*/ 4 w 279"/>
                    <a:gd name="T65" fmla="*/ 0 h 270"/>
                    <a:gd name="T66" fmla="*/ 3 w 279"/>
                    <a:gd name="T67" fmla="*/ 0 h 27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79"/>
                    <a:gd name="T103" fmla="*/ 0 h 270"/>
                    <a:gd name="T104" fmla="*/ 279 w 279"/>
                    <a:gd name="T105" fmla="*/ 270 h 27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79" h="270">
                      <a:moveTo>
                        <a:pt x="75" y="3"/>
                      </a:moveTo>
                      <a:lnTo>
                        <a:pt x="60" y="8"/>
                      </a:lnTo>
                      <a:lnTo>
                        <a:pt x="47" y="17"/>
                      </a:lnTo>
                      <a:lnTo>
                        <a:pt x="34" y="27"/>
                      </a:lnTo>
                      <a:lnTo>
                        <a:pt x="24" y="39"/>
                      </a:lnTo>
                      <a:lnTo>
                        <a:pt x="15" y="50"/>
                      </a:lnTo>
                      <a:lnTo>
                        <a:pt x="7" y="64"/>
                      </a:lnTo>
                      <a:lnTo>
                        <a:pt x="3" y="80"/>
                      </a:lnTo>
                      <a:lnTo>
                        <a:pt x="0" y="96"/>
                      </a:lnTo>
                      <a:lnTo>
                        <a:pt x="0" y="112"/>
                      </a:lnTo>
                      <a:lnTo>
                        <a:pt x="2" y="129"/>
                      </a:lnTo>
                      <a:lnTo>
                        <a:pt x="6" y="145"/>
                      </a:lnTo>
                      <a:lnTo>
                        <a:pt x="12" y="161"/>
                      </a:lnTo>
                      <a:lnTo>
                        <a:pt x="18" y="175"/>
                      </a:lnTo>
                      <a:lnTo>
                        <a:pt x="27" y="189"/>
                      </a:lnTo>
                      <a:lnTo>
                        <a:pt x="37" y="204"/>
                      </a:lnTo>
                      <a:lnTo>
                        <a:pt x="49" y="217"/>
                      </a:lnTo>
                      <a:lnTo>
                        <a:pt x="65" y="231"/>
                      </a:lnTo>
                      <a:lnTo>
                        <a:pt x="82" y="244"/>
                      </a:lnTo>
                      <a:lnTo>
                        <a:pt x="101" y="257"/>
                      </a:lnTo>
                      <a:lnTo>
                        <a:pt x="122" y="266"/>
                      </a:lnTo>
                      <a:lnTo>
                        <a:pt x="142" y="270"/>
                      </a:lnTo>
                      <a:lnTo>
                        <a:pt x="165" y="270"/>
                      </a:lnTo>
                      <a:lnTo>
                        <a:pt x="185" y="263"/>
                      </a:lnTo>
                      <a:lnTo>
                        <a:pt x="206" y="250"/>
                      </a:lnTo>
                      <a:lnTo>
                        <a:pt x="219" y="240"/>
                      </a:lnTo>
                      <a:lnTo>
                        <a:pt x="232" y="228"/>
                      </a:lnTo>
                      <a:lnTo>
                        <a:pt x="244" y="215"/>
                      </a:lnTo>
                      <a:lnTo>
                        <a:pt x="254" y="202"/>
                      </a:lnTo>
                      <a:lnTo>
                        <a:pt x="263" y="188"/>
                      </a:lnTo>
                      <a:lnTo>
                        <a:pt x="270" y="174"/>
                      </a:lnTo>
                      <a:lnTo>
                        <a:pt x="276" y="158"/>
                      </a:lnTo>
                      <a:lnTo>
                        <a:pt x="279" y="141"/>
                      </a:lnTo>
                      <a:lnTo>
                        <a:pt x="279" y="133"/>
                      </a:lnTo>
                      <a:lnTo>
                        <a:pt x="278" y="126"/>
                      </a:lnTo>
                      <a:lnTo>
                        <a:pt x="273" y="120"/>
                      </a:lnTo>
                      <a:lnTo>
                        <a:pt x="266" y="116"/>
                      </a:lnTo>
                      <a:lnTo>
                        <a:pt x="258" y="116"/>
                      </a:lnTo>
                      <a:lnTo>
                        <a:pt x="251" y="118"/>
                      </a:lnTo>
                      <a:lnTo>
                        <a:pt x="245" y="122"/>
                      </a:lnTo>
                      <a:lnTo>
                        <a:pt x="241" y="129"/>
                      </a:lnTo>
                      <a:lnTo>
                        <a:pt x="241" y="132"/>
                      </a:lnTo>
                      <a:lnTo>
                        <a:pt x="238" y="139"/>
                      </a:lnTo>
                      <a:lnTo>
                        <a:pt x="235" y="151"/>
                      </a:lnTo>
                      <a:lnTo>
                        <a:pt x="229" y="164"/>
                      </a:lnTo>
                      <a:lnTo>
                        <a:pt x="220" y="176"/>
                      </a:lnTo>
                      <a:lnTo>
                        <a:pt x="210" y="191"/>
                      </a:lnTo>
                      <a:lnTo>
                        <a:pt x="198" y="201"/>
                      </a:lnTo>
                      <a:lnTo>
                        <a:pt x="182" y="210"/>
                      </a:lnTo>
                      <a:lnTo>
                        <a:pt x="154" y="211"/>
                      </a:lnTo>
                      <a:lnTo>
                        <a:pt x="126" y="207"/>
                      </a:lnTo>
                      <a:lnTo>
                        <a:pt x="100" y="197"/>
                      </a:lnTo>
                      <a:lnTo>
                        <a:pt x="78" y="181"/>
                      </a:lnTo>
                      <a:lnTo>
                        <a:pt x="59" y="162"/>
                      </a:lnTo>
                      <a:lnTo>
                        <a:pt x="46" y="139"/>
                      </a:lnTo>
                      <a:lnTo>
                        <a:pt x="40" y="113"/>
                      </a:lnTo>
                      <a:lnTo>
                        <a:pt x="40" y="86"/>
                      </a:lnTo>
                      <a:lnTo>
                        <a:pt x="44" y="73"/>
                      </a:lnTo>
                      <a:lnTo>
                        <a:pt x="50" y="62"/>
                      </a:lnTo>
                      <a:lnTo>
                        <a:pt x="60" y="50"/>
                      </a:lnTo>
                      <a:lnTo>
                        <a:pt x="71" y="39"/>
                      </a:lnTo>
                      <a:lnTo>
                        <a:pt x="81" y="30"/>
                      </a:lnTo>
                      <a:lnTo>
                        <a:pt x="93" y="21"/>
                      </a:lnTo>
                      <a:lnTo>
                        <a:pt x="103" y="16"/>
                      </a:lnTo>
                      <a:lnTo>
                        <a:pt x="112" y="11"/>
                      </a:lnTo>
                      <a:lnTo>
                        <a:pt x="109" y="4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5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8" name="Freeform 103"/>
                <p:cNvSpPr>
                  <a:spLocks/>
                </p:cNvSpPr>
                <p:nvPr/>
              </p:nvSpPr>
              <p:spPr bwMode="auto">
                <a:xfrm>
                  <a:off x="8347" y="4786"/>
                  <a:ext cx="24" cy="25"/>
                </a:xfrm>
                <a:custGeom>
                  <a:avLst/>
                  <a:gdLst>
                    <a:gd name="T0" fmla="*/ 0 w 72"/>
                    <a:gd name="T1" fmla="*/ 2 h 75"/>
                    <a:gd name="T2" fmla="*/ 1 w 72"/>
                    <a:gd name="T3" fmla="*/ 3 h 75"/>
                    <a:gd name="T4" fmla="*/ 1 w 72"/>
                    <a:gd name="T5" fmla="*/ 3 h 75"/>
                    <a:gd name="T6" fmla="*/ 1 w 72"/>
                    <a:gd name="T7" fmla="*/ 3 h 75"/>
                    <a:gd name="T8" fmla="*/ 1 w 72"/>
                    <a:gd name="T9" fmla="*/ 3 h 75"/>
                    <a:gd name="T10" fmla="*/ 1 w 72"/>
                    <a:gd name="T11" fmla="*/ 3 h 75"/>
                    <a:gd name="T12" fmla="*/ 2 w 72"/>
                    <a:gd name="T13" fmla="*/ 3 h 75"/>
                    <a:gd name="T14" fmla="*/ 2 w 72"/>
                    <a:gd name="T15" fmla="*/ 2 h 75"/>
                    <a:gd name="T16" fmla="*/ 2 w 72"/>
                    <a:gd name="T17" fmla="*/ 2 h 75"/>
                    <a:gd name="T18" fmla="*/ 3 w 72"/>
                    <a:gd name="T19" fmla="*/ 2 h 75"/>
                    <a:gd name="T20" fmla="*/ 3 w 72"/>
                    <a:gd name="T21" fmla="*/ 2 h 75"/>
                    <a:gd name="T22" fmla="*/ 3 w 72"/>
                    <a:gd name="T23" fmla="*/ 2 h 75"/>
                    <a:gd name="T24" fmla="*/ 3 w 72"/>
                    <a:gd name="T25" fmla="*/ 2 h 75"/>
                    <a:gd name="T26" fmla="*/ 2 w 72"/>
                    <a:gd name="T27" fmla="*/ 1 h 75"/>
                    <a:gd name="T28" fmla="*/ 2 w 72"/>
                    <a:gd name="T29" fmla="*/ 1 h 75"/>
                    <a:gd name="T30" fmla="*/ 2 w 72"/>
                    <a:gd name="T31" fmla="*/ 1 h 75"/>
                    <a:gd name="T32" fmla="*/ 2 w 72"/>
                    <a:gd name="T33" fmla="*/ 1 h 75"/>
                    <a:gd name="T34" fmla="*/ 2 w 72"/>
                    <a:gd name="T35" fmla="*/ 2 h 75"/>
                    <a:gd name="T36" fmla="*/ 1 w 72"/>
                    <a:gd name="T37" fmla="*/ 2 h 75"/>
                    <a:gd name="T38" fmla="*/ 1 w 72"/>
                    <a:gd name="T39" fmla="*/ 2 h 75"/>
                    <a:gd name="T40" fmla="*/ 1 w 72"/>
                    <a:gd name="T41" fmla="*/ 2 h 75"/>
                    <a:gd name="T42" fmla="*/ 1 w 72"/>
                    <a:gd name="T43" fmla="*/ 2 h 75"/>
                    <a:gd name="T44" fmla="*/ 1 w 72"/>
                    <a:gd name="T45" fmla="*/ 1 h 75"/>
                    <a:gd name="T46" fmla="*/ 0 w 72"/>
                    <a:gd name="T47" fmla="*/ 0 h 75"/>
                    <a:gd name="T48" fmla="*/ 0 w 72"/>
                    <a:gd name="T49" fmla="*/ 0 h 75"/>
                    <a:gd name="T50" fmla="*/ 0 w 72"/>
                    <a:gd name="T51" fmla="*/ 1 h 75"/>
                    <a:gd name="T52" fmla="*/ 0 w 72"/>
                    <a:gd name="T53" fmla="*/ 1 h 75"/>
                    <a:gd name="T54" fmla="*/ 0 w 72"/>
                    <a:gd name="T55" fmla="*/ 2 h 75"/>
                    <a:gd name="T56" fmla="*/ 0 w 72"/>
                    <a:gd name="T57" fmla="*/ 2 h 7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2"/>
                    <a:gd name="T88" fmla="*/ 0 h 75"/>
                    <a:gd name="T89" fmla="*/ 72 w 72"/>
                    <a:gd name="T90" fmla="*/ 75 h 7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2" h="75">
                      <a:moveTo>
                        <a:pt x="7" y="65"/>
                      </a:moveTo>
                      <a:lnTo>
                        <a:pt x="15" y="72"/>
                      </a:lnTo>
                      <a:lnTo>
                        <a:pt x="25" y="75"/>
                      </a:lnTo>
                      <a:lnTo>
                        <a:pt x="32" y="75"/>
                      </a:lnTo>
                      <a:lnTo>
                        <a:pt x="37" y="73"/>
                      </a:lnTo>
                      <a:lnTo>
                        <a:pt x="39" y="72"/>
                      </a:lnTo>
                      <a:lnTo>
                        <a:pt x="47" y="71"/>
                      </a:lnTo>
                      <a:lnTo>
                        <a:pt x="56" y="66"/>
                      </a:lnTo>
                      <a:lnTo>
                        <a:pt x="64" y="60"/>
                      </a:lnTo>
                      <a:lnTo>
                        <a:pt x="69" y="56"/>
                      </a:lnTo>
                      <a:lnTo>
                        <a:pt x="72" y="52"/>
                      </a:lnTo>
                      <a:lnTo>
                        <a:pt x="72" y="49"/>
                      </a:lnTo>
                      <a:lnTo>
                        <a:pt x="70" y="45"/>
                      </a:lnTo>
                      <a:lnTo>
                        <a:pt x="67" y="40"/>
                      </a:lnTo>
                      <a:lnTo>
                        <a:pt x="63" y="39"/>
                      </a:lnTo>
                      <a:lnTo>
                        <a:pt x="59" y="38"/>
                      </a:lnTo>
                      <a:lnTo>
                        <a:pt x="54" y="39"/>
                      </a:lnTo>
                      <a:lnTo>
                        <a:pt x="48" y="42"/>
                      </a:lnTo>
                      <a:lnTo>
                        <a:pt x="39" y="46"/>
                      </a:lnTo>
                      <a:lnTo>
                        <a:pt x="32" y="50"/>
                      </a:lnTo>
                      <a:lnTo>
                        <a:pt x="29" y="52"/>
                      </a:lnTo>
                      <a:lnTo>
                        <a:pt x="26" y="43"/>
                      </a:lnTo>
                      <a:lnTo>
                        <a:pt x="20" y="25"/>
                      </a:lnTo>
                      <a:lnTo>
                        <a:pt x="12" y="7"/>
                      </a:lnTo>
                      <a:lnTo>
                        <a:pt x="1" y="0"/>
                      </a:lnTo>
                      <a:lnTo>
                        <a:pt x="0" y="17"/>
                      </a:lnTo>
                      <a:lnTo>
                        <a:pt x="3" y="39"/>
                      </a:lnTo>
                      <a:lnTo>
                        <a:pt x="6" y="58"/>
                      </a:lnTo>
                      <a:lnTo>
                        <a:pt x="7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9" name="Freeform 104"/>
                <p:cNvSpPr>
                  <a:spLocks/>
                </p:cNvSpPr>
                <p:nvPr/>
              </p:nvSpPr>
              <p:spPr bwMode="auto">
                <a:xfrm>
                  <a:off x="8370" y="4780"/>
                  <a:ext cx="23" cy="20"/>
                </a:xfrm>
                <a:custGeom>
                  <a:avLst/>
                  <a:gdLst>
                    <a:gd name="T0" fmla="*/ 1 w 70"/>
                    <a:gd name="T1" fmla="*/ 2 h 59"/>
                    <a:gd name="T2" fmla="*/ 1 w 70"/>
                    <a:gd name="T3" fmla="*/ 2 h 59"/>
                    <a:gd name="T4" fmla="*/ 1 w 70"/>
                    <a:gd name="T5" fmla="*/ 2 h 59"/>
                    <a:gd name="T6" fmla="*/ 1 w 70"/>
                    <a:gd name="T7" fmla="*/ 2 h 59"/>
                    <a:gd name="T8" fmla="*/ 1 w 70"/>
                    <a:gd name="T9" fmla="*/ 2 h 59"/>
                    <a:gd name="T10" fmla="*/ 1 w 70"/>
                    <a:gd name="T11" fmla="*/ 2 h 59"/>
                    <a:gd name="T12" fmla="*/ 2 w 70"/>
                    <a:gd name="T13" fmla="*/ 2 h 59"/>
                    <a:gd name="T14" fmla="*/ 2 w 70"/>
                    <a:gd name="T15" fmla="*/ 2 h 59"/>
                    <a:gd name="T16" fmla="*/ 2 w 70"/>
                    <a:gd name="T17" fmla="*/ 2 h 59"/>
                    <a:gd name="T18" fmla="*/ 2 w 70"/>
                    <a:gd name="T19" fmla="*/ 2 h 59"/>
                    <a:gd name="T20" fmla="*/ 3 w 70"/>
                    <a:gd name="T21" fmla="*/ 2 h 59"/>
                    <a:gd name="T22" fmla="*/ 3 w 70"/>
                    <a:gd name="T23" fmla="*/ 2 h 59"/>
                    <a:gd name="T24" fmla="*/ 3 w 70"/>
                    <a:gd name="T25" fmla="*/ 1 h 59"/>
                    <a:gd name="T26" fmla="*/ 2 w 70"/>
                    <a:gd name="T27" fmla="*/ 1 h 59"/>
                    <a:gd name="T28" fmla="*/ 2 w 70"/>
                    <a:gd name="T29" fmla="*/ 1 h 59"/>
                    <a:gd name="T30" fmla="*/ 1 w 70"/>
                    <a:gd name="T31" fmla="*/ 1 h 59"/>
                    <a:gd name="T32" fmla="*/ 1 w 70"/>
                    <a:gd name="T33" fmla="*/ 2 h 59"/>
                    <a:gd name="T34" fmla="*/ 1 w 70"/>
                    <a:gd name="T35" fmla="*/ 1 h 59"/>
                    <a:gd name="T36" fmla="*/ 1 w 70"/>
                    <a:gd name="T37" fmla="*/ 1 h 59"/>
                    <a:gd name="T38" fmla="*/ 0 w 70"/>
                    <a:gd name="T39" fmla="*/ 0 h 59"/>
                    <a:gd name="T40" fmla="*/ 0 w 70"/>
                    <a:gd name="T41" fmla="*/ 0 h 59"/>
                    <a:gd name="T42" fmla="*/ 0 w 70"/>
                    <a:gd name="T43" fmla="*/ 1 h 59"/>
                    <a:gd name="T44" fmla="*/ 0 w 70"/>
                    <a:gd name="T45" fmla="*/ 1 h 59"/>
                    <a:gd name="T46" fmla="*/ 0 w 70"/>
                    <a:gd name="T47" fmla="*/ 2 h 59"/>
                    <a:gd name="T48" fmla="*/ 1 w 70"/>
                    <a:gd name="T49" fmla="*/ 2 h 5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0"/>
                    <a:gd name="T76" fmla="*/ 0 h 59"/>
                    <a:gd name="T77" fmla="*/ 70 w 70"/>
                    <a:gd name="T78" fmla="*/ 59 h 5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0" h="59">
                      <a:moveTo>
                        <a:pt x="15" y="53"/>
                      </a:moveTo>
                      <a:lnTo>
                        <a:pt x="16" y="55"/>
                      </a:lnTo>
                      <a:lnTo>
                        <a:pt x="20" y="57"/>
                      </a:lnTo>
                      <a:lnTo>
                        <a:pt x="25" y="59"/>
                      </a:lnTo>
                      <a:lnTo>
                        <a:pt x="26" y="59"/>
                      </a:lnTo>
                      <a:lnTo>
                        <a:pt x="35" y="59"/>
                      </a:lnTo>
                      <a:lnTo>
                        <a:pt x="45" y="56"/>
                      </a:lnTo>
                      <a:lnTo>
                        <a:pt x="54" y="55"/>
                      </a:lnTo>
                      <a:lnTo>
                        <a:pt x="63" y="50"/>
                      </a:lnTo>
                      <a:lnTo>
                        <a:pt x="66" y="47"/>
                      </a:lnTo>
                      <a:lnTo>
                        <a:pt x="69" y="44"/>
                      </a:lnTo>
                      <a:lnTo>
                        <a:pt x="70" y="40"/>
                      </a:lnTo>
                      <a:lnTo>
                        <a:pt x="69" y="37"/>
                      </a:lnTo>
                      <a:lnTo>
                        <a:pt x="56" y="32"/>
                      </a:lnTo>
                      <a:lnTo>
                        <a:pt x="42" y="33"/>
                      </a:lnTo>
                      <a:lnTo>
                        <a:pt x="32" y="37"/>
                      </a:lnTo>
                      <a:lnTo>
                        <a:pt x="28" y="40"/>
                      </a:lnTo>
                      <a:lnTo>
                        <a:pt x="20" y="30"/>
                      </a:lnTo>
                      <a:lnTo>
                        <a:pt x="16" y="14"/>
                      </a:lnTo>
                      <a:lnTo>
                        <a:pt x="10" y="3"/>
                      </a:lnTo>
                      <a:lnTo>
                        <a:pt x="3" y="0"/>
                      </a:lnTo>
                      <a:lnTo>
                        <a:pt x="0" y="19"/>
                      </a:lnTo>
                      <a:lnTo>
                        <a:pt x="4" y="36"/>
                      </a:lnTo>
                      <a:lnTo>
                        <a:pt x="12" y="49"/>
                      </a:lnTo>
                      <a:lnTo>
                        <a:pt x="15" y="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0" name="Freeform 105"/>
                <p:cNvSpPr>
                  <a:spLocks/>
                </p:cNvSpPr>
                <p:nvPr/>
              </p:nvSpPr>
              <p:spPr bwMode="auto">
                <a:xfrm>
                  <a:off x="8390" y="4771"/>
                  <a:ext cx="22" cy="20"/>
                </a:xfrm>
                <a:custGeom>
                  <a:avLst/>
                  <a:gdLst>
                    <a:gd name="T0" fmla="*/ 0 w 65"/>
                    <a:gd name="T1" fmla="*/ 2 h 60"/>
                    <a:gd name="T2" fmla="*/ 0 w 65"/>
                    <a:gd name="T3" fmla="*/ 2 h 60"/>
                    <a:gd name="T4" fmla="*/ 1 w 65"/>
                    <a:gd name="T5" fmla="*/ 2 h 60"/>
                    <a:gd name="T6" fmla="*/ 1 w 65"/>
                    <a:gd name="T7" fmla="*/ 2 h 60"/>
                    <a:gd name="T8" fmla="*/ 1 w 65"/>
                    <a:gd name="T9" fmla="*/ 2 h 60"/>
                    <a:gd name="T10" fmla="*/ 2 w 65"/>
                    <a:gd name="T11" fmla="*/ 2 h 60"/>
                    <a:gd name="T12" fmla="*/ 2 w 65"/>
                    <a:gd name="T13" fmla="*/ 2 h 60"/>
                    <a:gd name="T14" fmla="*/ 2 w 65"/>
                    <a:gd name="T15" fmla="*/ 2 h 60"/>
                    <a:gd name="T16" fmla="*/ 2 w 65"/>
                    <a:gd name="T17" fmla="*/ 1 h 60"/>
                    <a:gd name="T18" fmla="*/ 2 w 65"/>
                    <a:gd name="T19" fmla="*/ 1 h 60"/>
                    <a:gd name="T20" fmla="*/ 2 w 65"/>
                    <a:gd name="T21" fmla="*/ 1 h 60"/>
                    <a:gd name="T22" fmla="*/ 2 w 65"/>
                    <a:gd name="T23" fmla="*/ 1 h 60"/>
                    <a:gd name="T24" fmla="*/ 2 w 65"/>
                    <a:gd name="T25" fmla="*/ 1 h 60"/>
                    <a:gd name="T26" fmla="*/ 1 w 65"/>
                    <a:gd name="T27" fmla="*/ 1 h 60"/>
                    <a:gd name="T28" fmla="*/ 1 w 65"/>
                    <a:gd name="T29" fmla="*/ 1 h 60"/>
                    <a:gd name="T30" fmla="*/ 1 w 65"/>
                    <a:gd name="T31" fmla="*/ 1 h 60"/>
                    <a:gd name="T32" fmla="*/ 0 w 65"/>
                    <a:gd name="T33" fmla="*/ 0 h 60"/>
                    <a:gd name="T34" fmla="*/ 0 w 65"/>
                    <a:gd name="T35" fmla="*/ 0 h 60"/>
                    <a:gd name="T36" fmla="*/ 0 w 65"/>
                    <a:gd name="T37" fmla="*/ 1 h 60"/>
                    <a:gd name="T38" fmla="*/ 0 w 65"/>
                    <a:gd name="T39" fmla="*/ 1 h 60"/>
                    <a:gd name="T40" fmla="*/ 0 w 65"/>
                    <a:gd name="T41" fmla="*/ 2 h 60"/>
                    <a:gd name="T42" fmla="*/ 0 w 65"/>
                    <a:gd name="T43" fmla="*/ 2 h 6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65"/>
                    <a:gd name="T67" fmla="*/ 0 h 60"/>
                    <a:gd name="T68" fmla="*/ 65 w 65"/>
                    <a:gd name="T69" fmla="*/ 60 h 60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65" h="60">
                      <a:moveTo>
                        <a:pt x="4" y="46"/>
                      </a:moveTo>
                      <a:lnTo>
                        <a:pt x="9" y="56"/>
                      </a:lnTo>
                      <a:lnTo>
                        <a:pt x="21" y="60"/>
                      </a:lnTo>
                      <a:lnTo>
                        <a:pt x="31" y="60"/>
                      </a:lnTo>
                      <a:lnTo>
                        <a:pt x="35" y="60"/>
                      </a:lnTo>
                      <a:lnTo>
                        <a:pt x="44" y="57"/>
                      </a:lnTo>
                      <a:lnTo>
                        <a:pt x="54" y="51"/>
                      </a:lnTo>
                      <a:lnTo>
                        <a:pt x="62" y="46"/>
                      </a:lnTo>
                      <a:lnTo>
                        <a:pt x="65" y="40"/>
                      </a:lnTo>
                      <a:lnTo>
                        <a:pt x="63" y="36"/>
                      </a:lnTo>
                      <a:lnTo>
                        <a:pt x="60" y="34"/>
                      </a:lnTo>
                      <a:lnTo>
                        <a:pt x="56" y="33"/>
                      </a:lnTo>
                      <a:lnTo>
                        <a:pt x="51" y="33"/>
                      </a:lnTo>
                      <a:lnTo>
                        <a:pt x="26" y="37"/>
                      </a:lnTo>
                      <a:lnTo>
                        <a:pt x="24" y="30"/>
                      </a:lnTo>
                      <a:lnTo>
                        <a:pt x="18" y="15"/>
                      </a:lnTo>
                      <a:lnTo>
                        <a:pt x="9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2" y="30"/>
                      </a:lnTo>
                      <a:lnTo>
                        <a:pt x="3" y="41"/>
                      </a:lnTo>
                      <a:lnTo>
                        <a:pt x="4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1" name="Freeform 106"/>
                <p:cNvSpPr>
                  <a:spLocks/>
                </p:cNvSpPr>
                <p:nvPr/>
              </p:nvSpPr>
              <p:spPr bwMode="auto">
                <a:xfrm>
                  <a:off x="8362" y="4825"/>
                  <a:ext cx="23" cy="16"/>
                </a:xfrm>
                <a:custGeom>
                  <a:avLst/>
                  <a:gdLst>
                    <a:gd name="T0" fmla="*/ 0 w 69"/>
                    <a:gd name="T1" fmla="*/ 2 h 47"/>
                    <a:gd name="T2" fmla="*/ 0 w 69"/>
                    <a:gd name="T3" fmla="*/ 2 h 47"/>
                    <a:gd name="T4" fmla="*/ 1 w 69"/>
                    <a:gd name="T5" fmla="*/ 2 h 47"/>
                    <a:gd name="T6" fmla="*/ 1 w 69"/>
                    <a:gd name="T7" fmla="*/ 2 h 47"/>
                    <a:gd name="T8" fmla="*/ 1 w 69"/>
                    <a:gd name="T9" fmla="*/ 2 h 47"/>
                    <a:gd name="T10" fmla="*/ 1 w 69"/>
                    <a:gd name="T11" fmla="*/ 2 h 47"/>
                    <a:gd name="T12" fmla="*/ 1 w 69"/>
                    <a:gd name="T13" fmla="*/ 2 h 47"/>
                    <a:gd name="T14" fmla="*/ 2 w 69"/>
                    <a:gd name="T15" fmla="*/ 2 h 47"/>
                    <a:gd name="T16" fmla="*/ 2 w 69"/>
                    <a:gd name="T17" fmla="*/ 1 h 47"/>
                    <a:gd name="T18" fmla="*/ 2 w 69"/>
                    <a:gd name="T19" fmla="*/ 1 h 47"/>
                    <a:gd name="T20" fmla="*/ 2 w 69"/>
                    <a:gd name="T21" fmla="*/ 1 h 47"/>
                    <a:gd name="T22" fmla="*/ 3 w 69"/>
                    <a:gd name="T23" fmla="*/ 1 h 47"/>
                    <a:gd name="T24" fmla="*/ 2 w 69"/>
                    <a:gd name="T25" fmla="*/ 1 h 47"/>
                    <a:gd name="T26" fmla="*/ 2 w 69"/>
                    <a:gd name="T27" fmla="*/ 1 h 47"/>
                    <a:gd name="T28" fmla="*/ 2 w 69"/>
                    <a:gd name="T29" fmla="*/ 1 h 47"/>
                    <a:gd name="T30" fmla="*/ 2 w 69"/>
                    <a:gd name="T31" fmla="*/ 1 h 47"/>
                    <a:gd name="T32" fmla="*/ 1 w 69"/>
                    <a:gd name="T33" fmla="*/ 1 h 47"/>
                    <a:gd name="T34" fmla="*/ 1 w 69"/>
                    <a:gd name="T35" fmla="*/ 1 h 47"/>
                    <a:gd name="T36" fmla="*/ 1 w 69"/>
                    <a:gd name="T37" fmla="*/ 1 h 47"/>
                    <a:gd name="T38" fmla="*/ 1 w 69"/>
                    <a:gd name="T39" fmla="*/ 1 h 47"/>
                    <a:gd name="T40" fmla="*/ 1 w 69"/>
                    <a:gd name="T41" fmla="*/ 1 h 47"/>
                    <a:gd name="T42" fmla="*/ 1 w 69"/>
                    <a:gd name="T43" fmla="*/ 1 h 47"/>
                    <a:gd name="T44" fmla="*/ 1 w 69"/>
                    <a:gd name="T45" fmla="*/ 1 h 47"/>
                    <a:gd name="T46" fmla="*/ 0 w 69"/>
                    <a:gd name="T47" fmla="*/ 0 h 47"/>
                    <a:gd name="T48" fmla="*/ 0 w 69"/>
                    <a:gd name="T49" fmla="*/ 0 h 47"/>
                    <a:gd name="T50" fmla="*/ 0 w 69"/>
                    <a:gd name="T51" fmla="*/ 0 h 47"/>
                    <a:gd name="T52" fmla="*/ 0 w 69"/>
                    <a:gd name="T53" fmla="*/ 0 h 47"/>
                    <a:gd name="T54" fmla="*/ 0 w 69"/>
                    <a:gd name="T55" fmla="*/ 0 h 47"/>
                    <a:gd name="T56" fmla="*/ 0 w 69"/>
                    <a:gd name="T57" fmla="*/ 0 h 47"/>
                    <a:gd name="T58" fmla="*/ 0 w 69"/>
                    <a:gd name="T59" fmla="*/ 0 h 47"/>
                    <a:gd name="T60" fmla="*/ 0 w 69"/>
                    <a:gd name="T61" fmla="*/ 1 h 47"/>
                    <a:gd name="T62" fmla="*/ 0 w 69"/>
                    <a:gd name="T63" fmla="*/ 2 h 47"/>
                    <a:gd name="T64" fmla="*/ 0 w 69"/>
                    <a:gd name="T65" fmla="*/ 2 h 4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9"/>
                    <a:gd name="T100" fmla="*/ 0 h 47"/>
                    <a:gd name="T101" fmla="*/ 69 w 69"/>
                    <a:gd name="T102" fmla="*/ 47 h 4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9" h="47">
                      <a:moveTo>
                        <a:pt x="9" y="46"/>
                      </a:moveTo>
                      <a:lnTo>
                        <a:pt x="12" y="47"/>
                      </a:lnTo>
                      <a:lnTo>
                        <a:pt x="16" y="47"/>
                      </a:lnTo>
                      <a:lnTo>
                        <a:pt x="22" y="47"/>
                      </a:lnTo>
                      <a:lnTo>
                        <a:pt x="23" y="47"/>
                      </a:lnTo>
                      <a:lnTo>
                        <a:pt x="31" y="46"/>
                      </a:lnTo>
                      <a:lnTo>
                        <a:pt x="40" y="45"/>
                      </a:lnTo>
                      <a:lnTo>
                        <a:pt x="48" y="42"/>
                      </a:lnTo>
                      <a:lnTo>
                        <a:pt x="56" y="37"/>
                      </a:lnTo>
                      <a:lnTo>
                        <a:pt x="63" y="34"/>
                      </a:lnTo>
                      <a:lnTo>
                        <a:pt x="67" y="30"/>
                      </a:lnTo>
                      <a:lnTo>
                        <a:pt x="69" y="26"/>
                      </a:lnTo>
                      <a:lnTo>
                        <a:pt x="66" y="20"/>
                      </a:lnTo>
                      <a:lnTo>
                        <a:pt x="62" y="17"/>
                      </a:lnTo>
                      <a:lnTo>
                        <a:pt x="56" y="17"/>
                      </a:lnTo>
                      <a:lnTo>
                        <a:pt x="48" y="17"/>
                      </a:lnTo>
                      <a:lnTo>
                        <a:pt x="40" y="19"/>
                      </a:lnTo>
                      <a:lnTo>
                        <a:pt x="32" y="22"/>
                      </a:lnTo>
                      <a:lnTo>
                        <a:pt x="26" y="23"/>
                      </a:lnTo>
                      <a:lnTo>
                        <a:pt x="22" y="26"/>
                      </a:lnTo>
                      <a:lnTo>
                        <a:pt x="20" y="26"/>
                      </a:lnTo>
                      <a:lnTo>
                        <a:pt x="19" y="22"/>
                      </a:lnTo>
                      <a:lnTo>
                        <a:pt x="16" y="14"/>
                      </a:lnTo>
                      <a:lnTo>
                        <a:pt x="12" y="7"/>
                      </a:lnTo>
                      <a:lnTo>
                        <a:pt x="10" y="4"/>
                      </a:lnTo>
                      <a:lnTo>
                        <a:pt x="7" y="1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0" y="11"/>
                      </a:lnTo>
                      <a:lnTo>
                        <a:pt x="3" y="26"/>
                      </a:lnTo>
                      <a:lnTo>
                        <a:pt x="7" y="40"/>
                      </a:lnTo>
                      <a:lnTo>
                        <a:pt x="9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2" name="Freeform 107"/>
                <p:cNvSpPr>
                  <a:spLocks/>
                </p:cNvSpPr>
                <p:nvPr/>
              </p:nvSpPr>
              <p:spPr bwMode="auto">
                <a:xfrm>
                  <a:off x="8390" y="4813"/>
                  <a:ext cx="20" cy="20"/>
                </a:xfrm>
                <a:custGeom>
                  <a:avLst/>
                  <a:gdLst>
                    <a:gd name="T0" fmla="*/ 0 w 60"/>
                    <a:gd name="T1" fmla="*/ 2 h 58"/>
                    <a:gd name="T2" fmla="*/ 1 w 60"/>
                    <a:gd name="T3" fmla="*/ 2 h 58"/>
                    <a:gd name="T4" fmla="*/ 1 w 60"/>
                    <a:gd name="T5" fmla="*/ 2 h 58"/>
                    <a:gd name="T6" fmla="*/ 2 w 60"/>
                    <a:gd name="T7" fmla="*/ 2 h 58"/>
                    <a:gd name="T8" fmla="*/ 2 w 60"/>
                    <a:gd name="T9" fmla="*/ 2 h 58"/>
                    <a:gd name="T10" fmla="*/ 2 w 60"/>
                    <a:gd name="T11" fmla="*/ 2 h 58"/>
                    <a:gd name="T12" fmla="*/ 2 w 60"/>
                    <a:gd name="T13" fmla="*/ 2 h 58"/>
                    <a:gd name="T14" fmla="*/ 2 w 60"/>
                    <a:gd name="T15" fmla="*/ 2 h 58"/>
                    <a:gd name="T16" fmla="*/ 2 w 60"/>
                    <a:gd name="T17" fmla="*/ 1 h 58"/>
                    <a:gd name="T18" fmla="*/ 2 w 60"/>
                    <a:gd name="T19" fmla="*/ 1 h 58"/>
                    <a:gd name="T20" fmla="*/ 2 w 60"/>
                    <a:gd name="T21" fmla="*/ 1 h 58"/>
                    <a:gd name="T22" fmla="*/ 2 w 60"/>
                    <a:gd name="T23" fmla="*/ 1 h 58"/>
                    <a:gd name="T24" fmla="*/ 2 w 60"/>
                    <a:gd name="T25" fmla="*/ 1 h 58"/>
                    <a:gd name="T26" fmla="*/ 1 w 60"/>
                    <a:gd name="T27" fmla="*/ 1 h 58"/>
                    <a:gd name="T28" fmla="*/ 1 w 60"/>
                    <a:gd name="T29" fmla="*/ 1 h 58"/>
                    <a:gd name="T30" fmla="*/ 1 w 60"/>
                    <a:gd name="T31" fmla="*/ 1 h 58"/>
                    <a:gd name="T32" fmla="*/ 1 w 60"/>
                    <a:gd name="T33" fmla="*/ 1 h 58"/>
                    <a:gd name="T34" fmla="*/ 1 w 60"/>
                    <a:gd name="T35" fmla="*/ 1 h 58"/>
                    <a:gd name="T36" fmla="*/ 1 w 60"/>
                    <a:gd name="T37" fmla="*/ 1 h 58"/>
                    <a:gd name="T38" fmla="*/ 1 w 60"/>
                    <a:gd name="T39" fmla="*/ 0 h 58"/>
                    <a:gd name="T40" fmla="*/ 0 w 60"/>
                    <a:gd name="T41" fmla="*/ 0 h 58"/>
                    <a:gd name="T42" fmla="*/ 0 w 60"/>
                    <a:gd name="T43" fmla="*/ 0 h 58"/>
                    <a:gd name="T44" fmla="*/ 0 w 60"/>
                    <a:gd name="T45" fmla="*/ 1 h 58"/>
                    <a:gd name="T46" fmla="*/ 0 w 60"/>
                    <a:gd name="T47" fmla="*/ 2 h 58"/>
                    <a:gd name="T48" fmla="*/ 0 w 60"/>
                    <a:gd name="T49" fmla="*/ 2 h 58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0"/>
                    <a:gd name="T76" fmla="*/ 0 h 58"/>
                    <a:gd name="T77" fmla="*/ 60 w 60"/>
                    <a:gd name="T78" fmla="*/ 58 h 58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0" h="58">
                      <a:moveTo>
                        <a:pt x="13" y="52"/>
                      </a:moveTo>
                      <a:lnTo>
                        <a:pt x="20" y="55"/>
                      </a:lnTo>
                      <a:lnTo>
                        <a:pt x="32" y="58"/>
                      </a:lnTo>
                      <a:lnTo>
                        <a:pt x="45" y="56"/>
                      </a:lnTo>
                      <a:lnTo>
                        <a:pt x="55" y="50"/>
                      </a:lnTo>
                      <a:lnTo>
                        <a:pt x="58" y="49"/>
                      </a:lnTo>
                      <a:lnTo>
                        <a:pt x="60" y="46"/>
                      </a:lnTo>
                      <a:lnTo>
                        <a:pt x="60" y="42"/>
                      </a:lnTo>
                      <a:lnTo>
                        <a:pt x="60" y="39"/>
                      </a:lnTo>
                      <a:lnTo>
                        <a:pt x="58" y="36"/>
                      </a:lnTo>
                      <a:lnTo>
                        <a:pt x="54" y="33"/>
                      </a:lnTo>
                      <a:lnTo>
                        <a:pt x="49" y="32"/>
                      </a:lnTo>
                      <a:lnTo>
                        <a:pt x="45" y="32"/>
                      </a:lnTo>
                      <a:lnTo>
                        <a:pt x="36" y="35"/>
                      </a:lnTo>
                      <a:lnTo>
                        <a:pt x="27" y="36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7" y="29"/>
                      </a:lnTo>
                      <a:lnTo>
                        <a:pt x="17" y="16"/>
                      </a:lnTo>
                      <a:lnTo>
                        <a:pt x="14" y="3"/>
                      </a:lnTo>
                      <a:lnTo>
                        <a:pt x="5" y="0"/>
                      </a:lnTo>
                      <a:lnTo>
                        <a:pt x="1" y="12"/>
                      </a:lnTo>
                      <a:lnTo>
                        <a:pt x="0" y="26"/>
                      </a:lnTo>
                      <a:lnTo>
                        <a:pt x="3" y="40"/>
                      </a:lnTo>
                      <a:lnTo>
                        <a:pt x="13" y="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3" name="Freeform 108"/>
                <p:cNvSpPr>
                  <a:spLocks/>
                </p:cNvSpPr>
                <p:nvPr/>
              </p:nvSpPr>
              <p:spPr bwMode="auto">
                <a:xfrm>
                  <a:off x="8411" y="4806"/>
                  <a:ext cx="20" cy="18"/>
                </a:xfrm>
                <a:custGeom>
                  <a:avLst/>
                  <a:gdLst>
                    <a:gd name="T0" fmla="*/ 1 w 59"/>
                    <a:gd name="T1" fmla="*/ 2 h 55"/>
                    <a:gd name="T2" fmla="*/ 1 w 59"/>
                    <a:gd name="T3" fmla="*/ 2 h 55"/>
                    <a:gd name="T4" fmla="*/ 2 w 59"/>
                    <a:gd name="T5" fmla="*/ 2 h 55"/>
                    <a:gd name="T6" fmla="*/ 2 w 59"/>
                    <a:gd name="T7" fmla="*/ 2 h 55"/>
                    <a:gd name="T8" fmla="*/ 2 w 59"/>
                    <a:gd name="T9" fmla="*/ 1 h 55"/>
                    <a:gd name="T10" fmla="*/ 2 w 59"/>
                    <a:gd name="T11" fmla="*/ 1 h 55"/>
                    <a:gd name="T12" fmla="*/ 2 w 59"/>
                    <a:gd name="T13" fmla="*/ 1 h 55"/>
                    <a:gd name="T14" fmla="*/ 2 w 59"/>
                    <a:gd name="T15" fmla="*/ 1 h 55"/>
                    <a:gd name="T16" fmla="*/ 2 w 59"/>
                    <a:gd name="T17" fmla="*/ 1 h 55"/>
                    <a:gd name="T18" fmla="*/ 2 w 59"/>
                    <a:gd name="T19" fmla="*/ 1 h 55"/>
                    <a:gd name="T20" fmla="*/ 1 w 59"/>
                    <a:gd name="T21" fmla="*/ 1 h 55"/>
                    <a:gd name="T22" fmla="*/ 1 w 59"/>
                    <a:gd name="T23" fmla="*/ 1 h 55"/>
                    <a:gd name="T24" fmla="*/ 1 w 59"/>
                    <a:gd name="T25" fmla="*/ 1 h 55"/>
                    <a:gd name="T26" fmla="*/ 1 w 59"/>
                    <a:gd name="T27" fmla="*/ 1 h 55"/>
                    <a:gd name="T28" fmla="*/ 1 w 59"/>
                    <a:gd name="T29" fmla="*/ 1 h 55"/>
                    <a:gd name="T30" fmla="*/ 0 w 59"/>
                    <a:gd name="T31" fmla="*/ 0 h 55"/>
                    <a:gd name="T32" fmla="*/ 0 w 59"/>
                    <a:gd name="T33" fmla="*/ 0 h 55"/>
                    <a:gd name="T34" fmla="*/ 0 w 59"/>
                    <a:gd name="T35" fmla="*/ 1 h 55"/>
                    <a:gd name="T36" fmla="*/ 0 w 59"/>
                    <a:gd name="T37" fmla="*/ 1 h 55"/>
                    <a:gd name="T38" fmla="*/ 1 w 59"/>
                    <a:gd name="T39" fmla="*/ 2 h 55"/>
                    <a:gd name="T40" fmla="*/ 1 w 59"/>
                    <a:gd name="T41" fmla="*/ 2 h 5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"/>
                    <a:gd name="T64" fmla="*/ 0 h 55"/>
                    <a:gd name="T65" fmla="*/ 59 w 59"/>
                    <a:gd name="T66" fmla="*/ 55 h 5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" h="55">
                      <a:moveTo>
                        <a:pt x="19" y="52"/>
                      </a:moveTo>
                      <a:lnTo>
                        <a:pt x="31" y="55"/>
                      </a:lnTo>
                      <a:lnTo>
                        <a:pt x="43" y="54"/>
                      </a:lnTo>
                      <a:lnTo>
                        <a:pt x="53" y="46"/>
                      </a:lnTo>
                      <a:lnTo>
                        <a:pt x="59" y="35"/>
                      </a:lnTo>
                      <a:lnTo>
                        <a:pt x="57" y="31"/>
                      </a:lnTo>
                      <a:lnTo>
                        <a:pt x="54" y="29"/>
                      </a:lnTo>
                      <a:lnTo>
                        <a:pt x="49" y="28"/>
                      </a:lnTo>
                      <a:lnTo>
                        <a:pt x="44" y="29"/>
                      </a:lnTo>
                      <a:lnTo>
                        <a:pt x="41" y="32"/>
                      </a:lnTo>
                      <a:lnTo>
                        <a:pt x="38" y="35"/>
                      </a:lnTo>
                      <a:lnTo>
                        <a:pt x="34" y="36"/>
                      </a:lnTo>
                      <a:lnTo>
                        <a:pt x="31" y="39"/>
                      </a:lnTo>
                      <a:lnTo>
                        <a:pt x="28" y="32"/>
                      </a:lnTo>
                      <a:lnTo>
                        <a:pt x="21" y="18"/>
                      </a:lnTo>
                      <a:lnTo>
                        <a:pt x="10" y="5"/>
                      </a:lnTo>
                      <a:lnTo>
                        <a:pt x="0" y="0"/>
                      </a:lnTo>
                      <a:lnTo>
                        <a:pt x="2" y="18"/>
                      </a:lnTo>
                      <a:lnTo>
                        <a:pt x="9" y="35"/>
                      </a:lnTo>
                      <a:lnTo>
                        <a:pt x="16" y="46"/>
                      </a:lnTo>
                      <a:lnTo>
                        <a:pt x="19" y="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4" name="Freeform 109"/>
                <p:cNvSpPr>
                  <a:spLocks/>
                </p:cNvSpPr>
                <p:nvPr/>
              </p:nvSpPr>
              <p:spPr bwMode="auto">
                <a:xfrm>
                  <a:off x="8374" y="4857"/>
                  <a:ext cx="27" cy="25"/>
                </a:xfrm>
                <a:custGeom>
                  <a:avLst/>
                  <a:gdLst>
                    <a:gd name="T0" fmla="*/ 1 w 82"/>
                    <a:gd name="T1" fmla="*/ 3 h 76"/>
                    <a:gd name="T2" fmla="*/ 1 w 82"/>
                    <a:gd name="T3" fmla="*/ 3 h 76"/>
                    <a:gd name="T4" fmla="*/ 2 w 82"/>
                    <a:gd name="T5" fmla="*/ 3 h 76"/>
                    <a:gd name="T6" fmla="*/ 2 w 82"/>
                    <a:gd name="T7" fmla="*/ 3 h 76"/>
                    <a:gd name="T8" fmla="*/ 2 w 82"/>
                    <a:gd name="T9" fmla="*/ 3 h 76"/>
                    <a:gd name="T10" fmla="*/ 2 w 82"/>
                    <a:gd name="T11" fmla="*/ 3 h 76"/>
                    <a:gd name="T12" fmla="*/ 2 w 82"/>
                    <a:gd name="T13" fmla="*/ 2 h 76"/>
                    <a:gd name="T14" fmla="*/ 3 w 82"/>
                    <a:gd name="T15" fmla="*/ 2 h 76"/>
                    <a:gd name="T16" fmla="*/ 3 w 82"/>
                    <a:gd name="T17" fmla="*/ 2 h 76"/>
                    <a:gd name="T18" fmla="*/ 3 w 82"/>
                    <a:gd name="T19" fmla="*/ 2 h 76"/>
                    <a:gd name="T20" fmla="*/ 3 w 82"/>
                    <a:gd name="T21" fmla="*/ 2 h 76"/>
                    <a:gd name="T22" fmla="*/ 3 w 82"/>
                    <a:gd name="T23" fmla="*/ 2 h 76"/>
                    <a:gd name="T24" fmla="*/ 3 w 82"/>
                    <a:gd name="T25" fmla="*/ 2 h 76"/>
                    <a:gd name="T26" fmla="*/ 3 w 82"/>
                    <a:gd name="T27" fmla="*/ 1 h 76"/>
                    <a:gd name="T28" fmla="*/ 2 w 82"/>
                    <a:gd name="T29" fmla="*/ 1 h 76"/>
                    <a:gd name="T30" fmla="*/ 2 w 82"/>
                    <a:gd name="T31" fmla="*/ 1 h 76"/>
                    <a:gd name="T32" fmla="*/ 2 w 82"/>
                    <a:gd name="T33" fmla="*/ 1 h 76"/>
                    <a:gd name="T34" fmla="*/ 1 w 82"/>
                    <a:gd name="T35" fmla="*/ 2 h 76"/>
                    <a:gd name="T36" fmla="*/ 1 w 82"/>
                    <a:gd name="T37" fmla="*/ 2 h 76"/>
                    <a:gd name="T38" fmla="*/ 1 w 82"/>
                    <a:gd name="T39" fmla="*/ 2 h 76"/>
                    <a:gd name="T40" fmla="*/ 1 w 82"/>
                    <a:gd name="T41" fmla="*/ 2 h 76"/>
                    <a:gd name="T42" fmla="*/ 1 w 82"/>
                    <a:gd name="T43" fmla="*/ 2 h 76"/>
                    <a:gd name="T44" fmla="*/ 1 w 82"/>
                    <a:gd name="T45" fmla="*/ 1 h 76"/>
                    <a:gd name="T46" fmla="*/ 1 w 82"/>
                    <a:gd name="T47" fmla="*/ 0 h 76"/>
                    <a:gd name="T48" fmla="*/ 0 w 82"/>
                    <a:gd name="T49" fmla="*/ 0 h 76"/>
                    <a:gd name="T50" fmla="*/ 0 w 82"/>
                    <a:gd name="T51" fmla="*/ 1 h 76"/>
                    <a:gd name="T52" fmla="*/ 0 w 82"/>
                    <a:gd name="T53" fmla="*/ 1 h 76"/>
                    <a:gd name="T54" fmla="*/ 0 w 82"/>
                    <a:gd name="T55" fmla="*/ 2 h 76"/>
                    <a:gd name="T56" fmla="*/ 0 w 82"/>
                    <a:gd name="T57" fmla="*/ 2 h 76"/>
                    <a:gd name="T58" fmla="*/ 1 w 82"/>
                    <a:gd name="T59" fmla="*/ 2 h 76"/>
                    <a:gd name="T60" fmla="*/ 1 w 82"/>
                    <a:gd name="T61" fmla="*/ 3 h 76"/>
                    <a:gd name="T62" fmla="*/ 1 w 82"/>
                    <a:gd name="T63" fmla="*/ 3 h 76"/>
                    <a:gd name="T64" fmla="*/ 1 w 82"/>
                    <a:gd name="T65" fmla="*/ 3 h 7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2"/>
                    <a:gd name="T100" fmla="*/ 0 h 76"/>
                    <a:gd name="T101" fmla="*/ 82 w 82"/>
                    <a:gd name="T102" fmla="*/ 76 h 7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2" h="76">
                      <a:moveTo>
                        <a:pt x="32" y="75"/>
                      </a:moveTo>
                      <a:lnTo>
                        <a:pt x="38" y="76"/>
                      </a:lnTo>
                      <a:lnTo>
                        <a:pt x="44" y="76"/>
                      </a:lnTo>
                      <a:lnTo>
                        <a:pt x="50" y="76"/>
                      </a:lnTo>
                      <a:lnTo>
                        <a:pt x="57" y="75"/>
                      </a:lnTo>
                      <a:lnTo>
                        <a:pt x="61" y="72"/>
                      </a:lnTo>
                      <a:lnTo>
                        <a:pt x="67" y="67"/>
                      </a:lnTo>
                      <a:lnTo>
                        <a:pt x="72" y="64"/>
                      </a:lnTo>
                      <a:lnTo>
                        <a:pt x="76" y="59"/>
                      </a:lnTo>
                      <a:lnTo>
                        <a:pt x="80" y="56"/>
                      </a:lnTo>
                      <a:lnTo>
                        <a:pt x="82" y="52"/>
                      </a:lnTo>
                      <a:lnTo>
                        <a:pt x="82" y="47"/>
                      </a:lnTo>
                      <a:lnTo>
                        <a:pt x="79" y="43"/>
                      </a:lnTo>
                      <a:lnTo>
                        <a:pt x="70" y="39"/>
                      </a:lnTo>
                      <a:lnTo>
                        <a:pt x="63" y="37"/>
                      </a:lnTo>
                      <a:lnTo>
                        <a:pt x="54" y="39"/>
                      </a:lnTo>
                      <a:lnTo>
                        <a:pt x="47" y="41"/>
                      </a:lnTo>
                      <a:lnTo>
                        <a:pt x="39" y="44"/>
                      </a:lnTo>
                      <a:lnTo>
                        <a:pt x="35" y="49"/>
                      </a:lnTo>
                      <a:lnTo>
                        <a:pt x="32" y="50"/>
                      </a:lnTo>
                      <a:lnTo>
                        <a:pt x="30" y="52"/>
                      </a:lnTo>
                      <a:lnTo>
                        <a:pt x="29" y="43"/>
                      </a:lnTo>
                      <a:lnTo>
                        <a:pt x="23" y="23"/>
                      </a:lnTo>
                      <a:lnTo>
                        <a:pt x="14" y="6"/>
                      </a:lnTo>
                      <a:lnTo>
                        <a:pt x="4" y="0"/>
                      </a:lnTo>
                      <a:lnTo>
                        <a:pt x="0" y="17"/>
                      </a:lnTo>
                      <a:lnTo>
                        <a:pt x="0" y="31"/>
                      </a:lnTo>
                      <a:lnTo>
                        <a:pt x="4" y="44"/>
                      </a:lnTo>
                      <a:lnTo>
                        <a:pt x="11" y="54"/>
                      </a:lnTo>
                      <a:lnTo>
                        <a:pt x="19" y="63"/>
                      </a:lnTo>
                      <a:lnTo>
                        <a:pt x="25" y="70"/>
                      </a:lnTo>
                      <a:lnTo>
                        <a:pt x="30" y="73"/>
                      </a:lnTo>
                      <a:lnTo>
                        <a:pt x="32" y="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5" name="Freeform 110"/>
                <p:cNvSpPr>
                  <a:spLocks/>
                </p:cNvSpPr>
                <p:nvPr/>
              </p:nvSpPr>
              <p:spPr bwMode="auto">
                <a:xfrm>
                  <a:off x="8404" y="4847"/>
                  <a:ext cx="25" cy="22"/>
                </a:xfrm>
                <a:custGeom>
                  <a:avLst/>
                  <a:gdLst>
                    <a:gd name="T0" fmla="*/ 0 w 75"/>
                    <a:gd name="T1" fmla="*/ 2 h 66"/>
                    <a:gd name="T2" fmla="*/ 1 w 75"/>
                    <a:gd name="T3" fmla="*/ 2 h 66"/>
                    <a:gd name="T4" fmla="*/ 1 w 75"/>
                    <a:gd name="T5" fmla="*/ 2 h 66"/>
                    <a:gd name="T6" fmla="*/ 1 w 75"/>
                    <a:gd name="T7" fmla="*/ 2 h 66"/>
                    <a:gd name="T8" fmla="*/ 1 w 75"/>
                    <a:gd name="T9" fmla="*/ 2 h 66"/>
                    <a:gd name="T10" fmla="*/ 1 w 75"/>
                    <a:gd name="T11" fmla="*/ 2 h 66"/>
                    <a:gd name="T12" fmla="*/ 1 w 75"/>
                    <a:gd name="T13" fmla="*/ 2 h 66"/>
                    <a:gd name="T14" fmla="*/ 2 w 75"/>
                    <a:gd name="T15" fmla="*/ 2 h 66"/>
                    <a:gd name="T16" fmla="*/ 2 w 75"/>
                    <a:gd name="T17" fmla="*/ 2 h 66"/>
                    <a:gd name="T18" fmla="*/ 2 w 75"/>
                    <a:gd name="T19" fmla="*/ 2 h 66"/>
                    <a:gd name="T20" fmla="*/ 3 w 75"/>
                    <a:gd name="T21" fmla="*/ 2 h 66"/>
                    <a:gd name="T22" fmla="*/ 3 w 75"/>
                    <a:gd name="T23" fmla="*/ 2 h 66"/>
                    <a:gd name="T24" fmla="*/ 3 w 75"/>
                    <a:gd name="T25" fmla="*/ 2 h 66"/>
                    <a:gd name="T26" fmla="*/ 3 w 75"/>
                    <a:gd name="T27" fmla="*/ 1 h 66"/>
                    <a:gd name="T28" fmla="*/ 2 w 75"/>
                    <a:gd name="T29" fmla="*/ 1 h 66"/>
                    <a:gd name="T30" fmla="*/ 2 w 75"/>
                    <a:gd name="T31" fmla="*/ 1 h 66"/>
                    <a:gd name="T32" fmla="*/ 2 w 75"/>
                    <a:gd name="T33" fmla="*/ 1 h 66"/>
                    <a:gd name="T34" fmla="*/ 2 w 75"/>
                    <a:gd name="T35" fmla="*/ 1 h 66"/>
                    <a:gd name="T36" fmla="*/ 1 w 75"/>
                    <a:gd name="T37" fmla="*/ 1 h 66"/>
                    <a:gd name="T38" fmla="*/ 1 w 75"/>
                    <a:gd name="T39" fmla="*/ 1 h 66"/>
                    <a:gd name="T40" fmla="*/ 1 w 75"/>
                    <a:gd name="T41" fmla="*/ 1 h 66"/>
                    <a:gd name="T42" fmla="*/ 1 w 75"/>
                    <a:gd name="T43" fmla="*/ 1 h 66"/>
                    <a:gd name="T44" fmla="*/ 1 w 75"/>
                    <a:gd name="T45" fmla="*/ 1 h 66"/>
                    <a:gd name="T46" fmla="*/ 0 w 75"/>
                    <a:gd name="T47" fmla="*/ 0 h 66"/>
                    <a:gd name="T48" fmla="*/ 0 w 75"/>
                    <a:gd name="T49" fmla="*/ 0 h 66"/>
                    <a:gd name="T50" fmla="*/ 0 w 75"/>
                    <a:gd name="T51" fmla="*/ 1 h 66"/>
                    <a:gd name="T52" fmla="*/ 0 w 75"/>
                    <a:gd name="T53" fmla="*/ 1 h 66"/>
                    <a:gd name="T54" fmla="*/ 0 w 75"/>
                    <a:gd name="T55" fmla="*/ 2 h 66"/>
                    <a:gd name="T56" fmla="*/ 0 w 75"/>
                    <a:gd name="T57" fmla="*/ 2 h 6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66"/>
                    <a:gd name="T89" fmla="*/ 75 w 75"/>
                    <a:gd name="T90" fmla="*/ 66 h 6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66">
                      <a:moveTo>
                        <a:pt x="12" y="53"/>
                      </a:moveTo>
                      <a:lnTo>
                        <a:pt x="15" y="56"/>
                      </a:lnTo>
                      <a:lnTo>
                        <a:pt x="19" y="60"/>
                      </a:lnTo>
                      <a:lnTo>
                        <a:pt x="25" y="62"/>
                      </a:lnTo>
                      <a:lnTo>
                        <a:pt x="27" y="63"/>
                      </a:lnTo>
                      <a:lnTo>
                        <a:pt x="32" y="65"/>
                      </a:lnTo>
                      <a:lnTo>
                        <a:pt x="40" y="65"/>
                      </a:lnTo>
                      <a:lnTo>
                        <a:pt x="49" y="66"/>
                      </a:lnTo>
                      <a:lnTo>
                        <a:pt x="57" y="65"/>
                      </a:lnTo>
                      <a:lnTo>
                        <a:pt x="65" y="63"/>
                      </a:lnTo>
                      <a:lnTo>
                        <a:pt x="71" y="60"/>
                      </a:lnTo>
                      <a:lnTo>
                        <a:pt x="75" y="55"/>
                      </a:lnTo>
                      <a:lnTo>
                        <a:pt x="75" y="46"/>
                      </a:lnTo>
                      <a:lnTo>
                        <a:pt x="72" y="39"/>
                      </a:lnTo>
                      <a:lnTo>
                        <a:pt x="66" y="35"/>
                      </a:lnTo>
                      <a:lnTo>
                        <a:pt x="59" y="33"/>
                      </a:lnTo>
                      <a:lnTo>
                        <a:pt x="50" y="33"/>
                      </a:lnTo>
                      <a:lnTo>
                        <a:pt x="41" y="35"/>
                      </a:lnTo>
                      <a:lnTo>
                        <a:pt x="34" y="36"/>
                      </a:lnTo>
                      <a:lnTo>
                        <a:pt x="28" y="39"/>
                      </a:lnTo>
                      <a:lnTo>
                        <a:pt x="27" y="39"/>
                      </a:lnTo>
                      <a:lnTo>
                        <a:pt x="25" y="32"/>
                      </a:lnTo>
                      <a:lnTo>
                        <a:pt x="19" y="16"/>
                      </a:lnTo>
                      <a:lnTo>
                        <a:pt x="10" y="3"/>
                      </a:lnTo>
                      <a:lnTo>
                        <a:pt x="0" y="0"/>
                      </a:lnTo>
                      <a:lnTo>
                        <a:pt x="0" y="22"/>
                      </a:lnTo>
                      <a:lnTo>
                        <a:pt x="5" y="39"/>
                      </a:lnTo>
                      <a:lnTo>
                        <a:pt x="9" y="49"/>
                      </a:lnTo>
                      <a:lnTo>
                        <a:pt x="12" y="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6" name="Freeform 111"/>
                <p:cNvSpPr>
                  <a:spLocks/>
                </p:cNvSpPr>
                <p:nvPr/>
              </p:nvSpPr>
              <p:spPr bwMode="auto">
                <a:xfrm>
                  <a:off x="8434" y="4844"/>
                  <a:ext cx="25" cy="21"/>
                </a:xfrm>
                <a:custGeom>
                  <a:avLst/>
                  <a:gdLst>
                    <a:gd name="T0" fmla="*/ 0 w 75"/>
                    <a:gd name="T1" fmla="*/ 2 h 63"/>
                    <a:gd name="T2" fmla="*/ 0 w 75"/>
                    <a:gd name="T3" fmla="*/ 2 h 63"/>
                    <a:gd name="T4" fmla="*/ 0 w 75"/>
                    <a:gd name="T5" fmla="*/ 2 h 63"/>
                    <a:gd name="T6" fmla="*/ 1 w 75"/>
                    <a:gd name="T7" fmla="*/ 2 h 63"/>
                    <a:gd name="T8" fmla="*/ 1 w 75"/>
                    <a:gd name="T9" fmla="*/ 2 h 63"/>
                    <a:gd name="T10" fmla="*/ 1 w 75"/>
                    <a:gd name="T11" fmla="*/ 2 h 63"/>
                    <a:gd name="T12" fmla="*/ 1 w 75"/>
                    <a:gd name="T13" fmla="*/ 2 h 63"/>
                    <a:gd name="T14" fmla="*/ 2 w 75"/>
                    <a:gd name="T15" fmla="*/ 2 h 63"/>
                    <a:gd name="T16" fmla="*/ 2 w 75"/>
                    <a:gd name="T17" fmla="*/ 2 h 63"/>
                    <a:gd name="T18" fmla="*/ 2 w 75"/>
                    <a:gd name="T19" fmla="*/ 2 h 63"/>
                    <a:gd name="T20" fmla="*/ 3 w 75"/>
                    <a:gd name="T21" fmla="*/ 2 h 63"/>
                    <a:gd name="T22" fmla="*/ 3 w 75"/>
                    <a:gd name="T23" fmla="*/ 2 h 63"/>
                    <a:gd name="T24" fmla="*/ 3 w 75"/>
                    <a:gd name="T25" fmla="*/ 1 h 63"/>
                    <a:gd name="T26" fmla="*/ 2 w 75"/>
                    <a:gd name="T27" fmla="*/ 1 h 63"/>
                    <a:gd name="T28" fmla="*/ 2 w 75"/>
                    <a:gd name="T29" fmla="*/ 1 h 63"/>
                    <a:gd name="T30" fmla="*/ 2 w 75"/>
                    <a:gd name="T31" fmla="*/ 1 h 63"/>
                    <a:gd name="T32" fmla="*/ 2 w 75"/>
                    <a:gd name="T33" fmla="*/ 1 h 63"/>
                    <a:gd name="T34" fmla="*/ 1 w 75"/>
                    <a:gd name="T35" fmla="*/ 1 h 63"/>
                    <a:gd name="T36" fmla="*/ 1 w 75"/>
                    <a:gd name="T37" fmla="*/ 1 h 63"/>
                    <a:gd name="T38" fmla="*/ 1 w 75"/>
                    <a:gd name="T39" fmla="*/ 1 h 63"/>
                    <a:gd name="T40" fmla="*/ 1 w 75"/>
                    <a:gd name="T41" fmla="*/ 1 h 63"/>
                    <a:gd name="T42" fmla="*/ 1 w 75"/>
                    <a:gd name="T43" fmla="*/ 1 h 63"/>
                    <a:gd name="T44" fmla="*/ 1 w 75"/>
                    <a:gd name="T45" fmla="*/ 1 h 63"/>
                    <a:gd name="T46" fmla="*/ 0 w 75"/>
                    <a:gd name="T47" fmla="*/ 0 h 63"/>
                    <a:gd name="T48" fmla="*/ 0 w 75"/>
                    <a:gd name="T49" fmla="*/ 0 h 63"/>
                    <a:gd name="T50" fmla="*/ 0 w 75"/>
                    <a:gd name="T51" fmla="*/ 1 h 63"/>
                    <a:gd name="T52" fmla="*/ 0 w 75"/>
                    <a:gd name="T53" fmla="*/ 1 h 63"/>
                    <a:gd name="T54" fmla="*/ 0 w 75"/>
                    <a:gd name="T55" fmla="*/ 1 h 63"/>
                    <a:gd name="T56" fmla="*/ 0 w 75"/>
                    <a:gd name="T57" fmla="*/ 2 h 6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63"/>
                    <a:gd name="T89" fmla="*/ 75 w 75"/>
                    <a:gd name="T90" fmla="*/ 63 h 6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63">
                      <a:moveTo>
                        <a:pt x="3" y="41"/>
                      </a:moveTo>
                      <a:lnTo>
                        <a:pt x="4" y="46"/>
                      </a:lnTo>
                      <a:lnTo>
                        <a:pt x="10" y="50"/>
                      </a:lnTo>
                      <a:lnTo>
                        <a:pt x="14" y="56"/>
                      </a:lnTo>
                      <a:lnTo>
                        <a:pt x="16" y="57"/>
                      </a:lnTo>
                      <a:lnTo>
                        <a:pt x="23" y="60"/>
                      </a:lnTo>
                      <a:lnTo>
                        <a:pt x="32" y="63"/>
                      </a:lnTo>
                      <a:lnTo>
                        <a:pt x="42" y="63"/>
                      </a:lnTo>
                      <a:lnTo>
                        <a:pt x="54" y="61"/>
                      </a:lnTo>
                      <a:lnTo>
                        <a:pt x="64" y="58"/>
                      </a:lnTo>
                      <a:lnTo>
                        <a:pt x="72" y="54"/>
                      </a:lnTo>
                      <a:lnTo>
                        <a:pt x="75" y="47"/>
                      </a:lnTo>
                      <a:lnTo>
                        <a:pt x="73" y="40"/>
                      </a:lnTo>
                      <a:lnTo>
                        <a:pt x="67" y="34"/>
                      </a:lnTo>
                      <a:lnTo>
                        <a:pt x="60" y="30"/>
                      </a:lnTo>
                      <a:lnTo>
                        <a:pt x="53" y="28"/>
                      </a:lnTo>
                      <a:lnTo>
                        <a:pt x="45" y="30"/>
                      </a:lnTo>
                      <a:lnTo>
                        <a:pt x="36" y="31"/>
                      </a:lnTo>
                      <a:lnTo>
                        <a:pt x="31" y="33"/>
                      </a:lnTo>
                      <a:lnTo>
                        <a:pt x="26" y="36"/>
                      </a:lnTo>
                      <a:lnTo>
                        <a:pt x="25" y="36"/>
                      </a:lnTo>
                      <a:lnTo>
                        <a:pt x="23" y="30"/>
                      </a:lnTo>
                      <a:lnTo>
                        <a:pt x="17" y="15"/>
                      </a:lnTo>
                      <a:lnTo>
                        <a:pt x="10" y="2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" y="28"/>
                      </a:lnTo>
                      <a:lnTo>
                        <a:pt x="3" y="38"/>
                      </a:lnTo>
                      <a:lnTo>
                        <a:pt x="3" y="4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7" name="Freeform 112"/>
                <p:cNvSpPr>
                  <a:spLocks/>
                </p:cNvSpPr>
                <p:nvPr/>
              </p:nvSpPr>
              <p:spPr bwMode="auto">
                <a:xfrm>
                  <a:off x="8126" y="4482"/>
                  <a:ext cx="83" cy="97"/>
                </a:xfrm>
                <a:custGeom>
                  <a:avLst/>
                  <a:gdLst>
                    <a:gd name="T0" fmla="*/ 3 w 250"/>
                    <a:gd name="T1" fmla="*/ 1 h 290"/>
                    <a:gd name="T2" fmla="*/ 3 w 250"/>
                    <a:gd name="T3" fmla="*/ 2 h 290"/>
                    <a:gd name="T4" fmla="*/ 2 w 250"/>
                    <a:gd name="T5" fmla="*/ 2 h 290"/>
                    <a:gd name="T6" fmla="*/ 1 w 250"/>
                    <a:gd name="T7" fmla="*/ 3 h 290"/>
                    <a:gd name="T8" fmla="*/ 1 w 250"/>
                    <a:gd name="T9" fmla="*/ 4 h 290"/>
                    <a:gd name="T10" fmla="*/ 1 w 250"/>
                    <a:gd name="T11" fmla="*/ 4 h 290"/>
                    <a:gd name="T12" fmla="*/ 0 w 250"/>
                    <a:gd name="T13" fmla="*/ 5 h 290"/>
                    <a:gd name="T14" fmla="*/ 0 w 250"/>
                    <a:gd name="T15" fmla="*/ 6 h 290"/>
                    <a:gd name="T16" fmla="*/ 0 w 250"/>
                    <a:gd name="T17" fmla="*/ 7 h 290"/>
                    <a:gd name="T18" fmla="*/ 0 w 250"/>
                    <a:gd name="T19" fmla="*/ 8 h 290"/>
                    <a:gd name="T20" fmla="*/ 1 w 250"/>
                    <a:gd name="T21" fmla="*/ 9 h 290"/>
                    <a:gd name="T22" fmla="*/ 1 w 250"/>
                    <a:gd name="T23" fmla="*/ 9 h 290"/>
                    <a:gd name="T24" fmla="*/ 2 w 250"/>
                    <a:gd name="T25" fmla="*/ 10 h 290"/>
                    <a:gd name="T26" fmla="*/ 3 w 250"/>
                    <a:gd name="T27" fmla="*/ 11 h 290"/>
                    <a:gd name="T28" fmla="*/ 4 w 250"/>
                    <a:gd name="T29" fmla="*/ 11 h 290"/>
                    <a:gd name="T30" fmla="*/ 5 w 250"/>
                    <a:gd name="T31" fmla="*/ 11 h 290"/>
                    <a:gd name="T32" fmla="*/ 6 w 250"/>
                    <a:gd name="T33" fmla="*/ 11 h 290"/>
                    <a:gd name="T34" fmla="*/ 6 w 250"/>
                    <a:gd name="T35" fmla="*/ 11 h 290"/>
                    <a:gd name="T36" fmla="*/ 7 w 250"/>
                    <a:gd name="T37" fmla="*/ 11 h 290"/>
                    <a:gd name="T38" fmla="*/ 7 w 250"/>
                    <a:gd name="T39" fmla="*/ 10 h 290"/>
                    <a:gd name="T40" fmla="*/ 7 w 250"/>
                    <a:gd name="T41" fmla="*/ 10 h 290"/>
                    <a:gd name="T42" fmla="*/ 7 w 250"/>
                    <a:gd name="T43" fmla="*/ 10 h 290"/>
                    <a:gd name="T44" fmla="*/ 6 w 250"/>
                    <a:gd name="T45" fmla="*/ 10 h 290"/>
                    <a:gd name="T46" fmla="*/ 6 w 250"/>
                    <a:gd name="T47" fmla="*/ 9 h 290"/>
                    <a:gd name="T48" fmla="*/ 6 w 250"/>
                    <a:gd name="T49" fmla="*/ 9 h 290"/>
                    <a:gd name="T50" fmla="*/ 5 w 250"/>
                    <a:gd name="T51" fmla="*/ 9 h 290"/>
                    <a:gd name="T52" fmla="*/ 5 w 250"/>
                    <a:gd name="T53" fmla="*/ 9 h 290"/>
                    <a:gd name="T54" fmla="*/ 4 w 250"/>
                    <a:gd name="T55" fmla="*/ 9 h 290"/>
                    <a:gd name="T56" fmla="*/ 4 w 250"/>
                    <a:gd name="T57" fmla="*/ 9 h 290"/>
                    <a:gd name="T58" fmla="*/ 3 w 250"/>
                    <a:gd name="T59" fmla="*/ 9 h 290"/>
                    <a:gd name="T60" fmla="*/ 3 w 250"/>
                    <a:gd name="T61" fmla="*/ 9 h 290"/>
                    <a:gd name="T62" fmla="*/ 2 w 250"/>
                    <a:gd name="T63" fmla="*/ 8 h 290"/>
                    <a:gd name="T64" fmla="*/ 2 w 250"/>
                    <a:gd name="T65" fmla="*/ 8 h 290"/>
                    <a:gd name="T66" fmla="*/ 2 w 250"/>
                    <a:gd name="T67" fmla="*/ 6 h 290"/>
                    <a:gd name="T68" fmla="*/ 2 w 250"/>
                    <a:gd name="T69" fmla="*/ 4 h 290"/>
                    <a:gd name="T70" fmla="*/ 3 w 250"/>
                    <a:gd name="T71" fmla="*/ 3 h 290"/>
                    <a:gd name="T72" fmla="*/ 4 w 250"/>
                    <a:gd name="T73" fmla="*/ 2 h 290"/>
                    <a:gd name="T74" fmla="*/ 6 w 250"/>
                    <a:gd name="T75" fmla="*/ 2 h 290"/>
                    <a:gd name="T76" fmla="*/ 7 w 250"/>
                    <a:gd name="T77" fmla="*/ 1 h 290"/>
                    <a:gd name="T78" fmla="*/ 8 w 250"/>
                    <a:gd name="T79" fmla="*/ 1 h 290"/>
                    <a:gd name="T80" fmla="*/ 9 w 250"/>
                    <a:gd name="T81" fmla="*/ 0 h 290"/>
                    <a:gd name="T82" fmla="*/ 9 w 250"/>
                    <a:gd name="T83" fmla="*/ 0 h 290"/>
                    <a:gd name="T84" fmla="*/ 8 w 250"/>
                    <a:gd name="T85" fmla="*/ 0 h 290"/>
                    <a:gd name="T86" fmla="*/ 7 w 250"/>
                    <a:gd name="T87" fmla="*/ 0 h 290"/>
                    <a:gd name="T88" fmla="*/ 6 w 250"/>
                    <a:gd name="T89" fmla="*/ 0 h 290"/>
                    <a:gd name="T90" fmla="*/ 6 w 250"/>
                    <a:gd name="T91" fmla="*/ 0 h 290"/>
                    <a:gd name="T92" fmla="*/ 5 w 250"/>
                    <a:gd name="T93" fmla="*/ 1 h 290"/>
                    <a:gd name="T94" fmla="*/ 4 w 250"/>
                    <a:gd name="T95" fmla="*/ 1 h 290"/>
                    <a:gd name="T96" fmla="*/ 3 w 250"/>
                    <a:gd name="T97" fmla="*/ 1 h 290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250"/>
                    <a:gd name="T148" fmla="*/ 0 h 290"/>
                    <a:gd name="T149" fmla="*/ 250 w 250"/>
                    <a:gd name="T150" fmla="*/ 290 h 290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250" h="290">
                      <a:moveTo>
                        <a:pt x="88" y="37"/>
                      </a:moveTo>
                      <a:lnTo>
                        <a:pt x="69" y="49"/>
                      </a:lnTo>
                      <a:lnTo>
                        <a:pt x="53" y="63"/>
                      </a:lnTo>
                      <a:lnTo>
                        <a:pt x="39" y="79"/>
                      </a:lnTo>
                      <a:lnTo>
                        <a:pt x="25" y="96"/>
                      </a:lnTo>
                      <a:lnTo>
                        <a:pt x="15" y="115"/>
                      </a:lnTo>
                      <a:lnTo>
                        <a:pt x="8" y="135"/>
                      </a:lnTo>
                      <a:lnTo>
                        <a:pt x="3" y="157"/>
                      </a:lnTo>
                      <a:lnTo>
                        <a:pt x="0" y="178"/>
                      </a:lnTo>
                      <a:lnTo>
                        <a:pt x="3" y="208"/>
                      </a:lnTo>
                      <a:lnTo>
                        <a:pt x="15" y="233"/>
                      </a:lnTo>
                      <a:lnTo>
                        <a:pt x="33" y="254"/>
                      </a:lnTo>
                      <a:lnTo>
                        <a:pt x="56" y="270"/>
                      </a:lnTo>
                      <a:lnTo>
                        <a:pt x="83" y="283"/>
                      </a:lnTo>
                      <a:lnTo>
                        <a:pt x="110" y="289"/>
                      </a:lnTo>
                      <a:lnTo>
                        <a:pt x="140" y="290"/>
                      </a:lnTo>
                      <a:lnTo>
                        <a:pt x="168" y="286"/>
                      </a:lnTo>
                      <a:lnTo>
                        <a:pt x="174" y="286"/>
                      </a:lnTo>
                      <a:lnTo>
                        <a:pt x="179" y="283"/>
                      </a:lnTo>
                      <a:lnTo>
                        <a:pt x="184" y="279"/>
                      </a:lnTo>
                      <a:lnTo>
                        <a:pt x="185" y="273"/>
                      </a:lnTo>
                      <a:lnTo>
                        <a:pt x="182" y="266"/>
                      </a:lnTo>
                      <a:lnTo>
                        <a:pt x="176" y="260"/>
                      </a:lnTo>
                      <a:lnTo>
                        <a:pt x="169" y="254"/>
                      </a:lnTo>
                      <a:lnTo>
                        <a:pt x="162" y="252"/>
                      </a:lnTo>
                      <a:lnTo>
                        <a:pt x="147" y="247"/>
                      </a:lnTo>
                      <a:lnTo>
                        <a:pt x="132" y="244"/>
                      </a:lnTo>
                      <a:lnTo>
                        <a:pt x="118" y="242"/>
                      </a:lnTo>
                      <a:lnTo>
                        <a:pt x="105" y="239"/>
                      </a:lnTo>
                      <a:lnTo>
                        <a:pt x="91" y="234"/>
                      </a:lnTo>
                      <a:lnTo>
                        <a:pt x="78" y="229"/>
                      </a:lnTo>
                      <a:lnTo>
                        <a:pt x="66" y="221"/>
                      </a:lnTo>
                      <a:lnTo>
                        <a:pt x="55" y="210"/>
                      </a:lnTo>
                      <a:lnTo>
                        <a:pt x="50" y="161"/>
                      </a:lnTo>
                      <a:lnTo>
                        <a:pt x="62" y="121"/>
                      </a:lnTo>
                      <a:lnTo>
                        <a:pt x="85" y="89"/>
                      </a:lnTo>
                      <a:lnTo>
                        <a:pt x="118" y="63"/>
                      </a:lnTo>
                      <a:lnTo>
                        <a:pt x="153" y="43"/>
                      </a:lnTo>
                      <a:lnTo>
                        <a:pt x="190" y="27"/>
                      </a:lnTo>
                      <a:lnTo>
                        <a:pt x="223" y="16"/>
                      </a:lnTo>
                      <a:lnTo>
                        <a:pt x="250" y="6"/>
                      </a:lnTo>
                      <a:lnTo>
                        <a:pt x="234" y="2"/>
                      </a:lnTo>
                      <a:lnTo>
                        <a:pt x="216" y="0"/>
                      </a:lnTo>
                      <a:lnTo>
                        <a:pt x="196" y="3"/>
                      </a:lnTo>
                      <a:lnTo>
                        <a:pt x="174" y="6"/>
                      </a:lnTo>
                      <a:lnTo>
                        <a:pt x="152" y="13"/>
                      </a:lnTo>
                      <a:lnTo>
                        <a:pt x="130" y="20"/>
                      </a:lnTo>
                      <a:lnTo>
                        <a:pt x="107" y="29"/>
                      </a:lnTo>
                      <a:lnTo>
                        <a:pt x="88" y="3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8" name="Freeform 113"/>
                <p:cNvSpPr>
                  <a:spLocks/>
                </p:cNvSpPr>
                <p:nvPr/>
              </p:nvSpPr>
              <p:spPr bwMode="auto">
                <a:xfrm>
                  <a:off x="8268" y="4481"/>
                  <a:ext cx="53" cy="75"/>
                </a:xfrm>
                <a:custGeom>
                  <a:avLst/>
                  <a:gdLst>
                    <a:gd name="T0" fmla="*/ 5 w 160"/>
                    <a:gd name="T1" fmla="*/ 3 h 225"/>
                    <a:gd name="T2" fmla="*/ 5 w 160"/>
                    <a:gd name="T3" fmla="*/ 4 h 225"/>
                    <a:gd name="T4" fmla="*/ 5 w 160"/>
                    <a:gd name="T5" fmla="*/ 4 h 225"/>
                    <a:gd name="T6" fmla="*/ 5 w 160"/>
                    <a:gd name="T7" fmla="*/ 5 h 225"/>
                    <a:gd name="T8" fmla="*/ 4 w 160"/>
                    <a:gd name="T9" fmla="*/ 6 h 225"/>
                    <a:gd name="T10" fmla="*/ 4 w 160"/>
                    <a:gd name="T11" fmla="*/ 6 h 225"/>
                    <a:gd name="T12" fmla="*/ 3 w 160"/>
                    <a:gd name="T13" fmla="*/ 7 h 225"/>
                    <a:gd name="T14" fmla="*/ 2 w 160"/>
                    <a:gd name="T15" fmla="*/ 7 h 225"/>
                    <a:gd name="T16" fmla="*/ 1 w 160"/>
                    <a:gd name="T17" fmla="*/ 8 h 225"/>
                    <a:gd name="T18" fmla="*/ 1 w 160"/>
                    <a:gd name="T19" fmla="*/ 8 h 225"/>
                    <a:gd name="T20" fmla="*/ 1 w 160"/>
                    <a:gd name="T21" fmla="*/ 8 h 225"/>
                    <a:gd name="T22" fmla="*/ 1 w 160"/>
                    <a:gd name="T23" fmla="*/ 8 h 225"/>
                    <a:gd name="T24" fmla="*/ 1 w 160"/>
                    <a:gd name="T25" fmla="*/ 8 h 225"/>
                    <a:gd name="T26" fmla="*/ 1 w 160"/>
                    <a:gd name="T27" fmla="*/ 8 h 225"/>
                    <a:gd name="T28" fmla="*/ 2 w 160"/>
                    <a:gd name="T29" fmla="*/ 8 h 225"/>
                    <a:gd name="T30" fmla="*/ 2 w 160"/>
                    <a:gd name="T31" fmla="*/ 8 h 225"/>
                    <a:gd name="T32" fmla="*/ 2 w 160"/>
                    <a:gd name="T33" fmla="*/ 8 h 225"/>
                    <a:gd name="T34" fmla="*/ 3 w 160"/>
                    <a:gd name="T35" fmla="*/ 8 h 225"/>
                    <a:gd name="T36" fmla="*/ 4 w 160"/>
                    <a:gd name="T37" fmla="*/ 7 h 225"/>
                    <a:gd name="T38" fmla="*/ 4 w 160"/>
                    <a:gd name="T39" fmla="*/ 7 h 225"/>
                    <a:gd name="T40" fmla="*/ 5 w 160"/>
                    <a:gd name="T41" fmla="*/ 6 h 225"/>
                    <a:gd name="T42" fmla="*/ 6 w 160"/>
                    <a:gd name="T43" fmla="*/ 5 h 225"/>
                    <a:gd name="T44" fmla="*/ 6 w 160"/>
                    <a:gd name="T45" fmla="*/ 4 h 225"/>
                    <a:gd name="T46" fmla="*/ 6 w 160"/>
                    <a:gd name="T47" fmla="*/ 4 h 225"/>
                    <a:gd name="T48" fmla="*/ 6 w 160"/>
                    <a:gd name="T49" fmla="*/ 3 h 225"/>
                    <a:gd name="T50" fmla="*/ 5 w 160"/>
                    <a:gd name="T51" fmla="*/ 2 h 225"/>
                    <a:gd name="T52" fmla="*/ 4 w 160"/>
                    <a:gd name="T53" fmla="*/ 1 h 225"/>
                    <a:gd name="T54" fmla="*/ 4 w 160"/>
                    <a:gd name="T55" fmla="*/ 1 h 225"/>
                    <a:gd name="T56" fmla="*/ 3 w 160"/>
                    <a:gd name="T57" fmla="*/ 0 h 225"/>
                    <a:gd name="T58" fmla="*/ 2 w 160"/>
                    <a:gd name="T59" fmla="*/ 0 h 225"/>
                    <a:gd name="T60" fmla="*/ 1 w 160"/>
                    <a:gd name="T61" fmla="*/ 0 h 225"/>
                    <a:gd name="T62" fmla="*/ 0 w 160"/>
                    <a:gd name="T63" fmla="*/ 0 h 225"/>
                    <a:gd name="T64" fmla="*/ 0 w 160"/>
                    <a:gd name="T65" fmla="*/ 0 h 225"/>
                    <a:gd name="T66" fmla="*/ 1 w 160"/>
                    <a:gd name="T67" fmla="*/ 0 h 225"/>
                    <a:gd name="T68" fmla="*/ 1 w 160"/>
                    <a:gd name="T69" fmla="*/ 1 h 225"/>
                    <a:gd name="T70" fmla="*/ 2 w 160"/>
                    <a:gd name="T71" fmla="*/ 1 h 225"/>
                    <a:gd name="T72" fmla="*/ 3 w 160"/>
                    <a:gd name="T73" fmla="*/ 1 h 225"/>
                    <a:gd name="T74" fmla="*/ 3 w 160"/>
                    <a:gd name="T75" fmla="*/ 1 h 225"/>
                    <a:gd name="T76" fmla="*/ 4 w 160"/>
                    <a:gd name="T77" fmla="*/ 2 h 225"/>
                    <a:gd name="T78" fmla="*/ 5 w 160"/>
                    <a:gd name="T79" fmla="*/ 2 h 225"/>
                    <a:gd name="T80" fmla="*/ 5 w 160"/>
                    <a:gd name="T81" fmla="*/ 3 h 225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60"/>
                    <a:gd name="T124" fmla="*/ 0 h 225"/>
                    <a:gd name="T125" fmla="*/ 160 w 160"/>
                    <a:gd name="T126" fmla="*/ 225 h 225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60" h="225">
                      <a:moveTo>
                        <a:pt x="135" y="73"/>
                      </a:moveTo>
                      <a:lnTo>
                        <a:pt x="141" y="96"/>
                      </a:lnTo>
                      <a:lnTo>
                        <a:pt x="140" y="118"/>
                      </a:lnTo>
                      <a:lnTo>
                        <a:pt x="129" y="135"/>
                      </a:lnTo>
                      <a:lnTo>
                        <a:pt x="115" y="151"/>
                      </a:lnTo>
                      <a:lnTo>
                        <a:pt x="97" y="165"/>
                      </a:lnTo>
                      <a:lnTo>
                        <a:pt x="76" y="179"/>
                      </a:lnTo>
                      <a:lnTo>
                        <a:pt x="56" y="192"/>
                      </a:lnTo>
                      <a:lnTo>
                        <a:pt x="38" y="205"/>
                      </a:lnTo>
                      <a:lnTo>
                        <a:pt x="35" y="210"/>
                      </a:lnTo>
                      <a:lnTo>
                        <a:pt x="34" y="212"/>
                      </a:lnTo>
                      <a:lnTo>
                        <a:pt x="34" y="217"/>
                      </a:lnTo>
                      <a:lnTo>
                        <a:pt x="35" y="221"/>
                      </a:lnTo>
                      <a:lnTo>
                        <a:pt x="40" y="224"/>
                      </a:lnTo>
                      <a:lnTo>
                        <a:pt x="44" y="225"/>
                      </a:lnTo>
                      <a:lnTo>
                        <a:pt x="47" y="225"/>
                      </a:lnTo>
                      <a:lnTo>
                        <a:pt x="51" y="224"/>
                      </a:lnTo>
                      <a:lnTo>
                        <a:pt x="75" y="211"/>
                      </a:lnTo>
                      <a:lnTo>
                        <a:pt x="97" y="197"/>
                      </a:lnTo>
                      <a:lnTo>
                        <a:pt x="117" y="181"/>
                      </a:lnTo>
                      <a:lnTo>
                        <a:pt x="137" y="162"/>
                      </a:lnTo>
                      <a:lnTo>
                        <a:pt x="150" y="142"/>
                      </a:lnTo>
                      <a:lnTo>
                        <a:pt x="159" y="119"/>
                      </a:lnTo>
                      <a:lnTo>
                        <a:pt x="160" y="95"/>
                      </a:lnTo>
                      <a:lnTo>
                        <a:pt x="154" y="69"/>
                      </a:lnTo>
                      <a:lnTo>
                        <a:pt x="141" y="49"/>
                      </a:lnTo>
                      <a:lnTo>
                        <a:pt x="122" y="31"/>
                      </a:lnTo>
                      <a:lnTo>
                        <a:pt x="98" y="18"/>
                      </a:lnTo>
                      <a:lnTo>
                        <a:pt x="72" y="8"/>
                      </a:lnTo>
                      <a:lnTo>
                        <a:pt x="46" y="3"/>
                      </a:lnTo>
                      <a:lnTo>
                        <a:pt x="24" y="0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18" y="11"/>
                      </a:lnTo>
                      <a:lnTo>
                        <a:pt x="37" y="17"/>
                      </a:lnTo>
                      <a:lnTo>
                        <a:pt x="57" y="23"/>
                      </a:lnTo>
                      <a:lnTo>
                        <a:pt x="76" y="29"/>
                      </a:lnTo>
                      <a:lnTo>
                        <a:pt x="95" y="36"/>
                      </a:lnTo>
                      <a:lnTo>
                        <a:pt x="112" y="46"/>
                      </a:lnTo>
                      <a:lnTo>
                        <a:pt x="125" y="57"/>
                      </a:lnTo>
                      <a:lnTo>
                        <a:pt x="135" y="73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9" name="Freeform 114"/>
                <p:cNvSpPr>
                  <a:spLocks/>
                </p:cNvSpPr>
                <p:nvPr/>
              </p:nvSpPr>
              <p:spPr bwMode="auto">
                <a:xfrm>
                  <a:off x="8073" y="4463"/>
                  <a:ext cx="135" cy="158"/>
                </a:xfrm>
                <a:custGeom>
                  <a:avLst/>
                  <a:gdLst>
                    <a:gd name="T0" fmla="*/ 5 w 404"/>
                    <a:gd name="T1" fmla="*/ 3 h 472"/>
                    <a:gd name="T2" fmla="*/ 3 w 404"/>
                    <a:gd name="T3" fmla="*/ 5 h 472"/>
                    <a:gd name="T4" fmla="*/ 1 w 404"/>
                    <a:gd name="T5" fmla="*/ 8 h 472"/>
                    <a:gd name="T6" fmla="*/ 0 w 404"/>
                    <a:gd name="T7" fmla="*/ 11 h 472"/>
                    <a:gd name="T8" fmla="*/ 0 w 404"/>
                    <a:gd name="T9" fmla="*/ 12 h 472"/>
                    <a:gd name="T10" fmla="*/ 0 w 404"/>
                    <a:gd name="T11" fmla="*/ 13 h 472"/>
                    <a:gd name="T12" fmla="*/ 1 w 404"/>
                    <a:gd name="T13" fmla="*/ 14 h 472"/>
                    <a:gd name="T14" fmla="*/ 2 w 404"/>
                    <a:gd name="T15" fmla="*/ 15 h 472"/>
                    <a:gd name="T16" fmla="*/ 3 w 404"/>
                    <a:gd name="T17" fmla="*/ 15 h 472"/>
                    <a:gd name="T18" fmla="*/ 4 w 404"/>
                    <a:gd name="T19" fmla="*/ 16 h 472"/>
                    <a:gd name="T20" fmla="*/ 6 w 404"/>
                    <a:gd name="T21" fmla="*/ 16 h 472"/>
                    <a:gd name="T22" fmla="*/ 7 w 404"/>
                    <a:gd name="T23" fmla="*/ 17 h 472"/>
                    <a:gd name="T24" fmla="*/ 9 w 404"/>
                    <a:gd name="T25" fmla="*/ 17 h 472"/>
                    <a:gd name="T26" fmla="*/ 10 w 404"/>
                    <a:gd name="T27" fmla="*/ 17 h 472"/>
                    <a:gd name="T28" fmla="*/ 12 w 404"/>
                    <a:gd name="T29" fmla="*/ 18 h 472"/>
                    <a:gd name="T30" fmla="*/ 13 w 404"/>
                    <a:gd name="T31" fmla="*/ 18 h 472"/>
                    <a:gd name="T32" fmla="*/ 15 w 404"/>
                    <a:gd name="T33" fmla="*/ 18 h 472"/>
                    <a:gd name="T34" fmla="*/ 15 w 404"/>
                    <a:gd name="T35" fmla="*/ 17 h 472"/>
                    <a:gd name="T36" fmla="*/ 15 w 404"/>
                    <a:gd name="T37" fmla="*/ 17 h 472"/>
                    <a:gd name="T38" fmla="*/ 15 w 404"/>
                    <a:gd name="T39" fmla="*/ 17 h 472"/>
                    <a:gd name="T40" fmla="*/ 14 w 404"/>
                    <a:gd name="T41" fmla="*/ 16 h 472"/>
                    <a:gd name="T42" fmla="*/ 12 w 404"/>
                    <a:gd name="T43" fmla="*/ 16 h 472"/>
                    <a:gd name="T44" fmla="*/ 11 w 404"/>
                    <a:gd name="T45" fmla="*/ 16 h 472"/>
                    <a:gd name="T46" fmla="*/ 9 w 404"/>
                    <a:gd name="T47" fmla="*/ 16 h 472"/>
                    <a:gd name="T48" fmla="*/ 8 w 404"/>
                    <a:gd name="T49" fmla="*/ 15 h 472"/>
                    <a:gd name="T50" fmla="*/ 6 w 404"/>
                    <a:gd name="T51" fmla="*/ 15 h 472"/>
                    <a:gd name="T52" fmla="*/ 5 w 404"/>
                    <a:gd name="T53" fmla="*/ 14 h 472"/>
                    <a:gd name="T54" fmla="*/ 4 w 404"/>
                    <a:gd name="T55" fmla="*/ 14 h 472"/>
                    <a:gd name="T56" fmla="*/ 3 w 404"/>
                    <a:gd name="T57" fmla="*/ 13 h 472"/>
                    <a:gd name="T58" fmla="*/ 2 w 404"/>
                    <a:gd name="T59" fmla="*/ 12 h 472"/>
                    <a:gd name="T60" fmla="*/ 2 w 404"/>
                    <a:gd name="T61" fmla="*/ 11 h 472"/>
                    <a:gd name="T62" fmla="*/ 2 w 404"/>
                    <a:gd name="T63" fmla="*/ 9 h 472"/>
                    <a:gd name="T64" fmla="*/ 2 w 404"/>
                    <a:gd name="T65" fmla="*/ 8 h 472"/>
                    <a:gd name="T66" fmla="*/ 3 w 404"/>
                    <a:gd name="T67" fmla="*/ 6 h 472"/>
                    <a:gd name="T68" fmla="*/ 4 w 404"/>
                    <a:gd name="T69" fmla="*/ 5 h 472"/>
                    <a:gd name="T70" fmla="*/ 6 w 404"/>
                    <a:gd name="T71" fmla="*/ 4 h 472"/>
                    <a:gd name="T72" fmla="*/ 7 w 404"/>
                    <a:gd name="T73" fmla="*/ 3 h 472"/>
                    <a:gd name="T74" fmla="*/ 9 w 404"/>
                    <a:gd name="T75" fmla="*/ 2 h 472"/>
                    <a:gd name="T76" fmla="*/ 11 w 404"/>
                    <a:gd name="T77" fmla="*/ 1 h 472"/>
                    <a:gd name="T78" fmla="*/ 12 w 404"/>
                    <a:gd name="T79" fmla="*/ 0 h 472"/>
                    <a:gd name="T80" fmla="*/ 12 w 404"/>
                    <a:gd name="T81" fmla="*/ 0 h 472"/>
                    <a:gd name="T82" fmla="*/ 10 w 404"/>
                    <a:gd name="T83" fmla="*/ 0 h 472"/>
                    <a:gd name="T84" fmla="*/ 8 w 404"/>
                    <a:gd name="T85" fmla="*/ 1 h 472"/>
                    <a:gd name="T86" fmla="*/ 7 w 404"/>
                    <a:gd name="T87" fmla="*/ 2 h 47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404"/>
                    <a:gd name="T133" fmla="*/ 0 h 472"/>
                    <a:gd name="T134" fmla="*/ 404 w 404"/>
                    <a:gd name="T135" fmla="*/ 472 h 472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404" h="472">
                      <a:moveTo>
                        <a:pt x="157" y="61"/>
                      </a:moveTo>
                      <a:lnTo>
                        <a:pt x="127" y="87"/>
                      </a:lnTo>
                      <a:lnTo>
                        <a:pt x="96" y="113"/>
                      </a:lnTo>
                      <a:lnTo>
                        <a:pt x="68" y="143"/>
                      </a:lnTo>
                      <a:lnTo>
                        <a:pt x="43" y="175"/>
                      </a:lnTo>
                      <a:lnTo>
                        <a:pt x="22" y="208"/>
                      </a:lnTo>
                      <a:lnTo>
                        <a:pt x="8" y="244"/>
                      </a:lnTo>
                      <a:lnTo>
                        <a:pt x="0" y="283"/>
                      </a:lnTo>
                      <a:lnTo>
                        <a:pt x="2" y="323"/>
                      </a:lnTo>
                      <a:lnTo>
                        <a:pt x="5" y="333"/>
                      </a:lnTo>
                      <a:lnTo>
                        <a:pt x="8" y="344"/>
                      </a:lnTo>
                      <a:lnTo>
                        <a:pt x="12" y="353"/>
                      </a:lnTo>
                      <a:lnTo>
                        <a:pt x="18" y="363"/>
                      </a:lnTo>
                      <a:lnTo>
                        <a:pt x="25" y="372"/>
                      </a:lnTo>
                      <a:lnTo>
                        <a:pt x="34" y="380"/>
                      </a:lnTo>
                      <a:lnTo>
                        <a:pt x="41" y="388"/>
                      </a:lnTo>
                      <a:lnTo>
                        <a:pt x="52" y="393"/>
                      </a:lnTo>
                      <a:lnTo>
                        <a:pt x="71" y="405"/>
                      </a:lnTo>
                      <a:lnTo>
                        <a:pt x="90" y="415"/>
                      </a:lnTo>
                      <a:lnTo>
                        <a:pt x="109" y="424"/>
                      </a:lnTo>
                      <a:lnTo>
                        <a:pt x="129" y="431"/>
                      </a:lnTo>
                      <a:lnTo>
                        <a:pt x="150" y="438"/>
                      </a:lnTo>
                      <a:lnTo>
                        <a:pt x="171" y="444"/>
                      </a:lnTo>
                      <a:lnTo>
                        <a:pt x="191" y="449"/>
                      </a:lnTo>
                      <a:lnTo>
                        <a:pt x="212" y="454"/>
                      </a:lnTo>
                      <a:lnTo>
                        <a:pt x="234" y="458"/>
                      </a:lnTo>
                      <a:lnTo>
                        <a:pt x="254" y="461"/>
                      </a:lnTo>
                      <a:lnTo>
                        <a:pt x="276" y="464"/>
                      </a:lnTo>
                      <a:lnTo>
                        <a:pt x="298" y="467"/>
                      </a:lnTo>
                      <a:lnTo>
                        <a:pt x="319" y="468"/>
                      </a:lnTo>
                      <a:lnTo>
                        <a:pt x="341" y="470"/>
                      </a:lnTo>
                      <a:lnTo>
                        <a:pt x="363" y="471"/>
                      </a:lnTo>
                      <a:lnTo>
                        <a:pt x="383" y="472"/>
                      </a:lnTo>
                      <a:lnTo>
                        <a:pt x="391" y="472"/>
                      </a:lnTo>
                      <a:lnTo>
                        <a:pt x="397" y="470"/>
                      </a:lnTo>
                      <a:lnTo>
                        <a:pt x="401" y="464"/>
                      </a:lnTo>
                      <a:lnTo>
                        <a:pt x="404" y="458"/>
                      </a:lnTo>
                      <a:lnTo>
                        <a:pt x="404" y="451"/>
                      </a:lnTo>
                      <a:lnTo>
                        <a:pt x="401" y="445"/>
                      </a:lnTo>
                      <a:lnTo>
                        <a:pt x="395" y="441"/>
                      </a:lnTo>
                      <a:lnTo>
                        <a:pt x="388" y="438"/>
                      </a:lnTo>
                      <a:lnTo>
                        <a:pt x="369" y="434"/>
                      </a:lnTo>
                      <a:lnTo>
                        <a:pt x="350" y="431"/>
                      </a:lnTo>
                      <a:lnTo>
                        <a:pt x="331" y="426"/>
                      </a:lnTo>
                      <a:lnTo>
                        <a:pt x="310" y="424"/>
                      </a:lnTo>
                      <a:lnTo>
                        <a:pt x="291" y="421"/>
                      </a:lnTo>
                      <a:lnTo>
                        <a:pt x="272" y="418"/>
                      </a:lnTo>
                      <a:lnTo>
                        <a:pt x="251" y="415"/>
                      </a:lnTo>
                      <a:lnTo>
                        <a:pt x="232" y="411"/>
                      </a:lnTo>
                      <a:lnTo>
                        <a:pt x="213" y="408"/>
                      </a:lnTo>
                      <a:lnTo>
                        <a:pt x="194" y="403"/>
                      </a:lnTo>
                      <a:lnTo>
                        <a:pt x="175" y="398"/>
                      </a:lnTo>
                      <a:lnTo>
                        <a:pt x="156" y="393"/>
                      </a:lnTo>
                      <a:lnTo>
                        <a:pt x="138" y="386"/>
                      </a:lnTo>
                      <a:lnTo>
                        <a:pt x="119" y="379"/>
                      </a:lnTo>
                      <a:lnTo>
                        <a:pt x="102" y="372"/>
                      </a:lnTo>
                      <a:lnTo>
                        <a:pt x="84" y="362"/>
                      </a:lnTo>
                      <a:lnTo>
                        <a:pt x="69" y="352"/>
                      </a:lnTo>
                      <a:lnTo>
                        <a:pt x="58" y="339"/>
                      </a:lnTo>
                      <a:lnTo>
                        <a:pt x="49" y="324"/>
                      </a:lnTo>
                      <a:lnTo>
                        <a:pt x="44" y="307"/>
                      </a:lnTo>
                      <a:lnTo>
                        <a:pt x="43" y="290"/>
                      </a:lnTo>
                      <a:lnTo>
                        <a:pt x="44" y="270"/>
                      </a:lnTo>
                      <a:lnTo>
                        <a:pt x="49" y="250"/>
                      </a:lnTo>
                      <a:lnTo>
                        <a:pt x="55" y="234"/>
                      </a:lnTo>
                      <a:lnTo>
                        <a:pt x="65" y="212"/>
                      </a:lnTo>
                      <a:lnTo>
                        <a:pt x="77" y="191"/>
                      </a:lnTo>
                      <a:lnTo>
                        <a:pt x="90" y="172"/>
                      </a:lnTo>
                      <a:lnTo>
                        <a:pt x="104" y="155"/>
                      </a:lnTo>
                      <a:lnTo>
                        <a:pt x="119" y="138"/>
                      </a:lnTo>
                      <a:lnTo>
                        <a:pt x="135" y="120"/>
                      </a:lnTo>
                      <a:lnTo>
                        <a:pt x="154" y="103"/>
                      </a:lnTo>
                      <a:lnTo>
                        <a:pt x="173" y="86"/>
                      </a:lnTo>
                      <a:lnTo>
                        <a:pt x="193" y="71"/>
                      </a:lnTo>
                      <a:lnTo>
                        <a:pt x="218" y="59"/>
                      </a:lnTo>
                      <a:lnTo>
                        <a:pt x="245" y="47"/>
                      </a:lnTo>
                      <a:lnTo>
                        <a:pt x="273" y="36"/>
                      </a:lnTo>
                      <a:lnTo>
                        <a:pt x="298" y="25"/>
                      </a:lnTo>
                      <a:lnTo>
                        <a:pt x="319" y="17"/>
                      </a:lnTo>
                      <a:lnTo>
                        <a:pt x="332" y="8"/>
                      </a:lnTo>
                      <a:lnTo>
                        <a:pt x="336" y="2"/>
                      </a:lnTo>
                      <a:lnTo>
                        <a:pt x="322" y="0"/>
                      </a:lnTo>
                      <a:lnTo>
                        <a:pt x="301" y="1"/>
                      </a:lnTo>
                      <a:lnTo>
                        <a:pt x="278" y="5"/>
                      </a:lnTo>
                      <a:lnTo>
                        <a:pt x="253" y="13"/>
                      </a:lnTo>
                      <a:lnTo>
                        <a:pt x="226" y="23"/>
                      </a:lnTo>
                      <a:lnTo>
                        <a:pt x="201" y="34"/>
                      </a:lnTo>
                      <a:lnTo>
                        <a:pt x="178" y="47"/>
                      </a:lnTo>
                      <a:lnTo>
                        <a:pt x="157" y="61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0" name="Freeform 115"/>
                <p:cNvSpPr>
                  <a:spLocks/>
                </p:cNvSpPr>
                <p:nvPr/>
              </p:nvSpPr>
              <p:spPr bwMode="auto">
                <a:xfrm>
                  <a:off x="8263" y="4458"/>
                  <a:ext cx="118" cy="105"/>
                </a:xfrm>
                <a:custGeom>
                  <a:avLst/>
                  <a:gdLst>
                    <a:gd name="T0" fmla="*/ 11 w 354"/>
                    <a:gd name="T1" fmla="*/ 4 h 315"/>
                    <a:gd name="T2" fmla="*/ 11 w 354"/>
                    <a:gd name="T3" fmla="*/ 4 h 315"/>
                    <a:gd name="T4" fmla="*/ 12 w 354"/>
                    <a:gd name="T5" fmla="*/ 5 h 315"/>
                    <a:gd name="T6" fmla="*/ 12 w 354"/>
                    <a:gd name="T7" fmla="*/ 6 h 315"/>
                    <a:gd name="T8" fmla="*/ 12 w 354"/>
                    <a:gd name="T9" fmla="*/ 7 h 315"/>
                    <a:gd name="T10" fmla="*/ 12 w 354"/>
                    <a:gd name="T11" fmla="*/ 7 h 315"/>
                    <a:gd name="T12" fmla="*/ 12 w 354"/>
                    <a:gd name="T13" fmla="*/ 8 h 315"/>
                    <a:gd name="T14" fmla="*/ 11 w 354"/>
                    <a:gd name="T15" fmla="*/ 8 h 315"/>
                    <a:gd name="T16" fmla="*/ 11 w 354"/>
                    <a:gd name="T17" fmla="*/ 9 h 315"/>
                    <a:gd name="T18" fmla="*/ 10 w 354"/>
                    <a:gd name="T19" fmla="*/ 9 h 315"/>
                    <a:gd name="T20" fmla="*/ 10 w 354"/>
                    <a:gd name="T21" fmla="*/ 10 h 315"/>
                    <a:gd name="T22" fmla="*/ 9 w 354"/>
                    <a:gd name="T23" fmla="*/ 10 h 315"/>
                    <a:gd name="T24" fmla="*/ 9 w 354"/>
                    <a:gd name="T25" fmla="*/ 11 h 315"/>
                    <a:gd name="T26" fmla="*/ 9 w 354"/>
                    <a:gd name="T27" fmla="*/ 11 h 315"/>
                    <a:gd name="T28" fmla="*/ 9 w 354"/>
                    <a:gd name="T29" fmla="*/ 11 h 315"/>
                    <a:gd name="T30" fmla="*/ 9 w 354"/>
                    <a:gd name="T31" fmla="*/ 11 h 315"/>
                    <a:gd name="T32" fmla="*/ 9 w 354"/>
                    <a:gd name="T33" fmla="*/ 11 h 315"/>
                    <a:gd name="T34" fmla="*/ 9 w 354"/>
                    <a:gd name="T35" fmla="*/ 12 h 315"/>
                    <a:gd name="T36" fmla="*/ 9 w 354"/>
                    <a:gd name="T37" fmla="*/ 12 h 315"/>
                    <a:gd name="T38" fmla="*/ 10 w 354"/>
                    <a:gd name="T39" fmla="*/ 12 h 315"/>
                    <a:gd name="T40" fmla="*/ 10 w 354"/>
                    <a:gd name="T41" fmla="*/ 11 h 315"/>
                    <a:gd name="T42" fmla="*/ 11 w 354"/>
                    <a:gd name="T43" fmla="*/ 11 h 315"/>
                    <a:gd name="T44" fmla="*/ 12 w 354"/>
                    <a:gd name="T45" fmla="*/ 10 h 315"/>
                    <a:gd name="T46" fmla="*/ 12 w 354"/>
                    <a:gd name="T47" fmla="*/ 9 h 315"/>
                    <a:gd name="T48" fmla="*/ 13 w 354"/>
                    <a:gd name="T49" fmla="*/ 8 h 315"/>
                    <a:gd name="T50" fmla="*/ 13 w 354"/>
                    <a:gd name="T51" fmla="*/ 7 h 315"/>
                    <a:gd name="T52" fmla="*/ 13 w 354"/>
                    <a:gd name="T53" fmla="*/ 5 h 315"/>
                    <a:gd name="T54" fmla="*/ 13 w 354"/>
                    <a:gd name="T55" fmla="*/ 4 h 315"/>
                    <a:gd name="T56" fmla="*/ 12 w 354"/>
                    <a:gd name="T57" fmla="*/ 3 h 315"/>
                    <a:gd name="T58" fmla="*/ 11 w 354"/>
                    <a:gd name="T59" fmla="*/ 3 h 315"/>
                    <a:gd name="T60" fmla="*/ 10 w 354"/>
                    <a:gd name="T61" fmla="*/ 2 h 315"/>
                    <a:gd name="T62" fmla="*/ 9 w 354"/>
                    <a:gd name="T63" fmla="*/ 2 h 315"/>
                    <a:gd name="T64" fmla="*/ 9 w 354"/>
                    <a:gd name="T65" fmla="*/ 1 h 315"/>
                    <a:gd name="T66" fmla="*/ 8 w 354"/>
                    <a:gd name="T67" fmla="*/ 1 h 315"/>
                    <a:gd name="T68" fmla="*/ 7 w 354"/>
                    <a:gd name="T69" fmla="*/ 1 h 315"/>
                    <a:gd name="T70" fmla="*/ 6 w 354"/>
                    <a:gd name="T71" fmla="*/ 1 h 315"/>
                    <a:gd name="T72" fmla="*/ 5 w 354"/>
                    <a:gd name="T73" fmla="*/ 0 h 315"/>
                    <a:gd name="T74" fmla="*/ 4 w 354"/>
                    <a:gd name="T75" fmla="*/ 0 h 315"/>
                    <a:gd name="T76" fmla="*/ 3 w 354"/>
                    <a:gd name="T77" fmla="*/ 0 h 315"/>
                    <a:gd name="T78" fmla="*/ 2 w 354"/>
                    <a:gd name="T79" fmla="*/ 0 h 315"/>
                    <a:gd name="T80" fmla="*/ 2 w 354"/>
                    <a:gd name="T81" fmla="*/ 0 h 315"/>
                    <a:gd name="T82" fmla="*/ 1 w 354"/>
                    <a:gd name="T83" fmla="*/ 0 h 315"/>
                    <a:gd name="T84" fmla="*/ 1 w 354"/>
                    <a:gd name="T85" fmla="*/ 0 h 315"/>
                    <a:gd name="T86" fmla="*/ 0 w 354"/>
                    <a:gd name="T87" fmla="*/ 0 h 315"/>
                    <a:gd name="T88" fmla="*/ 0 w 354"/>
                    <a:gd name="T89" fmla="*/ 0 h 315"/>
                    <a:gd name="T90" fmla="*/ 1 w 354"/>
                    <a:gd name="T91" fmla="*/ 0 h 315"/>
                    <a:gd name="T92" fmla="*/ 1 w 354"/>
                    <a:gd name="T93" fmla="*/ 0 h 315"/>
                    <a:gd name="T94" fmla="*/ 2 w 354"/>
                    <a:gd name="T95" fmla="*/ 0 h 315"/>
                    <a:gd name="T96" fmla="*/ 2 w 354"/>
                    <a:gd name="T97" fmla="*/ 1 h 315"/>
                    <a:gd name="T98" fmla="*/ 3 w 354"/>
                    <a:gd name="T99" fmla="*/ 1 h 315"/>
                    <a:gd name="T100" fmla="*/ 4 w 354"/>
                    <a:gd name="T101" fmla="*/ 1 h 315"/>
                    <a:gd name="T102" fmla="*/ 5 w 354"/>
                    <a:gd name="T103" fmla="*/ 1 h 315"/>
                    <a:gd name="T104" fmla="*/ 5 w 354"/>
                    <a:gd name="T105" fmla="*/ 1 h 315"/>
                    <a:gd name="T106" fmla="*/ 6 w 354"/>
                    <a:gd name="T107" fmla="*/ 1 h 315"/>
                    <a:gd name="T108" fmla="*/ 7 w 354"/>
                    <a:gd name="T109" fmla="*/ 2 h 315"/>
                    <a:gd name="T110" fmla="*/ 8 w 354"/>
                    <a:gd name="T111" fmla="*/ 2 h 315"/>
                    <a:gd name="T112" fmla="*/ 8 w 354"/>
                    <a:gd name="T113" fmla="*/ 2 h 315"/>
                    <a:gd name="T114" fmla="*/ 9 w 354"/>
                    <a:gd name="T115" fmla="*/ 2 h 315"/>
                    <a:gd name="T116" fmla="*/ 10 w 354"/>
                    <a:gd name="T117" fmla="*/ 3 h 315"/>
                    <a:gd name="T118" fmla="*/ 10 w 354"/>
                    <a:gd name="T119" fmla="*/ 3 h 315"/>
                    <a:gd name="T120" fmla="*/ 11 w 354"/>
                    <a:gd name="T121" fmla="*/ 4 h 315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54"/>
                    <a:gd name="T184" fmla="*/ 0 h 315"/>
                    <a:gd name="T185" fmla="*/ 354 w 354"/>
                    <a:gd name="T186" fmla="*/ 315 h 315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54" h="315">
                      <a:moveTo>
                        <a:pt x="294" y="96"/>
                      </a:moveTo>
                      <a:lnTo>
                        <a:pt x="310" y="113"/>
                      </a:lnTo>
                      <a:lnTo>
                        <a:pt x="320" y="133"/>
                      </a:lnTo>
                      <a:lnTo>
                        <a:pt x="325" y="155"/>
                      </a:lnTo>
                      <a:lnTo>
                        <a:pt x="325" y="178"/>
                      </a:lnTo>
                      <a:lnTo>
                        <a:pt x="322" y="197"/>
                      </a:lnTo>
                      <a:lnTo>
                        <a:pt x="316" y="212"/>
                      </a:lnTo>
                      <a:lnTo>
                        <a:pt x="306" y="228"/>
                      </a:lnTo>
                      <a:lnTo>
                        <a:pt x="295" y="241"/>
                      </a:lnTo>
                      <a:lnTo>
                        <a:pt x="282" y="256"/>
                      </a:lnTo>
                      <a:lnTo>
                        <a:pt x="269" y="267"/>
                      </a:lnTo>
                      <a:lnTo>
                        <a:pt x="256" y="280"/>
                      </a:lnTo>
                      <a:lnTo>
                        <a:pt x="243" y="293"/>
                      </a:lnTo>
                      <a:lnTo>
                        <a:pt x="240" y="297"/>
                      </a:lnTo>
                      <a:lnTo>
                        <a:pt x="240" y="302"/>
                      </a:lnTo>
                      <a:lnTo>
                        <a:pt x="240" y="306"/>
                      </a:lnTo>
                      <a:lnTo>
                        <a:pt x="243" y="310"/>
                      </a:lnTo>
                      <a:lnTo>
                        <a:pt x="247" y="313"/>
                      </a:lnTo>
                      <a:lnTo>
                        <a:pt x="253" y="315"/>
                      </a:lnTo>
                      <a:lnTo>
                        <a:pt x="257" y="313"/>
                      </a:lnTo>
                      <a:lnTo>
                        <a:pt x="262" y="310"/>
                      </a:lnTo>
                      <a:lnTo>
                        <a:pt x="291" y="292"/>
                      </a:lnTo>
                      <a:lnTo>
                        <a:pt x="316" y="267"/>
                      </a:lnTo>
                      <a:lnTo>
                        <a:pt x="335" y="240"/>
                      </a:lnTo>
                      <a:lnTo>
                        <a:pt x="348" y="208"/>
                      </a:lnTo>
                      <a:lnTo>
                        <a:pt x="354" y="177"/>
                      </a:lnTo>
                      <a:lnTo>
                        <a:pt x="351" y="143"/>
                      </a:lnTo>
                      <a:lnTo>
                        <a:pt x="339" y="113"/>
                      </a:lnTo>
                      <a:lnTo>
                        <a:pt x="316" y="86"/>
                      </a:lnTo>
                      <a:lnTo>
                        <a:pt x="298" y="72"/>
                      </a:lnTo>
                      <a:lnTo>
                        <a:pt x="278" y="60"/>
                      </a:lnTo>
                      <a:lnTo>
                        <a:pt x="256" y="49"/>
                      </a:lnTo>
                      <a:lnTo>
                        <a:pt x="231" y="39"/>
                      </a:lnTo>
                      <a:lnTo>
                        <a:pt x="206" y="29"/>
                      </a:lnTo>
                      <a:lnTo>
                        <a:pt x="181" y="21"/>
                      </a:lnTo>
                      <a:lnTo>
                        <a:pt x="155" y="16"/>
                      </a:lnTo>
                      <a:lnTo>
                        <a:pt x="130" y="10"/>
                      </a:lnTo>
                      <a:lnTo>
                        <a:pt x="105" y="6"/>
                      </a:lnTo>
                      <a:lnTo>
                        <a:pt x="83" y="3"/>
                      </a:lnTo>
                      <a:lnTo>
                        <a:pt x="61" y="0"/>
                      </a:lnTo>
                      <a:lnTo>
                        <a:pt x="43" y="0"/>
                      </a:lnTo>
                      <a:lnTo>
                        <a:pt x="27" y="0"/>
                      </a:lnTo>
                      <a:lnTo>
                        <a:pt x="14" y="0"/>
                      </a:lnTo>
                      <a:lnTo>
                        <a:pt x="5" y="3"/>
                      </a:lnTo>
                      <a:lnTo>
                        <a:pt x="0" y="6"/>
                      </a:lnTo>
                      <a:lnTo>
                        <a:pt x="15" y="8"/>
                      </a:lnTo>
                      <a:lnTo>
                        <a:pt x="30" y="10"/>
                      </a:lnTo>
                      <a:lnTo>
                        <a:pt x="47" y="13"/>
                      </a:lnTo>
                      <a:lnTo>
                        <a:pt x="65" y="16"/>
                      </a:lnTo>
                      <a:lnTo>
                        <a:pt x="83" y="20"/>
                      </a:lnTo>
                      <a:lnTo>
                        <a:pt x="103" y="23"/>
                      </a:lnTo>
                      <a:lnTo>
                        <a:pt x="122" y="27"/>
                      </a:lnTo>
                      <a:lnTo>
                        <a:pt x="143" y="31"/>
                      </a:lnTo>
                      <a:lnTo>
                        <a:pt x="162" y="37"/>
                      </a:lnTo>
                      <a:lnTo>
                        <a:pt x="182" y="43"/>
                      </a:lnTo>
                      <a:lnTo>
                        <a:pt x="203" y="49"/>
                      </a:lnTo>
                      <a:lnTo>
                        <a:pt x="222" y="56"/>
                      </a:lnTo>
                      <a:lnTo>
                        <a:pt x="241" y="64"/>
                      </a:lnTo>
                      <a:lnTo>
                        <a:pt x="260" y="75"/>
                      </a:lnTo>
                      <a:lnTo>
                        <a:pt x="278" y="85"/>
                      </a:lnTo>
                      <a:lnTo>
                        <a:pt x="294" y="9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63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1" name="Freeform 116"/>
                <p:cNvSpPr>
                  <a:spLocks/>
                </p:cNvSpPr>
                <p:nvPr/>
              </p:nvSpPr>
              <p:spPr bwMode="auto">
                <a:xfrm>
                  <a:off x="8023" y="4506"/>
                  <a:ext cx="47" cy="99"/>
                </a:xfrm>
                <a:custGeom>
                  <a:avLst/>
                  <a:gdLst>
                    <a:gd name="T0" fmla="*/ 0 w 143"/>
                    <a:gd name="T1" fmla="*/ 6 h 297"/>
                    <a:gd name="T2" fmla="*/ 0 w 143"/>
                    <a:gd name="T3" fmla="*/ 7 h 297"/>
                    <a:gd name="T4" fmla="*/ 0 w 143"/>
                    <a:gd name="T5" fmla="*/ 8 h 297"/>
                    <a:gd name="T6" fmla="*/ 1 w 143"/>
                    <a:gd name="T7" fmla="*/ 9 h 297"/>
                    <a:gd name="T8" fmla="*/ 1 w 143"/>
                    <a:gd name="T9" fmla="*/ 9 h 297"/>
                    <a:gd name="T10" fmla="*/ 2 w 143"/>
                    <a:gd name="T11" fmla="*/ 10 h 297"/>
                    <a:gd name="T12" fmla="*/ 3 w 143"/>
                    <a:gd name="T13" fmla="*/ 10 h 297"/>
                    <a:gd name="T14" fmla="*/ 3 w 143"/>
                    <a:gd name="T15" fmla="*/ 11 h 297"/>
                    <a:gd name="T16" fmla="*/ 4 w 143"/>
                    <a:gd name="T17" fmla="*/ 11 h 297"/>
                    <a:gd name="T18" fmla="*/ 4 w 143"/>
                    <a:gd name="T19" fmla="*/ 11 h 297"/>
                    <a:gd name="T20" fmla="*/ 5 w 143"/>
                    <a:gd name="T21" fmla="*/ 11 h 297"/>
                    <a:gd name="T22" fmla="*/ 5 w 143"/>
                    <a:gd name="T23" fmla="*/ 11 h 297"/>
                    <a:gd name="T24" fmla="*/ 5 w 143"/>
                    <a:gd name="T25" fmla="*/ 11 h 297"/>
                    <a:gd name="T26" fmla="*/ 5 w 143"/>
                    <a:gd name="T27" fmla="*/ 10 h 297"/>
                    <a:gd name="T28" fmla="*/ 5 w 143"/>
                    <a:gd name="T29" fmla="*/ 10 h 297"/>
                    <a:gd name="T30" fmla="*/ 5 w 143"/>
                    <a:gd name="T31" fmla="*/ 10 h 297"/>
                    <a:gd name="T32" fmla="*/ 4 w 143"/>
                    <a:gd name="T33" fmla="*/ 10 h 297"/>
                    <a:gd name="T34" fmla="*/ 4 w 143"/>
                    <a:gd name="T35" fmla="*/ 9 h 297"/>
                    <a:gd name="T36" fmla="*/ 3 w 143"/>
                    <a:gd name="T37" fmla="*/ 9 h 297"/>
                    <a:gd name="T38" fmla="*/ 2 w 143"/>
                    <a:gd name="T39" fmla="*/ 8 h 297"/>
                    <a:gd name="T40" fmla="*/ 2 w 143"/>
                    <a:gd name="T41" fmla="*/ 8 h 297"/>
                    <a:gd name="T42" fmla="*/ 1 w 143"/>
                    <a:gd name="T43" fmla="*/ 7 h 297"/>
                    <a:gd name="T44" fmla="*/ 1 w 143"/>
                    <a:gd name="T45" fmla="*/ 6 h 297"/>
                    <a:gd name="T46" fmla="*/ 1 w 143"/>
                    <a:gd name="T47" fmla="*/ 5 h 297"/>
                    <a:gd name="T48" fmla="*/ 2 w 143"/>
                    <a:gd name="T49" fmla="*/ 4 h 297"/>
                    <a:gd name="T50" fmla="*/ 2 w 143"/>
                    <a:gd name="T51" fmla="*/ 4 h 297"/>
                    <a:gd name="T52" fmla="*/ 2 w 143"/>
                    <a:gd name="T53" fmla="*/ 3 h 297"/>
                    <a:gd name="T54" fmla="*/ 3 w 143"/>
                    <a:gd name="T55" fmla="*/ 2 h 297"/>
                    <a:gd name="T56" fmla="*/ 3 w 143"/>
                    <a:gd name="T57" fmla="*/ 2 h 297"/>
                    <a:gd name="T58" fmla="*/ 4 w 143"/>
                    <a:gd name="T59" fmla="*/ 1 h 297"/>
                    <a:gd name="T60" fmla="*/ 4 w 143"/>
                    <a:gd name="T61" fmla="*/ 1 h 297"/>
                    <a:gd name="T62" fmla="*/ 5 w 143"/>
                    <a:gd name="T63" fmla="*/ 0 h 297"/>
                    <a:gd name="T64" fmla="*/ 5 w 143"/>
                    <a:gd name="T65" fmla="*/ 0 h 297"/>
                    <a:gd name="T66" fmla="*/ 5 w 143"/>
                    <a:gd name="T67" fmla="*/ 0 h 297"/>
                    <a:gd name="T68" fmla="*/ 4 w 143"/>
                    <a:gd name="T69" fmla="*/ 0 h 297"/>
                    <a:gd name="T70" fmla="*/ 3 w 143"/>
                    <a:gd name="T71" fmla="*/ 1 h 297"/>
                    <a:gd name="T72" fmla="*/ 3 w 143"/>
                    <a:gd name="T73" fmla="*/ 2 h 297"/>
                    <a:gd name="T74" fmla="*/ 2 w 143"/>
                    <a:gd name="T75" fmla="*/ 3 h 297"/>
                    <a:gd name="T76" fmla="*/ 1 w 143"/>
                    <a:gd name="T77" fmla="*/ 4 h 297"/>
                    <a:gd name="T78" fmla="*/ 0 w 143"/>
                    <a:gd name="T79" fmla="*/ 5 h 297"/>
                    <a:gd name="T80" fmla="*/ 0 w 143"/>
                    <a:gd name="T81" fmla="*/ 6 h 297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43"/>
                    <a:gd name="T124" fmla="*/ 0 h 297"/>
                    <a:gd name="T125" fmla="*/ 143 w 143"/>
                    <a:gd name="T126" fmla="*/ 297 h 297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43" h="297">
                      <a:moveTo>
                        <a:pt x="0" y="162"/>
                      </a:moveTo>
                      <a:lnTo>
                        <a:pt x="0" y="187"/>
                      </a:lnTo>
                      <a:lnTo>
                        <a:pt x="5" y="210"/>
                      </a:lnTo>
                      <a:lnTo>
                        <a:pt x="16" y="231"/>
                      </a:lnTo>
                      <a:lnTo>
                        <a:pt x="30" y="250"/>
                      </a:lnTo>
                      <a:lnTo>
                        <a:pt x="48" y="266"/>
                      </a:lnTo>
                      <a:lnTo>
                        <a:pt x="69" y="280"/>
                      </a:lnTo>
                      <a:lnTo>
                        <a:pt x="92" y="290"/>
                      </a:lnTo>
                      <a:lnTo>
                        <a:pt x="116" y="296"/>
                      </a:lnTo>
                      <a:lnTo>
                        <a:pt x="123" y="297"/>
                      </a:lnTo>
                      <a:lnTo>
                        <a:pt x="130" y="295"/>
                      </a:lnTo>
                      <a:lnTo>
                        <a:pt x="136" y="290"/>
                      </a:lnTo>
                      <a:lnTo>
                        <a:pt x="139" y="284"/>
                      </a:lnTo>
                      <a:lnTo>
                        <a:pt x="139" y="277"/>
                      </a:lnTo>
                      <a:lnTo>
                        <a:pt x="138" y="270"/>
                      </a:lnTo>
                      <a:lnTo>
                        <a:pt x="133" y="264"/>
                      </a:lnTo>
                      <a:lnTo>
                        <a:pt x="126" y="261"/>
                      </a:lnTo>
                      <a:lnTo>
                        <a:pt x="102" y="253"/>
                      </a:lnTo>
                      <a:lnTo>
                        <a:pt x="80" y="241"/>
                      </a:lnTo>
                      <a:lnTo>
                        <a:pt x="63" y="226"/>
                      </a:lnTo>
                      <a:lnTo>
                        <a:pt x="50" y="208"/>
                      </a:lnTo>
                      <a:lnTo>
                        <a:pt x="41" y="187"/>
                      </a:lnTo>
                      <a:lnTo>
                        <a:pt x="36" y="164"/>
                      </a:lnTo>
                      <a:lnTo>
                        <a:pt x="36" y="139"/>
                      </a:lnTo>
                      <a:lnTo>
                        <a:pt x="44" y="113"/>
                      </a:lnTo>
                      <a:lnTo>
                        <a:pt x="52" y="95"/>
                      </a:lnTo>
                      <a:lnTo>
                        <a:pt x="64" y="78"/>
                      </a:lnTo>
                      <a:lnTo>
                        <a:pt x="77" y="62"/>
                      </a:lnTo>
                      <a:lnTo>
                        <a:pt x="92" y="47"/>
                      </a:lnTo>
                      <a:lnTo>
                        <a:pt x="105" y="34"/>
                      </a:lnTo>
                      <a:lnTo>
                        <a:pt x="120" y="23"/>
                      </a:lnTo>
                      <a:lnTo>
                        <a:pt x="133" y="11"/>
                      </a:lnTo>
                      <a:lnTo>
                        <a:pt x="143" y="1"/>
                      </a:lnTo>
                      <a:lnTo>
                        <a:pt x="133" y="0"/>
                      </a:lnTo>
                      <a:lnTo>
                        <a:pt x="117" y="7"/>
                      </a:lnTo>
                      <a:lnTo>
                        <a:pt x="95" y="23"/>
                      </a:lnTo>
                      <a:lnTo>
                        <a:pt x="70" y="44"/>
                      </a:lnTo>
                      <a:lnTo>
                        <a:pt x="47" y="72"/>
                      </a:lnTo>
                      <a:lnTo>
                        <a:pt x="25" y="101"/>
                      </a:lnTo>
                      <a:lnTo>
                        <a:pt x="8" y="13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2" name="Freeform 117"/>
                <p:cNvSpPr>
                  <a:spLocks/>
                </p:cNvSpPr>
                <p:nvPr/>
              </p:nvSpPr>
              <p:spPr bwMode="auto">
                <a:xfrm>
                  <a:off x="8360" y="4451"/>
                  <a:ext cx="103" cy="129"/>
                </a:xfrm>
                <a:custGeom>
                  <a:avLst/>
                  <a:gdLst>
                    <a:gd name="T0" fmla="*/ 10 w 309"/>
                    <a:gd name="T1" fmla="*/ 6 h 388"/>
                    <a:gd name="T2" fmla="*/ 10 w 309"/>
                    <a:gd name="T3" fmla="*/ 7 h 388"/>
                    <a:gd name="T4" fmla="*/ 10 w 309"/>
                    <a:gd name="T5" fmla="*/ 8 h 388"/>
                    <a:gd name="T6" fmla="*/ 10 w 309"/>
                    <a:gd name="T7" fmla="*/ 9 h 388"/>
                    <a:gd name="T8" fmla="*/ 10 w 309"/>
                    <a:gd name="T9" fmla="*/ 10 h 388"/>
                    <a:gd name="T10" fmla="*/ 9 w 309"/>
                    <a:gd name="T11" fmla="*/ 11 h 388"/>
                    <a:gd name="T12" fmla="*/ 8 w 309"/>
                    <a:gd name="T13" fmla="*/ 11 h 388"/>
                    <a:gd name="T14" fmla="*/ 7 w 309"/>
                    <a:gd name="T15" fmla="*/ 12 h 388"/>
                    <a:gd name="T16" fmla="*/ 6 w 309"/>
                    <a:gd name="T17" fmla="*/ 13 h 388"/>
                    <a:gd name="T18" fmla="*/ 6 w 309"/>
                    <a:gd name="T19" fmla="*/ 13 h 388"/>
                    <a:gd name="T20" fmla="*/ 6 w 309"/>
                    <a:gd name="T21" fmla="*/ 14 h 388"/>
                    <a:gd name="T22" fmla="*/ 6 w 309"/>
                    <a:gd name="T23" fmla="*/ 14 h 388"/>
                    <a:gd name="T24" fmla="*/ 6 w 309"/>
                    <a:gd name="T25" fmla="*/ 14 h 388"/>
                    <a:gd name="T26" fmla="*/ 6 w 309"/>
                    <a:gd name="T27" fmla="*/ 14 h 388"/>
                    <a:gd name="T28" fmla="*/ 7 w 309"/>
                    <a:gd name="T29" fmla="*/ 14 h 388"/>
                    <a:gd name="T30" fmla="*/ 8 w 309"/>
                    <a:gd name="T31" fmla="*/ 12 h 388"/>
                    <a:gd name="T32" fmla="*/ 10 w 309"/>
                    <a:gd name="T33" fmla="*/ 11 h 388"/>
                    <a:gd name="T34" fmla="*/ 11 w 309"/>
                    <a:gd name="T35" fmla="*/ 10 h 388"/>
                    <a:gd name="T36" fmla="*/ 11 w 309"/>
                    <a:gd name="T37" fmla="*/ 9 h 388"/>
                    <a:gd name="T38" fmla="*/ 11 w 309"/>
                    <a:gd name="T39" fmla="*/ 7 h 388"/>
                    <a:gd name="T40" fmla="*/ 11 w 309"/>
                    <a:gd name="T41" fmla="*/ 6 h 388"/>
                    <a:gd name="T42" fmla="*/ 9 w 309"/>
                    <a:gd name="T43" fmla="*/ 4 h 388"/>
                    <a:gd name="T44" fmla="*/ 8 w 309"/>
                    <a:gd name="T45" fmla="*/ 3 h 388"/>
                    <a:gd name="T46" fmla="*/ 7 w 309"/>
                    <a:gd name="T47" fmla="*/ 3 h 388"/>
                    <a:gd name="T48" fmla="*/ 6 w 309"/>
                    <a:gd name="T49" fmla="*/ 2 h 388"/>
                    <a:gd name="T50" fmla="*/ 5 w 309"/>
                    <a:gd name="T51" fmla="*/ 1 h 388"/>
                    <a:gd name="T52" fmla="*/ 3 w 309"/>
                    <a:gd name="T53" fmla="*/ 1 h 388"/>
                    <a:gd name="T54" fmla="*/ 2 w 309"/>
                    <a:gd name="T55" fmla="*/ 0 h 388"/>
                    <a:gd name="T56" fmla="*/ 1 w 309"/>
                    <a:gd name="T57" fmla="*/ 0 h 388"/>
                    <a:gd name="T58" fmla="*/ 0 w 309"/>
                    <a:gd name="T59" fmla="*/ 0 h 388"/>
                    <a:gd name="T60" fmla="*/ 0 w 309"/>
                    <a:gd name="T61" fmla="*/ 0 h 388"/>
                    <a:gd name="T62" fmla="*/ 1 w 309"/>
                    <a:gd name="T63" fmla="*/ 1 h 388"/>
                    <a:gd name="T64" fmla="*/ 2 w 309"/>
                    <a:gd name="T65" fmla="*/ 1 h 388"/>
                    <a:gd name="T66" fmla="*/ 4 w 309"/>
                    <a:gd name="T67" fmla="*/ 2 h 388"/>
                    <a:gd name="T68" fmla="*/ 5 w 309"/>
                    <a:gd name="T69" fmla="*/ 2 h 388"/>
                    <a:gd name="T70" fmla="*/ 6 w 309"/>
                    <a:gd name="T71" fmla="*/ 3 h 388"/>
                    <a:gd name="T72" fmla="*/ 8 w 309"/>
                    <a:gd name="T73" fmla="*/ 4 h 388"/>
                    <a:gd name="T74" fmla="*/ 9 w 309"/>
                    <a:gd name="T75" fmla="*/ 5 h 3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09"/>
                    <a:gd name="T115" fmla="*/ 0 h 388"/>
                    <a:gd name="T116" fmla="*/ 309 w 309"/>
                    <a:gd name="T117" fmla="*/ 388 h 3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09" h="388">
                      <a:moveTo>
                        <a:pt x="250" y="145"/>
                      </a:moveTo>
                      <a:lnTo>
                        <a:pt x="260" y="155"/>
                      </a:lnTo>
                      <a:lnTo>
                        <a:pt x="269" y="167"/>
                      </a:lnTo>
                      <a:lnTo>
                        <a:pt x="275" y="180"/>
                      </a:lnTo>
                      <a:lnTo>
                        <a:pt x="281" y="193"/>
                      </a:lnTo>
                      <a:lnTo>
                        <a:pt x="282" y="206"/>
                      </a:lnTo>
                      <a:lnTo>
                        <a:pt x="282" y="220"/>
                      </a:lnTo>
                      <a:lnTo>
                        <a:pt x="278" y="234"/>
                      </a:lnTo>
                      <a:lnTo>
                        <a:pt x="272" y="247"/>
                      </a:lnTo>
                      <a:lnTo>
                        <a:pt x="262" y="262"/>
                      </a:lnTo>
                      <a:lnTo>
                        <a:pt x="250" y="275"/>
                      </a:lnTo>
                      <a:lnTo>
                        <a:pt x="237" y="286"/>
                      </a:lnTo>
                      <a:lnTo>
                        <a:pt x="222" y="298"/>
                      </a:lnTo>
                      <a:lnTo>
                        <a:pt x="209" y="308"/>
                      </a:lnTo>
                      <a:lnTo>
                        <a:pt x="194" y="319"/>
                      </a:lnTo>
                      <a:lnTo>
                        <a:pt x="180" y="331"/>
                      </a:lnTo>
                      <a:lnTo>
                        <a:pt x="166" y="344"/>
                      </a:lnTo>
                      <a:lnTo>
                        <a:pt x="162" y="348"/>
                      </a:lnTo>
                      <a:lnTo>
                        <a:pt x="159" y="354"/>
                      </a:lnTo>
                      <a:lnTo>
                        <a:pt x="156" y="359"/>
                      </a:lnTo>
                      <a:lnTo>
                        <a:pt x="153" y="365"/>
                      </a:lnTo>
                      <a:lnTo>
                        <a:pt x="152" y="371"/>
                      </a:lnTo>
                      <a:lnTo>
                        <a:pt x="152" y="377"/>
                      </a:lnTo>
                      <a:lnTo>
                        <a:pt x="153" y="382"/>
                      </a:lnTo>
                      <a:lnTo>
                        <a:pt x="158" y="387"/>
                      </a:lnTo>
                      <a:lnTo>
                        <a:pt x="163" y="388"/>
                      </a:lnTo>
                      <a:lnTo>
                        <a:pt x="169" y="388"/>
                      </a:lnTo>
                      <a:lnTo>
                        <a:pt x="175" y="387"/>
                      </a:lnTo>
                      <a:lnTo>
                        <a:pt x="180" y="382"/>
                      </a:lnTo>
                      <a:lnTo>
                        <a:pt x="194" y="367"/>
                      </a:lnTo>
                      <a:lnTo>
                        <a:pt x="210" y="351"/>
                      </a:lnTo>
                      <a:lnTo>
                        <a:pt x="227" y="337"/>
                      </a:lnTo>
                      <a:lnTo>
                        <a:pt x="244" y="322"/>
                      </a:lnTo>
                      <a:lnTo>
                        <a:pt x="260" y="308"/>
                      </a:lnTo>
                      <a:lnTo>
                        <a:pt x="275" y="292"/>
                      </a:lnTo>
                      <a:lnTo>
                        <a:pt x="290" y="275"/>
                      </a:lnTo>
                      <a:lnTo>
                        <a:pt x="300" y="256"/>
                      </a:lnTo>
                      <a:lnTo>
                        <a:pt x="307" y="234"/>
                      </a:lnTo>
                      <a:lnTo>
                        <a:pt x="309" y="213"/>
                      </a:lnTo>
                      <a:lnTo>
                        <a:pt x="304" y="191"/>
                      </a:lnTo>
                      <a:lnTo>
                        <a:pt x="297" y="171"/>
                      </a:lnTo>
                      <a:lnTo>
                        <a:pt x="285" y="151"/>
                      </a:lnTo>
                      <a:lnTo>
                        <a:pt x="271" y="134"/>
                      </a:lnTo>
                      <a:lnTo>
                        <a:pt x="253" y="118"/>
                      </a:lnTo>
                      <a:lnTo>
                        <a:pt x="235" y="104"/>
                      </a:lnTo>
                      <a:lnTo>
                        <a:pt x="222" y="94"/>
                      </a:lnTo>
                      <a:lnTo>
                        <a:pt x="207" y="85"/>
                      </a:lnTo>
                      <a:lnTo>
                        <a:pt x="191" y="75"/>
                      </a:lnTo>
                      <a:lnTo>
                        <a:pt x="175" y="65"/>
                      </a:lnTo>
                      <a:lnTo>
                        <a:pt x="159" y="55"/>
                      </a:lnTo>
                      <a:lnTo>
                        <a:pt x="141" y="45"/>
                      </a:lnTo>
                      <a:lnTo>
                        <a:pt x="124" y="36"/>
                      </a:lnTo>
                      <a:lnTo>
                        <a:pt x="108" y="28"/>
                      </a:lnTo>
                      <a:lnTo>
                        <a:pt x="92" y="20"/>
                      </a:lnTo>
                      <a:lnTo>
                        <a:pt x="75" y="13"/>
                      </a:lnTo>
                      <a:lnTo>
                        <a:pt x="59" y="9"/>
                      </a:lnTo>
                      <a:lnTo>
                        <a:pt x="45" y="5"/>
                      </a:lnTo>
                      <a:lnTo>
                        <a:pt x="31" y="2"/>
                      </a:lnTo>
                      <a:lnTo>
                        <a:pt x="20" y="0"/>
                      </a:lnTo>
                      <a:lnTo>
                        <a:pt x="9" y="2"/>
                      </a:lnTo>
                      <a:lnTo>
                        <a:pt x="0" y="5"/>
                      </a:lnTo>
                      <a:lnTo>
                        <a:pt x="11" y="7"/>
                      </a:lnTo>
                      <a:lnTo>
                        <a:pt x="23" y="12"/>
                      </a:lnTo>
                      <a:lnTo>
                        <a:pt x="36" y="17"/>
                      </a:lnTo>
                      <a:lnTo>
                        <a:pt x="49" y="23"/>
                      </a:lnTo>
                      <a:lnTo>
                        <a:pt x="65" y="30"/>
                      </a:lnTo>
                      <a:lnTo>
                        <a:pt x="81" y="38"/>
                      </a:lnTo>
                      <a:lnTo>
                        <a:pt x="99" y="46"/>
                      </a:lnTo>
                      <a:lnTo>
                        <a:pt x="116" y="55"/>
                      </a:lnTo>
                      <a:lnTo>
                        <a:pt x="134" y="65"/>
                      </a:lnTo>
                      <a:lnTo>
                        <a:pt x="152" y="75"/>
                      </a:lnTo>
                      <a:lnTo>
                        <a:pt x="169" y="86"/>
                      </a:lnTo>
                      <a:lnTo>
                        <a:pt x="187" y="98"/>
                      </a:lnTo>
                      <a:lnTo>
                        <a:pt x="205" y="109"/>
                      </a:lnTo>
                      <a:lnTo>
                        <a:pt x="221" y="121"/>
                      </a:lnTo>
                      <a:lnTo>
                        <a:pt x="235" y="132"/>
                      </a:lnTo>
                      <a:lnTo>
                        <a:pt x="250" y="145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3" name="Freeform 118"/>
                <p:cNvSpPr>
                  <a:spLocks/>
                </p:cNvSpPr>
                <p:nvPr/>
              </p:nvSpPr>
              <p:spPr bwMode="auto">
                <a:xfrm>
                  <a:off x="8279" y="4648"/>
                  <a:ext cx="135" cy="97"/>
                </a:xfrm>
                <a:custGeom>
                  <a:avLst/>
                  <a:gdLst>
                    <a:gd name="T0" fmla="*/ 12 w 406"/>
                    <a:gd name="T1" fmla="*/ 2 h 292"/>
                    <a:gd name="T2" fmla="*/ 13 w 406"/>
                    <a:gd name="T3" fmla="*/ 5 h 292"/>
                    <a:gd name="T4" fmla="*/ 14 w 406"/>
                    <a:gd name="T5" fmla="*/ 7 h 292"/>
                    <a:gd name="T6" fmla="*/ 15 w 406"/>
                    <a:gd name="T7" fmla="*/ 9 h 292"/>
                    <a:gd name="T8" fmla="*/ 15 w 406"/>
                    <a:gd name="T9" fmla="*/ 10 h 292"/>
                    <a:gd name="T10" fmla="*/ 15 w 406"/>
                    <a:gd name="T11" fmla="*/ 10 h 292"/>
                    <a:gd name="T12" fmla="*/ 15 w 406"/>
                    <a:gd name="T13" fmla="*/ 11 h 292"/>
                    <a:gd name="T14" fmla="*/ 14 w 406"/>
                    <a:gd name="T15" fmla="*/ 11 h 292"/>
                    <a:gd name="T16" fmla="*/ 13 w 406"/>
                    <a:gd name="T17" fmla="*/ 9 h 292"/>
                    <a:gd name="T18" fmla="*/ 13 w 406"/>
                    <a:gd name="T19" fmla="*/ 6 h 292"/>
                    <a:gd name="T20" fmla="*/ 12 w 406"/>
                    <a:gd name="T21" fmla="*/ 3 h 292"/>
                    <a:gd name="T22" fmla="*/ 11 w 406"/>
                    <a:gd name="T23" fmla="*/ 2 h 292"/>
                    <a:gd name="T24" fmla="*/ 10 w 406"/>
                    <a:gd name="T25" fmla="*/ 1 h 292"/>
                    <a:gd name="T26" fmla="*/ 9 w 406"/>
                    <a:gd name="T27" fmla="*/ 1 h 292"/>
                    <a:gd name="T28" fmla="*/ 7 w 406"/>
                    <a:gd name="T29" fmla="*/ 2 h 292"/>
                    <a:gd name="T30" fmla="*/ 5 w 406"/>
                    <a:gd name="T31" fmla="*/ 2 h 292"/>
                    <a:gd name="T32" fmla="*/ 4 w 406"/>
                    <a:gd name="T33" fmla="*/ 3 h 292"/>
                    <a:gd name="T34" fmla="*/ 2 w 406"/>
                    <a:gd name="T35" fmla="*/ 4 h 292"/>
                    <a:gd name="T36" fmla="*/ 1 w 406"/>
                    <a:gd name="T37" fmla="*/ 5 h 292"/>
                    <a:gd name="T38" fmla="*/ 0 w 406"/>
                    <a:gd name="T39" fmla="*/ 5 h 292"/>
                    <a:gd name="T40" fmla="*/ 0 w 406"/>
                    <a:gd name="T41" fmla="*/ 5 h 292"/>
                    <a:gd name="T42" fmla="*/ 1 w 406"/>
                    <a:gd name="T43" fmla="*/ 4 h 292"/>
                    <a:gd name="T44" fmla="*/ 2 w 406"/>
                    <a:gd name="T45" fmla="*/ 3 h 292"/>
                    <a:gd name="T46" fmla="*/ 3 w 406"/>
                    <a:gd name="T47" fmla="*/ 2 h 292"/>
                    <a:gd name="T48" fmla="*/ 5 w 406"/>
                    <a:gd name="T49" fmla="*/ 1 h 292"/>
                    <a:gd name="T50" fmla="*/ 8 w 406"/>
                    <a:gd name="T51" fmla="*/ 0 h 292"/>
                    <a:gd name="T52" fmla="*/ 10 w 406"/>
                    <a:gd name="T53" fmla="*/ 0 h 292"/>
                    <a:gd name="T54" fmla="*/ 12 w 406"/>
                    <a:gd name="T55" fmla="*/ 0 h 292"/>
                    <a:gd name="T56" fmla="*/ 12 w 406"/>
                    <a:gd name="T57" fmla="*/ 0 h 292"/>
                    <a:gd name="T58" fmla="*/ 13 w 406"/>
                    <a:gd name="T59" fmla="*/ 0 h 292"/>
                    <a:gd name="T60" fmla="*/ 13 w 406"/>
                    <a:gd name="T61" fmla="*/ 1 h 292"/>
                    <a:gd name="T62" fmla="*/ 12 w 406"/>
                    <a:gd name="T63" fmla="*/ 1 h 292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406"/>
                    <a:gd name="T97" fmla="*/ 0 h 292"/>
                    <a:gd name="T98" fmla="*/ 406 w 406"/>
                    <a:gd name="T99" fmla="*/ 292 h 292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406" h="292">
                      <a:moveTo>
                        <a:pt x="326" y="36"/>
                      </a:moveTo>
                      <a:lnTo>
                        <a:pt x="332" y="65"/>
                      </a:lnTo>
                      <a:lnTo>
                        <a:pt x="340" y="93"/>
                      </a:lnTo>
                      <a:lnTo>
                        <a:pt x="351" y="123"/>
                      </a:lnTo>
                      <a:lnTo>
                        <a:pt x="361" y="152"/>
                      </a:lnTo>
                      <a:lnTo>
                        <a:pt x="373" y="181"/>
                      </a:lnTo>
                      <a:lnTo>
                        <a:pt x="384" y="210"/>
                      </a:lnTo>
                      <a:lnTo>
                        <a:pt x="395" y="237"/>
                      </a:lnTo>
                      <a:lnTo>
                        <a:pt x="405" y="266"/>
                      </a:lnTo>
                      <a:lnTo>
                        <a:pt x="406" y="273"/>
                      </a:lnTo>
                      <a:lnTo>
                        <a:pt x="406" y="279"/>
                      </a:lnTo>
                      <a:lnTo>
                        <a:pt x="404" y="284"/>
                      </a:lnTo>
                      <a:lnTo>
                        <a:pt x="399" y="289"/>
                      </a:lnTo>
                      <a:lnTo>
                        <a:pt x="393" y="292"/>
                      </a:lnTo>
                      <a:lnTo>
                        <a:pt x="387" y="292"/>
                      </a:lnTo>
                      <a:lnTo>
                        <a:pt x="381" y="289"/>
                      </a:lnTo>
                      <a:lnTo>
                        <a:pt x="377" y="283"/>
                      </a:lnTo>
                      <a:lnTo>
                        <a:pt x="364" y="251"/>
                      </a:lnTo>
                      <a:lnTo>
                        <a:pt x="352" y="213"/>
                      </a:lnTo>
                      <a:lnTo>
                        <a:pt x="339" y="171"/>
                      </a:lnTo>
                      <a:lnTo>
                        <a:pt x="329" y="131"/>
                      </a:lnTo>
                      <a:lnTo>
                        <a:pt x="318" y="93"/>
                      </a:lnTo>
                      <a:lnTo>
                        <a:pt x="311" y="63"/>
                      </a:lnTo>
                      <a:lnTo>
                        <a:pt x="307" y="42"/>
                      </a:lnTo>
                      <a:lnTo>
                        <a:pt x="305" y="34"/>
                      </a:lnTo>
                      <a:lnTo>
                        <a:pt x="283" y="34"/>
                      </a:lnTo>
                      <a:lnTo>
                        <a:pt x="261" y="36"/>
                      </a:lnTo>
                      <a:lnTo>
                        <a:pt x="239" y="39"/>
                      </a:lnTo>
                      <a:lnTo>
                        <a:pt x="216" y="43"/>
                      </a:lnTo>
                      <a:lnTo>
                        <a:pt x="192" y="50"/>
                      </a:lnTo>
                      <a:lnTo>
                        <a:pt x="170" y="57"/>
                      </a:lnTo>
                      <a:lnTo>
                        <a:pt x="148" y="65"/>
                      </a:lnTo>
                      <a:lnTo>
                        <a:pt x="126" y="73"/>
                      </a:lnTo>
                      <a:lnTo>
                        <a:pt x="106" y="83"/>
                      </a:lnTo>
                      <a:lnTo>
                        <a:pt x="85" y="93"/>
                      </a:lnTo>
                      <a:lnTo>
                        <a:pt x="67" y="103"/>
                      </a:lnTo>
                      <a:lnTo>
                        <a:pt x="50" y="113"/>
                      </a:lnTo>
                      <a:lnTo>
                        <a:pt x="34" y="122"/>
                      </a:lnTo>
                      <a:lnTo>
                        <a:pt x="20" y="132"/>
                      </a:lnTo>
                      <a:lnTo>
                        <a:pt x="9" y="141"/>
                      </a:lnTo>
                      <a:lnTo>
                        <a:pt x="0" y="148"/>
                      </a:lnTo>
                      <a:lnTo>
                        <a:pt x="0" y="133"/>
                      </a:lnTo>
                      <a:lnTo>
                        <a:pt x="7" y="118"/>
                      </a:lnTo>
                      <a:lnTo>
                        <a:pt x="19" y="102"/>
                      </a:lnTo>
                      <a:lnTo>
                        <a:pt x="35" y="86"/>
                      </a:lnTo>
                      <a:lnTo>
                        <a:pt x="53" y="70"/>
                      </a:lnTo>
                      <a:lnTo>
                        <a:pt x="73" y="54"/>
                      </a:lnTo>
                      <a:lnTo>
                        <a:pt x="92" y="43"/>
                      </a:lnTo>
                      <a:lnTo>
                        <a:pt x="111" y="33"/>
                      </a:lnTo>
                      <a:lnTo>
                        <a:pt x="139" y="23"/>
                      </a:lnTo>
                      <a:lnTo>
                        <a:pt x="173" y="14"/>
                      </a:lnTo>
                      <a:lnTo>
                        <a:pt x="210" y="8"/>
                      </a:lnTo>
                      <a:lnTo>
                        <a:pt x="245" y="4"/>
                      </a:lnTo>
                      <a:lnTo>
                        <a:pt x="277" y="1"/>
                      </a:lnTo>
                      <a:lnTo>
                        <a:pt x="304" y="0"/>
                      </a:lnTo>
                      <a:lnTo>
                        <a:pt x="321" y="0"/>
                      </a:lnTo>
                      <a:lnTo>
                        <a:pt x="329" y="0"/>
                      </a:lnTo>
                      <a:lnTo>
                        <a:pt x="336" y="1"/>
                      </a:lnTo>
                      <a:lnTo>
                        <a:pt x="342" y="6"/>
                      </a:lnTo>
                      <a:lnTo>
                        <a:pt x="345" y="11"/>
                      </a:lnTo>
                      <a:lnTo>
                        <a:pt x="346" y="19"/>
                      </a:lnTo>
                      <a:lnTo>
                        <a:pt x="345" y="26"/>
                      </a:lnTo>
                      <a:lnTo>
                        <a:pt x="340" y="31"/>
                      </a:lnTo>
                      <a:lnTo>
                        <a:pt x="335" y="34"/>
                      </a:lnTo>
                      <a:lnTo>
                        <a:pt x="326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4" name="Freeform 119"/>
                <p:cNvSpPr>
                  <a:spLocks/>
                </p:cNvSpPr>
                <p:nvPr/>
              </p:nvSpPr>
              <p:spPr bwMode="auto">
                <a:xfrm>
                  <a:off x="8272" y="4697"/>
                  <a:ext cx="146" cy="320"/>
                </a:xfrm>
                <a:custGeom>
                  <a:avLst/>
                  <a:gdLst>
                    <a:gd name="T0" fmla="*/ 3 w 439"/>
                    <a:gd name="T1" fmla="*/ 11 h 960"/>
                    <a:gd name="T2" fmla="*/ 3 w 439"/>
                    <a:gd name="T3" fmla="*/ 12 h 960"/>
                    <a:gd name="T4" fmla="*/ 4 w 439"/>
                    <a:gd name="T5" fmla="*/ 14 h 960"/>
                    <a:gd name="T6" fmla="*/ 5 w 439"/>
                    <a:gd name="T7" fmla="*/ 17 h 960"/>
                    <a:gd name="T8" fmla="*/ 6 w 439"/>
                    <a:gd name="T9" fmla="*/ 20 h 960"/>
                    <a:gd name="T10" fmla="*/ 8 w 439"/>
                    <a:gd name="T11" fmla="*/ 23 h 960"/>
                    <a:gd name="T12" fmla="*/ 9 w 439"/>
                    <a:gd name="T13" fmla="*/ 25 h 960"/>
                    <a:gd name="T14" fmla="*/ 11 w 439"/>
                    <a:gd name="T15" fmla="*/ 28 h 960"/>
                    <a:gd name="T16" fmla="*/ 12 w 439"/>
                    <a:gd name="T17" fmla="*/ 31 h 960"/>
                    <a:gd name="T18" fmla="*/ 14 w 439"/>
                    <a:gd name="T19" fmla="*/ 34 h 960"/>
                    <a:gd name="T20" fmla="*/ 14 w 439"/>
                    <a:gd name="T21" fmla="*/ 35 h 960"/>
                    <a:gd name="T22" fmla="*/ 15 w 439"/>
                    <a:gd name="T23" fmla="*/ 36 h 960"/>
                    <a:gd name="T24" fmla="*/ 16 w 439"/>
                    <a:gd name="T25" fmla="*/ 36 h 960"/>
                    <a:gd name="T26" fmla="*/ 16 w 439"/>
                    <a:gd name="T27" fmla="*/ 35 h 960"/>
                    <a:gd name="T28" fmla="*/ 16 w 439"/>
                    <a:gd name="T29" fmla="*/ 35 h 960"/>
                    <a:gd name="T30" fmla="*/ 16 w 439"/>
                    <a:gd name="T31" fmla="*/ 35 h 960"/>
                    <a:gd name="T32" fmla="*/ 15 w 439"/>
                    <a:gd name="T33" fmla="*/ 33 h 960"/>
                    <a:gd name="T34" fmla="*/ 14 w 439"/>
                    <a:gd name="T35" fmla="*/ 31 h 960"/>
                    <a:gd name="T36" fmla="*/ 13 w 439"/>
                    <a:gd name="T37" fmla="*/ 29 h 960"/>
                    <a:gd name="T38" fmla="*/ 12 w 439"/>
                    <a:gd name="T39" fmla="*/ 27 h 960"/>
                    <a:gd name="T40" fmla="*/ 10 w 439"/>
                    <a:gd name="T41" fmla="*/ 24 h 960"/>
                    <a:gd name="T42" fmla="*/ 8 w 439"/>
                    <a:gd name="T43" fmla="*/ 20 h 960"/>
                    <a:gd name="T44" fmla="*/ 6 w 439"/>
                    <a:gd name="T45" fmla="*/ 16 h 960"/>
                    <a:gd name="T46" fmla="*/ 5 w 439"/>
                    <a:gd name="T47" fmla="*/ 12 h 960"/>
                    <a:gd name="T48" fmla="*/ 3 w 439"/>
                    <a:gd name="T49" fmla="*/ 8 h 960"/>
                    <a:gd name="T50" fmla="*/ 2 w 439"/>
                    <a:gd name="T51" fmla="*/ 5 h 960"/>
                    <a:gd name="T52" fmla="*/ 1 w 439"/>
                    <a:gd name="T53" fmla="*/ 2 h 960"/>
                    <a:gd name="T54" fmla="*/ 1 w 439"/>
                    <a:gd name="T55" fmla="*/ 0 h 960"/>
                    <a:gd name="T56" fmla="*/ 0 w 439"/>
                    <a:gd name="T57" fmla="*/ 0 h 960"/>
                    <a:gd name="T58" fmla="*/ 0 w 439"/>
                    <a:gd name="T59" fmla="*/ 0 h 960"/>
                    <a:gd name="T60" fmla="*/ 0 w 439"/>
                    <a:gd name="T61" fmla="*/ 2 h 960"/>
                    <a:gd name="T62" fmla="*/ 1 w 439"/>
                    <a:gd name="T63" fmla="*/ 4 h 960"/>
                    <a:gd name="T64" fmla="*/ 1 w 439"/>
                    <a:gd name="T65" fmla="*/ 7 h 960"/>
                    <a:gd name="T66" fmla="*/ 2 w 439"/>
                    <a:gd name="T67" fmla="*/ 9 h 96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39"/>
                    <a:gd name="T103" fmla="*/ 0 h 960"/>
                    <a:gd name="T104" fmla="*/ 439 w 439"/>
                    <a:gd name="T105" fmla="*/ 960 h 96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39" h="960">
                      <a:moveTo>
                        <a:pt x="72" y="270"/>
                      </a:moveTo>
                      <a:lnTo>
                        <a:pt x="82" y="289"/>
                      </a:lnTo>
                      <a:lnTo>
                        <a:pt x="85" y="302"/>
                      </a:lnTo>
                      <a:lnTo>
                        <a:pt x="87" y="316"/>
                      </a:lnTo>
                      <a:lnTo>
                        <a:pt x="93" y="336"/>
                      </a:lnTo>
                      <a:lnTo>
                        <a:pt x="107" y="376"/>
                      </a:lnTo>
                      <a:lnTo>
                        <a:pt x="124" y="417"/>
                      </a:lnTo>
                      <a:lnTo>
                        <a:pt x="141" y="455"/>
                      </a:lnTo>
                      <a:lnTo>
                        <a:pt x="157" y="494"/>
                      </a:lnTo>
                      <a:lnTo>
                        <a:pt x="175" y="533"/>
                      </a:lnTo>
                      <a:lnTo>
                        <a:pt x="193" y="572"/>
                      </a:lnTo>
                      <a:lnTo>
                        <a:pt x="210" y="611"/>
                      </a:lnTo>
                      <a:lnTo>
                        <a:pt x="229" y="649"/>
                      </a:lnTo>
                      <a:lnTo>
                        <a:pt x="248" y="687"/>
                      </a:lnTo>
                      <a:lnTo>
                        <a:pt x="267" y="726"/>
                      </a:lnTo>
                      <a:lnTo>
                        <a:pt x="287" y="763"/>
                      </a:lnTo>
                      <a:lnTo>
                        <a:pt x="307" y="802"/>
                      </a:lnTo>
                      <a:lnTo>
                        <a:pt x="326" y="839"/>
                      </a:lnTo>
                      <a:lnTo>
                        <a:pt x="347" y="878"/>
                      </a:lnTo>
                      <a:lnTo>
                        <a:pt x="367" y="915"/>
                      </a:lnTo>
                      <a:lnTo>
                        <a:pt x="388" y="954"/>
                      </a:lnTo>
                      <a:lnTo>
                        <a:pt x="391" y="957"/>
                      </a:lnTo>
                      <a:lnTo>
                        <a:pt x="397" y="958"/>
                      </a:lnTo>
                      <a:lnTo>
                        <a:pt x="404" y="960"/>
                      </a:lnTo>
                      <a:lnTo>
                        <a:pt x="413" y="960"/>
                      </a:lnTo>
                      <a:lnTo>
                        <a:pt x="420" y="960"/>
                      </a:lnTo>
                      <a:lnTo>
                        <a:pt x="427" y="958"/>
                      </a:lnTo>
                      <a:lnTo>
                        <a:pt x="433" y="957"/>
                      </a:lnTo>
                      <a:lnTo>
                        <a:pt x="436" y="954"/>
                      </a:lnTo>
                      <a:lnTo>
                        <a:pt x="439" y="948"/>
                      </a:lnTo>
                      <a:lnTo>
                        <a:pt x="439" y="943"/>
                      </a:lnTo>
                      <a:lnTo>
                        <a:pt x="436" y="937"/>
                      </a:lnTo>
                      <a:lnTo>
                        <a:pt x="432" y="932"/>
                      </a:lnTo>
                      <a:lnTo>
                        <a:pt x="414" y="902"/>
                      </a:lnTo>
                      <a:lnTo>
                        <a:pt x="398" y="874"/>
                      </a:lnTo>
                      <a:lnTo>
                        <a:pt x="380" y="843"/>
                      </a:lnTo>
                      <a:lnTo>
                        <a:pt x="364" y="813"/>
                      </a:lnTo>
                      <a:lnTo>
                        <a:pt x="348" y="784"/>
                      </a:lnTo>
                      <a:lnTo>
                        <a:pt x="332" y="754"/>
                      </a:lnTo>
                      <a:lnTo>
                        <a:pt x="314" y="724"/>
                      </a:lnTo>
                      <a:lnTo>
                        <a:pt x="298" y="694"/>
                      </a:lnTo>
                      <a:lnTo>
                        <a:pt x="269" y="638"/>
                      </a:lnTo>
                      <a:lnTo>
                        <a:pt x="242" y="585"/>
                      </a:lnTo>
                      <a:lnTo>
                        <a:pt x="216" y="532"/>
                      </a:lnTo>
                      <a:lnTo>
                        <a:pt x="193" y="477"/>
                      </a:lnTo>
                      <a:lnTo>
                        <a:pt x="169" y="424"/>
                      </a:lnTo>
                      <a:lnTo>
                        <a:pt x="149" y="369"/>
                      </a:lnTo>
                      <a:lnTo>
                        <a:pt x="128" y="312"/>
                      </a:lnTo>
                      <a:lnTo>
                        <a:pt x="107" y="253"/>
                      </a:lnTo>
                      <a:lnTo>
                        <a:pt x="91" y="220"/>
                      </a:lnTo>
                      <a:lnTo>
                        <a:pt x="75" y="181"/>
                      </a:lnTo>
                      <a:lnTo>
                        <a:pt x="60" y="139"/>
                      </a:lnTo>
                      <a:lnTo>
                        <a:pt x="47" y="99"/>
                      </a:lnTo>
                      <a:lnTo>
                        <a:pt x="35" y="62"/>
                      </a:lnTo>
                      <a:lnTo>
                        <a:pt x="25" y="31"/>
                      </a:lnTo>
                      <a:lnTo>
                        <a:pt x="15" y="10"/>
                      </a:lnTo>
                      <a:lnTo>
                        <a:pt x="8" y="0"/>
                      </a:lnTo>
                      <a:lnTo>
                        <a:pt x="5" y="1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6" y="47"/>
                      </a:lnTo>
                      <a:lnTo>
                        <a:pt x="11" y="82"/>
                      </a:lnTo>
                      <a:lnTo>
                        <a:pt x="16" y="115"/>
                      </a:lnTo>
                      <a:lnTo>
                        <a:pt x="24" y="146"/>
                      </a:lnTo>
                      <a:lnTo>
                        <a:pt x="33" y="179"/>
                      </a:lnTo>
                      <a:lnTo>
                        <a:pt x="43" y="211"/>
                      </a:lnTo>
                      <a:lnTo>
                        <a:pt x="56" y="241"/>
                      </a:lnTo>
                      <a:lnTo>
                        <a:pt x="72" y="2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5" name="Freeform 120"/>
                <p:cNvSpPr>
                  <a:spLocks/>
                </p:cNvSpPr>
                <p:nvPr/>
              </p:nvSpPr>
              <p:spPr bwMode="auto">
                <a:xfrm>
                  <a:off x="8416" y="4972"/>
                  <a:ext cx="128" cy="66"/>
                </a:xfrm>
                <a:custGeom>
                  <a:avLst/>
                  <a:gdLst>
                    <a:gd name="T0" fmla="*/ 0 w 382"/>
                    <a:gd name="T1" fmla="*/ 7 h 198"/>
                    <a:gd name="T2" fmla="*/ 0 w 382"/>
                    <a:gd name="T3" fmla="*/ 7 h 198"/>
                    <a:gd name="T4" fmla="*/ 0 w 382"/>
                    <a:gd name="T5" fmla="*/ 7 h 198"/>
                    <a:gd name="T6" fmla="*/ 0 w 382"/>
                    <a:gd name="T7" fmla="*/ 7 h 198"/>
                    <a:gd name="T8" fmla="*/ 0 w 382"/>
                    <a:gd name="T9" fmla="*/ 7 h 198"/>
                    <a:gd name="T10" fmla="*/ 1 w 382"/>
                    <a:gd name="T11" fmla="*/ 7 h 198"/>
                    <a:gd name="T12" fmla="*/ 2 w 382"/>
                    <a:gd name="T13" fmla="*/ 7 h 198"/>
                    <a:gd name="T14" fmla="*/ 3 w 382"/>
                    <a:gd name="T15" fmla="*/ 6 h 198"/>
                    <a:gd name="T16" fmla="*/ 4 w 382"/>
                    <a:gd name="T17" fmla="*/ 6 h 198"/>
                    <a:gd name="T18" fmla="*/ 5 w 382"/>
                    <a:gd name="T19" fmla="*/ 5 h 198"/>
                    <a:gd name="T20" fmla="*/ 5 w 382"/>
                    <a:gd name="T21" fmla="*/ 5 h 198"/>
                    <a:gd name="T22" fmla="*/ 6 w 382"/>
                    <a:gd name="T23" fmla="*/ 5 h 198"/>
                    <a:gd name="T24" fmla="*/ 7 w 382"/>
                    <a:gd name="T25" fmla="*/ 4 h 198"/>
                    <a:gd name="T26" fmla="*/ 8 w 382"/>
                    <a:gd name="T27" fmla="*/ 4 h 198"/>
                    <a:gd name="T28" fmla="*/ 9 w 382"/>
                    <a:gd name="T29" fmla="*/ 4 h 198"/>
                    <a:gd name="T30" fmla="*/ 10 w 382"/>
                    <a:gd name="T31" fmla="*/ 3 h 198"/>
                    <a:gd name="T32" fmla="*/ 11 w 382"/>
                    <a:gd name="T33" fmla="*/ 3 h 198"/>
                    <a:gd name="T34" fmla="*/ 12 w 382"/>
                    <a:gd name="T35" fmla="*/ 2 h 198"/>
                    <a:gd name="T36" fmla="*/ 12 w 382"/>
                    <a:gd name="T37" fmla="*/ 2 h 198"/>
                    <a:gd name="T38" fmla="*/ 13 w 382"/>
                    <a:gd name="T39" fmla="*/ 2 h 198"/>
                    <a:gd name="T40" fmla="*/ 14 w 382"/>
                    <a:gd name="T41" fmla="*/ 1 h 198"/>
                    <a:gd name="T42" fmla="*/ 14 w 382"/>
                    <a:gd name="T43" fmla="*/ 1 h 198"/>
                    <a:gd name="T44" fmla="*/ 14 w 382"/>
                    <a:gd name="T45" fmla="*/ 1 h 198"/>
                    <a:gd name="T46" fmla="*/ 14 w 382"/>
                    <a:gd name="T47" fmla="*/ 0 h 198"/>
                    <a:gd name="T48" fmla="*/ 14 w 382"/>
                    <a:gd name="T49" fmla="*/ 0 h 198"/>
                    <a:gd name="T50" fmla="*/ 14 w 382"/>
                    <a:gd name="T51" fmla="*/ 0 h 198"/>
                    <a:gd name="T52" fmla="*/ 14 w 382"/>
                    <a:gd name="T53" fmla="*/ 0 h 198"/>
                    <a:gd name="T54" fmla="*/ 14 w 382"/>
                    <a:gd name="T55" fmla="*/ 0 h 198"/>
                    <a:gd name="T56" fmla="*/ 13 w 382"/>
                    <a:gd name="T57" fmla="*/ 0 h 198"/>
                    <a:gd name="T58" fmla="*/ 13 w 382"/>
                    <a:gd name="T59" fmla="*/ 1 h 198"/>
                    <a:gd name="T60" fmla="*/ 12 w 382"/>
                    <a:gd name="T61" fmla="*/ 1 h 198"/>
                    <a:gd name="T62" fmla="*/ 10 w 382"/>
                    <a:gd name="T63" fmla="*/ 2 h 198"/>
                    <a:gd name="T64" fmla="*/ 9 w 382"/>
                    <a:gd name="T65" fmla="*/ 2 h 198"/>
                    <a:gd name="T66" fmla="*/ 8 w 382"/>
                    <a:gd name="T67" fmla="*/ 3 h 198"/>
                    <a:gd name="T68" fmla="*/ 7 w 382"/>
                    <a:gd name="T69" fmla="*/ 3 h 198"/>
                    <a:gd name="T70" fmla="*/ 6 w 382"/>
                    <a:gd name="T71" fmla="*/ 4 h 198"/>
                    <a:gd name="T72" fmla="*/ 5 w 382"/>
                    <a:gd name="T73" fmla="*/ 4 h 198"/>
                    <a:gd name="T74" fmla="*/ 4 w 382"/>
                    <a:gd name="T75" fmla="*/ 5 h 198"/>
                    <a:gd name="T76" fmla="*/ 3 w 382"/>
                    <a:gd name="T77" fmla="*/ 5 h 198"/>
                    <a:gd name="T78" fmla="*/ 2 w 382"/>
                    <a:gd name="T79" fmla="*/ 5 h 198"/>
                    <a:gd name="T80" fmla="*/ 1 w 382"/>
                    <a:gd name="T81" fmla="*/ 6 h 198"/>
                    <a:gd name="T82" fmla="*/ 1 w 382"/>
                    <a:gd name="T83" fmla="*/ 6 h 198"/>
                    <a:gd name="T84" fmla="*/ 0 w 382"/>
                    <a:gd name="T85" fmla="*/ 6 h 198"/>
                    <a:gd name="T86" fmla="*/ 0 w 382"/>
                    <a:gd name="T87" fmla="*/ 7 h 198"/>
                    <a:gd name="T88" fmla="*/ 0 w 382"/>
                    <a:gd name="T89" fmla="*/ 7 h 198"/>
                    <a:gd name="T90" fmla="*/ 0 w 382"/>
                    <a:gd name="T91" fmla="*/ 7 h 198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82"/>
                    <a:gd name="T139" fmla="*/ 0 h 198"/>
                    <a:gd name="T140" fmla="*/ 382 w 382"/>
                    <a:gd name="T141" fmla="*/ 198 h 198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82" h="198">
                      <a:moveTo>
                        <a:pt x="2" y="182"/>
                      </a:moveTo>
                      <a:lnTo>
                        <a:pt x="0" y="187"/>
                      </a:lnTo>
                      <a:lnTo>
                        <a:pt x="0" y="191"/>
                      </a:lnTo>
                      <a:lnTo>
                        <a:pt x="2" y="195"/>
                      </a:lnTo>
                      <a:lnTo>
                        <a:pt x="6" y="198"/>
                      </a:lnTo>
                      <a:lnTo>
                        <a:pt x="30" y="187"/>
                      </a:lnTo>
                      <a:lnTo>
                        <a:pt x="52" y="176"/>
                      </a:lnTo>
                      <a:lnTo>
                        <a:pt x="75" y="166"/>
                      </a:lnTo>
                      <a:lnTo>
                        <a:pt x="99" y="156"/>
                      </a:lnTo>
                      <a:lnTo>
                        <a:pt x="124" y="146"/>
                      </a:lnTo>
                      <a:lnTo>
                        <a:pt x="147" y="138"/>
                      </a:lnTo>
                      <a:lnTo>
                        <a:pt x="171" y="128"/>
                      </a:lnTo>
                      <a:lnTo>
                        <a:pt x="194" y="119"/>
                      </a:lnTo>
                      <a:lnTo>
                        <a:pt x="218" y="109"/>
                      </a:lnTo>
                      <a:lnTo>
                        <a:pt x="241" y="99"/>
                      </a:lnTo>
                      <a:lnTo>
                        <a:pt x="265" y="89"/>
                      </a:lnTo>
                      <a:lnTo>
                        <a:pt x="287" y="77"/>
                      </a:lnTo>
                      <a:lnTo>
                        <a:pt x="310" y="66"/>
                      </a:lnTo>
                      <a:lnTo>
                        <a:pt x="332" y="54"/>
                      </a:lnTo>
                      <a:lnTo>
                        <a:pt x="354" y="41"/>
                      </a:lnTo>
                      <a:lnTo>
                        <a:pt x="376" y="27"/>
                      </a:lnTo>
                      <a:lnTo>
                        <a:pt x="381" y="23"/>
                      </a:lnTo>
                      <a:lnTo>
                        <a:pt x="382" y="17"/>
                      </a:lnTo>
                      <a:lnTo>
                        <a:pt x="382" y="11"/>
                      </a:lnTo>
                      <a:lnTo>
                        <a:pt x="379" y="7"/>
                      </a:lnTo>
                      <a:lnTo>
                        <a:pt x="375" y="3"/>
                      </a:lnTo>
                      <a:lnTo>
                        <a:pt x="369" y="0"/>
                      </a:lnTo>
                      <a:lnTo>
                        <a:pt x="363" y="0"/>
                      </a:lnTo>
                      <a:lnTo>
                        <a:pt x="359" y="3"/>
                      </a:lnTo>
                      <a:lnTo>
                        <a:pt x="335" y="16"/>
                      </a:lnTo>
                      <a:lnTo>
                        <a:pt x="309" y="28"/>
                      </a:lnTo>
                      <a:lnTo>
                        <a:pt x="281" y="41"/>
                      </a:lnTo>
                      <a:lnTo>
                        <a:pt x="253" y="56"/>
                      </a:lnTo>
                      <a:lnTo>
                        <a:pt x="223" y="70"/>
                      </a:lnTo>
                      <a:lnTo>
                        <a:pt x="193" y="84"/>
                      </a:lnTo>
                      <a:lnTo>
                        <a:pt x="163" y="97"/>
                      </a:lnTo>
                      <a:lnTo>
                        <a:pt x="135" y="112"/>
                      </a:lnTo>
                      <a:lnTo>
                        <a:pt x="107" y="125"/>
                      </a:lnTo>
                      <a:lnTo>
                        <a:pt x="83" y="136"/>
                      </a:lnTo>
                      <a:lnTo>
                        <a:pt x="61" y="148"/>
                      </a:lnTo>
                      <a:lnTo>
                        <a:pt x="40" y="158"/>
                      </a:lnTo>
                      <a:lnTo>
                        <a:pt x="24" y="166"/>
                      </a:lnTo>
                      <a:lnTo>
                        <a:pt x="12" y="174"/>
                      </a:lnTo>
                      <a:lnTo>
                        <a:pt x="5" y="179"/>
                      </a:lnTo>
                      <a:lnTo>
                        <a:pt x="2" y="18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6" name="Freeform 121"/>
                <p:cNvSpPr>
                  <a:spLocks/>
                </p:cNvSpPr>
                <p:nvPr/>
              </p:nvSpPr>
              <p:spPr bwMode="auto">
                <a:xfrm>
                  <a:off x="8304" y="4693"/>
                  <a:ext cx="76" cy="80"/>
                </a:xfrm>
                <a:custGeom>
                  <a:avLst/>
                  <a:gdLst>
                    <a:gd name="T0" fmla="*/ 4 w 229"/>
                    <a:gd name="T1" fmla="*/ 0 h 240"/>
                    <a:gd name="T2" fmla="*/ 4 w 229"/>
                    <a:gd name="T3" fmla="*/ 0 h 240"/>
                    <a:gd name="T4" fmla="*/ 3 w 229"/>
                    <a:gd name="T5" fmla="*/ 0 h 240"/>
                    <a:gd name="T6" fmla="*/ 3 w 229"/>
                    <a:gd name="T7" fmla="*/ 0 h 240"/>
                    <a:gd name="T8" fmla="*/ 2 w 229"/>
                    <a:gd name="T9" fmla="*/ 0 h 240"/>
                    <a:gd name="T10" fmla="*/ 2 w 229"/>
                    <a:gd name="T11" fmla="*/ 0 h 240"/>
                    <a:gd name="T12" fmla="*/ 1 w 229"/>
                    <a:gd name="T13" fmla="*/ 1 h 240"/>
                    <a:gd name="T14" fmla="*/ 0 w 229"/>
                    <a:gd name="T15" fmla="*/ 3 h 240"/>
                    <a:gd name="T16" fmla="*/ 0 w 229"/>
                    <a:gd name="T17" fmla="*/ 4 h 240"/>
                    <a:gd name="T18" fmla="*/ 1 w 229"/>
                    <a:gd name="T19" fmla="*/ 6 h 240"/>
                    <a:gd name="T20" fmla="*/ 1 w 229"/>
                    <a:gd name="T21" fmla="*/ 7 h 240"/>
                    <a:gd name="T22" fmla="*/ 2 w 229"/>
                    <a:gd name="T23" fmla="*/ 8 h 240"/>
                    <a:gd name="T24" fmla="*/ 3 w 229"/>
                    <a:gd name="T25" fmla="*/ 9 h 240"/>
                    <a:gd name="T26" fmla="*/ 4 w 229"/>
                    <a:gd name="T27" fmla="*/ 9 h 240"/>
                    <a:gd name="T28" fmla="*/ 6 w 229"/>
                    <a:gd name="T29" fmla="*/ 8 h 240"/>
                    <a:gd name="T30" fmla="*/ 7 w 229"/>
                    <a:gd name="T31" fmla="*/ 8 h 240"/>
                    <a:gd name="T32" fmla="*/ 8 w 229"/>
                    <a:gd name="T33" fmla="*/ 6 h 240"/>
                    <a:gd name="T34" fmla="*/ 8 w 229"/>
                    <a:gd name="T35" fmla="*/ 5 h 240"/>
                    <a:gd name="T36" fmla="*/ 8 w 229"/>
                    <a:gd name="T37" fmla="*/ 4 h 240"/>
                    <a:gd name="T38" fmla="*/ 8 w 229"/>
                    <a:gd name="T39" fmla="*/ 4 h 240"/>
                    <a:gd name="T40" fmla="*/ 8 w 229"/>
                    <a:gd name="T41" fmla="*/ 4 h 240"/>
                    <a:gd name="T42" fmla="*/ 7 w 229"/>
                    <a:gd name="T43" fmla="*/ 4 h 240"/>
                    <a:gd name="T44" fmla="*/ 7 w 229"/>
                    <a:gd name="T45" fmla="*/ 5 h 240"/>
                    <a:gd name="T46" fmla="*/ 7 w 229"/>
                    <a:gd name="T47" fmla="*/ 6 h 240"/>
                    <a:gd name="T48" fmla="*/ 6 w 229"/>
                    <a:gd name="T49" fmla="*/ 7 h 240"/>
                    <a:gd name="T50" fmla="*/ 5 w 229"/>
                    <a:gd name="T51" fmla="*/ 7 h 240"/>
                    <a:gd name="T52" fmla="*/ 3 w 229"/>
                    <a:gd name="T53" fmla="*/ 7 h 240"/>
                    <a:gd name="T54" fmla="*/ 2 w 229"/>
                    <a:gd name="T55" fmla="*/ 7 h 240"/>
                    <a:gd name="T56" fmla="*/ 2 w 229"/>
                    <a:gd name="T57" fmla="*/ 5 h 240"/>
                    <a:gd name="T58" fmla="*/ 1 w 229"/>
                    <a:gd name="T59" fmla="*/ 4 h 240"/>
                    <a:gd name="T60" fmla="*/ 1 w 229"/>
                    <a:gd name="T61" fmla="*/ 3 h 240"/>
                    <a:gd name="T62" fmla="*/ 2 w 229"/>
                    <a:gd name="T63" fmla="*/ 2 h 240"/>
                    <a:gd name="T64" fmla="*/ 2 w 229"/>
                    <a:gd name="T65" fmla="*/ 1 h 240"/>
                    <a:gd name="T66" fmla="*/ 3 w 229"/>
                    <a:gd name="T67" fmla="*/ 1 h 240"/>
                    <a:gd name="T68" fmla="*/ 4 w 229"/>
                    <a:gd name="T69" fmla="*/ 1 h 240"/>
                    <a:gd name="T70" fmla="*/ 4 w 229"/>
                    <a:gd name="T71" fmla="*/ 1 h 240"/>
                    <a:gd name="T72" fmla="*/ 5 w 229"/>
                    <a:gd name="T73" fmla="*/ 1 h 240"/>
                    <a:gd name="T74" fmla="*/ 5 w 229"/>
                    <a:gd name="T75" fmla="*/ 0 h 24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29"/>
                    <a:gd name="T115" fmla="*/ 0 h 240"/>
                    <a:gd name="T116" fmla="*/ 229 w 229"/>
                    <a:gd name="T117" fmla="*/ 240 h 24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29" h="240">
                      <a:moveTo>
                        <a:pt x="126" y="4"/>
                      </a:moveTo>
                      <a:lnTo>
                        <a:pt x="119" y="3"/>
                      </a:lnTo>
                      <a:lnTo>
                        <a:pt x="111" y="3"/>
                      </a:lnTo>
                      <a:lnTo>
                        <a:pt x="105" y="1"/>
                      </a:lnTo>
                      <a:lnTo>
                        <a:pt x="102" y="1"/>
                      </a:lnTo>
                      <a:lnTo>
                        <a:pt x="94" y="0"/>
                      </a:lnTo>
                      <a:lnTo>
                        <a:pt x="83" y="0"/>
                      </a:lnTo>
                      <a:lnTo>
                        <a:pt x="75" y="1"/>
                      </a:lnTo>
                      <a:lnTo>
                        <a:pt x="66" y="3"/>
                      </a:lnTo>
                      <a:lnTo>
                        <a:pt x="57" y="4"/>
                      </a:lnTo>
                      <a:lnTo>
                        <a:pt x="48" y="9"/>
                      </a:lnTo>
                      <a:lnTo>
                        <a:pt x="41" y="13"/>
                      </a:lnTo>
                      <a:lnTo>
                        <a:pt x="33" y="17"/>
                      </a:lnTo>
                      <a:lnTo>
                        <a:pt x="17" y="34"/>
                      </a:lnTo>
                      <a:lnTo>
                        <a:pt x="6" y="55"/>
                      </a:lnTo>
                      <a:lnTo>
                        <a:pt x="1" y="76"/>
                      </a:lnTo>
                      <a:lnTo>
                        <a:pt x="0" y="98"/>
                      </a:lnTo>
                      <a:lnTo>
                        <a:pt x="3" y="121"/>
                      </a:lnTo>
                      <a:lnTo>
                        <a:pt x="8" y="144"/>
                      </a:lnTo>
                      <a:lnTo>
                        <a:pt x="16" y="167"/>
                      </a:lnTo>
                      <a:lnTo>
                        <a:pt x="26" y="187"/>
                      </a:lnTo>
                      <a:lnTo>
                        <a:pt x="35" y="200"/>
                      </a:lnTo>
                      <a:lnTo>
                        <a:pt x="45" y="213"/>
                      </a:lnTo>
                      <a:lnTo>
                        <a:pt x="57" y="223"/>
                      </a:lnTo>
                      <a:lnTo>
                        <a:pt x="70" y="230"/>
                      </a:lnTo>
                      <a:lnTo>
                        <a:pt x="85" y="236"/>
                      </a:lnTo>
                      <a:lnTo>
                        <a:pt x="101" y="240"/>
                      </a:lnTo>
                      <a:lnTo>
                        <a:pt x="116" y="240"/>
                      </a:lnTo>
                      <a:lnTo>
                        <a:pt x="132" y="237"/>
                      </a:lnTo>
                      <a:lnTo>
                        <a:pt x="154" y="228"/>
                      </a:lnTo>
                      <a:lnTo>
                        <a:pt x="174" y="218"/>
                      </a:lnTo>
                      <a:lnTo>
                        <a:pt x="192" y="204"/>
                      </a:lnTo>
                      <a:lnTo>
                        <a:pt x="208" y="188"/>
                      </a:lnTo>
                      <a:lnTo>
                        <a:pt x="218" y="171"/>
                      </a:lnTo>
                      <a:lnTo>
                        <a:pt x="226" y="151"/>
                      </a:lnTo>
                      <a:lnTo>
                        <a:pt x="229" y="131"/>
                      </a:lnTo>
                      <a:lnTo>
                        <a:pt x="226" y="109"/>
                      </a:lnTo>
                      <a:lnTo>
                        <a:pt x="224" y="103"/>
                      </a:lnTo>
                      <a:lnTo>
                        <a:pt x="221" y="98"/>
                      </a:lnTo>
                      <a:lnTo>
                        <a:pt x="215" y="95"/>
                      </a:lnTo>
                      <a:lnTo>
                        <a:pt x="210" y="93"/>
                      </a:lnTo>
                      <a:lnTo>
                        <a:pt x="204" y="95"/>
                      </a:lnTo>
                      <a:lnTo>
                        <a:pt x="198" y="99"/>
                      </a:lnTo>
                      <a:lnTo>
                        <a:pt x="195" y="105"/>
                      </a:lnTo>
                      <a:lnTo>
                        <a:pt x="195" y="111"/>
                      </a:lnTo>
                      <a:lnTo>
                        <a:pt x="193" y="126"/>
                      </a:lnTo>
                      <a:lnTo>
                        <a:pt x="189" y="142"/>
                      </a:lnTo>
                      <a:lnTo>
                        <a:pt x="183" y="158"/>
                      </a:lnTo>
                      <a:lnTo>
                        <a:pt x="174" y="171"/>
                      </a:lnTo>
                      <a:lnTo>
                        <a:pt x="164" y="181"/>
                      </a:lnTo>
                      <a:lnTo>
                        <a:pt x="149" y="190"/>
                      </a:lnTo>
                      <a:lnTo>
                        <a:pt x="133" y="195"/>
                      </a:lnTo>
                      <a:lnTo>
                        <a:pt x="113" y="198"/>
                      </a:lnTo>
                      <a:lnTo>
                        <a:pt x="92" y="197"/>
                      </a:lnTo>
                      <a:lnTo>
                        <a:pt x="76" y="188"/>
                      </a:lnTo>
                      <a:lnTo>
                        <a:pt x="63" y="177"/>
                      </a:lnTo>
                      <a:lnTo>
                        <a:pt x="54" y="161"/>
                      </a:lnTo>
                      <a:lnTo>
                        <a:pt x="47" y="142"/>
                      </a:lnTo>
                      <a:lnTo>
                        <a:pt x="41" y="124"/>
                      </a:lnTo>
                      <a:lnTo>
                        <a:pt x="36" y="103"/>
                      </a:lnTo>
                      <a:lnTo>
                        <a:pt x="35" y="85"/>
                      </a:lnTo>
                      <a:lnTo>
                        <a:pt x="35" y="73"/>
                      </a:lnTo>
                      <a:lnTo>
                        <a:pt x="36" y="62"/>
                      </a:lnTo>
                      <a:lnTo>
                        <a:pt x="41" y="50"/>
                      </a:lnTo>
                      <a:lnTo>
                        <a:pt x="48" y="40"/>
                      </a:lnTo>
                      <a:lnTo>
                        <a:pt x="55" y="33"/>
                      </a:lnTo>
                      <a:lnTo>
                        <a:pt x="66" y="26"/>
                      </a:lnTo>
                      <a:lnTo>
                        <a:pt x="77" y="21"/>
                      </a:lnTo>
                      <a:lnTo>
                        <a:pt x="92" y="19"/>
                      </a:lnTo>
                      <a:lnTo>
                        <a:pt x="97" y="19"/>
                      </a:lnTo>
                      <a:lnTo>
                        <a:pt x="105" y="19"/>
                      </a:lnTo>
                      <a:lnTo>
                        <a:pt x="120" y="19"/>
                      </a:lnTo>
                      <a:lnTo>
                        <a:pt x="135" y="21"/>
                      </a:lnTo>
                      <a:lnTo>
                        <a:pt x="139" y="20"/>
                      </a:lnTo>
                      <a:lnTo>
                        <a:pt x="139" y="14"/>
                      </a:lnTo>
                      <a:lnTo>
                        <a:pt x="133" y="9"/>
                      </a:lnTo>
                      <a:lnTo>
                        <a:pt x="126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7" name="Freeform 122"/>
                <p:cNvSpPr>
                  <a:spLocks/>
                </p:cNvSpPr>
                <p:nvPr/>
              </p:nvSpPr>
              <p:spPr bwMode="auto">
                <a:xfrm>
                  <a:off x="8401" y="4895"/>
                  <a:ext cx="93" cy="90"/>
                </a:xfrm>
                <a:custGeom>
                  <a:avLst/>
                  <a:gdLst>
                    <a:gd name="T0" fmla="*/ 2 w 281"/>
                    <a:gd name="T1" fmla="*/ 0 h 270"/>
                    <a:gd name="T2" fmla="*/ 1 w 281"/>
                    <a:gd name="T3" fmla="*/ 1 h 270"/>
                    <a:gd name="T4" fmla="*/ 1 w 281"/>
                    <a:gd name="T5" fmla="*/ 2 h 270"/>
                    <a:gd name="T6" fmla="*/ 0 w 281"/>
                    <a:gd name="T7" fmla="*/ 3 h 270"/>
                    <a:gd name="T8" fmla="*/ 0 w 281"/>
                    <a:gd name="T9" fmla="*/ 4 h 270"/>
                    <a:gd name="T10" fmla="*/ 0 w 281"/>
                    <a:gd name="T11" fmla="*/ 5 h 270"/>
                    <a:gd name="T12" fmla="*/ 1 w 281"/>
                    <a:gd name="T13" fmla="*/ 7 h 270"/>
                    <a:gd name="T14" fmla="*/ 1 w 281"/>
                    <a:gd name="T15" fmla="*/ 8 h 270"/>
                    <a:gd name="T16" fmla="*/ 2 w 281"/>
                    <a:gd name="T17" fmla="*/ 9 h 270"/>
                    <a:gd name="T18" fmla="*/ 4 w 281"/>
                    <a:gd name="T19" fmla="*/ 10 h 270"/>
                    <a:gd name="T20" fmla="*/ 5 w 281"/>
                    <a:gd name="T21" fmla="*/ 10 h 270"/>
                    <a:gd name="T22" fmla="*/ 7 w 281"/>
                    <a:gd name="T23" fmla="*/ 10 h 270"/>
                    <a:gd name="T24" fmla="*/ 8 w 281"/>
                    <a:gd name="T25" fmla="*/ 9 h 270"/>
                    <a:gd name="T26" fmla="*/ 9 w 281"/>
                    <a:gd name="T27" fmla="*/ 8 h 270"/>
                    <a:gd name="T28" fmla="*/ 10 w 281"/>
                    <a:gd name="T29" fmla="*/ 7 h 270"/>
                    <a:gd name="T30" fmla="*/ 10 w 281"/>
                    <a:gd name="T31" fmla="*/ 6 h 270"/>
                    <a:gd name="T32" fmla="*/ 10 w 281"/>
                    <a:gd name="T33" fmla="*/ 5 h 270"/>
                    <a:gd name="T34" fmla="*/ 10 w 281"/>
                    <a:gd name="T35" fmla="*/ 4 h 270"/>
                    <a:gd name="T36" fmla="*/ 9 w 281"/>
                    <a:gd name="T37" fmla="*/ 4 h 270"/>
                    <a:gd name="T38" fmla="*/ 9 w 281"/>
                    <a:gd name="T39" fmla="*/ 5 h 270"/>
                    <a:gd name="T40" fmla="*/ 9 w 281"/>
                    <a:gd name="T41" fmla="*/ 5 h 270"/>
                    <a:gd name="T42" fmla="*/ 9 w 281"/>
                    <a:gd name="T43" fmla="*/ 6 h 270"/>
                    <a:gd name="T44" fmla="*/ 8 w 281"/>
                    <a:gd name="T45" fmla="*/ 7 h 270"/>
                    <a:gd name="T46" fmla="*/ 7 w 281"/>
                    <a:gd name="T47" fmla="*/ 8 h 270"/>
                    <a:gd name="T48" fmla="*/ 6 w 281"/>
                    <a:gd name="T49" fmla="*/ 8 h 270"/>
                    <a:gd name="T50" fmla="*/ 4 w 281"/>
                    <a:gd name="T51" fmla="*/ 7 h 270"/>
                    <a:gd name="T52" fmla="*/ 2 w 281"/>
                    <a:gd name="T53" fmla="*/ 6 h 270"/>
                    <a:gd name="T54" fmla="*/ 1 w 281"/>
                    <a:gd name="T55" fmla="*/ 4 h 270"/>
                    <a:gd name="T56" fmla="*/ 2 w 281"/>
                    <a:gd name="T57" fmla="*/ 3 h 270"/>
                    <a:gd name="T58" fmla="*/ 2 w 281"/>
                    <a:gd name="T59" fmla="*/ 2 h 270"/>
                    <a:gd name="T60" fmla="*/ 3 w 281"/>
                    <a:gd name="T61" fmla="*/ 1 h 270"/>
                    <a:gd name="T62" fmla="*/ 4 w 281"/>
                    <a:gd name="T63" fmla="*/ 1 h 270"/>
                    <a:gd name="T64" fmla="*/ 4 w 281"/>
                    <a:gd name="T65" fmla="*/ 0 h 270"/>
                    <a:gd name="T66" fmla="*/ 3 w 281"/>
                    <a:gd name="T67" fmla="*/ 0 h 27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81"/>
                    <a:gd name="T103" fmla="*/ 0 h 270"/>
                    <a:gd name="T104" fmla="*/ 281 w 281"/>
                    <a:gd name="T105" fmla="*/ 270 h 27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81" h="270">
                      <a:moveTo>
                        <a:pt x="75" y="5"/>
                      </a:moveTo>
                      <a:lnTo>
                        <a:pt x="61" y="10"/>
                      </a:lnTo>
                      <a:lnTo>
                        <a:pt x="47" y="19"/>
                      </a:lnTo>
                      <a:lnTo>
                        <a:pt x="34" y="28"/>
                      </a:lnTo>
                      <a:lnTo>
                        <a:pt x="24" y="39"/>
                      </a:lnTo>
                      <a:lnTo>
                        <a:pt x="15" y="52"/>
                      </a:lnTo>
                      <a:lnTo>
                        <a:pt x="8" y="65"/>
                      </a:lnTo>
                      <a:lnTo>
                        <a:pt x="3" y="81"/>
                      </a:lnTo>
                      <a:lnTo>
                        <a:pt x="0" y="97"/>
                      </a:lnTo>
                      <a:lnTo>
                        <a:pt x="0" y="114"/>
                      </a:lnTo>
                      <a:lnTo>
                        <a:pt x="2" y="130"/>
                      </a:lnTo>
                      <a:lnTo>
                        <a:pt x="6" y="145"/>
                      </a:lnTo>
                      <a:lnTo>
                        <a:pt x="12" y="161"/>
                      </a:lnTo>
                      <a:lnTo>
                        <a:pt x="18" y="176"/>
                      </a:lnTo>
                      <a:lnTo>
                        <a:pt x="27" y="191"/>
                      </a:lnTo>
                      <a:lnTo>
                        <a:pt x="37" y="204"/>
                      </a:lnTo>
                      <a:lnTo>
                        <a:pt x="49" y="217"/>
                      </a:lnTo>
                      <a:lnTo>
                        <a:pt x="65" y="232"/>
                      </a:lnTo>
                      <a:lnTo>
                        <a:pt x="83" y="245"/>
                      </a:lnTo>
                      <a:lnTo>
                        <a:pt x="102" y="258"/>
                      </a:lnTo>
                      <a:lnTo>
                        <a:pt x="122" y="266"/>
                      </a:lnTo>
                      <a:lnTo>
                        <a:pt x="143" y="270"/>
                      </a:lnTo>
                      <a:lnTo>
                        <a:pt x="165" y="270"/>
                      </a:lnTo>
                      <a:lnTo>
                        <a:pt x="185" y="265"/>
                      </a:lnTo>
                      <a:lnTo>
                        <a:pt x="206" y="252"/>
                      </a:lnTo>
                      <a:lnTo>
                        <a:pt x="219" y="240"/>
                      </a:lnTo>
                      <a:lnTo>
                        <a:pt x="232" y="229"/>
                      </a:lnTo>
                      <a:lnTo>
                        <a:pt x="244" y="216"/>
                      </a:lnTo>
                      <a:lnTo>
                        <a:pt x="254" y="203"/>
                      </a:lnTo>
                      <a:lnTo>
                        <a:pt x="263" y="189"/>
                      </a:lnTo>
                      <a:lnTo>
                        <a:pt x="270" y="174"/>
                      </a:lnTo>
                      <a:lnTo>
                        <a:pt x="276" y="158"/>
                      </a:lnTo>
                      <a:lnTo>
                        <a:pt x="279" y="141"/>
                      </a:lnTo>
                      <a:lnTo>
                        <a:pt x="281" y="134"/>
                      </a:lnTo>
                      <a:lnTo>
                        <a:pt x="279" y="127"/>
                      </a:lnTo>
                      <a:lnTo>
                        <a:pt x="275" y="121"/>
                      </a:lnTo>
                      <a:lnTo>
                        <a:pt x="268" y="117"/>
                      </a:lnTo>
                      <a:lnTo>
                        <a:pt x="259" y="117"/>
                      </a:lnTo>
                      <a:lnTo>
                        <a:pt x="251" y="118"/>
                      </a:lnTo>
                      <a:lnTo>
                        <a:pt x="245" y="122"/>
                      </a:lnTo>
                      <a:lnTo>
                        <a:pt x="243" y="130"/>
                      </a:lnTo>
                      <a:lnTo>
                        <a:pt x="243" y="133"/>
                      </a:lnTo>
                      <a:lnTo>
                        <a:pt x="240" y="140"/>
                      </a:lnTo>
                      <a:lnTo>
                        <a:pt x="235" y="151"/>
                      </a:lnTo>
                      <a:lnTo>
                        <a:pt x="229" y="164"/>
                      </a:lnTo>
                      <a:lnTo>
                        <a:pt x="222" y="179"/>
                      </a:lnTo>
                      <a:lnTo>
                        <a:pt x="210" y="191"/>
                      </a:lnTo>
                      <a:lnTo>
                        <a:pt x="199" y="203"/>
                      </a:lnTo>
                      <a:lnTo>
                        <a:pt x="182" y="210"/>
                      </a:lnTo>
                      <a:lnTo>
                        <a:pt x="154" y="212"/>
                      </a:lnTo>
                      <a:lnTo>
                        <a:pt x="127" y="207"/>
                      </a:lnTo>
                      <a:lnTo>
                        <a:pt x="100" y="197"/>
                      </a:lnTo>
                      <a:lnTo>
                        <a:pt x="78" y="181"/>
                      </a:lnTo>
                      <a:lnTo>
                        <a:pt x="59" y="163"/>
                      </a:lnTo>
                      <a:lnTo>
                        <a:pt x="46" y="140"/>
                      </a:lnTo>
                      <a:lnTo>
                        <a:pt x="40" y="114"/>
                      </a:lnTo>
                      <a:lnTo>
                        <a:pt x="40" y="87"/>
                      </a:lnTo>
                      <a:lnTo>
                        <a:pt x="44" y="74"/>
                      </a:lnTo>
                      <a:lnTo>
                        <a:pt x="50" y="62"/>
                      </a:lnTo>
                      <a:lnTo>
                        <a:pt x="59" y="51"/>
                      </a:lnTo>
                      <a:lnTo>
                        <a:pt x="69" y="41"/>
                      </a:lnTo>
                      <a:lnTo>
                        <a:pt x="80" y="31"/>
                      </a:lnTo>
                      <a:lnTo>
                        <a:pt x="91" y="23"/>
                      </a:lnTo>
                      <a:lnTo>
                        <a:pt x="102" y="19"/>
                      </a:lnTo>
                      <a:lnTo>
                        <a:pt x="112" y="16"/>
                      </a:lnTo>
                      <a:lnTo>
                        <a:pt x="110" y="5"/>
                      </a:lnTo>
                      <a:lnTo>
                        <a:pt x="102" y="0"/>
                      </a:lnTo>
                      <a:lnTo>
                        <a:pt x="88" y="2"/>
                      </a:lnTo>
                      <a:lnTo>
                        <a:pt x="75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8" name="Freeform 123"/>
                <p:cNvSpPr>
                  <a:spLocks/>
                </p:cNvSpPr>
                <p:nvPr/>
              </p:nvSpPr>
              <p:spPr bwMode="auto">
                <a:xfrm>
                  <a:off x="8431" y="4921"/>
                  <a:ext cx="5" cy="4"/>
                </a:xfrm>
                <a:custGeom>
                  <a:avLst/>
                  <a:gdLst>
                    <a:gd name="T0" fmla="*/ 0 w 15"/>
                    <a:gd name="T1" fmla="*/ 0 h 13"/>
                    <a:gd name="T2" fmla="*/ 0 w 15"/>
                    <a:gd name="T3" fmla="*/ 0 h 13"/>
                    <a:gd name="T4" fmla="*/ 0 w 15"/>
                    <a:gd name="T5" fmla="*/ 0 h 13"/>
                    <a:gd name="T6" fmla="*/ 0 w 15"/>
                    <a:gd name="T7" fmla="*/ 0 h 13"/>
                    <a:gd name="T8" fmla="*/ 0 w 15"/>
                    <a:gd name="T9" fmla="*/ 0 h 13"/>
                    <a:gd name="T10" fmla="*/ 0 w 15"/>
                    <a:gd name="T11" fmla="*/ 0 h 13"/>
                    <a:gd name="T12" fmla="*/ 1 w 15"/>
                    <a:gd name="T13" fmla="*/ 0 h 13"/>
                    <a:gd name="T14" fmla="*/ 1 w 15"/>
                    <a:gd name="T15" fmla="*/ 0 h 13"/>
                    <a:gd name="T16" fmla="*/ 1 w 15"/>
                    <a:gd name="T17" fmla="*/ 0 h 13"/>
                    <a:gd name="T18" fmla="*/ 1 w 15"/>
                    <a:gd name="T19" fmla="*/ 0 h 13"/>
                    <a:gd name="T20" fmla="*/ 1 w 15"/>
                    <a:gd name="T21" fmla="*/ 0 h 13"/>
                    <a:gd name="T22" fmla="*/ 0 w 15"/>
                    <a:gd name="T23" fmla="*/ 0 h 13"/>
                    <a:gd name="T24" fmla="*/ 0 w 15"/>
                    <a:gd name="T25" fmla="*/ 0 h 13"/>
                    <a:gd name="T26" fmla="*/ 0 w 15"/>
                    <a:gd name="T27" fmla="*/ 0 h 13"/>
                    <a:gd name="T28" fmla="*/ 0 w 15"/>
                    <a:gd name="T29" fmla="*/ 0 h 13"/>
                    <a:gd name="T30" fmla="*/ 0 w 15"/>
                    <a:gd name="T31" fmla="*/ 0 h 13"/>
                    <a:gd name="T32" fmla="*/ 0 w 15"/>
                    <a:gd name="T33" fmla="*/ 0 h 13"/>
                    <a:gd name="T34" fmla="*/ 0 w 15"/>
                    <a:gd name="T35" fmla="*/ 0 h 1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5"/>
                    <a:gd name="T55" fmla="*/ 0 h 13"/>
                    <a:gd name="T56" fmla="*/ 15 w 15"/>
                    <a:gd name="T57" fmla="*/ 13 h 1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5" h="13">
                      <a:moveTo>
                        <a:pt x="0" y="6"/>
                      </a:moveTo>
                      <a:lnTo>
                        <a:pt x="2" y="9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8" y="13"/>
                      </a:lnTo>
                      <a:lnTo>
                        <a:pt x="11" y="13"/>
                      </a:lnTo>
                      <a:lnTo>
                        <a:pt x="14" y="11"/>
                      </a:lnTo>
                      <a:lnTo>
                        <a:pt x="15" y="9"/>
                      </a:lnTo>
                      <a:lnTo>
                        <a:pt x="15" y="6"/>
                      </a:lnTo>
                      <a:lnTo>
                        <a:pt x="15" y="4"/>
                      </a:lnTo>
                      <a:lnTo>
                        <a:pt x="14" y="1"/>
                      </a:ln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3" y="1"/>
                      </a:lnTo>
                      <a:lnTo>
                        <a:pt x="2" y="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9" name="Freeform 124"/>
                <p:cNvSpPr>
                  <a:spLocks/>
                </p:cNvSpPr>
                <p:nvPr/>
              </p:nvSpPr>
              <p:spPr bwMode="auto">
                <a:xfrm>
                  <a:off x="8447" y="4911"/>
                  <a:ext cx="6" cy="6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 h 17"/>
                    <a:gd name="T4" fmla="*/ 0 w 17"/>
                    <a:gd name="T5" fmla="*/ 1 h 17"/>
                    <a:gd name="T6" fmla="*/ 0 w 17"/>
                    <a:gd name="T7" fmla="*/ 1 h 17"/>
                    <a:gd name="T8" fmla="*/ 0 w 17"/>
                    <a:gd name="T9" fmla="*/ 1 h 17"/>
                    <a:gd name="T10" fmla="*/ 1 w 17"/>
                    <a:gd name="T11" fmla="*/ 1 h 17"/>
                    <a:gd name="T12" fmla="*/ 1 w 17"/>
                    <a:gd name="T13" fmla="*/ 1 h 17"/>
                    <a:gd name="T14" fmla="*/ 1 w 17"/>
                    <a:gd name="T15" fmla="*/ 1 h 17"/>
                    <a:gd name="T16" fmla="*/ 1 w 17"/>
                    <a:gd name="T17" fmla="*/ 0 h 17"/>
                    <a:gd name="T18" fmla="*/ 1 w 17"/>
                    <a:gd name="T19" fmla="*/ 0 h 17"/>
                    <a:gd name="T20" fmla="*/ 1 w 17"/>
                    <a:gd name="T21" fmla="*/ 0 h 17"/>
                    <a:gd name="T22" fmla="*/ 1 w 17"/>
                    <a:gd name="T23" fmla="*/ 0 h 17"/>
                    <a:gd name="T24" fmla="*/ 0 w 17"/>
                    <a:gd name="T25" fmla="*/ 0 h 17"/>
                    <a:gd name="T26" fmla="*/ 0 w 17"/>
                    <a:gd name="T27" fmla="*/ 0 h 17"/>
                    <a:gd name="T28" fmla="*/ 0 w 17"/>
                    <a:gd name="T29" fmla="*/ 0 h 17"/>
                    <a:gd name="T30" fmla="*/ 0 w 17"/>
                    <a:gd name="T31" fmla="*/ 0 h 17"/>
                    <a:gd name="T32" fmla="*/ 0 w 17"/>
                    <a:gd name="T33" fmla="*/ 0 h 17"/>
                    <a:gd name="T34" fmla="*/ 0 w 17"/>
                    <a:gd name="T35" fmla="*/ 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0" y="9"/>
                      </a:moveTo>
                      <a:lnTo>
                        <a:pt x="1" y="13"/>
                      </a:lnTo>
                      <a:lnTo>
                        <a:pt x="3" y="15"/>
                      </a:lnTo>
                      <a:lnTo>
                        <a:pt x="6" y="17"/>
                      </a:lnTo>
                      <a:lnTo>
                        <a:pt x="9" y="17"/>
                      </a:lnTo>
                      <a:lnTo>
                        <a:pt x="13" y="17"/>
                      </a:lnTo>
                      <a:lnTo>
                        <a:pt x="16" y="15"/>
                      </a:lnTo>
                      <a:lnTo>
                        <a:pt x="17" y="13"/>
                      </a:lnTo>
                      <a:lnTo>
                        <a:pt x="17" y="9"/>
                      </a:lnTo>
                      <a:lnTo>
                        <a:pt x="17" y="6"/>
                      </a:lnTo>
                      <a:lnTo>
                        <a:pt x="16" y="3"/>
                      </a:lnTo>
                      <a:lnTo>
                        <a:pt x="13" y="2"/>
                      </a:lnTo>
                      <a:lnTo>
                        <a:pt x="9" y="0"/>
                      </a:lnTo>
                      <a:lnTo>
                        <a:pt x="6" y="2"/>
                      </a:lnTo>
                      <a:lnTo>
                        <a:pt x="3" y="3"/>
                      </a:lnTo>
                      <a:lnTo>
                        <a:pt x="1" y="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0" name="Freeform 125"/>
                <p:cNvSpPr>
                  <a:spLocks/>
                </p:cNvSpPr>
                <p:nvPr/>
              </p:nvSpPr>
              <p:spPr bwMode="auto">
                <a:xfrm>
                  <a:off x="8468" y="4904"/>
                  <a:ext cx="3" cy="3"/>
                </a:xfrm>
                <a:custGeom>
                  <a:avLst/>
                  <a:gdLst>
                    <a:gd name="T0" fmla="*/ 0 w 9"/>
                    <a:gd name="T1" fmla="*/ 0 h 9"/>
                    <a:gd name="T2" fmla="*/ 0 w 9"/>
                    <a:gd name="T3" fmla="*/ 0 h 9"/>
                    <a:gd name="T4" fmla="*/ 0 w 9"/>
                    <a:gd name="T5" fmla="*/ 0 h 9"/>
                    <a:gd name="T6" fmla="*/ 0 w 9"/>
                    <a:gd name="T7" fmla="*/ 0 h 9"/>
                    <a:gd name="T8" fmla="*/ 0 w 9"/>
                    <a:gd name="T9" fmla="*/ 0 h 9"/>
                    <a:gd name="T10" fmla="*/ 0 w 9"/>
                    <a:gd name="T11" fmla="*/ 0 h 9"/>
                    <a:gd name="T12" fmla="*/ 0 w 9"/>
                    <a:gd name="T13" fmla="*/ 0 h 9"/>
                    <a:gd name="T14" fmla="*/ 0 w 9"/>
                    <a:gd name="T15" fmla="*/ 0 h 9"/>
                    <a:gd name="T16" fmla="*/ 0 w 9"/>
                    <a:gd name="T17" fmla="*/ 0 h 9"/>
                    <a:gd name="T18" fmla="*/ 0 w 9"/>
                    <a:gd name="T19" fmla="*/ 0 h 9"/>
                    <a:gd name="T20" fmla="*/ 0 w 9"/>
                    <a:gd name="T21" fmla="*/ 0 h 9"/>
                    <a:gd name="T22" fmla="*/ 0 w 9"/>
                    <a:gd name="T23" fmla="*/ 0 h 9"/>
                    <a:gd name="T24" fmla="*/ 0 w 9"/>
                    <a:gd name="T25" fmla="*/ 0 h 9"/>
                    <a:gd name="T26" fmla="*/ 0 w 9"/>
                    <a:gd name="T27" fmla="*/ 0 h 9"/>
                    <a:gd name="T28" fmla="*/ 0 w 9"/>
                    <a:gd name="T29" fmla="*/ 0 h 9"/>
                    <a:gd name="T30" fmla="*/ 0 w 9"/>
                    <a:gd name="T31" fmla="*/ 0 h 9"/>
                    <a:gd name="T32" fmla="*/ 0 w 9"/>
                    <a:gd name="T33" fmla="*/ 0 h 9"/>
                    <a:gd name="T34" fmla="*/ 0 w 9"/>
                    <a:gd name="T35" fmla="*/ 0 h 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9"/>
                    <a:gd name="T55" fmla="*/ 0 h 9"/>
                    <a:gd name="T56" fmla="*/ 9 w 9"/>
                    <a:gd name="T57" fmla="*/ 9 h 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9" h="9">
                      <a:moveTo>
                        <a:pt x="0" y="4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6" y="9"/>
                      </a:lnTo>
                      <a:lnTo>
                        <a:pt x="7" y="7"/>
                      </a:lnTo>
                      <a:lnTo>
                        <a:pt x="9" y="6"/>
                      </a:lnTo>
                      <a:lnTo>
                        <a:pt x="9" y="4"/>
                      </a:lnTo>
                      <a:lnTo>
                        <a:pt x="9" y="3"/>
                      </a:lnTo>
                      <a:lnTo>
                        <a:pt x="7" y="2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1" name="Freeform 126"/>
                <p:cNvSpPr>
                  <a:spLocks/>
                </p:cNvSpPr>
                <p:nvPr/>
              </p:nvSpPr>
              <p:spPr bwMode="auto">
                <a:xfrm>
                  <a:off x="8459" y="4927"/>
                  <a:ext cx="2" cy="3"/>
                </a:xfrm>
                <a:custGeom>
                  <a:avLst/>
                  <a:gdLst>
                    <a:gd name="T0" fmla="*/ 0 w 7"/>
                    <a:gd name="T1" fmla="*/ 0 h 8"/>
                    <a:gd name="T2" fmla="*/ 0 w 7"/>
                    <a:gd name="T3" fmla="*/ 0 h 8"/>
                    <a:gd name="T4" fmla="*/ 0 w 7"/>
                    <a:gd name="T5" fmla="*/ 0 h 8"/>
                    <a:gd name="T6" fmla="*/ 0 w 7"/>
                    <a:gd name="T7" fmla="*/ 0 h 8"/>
                    <a:gd name="T8" fmla="*/ 0 w 7"/>
                    <a:gd name="T9" fmla="*/ 0 h 8"/>
                    <a:gd name="T10" fmla="*/ 0 w 7"/>
                    <a:gd name="T11" fmla="*/ 0 h 8"/>
                    <a:gd name="T12" fmla="*/ 0 w 7"/>
                    <a:gd name="T13" fmla="*/ 0 h 8"/>
                    <a:gd name="T14" fmla="*/ 0 w 7"/>
                    <a:gd name="T15" fmla="*/ 0 h 8"/>
                    <a:gd name="T16" fmla="*/ 0 w 7"/>
                    <a:gd name="T17" fmla="*/ 0 h 8"/>
                    <a:gd name="T18" fmla="*/ 0 w 7"/>
                    <a:gd name="T19" fmla="*/ 0 h 8"/>
                    <a:gd name="T20" fmla="*/ 0 w 7"/>
                    <a:gd name="T21" fmla="*/ 0 h 8"/>
                    <a:gd name="T22" fmla="*/ 0 w 7"/>
                    <a:gd name="T23" fmla="*/ 0 h 8"/>
                    <a:gd name="T24" fmla="*/ 0 w 7"/>
                    <a:gd name="T25" fmla="*/ 0 h 8"/>
                    <a:gd name="T26" fmla="*/ 0 w 7"/>
                    <a:gd name="T27" fmla="*/ 0 h 8"/>
                    <a:gd name="T28" fmla="*/ 0 w 7"/>
                    <a:gd name="T29" fmla="*/ 0 h 8"/>
                    <a:gd name="T30" fmla="*/ 0 w 7"/>
                    <a:gd name="T31" fmla="*/ 0 h 8"/>
                    <a:gd name="T32" fmla="*/ 0 w 7"/>
                    <a:gd name="T33" fmla="*/ 0 h 8"/>
                    <a:gd name="T34" fmla="*/ 0 w 7"/>
                    <a:gd name="T35" fmla="*/ 0 h 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"/>
                    <a:gd name="T55" fmla="*/ 0 h 8"/>
                    <a:gd name="T56" fmla="*/ 7 w 7"/>
                    <a:gd name="T57" fmla="*/ 8 h 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" h="8">
                      <a:moveTo>
                        <a:pt x="0" y="4"/>
                      </a:move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6" y="7"/>
                      </a:lnTo>
                      <a:lnTo>
                        <a:pt x="7" y="5"/>
                      </a:lnTo>
                      <a:lnTo>
                        <a:pt x="7" y="4"/>
                      </a:lnTo>
                      <a:lnTo>
                        <a:pt x="7" y="2"/>
                      </a:lnTo>
                      <a:lnTo>
                        <a:pt x="6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2" name="Freeform 127"/>
                <p:cNvSpPr>
                  <a:spLocks/>
                </p:cNvSpPr>
                <p:nvPr/>
              </p:nvSpPr>
              <p:spPr bwMode="auto">
                <a:xfrm>
                  <a:off x="8443" y="4936"/>
                  <a:ext cx="2" cy="3"/>
                </a:xfrm>
                <a:custGeom>
                  <a:avLst/>
                  <a:gdLst>
                    <a:gd name="T0" fmla="*/ 0 w 7"/>
                    <a:gd name="T1" fmla="*/ 0 h 9"/>
                    <a:gd name="T2" fmla="*/ 0 w 7"/>
                    <a:gd name="T3" fmla="*/ 0 h 9"/>
                    <a:gd name="T4" fmla="*/ 0 w 7"/>
                    <a:gd name="T5" fmla="*/ 0 h 9"/>
                    <a:gd name="T6" fmla="*/ 0 w 7"/>
                    <a:gd name="T7" fmla="*/ 0 h 9"/>
                    <a:gd name="T8" fmla="*/ 0 w 7"/>
                    <a:gd name="T9" fmla="*/ 0 h 9"/>
                    <a:gd name="T10" fmla="*/ 0 w 7"/>
                    <a:gd name="T11" fmla="*/ 0 h 9"/>
                    <a:gd name="T12" fmla="*/ 0 w 7"/>
                    <a:gd name="T13" fmla="*/ 0 h 9"/>
                    <a:gd name="T14" fmla="*/ 0 w 7"/>
                    <a:gd name="T15" fmla="*/ 0 h 9"/>
                    <a:gd name="T16" fmla="*/ 0 w 7"/>
                    <a:gd name="T17" fmla="*/ 0 h 9"/>
                    <a:gd name="T18" fmla="*/ 0 w 7"/>
                    <a:gd name="T19" fmla="*/ 0 h 9"/>
                    <a:gd name="T20" fmla="*/ 0 w 7"/>
                    <a:gd name="T21" fmla="*/ 0 h 9"/>
                    <a:gd name="T22" fmla="*/ 0 w 7"/>
                    <a:gd name="T23" fmla="*/ 0 h 9"/>
                    <a:gd name="T24" fmla="*/ 0 w 7"/>
                    <a:gd name="T25" fmla="*/ 0 h 9"/>
                    <a:gd name="T26" fmla="*/ 0 w 7"/>
                    <a:gd name="T27" fmla="*/ 0 h 9"/>
                    <a:gd name="T28" fmla="*/ 0 w 7"/>
                    <a:gd name="T29" fmla="*/ 0 h 9"/>
                    <a:gd name="T30" fmla="*/ 0 w 7"/>
                    <a:gd name="T31" fmla="*/ 0 h 9"/>
                    <a:gd name="T32" fmla="*/ 0 w 7"/>
                    <a:gd name="T33" fmla="*/ 0 h 9"/>
                    <a:gd name="T34" fmla="*/ 0 w 7"/>
                    <a:gd name="T35" fmla="*/ 0 h 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"/>
                    <a:gd name="T55" fmla="*/ 0 h 9"/>
                    <a:gd name="T56" fmla="*/ 7 w 7"/>
                    <a:gd name="T57" fmla="*/ 9 h 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" h="9">
                      <a:moveTo>
                        <a:pt x="0" y="4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5" y="9"/>
                      </a:lnTo>
                      <a:lnTo>
                        <a:pt x="5" y="7"/>
                      </a:lnTo>
                      <a:lnTo>
                        <a:pt x="7" y="6"/>
                      </a:lnTo>
                      <a:lnTo>
                        <a:pt x="7" y="4"/>
                      </a:lnTo>
                      <a:lnTo>
                        <a:pt x="7" y="3"/>
                      </a:lnTo>
                      <a:lnTo>
                        <a:pt x="5" y="1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3" name="Freeform 128"/>
                <p:cNvSpPr>
                  <a:spLocks/>
                </p:cNvSpPr>
                <p:nvPr/>
              </p:nvSpPr>
              <p:spPr bwMode="auto">
                <a:xfrm>
                  <a:off x="8474" y="4919"/>
                  <a:ext cx="7" cy="6"/>
                </a:xfrm>
                <a:custGeom>
                  <a:avLst/>
                  <a:gdLst>
                    <a:gd name="T0" fmla="*/ 0 w 20"/>
                    <a:gd name="T1" fmla="*/ 0 h 20"/>
                    <a:gd name="T2" fmla="*/ 0 w 20"/>
                    <a:gd name="T3" fmla="*/ 0 h 20"/>
                    <a:gd name="T4" fmla="*/ 0 w 20"/>
                    <a:gd name="T5" fmla="*/ 1 h 20"/>
                    <a:gd name="T6" fmla="*/ 0 w 20"/>
                    <a:gd name="T7" fmla="*/ 1 h 20"/>
                    <a:gd name="T8" fmla="*/ 0 w 20"/>
                    <a:gd name="T9" fmla="*/ 1 h 20"/>
                    <a:gd name="T10" fmla="*/ 1 w 20"/>
                    <a:gd name="T11" fmla="*/ 1 h 20"/>
                    <a:gd name="T12" fmla="*/ 1 w 20"/>
                    <a:gd name="T13" fmla="*/ 1 h 20"/>
                    <a:gd name="T14" fmla="*/ 1 w 20"/>
                    <a:gd name="T15" fmla="*/ 0 h 20"/>
                    <a:gd name="T16" fmla="*/ 1 w 20"/>
                    <a:gd name="T17" fmla="*/ 0 h 20"/>
                    <a:gd name="T18" fmla="*/ 1 w 20"/>
                    <a:gd name="T19" fmla="*/ 0 h 20"/>
                    <a:gd name="T20" fmla="*/ 1 w 20"/>
                    <a:gd name="T21" fmla="*/ 0 h 20"/>
                    <a:gd name="T22" fmla="*/ 1 w 20"/>
                    <a:gd name="T23" fmla="*/ 0 h 20"/>
                    <a:gd name="T24" fmla="*/ 0 w 20"/>
                    <a:gd name="T25" fmla="*/ 0 h 20"/>
                    <a:gd name="T26" fmla="*/ 0 w 20"/>
                    <a:gd name="T27" fmla="*/ 0 h 20"/>
                    <a:gd name="T28" fmla="*/ 0 w 20"/>
                    <a:gd name="T29" fmla="*/ 0 h 20"/>
                    <a:gd name="T30" fmla="*/ 0 w 20"/>
                    <a:gd name="T31" fmla="*/ 0 h 20"/>
                    <a:gd name="T32" fmla="*/ 0 w 20"/>
                    <a:gd name="T33" fmla="*/ 0 h 20"/>
                    <a:gd name="T34" fmla="*/ 0 w 20"/>
                    <a:gd name="T35" fmla="*/ 0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0"/>
                    <a:gd name="T55" fmla="*/ 0 h 20"/>
                    <a:gd name="T56" fmla="*/ 20 w 20"/>
                    <a:gd name="T57" fmla="*/ 20 h 2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0" h="20">
                      <a:moveTo>
                        <a:pt x="0" y="10"/>
                      </a:moveTo>
                      <a:lnTo>
                        <a:pt x="0" y="15"/>
                      </a:lnTo>
                      <a:lnTo>
                        <a:pt x="2" y="17"/>
                      </a:lnTo>
                      <a:lnTo>
                        <a:pt x="5" y="20"/>
                      </a:lnTo>
                      <a:lnTo>
                        <a:pt x="10" y="20"/>
                      </a:lnTo>
                      <a:lnTo>
                        <a:pt x="14" y="20"/>
                      </a:lnTo>
                      <a:lnTo>
                        <a:pt x="17" y="17"/>
                      </a:lnTo>
                      <a:lnTo>
                        <a:pt x="20" y="15"/>
                      </a:lnTo>
                      <a:lnTo>
                        <a:pt x="20" y="10"/>
                      </a:lnTo>
                      <a:lnTo>
                        <a:pt x="20" y="6"/>
                      </a:lnTo>
                      <a:lnTo>
                        <a:pt x="17" y="3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2" y="3"/>
                      </a:lnTo>
                      <a:lnTo>
                        <a:pt x="0" y="6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4" name="Freeform 129"/>
                <p:cNvSpPr>
                  <a:spLocks/>
                </p:cNvSpPr>
                <p:nvPr/>
              </p:nvSpPr>
              <p:spPr bwMode="auto">
                <a:xfrm>
                  <a:off x="8332" y="4713"/>
                  <a:ext cx="4" cy="4"/>
                </a:xfrm>
                <a:custGeom>
                  <a:avLst/>
                  <a:gdLst>
                    <a:gd name="T0" fmla="*/ 0 w 12"/>
                    <a:gd name="T1" fmla="*/ 0 h 13"/>
                    <a:gd name="T2" fmla="*/ 0 w 12"/>
                    <a:gd name="T3" fmla="*/ 0 h 13"/>
                    <a:gd name="T4" fmla="*/ 0 w 12"/>
                    <a:gd name="T5" fmla="*/ 0 h 13"/>
                    <a:gd name="T6" fmla="*/ 0 w 12"/>
                    <a:gd name="T7" fmla="*/ 0 h 13"/>
                    <a:gd name="T8" fmla="*/ 0 w 12"/>
                    <a:gd name="T9" fmla="*/ 0 h 13"/>
                    <a:gd name="T10" fmla="*/ 0 w 12"/>
                    <a:gd name="T11" fmla="*/ 0 h 13"/>
                    <a:gd name="T12" fmla="*/ 0 w 12"/>
                    <a:gd name="T13" fmla="*/ 0 h 13"/>
                    <a:gd name="T14" fmla="*/ 0 w 12"/>
                    <a:gd name="T15" fmla="*/ 0 h 13"/>
                    <a:gd name="T16" fmla="*/ 0 w 12"/>
                    <a:gd name="T17" fmla="*/ 0 h 13"/>
                    <a:gd name="T18" fmla="*/ 0 w 12"/>
                    <a:gd name="T19" fmla="*/ 0 h 13"/>
                    <a:gd name="T20" fmla="*/ 0 w 12"/>
                    <a:gd name="T21" fmla="*/ 0 h 13"/>
                    <a:gd name="T22" fmla="*/ 0 w 12"/>
                    <a:gd name="T23" fmla="*/ 0 h 13"/>
                    <a:gd name="T24" fmla="*/ 0 w 12"/>
                    <a:gd name="T25" fmla="*/ 0 h 13"/>
                    <a:gd name="T26" fmla="*/ 0 w 12"/>
                    <a:gd name="T27" fmla="*/ 0 h 13"/>
                    <a:gd name="T28" fmla="*/ 0 w 12"/>
                    <a:gd name="T29" fmla="*/ 0 h 13"/>
                    <a:gd name="T30" fmla="*/ 0 w 12"/>
                    <a:gd name="T31" fmla="*/ 0 h 13"/>
                    <a:gd name="T32" fmla="*/ 0 w 12"/>
                    <a:gd name="T33" fmla="*/ 0 h 13"/>
                    <a:gd name="T34" fmla="*/ 0 w 12"/>
                    <a:gd name="T35" fmla="*/ 0 h 1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2"/>
                    <a:gd name="T55" fmla="*/ 0 h 13"/>
                    <a:gd name="T56" fmla="*/ 12 w 12"/>
                    <a:gd name="T57" fmla="*/ 13 h 1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2" h="13">
                      <a:moveTo>
                        <a:pt x="0" y="7"/>
                      </a:moveTo>
                      <a:lnTo>
                        <a:pt x="0" y="9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6" y="13"/>
                      </a:lnTo>
                      <a:lnTo>
                        <a:pt x="9" y="13"/>
                      </a:lnTo>
                      <a:lnTo>
                        <a:pt x="11" y="12"/>
                      </a:lnTo>
                      <a:lnTo>
                        <a:pt x="12" y="9"/>
                      </a:lnTo>
                      <a:lnTo>
                        <a:pt x="12" y="7"/>
                      </a:lnTo>
                      <a:lnTo>
                        <a:pt x="12" y="5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5" name="Freeform 130"/>
                <p:cNvSpPr>
                  <a:spLocks/>
                </p:cNvSpPr>
                <p:nvPr/>
              </p:nvSpPr>
              <p:spPr bwMode="auto">
                <a:xfrm>
                  <a:off x="8349" y="4708"/>
                  <a:ext cx="5" cy="4"/>
                </a:xfrm>
                <a:custGeom>
                  <a:avLst/>
                  <a:gdLst>
                    <a:gd name="T0" fmla="*/ 0 w 13"/>
                    <a:gd name="T1" fmla="*/ 0 h 12"/>
                    <a:gd name="T2" fmla="*/ 0 w 13"/>
                    <a:gd name="T3" fmla="*/ 0 h 12"/>
                    <a:gd name="T4" fmla="*/ 0 w 13"/>
                    <a:gd name="T5" fmla="*/ 0 h 12"/>
                    <a:gd name="T6" fmla="*/ 0 w 13"/>
                    <a:gd name="T7" fmla="*/ 0 h 12"/>
                    <a:gd name="T8" fmla="*/ 0 w 13"/>
                    <a:gd name="T9" fmla="*/ 0 h 12"/>
                    <a:gd name="T10" fmla="*/ 0 w 13"/>
                    <a:gd name="T11" fmla="*/ 0 h 12"/>
                    <a:gd name="T12" fmla="*/ 1 w 13"/>
                    <a:gd name="T13" fmla="*/ 0 h 12"/>
                    <a:gd name="T14" fmla="*/ 1 w 13"/>
                    <a:gd name="T15" fmla="*/ 0 h 12"/>
                    <a:gd name="T16" fmla="*/ 1 w 13"/>
                    <a:gd name="T17" fmla="*/ 0 h 12"/>
                    <a:gd name="T18" fmla="*/ 1 w 13"/>
                    <a:gd name="T19" fmla="*/ 0 h 12"/>
                    <a:gd name="T20" fmla="*/ 1 w 13"/>
                    <a:gd name="T21" fmla="*/ 0 h 12"/>
                    <a:gd name="T22" fmla="*/ 0 w 13"/>
                    <a:gd name="T23" fmla="*/ 0 h 12"/>
                    <a:gd name="T24" fmla="*/ 0 w 13"/>
                    <a:gd name="T25" fmla="*/ 0 h 12"/>
                    <a:gd name="T26" fmla="*/ 0 w 13"/>
                    <a:gd name="T27" fmla="*/ 0 h 12"/>
                    <a:gd name="T28" fmla="*/ 0 w 13"/>
                    <a:gd name="T29" fmla="*/ 0 h 12"/>
                    <a:gd name="T30" fmla="*/ 0 w 13"/>
                    <a:gd name="T31" fmla="*/ 0 h 12"/>
                    <a:gd name="T32" fmla="*/ 0 w 13"/>
                    <a:gd name="T33" fmla="*/ 0 h 12"/>
                    <a:gd name="T34" fmla="*/ 0 w 13"/>
                    <a:gd name="T35" fmla="*/ 0 h 1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"/>
                    <a:gd name="T55" fmla="*/ 0 h 12"/>
                    <a:gd name="T56" fmla="*/ 13 w 13"/>
                    <a:gd name="T57" fmla="*/ 12 h 1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" h="12">
                      <a:moveTo>
                        <a:pt x="0" y="6"/>
                      </a:move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9" y="12"/>
                      </a:lnTo>
                      <a:lnTo>
                        <a:pt x="12" y="10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0" y="3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6" name="Freeform 131"/>
                <p:cNvSpPr>
                  <a:spLocks/>
                </p:cNvSpPr>
                <p:nvPr/>
              </p:nvSpPr>
              <p:spPr bwMode="auto">
                <a:xfrm>
                  <a:off x="8366" y="4704"/>
                  <a:ext cx="2" cy="2"/>
                </a:xfrm>
                <a:custGeom>
                  <a:avLst/>
                  <a:gdLst>
                    <a:gd name="T0" fmla="*/ 0 w 8"/>
                    <a:gd name="T1" fmla="*/ 0 h 7"/>
                    <a:gd name="T2" fmla="*/ 0 w 8"/>
                    <a:gd name="T3" fmla="*/ 0 h 7"/>
                    <a:gd name="T4" fmla="*/ 0 w 8"/>
                    <a:gd name="T5" fmla="*/ 0 h 7"/>
                    <a:gd name="T6" fmla="*/ 0 w 8"/>
                    <a:gd name="T7" fmla="*/ 0 h 7"/>
                    <a:gd name="T8" fmla="*/ 0 w 8"/>
                    <a:gd name="T9" fmla="*/ 0 h 7"/>
                    <a:gd name="T10" fmla="*/ 0 w 8"/>
                    <a:gd name="T11" fmla="*/ 0 h 7"/>
                    <a:gd name="T12" fmla="*/ 0 w 8"/>
                    <a:gd name="T13" fmla="*/ 0 h 7"/>
                    <a:gd name="T14" fmla="*/ 0 w 8"/>
                    <a:gd name="T15" fmla="*/ 0 h 7"/>
                    <a:gd name="T16" fmla="*/ 0 w 8"/>
                    <a:gd name="T17" fmla="*/ 0 h 7"/>
                    <a:gd name="T18" fmla="*/ 0 w 8"/>
                    <a:gd name="T19" fmla="*/ 0 h 7"/>
                    <a:gd name="T20" fmla="*/ 0 w 8"/>
                    <a:gd name="T21" fmla="*/ 0 h 7"/>
                    <a:gd name="T22" fmla="*/ 0 w 8"/>
                    <a:gd name="T23" fmla="*/ 0 h 7"/>
                    <a:gd name="T24" fmla="*/ 0 w 8"/>
                    <a:gd name="T25" fmla="*/ 0 h 7"/>
                    <a:gd name="T26" fmla="*/ 0 w 8"/>
                    <a:gd name="T27" fmla="*/ 0 h 7"/>
                    <a:gd name="T28" fmla="*/ 0 w 8"/>
                    <a:gd name="T29" fmla="*/ 0 h 7"/>
                    <a:gd name="T30" fmla="*/ 0 w 8"/>
                    <a:gd name="T31" fmla="*/ 0 h 7"/>
                    <a:gd name="T32" fmla="*/ 0 w 8"/>
                    <a:gd name="T33" fmla="*/ 0 h 7"/>
                    <a:gd name="T34" fmla="*/ 0 w 8"/>
                    <a:gd name="T35" fmla="*/ 0 h 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8"/>
                    <a:gd name="T55" fmla="*/ 0 h 7"/>
                    <a:gd name="T56" fmla="*/ 8 w 8"/>
                    <a:gd name="T57" fmla="*/ 7 h 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8" h="7">
                      <a:moveTo>
                        <a:pt x="0" y="3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6" y="7"/>
                      </a:ln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8" y="3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7" name="Freeform 132"/>
                <p:cNvSpPr>
                  <a:spLocks/>
                </p:cNvSpPr>
                <p:nvPr/>
              </p:nvSpPr>
              <p:spPr bwMode="auto">
                <a:xfrm>
                  <a:off x="8338" y="4730"/>
                  <a:ext cx="2" cy="3"/>
                </a:xfrm>
                <a:custGeom>
                  <a:avLst/>
                  <a:gdLst>
                    <a:gd name="T0" fmla="*/ 0 w 7"/>
                    <a:gd name="T1" fmla="*/ 0 h 8"/>
                    <a:gd name="T2" fmla="*/ 0 w 7"/>
                    <a:gd name="T3" fmla="*/ 0 h 8"/>
                    <a:gd name="T4" fmla="*/ 0 w 7"/>
                    <a:gd name="T5" fmla="*/ 0 h 8"/>
                    <a:gd name="T6" fmla="*/ 0 w 7"/>
                    <a:gd name="T7" fmla="*/ 0 h 8"/>
                    <a:gd name="T8" fmla="*/ 0 w 7"/>
                    <a:gd name="T9" fmla="*/ 0 h 8"/>
                    <a:gd name="T10" fmla="*/ 0 w 7"/>
                    <a:gd name="T11" fmla="*/ 0 h 8"/>
                    <a:gd name="T12" fmla="*/ 0 w 7"/>
                    <a:gd name="T13" fmla="*/ 0 h 8"/>
                    <a:gd name="T14" fmla="*/ 0 w 7"/>
                    <a:gd name="T15" fmla="*/ 0 h 8"/>
                    <a:gd name="T16" fmla="*/ 0 w 7"/>
                    <a:gd name="T17" fmla="*/ 0 h 8"/>
                    <a:gd name="T18" fmla="*/ 0 w 7"/>
                    <a:gd name="T19" fmla="*/ 0 h 8"/>
                    <a:gd name="T20" fmla="*/ 0 w 7"/>
                    <a:gd name="T21" fmla="*/ 0 h 8"/>
                    <a:gd name="T22" fmla="*/ 0 w 7"/>
                    <a:gd name="T23" fmla="*/ 0 h 8"/>
                    <a:gd name="T24" fmla="*/ 0 w 7"/>
                    <a:gd name="T25" fmla="*/ 0 h 8"/>
                    <a:gd name="T26" fmla="*/ 0 w 7"/>
                    <a:gd name="T27" fmla="*/ 0 h 8"/>
                    <a:gd name="T28" fmla="*/ 0 w 7"/>
                    <a:gd name="T29" fmla="*/ 0 h 8"/>
                    <a:gd name="T30" fmla="*/ 0 w 7"/>
                    <a:gd name="T31" fmla="*/ 0 h 8"/>
                    <a:gd name="T32" fmla="*/ 0 w 7"/>
                    <a:gd name="T33" fmla="*/ 0 h 8"/>
                    <a:gd name="T34" fmla="*/ 0 w 7"/>
                    <a:gd name="T35" fmla="*/ 0 h 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"/>
                    <a:gd name="T55" fmla="*/ 0 h 8"/>
                    <a:gd name="T56" fmla="*/ 7 w 7"/>
                    <a:gd name="T57" fmla="*/ 8 h 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6" y="6"/>
                      </a:ln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8" name="Freeform 133"/>
                <p:cNvSpPr>
                  <a:spLocks/>
                </p:cNvSpPr>
                <p:nvPr/>
              </p:nvSpPr>
              <p:spPr bwMode="auto">
                <a:xfrm>
                  <a:off x="8370" y="4713"/>
                  <a:ext cx="6" cy="6"/>
                </a:xfrm>
                <a:custGeom>
                  <a:avLst/>
                  <a:gdLst>
                    <a:gd name="T0" fmla="*/ 0 w 16"/>
                    <a:gd name="T1" fmla="*/ 0 h 17"/>
                    <a:gd name="T2" fmla="*/ 0 w 16"/>
                    <a:gd name="T3" fmla="*/ 0 h 17"/>
                    <a:gd name="T4" fmla="*/ 0 w 16"/>
                    <a:gd name="T5" fmla="*/ 1 h 17"/>
                    <a:gd name="T6" fmla="*/ 0 w 16"/>
                    <a:gd name="T7" fmla="*/ 1 h 17"/>
                    <a:gd name="T8" fmla="*/ 0 w 16"/>
                    <a:gd name="T9" fmla="*/ 1 h 17"/>
                    <a:gd name="T10" fmla="*/ 1 w 16"/>
                    <a:gd name="T11" fmla="*/ 1 h 17"/>
                    <a:gd name="T12" fmla="*/ 1 w 16"/>
                    <a:gd name="T13" fmla="*/ 1 h 17"/>
                    <a:gd name="T14" fmla="*/ 1 w 16"/>
                    <a:gd name="T15" fmla="*/ 0 h 17"/>
                    <a:gd name="T16" fmla="*/ 1 w 16"/>
                    <a:gd name="T17" fmla="*/ 0 h 17"/>
                    <a:gd name="T18" fmla="*/ 1 w 16"/>
                    <a:gd name="T19" fmla="*/ 0 h 17"/>
                    <a:gd name="T20" fmla="*/ 1 w 16"/>
                    <a:gd name="T21" fmla="*/ 0 h 17"/>
                    <a:gd name="T22" fmla="*/ 1 w 16"/>
                    <a:gd name="T23" fmla="*/ 0 h 17"/>
                    <a:gd name="T24" fmla="*/ 0 w 16"/>
                    <a:gd name="T25" fmla="*/ 0 h 17"/>
                    <a:gd name="T26" fmla="*/ 0 w 16"/>
                    <a:gd name="T27" fmla="*/ 0 h 17"/>
                    <a:gd name="T28" fmla="*/ 0 w 16"/>
                    <a:gd name="T29" fmla="*/ 0 h 17"/>
                    <a:gd name="T30" fmla="*/ 0 w 16"/>
                    <a:gd name="T31" fmla="*/ 0 h 17"/>
                    <a:gd name="T32" fmla="*/ 0 w 16"/>
                    <a:gd name="T33" fmla="*/ 0 h 17"/>
                    <a:gd name="T34" fmla="*/ 0 w 16"/>
                    <a:gd name="T35" fmla="*/ 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6"/>
                    <a:gd name="T55" fmla="*/ 0 h 17"/>
                    <a:gd name="T56" fmla="*/ 16 w 16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6" h="17">
                      <a:moveTo>
                        <a:pt x="0" y="8"/>
                      </a:moveTo>
                      <a:lnTo>
                        <a:pt x="0" y="11"/>
                      </a:lnTo>
                      <a:lnTo>
                        <a:pt x="3" y="14"/>
                      </a:lnTo>
                      <a:lnTo>
                        <a:pt x="5" y="16"/>
                      </a:lnTo>
                      <a:lnTo>
                        <a:pt x="9" y="17"/>
                      </a:lnTo>
                      <a:lnTo>
                        <a:pt x="12" y="16"/>
                      </a:lnTo>
                      <a:lnTo>
                        <a:pt x="15" y="14"/>
                      </a:lnTo>
                      <a:lnTo>
                        <a:pt x="16" y="11"/>
                      </a:ln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5" y="3"/>
                      </a:lnTo>
                      <a:lnTo>
                        <a:pt x="12" y="1"/>
                      </a:lnTo>
                      <a:lnTo>
                        <a:pt x="9" y="0"/>
                      </a:lnTo>
                      <a:lnTo>
                        <a:pt x="5" y="1"/>
                      </a:lnTo>
                      <a:lnTo>
                        <a:pt x="3" y="3"/>
                      </a:lnTo>
                      <a:lnTo>
                        <a:pt x="0" y="5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9" name="Freeform 134"/>
                <p:cNvSpPr>
                  <a:spLocks/>
                </p:cNvSpPr>
                <p:nvPr/>
              </p:nvSpPr>
              <p:spPr bwMode="auto">
                <a:xfrm>
                  <a:off x="8353" y="4721"/>
                  <a:ext cx="4" cy="4"/>
                </a:xfrm>
                <a:custGeom>
                  <a:avLst/>
                  <a:gdLst>
                    <a:gd name="T0" fmla="*/ 0 w 12"/>
                    <a:gd name="T1" fmla="*/ 0 h 12"/>
                    <a:gd name="T2" fmla="*/ 0 w 12"/>
                    <a:gd name="T3" fmla="*/ 0 h 12"/>
                    <a:gd name="T4" fmla="*/ 0 w 12"/>
                    <a:gd name="T5" fmla="*/ 0 h 12"/>
                    <a:gd name="T6" fmla="*/ 0 w 12"/>
                    <a:gd name="T7" fmla="*/ 0 h 12"/>
                    <a:gd name="T8" fmla="*/ 0 w 12"/>
                    <a:gd name="T9" fmla="*/ 0 h 12"/>
                    <a:gd name="T10" fmla="*/ 0 w 12"/>
                    <a:gd name="T11" fmla="*/ 0 h 12"/>
                    <a:gd name="T12" fmla="*/ 0 w 12"/>
                    <a:gd name="T13" fmla="*/ 0 h 12"/>
                    <a:gd name="T14" fmla="*/ 0 w 12"/>
                    <a:gd name="T15" fmla="*/ 0 h 12"/>
                    <a:gd name="T16" fmla="*/ 0 w 12"/>
                    <a:gd name="T17" fmla="*/ 0 h 12"/>
                    <a:gd name="T18" fmla="*/ 0 w 12"/>
                    <a:gd name="T19" fmla="*/ 0 h 12"/>
                    <a:gd name="T20" fmla="*/ 0 w 12"/>
                    <a:gd name="T21" fmla="*/ 0 h 12"/>
                    <a:gd name="T22" fmla="*/ 0 w 12"/>
                    <a:gd name="T23" fmla="*/ 0 h 12"/>
                    <a:gd name="T24" fmla="*/ 0 w 12"/>
                    <a:gd name="T25" fmla="*/ 0 h 12"/>
                    <a:gd name="T26" fmla="*/ 0 w 12"/>
                    <a:gd name="T27" fmla="*/ 0 h 12"/>
                    <a:gd name="T28" fmla="*/ 0 w 12"/>
                    <a:gd name="T29" fmla="*/ 0 h 12"/>
                    <a:gd name="T30" fmla="*/ 0 w 12"/>
                    <a:gd name="T31" fmla="*/ 0 h 12"/>
                    <a:gd name="T32" fmla="*/ 0 w 12"/>
                    <a:gd name="T33" fmla="*/ 0 h 12"/>
                    <a:gd name="T34" fmla="*/ 0 w 12"/>
                    <a:gd name="T35" fmla="*/ 0 h 1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2"/>
                    <a:gd name="T55" fmla="*/ 0 h 12"/>
                    <a:gd name="T56" fmla="*/ 12 w 12"/>
                    <a:gd name="T57" fmla="*/ 12 h 1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2" h="12">
                      <a:moveTo>
                        <a:pt x="0" y="6"/>
                      </a:moveTo>
                      <a:lnTo>
                        <a:pt x="0" y="7"/>
                      </a:lnTo>
                      <a:lnTo>
                        <a:pt x="1" y="10"/>
                      </a:lnTo>
                      <a:lnTo>
                        <a:pt x="4" y="12"/>
                      </a:lnTo>
                      <a:lnTo>
                        <a:pt x="6" y="12"/>
                      </a:lnTo>
                      <a:lnTo>
                        <a:pt x="7" y="12"/>
                      </a:lnTo>
                      <a:lnTo>
                        <a:pt x="10" y="10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2" y="4"/>
                      </a:lnTo>
                      <a:lnTo>
                        <a:pt x="10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1" y="2"/>
                      </a:lnTo>
                      <a:lnTo>
                        <a:pt x="0" y="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0" name="Freeform 135"/>
                <p:cNvSpPr>
                  <a:spLocks/>
                </p:cNvSpPr>
                <p:nvPr/>
              </p:nvSpPr>
              <p:spPr bwMode="auto">
                <a:xfrm>
                  <a:off x="8343" y="4794"/>
                  <a:ext cx="25" cy="25"/>
                </a:xfrm>
                <a:custGeom>
                  <a:avLst/>
                  <a:gdLst>
                    <a:gd name="T0" fmla="*/ 0 w 74"/>
                    <a:gd name="T1" fmla="*/ 2 h 75"/>
                    <a:gd name="T2" fmla="*/ 1 w 74"/>
                    <a:gd name="T3" fmla="*/ 3 h 75"/>
                    <a:gd name="T4" fmla="*/ 1 w 74"/>
                    <a:gd name="T5" fmla="*/ 3 h 75"/>
                    <a:gd name="T6" fmla="*/ 1 w 74"/>
                    <a:gd name="T7" fmla="*/ 3 h 75"/>
                    <a:gd name="T8" fmla="*/ 1 w 74"/>
                    <a:gd name="T9" fmla="*/ 3 h 75"/>
                    <a:gd name="T10" fmla="*/ 1 w 74"/>
                    <a:gd name="T11" fmla="*/ 3 h 75"/>
                    <a:gd name="T12" fmla="*/ 2 w 74"/>
                    <a:gd name="T13" fmla="*/ 3 h 75"/>
                    <a:gd name="T14" fmla="*/ 2 w 74"/>
                    <a:gd name="T15" fmla="*/ 3 h 75"/>
                    <a:gd name="T16" fmla="*/ 2 w 74"/>
                    <a:gd name="T17" fmla="*/ 2 h 75"/>
                    <a:gd name="T18" fmla="*/ 2 w 74"/>
                    <a:gd name="T19" fmla="*/ 2 h 75"/>
                    <a:gd name="T20" fmla="*/ 3 w 74"/>
                    <a:gd name="T21" fmla="*/ 2 h 75"/>
                    <a:gd name="T22" fmla="*/ 3 w 74"/>
                    <a:gd name="T23" fmla="*/ 2 h 75"/>
                    <a:gd name="T24" fmla="*/ 3 w 74"/>
                    <a:gd name="T25" fmla="*/ 2 h 75"/>
                    <a:gd name="T26" fmla="*/ 2 w 74"/>
                    <a:gd name="T27" fmla="*/ 1 h 75"/>
                    <a:gd name="T28" fmla="*/ 2 w 74"/>
                    <a:gd name="T29" fmla="*/ 1 h 75"/>
                    <a:gd name="T30" fmla="*/ 1 w 74"/>
                    <a:gd name="T31" fmla="*/ 2 h 75"/>
                    <a:gd name="T32" fmla="*/ 1 w 74"/>
                    <a:gd name="T33" fmla="*/ 2 h 75"/>
                    <a:gd name="T34" fmla="*/ 1 w 74"/>
                    <a:gd name="T35" fmla="*/ 2 h 75"/>
                    <a:gd name="T36" fmla="*/ 1 w 74"/>
                    <a:gd name="T37" fmla="*/ 1 h 75"/>
                    <a:gd name="T38" fmla="*/ 0 w 74"/>
                    <a:gd name="T39" fmla="*/ 0 h 75"/>
                    <a:gd name="T40" fmla="*/ 0 w 74"/>
                    <a:gd name="T41" fmla="*/ 0 h 75"/>
                    <a:gd name="T42" fmla="*/ 0 w 74"/>
                    <a:gd name="T43" fmla="*/ 1 h 75"/>
                    <a:gd name="T44" fmla="*/ 0 w 74"/>
                    <a:gd name="T45" fmla="*/ 1 h 75"/>
                    <a:gd name="T46" fmla="*/ 0 w 74"/>
                    <a:gd name="T47" fmla="*/ 2 h 75"/>
                    <a:gd name="T48" fmla="*/ 0 w 74"/>
                    <a:gd name="T49" fmla="*/ 2 h 7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4"/>
                    <a:gd name="T76" fmla="*/ 0 h 75"/>
                    <a:gd name="T77" fmla="*/ 74 w 74"/>
                    <a:gd name="T78" fmla="*/ 75 h 7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4" h="75">
                      <a:moveTo>
                        <a:pt x="7" y="65"/>
                      </a:moveTo>
                      <a:lnTo>
                        <a:pt x="15" y="72"/>
                      </a:lnTo>
                      <a:lnTo>
                        <a:pt x="25" y="75"/>
                      </a:lnTo>
                      <a:lnTo>
                        <a:pt x="32" y="75"/>
                      </a:lnTo>
                      <a:lnTo>
                        <a:pt x="37" y="73"/>
                      </a:lnTo>
                      <a:lnTo>
                        <a:pt x="38" y="73"/>
                      </a:lnTo>
                      <a:lnTo>
                        <a:pt x="44" y="71"/>
                      </a:lnTo>
                      <a:lnTo>
                        <a:pt x="50" y="69"/>
                      </a:lnTo>
                      <a:lnTo>
                        <a:pt x="59" y="65"/>
                      </a:lnTo>
                      <a:lnTo>
                        <a:pt x="65" y="60"/>
                      </a:lnTo>
                      <a:lnTo>
                        <a:pt x="71" y="56"/>
                      </a:lnTo>
                      <a:lnTo>
                        <a:pt x="74" y="50"/>
                      </a:lnTo>
                      <a:lnTo>
                        <a:pt x="72" y="45"/>
                      </a:lnTo>
                      <a:lnTo>
                        <a:pt x="59" y="35"/>
                      </a:lnTo>
                      <a:lnTo>
                        <a:pt x="46" y="39"/>
                      </a:lnTo>
                      <a:lnTo>
                        <a:pt x="35" y="48"/>
                      </a:lnTo>
                      <a:lnTo>
                        <a:pt x="31" y="52"/>
                      </a:lnTo>
                      <a:lnTo>
                        <a:pt x="29" y="43"/>
                      </a:lnTo>
                      <a:lnTo>
                        <a:pt x="24" y="26"/>
                      </a:lnTo>
                      <a:lnTo>
                        <a:pt x="13" y="7"/>
                      </a:lnTo>
                      <a:lnTo>
                        <a:pt x="2" y="0"/>
                      </a:lnTo>
                      <a:lnTo>
                        <a:pt x="0" y="19"/>
                      </a:lnTo>
                      <a:lnTo>
                        <a:pt x="3" y="40"/>
                      </a:lnTo>
                      <a:lnTo>
                        <a:pt x="6" y="58"/>
                      </a:lnTo>
                      <a:lnTo>
                        <a:pt x="7" y="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1" name="Freeform 136"/>
                <p:cNvSpPr>
                  <a:spLocks/>
                </p:cNvSpPr>
                <p:nvPr/>
              </p:nvSpPr>
              <p:spPr bwMode="auto">
                <a:xfrm>
                  <a:off x="8367" y="4788"/>
                  <a:ext cx="23" cy="20"/>
                </a:xfrm>
                <a:custGeom>
                  <a:avLst/>
                  <a:gdLst>
                    <a:gd name="T0" fmla="*/ 1 w 69"/>
                    <a:gd name="T1" fmla="*/ 2 h 59"/>
                    <a:gd name="T2" fmla="*/ 1 w 69"/>
                    <a:gd name="T3" fmla="*/ 2 h 59"/>
                    <a:gd name="T4" fmla="*/ 1 w 69"/>
                    <a:gd name="T5" fmla="*/ 2 h 59"/>
                    <a:gd name="T6" fmla="*/ 2 w 69"/>
                    <a:gd name="T7" fmla="*/ 2 h 59"/>
                    <a:gd name="T8" fmla="*/ 2 w 69"/>
                    <a:gd name="T9" fmla="*/ 2 h 59"/>
                    <a:gd name="T10" fmla="*/ 2 w 69"/>
                    <a:gd name="T11" fmla="*/ 2 h 59"/>
                    <a:gd name="T12" fmla="*/ 3 w 69"/>
                    <a:gd name="T13" fmla="*/ 2 h 59"/>
                    <a:gd name="T14" fmla="*/ 3 w 69"/>
                    <a:gd name="T15" fmla="*/ 2 h 59"/>
                    <a:gd name="T16" fmla="*/ 2 w 69"/>
                    <a:gd name="T17" fmla="*/ 1 h 59"/>
                    <a:gd name="T18" fmla="*/ 2 w 69"/>
                    <a:gd name="T19" fmla="*/ 1 h 59"/>
                    <a:gd name="T20" fmla="*/ 2 w 69"/>
                    <a:gd name="T21" fmla="*/ 1 h 59"/>
                    <a:gd name="T22" fmla="*/ 1 w 69"/>
                    <a:gd name="T23" fmla="*/ 1 h 59"/>
                    <a:gd name="T24" fmla="*/ 1 w 69"/>
                    <a:gd name="T25" fmla="*/ 2 h 59"/>
                    <a:gd name="T26" fmla="*/ 1 w 69"/>
                    <a:gd name="T27" fmla="*/ 1 h 59"/>
                    <a:gd name="T28" fmla="*/ 1 w 69"/>
                    <a:gd name="T29" fmla="*/ 0 h 59"/>
                    <a:gd name="T30" fmla="*/ 1 w 69"/>
                    <a:gd name="T31" fmla="*/ 0 h 59"/>
                    <a:gd name="T32" fmla="*/ 0 w 69"/>
                    <a:gd name="T33" fmla="*/ 0 h 59"/>
                    <a:gd name="T34" fmla="*/ 0 w 69"/>
                    <a:gd name="T35" fmla="*/ 1 h 59"/>
                    <a:gd name="T36" fmla="*/ 0 w 69"/>
                    <a:gd name="T37" fmla="*/ 2 h 59"/>
                    <a:gd name="T38" fmla="*/ 1 w 69"/>
                    <a:gd name="T39" fmla="*/ 2 h 59"/>
                    <a:gd name="T40" fmla="*/ 1 w 69"/>
                    <a:gd name="T41" fmla="*/ 2 h 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9"/>
                    <a:gd name="T64" fmla="*/ 0 h 59"/>
                    <a:gd name="T65" fmla="*/ 69 w 69"/>
                    <a:gd name="T66" fmla="*/ 59 h 5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9" h="59">
                      <a:moveTo>
                        <a:pt x="24" y="59"/>
                      </a:moveTo>
                      <a:lnTo>
                        <a:pt x="29" y="59"/>
                      </a:lnTo>
                      <a:lnTo>
                        <a:pt x="38" y="57"/>
                      </a:lnTo>
                      <a:lnTo>
                        <a:pt x="47" y="56"/>
                      </a:lnTo>
                      <a:lnTo>
                        <a:pt x="56" y="54"/>
                      </a:lnTo>
                      <a:lnTo>
                        <a:pt x="63" y="52"/>
                      </a:lnTo>
                      <a:lnTo>
                        <a:pt x="68" y="47"/>
                      </a:lnTo>
                      <a:lnTo>
                        <a:pt x="69" y="43"/>
                      </a:lnTo>
                      <a:lnTo>
                        <a:pt x="66" y="37"/>
                      </a:lnTo>
                      <a:lnTo>
                        <a:pt x="54" y="32"/>
                      </a:lnTo>
                      <a:lnTo>
                        <a:pt x="41" y="33"/>
                      </a:lnTo>
                      <a:lnTo>
                        <a:pt x="29" y="37"/>
                      </a:lnTo>
                      <a:lnTo>
                        <a:pt x="25" y="40"/>
                      </a:lnTo>
                      <a:lnTo>
                        <a:pt x="21" y="29"/>
                      </a:lnTo>
                      <a:lnTo>
                        <a:pt x="19" y="13"/>
                      </a:lnTo>
                      <a:lnTo>
                        <a:pt x="15" y="1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9" y="44"/>
                      </a:lnTo>
                      <a:lnTo>
                        <a:pt x="19" y="56"/>
                      </a:lnTo>
                      <a:lnTo>
                        <a:pt x="24" y="5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2" name="Freeform 137"/>
                <p:cNvSpPr>
                  <a:spLocks/>
                </p:cNvSpPr>
                <p:nvPr/>
              </p:nvSpPr>
              <p:spPr bwMode="auto">
                <a:xfrm>
                  <a:off x="8386" y="4779"/>
                  <a:ext cx="23" cy="20"/>
                </a:xfrm>
                <a:custGeom>
                  <a:avLst/>
                  <a:gdLst>
                    <a:gd name="T0" fmla="*/ 0 w 69"/>
                    <a:gd name="T1" fmla="*/ 2 h 60"/>
                    <a:gd name="T2" fmla="*/ 1 w 69"/>
                    <a:gd name="T3" fmla="*/ 2 h 60"/>
                    <a:gd name="T4" fmla="*/ 1 w 69"/>
                    <a:gd name="T5" fmla="*/ 2 h 60"/>
                    <a:gd name="T6" fmla="*/ 1 w 69"/>
                    <a:gd name="T7" fmla="*/ 2 h 60"/>
                    <a:gd name="T8" fmla="*/ 1 w 69"/>
                    <a:gd name="T9" fmla="*/ 2 h 60"/>
                    <a:gd name="T10" fmla="*/ 2 w 69"/>
                    <a:gd name="T11" fmla="*/ 2 h 60"/>
                    <a:gd name="T12" fmla="*/ 2 w 69"/>
                    <a:gd name="T13" fmla="*/ 2 h 60"/>
                    <a:gd name="T14" fmla="*/ 2 w 69"/>
                    <a:gd name="T15" fmla="*/ 2 h 60"/>
                    <a:gd name="T16" fmla="*/ 2 w 69"/>
                    <a:gd name="T17" fmla="*/ 2 h 60"/>
                    <a:gd name="T18" fmla="*/ 2 w 69"/>
                    <a:gd name="T19" fmla="*/ 2 h 60"/>
                    <a:gd name="T20" fmla="*/ 2 w 69"/>
                    <a:gd name="T21" fmla="*/ 2 h 60"/>
                    <a:gd name="T22" fmla="*/ 3 w 69"/>
                    <a:gd name="T23" fmla="*/ 2 h 60"/>
                    <a:gd name="T24" fmla="*/ 2 w 69"/>
                    <a:gd name="T25" fmla="*/ 1 h 60"/>
                    <a:gd name="T26" fmla="*/ 2 w 69"/>
                    <a:gd name="T27" fmla="*/ 1 h 60"/>
                    <a:gd name="T28" fmla="*/ 2 w 69"/>
                    <a:gd name="T29" fmla="*/ 1 h 60"/>
                    <a:gd name="T30" fmla="*/ 1 w 69"/>
                    <a:gd name="T31" fmla="*/ 1 h 60"/>
                    <a:gd name="T32" fmla="*/ 1 w 69"/>
                    <a:gd name="T33" fmla="*/ 1 h 60"/>
                    <a:gd name="T34" fmla="*/ 1 w 69"/>
                    <a:gd name="T35" fmla="*/ 1 h 60"/>
                    <a:gd name="T36" fmla="*/ 1 w 69"/>
                    <a:gd name="T37" fmla="*/ 1 h 60"/>
                    <a:gd name="T38" fmla="*/ 0 w 69"/>
                    <a:gd name="T39" fmla="*/ 0 h 60"/>
                    <a:gd name="T40" fmla="*/ 0 w 69"/>
                    <a:gd name="T41" fmla="*/ 0 h 60"/>
                    <a:gd name="T42" fmla="*/ 0 w 69"/>
                    <a:gd name="T43" fmla="*/ 1 h 60"/>
                    <a:gd name="T44" fmla="*/ 0 w 69"/>
                    <a:gd name="T45" fmla="*/ 1 h 60"/>
                    <a:gd name="T46" fmla="*/ 0 w 69"/>
                    <a:gd name="T47" fmla="*/ 2 h 60"/>
                    <a:gd name="T48" fmla="*/ 0 w 69"/>
                    <a:gd name="T49" fmla="*/ 2 h 6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9"/>
                    <a:gd name="T76" fmla="*/ 0 h 60"/>
                    <a:gd name="T77" fmla="*/ 69 w 69"/>
                    <a:gd name="T78" fmla="*/ 60 h 6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9" h="60">
                      <a:moveTo>
                        <a:pt x="6" y="46"/>
                      </a:moveTo>
                      <a:lnTo>
                        <a:pt x="15" y="54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8" y="60"/>
                      </a:lnTo>
                      <a:lnTo>
                        <a:pt x="45" y="59"/>
                      </a:lnTo>
                      <a:lnTo>
                        <a:pt x="51" y="56"/>
                      </a:lnTo>
                      <a:lnTo>
                        <a:pt x="57" y="53"/>
                      </a:lnTo>
                      <a:lnTo>
                        <a:pt x="60" y="51"/>
                      </a:lnTo>
                      <a:lnTo>
                        <a:pt x="64" y="50"/>
                      </a:lnTo>
                      <a:lnTo>
                        <a:pt x="67" y="47"/>
                      </a:lnTo>
                      <a:lnTo>
                        <a:pt x="69" y="43"/>
                      </a:lnTo>
                      <a:lnTo>
                        <a:pt x="67" y="40"/>
                      </a:lnTo>
                      <a:lnTo>
                        <a:pt x="54" y="31"/>
                      </a:lnTo>
                      <a:lnTo>
                        <a:pt x="41" y="31"/>
                      </a:lnTo>
                      <a:lnTo>
                        <a:pt x="32" y="34"/>
                      </a:lnTo>
                      <a:lnTo>
                        <a:pt x="28" y="37"/>
                      </a:lnTo>
                      <a:lnTo>
                        <a:pt x="26" y="30"/>
                      </a:lnTo>
                      <a:lnTo>
                        <a:pt x="20" y="15"/>
                      </a:lnTo>
                      <a:lnTo>
                        <a:pt x="12" y="2"/>
                      </a:lnTo>
                      <a:lnTo>
                        <a:pt x="1" y="0"/>
                      </a:lnTo>
                      <a:lnTo>
                        <a:pt x="0" y="14"/>
                      </a:lnTo>
                      <a:lnTo>
                        <a:pt x="1" y="30"/>
                      </a:lnTo>
                      <a:lnTo>
                        <a:pt x="4" y="41"/>
                      </a:lnTo>
                      <a:lnTo>
                        <a:pt x="6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3" name="Freeform 138"/>
                <p:cNvSpPr>
                  <a:spLocks/>
                </p:cNvSpPr>
                <p:nvPr/>
              </p:nvSpPr>
              <p:spPr bwMode="auto">
                <a:xfrm>
                  <a:off x="8357" y="4833"/>
                  <a:ext cx="25" cy="16"/>
                </a:xfrm>
                <a:custGeom>
                  <a:avLst/>
                  <a:gdLst>
                    <a:gd name="T0" fmla="*/ 0 w 75"/>
                    <a:gd name="T1" fmla="*/ 2 h 48"/>
                    <a:gd name="T2" fmla="*/ 1 w 75"/>
                    <a:gd name="T3" fmla="*/ 2 h 48"/>
                    <a:gd name="T4" fmla="*/ 1 w 75"/>
                    <a:gd name="T5" fmla="*/ 2 h 48"/>
                    <a:gd name="T6" fmla="*/ 2 w 75"/>
                    <a:gd name="T7" fmla="*/ 2 h 48"/>
                    <a:gd name="T8" fmla="*/ 2 w 75"/>
                    <a:gd name="T9" fmla="*/ 2 h 48"/>
                    <a:gd name="T10" fmla="*/ 2 w 75"/>
                    <a:gd name="T11" fmla="*/ 2 h 48"/>
                    <a:gd name="T12" fmla="*/ 3 w 75"/>
                    <a:gd name="T13" fmla="*/ 1 h 48"/>
                    <a:gd name="T14" fmla="*/ 3 w 75"/>
                    <a:gd name="T15" fmla="*/ 1 h 48"/>
                    <a:gd name="T16" fmla="*/ 3 w 75"/>
                    <a:gd name="T17" fmla="*/ 1 h 48"/>
                    <a:gd name="T18" fmla="*/ 2 w 75"/>
                    <a:gd name="T19" fmla="*/ 1 h 48"/>
                    <a:gd name="T20" fmla="*/ 2 w 75"/>
                    <a:gd name="T21" fmla="*/ 1 h 48"/>
                    <a:gd name="T22" fmla="*/ 2 w 75"/>
                    <a:gd name="T23" fmla="*/ 1 h 48"/>
                    <a:gd name="T24" fmla="*/ 2 w 75"/>
                    <a:gd name="T25" fmla="*/ 1 h 48"/>
                    <a:gd name="T26" fmla="*/ 1 w 75"/>
                    <a:gd name="T27" fmla="*/ 1 h 48"/>
                    <a:gd name="T28" fmla="*/ 1 w 75"/>
                    <a:gd name="T29" fmla="*/ 1 h 48"/>
                    <a:gd name="T30" fmla="*/ 1 w 75"/>
                    <a:gd name="T31" fmla="*/ 1 h 48"/>
                    <a:gd name="T32" fmla="*/ 1 w 75"/>
                    <a:gd name="T33" fmla="*/ 1 h 48"/>
                    <a:gd name="T34" fmla="*/ 1 w 75"/>
                    <a:gd name="T35" fmla="*/ 1 h 48"/>
                    <a:gd name="T36" fmla="*/ 1 w 75"/>
                    <a:gd name="T37" fmla="*/ 0 h 48"/>
                    <a:gd name="T38" fmla="*/ 1 w 75"/>
                    <a:gd name="T39" fmla="*/ 0 h 48"/>
                    <a:gd name="T40" fmla="*/ 1 w 75"/>
                    <a:gd name="T41" fmla="*/ 0 h 48"/>
                    <a:gd name="T42" fmla="*/ 0 w 75"/>
                    <a:gd name="T43" fmla="*/ 0 h 48"/>
                    <a:gd name="T44" fmla="*/ 0 w 75"/>
                    <a:gd name="T45" fmla="*/ 0 h 48"/>
                    <a:gd name="T46" fmla="*/ 0 w 75"/>
                    <a:gd name="T47" fmla="*/ 0 h 48"/>
                    <a:gd name="T48" fmla="*/ 0 w 75"/>
                    <a:gd name="T49" fmla="*/ 0 h 48"/>
                    <a:gd name="T50" fmla="*/ 0 w 75"/>
                    <a:gd name="T51" fmla="*/ 0 h 48"/>
                    <a:gd name="T52" fmla="*/ 0 w 75"/>
                    <a:gd name="T53" fmla="*/ 1 h 48"/>
                    <a:gd name="T54" fmla="*/ 0 w 75"/>
                    <a:gd name="T55" fmla="*/ 1 h 48"/>
                    <a:gd name="T56" fmla="*/ 0 w 75"/>
                    <a:gd name="T57" fmla="*/ 2 h 4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48"/>
                    <a:gd name="T89" fmla="*/ 75 w 75"/>
                    <a:gd name="T90" fmla="*/ 48 h 4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48">
                      <a:moveTo>
                        <a:pt x="12" y="44"/>
                      </a:moveTo>
                      <a:lnTo>
                        <a:pt x="19" y="46"/>
                      </a:lnTo>
                      <a:lnTo>
                        <a:pt x="31" y="48"/>
                      </a:lnTo>
                      <a:lnTo>
                        <a:pt x="43" y="48"/>
                      </a:lnTo>
                      <a:lnTo>
                        <a:pt x="56" y="46"/>
                      </a:lnTo>
                      <a:lnTo>
                        <a:pt x="66" y="42"/>
                      </a:lnTo>
                      <a:lnTo>
                        <a:pt x="74" y="36"/>
                      </a:lnTo>
                      <a:lnTo>
                        <a:pt x="75" y="29"/>
                      </a:lnTo>
                      <a:lnTo>
                        <a:pt x="71" y="19"/>
                      </a:lnTo>
                      <a:lnTo>
                        <a:pt x="66" y="16"/>
                      </a:lnTo>
                      <a:lnTo>
                        <a:pt x="59" y="15"/>
                      </a:lnTo>
                      <a:lnTo>
                        <a:pt x="52" y="15"/>
                      </a:lnTo>
                      <a:lnTo>
                        <a:pt x="43" y="18"/>
                      </a:lnTo>
                      <a:lnTo>
                        <a:pt x="35" y="19"/>
                      </a:lnTo>
                      <a:lnTo>
                        <a:pt x="30" y="22"/>
                      </a:lnTo>
                      <a:lnTo>
                        <a:pt x="25" y="23"/>
                      </a:lnTo>
                      <a:lnTo>
                        <a:pt x="24" y="25"/>
                      </a:lnTo>
                      <a:lnTo>
                        <a:pt x="22" y="21"/>
                      </a:lnTo>
                      <a:lnTo>
                        <a:pt x="19" y="13"/>
                      </a:lnTo>
                      <a:lnTo>
                        <a:pt x="16" y="5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3" y="2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5" y="26"/>
                      </a:lnTo>
                      <a:lnTo>
                        <a:pt x="9" y="38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4" name="Freeform 139"/>
                <p:cNvSpPr>
                  <a:spLocks/>
                </p:cNvSpPr>
                <p:nvPr/>
              </p:nvSpPr>
              <p:spPr bwMode="auto">
                <a:xfrm>
                  <a:off x="8385" y="4821"/>
                  <a:ext cx="21" cy="19"/>
                </a:xfrm>
                <a:custGeom>
                  <a:avLst/>
                  <a:gdLst>
                    <a:gd name="T0" fmla="*/ 1 w 63"/>
                    <a:gd name="T1" fmla="*/ 2 h 57"/>
                    <a:gd name="T2" fmla="*/ 1 w 63"/>
                    <a:gd name="T3" fmla="*/ 2 h 57"/>
                    <a:gd name="T4" fmla="*/ 1 w 63"/>
                    <a:gd name="T5" fmla="*/ 2 h 57"/>
                    <a:gd name="T6" fmla="*/ 2 w 63"/>
                    <a:gd name="T7" fmla="*/ 2 h 57"/>
                    <a:gd name="T8" fmla="*/ 2 w 63"/>
                    <a:gd name="T9" fmla="*/ 2 h 57"/>
                    <a:gd name="T10" fmla="*/ 2 w 63"/>
                    <a:gd name="T11" fmla="*/ 2 h 57"/>
                    <a:gd name="T12" fmla="*/ 2 w 63"/>
                    <a:gd name="T13" fmla="*/ 2 h 57"/>
                    <a:gd name="T14" fmla="*/ 2 w 63"/>
                    <a:gd name="T15" fmla="*/ 2 h 57"/>
                    <a:gd name="T16" fmla="*/ 2 w 63"/>
                    <a:gd name="T17" fmla="*/ 1 h 57"/>
                    <a:gd name="T18" fmla="*/ 2 w 63"/>
                    <a:gd name="T19" fmla="*/ 1 h 57"/>
                    <a:gd name="T20" fmla="*/ 2 w 63"/>
                    <a:gd name="T21" fmla="*/ 1 h 57"/>
                    <a:gd name="T22" fmla="*/ 2 w 63"/>
                    <a:gd name="T23" fmla="*/ 1 h 57"/>
                    <a:gd name="T24" fmla="*/ 2 w 63"/>
                    <a:gd name="T25" fmla="*/ 1 h 57"/>
                    <a:gd name="T26" fmla="*/ 1 w 63"/>
                    <a:gd name="T27" fmla="*/ 1 h 57"/>
                    <a:gd name="T28" fmla="*/ 1 w 63"/>
                    <a:gd name="T29" fmla="*/ 1 h 57"/>
                    <a:gd name="T30" fmla="*/ 1 w 63"/>
                    <a:gd name="T31" fmla="*/ 1 h 57"/>
                    <a:gd name="T32" fmla="*/ 1 w 63"/>
                    <a:gd name="T33" fmla="*/ 1 h 57"/>
                    <a:gd name="T34" fmla="*/ 1 w 63"/>
                    <a:gd name="T35" fmla="*/ 1 h 57"/>
                    <a:gd name="T36" fmla="*/ 1 w 63"/>
                    <a:gd name="T37" fmla="*/ 1 h 57"/>
                    <a:gd name="T38" fmla="*/ 1 w 63"/>
                    <a:gd name="T39" fmla="*/ 0 h 57"/>
                    <a:gd name="T40" fmla="*/ 0 w 63"/>
                    <a:gd name="T41" fmla="*/ 0 h 57"/>
                    <a:gd name="T42" fmla="*/ 0 w 63"/>
                    <a:gd name="T43" fmla="*/ 1 h 57"/>
                    <a:gd name="T44" fmla="*/ 0 w 63"/>
                    <a:gd name="T45" fmla="*/ 1 h 57"/>
                    <a:gd name="T46" fmla="*/ 0 w 63"/>
                    <a:gd name="T47" fmla="*/ 2 h 57"/>
                    <a:gd name="T48" fmla="*/ 1 w 63"/>
                    <a:gd name="T49" fmla="*/ 2 h 5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3"/>
                    <a:gd name="T76" fmla="*/ 0 h 57"/>
                    <a:gd name="T77" fmla="*/ 63 w 63"/>
                    <a:gd name="T78" fmla="*/ 57 h 5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3" h="57">
                      <a:moveTo>
                        <a:pt x="15" y="53"/>
                      </a:moveTo>
                      <a:lnTo>
                        <a:pt x="22" y="54"/>
                      </a:lnTo>
                      <a:lnTo>
                        <a:pt x="34" y="57"/>
                      </a:lnTo>
                      <a:lnTo>
                        <a:pt x="47" y="56"/>
                      </a:lnTo>
                      <a:lnTo>
                        <a:pt x="58" y="50"/>
                      </a:lnTo>
                      <a:lnTo>
                        <a:pt x="61" y="48"/>
                      </a:lnTo>
                      <a:lnTo>
                        <a:pt x="62" y="46"/>
                      </a:lnTo>
                      <a:lnTo>
                        <a:pt x="63" y="43"/>
                      </a:lnTo>
                      <a:lnTo>
                        <a:pt x="62" y="40"/>
                      </a:lnTo>
                      <a:lnTo>
                        <a:pt x="61" y="36"/>
                      </a:lnTo>
                      <a:lnTo>
                        <a:pt x="58" y="33"/>
                      </a:lnTo>
                      <a:lnTo>
                        <a:pt x="53" y="31"/>
                      </a:lnTo>
                      <a:lnTo>
                        <a:pt x="47" y="33"/>
                      </a:lnTo>
                      <a:lnTo>
                        <a:pt x="39" y="36"/>
                      </a:lnTo>
                      <a:lnTo>
                        <a:pt x="30" y="36"/>
                      </a:lnTo>
                      <a:lnTo>
                        <a:pt x="24" y="36"/>
                      </a:lnTo>
                      <a:lnTo>
                        <a:pt x="21" y="36"/>
                      </a:lnTo>
                      <a:lnTo>
                        <a:pt x="21" y="30"/>
                      </a:lnTo>
                      <a:lnTo>
                        <a:pt x="21" y="17"/>
                      </a:ln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18"/>
                      </a:lnTo>
                      <a:lnTo>
                        <a:pt x="0" y="34"/>
                      </a:lnTo>
                      <a:lnTo>
                        <a:pt x="6" y="46"/>
                      </a:lnTo>
                      <a:lnTo>
                        <a:pt x="15" y="5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5" name="Freeform 140"/>
                <p:cNvSpPr>
                  <a:spLocks/>
                </p:cNvSpPr>
                <p:nvPr/>
              </p:nvSpPr>
              <p:spPr bwMode="auto">
                <a:xfrm>
                  <a:off x="8406" y="4814"/>
                  <a:ext cx="21" cy="19"/>
                </a:xfrm>
                <a:custGeom>
                  <a:avLst/>
                  <a:gdLst>
                    <a:gd name="T0" fmla="*/ 1 w 65"/>
                    <a:gd name="T1" fmla="*/ 2 h 57"/>
                    <a:gd name="T2" fmla="*/ 1 w 65"/>
                    <a:gd name="T3" fmla="*/ 2 h 57"/>
                    <a:gd name="T4" fmla="*/ 1 w 65"/>
                    <a:gd name="T5" fmla="*/ 2 h 57"/>
                    <a:gd name="T6" fmla="*/ 2 w 65"/>
                    <a:gd name="T7" fmla="*/ 2 h 57"/>
                    <a:gd name="T8" fmla="*/ 2 w 65"/>
                    <a:gd name="T9" fmla="*/ 2 h 57"/>
                    <a:gd name="T10" fmla="*/ 2 w 65"/>
                    <a:gd name="T11" fmla="*/ 2 h 57"/>
                    <a:gd name="T12" fmla="*/ 2 w 65"/>
                    <a:gd name="T13" fmla="*/ 2 h 57"/>
                    <a:gd name="T14" fmla="*/ 2 w 65"/>
                    <a:gd name="T15" fmla="*/ 1 h 57"/>
                    <a:gd name="T16" fmla="*/ 2 w 65"/>
                    <a:gd name="T17" fmla="*/ 1 h 57"/>
                    <a:gd name="T18" fmla="*/ 2 w 65"/>
                    <a:gd name="T19" fmla="*/ 1 h 57"/>
                    <a:gd name="T20" fmla="*/ 2 w 65"/>
                    <a:gd name="T21" fmla="*/ 1 h 57"/>
                    <a:gd name="T22" fmla="*/ 1 w 65"/>
                    <a:gd name="T23" fmla="*/ 1 h 57"/>
                    <a:gd name="T24" fmla="*/ 1 w 65"/>
                    <a:gd name="T25" fmla="*/ 1 h 57"/>
                    <a:gd name="T26" fmla="*/ 1 w 65"/>
                    <a:gd name="T27" fmla="*/ 1 h 57"/>
                    <a:gd name="T28" fmla="*/ 1 w 65"/>
                    <a:gd name="T29" fmla="*/ 1 h 57"/>
                    <a:gd name="T30" fmla="*/ 1 w 65"/>
                    <a:gd name="T31" fmla="*/ 0 h 57"/>
                    <a:gd name="T32" fmla="*/ 0 w 65"/>
                    <a:gd name="T33" fmla="*/ 0 h 57"/>
                    <a:gd name="T34" fmla="*/ 0 w 65"/>
                    <a:gd name="T35" fmla="*/ 1 h 57"/>
                    <a:gd name="T36" fmla="*/ 0 w 65"/>
                    <a:gd name="T37" fmla="*/ 1 h 57"/>
                    <a:gd name="T38" fmla="*/ 1 w 65"/>
                    <a:gd name="T39" fmla="*/ 2 h 57"/>
                    <a:gd name="T40" fmla="*/ 1 w 65"/>
                    <a:gd name="T41" fmla="*/ 2 h 5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5"/>
                    <a:gd name="T64" fmla="*/ 0 h 57"/>
                    <a:gd name="T65" fmla="*/ 65 w 65"/>
                    <a:gd name="T66" fmla="*/ 57 h 5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5" h="57">
                      <a:moveTo>
                        <a:pt x="24" y="52"/>
                      </a:moveTo>
                      <a:lnTo>
                        <a:pt x="32" y="57"/>
                      </a:lnTo>
                      <a:lnTo>
                        <a:pt x="41" y="55"/>
                      </a:lnTo>
                      <a:lnTo>
                        <a:pt x="50" y="52"/>
                      </a:lnTo>
                      <a:lnTo>
                        <a:pt x="59" y="48"/>
                      </a:lnTo>
                      <a:lnTo>
                        <a:pt x="63" y="45"/>
                      </a:lnTo>
                      <a:lnTo>
                        <a:pt x="65" y="42"/>
                      </a:lnTo>
                      <a:lnTo>
                        <a:pt x="65" y="38"/>
                      </a:lnTo>
                      <a:lnTo>
                        <a:pt x="63" y="34"/>
                      </a:lnTo>
                      <a:lnTo>
                        <a:pt x="53" y="28"/>
                      </a:lnTo>
                      <a:lnTo>
                        <a:pt x="46" y="29"/>
                      </a:lnTo>
                      <a:lnTo>
                        <a:pt x="40" y="35"/>
                      </a:lnTo>
                      <a:lnTo>
                        <a:pt x="35" y="39"/>
                      </a:lnTo>
                      <a:lnTo>
                        <a:pt x="32" y="32"/>
                      </a:lnTo>
                      <a:lnTo>
                        <a:pt x="25" y="18"/>
                      </a:lnTo>
                      <a:lnTo>
                        <a:pt x="16" y="5"/>
                      </a:lnTo>
                      <a:lnTo>
                        <a:pt x="6" y="0"/>
                      </a:lnTo>
                      <a:lnTo>
                        <a:pt x="0" y="21"/>
                      </a:lnTo>
                      <a:lnTo>
                        <a:pt x="7" y="36"/>
                      </a:lnTo>
                      <a:lnTo>
                        <a:pt x="18" y="48"/>
                      </a:lnTo>
                      <a:lnTo>
                        <a:pt x="24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6" name="Freeform 141"/>
                <p:cNvSpPr>
                  <a:spLocks/>
                </p:cNvSpPr>
                <p:nvPr/>
              </p:nvSpPr>
              <p:spPr bwMode="auto">
                <a:xfrm>
                  <a:off x="8371" y="4865"/>
                  <a:ext cx="26" cy="26"/>
                </a:xfrm>
                <a:custGeom>
                  <a:avLst/>
                  <a:gdLst>
                    <a:gd name="T0" fmla="*/ 1 w 79"/>
                    <a:gd name="T1" fmla="*/ 2 h 80"/>
                    <a:gd name="T2" fmla="*/ 1 w 79"/>
                    <a:gd name="T3" fmla="*/ 2 h 80"/>
                    <a:gd name="T4" fmla="*/ 1 w 79"/>
                    <a:gd name="T5" fmla="*/ 3 h 80"/>
                    <a:gd name="T6" fmla="*/ 1 w 79"/>
                    <a:gd name="T7" fmla="*/ 3 h 80"/>
                    <a:gd name="T8" fmla="*/ 1 w 79"/>
                    <a:gd name="T9" fmla="*/ 3 h 80"/>
                    <a:gd name="T10" fmla="*/ 2 w 79"/>
                    <a:gd name="T11" fmla="*/ 3 h 80"/>
                    <a:gd name="T12" fmla="*/ 2 w 79"/>
                    <a:gd name="T13" fmla="*/ 3 h 80"/>
                    <a:gd name="T14" fmla="*/ 2 w 79"/>
                    <a:gd name="T15" fmla="*/ 2 h 80"/>
                    <a:gd name="T16" fmla="*/ 3 w 79"/>
                    <a:gd name="T17" fmla="*/ 2 h 80"/>
                    <a:gd name="T18" fmla="*/ 3 w 79"/>
                    <a:gd name="T19" fmla="*/ 2 h 80"/>
                    <a:gd name="T20" fmla="*/ 3 w 79"/>
                    <a:gd name="T21" fmla="*/ 2 h 80"/>
                    <a:gd name="T22" fmla="*/ 3 w 79"/>
                    <a:gd name="T23" fmla="*/ 2 h 80"/>
                    <a:gd name="T24" fmla="*/ 3 w 79"/>
                    <a:gd name="T25" fmla="*/ 2 h 80"/>
                    <a:gd name="T26" fmla="*/ 3 w 79"/>
                    <a:gd name="T27" fmla="*/ 1 h 80"/>
                    <a:gd name="T28" fmla="*/ 2 w 79"/>
                    <a:gd name="T29" fmla="*/ 1 h 80"/>
                    <a:gd name="T30" fmla="*/ 2 w 79"/>
                    <a:gd name="T31" fmla="*/ 1 h 80"/>
                    <a:gd name="T32" fmla="*/ 2 w 79"/>
                    <a:gd name="T33" fmla="*/ 1 h 80"/>
                    <a:gd name="T34" fmla="*/ 1 w 79"/>
                    <a:gd name="T35" fmla="*/ 2 h 80"/>
                    <a:gd name="T36" fmla="*/ 1 w 79"/>
                    <a:gd name="T37" fmla="*/ 2 h 80"/>
                    <a:gd name="T38" fmla="*/ 1 w 79"/>
                    <a:gd name="T39" fmla="*/ 2 h 80"/>
                    <a:gd name="T40" fmla="*/ 1 w 79"/>
                    <a:gd name="T41" fmla="*/ 2 h 80"/>
                    <a:gd name="T42" fmla="*/ 1 w 79"/>
                    <a:gd name="T43" fmla="*/ 2 h 80"/>
                    <a:gd name="T44" fmla="*/ 1 w 79"/>
                    <a:gd name="T45" fmla="*/ 1 h 80"/>
                    <a:gd name="T46" fmla="*/ 0 w 79"/>
                    <a:gd name="T47" fmla="*/ 0 h 80"/>
                    <a:gd name="T48" fmla="*/ 0 w 79"/>
                    <a:gd name="T49" fmla="*/ 0 h 80"/>
                    <a:gd name="T50" fmla="*/ 0 w 79"/>
                    <a:gd name="T51" fmla="*/ 1 h 80"/>
                    <a:gd name="T52" fmla="*/ 0 w 79"/>
                    <a:gd name="T53" fmla="*/ 2 h 80"/>
                    <a:gd name="T54" fmla="*/ 0 w 79"/>
                    <a:gd name="T55" fmla="*/ 2 h 80"/>
                    <a:gd name="T56" fmla="*/ 1 w 79"/>
                    <a:gd name="T57" fmla="*/ 2 h 8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9"/>
                    <a:gd name="T88" fmla="*/ 0 h 80"/>
                    <a:gd name="T89" fmla="*/ 79 w 79"/>
                    <a:gd name="T90" fmla="*/ 80 h 8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9" h="80">
                      <a:moveTo>
                        <a:pt x="16" y="67"/>
                      </a:moveTo>
                      <a:lnTo>
                        <a:pt x="19" y="70"/>
                      </a:lnTo>
                      <a:lnTo>
                        <a:pt x="23" y="73"/>
                      </a:lnTo>
                      <a:lnTo>
                        <a:pt x="31" y="77"/>
                      </a:lnTo>
                      <a:lnTo>
                        <a:pt x="38" y="79"/>
                      </a:lnTo>
                      <a:lnTo>
                        <a:pt x="47" y="80"/>
                      </a:lnTo>
                      <a:lnTo>
                        <a:pt x="57" y="77"/>
                      </a:lnTo>
                      <a:lnTo>
                        <a:pt x="66" y="70"/>
                      </a:lnTo>
                      <a:lnTo>
                        <a:pt x="73" y="59"/>
                      </a:lnTo>
                      <a:lnTo>
                        <a:pt x="76" y="54"/>
                      </a:lnTo>
                      <a:lnTo>
                        <a:pt x="78" y="50"/>
                      </a:lnTo>
                      <a:lnTo>
                        <a:pt x="79" y="46"/>
                      </a:lnTo>
                      <a:lnTo>
                        <a:pt x="78" y="43"/>
                      </a:lnTo>
                      <a:lnTo>
                        <a:pt x="70" y="39"/>
                      </a:lnTo>
                      <a:lnTo>
                        <a:pt x="61" y="37"/>
                      </a:lnTo>
                      <a:lnTo>
                        <a:pt x="53" y="39"/>
                      </a:lnTo>
                      <a:lnTo>
                        <a:pt x="45" y="40"/>
                      </a:lnTo>
                      <a:lnTo>
                        <a:pt x="39" y="44"/>
                      </a:lnTo>
                      <a:lnTo>
                        <a:pt x="34" y="47"/>
                      </a:lnTo>
                      <a:lnTo>
                        <a:pt x="31" y="50"/>
                      </a:lnTo>
                      <a:lnTo>
                        <a:pt x="29" y="52"/>
                      </a:lnTo>
                      <a:lnTo>
                        <a:pt x="28" y="43"/>
                      </a:lnTo>
                      <a:lnTo>
                        <a:pt x="22" y="24"/>
                      </a:lnTo>
                      <a:lnTo>
                        <a:pt x="13" y="6"/>
                      </a:lnTo>
                      <a:lnTo>
                        <a:pt x="1" y="0"/>
                      </a:lnTo>
                      <a:lnTo>
                        <a:pt x="0" y="24"/>
                      </a:lnTo>
                      <a:lnTo>
                        <a:pt x="6" y="46"/>
                      </a:lnTo>
                      <a:lnTo>
                        <a:pt x="13" y="62"/>
                      </a:lnTo>
                      <a:lnTo>
                        <a:pt x="16" y="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7" name="Freeform 142"/>
                <p:cNvSpPr>
                  <a:spLocks/>
                </p:cNvSpPr>
                <p:nvPr/>
              </p:nvSpPr>
              <p:spPr bwMode="auto">
                <a:xfrm>
                  <a:off x="8399" y="4855"/>
                  <a:ext cx="27" cy="22"/>
                </a:xfrm>
                <a:custGeom>
                  <a:avLst/>
                  <a:gdLst>
                    <a:gd name="T0" fmla="*/ 0 w 79"/>
                    <a:gd name="T1" fmla="*/ 2 h 67"/>
                    <a:gd name="T2" fmla="*/ 1 w 79"/>
                    <a:gd name="T3" fmla="*/ 2 h 67"/>
                    <a:gd name="T4" fmla="*/ 1 w 79"/>
                    <a:gd name="T5" fmla="*/ 2 h 67"/>
                    <a:gd name="T6" fmla="*/ 1 w 79"/>
                    <a:gd name="T7" fmla="*/ 2 h 67"/>
                    <a:gd name="T8" fmla="*/ 1 w 79"/>
                    <a:gd name="T9" fmla="*/ 2 h 67"/>
                    <a:gd name="T10" fmla="*/ 2 w 79"/>
                    <a:gd name="T11" fmla="*/ 2 h 67"/>
                    <a:gd name="T12" fmla="*/ 2 w 79"/>
                    <a:gd name="T13" fmla="*/ 2 h 67"/>
                    <a:gd name="T14" fmla="*/ 2 w 79"/>
                    <a:gd name="T15" fmla="*/ 2 h 67"/>
                    <a:gd name="T16" fmla="*/ 3 w 79"/>
                    <a:gd name="T17" fmla="*/ 2 h 67"/>
                    <a:gd name="T18" fmla="*/ 3 w 79"/>
                    <a:gd name="T19" fmla="*/ 2 h 67"/>
                    <a:gd name="T20" fmla="*/ 3 w 79"/>
                    <a:gd name="T21" fmla="*/ 2 h 67"/>
                    <a:gd name="T22" fmla="*/ 3 w 79"/>
                    <a:gd name="T23" fmla="*/ 2 h 67"/>
                    <a:gd name="T24" fmla="*/ 3 w 79"/>
                    <a:gd name="T25" fmla="*/ 2 h 67"/>
                    <a:gd name="T26" fmla="*/ 3 w 79"/>
                    <a:gd name="T27" fmla="*/ 1 h 67"/>
                    <a:gd name="T28" fmla="*/ 3 w 79"/>
                    <a:gd name="T29" fmla="*/ 1 h 67"/>
                    <a:gd name="T30" fmla="*/ 2 w 79"/>
                    <a:gd name="T31" fmla="*/ 1 h 67"/>
                    <a:gd name="T32" fmla="*/ 2 w 79"/>
                    <a:gd name="T33" fmla="*/ 1 h 67"/>
                    <a:gd name="T34" fmla="*/ 2 w 79"/>
                    <a:gd name="T35" fmla="*/ 1 h 67"/>
                    <a:gd name="T36" fmla="*/ 1 w 79"/>
                    <a:gd name="T37" fmla="*/ 1 h 67"/>
                    <a:gd name="T38" fmla="*/ 1 w 79"/>
                    <a:gd name="T39" fmla="*/ 1 h 67"/>
                    <a:gd name="T40" fmla="*/ 1 w 79"/>
                    <a:gd name="T41" fmla="*/ 1 h 67"/>
                    <a:gd name="T42" fmla="*/ 1 w 79"/>
                    <a:gd name="T43" fmla="*/ 1 h 67"/>
                    <a:gd name="T44" fmla="*/ 1 w 79"/>
                    <a:gd name="T45" fmla="*/ 1 h 67"/>
                    <a:gd name="T46" fmla="*/ 1 w 79"/>
                    <a:gd name="T47" fmla="*/ 0 h 67"/>
                    <a:gd name="T48" fmla="*/ 0 w 79"/>
                    <a:gd name="T49" fmla="*/ 0 h 67"/>
                    <a:gd name="T50" fmla="*/ 0 w 79"/>
                    <a:gd name="T51" fmla="*/ 1 h 67"/>
                    <a:gd name="T52" fmla="*/ 0 w 79"/>
                    <a:gd name="T53" fmla="*/ 1 h 67"/>
                    <a:gd name="T54" fmla="*/ 0 w 79"/>
                    <a:gd name="T55" fmla="*/ 2 h 67"/>
                    <a:gd name="T56" fmla="*/ 0 w 79"/>
                    <a:gd name="T57" fmla="*/ 2 h 6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9"/>
                    <a:gd name="T88" fmla="*/ 0 h 67"/>
                    <a:gd name="T89" fmla="*/ 79 w 79"/>
                    <a:gd name="T90" fmla="*/ 67 h 6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9" h="67">
                      <a:moveTo>
                        <a:pt x="13" y="54"/>
                      </a:moveTo>
                      <a:lnTo>
                        <a:pt x="16" y="56"/>
                      </a:lnTo>
                      <a:lnTo>
                        <a:pt x="20" y="59"/>
                      </a:lnTo>
                      <a:lnTo>
                        <a:pt x="26" y="61"/>
                      </a:lnTo>
                      <a:lnTo>
                        <a:pt x="34" y="64"/>
                      </a:lnTo>
                      <a:lnTo>
                        <a:pt x="41" y="67"/>
                      </a:lnTo>
                      <a:lnTo>
                        <a:pt x="50" y="67"/>
                      </a:lnTo>
                      <a:lnTo>
                        <a:pt x="59" y="67"/>
                      </a:lnTo>
                      <a:lnTo>
                        <a:pt x="66" y="64"/>
                      </a:lnTo>
                      <a:lnTo>
                        <a:pt x="72" y="61"/>
                      </a:lnTo>
                      <a:lnTo>
                        <a:pt x="76" y="57"/>
                      </a:lnTo>
                      <a:lnTo>
                        <a:pt x="79" y="53"/>
                      </a:lnTo>
                      <a:lnTo>
                        <a:pt x="78" y="47"/>
                      </a:lnTo>
                      <a:lnTo>
                        <a:pt x="72" y="41"/>
                      </a:lnTo>
                      <a:lnTo>
                        <a:pt x="65" y="37"/>
                      </a:lnTo>
                      <a:lnTo>
                        <a:pt x="56" y="36"/>
                      </a:lnTo>
                      <a:lnTo>
                        <a:pt x="48" y="36"/>
                      </a:lnTo>
                      <a:lnTo>
                        <a:pt x="40" y="37"/>
                      </a:lnTo>
                      <a:lnTo>
                        <a:pt x="34" y="38"/>
                      </a:lnTo>
                      <a:lnTo>
                        <a:pt x="29" y="40"/>
                      </a:lnTo>
                      <a:lnTo>
                        <a:pt x="28" y="40"/>
                      </a:lnTo>
                      <a:lnTo>
                        <a:pt x="26" y="33"/>
                      </a:lnTo>
                      <a:lnTo>
                        <a:pt x="22" y="17"/>
                      </a:lnTo>
                      <a:lnTo>
                        <a:pt x="15" y="4"/>
                      </a:lnTo>
                      <a:lnTo>
                        <a:pt x="3" y="0"/>
                      </a:lnTo>
                      <a:lnTo>
                        <a:pt x="0" y="21"/>
                      </a:lnTo>
                      <a:lnTo>
                        <a:pt x="4" y="38"/>
                      </a:lnTo>
                      <a:lnTo>
                        <a:pt x="10" y="50"/>
                      </a:lnTo>
                      <a:lnTo>
                        <a:pt x="13" y="5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8" name="Freeform 143"/>
                <p:cNvSpPr>
                  <a:spLocks/>
                </p:cNvSpPr>
                <p:nvPr/>
              </p:nvSpPr>
              <p:spPr bwMode="auto">
                <a:xfrm>
                  <a:off x="8429" y="4851"/>
                  <a:ext cx="26" cy="20"/>
                </a:xfrm>
                <a:custGeom>
                  <a:avLst/>
                  <a:gdLst>
                    <a:gd name="T0" fmla="*/ 0 w 77"/>
                    <a:gd name="T1" fmla="*/ 2 h 62"/>
                    <a:gd name="T2" fmla="*/ 1 w 77"/>
                    <a:gd name="T3" fmla="*/ 2 h 62"/>
                    <a:gd name="T4" fmla="*/ 1 w 77"/>
                    <a:gd name="T5" fmla="*/ 2 h 62"/>
                    <a:gd name="T6" fmla="*/ 2 w 77"/>
                    <a:gd name="T7" fmla="*/ 2 h 62"/>
                    <a:gd name="T8" fmla="*/ 2 w 77"/>
                    <a:gd name="T9" fmla="*/ 2 h 62"/>
                    <a:gd name="T10" fmla="*/ 2 w 77"/>
                    <a:gd name="T11" fmla="*/ 2 h 62"/>
                    <a:gd name="T12" fmla="*/ 3 w 77"/>
                    <a:gd name="T13" fmla="*/ 2 h 62"/>
                    <a:gd name="T14" fmla="*/ 3 w 77"/>
                    <a:gd name="T15" fmla="*/ 2 h 62"/>
                    <a:gd name="T16" fmla="*/ 3 w 77"/>
                    <a:gd name="T17" fmla="*/ 2 h 62"/>
                    <a:gd name="T18" fmla="*/ 3 w 77"/>
                    <a:gd name="T19" fmla="*/ 1 h 62"/>
                    <a:gd name="T20" fmla="*/ 2 w 77"/>
                    <a:gd name="T21" fmla="*/ 1 h 62"/>
                    <a:gd name="T22" fmla="*/ 2 w 77"/>
                    <a:gd name="T23" fmla="*/ 1 h 62"/>
                    <a:gd name="T24" fmla="*/ 2 w 77"/>
                    <a:gd name="T25" fmla="*/ 1 h 62"/>
                    <a:gd name="T26" fmla="*/ 1 w 77"/>
                    <a:gd name="T27" fmla="*/ 1 h 62"/>
                    <a:gd name="T28" fmla="*/ 1 w 77"/>
                    <a:gd name="T29" fmla="*/ 1 h 62"/>
                    <a:gd name="T30" fmla="*/ 1 w 77"/>
                    <a:gd name="T31" fmla="*/ 1 h 62"/>
                    <a:gd name="T32" fmla="*/ 1 w 77"/>
                    <a:gd name="T33" fmla="*/ 1 h 62"/>
                    <a:gd name="T34" fmla="*/ 1 w 77"/>
                    <a:gd name="T35" fmla="*/ 1 h 62"/>
                    <a:gd name="T36" fmla="*/ 1 w 77"/>
                    <a:gd name="T37" fmla="*/ 1 h 62"/>
                    <a:gd name="T38" fmla="*/ 1 w 77"/>
                    <a:gd name="T39" fmla="*/ 0 h 62"/>
                    <a:gd name="T40" fmla="*/ 0 w 77"/>
                    <a:gd name="T41" fmla="*/ 0 h 62"/>
                    <a:gd name="T42" fmla="*/ 0 w 77"/>
                    <a:gd name="T43" fmla="*/ 1 h 62"/>
                    <a:gd name="T44" fmla="*/ 0 w 77"/>
                    <a:gd name="T45" fmla="*/ 1 h 62"/>
                    <a:gd name="T46" fmla="*/ 0 w 77"/>
                    <a:gd name="T47" fmla="*/ 2 h 62"/>
                    <a:gd name="T48" fmla="*/ 0 w 77"/>
                    <a:gd name="T49" fmla="*/ 2 h 6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7"/>
                    <a:gd name="T76" fmla="*/ 0 h 62"/>
                    <a:gd name="T77" fmla="*/ 77 w 77"/>
                    <a:gd name="T78" fmla="*/ 62 h 6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7" h="62">
                      <a:moveTo>
                        <a:pt x="9" y="58"/>
                      </a:moveTo>
                      <a:lnTo>
                        <a:pt x="17" y="60"/>
                      </a:lnTo>
                      <a:lnTo>
                        <a:pt x="27" y="62"/>
                      </a:lnTo>
                      <a:lnTo>
                        <a:pt x="40" y="62"/>
                      </a:lnTo>
                      <a:lnTo>
                        <a:pt x="53" y="60"/>
                      </a:lnTo>
                      <a:lnTo>
                        <a:pt x="65" y="58"/>
                      </a:lnTo>
                      <a:lnTo>
                        <a:pt x="72" y="55"/>
                      </a:lnTo>
                      <a:lnTo>
                        <a:pt x="77" y="49"/>
                      </a:lnTo>
                      <a:lnTo>
                        <a:pt x="75" y="42"/>
                      </a:lnTo>
                      <a:lnTo>
                        <a:pt x="69" y="36"/>
                      </a:lnTo>
                      <a:lnTo>
                        <a:pt x="62" y="33"/>
                      </a:lnTo>
                      <a:lnTo>
                        <a:pt x="53" y="32"/>
                      </a:lnTo>
                      <a:lnTo>
                        <a:pt x="46" y="32"/>
                      </a:lnTo>
                      <a:lnTo>
                        <a:pt x="39" y="33"/>
                      </a:lnTo>
                      <a:lnTo>
                        <a:pt x="33" y="35"/>
                      </a:lnTo>
                      <a:lnTo>
                        <a:pt x="28" y="37"/>
                      </a:lnTo>
                      <a:lnTo>
                        <a:pt x="27" y="37"/>
                      </a:lnTo>
                      <a:lnTo>
                        <a:pt x="25" y="30"/>
                      </a:lnTo>
                      <a:lnTo>
                        <a:pt x="21" y="16"/>
                      </a:lnTo>
                      <a:lnTo>
                        <a:pt x="14" y="3"/>
                      </a:lnTo>
                      <a:lnTo>
                        <a:pt x="2" y="0"/>
                      </a:lnTo>
                      <a:lnTo>
                        <a:pt x="0" y="17"/>
                      </a:lnTo>
                      <a:lnTo>
                        <a:pt x="3" y="36"/>
                      </a:lnTo>
                      <a:lnTo>
                        <a:pt x="8" y="52"/>
                      </a:lnTo>
                      <a:lnTo>
                        <a:pt x="9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9" name="Freeform 144"/>
                <p:cNvSpPr>
                  <a:spLocks/>
                </p:cNvSpPr>
                <p:nvPr/>
              </p:nvSpPr>
              <p:spPr bwMode="auto">
                <a:xfrm>
                  <a:off x="8258" y="4730"/>
                  <a:ext cx="122" cy="281"/>
                </a:xfrm>
                <a:custGeom>
                  <a:avLst/>
                  <a:gdLst>
                    <a:gd name="T0" fmla="*/ 0 w 366"/>
                    <a:gd name="T1" fmla="*/ 6 h 845"/>
                    <a:gd name="T2" fmla="*/ 1 w 366"/>
                    <a:gd name="T3" fmla="*/ 9 h 845"/>
                    <a:gd name="T4" fmla="*/ 2 w 366"/>
                    <a:gd name="T5" fmla="*/ 13 h 845"/>
                    <a:gd name="T6" fmla="*/ 3 w 366"/>
                    <a:gd name="T7" fmla="*/ 17 h 845"/>
                    <a:gd name="T8" fmla="*/ 5 w 366"/>
                    <a:gd name="T9" fmla="*/ 22 h 845"/>
                    <a:gd name="T10" fmla="*/ 6 w 366"/>
                    <a:gd name="T11" fmla="*/ 26 h 845"/>
                    <a:gd name="T12" fmla="*/ 7 w 366"/>
                    <a:gd name="T13" fmla="*/ 29 h 845"/>
                    <a:gd name="T14" fmla="*/ 8 w 366"/>
                    <a:gd name="T15" fmla="*/ 30 h 845"/>
                    <a:gd name="T16" fmla="*/ 10 w 366"/>
                    <a:gd name="T17" fmla="*/ 31 h 845"/>
                    <a:gd name="T18" fmla="*/ 12 w 366"/>
                    <a:gd name="T19" fmla="*/ 31 h 845"/>
                    <a:gd name="T20" fmla="*/ 13 w 366"/>
                    <a:gd name="T21" fmla="*/ 31 h 845"/>
                    <a:gd name="T22" fmla="*/ 13 w 366"/>
                    <a:gd name="T23" fmla="*/ 31 h 845"/>
                    <a:gd name="T24" fmla="*/ 14 w 366"/>
                    <a:gd name="T25" fmla="*/ 30 h 845"/>
                    <a:gd name="T26" fmla="*/ 13 w 366"/>
                    <a:gd name="T27" fmla="*/ 30 h 845"/>
                    <a:gd name="T28" fmla="*/ 12 w 366"/>
                    <a:gd name="T29" fmla="*/ 29 h 845"/>
                    <a:gd name="T30" fmla="*/ 11 w 366"/>
                    <a:gd name="T31" fmla="*/ 29 h 845"/>
                    <a:gd name="T32" fmla="*/ 10 w 366"/>
                    <a:gd name="T33" fmla="*/ 29 h 845"/>
                    <a:gd name="T34" fmla="*/ 9 w 366"/>
                    <a:gd name="T35" fmla="*/ 28 h 845"/>
                    <a:gd name="T36" fmla="*/ 8 w 366"/>
                    <a:gd name="T37" fmla="*/ 26 h 845"/>
                    <a:gd name="T38" fmla="*/ 7 w 366"/>
                    <a:gd name="T39" fmla="*/ 24 h 845"/>
                    <a:gd name="T40" fmla="*/ 6 w 366"/>
                    <a:gd name="T41" fmla="*/ 21 h 845"/>
                    <a:gd name="T42" fmla="*/ 6 w 366"/>
                    <a:gd name="T43" fmla="*/ 19 h 845"/>
                    <a:gd name="T44" fmla="*/ 5 w 366"/>
                    <a:gd name="T45" fmla="*/ 16 h 845"/>
                    <a:gd name="T46" fmla="*/ 3 w 366"/>
                    <a:gd name="T47" fmla="*/ 13 h 845"/>
                    <a:gd name="T48" fmla="*/ 2 w 366"/>
                    <a:gd name="T49" fmla="*/ 10 h 845"/>
                    <a:gd name="T50" fmla="*/ 2 w 366"/>
                    <a:gd name="T51" fmla="*/ 6 h 845"/>
                    <a:gd name="T52" fmla="*/ 2 w 366"/>
                    <a:gd name="T53" fmla="*/ 4 h 845"/>
                    <a:gd name="T54" fmla="*/ 1 w 366"/>
                    <a:gd name="T55" fmla="*/ 2 h 845"/>
                    <a:gd name="T56" fmla="*/ 1 w 366"/>
                    <a:gd name="T57" fmla="*/ 1 h 845"/>
                    <a:gd name="T58" fmla="*/ 0 w 366"/>
                    <a:gd name="T59" fmla="*/ 0 h 845"/>
                    <a:gd name="T60" fmla="*/ 0 w 366"/>
                    <a:gd name="T61" fmla="*/ 1 h 845"/>
                    <a:gd name="T62" fmla="*/ 0 w 366"/>
                    <a:gd name="T63" fmla="*/ 3 h 84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66"/>
                    <a:gd name="T97" fmla="*/ 0 h 845"/>
                    <a:gd name="T98" fmla="*/ 366 w 366"/>
                    <a:gd name="T99" fmla="*/ 845 h 84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66" h="845">
                      <a:moveTo>
                        <a:pt x="15" y="104"/>
                      </a:moveTo>
                      <a:lnTo>
                        <a:pt x="12" y="150"/>
                      </a:lnTo>
                      <a:lnTo>
                        <a:pt x="12" y="196"/>
                      </a:lnTo>
                      <a:lnTo>
                        <a:pt x="16" y="241"/>
                      </a:lnTo>
                      <a:lnTo>
                        <a:pt x="27" y="286"/>
                      </a:lnTo>
                      <a:lnTo>
                        <a:pt x="46" y="346"/>
                      </a:lnTo>
                      <a:lnTo>
                        <a:pt x="65" y="406"/>
                      </a:lnTo>
                      <a:lnTo>
                        <a:pt x="84" y="465"/>
                      </a:lnTo>
                      <a:lnTo>
                        <a:pt x="103" y="524"/>
                      </a:lnTo>
                      <a:lnTo>
                        <a:pt x="122" y="583"/>
                      </a:lnTo>
                      <a:lnTo>
                        <a:pt x="143" y="640"/>
                      </a:lnTo>
                      <a:lnTo>
                        <a:pt x="163" y="699"/>
                      </a:lnTo>
                      <a:lnTo>
                        <a:pt x="185" y="758"/>
                      </a:lnTo>
                      <a:lnTo>
                        <a:pt x="195" y="778"/>
                      </a:lnTo>
                      <a:lnTo>
                        <a:pt x="210" y="796"/>
                      </a:lnTo>
                      <a:lnTo>
                        <a:pt x="228" y="810"/>
                      </a:lnTo>
                      <a:lnTo>
                        <a:pt x="247" y="822"/>
                      </a:lnTo>
                      <a:lnTo>
                        <a:pt x="269" y="830"/>
                      </a:lnTo>
                      <a:lnTo>
                        <a:pt x="292" y="837"/>
                      </a:lnTo>
                      <a:lnTo>
                        <a:pt x="316" y="842"/>
                      </a:lnTo>
                      <a:lnTo>
                        <a:pt x="339" y="845"/>
                      </a:lnTo>
                      <a:lnTo>
                        <a:pt x="348" y="843"/>
                      </a:lnTo>
                      <a:lnTo>
                        <a:pt x="355" y="840"/>
                      </a:lnTo>
                      <a:lnTo>
                        <a:pt x="361" y="833"/>
                      </a:lnTo>
                      <a:lnTo>
                        <a:pt x="366" y="824"/>
                      </a:lnTo>
                      <a:lnTo>
                        <a:pt x="366" y="816"/>
                      </a:lnTo>
                      <a:lnTo>
                        <a:pt x="361" y="809"/>
                      </a:lnTo>
                      <a:lnTo>
                        <a:pt x="354" y="803"/>
                      </a:lnTo>
                      <a:lnTo>
                        <a:pt x="345" y="800"/>
                      </a:lnTo>
                      <a:lnTo>
                        <a:pt x="329" y="796"/>
                      </a:lnTo>
                      <a:lnTo>
                        <a:pt x="313" y="793"/>
                      </a:lnTo>
                      <a:lnTo>
                        <a:pt x="295" y="788"/>
                      </a:lnTo>
                      <a:lnTo>
                        <a:pt x="279" y="784"/>
                      </a:lnTo>
                      <a:lnTo>
                        <a:pt x="264" y="778"/>
                      </a:lnTo>
                      <a:lnTo>
                        <a:pt x="251" y="768"/>
                      </a:lnTo>
                      <a:lnTo>
                        <a:pt x="239" y="757"/>
                      </a:lnTo>
                      <a:lnTo>
                        <a:pt x="231" y="741"/>
                      </a:lnTo>
                      <a:lnTo>
                        <a:pt x="217" y="708"/>
                      </a:lnTo>
                      <a:lnTo>
                        <a:pt x="206" y="676"/>
                      </a:lnTo>
                      <a:lnTo>
                        <a:pt x="194" y="643"/>
                      </a:lnTo>
                      <a:lnTo>
                        <a:pt x="184" y="610"/>
                      </a:lnTo>
                      <a:lnTo>
                        <a:pt x="172" y="577"/>
                      </a:lnTo>
                      <a:lnTo>
                        <a:pt x="162" y="544"/>
                      </a:lnTo>
                      <a:lnTo>
                        <a:pt x="151" y="511"/>
                      </a:lnTo>
                      <a:lnTo>
                        <a:pt x="141" y="478"/>
                      </a:lnTo>
                      <a:lnTo>
                        <a:pt x="126" y="435"/>
                      </a:lnTo>
                      <a:lnTo>
                        <a:pt x="110" y="392"/>
                      </a:lnTo>
                      <a:lnTo>
                        <a:pt x="94" y="349"/>
                      </a:lnTo>
                      <a:lnTo>
                        <a:pt x="79" y="306"/>
                      </a:lnTo>
                      <a:lnTo>
                        <a:pt x="65" y="263"/>
                      </a:lnTo>
                      <a:lnTo>
                        <a:pt x="54" y="219"/>
                      </a:lnTo>
                      <a:lnTo>
                        <a:pt x="49" y="175"/>
                      </a:lnTo>
                      <a:lnTo>
                        <a:pt x="47" y="129"/>
                      </a:lnTo>
                      <a:lnTo>
                        <a:pt x="46" y="110"/>
                      </a:lnTo>
                      <a:lnTo>
                        <a:pt x="41" y="89"/>
                      </a:lnTo>
                      <a:lnTo>
                        <a:pt x="35" y="67"/>
                      </a:lnTo>
                      <a:lnTo>
                        <a:pt x="28" y="46"/>
                      </a:lnTo>
                      <a:lnTo>
                        <a:pt x="21" y="27"/>
                      </a:lnTo>
                      <a:lnTo>
                        <a:pt x="13" y="11"/>
                      </a:ln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5" y="17"/>
                      </a:lnTo>
                      <a:lnTo>
                        <a:pt x="10" y="44"/>
                      </a:lnTo>
                      <a:lnTo>
                        <a:pt x="13" y="76"/>
                      </a:lnTo>
                      <a:lnTo>
                        <a:pt x="15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0" name="Freeform 145"/>
                <p:cNvSpPr>
                  <a:spLocks/>
                </p:cNvSpPr>
                <p:nvPr/>
              </p:nvSpPr>
              <p:spPr bwMode="auto">
                <a:xfrm>
                  <a:off x="8517" y="4850"/>
                  <a:ext cx="29" cy="29"/>
                </a:xfrm>
                <a:custGeom>
                  <a:avLst/>
                  <a:gdLst>
                    <a:gd name="T0" fmla="*/ 3 w 88"/>
                    <a:gd name="T1" fmla="*/ 1 h 87"/>
                    <a:gd name="T2" fmla="*/ 3 w 88"/>
                    <a:gd name="T3" fmla="*/ 1 h 87"/>
                    <a:gd name="T4" fmla="*/ 3 w 88"/>
                    <a:gd name="T5" fmla="*/ 0 h 87"/>
                    <a:gd name="T6" fmla="*/ 3 w 88"/>
                    <a:gd name="T7" fmla="*/ 0 h 87"/>
                    <a:gd name="T8" fmla="*/ 3 w 88"/>
                    <a:gd name="T9" fmla="*/ 0 h 87"/>
                    <a:gd name="T10" fmla="*/ 3 w 88"/>
                    <a:gd name="T11" fmla="*/ 0 h 87"/>
                    <a:gd name="T12" fmla="*/ 2 w 88"/>
                    <a:gd name="T13" fmla="*/ 0 h 87"/>
                    <a:gd name="T14" fmla="*/ 2 w 88"/>
                    <a:gd name="T15" fmla="*/ 0 h 87"/>
                    <a:gd name="T16" fmla="*/ 2 w 88"/>
                    <a:gd name="T17" fmla="*/ 0 h 87"/>
                    <a:gd name="T18" fmla="*/ 2 w 88"/>
                    <a:gd name="T19" fmla="*/ 0 h 87"/>
                    <a:gd name="T20" fmla="*/ 1 w 88"/>
                    <a:gd name="T21" fmla="*/ 1 h 87"/>
                    <a:gd name="T22" fmla="*/ 1 w 88"/>
                    <a:gd name="T23" fmla="*/ 1 h 87"/>
                    <a:gd name="T24" fmla="*/ 1 w 88"/>
                    <a:gd name="T25" fmla="*/ 2 h 87"/>
                    <a:gd name="T26" fmla="*/ 0 w 88"/>
                    <a:gd name="T27" fmla="*/ 2 h 87"/>
                    <a:gd name="T28" fmla="*/ 0 w 88"/>
                    <a:gd name="T29" fmla="*/ 3 h 87"/>
                    <a:gd name="T30" fmla="*/ 0 w 88"/>
                    <a:gd name="T31" fmla="*/ 3 h 87"/>
                    <a:gd name="T32" fmla="*/ 0 w 88"/>
                    <a:gd name="T33" fmla="*/ 3 h 87"/>
                    <a:gd name="T34" fmla="*/ 1 w 88"/>
                    <a:gd name="T35" fmla="*/ 3 h 87"/>
                    <a:gd name="T36" fmla="*/ 1 w 88"/>
                    <a:gd name="T37" fmla="*/ 3 h 87"/>
                    <a:gd name="T38" fmla="*/ 1 w 88"/>
                    <a:gd name="T39" fmla="*/ 2 h 87"/>
                    <a:gd name="T40" fmla="*/ 2 w 88"/>
                    <a:gd name="T41" fmla="*/ 2 h 87"/>
                    <a:gd name="T42" fmla="*/ 2 w 88"/>
                    <a:gd name="T43" fmla="*/ 2 h 87"/>
                    <a:gd name="T44" fmla="*/ 3 w 88"/>
                    <a:gd name="T45" fmla="*/ 1 h 87"/>
                    <a:gd name="T46" fmla="*/ 3 w 88"/>
                    <a:gd name="T47" fmla="*/ 1 h 87"/>
                    <a:gd name="T48" fmla="*/ 3 w 88"/>
                    <a:gd name="T49" fmla="*/ 1 h 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88"/>
                    <a:gd name="T76" fmla="*/ 0 h 87"/>
                    <a:gd name="T77" fmla="*/ 88 w 88"/>
                    <a:gd name="T78" fmla="*/ 87 h 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88" h="87">
                      <a:moveTo>
                        <a:pt x="84" y="23"/>
                      </a:moveTo>
                      <a:lnTo>
                        <a:pt x="88" y="18"/>
                      </a:lnTo>
                      <a:lnTo>
                        <a:pt x="87" y="13"/>
                      </a:lnTo>
                      <a:lnTo>
                        <a:pt x="84" y="7"/>
                      </a:lnTo>
                      <a:lnTo>
                        <a:pt x="77" y="3"/>
                      </a:lnTo>
                      <a:lnTo>
                        <a:pt x="71" y="0"/>
                      </a:lnTo>
                      <a:lnTo>
                        <a:pt x="62" y="0"/>
                      </a:lnTo>
                      <a:lnTo>
                        <a:pt x="55" y="1"/>
                      </a:lnTo>
                      <a:lnTo>
                        <a:pt x="47" y="5"/>
                      </a:lnTo>
                      <a:lnTo>
                        <a:pt x="41" y="11"/>
                      </a:lnTo>
                      <a:lnTo>
                        <a:pt x="34" y="20"/>
                      </a:lnTo>
                      <a:lnTo>
                        <a:pt x="25" y="31"/>
                      </a:lnTo>
                      <a:lnTo>
                        <a:pt x="16" y="43"/>
                      </a:lnTo>
                      <a:lnTo>
                        <a:pt x="9" y="56"/>
                      </a:lnTo>
                      <a:lnTo>
                        <a:pt x="3" y="69"/>
                      </a:lnTo>
                      <a:lnTo>
                        <a:pt x="0" y="79"/>
                      </a:lnTo>
                      <a:lnTo>
                        <a:pt x="3" y="87"/>
                      </a:lnTo>
                      <a:lnTo>
                        <a:pt x="15" y="80"/>
                      </a:lnTo>
                      <a:lnTo>
                        <a:pt x="27" y="70"/>
                      </a:lnTo>
                      <a:lnTo>
                        <a:pt x="40" y="60"/>
                      </a:lnTo>
                      <a:lnTo>
                        <a:pt x="52" y="50"/>
                      </a:lnTo>
                      <a:lnTo>
                        <a:pt x="63" y="41"/>
                      </a:lnTo>
                      <a:lnTo>
                        <a:pt x="72" y="33"/>
                      </a:lnTo>
                      <a:lnTo>
                        <a:pt x="80" y="27"/>
                      </a:lnTo>
                      <a:lnTo>
                        <a:pt x="84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1" name="Freeform 146"/>
                <p:cNvSpPr>
                  <a:spLocks/>
                </p:cNvSpPr>
                <p:nvPr/>
              </p:nvSpPr>
              <p:spPr bwMode="auto">
                <a:xfrm>
                  <a:off x="8536" y="4890"/>
                  <a:ext cx="34" cy="9"/>
                </a:xfrm>
                <a:custGeom>
                  <a:avLst/>
                  <a:gdLst>
                    <a:gd name="T0" fmla="*/ 3 w 102"/>
                    <a:gd name="T1" fmla="*/ 1 h 28"/>
                    <a:gd name="T2" fmla="*/ 4 w 102"/>
                    <a:gd name="T3" fmla="*/ 1 h 28"/>
                    <a:gd name="T4" fmla="*/ 4 w 102"/>
                    <a:gd name="T5" fmla="*/ 1 h 28"/>
                    <a:gd name="T6" fmla="*/ 4 w 102"/>
                    <a:gd name="T7" fmla="*/ 1 h 28"/>
                    <a:gd name="T8" fmla="*/ 4 w 102"/>
                    <a:gd name="T9" fmla="*/ 0 h 28"/>
                    <a:gd name="T10" fmla="*/ 4 w 102"/>
                    <a:gd name="T11" fmla="*/ 0 h 28"/>
                    <a:gd name="T12" fmla="*/ 4 w 102"/>
                    <a:gd name="T13" fmla="*/ 0 h 28"/>
                    <a:gd name="T14" fmla="*/ 3 w 102"/>
                    <a:gd name="T15" fmla="*/ 0 h 28"/>
                    <a:gd name="T16" fmla="*/ 3 w 102"/>
                    <a:gd name="T17" fmla="*/ 0 h 28"/>
                    <a:gd name="T18" fmla="*/ 3 w 102"/>
                    <a:gd name="T19" fmla="*/ 0 h 28"/>
                    <a:gd name="T20" fmla="*/ 2 w 102"/>
                    <a:gd name="T21" fmla="*/ 0 h 28"/>
                    <a:gd name="T22" fmla="*/ 2 w 102"/>
                    <a:gd name="T23" fmla="*/ 0 h 28"/>
                    <a:gd name="T24" fmla="*/ 1 w 102"/>
                    <a:gd name="T25" fmla="*/ 0 h 28"/>
                    <a:gd name="T26" fmla="*/ 1 w 102"/>
                    <a:gd name="T27" fmla="*/ 1 h 28"/>
                    <a:gd name="T28" fmla="*/ 0 w 102"/>
                    <a:gd name="T29" fmla="*/ 1 h 28"/>
                    <a:gd name="T30" fmla="*/ 0 w 102"/>
                    <a:gd name="T31" fmla="*/ 1 h 28"/>
                    <a:gd name="T32" fmla="*/ 0 w 102"/>
                    <a:gd name="T33" fmla="*/ 1 h 28"/>
                    <a:gd name="T34" fmla="*/ 0 w 102"/>
                    <a:gd name="T35" fmla="*/ 1 h 28"/>
                    <a:gd name="T36" fmla="*/ 1 w 102"/>
                    <a:gd name="T37" fmla="*/ 1 h 28"/>
                    <a:gd name="T38" fmla="*/ 1 w 102"/>
                    <a:gd name="T39" fmla="*/ 1 h 28"/>
                    <a:gd name="T40" fmla="*/ 2 w 102"/>
                    <a:gd name="T41" fmla="*/ 1 h 28"/>
                    <a:gd name="T42" fmla="*/ 2 w 102"/>
                    <a:gd name="T43" fmla="*/ 1 h 28"/>
                    <a:gd name="T44" fmla="*/ 2 w 102"/>
                    <a:gd name="T45" fmla="*/ 1 h 28"/>
                    <a:gd name="T46" fmla="*/ 3 w 102"/>
                    <a:gd name="T47" fmla="*/ 1 h 28"/>
                    <a:gd name="T48" fmla="*/ 3 w 102"/>
                    <a:gd name="T49" fmla="*/ 1 h 28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2"/>
                    <a:gd name="T76" fmla="*/ 0 h 28"/>
                    <a:gd name="T77" fmla="*/ 102 w 102"/>
                    <a:gd name="T78" fmla="*/ 28 h 28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2" h="28">
                      <a:moveTo>
                        <a:pt x="92" y="23"/>
                      </a:moveTo>
                      <a:lnTo>
                        <a:pt x="96" y="21"/>
                      </a:lnTo>
                      <a:lnTo>
                        <a:pt x="99" y="18"/>
                      </a:lnTo>
                      <a:lnTo>
                        <a:pt x="101" y="14"/>
                      </a:lnTo>
                      <a:lnTo>
                        <a:pt x="102" y="10"/>
                      </a:lnTo>
                      <a:lnTo>
                        <a:pt x="101" y="5"/>
                      </a:lnTo>
                      <a:lnTo>
                        <a:pt x="98" y="1"/>
                      </a:lnTo>
                      <a:lnTo>
                        <a:pt x="93" y="0"/>
                      </a:lnTo>
                      <a:lnTo>
                        <a:pt x="88" y="0"/>
                      </a:lnTo>
                      <a:lnTo>
                        <a:pt x="76" y="2"/>
                      </a:lnTo>
                      <a:lnTo>
                        <a:pt x="61" y="7"/>
                      </a:lnTo>
                      <a:lnTo>
                        <a:pt x="46" y="10"/>
                      </a:lnTo>
                      <a:lnTo>
                        <a:pt x="33" y="11"/>
                      </a:lnTo>
                      <a:lnTo>
                        <a:pt x="20" y="15"/>
                      </a:lnTo>
                      <a:lnTo>
                        <a:pt x="10" y="18"/>
                      </a:lnTo>
                      <a:lnTo>
                        <a:pt x="2" y="23"/>
                      </a:lnTo>
                      <a:lnTo>
                        <a:pt x="0" y="28"/>
                      </a:lnTo>
                      <a:lnTo>
                        <a:pt x="10" y="28"/>
                      </a:lnTo>
                      <a:lnTo>
                        <a:pt x="20" y="28"/>
                      </a:lnTo>
                      <a:lnTo>
                        <a:pt x="32" y="27"/>
                      </a:lnTo>
                      <a:lnTo>
                        <a:pt x="44" y="27"/>
                      </a:lnTo>
                      <a:lnTo>
                        <a:pt x="55" y="25"/>
                      </a:lnTo>
                      <a:lnTo>
                        <a:pt x="67" y="24"/>
                      </a:lnTo>
                      <a:lnTo>
                        <a:pt x="80" y="24"/>
                      </a:lnTo>
                      <a:lnTo>
                        <a:pt x="92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2" name="Freeform 147"/>
                <p:cNvSpPr>
                  <a:spLocks/>
                </p:cNvSpPr>
                <p:nvPr/>
              </p:nvSpPr>
              <p:spPr bwMode="auto">
                <a:xfrm>
                  <a:off x="8550" y="4921"/>
                  <a:ext cx="47" cy="12"/>
                </a:xfrm>
                <a:custGeom>
                  <a:avLst/>
                  <a:gdLst>
                    <a:gd name="T0" fmla="*/ 5 w 142"/>
                    <a:gd name="T1" fmla="*/ 1 h 36"/>
                    <a:gd name="T2" fmla="*/ 5 w 142"/>
                    <a:gd name="T3" fmla="*/ 1 h 36"/>
                    <a:gd name="T4" fmla="*/ 5 w 142"/>
                    <a:gd name="T5" fmla="*/ 1 h 36"/>
                    <a:gd name="T6" fmla="*/ 5 w 142"/>
                    <a:gd name="T7" fmla="*/ 1 h 36"/>
                    <a:gd name="T8" fmla="*/ 5 w 142"/>
                    <a:gd name="T9" fmla="*/ 1 h 36"/>
                    <a:gd name="T10" fmla="*/ 5 w 142"/>
                    <a:gd name="T11" fmla="*/ 1 h 36"/>
                    <a:gd name="T12" fmla="*/ 5 w 142"/>
                    <a:gd name="T13" fmla="*/ 0 h 36"/>
                    <a:gd name="T14" fmla="*/ 5 w 142"/>
                    <a:gd name="T15" fmla="*/ 0 h 36"/>
                    <a:gd name="T16" fmla="*/ 5 w 142"/>
                    <a:gd name="T17" fmla="*/ 0 h 36"/>
                    <a:gd name="T18" fmla="*/ 4 w 142"/>
                    <a:gd name="T19" fmla="*/ 0 h 36"/>
                    <a:gd name="T20" fmla="*/ 3 w 142"/>
                    <a:gd name="T21" fmla="*/ 0 h 36"/>
                    <a:gd name="T22" fmla="*/ 2 w 142"/>
                    <a:gd name="T23" fmla="*/ 0 h 36"/>
                    <a:gd name="T24" fmla="*/ 2 w 142"/>
                    <a:gd name="T25" fmla="*/ 0 h 36"/>
                    <a:gd name="T26" fmla="*/ 1 w 142"/>
                    <a:gd name="T27" fmla="*/ 0 h 36"/>
                    <a:gd name="T28" fmla="*/ 0 w 142"/>
                    <a:gd name="T29" fmla="*/ 0 h 36"/>
                    <a:gd name="T30" fmla="*/ 0 w 142"/>
                    <a:gd name="T31" fmla="*/ 0 h 36"/>
                    <a:gd name="T32" fmla="*/ 0 w 142"/>
                    <a:gd name="T33" fmla="*/ 0 h 36"/>
                    <a:gd name="T34" fmla="*/ 0 w 142"/>
                    <a:gd name="T35" fmla="*/ 0 h 36"/>
                    <a:gd name="T36" fmla="*/ 1 w 142"/>
                    <a:gd name="T37" fmla="*/ 1 h 36"/>
                    <a:gd name="T38" fmla="*/ 1 w 142"/>
                    <a:gd name="T39" fmla="*/ 1 h 36"/>
                    <a:gd name="T40" fmla="*/ 2 w 142"/>
                    <a:gd name="T41" fmla="*/ 1 h 36"/>
                    <a:gd name="T42" fmla="*/ 3 w 142"/>
                    <a:gd name="T43" fmla="*/ 1 h 36"/>
                    <a:gd name="T44" fmla="*/ 3 w 142"/>
                    <a:gd name="T45" fmla="*/ 1 h 36"/>
                    <a:gd name="T46" fmla="*/ 4 w 142"/>
                    <a:gd name="T47" fmla="*/ 1 h 36"/>
                    <a:gd name="T48" fmla="*/ 5 w 142"/>
                    <a:gd name="T49" fmla="*/ 1 h 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2"/>
                    <a:gd name="T76" fmla="*/ 0 h 36"/>
                    <a:gd name="T77" fmla="*/ 142 w 142"/>
                    <a:gd name="T78" fmla="*/ 36 h 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2" h="36">
                      <a:moveTo>
                        <a:pt x="123" y="36"/>
                      </a:moveTo>
                      <a:lnTo>
                        <a:pt x="129" y="36"/>
                      </a:lnTo>
                      <a:lnTo>
                        <a:pt x="135" y="32"/>
                      </a:lnTo>
                      <a:lnTo>
                        <a:pt x="139" y="28"/>
                      </a:lnTo>
                      <a:lnTo>
                        <a:pt x="142" y="20"/>
                      </a:lnTo>
                      <a:lnTo>
                        <a:pt x="141" y="15"/>
                      </a:lnTo>
                      <a:lnTo>
                        <a:pt x="138" y="9"/>
                      </a:lnTo>
                      <a:lnTo>
                        <a:pt x="133" y="5"/>
                      </a:lnTo>
                      <a:lnTo>
                        <a:pt x="126" y="3"/>
                      </a:lnTo>
                      <a:lnTo>
                        <a:pt x="108" y="3"/>
                      </a:lnTo>
                      <a:lnTo>
                        <a:pt x="88" y="3"/>
                      </a:lnTo>
                      <a:lnTo>
                        <a:pt x="67" y="2"/>
                      </a:lnTo>
                      <a:lnTo>
                        <a:pt x="47" y="2"/>
                      </a:lnTo>
                      <a:lnTo>
                        <a:pt x="29" y="0"/>
                      </a:lnTo>
                      <a:lnTo>
                        <a:pt x="13" y="2"/>
                      </a:lnTo>
                      <a:lnTo>
                        <a:pt x="4" y="5"/>
                      </a:lnTo>
                      <a:lnTo>
                        <a:pt x="0" y="9"/>
                      </a:lnTo>
                      <a:lnTo>
                        <a:pt x="10" y="12"/>
                      </a:lnTo>
                      <a:lnTo>
                        <a:pt x="22" y="16"/>
                      </a:lnTo>
                      <a:lnTo>
                        <a:pt x="38" y="19"/>
                      </a:lnTo>
                      <a:lnTo>
                        <a:pt x="54" y="22"/>
                      </a:lnTo>
                      <a:lnTo>
                        <a:pt x="72" y="25"/>
                      </a:lnTo>
                      <a:lnTo>
                        <a:pt x="89" y="29"/>
                      </a:lnTo>
                      <a:lnTo>
                        <a:pt x="107" y="32"/>
                      </a:lnTo>
                      <a:lnTo>
                        <a:pt x="12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3" name="Freeform 148"/>
                <p:cNvSpPr>
                  <a:spLocks/>
                </p:cNvSpPr>
                <p:nvPr/>
              </p:nvSpPr>
              <p:spPr bwMode="auto">
                <a:xfrm>
                  <a:off x="8416" y="4751"/>
                  <a:ext cx="117" cy="200"/>
                </a:xfrm>
                <a:custGeom>
                  <a:avLst/>
                  <a:gdLst>
                    <a:gd name="T0" fmla="*/ 4 w 351"/>
                    <a:gd name="T1" fmla="*/ 11 h 601"/>
                    <a:gd name="T2" fmla="*/ 5 w 351"/>
                    <a:gd name="T3" fmla="*/ 12 h 601"/>
                    <a:gd name="T4" fmla="*/ 6 w 351"/>
                    <a:gd name="T5" fmla="*/ 14 h 601"/>
                    <a:gd name="T6" fmla="*/ 7 w 351"/>
                    <a:gd name="T7" fmla="*/ 15 h 601"/>
                    <a:gd name="T8" fmla="*/ 8 w 351"/>
                    <a:gd name="T9" fmla="*/ 17 h 601"/>
                    <a:gd name="T10" fmla="*/ 9 w 351"/>
                    <a:gd name="T11" fmla="*/ 18 h 601"/>
                    <a:gd name="T12" fmla="*/ 10 w 351"/>
                    <a:gd name="T13" fmla="*/ 19 h 601"/>
                    <a:gd name="T14" fmla="*/ 11 w 351"/>
                    <a:gd name="T15" fmla="*/ 21 h 601"/>
                    <a:gd name="T16" fmla="*/ 12 w 351"/>
                    <a:gd name="T17" fmla="*/ 22 h 601"/>
                    <a:gd name="T18" fmla="*/ 12 w 351"/>
                    <a:gd name="T19" fmla="*/ 22 h 601"/>
                    <a:gd name="T20" fmla="*/ 12 w 351"/>
                    <a:gd name="T21" fmla="*/ 22 h 601"/>
                    <a:gd name="T22" fmla="*/ 12 w 351"/>
                    <a:gd name="T23" fmla="*/ 22 h 601"/>
                    <a:gd name="T24" fmla="*/ 13 w 351"/>
                    <a:gd name="T25" fmla="*/ 22 h 601"/>
                    <a:gd name="T26" fmla="*/ 13 w 351"/>
                    <a:gd name="T27" fmla="*/ 22 h 601"/>
                    <a:gd name="T28" fmla="*/ 13 w 351"/>
                    <a:gd name="T29" fmla="*/ 22 h 601"/>
                    <a:gd name="T30" fmla="*/ 13 w 351"/>
                    <a:gd name="T31" fmla="*/ 22 h 601"/>
                    <a:gd name="T32" fmla="*/ 13 w 351"/>
                    <a:gd name="T33" fmla="*/ 21 h 601"/>
                    <a:gd name="T34" fmla="*/ 12 w 351"/>
                    <a:gd name="T35" fmla="*/ 20 h 601"/>
                    <a:gd name="T36" fmla="*/ 11 w 351"/>
                    <a:gd name="T37" fmla="*/ 18 h 601"/>
                    <a:gd name="T38" fmla="*/ 10 w 351"/>
                    <a:gd name="T39" fmla="*/ 17 h 601"/>
                    <a:gd name="T40" fmla="*/ 9 w 351"/>
                    <a:gd name="T41" fmla="*/ 16 h 601"/>
                    <a:gd name="T42" fmla="*/ 8 w 351"/>
                    <a:gd name="T43" fmla="*/ 14 h 601"/>
                    <a:gd name="T44" fmla="*/ 7 w 351"/>
                    <a:gd name="T45" fmla="*/ 13 h 601"/>
                    <a:gd name="T46" fmla="*/ 6 w 351"/>
                    <a:gd name="T47" fmla="*/ 12 h 601"/>
                    <a:gd name="T48" fmla="*/ 5 w 351"/>
                    <a:gd name="T49" fmla="*/ 10 h 601"/>
                    <a:gd name="T50" fmla="*/ 5 w 351"/>
                    <a:gd name="T51" fmla="*/ 9 h 601"/>
                    <a:gd name="T52" fmla="*/ 4 w 351"/>
                    <a:gd name="T53" fmla="*/ 7 h 601"/>
                    <a:gd name="T54" fmla="*/ 3 w 351"/>
                    <a:gd name="T55" fmla="*/ 6 h 601"/>
                    <a:gd name="T56" fmla="*/ 2 w 351"/>
                    <a:gd name="T57" fmla="*/ 4 h 601"/>
                    <a:gd name="T58" fmla="*/ 1 w 351"/>
                    <a:gd name="T59" fmla="*/ 2 h 601"/>
                    <a:gd name="T60" fmla="*/ 1 w 351"/>
                    <a:gd name="T61" fmla="*/ 1 h 601"/>
                    <a:gd name="T62" fmla="*/ 0 w 351"/>
                    <a:gd name="T63" fmla="*/ 0 h 601"/>
                    <a:gd name="T64" fmla="*/ 0 w 351"/>
                    <a:gd name="T65" fmla="*/ 0 h 601"/>
                    <a:gd name="T66" fmla="*/ 0 w 351"/>
                    <a:gd name="T67" fmla="*/ 1 h 601"/>
                    <a:gd name="T68" fmla="*/ 0 w 351"/>
                    <a:gd name="T69" fmla="*/ 2 h 601"/>
                    <a:gd name="T70" fmla="*/ 1 w 351"/>
                    <a:gd name="T71" fmla="*/ 3 h 601"/>
                    <a:gd name="T72" fmla="*/ 1 w 351"/>
                    <a:gd name="T73" fmla="*/ 5 h 601"/>
                    <a:gd name="T74" fmla="*/ 2 w 351"/>
                    <a:gd name="T75" fmla="*/ 6 h 601"/>
                    <a:gd name="T76" fmla="*/ 3 w 351"/>
                    <a:gd name="T77" fmla="*/ 8 h 601"/>
                    <a:gd name="T78" fmla="*/ 3 w 351"/>
                    <a:gd name="T79" fmla="*/ 10 h 601"/>
                    <a:gd name="T80" fmla="*/ 4 w 351"/>
                    <a:gd name="T81" fmla="*/ 11 h 60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51"/>
                    <a:gd name="T124" fmla="*/ 0 h 601"/>
                    <a:gd name="T125" fmla="*/ 351 w 351"/>
                    <a:gd name="T126" fmla="*/ 601 h 60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51" h="601">
                      <a:moveTo>
                        <a:pt x="108" y="298"/>
                      </a:moveTo>
                      <a:lnTo>
                        <a:pt x="132" y="338"/>
                      </a:lnTo>
                      <a:lnTo>
                        <a:pt x="157" y="377"/>
                      </a:lnTo>
                      <a:lnTo>
                        <a:pt x="182" y="414"/>
                      </a:lnTo>
                      <a:lnTo>
                        <a:pt x="208" y="451"/>
                      </a:lnTo>
                      <a:lnTo>
                        <a:pt x="235" y="487"/>
                      </a:lnTo>
                      <a:lnTo>
                        <a:pt x="263" y="523"/>
                      </a:lnTo>
                      <a:lnTo>
                        <a:pt x="292" y="559"/>
                      </a:lnTo>
                      <a:lnTo>
                        <a:pt x="321" y="594"/>
                      </a:lnTo>
                      <a:lnTo>
                        <a:pt x="326" y="598"/>
                      </a:lnTo>
                      <a:lnTo>
                        <a:pt x="332" y="601"/>
                      </a:lnTo>
                      <a:lnTo>
                        <a:pt x="337" y="601"/>
                      </a:lnTo>
                      <a:lnTo>
                        <a:pt x="343" y="598"/>
                      </a:lnTo>
                      <a:lnTo>
                        <a:pt x="349" y="594"/>
                      </a:lnTo>
                      <a:lnTo>
                        <a:pt x="351" y="588"/>
                      </a:lnTo>
                      <a:lnTo>
                        <a:pt x="351" y="582"/>
                      </a:lnTo>
                      <a:lnTo>
                        <a:pt x="349" y="576"/>
                      </a:lnTo>
                      <a:lnTo>
                        <a:pt x="327" y="538"/>
                      </a:lnTo>
                      <a:lnTo>
                        <a:pt x="304" y="499"/>
                      </a:lnTo>
                      <a:lnTo>
                        <a:pt x="279" y="463"/>
                      </a:lnTo>
                      <a:lnTo>
                        <a:pt x="252" y="427"/>
                      </a:lnTo>
                      <a:lnTo>
                        <a:pt x="224" y="391"/>
                      </a:lnTo>
                      <a:lnTo>
                        <a:pt x="198" y="355"/>
                      </a:lnTo>
                      <a:lnTo>
                        <a:pt x="172" y="319"/>
                      </a:lnTo>
                      <a:lnTo>
                        <a:pt x="147" y="280"/>
                      </a:lnTo>
                      <a:lnTo>
                        <a:pt x="125" y="242"/>
                      </a:lnTo>
                      <a:lnTo>
                        <a:pt x="101" y="197"/>
                      </a:lnTo>
                      <a:lnTo>
                        <a:pt x="79" y="150"/>
                      </a:lnTo>
                      <a:lnTo>
                        <a:pt x="59" y="104"/>
                      </a:lnTo>
                      <a:lnTo>
                        <a:pt x="38" y="62"/>
                      </a:lnTo>
                      <a:lnTo>
                        <a:pt x="22" y="29"/>
                      </a:lnTo>
                      <a:lnTo>
                        <a:pt x="9" y="7"/>
                      </a:lnTo>
                      <a:lnTo>
                        <a:pt x="0" y="0"/>
                      </a:lnTo>
                      <a:lnTo>
                        <a:pt x="4" y="17"/>
                      </a:lnTo>
                      <a:lnTo>
                        <a:pt x="13" y="45"/>
                      </a:lnTo>
                      <a:lnTo>
                        <a:pt x="23" y="82"/>
                      </a:lnTo>
                      <a:lnTo>
                        <a:pt x="38" y="124"/>
                      </a:lnTo>
                      <a:lnTo>
                        <a:pt x="54" y="170"/>
                      </a:lnTo>
                      <a:lnTo>
                        <a:pt x="70" y="216"/>
                      </a:lnTo>
                      <a:lnTo>
                        <a:pt x="89" y="259"/>
                      </a:lnTo>
                      <a:lnTo>
                        <a:pt x="108" y="2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4" name="Freeform 149"/>
                <p:cNvSpPr>
                  <a:spLocks/>
                </p:cNvSpPr>
                <p:nvPr/>
              </p:nvSpPr>
              <p:spPr bwMode="auto">
                <a:xfrm>
                  <a:off x="8100" y="4623"/>
                  <a:ext cx="541" cy="495"/>
                </a:xfrm>
                <a:custGeom>
                  <a:avLst/>
                  <a:gdLst>
                    <a:gd name="T0" fmla="*/ 11 w 2164"/>
                    <a:gd name="T1" fmla="*/ 0 h 1979"/>
                    <a:gd name="T2" fmla="*/ 12 w 2164"/>
                    <a:gd name="T3" fmla="*/ 0 h 1979"/>
                    <a:gd name="T4" fmla="*/ 12 w 2164"/>
                    <a:gd name="T5" fmla="*/ 0 h 1979"/>
                    <a:gd name="T6" fmla="*/ 13 w 2164"/>
                    <a:gd name="T7" fmla="*/ 0 h 1979"/>
                    <a:gd name="T8" fmla="*/ 14 w 2164"/>
                    <a:gd name="T9" fmla="*/ 0 h 1979"/>
                    <a:gd name="T10" fmla="*/ 15 w 2164"/>
                    <a:gd name="T11" fmla="*/ 0 h 1979"/>
                    <a:gd name="T12" fmla="*/ 17 w 2164"/>
                    <a:gd name="T13" fmla="*/ 0 h 1979"/>
                    <a:gd name="T14" fmla="*/ 18 w 2164"/>
                    <a:gd name="T15" fmla="*/ 1 h 1979"/>
                    <a:gd name="T16" fmla="*/ 20 w 2164"/>
                    <a:gd name="T17" fmla="*/ 1 h 1979"/>
                    <a:gd name="T18" fmla="*/ 21 w 2164"/>
                    <a:gd name="T19" fmla="*/ 1 h 1979"/>
                    <a:gd name="T20" fmla="*/ 23 w 2164"/>
                    <a:gd name="T21" fmla="*/ 1 h 1979"/>
                    <a:gd name="T22" fmla="*/ 25 w 2164"/>
                    <a:gd name="T23" fmla="*/ 2 h 1979"/>
                    <a:gd name="T24" fmla="*/ 27 w 2164"/>
                    <a:gd name="T25" fmla="*/ 2 h 1979"/>
                    <a:gd name="T26" fmla="*/ 29 w 2164"/>
                    <a:gd name="T27" fmla="*/ 3 h 1979"/>
                    <a:gd name="T28" fmla="*/ 31 w 2164"/>
                    <a:gd name="T29" fmla="*/ 3 h 1979"/>
                    <a:gd name="T30" fmla="*/ 33 w 2164"/>
                    <a:gd name="T31" fmla="*/ 4 h 1979"/>
                    <a:gd name="T32" fmla="*/ 31 w 2164"/>
                    <a:gd name="T33" fmla="*/ 19 h 1979"/>
                    <a:gd name="T34" fmla="*/ 31 w 2164"/>
                    <a:gd name="T35" fmla="*/ 19 h 1979"/>
                    <a:gd name="T36" fmla="*/ 31 w 2164"/>
                    <a:gd name="T37" fmla="*/ 19 h 1979"/>
                    <a:gd name="T38" fmla="*/ 32 w 2164"/>
                    <a:gd name="T39" fmla="*/ 20 h 1979"/>
                    <a:gd name="T40" fmla="*/ 31 w 2164"/>
                    <a:gd name="T41" fmla="*/ 22 h 1979"/>
                    <a:gd name="T42" fmla="*/ 25 w 2164"/>
                    <a:gd name="T43" fmla="*/ 29 h 1979"/>
                    <a:gd name="T44" fmla="*/ 23 w 2164"/>
                    <a:gd name="T45" fmla="*/ 31 h 1979"/>
                    <a:gd name="T46" fmla="*/ 23 w 2164"/>
                    <a:gd name="T47" fmla="*/ 31 h 1979"/>
                    <a:gd name="T48" fmla="*/ 23 w 2164"/>
                    <a:gd name="T49" fmla="*/ 31 h 1979"/>
                    <a:gd name="T50" fmla="*/ 22 w 2164"/>
                    <a:gd name="T51" fmla="*/ 31 h 1979"/>
                    <a:gd name="T52" fmla="*/ 21 w 2164"/>
                    <a:gd name="T53" fmla="*/ 31 h 1979"/>
                    <a:gd name="T54" fmla="*/ 19 w 2164"/>
                    <a:gd name="T55" fmla="*/ 31 h 1979"/>
                    <a:gd name="T56" fmla="*/ 18 w 2164"/>
                    <a:gd name="T57" fmla="*/ 30 h 1979"/>
                    <a:gd name="T58" fmla="*/ 17 w 2164"/>
                    <a:gd name="T59" fmla="*/ 30 h 1979"/>
                    <a:gd name="T60" fmla="*/ 14 w 2164"/>
                    <a:gd name="T61" fmla="*/ 30 h 1979"/>
                    <a:gd name="T62" fmla="*/ 13 w 2164"/>
                    <a:gd name="T63" fmla="*/ 29 h 1979"/>
                    <a:gd name="T64" fmla="*/ 11 w 2164"/>
                    <a:gd name="T65" fmla="*/ 29 h 1979"/>
                    <a:gd name="T66" fmla="*/ 9 w 2164"/>
                    <a:gd name="T67" fmla="*/ 28 h 1979"/>
                    <a:gd name="T68" fmla="*/ 7 w 2164"/>
                    <a:gd name="T69" fmla="*/ 27 h 1979"/>
                    <a:gd name="T70" fmla="*/ 5 w 2164"/>
                    <a:gd name="T71" fmla="*/ 27 h 1979"/>
                    <a:gd name="T72" fmla="*/ 3 w 2164"/>
                    <a:gd name="T73" fmla="*/ 26 h 1979"/>
                    <a:gd name="T74" fmla="*/ 1 w 2164"/>
                    <a:gd name="T75" fmla="*/ 25 h 1979"/>
                    <a:gd name="T76" fmla="*/ 0 w 2164"/>
                    <a:gd name="T77" fmla="*/ 24 h 1979"/>
                    <a:gd name="T78" fmla="*/ 0 w 2164"/>
                    <a:gd name="T79" fmla="*/ 24 h 1979"/>
                    <a:gd name="T80" fmla="*/ 0 w 2164"/>
                    <a:gd name="T81" fmla="*/ 23 h 1979"/>
                    <a:gd name="T82" fmla="*/ 0 w 2164"/>
                    <a:gd name="T83" fmla="*/ 22 h 1979"/>
                    <a:gd name="T84" fmla="*/ 7 w 2164"/>
                    <a:gd name="T85" fmla="*/ 16 h 1979"/>
                    <a:gd name="T86" fmla="*/ 7 w 2164"/>
                    <a:gd name="T87" fmla="*/ 16 h 1979"/>
                    <a:gd name="T88" fmla="*/ 7 w 2164"/>
                    <a:gd name="T89" fmla="*/ 15 h 1979"/>
                    <a:gd name="T90" fmla="*/ 7 w 2164"/>
                    <a:gd name="T91" fmla="*/ 14 h 1979"/>
                    <a:gd name="T92" fmla="*/ 8 w 2164"/>
                    <a:gd name="T93" fmla="*/ 13 h 197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2164"/>
                    <a:gd name="T142" fmla="*/ 0 h 1979"/>
                    <a:gd name="T143" fmla="*/ 2164 w 2164"/>
                    <a:gd name="T144" fmla="*/ 1979 h 197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2164" h="1979">
                      <a:moveTo>
                        <a:pt x="743" y="0"/>
                      </a:moveTo>
                      <a:lnTo>
                        <a:pt x="746" y="0"/>
                      </a:lnTo>
                      <a:lnTo>
                        <a:pt x="753" y="0"/>
                      </a:lnTo>
                      <a:lnTo>
                        <a:pt x="763" y="0"/>
                      </a:lnTo>
                      <a:lnTo>
                        <a:pt x="778" y="0"/>
                      </a:lnTo>
                      <a:lnTo>
                        <a:pt x="798" y="1"/>
                      </a:lnTo>
                      <a:lnTo>
                        <a:pt x="822" y="1"/>
                      </a:lnTo>
                      <a:lnTo>
                        <a:pt x="848" y="2"/>
                      </a:lnTo>
                      <a:lnTo>
                        <a:pt x="878" y="3"/>
                      </a:lnTo>
                      <a:lnTo>
                        <a:pt x="912" y="5"/>
                      </a:lnTo>
                      <a:lnTo>
                        <a:pt x="949" y="7"/>
                      </a:lnTo>
                      <a:lnTo>
                        <a:pt x="987" y="10"/>
                      </a:lnTo>
                      <a:lnTo>
                        <a:pt x="1030" y="13"/>
                      </a:lnTo>
                      <a:lnTo>
                        <a:pt x="1074" y="16"/>
                      </a:lnTo>
                      <a:lnTo>
                        <a:pt x="1121" y="21"/>
                      </a:lnTo>
                      <a:lnTo>
                        <a:pt x="1171" y="27"/>
                      </a:lnTo>
                      <a:lnTo>
                        <a:pt x="1222" y="32"/>
                      </a:lnTo>
                      <a:lnTo>
                        <a:pt x="1275" y="39"/>
                      </a:lnTo>
                      <a:lnTo>
                        <a:pt x="1329" y="47"/>
                      </a:lnTo>
                      <a:lnTo>
                        <a:pt x="1386" y="56"/>
                      </a:lnTo>
                      <a:lnTo>
                        <a:pt x="1443" y="65"/>
                      </a:lnTo>
                      <a:lnTo>
                        <a:pt x="1502" y="75"/>
                      </a:lnTo>
                      <a:lnTo>
                        <a:pt x="1560" y="87"/>
                      </a:lnTo>
                      <a:lnTo>
                        <a:pt x="1620" y="100"/>
                      </a:lnTo>
                      <a:lnTo>
                        <a:pt x="1681" y="115"/>
                      </a:lnTo>
                      <a:lnTo>
                        <a:pt x="1742" y="129"/>
                      </a:lnTo>
                      <a:lnTo>
                        <a:pt x="1804" y="146"/>
                      </a:lnTo>
                      <a:lnTo>
                        <a:pt x="1865" y="164"/>
                      </a:lnTo>
                      <a:lnTo>
                        <a:pt x="1926" y="183"/>
                      </a:lnTo>
                      <a:lnTo>
                        <a:pt x="1987" y="204"/>
                      </a:lnTo>
                      <a:lnTo>
                        <a:pt x="2047" y="226"/>
                      </a:lnTo>
                      <a:lnTo>
                        <a:pt x="2105" y="250"/>
                      </a:lnTo>
                      <a:lnTo>
                        <a:pt x="2164" y="276"/>
                      </a:lnTo>
                      <a:lnTo>
                        <a:pt x="1975" y="1184"/>
                      </a:lnTo>
                      <a:lnTo>
                        <a:pt x="1980" y="1185"/>
                      </a:lnTo>
                      <a:lnTo>
                        <a:pt x="1990" y="1191"/>
                      </a:lnTo>
                      <a:lnTo>
                        <a:pt x="2005" y="1201"/>
                      </a:lnTo>
                      <a:lnTo>
                        <a:pt x="2020" y="1219"/>
                      </a:lnTo>
                      <a:lnTo>
                        <a:pt x="2031" y="1246"/>
                      </a:lnTo>
                      <a:lnTo>
                        <a:pt x="2035" y="1282"/>
                      </a:lnTo>
                      <a:lnTo>
                        <a:pt x="2030" y="1332"/>
                      </a:lnTo>
                      <a:lnTo>
                        <a:pt x="2011" y="1394"/>
                      </a:lnTo>
                      <a:lnTo>
                        <a:pt x="1681" y="1835"/>
                      </a:lnTo>
                      <a:lnTo>
                        <a:pt x="1636" y="1835"/>
                      </a:lnTo>
                      <a:lnTo>
                        <a:pt x="1512" y="1979"/>
                      </a:lnTo>
                      <a:lnTo>
                        <a:pt x="1510" y="1979"/>
                      </a:lnTo>
                      <a:lnTo>
                        <a:pt x="1502" y="1978"/>
                      </a:lnTo>
                      <a:lnTo>
                        <a:pt x="1490" y="1977"/>
                      </a:lnTo>
                      <a:lnTo>
                        <a:pt x="1474" y="1974"/>
                      </a:lnTo>
                      <a:lnTo>
                        <a:pt x="1451" y="1972"/>
                      </a:lnTo>
                      <a:lnTo>
                        <a:pt x="1427" y="1969"/>
                      </a:lnTo>
                      <a:lnTo>
                        <a:pt x="1397" y="1965"/>
                      </a:lnTo>
                      <a:lnTo>
                        <a:pt x="1364" y="1961"/>
                      </a:lnTo>
                      <a:lnTo>
                        <a:pt x="1328" y="1955"/>
                      </a:lnTo>
                      <a:lnTo>
                        <a:pt x="1288" y="1950"/>
                      </a:lnTo>
                      <a:lnTo>
                        <a:pt x="1246" y="1943"/>
                      </a:lnTo>
                      <a:lnTo>
                        <a:pt x="1200" y="1935"/>
                      </a:lnTo>
                      <a:lnTo>
                        <a:pt x="1152" y="1927"/>
                      </a:lnTo>
                      <a:lnTo>
                        <a:pt x="1101" y="1918"/>
                      </a:lnTo>
                      <a:lnTo>
                        <a:pt x="1049" y="1907"/>
                      </a:lnTo>
                      <a:lnTo>
                        <a:pt x="993" y="1896"/>
                      </a:lnTo>
                      <a:lnTo>
                        <a:pt x="937" y="1884"/>
                      </a:lnTo>
                      <a:lnTo>
                        <a:pt x="878" y="1871"/>
                      </a:lnTo>
                      <a:lnTo>
                        <a:pt x="818" y="1856"/>
                      </a:lnTo>
                      <a:lnTo>
                        <a:pt x="758" y="1841"/>
                      </a:lnTo>
                      <a:lnTo>
                        <a:pt x="696" y="1824"/>
                      </a:lnTo>
                      <a:lnTo>
                        <a:pt x="634" y="1806"/>
                      </a:lnTo>
                      <a:lnTo>
                        <a:pt x="572" y="1787"/>
                      </a:lnTo>
                      <a:lnTo>
                        <a:pt x="508" y="1768"/>
                      </a:lnTo>
                      <a:lnTo>
                        <a:pt x="445" y="1747"/>
                      </a:lnTo>
                      <a:lnTo>
                        <a:pt x="382" y="1724"/>
                      </a:lnTo>
                      <a:lnTo>
                        <a:pt x="319" y="1700"/>
                      </a:lnTo>
                      <a:lnTo>
                        <a:pt x="257" y="1674"/>
                      </a:lnTo>
                      <a:lnTo>
                        <a:pt x="196" y="1647"/>
                      </a:lnTo>
                      <a:lnTo>
                        <a:pt x="135" y="1620"/>
                      </a:lnTo>
                      <a:lnTo>
                        <a:pt x="76" y="1590"/>
                      </a:lnTo>
                      <a:lnTo>
                        <a:pt x="19" y="1559"/>
                      </a:lnTo>
                      <a:lnTo>
                        <a:pt x="18" y="1554"/>
                      </a:lnTo>
                      <a:lnTo>
                        <a:pt x="13" y="1538"/>
                      </a:lnTo>
                      <a:lnTo>
                        <a:pt x="8" y="1514"/>
                      </a:lnTo>
                      <a:lnTo>
                        <a:pt x="3" y="1486"/>
                      </a:lnTo>
                      <a:lnTo>
                        <a:pt x="0" y="1456"/>
                      </a:lnTo>
                      <a:lnTo>
                        <a:pt x="0" y="1424"/>
                      </a:lnTo>
                      <a:lnTo>
                        <a:pt x="3" y="1396"/>
                      </a:lnTo>
                      <a:lnTo>
                        <a:pt x="13" y="1371"/>
                      </a:lnTo>
                      <a:lnTo>
                        <a:pt x="443" y="1002"/>
                      </a:lnTo>
                      <a:lnTo>
                        <a:pt x="441" y="999"/>
                      </a:lnTo>
                      <a:lnTo>
                        <a:pt x="440" y="989"/>
                      </a:lnTo>
                      <a:lnTo>
                        <a:pt x="440" y="973"/>
                      </a:lnTo>
                      <a:lnTo>
                        <a:pt x="445" y="953"/>
                      </a:lnTo>
                      <a:lnTo>
                        <a:pt x="453" y="928"/>
                      </a:lnTo>
                      <a:lnTo>
                        <a:pt x="471" y="902"/>
                      </a:lnTo>
                      <a:lnTo>
                        <a:pt x="497" y="874"/>
                      </a:lnTo>
                      <a:lnTo>
                        <a:pt x="534" y="845"/>
                      </a:lnTo>
                      <a:lnTo>
                        <a:pt x="743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5" name="Freeform 150"/>
                <p:cNvSpPr>
                  <a:spLocks/>
                </p:cNvSpPr>
                <p:nvPr/>
              </p:nvSpPr>
              <p:spPr bwMode="auto">
                <a:xfrm>
                  <a:off x="8279" y="4656"/>
                  <a:ext cx="311" cy="233"/>
                </a:xfrm>
                <a:custGeom>
                  <a:avLst/>
                  <a:gdLst>
                    <a:gd name="T0" fmla="*/ 2 w 1244"/>
                    <a:gd name="T1" fmla="*/ 0 h 930"/>
                    <a:gd name="T2" fmla="*/ 19 w 1244"/>
                    <a:gd name="T3" fmla="*/ 4 h 930"/>
                    <a:gd name="T4" fmla="*/ 17 w 1244"/>
                    <a:gd name="T5" fmla="*/ 15 h 930"/>
                    <a:gd name="T6" fmla="*/ 0 w 1244"/>
                    <a:gd name="T7" fmla="*/ 11 h 930"/>
                    <a:gd name="T8" fmla="*/ 2 w 1244"/>
                    <a:gd name="T9" fmla="*/ 0 h 9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44"/>
                    <a:gd name="T16" fmla="*/ 0 h 930"/>
                    <a:gd name="T17" fmla="*/ 1244 w 1244"/>
                    <a:gd name="T18" fmla="*/ 930 h 9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44" h="930">
                      <a:moveTo>
                        <a:pt x="164" y="0"/>
                      </a:moveTo>
                      <a:lnTo>
                        <a:pt x="1244" y="214"/>
                      </a:lnTo>
                      <a:lnTo>
                        <a:pt x="1067" y="930"/>
                      </a:lnTo>
                      <a:lnTo>
                        <a:pt x="0" y="688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6" name="Freeform 151"/>
                <p:cNvSpPr>
                  <a:spLocks/>
                </p:cNvSpPr>
                <p:nvPr/>
              </p:nvSpPr>
              <p:spPr bwMode="auto">
                <a:xfrm>
                  <a:off x="8300" y="4672"/>
                  <a:ext cx="237" cy="91"/>
                </a:xfrm>
                <a:custGeom>
                  <a:avLst/>
                  <a:gdLst>
                    <a:gd name="T0" fmla="*/ 2 w 952"/>
                    <a:gd name="T1" fmla="*/ 0 h 366"/>
                    <a:gd name="T2" fmla="*/ 15 w 952"/>
                    <a:gd name="T3" fmla="*/ 2 h 366"/>
                    <a:gd name="T4" fmla="*/ 3 w 952"/>
                    <a:gd name="T5" fmla="*/ 2 h 366"/>
                    <a:gd name="T6" fmla="*/ 0 w 952"/>
                    <a:gd name="T7" fmla="*/ 6 h 366"/>
                    <a:gd name="T8" fmla="*/ 2 w 952"/>
                    <a:gd name="T9" fmla="*/ 0 h 36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52"/>
                    <a:gd name="T16" fmla="*/ 0 h 366"/>
                    <a:gd name="T17" fmla="*/ 952 w 952"/>
                    <a:gd name="T18" fmla="*/ 366 h 36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52" h="366">
                      <a:moveTo>
                        <a:pt x="112" y="0"/>
                      </a:moveTo>
                      <a:lnTo>
                        <a:pt x="952" y="153"/>
                      </a:lnTo>
                      <a:lnTo>
                        <a:pt x="200" y="108"/>
                      </a:lnTo>
                      <a:lnTo>
                        <a:pt x="0" y="366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7" name="Freeform 152"/>
                <p:cNvSpPr>
                  <a:spLocks/>
                </p:cNvSpPr>
                <p:nvPr/>
              </p:nvSpPr>
              <p:spPr bwMode="auto">
                <a:xfrm>
                  <a:off x="8222" y="4885"/>
                  <a:ext cx="315" cy="84"/>
                </a:xfrm>
                <a:custGeom>
                  <a:avLst/>
                  <a:gdLst>
                    <a:gd name="T0" fmla="*/ 1 w 1259"/>
                    <a:gd name="T1" fmla="*/ 0 h 337"/>
                    <a:gd name="T2" fmla="*/ 20 w 1259"/>
                    <a:gd name="T3" fmla="*/ 4 h 337"/>
                    <a:gd name="T4" fmla="*/ 19 w 1259"/>
                    <a:gd name="T5" fmla="*/ 5 h 337"/>
                    <a:gd name="T6" fmla="*/ 0 w 1259"/>
                    <a:gd name="T7" fmla="*/ 0 h 337"/>
                    <a:gd name="T8" fmla="*/ 1 w 1259"/>
                    <a:gd name="T9" fmla="*/ 0 h 3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59"/>
                    <a:gd name="T16" fmla="*/ 0 h 337"/>
                    <a:gd name="T17" fmla="*/ 1259 w 1259"/>
                    <a:gd name="T18" fmla="*/ 337 h 3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59" h="337">
                      <a:moveTo>
                        <a:pt x="40" y="0"/>
                      </a:moveTo>
                      <a:lnTo>
                        <a:pt x="1259" y="288"/>
                      </a:lnTo>
                      <a:lnTo>
                        <a:pt x="1226" y="337"/>
                      </a:lnTo>
                      <a:lnTo>
                        <a:pt x="0" y="32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8" name="Freeform 153"/>
                <p:cNvSpPr>
                  <a:spLocks/>
                </p:cNvSpPr>
                <p:nvPr/>
              </p:nvSpPr>
              <p:spPr bwMode="auto">
                <a:xfrm>
                  <a:off x="8193" y="4910"/>
                  <a:ext cx="316" cy="86"/>
                </a:xfrm>
                <a:custGeom>
                  <a:avLst/>
                  <a:gdLst>
                    <a:gd name="T0" fmla="*/ 1 w 1265"/>
                    <a:gd name="T1" fmla="*/ 0 h 342"/>
                    <a:gd name="T2" fmla="*/ 20 w 1265"/>
                    <a:gd name="T3" fmla="*/ 5 h 342"/>
                    <a:gd name="T4" fmla="*/ 19 w 1265"/>
                    <a:gd name="T5" fmla="*/ 6 h 342"/>
                    <a:gd name="T6" fmla="*/ 0 w 1265"/>
                    <a:gd name="T7" fmla="*/ 1 h 342"/>
                    <a:gd name="T8" fmla="*/ 1 w 1265"/>
                    <a:gd name="T9" fmla="*/ 0 h 3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5"/>
                    <a:gd name="T16" fmla="*/ 0 h 342"/>
                    <a:gd name="T17" fmla="*/ 1265 w 1265"/>
                    <a:gd name="T18" fmla="*/ 342 h 3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5" h="342">
                      <a:moveTo>
                        <a:pt x="46" y="0"/>
                      </a:moveTo>
                      <a:lnTo>
                        <a:pt x="1265" y="286"/>
                      </a:lnTo>
                      <a:lnTo>
                        <a:pt x="1226" y="342"/>
                      </a:lnTo>
                      <a:lnTo>
                        <a:pt x="0" y="3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9" name="Freeform 154"/>
                <p:cNvSpPr>
                  <a:spLocks/>
                </p:cNvSpPr>
                <p:nvPr/>
              </p:nvSpPr>
              <p:spPr bwMode="auto">
                <a:xfrm>
                  <a:off x="8165" y="4936"/>
                  <a:ext cx="316" cy="86"/>
                </a:xfrm>
                <a:custGeom>
                  <a:avLst/>
                  <a:gdLst>
                    <a:gd name="T0" fmla="*/ 1 w 1264"/>
                    <a:gd name="T1" fmla="*/ 0 h 344"/>
                    <a:gd name="T2" fmla="*/ 20 w 1264"/>
                    <a:gd name="T3" fmla="*/ 5 h 344"/>
                    <a:gd name="T4" fmla="*/ 19 w 1264"/>
                    <a:gd name="T5" fmla="*/ 5 h 344"/>
                    <a:gd name="T6" fmla="*/ 0 w 1264"/>
                    <a:gd name="T7" fmla="*/ 1 h 344"/>
                    <a:gd name="T8" fmla="*/ 1 w 1264"/>
                    <a:gd name="T9" fmla="*/ 0 h 3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4"/>
                    <a:gd name="T16" fmla="*/ 0 h 344"/>
                    <a:gd name="T17" fmla="*/ 1264 w 1264"/>
                    <a:gd name="T18" fmla="*/ 344 h 3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4" h="344">
                      <a:moveTo>
                        <a:pt x="45" y="0"/>
                      </a:moveTo>
                      <a:lnTo>
                        <a:pt x="1264" y="287"/>
                      </a:lnTo>
                      <a:lnTo>
                        <a:pt x="1224" y="344"/>
                      </a:lnTo>
                      <a:lnTo>
                        <a:pt x="0" y="37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0" name="Freeform 155"/>
                <p:cNvSpPr>
                  <a:spLocks/>
                </p:cNvSpPr>
                <p:nvPr/>
              </p:nvSpPr>
              <p:spPr bwMode="auto">
                <a:xfrm>
                  <a:off x="8243" y="4989"/>
                  <a:ext cx="48" cy="19"/>
                </a:xfrm>
                <a:custGeom>
                  <a:avLst/>
                  <a:gdLst>
                    <a:gd name="T0" fmla="*/ 0 w 190"/>
                    <a:gd name="T1" fmla="*/ 0 h 79"/>
                    <a:gd name="T2" fmla="*/ 1 w 190"/>
                    <a:gd name="T3" fmla="*/ 0 h 79"/>
                    <a:gd name="T4" fmla="*/ 1 w 190"/>
                    <a:gd name="T5" fmla="*/ 0 h 79"/>
                    <a:gd name="T6" fmla="*/ 1 w 190"/>
                    <a:gd name="T7" fmla="*/ 0 h 79"/>
                    <a:gd name="T8" fmla="*/ 2 w 190"/>
                    <a:gd name="T9" fmla="*/ 0 h 79"/>
                    <a:gd name="T10" fmla="*/ 2 w 190"/>
                    <a:gd name="T11" fmla="*/ 0 h 79"/>
                    <a:gd name="T12" fmla="*/ 2 w 190"/>
                    <a:gd name="T13" fmla="*/ 0 h 79"/>
                    <a:gd name="T14" fmla="*/ 3 w 190"/>
                    <a:gd name="T15" fmla="*/ 0 h 79"/>
                    <a:gd name="T16" fmla="*/ 3 w 190"/>
                    <a:gd name="T17" fmla="*/ 1 h 79"/>
                    <a:gd name="T18" fmla="*/ 3 w 190"/>
                    <a:gd name="T19" fmla="*/ 1 h 79"/>
                    <a:gd name="T20" fmla="*/ 3 w 190"/>
                    <a:gd name="T21" fmla="*/ 1 h 79"/>
                    <a:gd name="T22" fmla="*/ 3 w 190"/>
                    <a:gd name="T23" fmla="*/ 1 h 79"/>
                    <a:gd name="T24" fmla="*/ 3 w 190"/>
                    <a:gd name="T25" fmla="*/ 1 h 79"/>
                    <a:gd name="T26" fmla="*/ 3 w 190"/>
                    <a:gd name="T27" fmla="*/ 1 h 79"/>
                    <a:gd name="T28" fmla="*/ 3 w 190"/>
                    <a:gd name="T29" fmla="*/ 1 h 79"/>
                    <a:gd name="T30" fmla="*/ 3 w 190"/>
                    <a:gd name="T31" fmla="*/ 1 h 79"/>
                    <a:gd name="T32" fmla="*/ 2 w 190"/>
                    <a:gd name="T33" fmla="*/ 1 h 79"/>
                    <a:gd name="T34" fmla="*/ 2 w 190"/>
                    <a:gd name="T35" fmla="*/ 1 h 79"/>
                    <a:gd name="T36" fmla="*/ 2 w 190"/>
                    <a:gd name="T37" fmla="*/ 1 h 79"/>
                    <a:gd name="T38" fmla="*/ 2 w 190"/>
                    <a:gd name="T39" fmla="*/ 1 h 79"/>
                    <a:gd name="T40" fmla="*/ 2 w 190"/>
                    <a:gd name="T41" fmla="*/ 1 h 79"/>
                    <a:gd name="T42" fmla="*/ 2 w 190"/>
                    <a:gd name="T43" fmla="*/ 0 h 79"/>
                    <a:gd name="T44" fmla="*/ 2 w 190"/>
                    <a:gd name="T45" fmla="*/ 0 h 79"/>
                    <a:gd name="T46" fmla="*/ 1 w 190"/>
                    <a:gd name="T47" fmla="*/ 0 h 79"/>
                    <a:gd name="T48" fmla="*/ 1 w 190"/>
                    <a:gd name="T49" fmla="*/ 0 h 79"/>
                    <a:gd name="T50" fmla="*/ 0 w 190"/>
                    <a:gd name="T51" fmla="*/ 0 h 79"/>
                    <a:gd name="T52" fmla="*/ 0 w 190"/>
                    <a:gd name="T53" fmla="*/ 0 h 79"/>
                    <a:gd name="T54" fmla="*/ 0 w 190"/>
                    <a:gd name="T55" fmla="*/ 0 h 79"/>
                    <a:gd name="T56" fmla="*/ 0 w 190"/>
                    <a:gd name="T57" fmla="*/ 0 h 79"/>
                    <a:gd name="T58" fmla="*/ 0 w 190"/>
                    <a:gd name="T59" fmla="*/ 0 h 79"/>
                    <a:gd name="T60" fmla="*/ 0 w 190"/>
                    <a:gd name="T61" fmla="*/ 0 h 79"/>
                    <a:gd name="T62" fmla="*/ 0 w 190"/>
                    <a:gd name="T63" fmla="*/ 0 h 79"/>
                    <a:gd name="T64" fmla="*/ 0 w 190"/>
                    <a:gd name="T65" fmla="*/ 0 h 7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0"/>
                    <a:gd name="T100" fmla="*/ 0 h 79"/>
                    <a:gd name="T101" fmla="*/ 190 w 190"/>
                    <a:gd name="T102" fmla="*/ 79 h 7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0" h="79">
                      <a:moveTo>
                        <a:pt x="18" y="1"/>
                      </a:moveTo>
                      <a:lnTo>
                        <a:pt x="23" y="1"/>
                      </a:lnTo>
                      <a:lnTo>
                        <a:pt x="40" y="0"/>
                      </a:lnTo>
                      <a:lnTo>
                        <a:pt x="62" y="0"/>
                      </a:lnTo>
                      <a:lnTo>
                        <a:pt x="90" y="3"/>
                      </a:lnTo>
                      <a:lnTo>
                        <a:pt x="120" y="8"/>
                      </a:lnTo>
                      <a:lnTo>
                        <a:pt x="148" y="18"/>
                      </a:lnTo>
                      <a:lnTo>
                        <a:pt x="173" y="34"/>
                      </a:lnTo>
                      <a:lnTo>
                        <a:pt x="190" y="57"/>
                      </a:lnTo>
                      <a:lnTo>
                        <a:pt x="190" y="58"/>
                      </a:lnTo>
                      <a:lnTo>
                        <a:pt x="190" y="62"/>
                      </a:lnTo>
                      <a:lnTo>
                        <a:pt x="189" y="68"/>
                      </a:lnTo>
                      <a:lnTo>
                        <a:pt x="187" y="74"/>
                      </a:lnTo>
                      <a:lnTo>
                        <a:pt x="181" y="78"/>
                      </a:lnTo>
                      <a:lnTo>
                        <a:pt x="173" y="79"/>
                      </a:lnTo>
                      <a:lnTo>
                        <a:pt x="160" y="78"/>
                      </a:lnTo>
                      <a:lnTo>
                        <a:pt x="143" y="71"/>
                      </a:lnTo>
                      <a:lnTo>
                        <a:pt x="143" y="69"/>
                      </a:lnTo>
                      <a:lnTo>
                        <a:pt x="142" y="65"/>
                      </a:lnTo>
                      <a:lnTo>
                        <a:pt x="139" y="58"/>
                      </a:lnTo>
                      <a:lnTo>
                        <a:pt x="130" y="50"/>
                      </a:lnTo>
                      <a:lnTo>
                        <a:pt x="116" y="42"/>
                      </a:lnTo>
                      <a:lnTo>
                        <a:pt x="94" y="35"/>
                      </a:lnTo>
                      <a:lnTo>
                        <a:pt x="63" y="32"/>
                      </a:lnTo>
                      <a:lnTo>
                        <a:pt x="22" y="32"/>
                      </a:lnTo>
                      <a:lnTo>
                        <a:pt x="20" y="32"/>
                      </a:lnTo>
                      <a:lnTo>
                        <a:pt x="15" y="30"/>
                      </a:lnTo>
                      <a:lnTo>
                        <a:pt x="9" y="27"/>
                      </a:lnTo>
                      <a:lnTo>
                        <a:pt x="5" y="24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6" y="8"/>
                      </a:lnTo>
                      <a:lnTo>
                        <a:pt x="18" y="1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1" name="Freeform 156"/>
                <p:cNvSpPr>
                  <a:spLocks/>
                </p:cNvSpPr>
                <p:nvPr/>
              </p:nvSpPr>
              <p:spPr bwMode="auto">
                <a:xfrm>
                  <a:off x="8246" y="5003"/>
                  <a:ext cx="27" cy="15"/>
                </a:xfrm>
                <a:custGeom>
                  <a:avLst/>
                  <a:gdLst>
                    <a:gd name="T0" fmla="*/ 1 w 107"/>
                    <a:gd name="T1" fmla="*/ 1 h 63"/>
                    <a:gd name="T2" fmla="*/ 1 w 107"/>
                    <a:gd name="T3" fmla="*/ 1 h 63"/>
                    <a:gd name="T4" fmla="*/ 1 w 107"/>
                    <a:gd name="T5" fmla="*/ 1 h 63"/>
                    <a:gd name="T6" fmla="*/ 1 w 107"/>
                    <a:gd name="T7" fmla="*/ 1 h 63"/>
                    <a:gd name="T8" fmla="*/ 1 w 107"/>
                    <a:gd name="T9" fmla="*/ 1 h 63"/>
                    <a:gd name="T10" fmla="*/ 2 w 107"/>
                    <a:gd name="T11" fmla="*/ 1 h 63"/>
                    <a:gd name="T12" fmla="*/ 2 w 107"/>
                    <a:gd name="T13" fmla="*/ 1 h 63"/>
                    <a:gd name="T14" fmla="*/ 2 w 107"/>
                    <a:gd name="T15" fmla="*/ 1 h 63"/>
                    <a:gd name="T16" fmla="*/ 2 w 107"/>
                    <a:gd name="T17" fmla="*/ 1 h 63"/>
                    <a:gd name="T18" fmla="*/ 2 w 107"/>
                    <a:gd name="T19" fmla="*/ 0 h 63"/>
                    <a:gd name="T20" fmla="*/ 2 w 107"/>
                    <a:gd name="T21" fmla="*/ 0 h 63"/>
                    <a:gd name="T22" fmla="*/ 2 w 107"/>
                    <a:gd name="T23" fmla="*/ 0 h 63"/>
                    <a:gd name="T24" fmla="*/ 2 w 107"/>
                    <a:gd name="T25" fmla="*/ 0 h 63"/>
                    <a:gd name="T26" fmla="*/ 2 w 107"/>
                    <a:gd name="T27" fmla="*/ 0 h 63"/>
                    <a:gd name="T28" fmla="*/ 1 w 107"/>
                    <a:gd name="T29" fmla="*/ 0 h 63"/>
                    <a:gd name="T30" fmla="*/ 1 w 107"/>
                    <a:gd name="T31" fmla="*/ 0 h 63"/>
                    <a:gd name="T32" fmla="*/ 1 w 107"/>
                    <a:gd name="T33" fmla="*/ 0 h 63"/>
                    <a:gd name="T34" fmla="*/ 1 w 107"/>
                    <a:gd name="T35" fmla="*/ 0 h 63"/>
                    <a:gd name="T36" fmla="*/ 1 w 107"/>
                    <a:gd name="T37" fmla="*/ 0 h 63"/>
                    <a:gd name="T38" fmla="*/ 1 w 107"/>
                    <a:gd name="T39" fmla="*/ 0 h 63"/>
                    <a:gd name="T40" fmla="*/ 1 w 107"/>
                    <a:gd name="T41" fmla="*/ 0 h 63"/>
                    <a:gd name="T42" fmla="*/ 0 w 107"/>
                    <a:gd name="T43" fmla="*/ 0 h 63"/>
                    <a:gd name="T44" fmla="*/ 0 w 107"/>
                    <a:gd name="T45" fmla="*/ 0 h 63"/>
                    <a:gd name="T46" fmla="*/ 0 w 107"/>
                    <a:gd name="T47" fmla="*/ 0 h 63"/>
                    <a:gd name="T48" fmla="*/ 0 w 107"/>
                    <a:gd name="T49" fmla="*/ 0 h 63"/>
                    <a:gd name="T50" fmla="*/ 0 w 107"/>
                    <a:gd name="T51" fmla="*/ 0 h 63"/>
                    <a:gd name="T52" fmla="*/ 0 w 107"/>
                    <a:gd name="T53" fmla="*/ 0 h 63"/>
                    <a:gd name="T54" fmla="*/ 0 w 107"/>
                    <a:gd name="T55" fmla="*/ 0 h 63"/>
                    <a:gd name="T56" fmla="*/ 0 w 107"/>
                    <a:gd name="T57" fmla="*/ 0 h 63"/>
                    <a:gd name="T58" fmla="*/ 0 w 107"/>
                    <a:gd name="T59" fmla="*/ 0 h 63"/>
                    <a:gd name="T60" fmla="*/ 1 w 107"/>
                    <a:gd name="T61" fmla="*/ 1 h 63"/>
                    <a:gd name="T62" fmla="*/ 1 w 107"/>
                    <a:gd name="T63" fmla="*/ 1 h 63"/>
                    <a:gd name="T64" fmla="*/ 1 w 107"/>
                    <a:gd name="T65" fmla="*/ 1 h 6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07"/>
                    <a:gd name="T100" fmla="*/ 0 h 63"/>
                    <a:gd name="T101" fmla="*/ 107 w 107"/>
                    <a:gd name="T102" fmla="*/ 63 h 6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07" h="63">
                      <a:moveTo>
                        <a:pt x="43" y="58"/>
                      </a:moveTo>
                      <a:lnTo>
                        <a:pt x="54" y="61"/>
                      </a:lnTo>
                      <a:lnTo>
                        <a:pt x="64" y="63"/>
                      </a:lnTo>
                      <a:lnTo>
                        <a:pt x="74" y="63"/>
                      </a:lnTo>
                      <a:lnTo>
                        <a:pt x="83" y="63"/>
                      </a:lnTo>
                      <a:lnTo>
                        <a:pt x="91" y="61"/>
                      </a:lnTo>
                      <a:lnTo>
                        <a:pt x="97" y="57"/>
                      </a:lnTo>
                      <a:lnTo>
                        <a:pt x="102" y="54"/>
                      </a:lnTo>
                      <a:lnTo>
                        <a:pt x="106" y="48"/>
                      </a:lnTo>
                      <a:lnTo>
                        <a:pt x="107" y="43"/>
                      </a:lnTo>
                      <a:lnTo>
                        <a:pt x="106" y="37"/>
                      </a:lnTo>
                      <a:lnTo>
                        <a:pt x="102" y="30"/>
                      </a:lnTo>
                      <a:lnTo>
                        <a:pt x="97" y="24"/>
                      </a:lnTo>
                      <a:lnTo>
                        <a:pt x="90" y="19"/>
                      </a:lnTo>
                      <a:lnTo>
                        <a:pt x="82" y="13"/>
                      </a:lnTo>
                      <a:lnTo>
                        <a:pt x="74" y="9"/>
                      </a:lnTo>
                      <a:lnTo>
                        <a:pt x="63" y="4"/>
                      </a:lnTo>
                      <a:lnTo>
                        <a:pt x="53" y="2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3" y="1"/>
                      </a:lnTo>
                      <a:lnTo>
                        <a:pt x="15" y="2"/>
                      </a:lnTo>
                      <a:lnTo>
                        <a:pt x="8" y="5"/>
                      </a:lnTo>
                      <a:lnTo>
                        <a:pt x="3" y="10"/>
                      </a:lnTo>
                      <a:lnTo>
                        <a:pt x="1" y="14"/>
                      </a:lnTo>
                      <a:lnTo>
                        <a:pt x="0" y="20"/>
                      </a:lnTo>
                      <a:lnTo>
                        <a:pt x="1" y="26"/>
                      </a:lnTo>
                      <a:lnTo>
                        <a:pt x="5" y="32"/>
                      </a:lnTo>
                      <a:lnTo>
                        <a:pt x="9" y="38"/>
                      </a:lnTo>
                      <a:lnTo>
                        <a:pt x="16" y="44"/>
                      </a:lnTo>
                      <a:lnTo>
                        <a:pt x="25" y="49"/>
                      </a:lnTo>
                      <a:lnTo>
                        <a:pt x="33" y="54"/>
                      </a:lnTo>
                      <a:lnTo>
                        <a:pt x="43" y="58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2" name="Freeform 157"/>
                <p:cNvSpPr>
                  <a:spLocks/>
                </p:cNvSpPr>
                <p:nvPr/>
              </p:nvSpPr>
              <p:spPr bwMode="auto">
                <a:xfrm>
                  <a:off x="8113" y="4974"/>
                  <a:ext cx="367" cy="131"/>
                </a:xfrm>
                <a:custGeom>
                  <a:avLst/>
                  <a:gdLst>
                    <a:gd name="T0" fmla="*/ 23 w 1469"/>
                    <a:gd name="T1" fmla="*/ 6 h 525"/>
                    <a:gd name="T2" fmla="*/ 22 w 1469"/>
                    <a:gd name="T3" fmla="*/ 6 h 525"/>
                    <a:gd name="T4" fmla="*/ 22 w 1469"/>
                    <a:gd name="T5" fmla="*/ 6 h 525"/>
                    <a:gd name="T6" fmla="*/ 21 w 1469"/>
                    <a:gd name="T7" fmla="*/ 6 h 525"/>
                    <a:gd name="T8" fmla="*/ 20 w 1469"/>
                    <a:gd name="T9" fmla="*/ 6 h 525"/>
                    <a:gd name="T10" fmla="*/ 19 w 1469"/>
                    <a:gd name="T11" fmla="*/ 6 h 525"/>
                    <a:gd name="T12" fmla="*/ 17 w 1469"/>
                    <a:gd name="T13" fmla="*/ 5 h 525"/>
                    <a:gd name="T14" fmla="*/ 16 w 1469"/>
                    <a:gd name="T15" fmla="*/ 5 h 525"/>
                    <a:gd name="T16" fmla="*/ 14 w 1469"/>
                    <a:gd name="T17" fmla="*/ 5 h 525"/>
                    <a:gd name="T18" fmla="*/ 12 w 1469"/>
                    <a:gd name="T19" fmla="*/ 4 h 525"/>
                    <a:gd name="T20" fmla="*/ 10 w 1469"/>
                    <a:gd name="T21" fmla="*/ 4 h 525"/>
                    <a:gd name="T22" fmla="*/ 8 w 1469"/>
                    <a:gd name="T23" fmla="*/ 3 h 525"/>
                    <a:gd name="T24" fmla="*/ 6 w 1469"/>
                    <a:gd name="T25" fmla="*/ 3 h 525"/>
                    <a:gd name="T26" fmla="*/ 4 w 1469"/>
                    <a:gd name="T27" fmla="*/ 2 h 525"/>
                    <a:gd name="T28" fmla="*/ 3 w 1469"/>
                    <a:gd name="T29" fmla="*/ 1 h 525"/>
                    <a:gd name="T30" fmla="*/ 1 w 1469"/>
                    <a:gd name="T31" fmla="*/ 0 h 525"/>
                    <a:gd name="T32" fmla="*/ 0 w 1469"/>
                    <a:gd name="T33" fmla="*/ 0 h 525"/>
                    <a:gd name="T34" fmla="*/ 0 w 1469"/>
                    <a:gd name="T35" fmla="*/ 0 h 525"/>
                    <a:gd name="T36" fmla="*/ 0 w 1469"/>
                    <a:gd name="T37" fmla="*/ 1 h 525"/>
                    <a:gd name="T38" fmla="*/ 0 w 1469"/>
                    <a:gd name="T39" fmla="*/ 2 h 525"/>
                    <a:gd name="T40" fmla="*/ 0 w 1469"/>
                    <a:gd name="T41" fmla="*/ 2 h 525"/>
                    <a:gd name="T42" fmla="*/ 0 w 1469"/>
                    <a:gd name="T43" fmla="*/ 2 h 525"/>
                    <a:gd name="T44" fmla="*/ 1 w 1469"/>
                    <a:gd name="T45" fmla="*/ 2 h 525"/>
                    <a:gd name="T46" fmla="*/ 1 w 1469"/>
                    <a:gd name="T47" fmla="*/ 3 h 525"/>
                    <a:gd name="T48" fmla="*/ 2 w 1469"/>
                    <a:gd name="T49" fmla="*/ 3 h 525"/>
                    <a:gd name="T50" fmla="*/ 3 w 1469"/>
                    <a:gd name="T51" fmla="*/ 3 h 525"/>
                    <a:gd name="T52" fmla="*/ 4 w 1469"/>
                    <a:gd name="T53" fmla="*/ 4 h 525"/>
                    <a:gd name="T54" fmla="*/ 5 w 1469"/>
                    <a:gd name="T55" fmla="*/ 4 h 525"/>
                    <a:gd name="T56" fmla="*/ 6 w 1469"/>
                    <a:gd name="T57" fmla="*/ 5 h 525"/>
                    <a:gd name="T58" fmla="*/ 8 w 1469"/>
                    <a:gd name="T59" fmla="*/ 5 h 525"/>
                    <a:gd name="T60" fmla="*/ 9 w 1469"/>
                    <a:gd name="T61" fmla="*/ 6 h 525"/>
                    <a:gd name="T62" fmla="*/ 11 w 1469"/>
                    <a:gd name="T63" fmla="*/ 6 h 525"/>
                    <a:gd name="T64" fmla="*/ 13 w 1469"/>
                    <a:gd name="T65" fmla="*/ 7 h 525"/>
                    <a:gd name="T66" fmla="*/ 16 w 1469"/>
                    <a:gd name="T67" fmla="*/ 7 h 525"/>
                    <a:gd name="T68" fmla="*/ 18 w 1469"/>
                    <a:gd name="T69" fmla="*/ 7 h 525"/>
                    <a:gd name="T70" fmla="*/ 21 w 1469"/>
                    <a:gd name="T71" fmla="*/ 8 h 525"/>
                    <a:gd name="T72" fmla="*/ 22 w 1469"/>
                    <a:gd name="T73" fmla="*/ 8 h 525"/>
                    <a:gd name="T74" fmla="*/ 22 w 1469"/>
                    <a:gd name="T75" fmla="*/ 8 h 525"/>
                    <a:gd name="T76" fmla="*/ 23 w 1469"/>
                    <a:gd name="T77" fmla="*/ 7 h 525"/>
                    <a:gd name="T78" fmla="*/ 23 w 1469"/>
                    <a:gd name="T79" fmla="*/ 7 h 52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469"/>
                    <a:gd name="T121" fmla="*/ 0 h 525"/>
                    <a:gd name="T122" fmla="*/ 1469 w 1469"/>
                    <a:gd name="T123" fmla="*/ 525 h 525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469" h="525">
                      <a:moveTo>
                        <a:pt x="1468" y="407"/>
                      </a:moveTo>
                      <a:lnTo>
                        <a:pt x="1466" y="407"/>
                      </a:lnTo>
                      <a:lnTo>
                        <a:pt x="1458" y="406"/>
                      </a:lnTo>
                      <a:lnTo>
                        <a:pt x="1446" y="405"/>
                      </a:lnTo>
                      <a:lnTo>
                        <a:pt x="1429" y="402"/>
                      </a:lnTo>
                      <a:lnTo>
                        <a:pt x="1408" y="400"/>
                      </a:lnTo>
                      <a:lnTo>
                        <a:pt x="1382" y="397"/>
                      </a:lnTo>
                      <a:lnTo>
                        <a:pt x="1353" y="393"/>
                      </a:lnTo>
                      <a:lnTo>
                        <a:pt x="1321" y="389"/>
                      </a:lnTo>
                      <a:lnTo>
                        <a:pt x="1285" y="383"/>
                      </a:lnTo>
                      <a:lnTo>
                        <a:pt x="1245" y="376"/>
                      </a:lnTo>
                      <a:lnTo>
                        <a:pt x="1203" y="370"/>
                      </a:lnTo>
                      <a:lnTo>
                        <a:pt x="1158" y="363"/>
                      </a:lnTo>
                      <a:lnTo>
                        <a:pt x="1110" y="354"/>
                      </a:lnTo>
                      <a:lnTo>
                        <a:pt x="1060" y="345"/>
                      </a:lnTo>
                      <a:lnTo>
                        <a:pt x="1008" y="335"/>
                      </a:lnTo>
                      <a:lnTo>
                        <a:pt x="954" y="323"/>
                      </a:lnTo>
                      <a:lnTo>
                        <a:pt x="898" y="311"/>
                      </a:lnTo>
                      <a:lnTo>
                        <a:pt x="841" y="299"/>
                      </a:lnTo>
                      <a:lnTo>
                        <a:pt x="782" y="284"/>
                      </a:lnTo>
                      <a:lnTo>
                        <a:pt x="723" y="269"/>
                      </a:lnTo>
                      <a:lnTo>
                        <a:pt x="663" y="253"/>
                      </a:lnTo>
                      <a:lnTo>
                        <a:pt x="602" y="236"/>
                      </a:lnTo>
                      <a:lnTo>
                        <a:pt x="541" y="217"/>
                      </a:lnTo>
                      <a:lnTo>
                        <a:pt x="480" y="198"/>
                      </a:lnTo>
                      <a:lnTo>
                        <a:pt x="417" y="178"/>
                      </a:lnTo>
                      <a:lnTo>
                        <a:pt x="356" y="156"/>
                      </a:lnTo>
                      <a:lnTo>
                        <a:pt x="296" y="133"/>
                      </a:lnTo>
                      <a:lnTo>
                        <a:pt x="236" y="109"/>
                      </a:lnTo>
                      <a:lnTo>
                        <a:pt x="178" y="84"/>
                      </a:lnTo>
                      <a:lnTo>
                        <a:pt x="120" y="57"/>
                      </a:lnTo>
                      <a:lnTo>
                        <a:pt x="64" y="29"/>
                      </a:lnTo>
                      <a:lnTo>
                        <a:pt x="9" y="0"/>
                      </a:lnTo>
                      <a:lnTo>
                        <a:pt x="7" y="4"/>
                      </a:lnTo>
                      <a:lnTo>
                        <a:pt x="5" y="15"/>
                      </a:lnTo>
                      <a:lnTo>
                        <a:pt x="3" y="33"/>
                      </a:lnTo>
                      <a:lnTo>
                        <a:pt x="0" y="55"/>
                      </a:lnTo>
                      <a:lnTo>
                        <a:pt x="0" y="79"/>
                      </a:lnTo>
                      <a:lnTo>
                        <a:pt x="3" y="102"/>
                      </a:lnTo>
                      <a:lnTo>
                        <a:pt x="10" y="125"/>
                      </a:lnTo>
                      <a:lnTo>
                        <a:pt x="22" y="143"/>
                      </a:lnTo>
                      <a:lnTo>
                        <a:pt x="23" y="144"/>
                      </a:lnTo>
                      <a:lnTo>
                        <a:pt x="26" y="146"/>
                      </a:lnTo>
                      <a:lnTo>
                        <a:pt x="33" y="150"/>
                      </a:lnTo>
                      <a:lnTo>
                        <a:pt x="43" y="154"/>
                      </a:lnTo>
                      <a:lnTo>
                        <a:pt x="54" y="161"/>
                      </a:lnTo>
                      <a:lnTo>
                        <a:pt x="69" y="169"/>
                      </a:lnTo>
                      <a:lnTo>
                        <a:pt x="86" y="177"/>
                      </a:lnTo>
                      <a:lnTo>
                        <a:pt x="106" y="187"/>
                      </a:lnTo>
                      <a:lnTo>
                        <a:pt x="128" y="197"/>
                      </a:lnTo>
                      <a:lnTo>
                        <a:pt x="154" y="208"/>
                      </a:lnTo>
                      <a:lnTo>
                        <a:pt x="182" y="221"/>
                      </a:lnTo>
                      <a:lnTo>
                        <a:pt x="213" y="234"/>
                      </a:lnTo>
                      <a:lnTo>
                        <a:pt x="247" y="248"/>
                      </a:lnTo>
                      <a:lnTo>
                        <a:pt x="283" y="262"/>
                      </a:lnTo>
                      <a:lnTo>
                        <a:pt x="322" y="277"/>
                      </a:lnTo>
                      <a:lnTo>
                        <a:pt x="364" y="292"/>
                      </a:lnTo>
                      <a:lnTo>
                        <a:pt x="410" y="308"/>
                      </a:lnTo>
                      <a:lnTo>
                        <a:pt x="457" y="323"/>
                      </a:lnTo>
                      <a:lnTo>
                        <a:pt x="508" y="339"/>
                      </a:lnTo>
                      <a:lnTo>
                        <a:pt x="562" y="355"/>
                      </a:lnTo>
                      <a:lnTo>
                        <a:pt x="618" y="371"/>
                      </a:lnTo>
                      <a:lnTo>
                        <a:pt x="678" y="387"/>
                      </a:lnTo>
                      <a:lnTo>
                        <a:pt x="740" y="402"/>
                      </a:lnTo>
                      <a:lnTo>
                        <a:pt x="805" y="418"/>
                      </a:lnTo>
                      <a:lnTo>
                        <a:pt x="874" y="433"/>
                      </a:lnTo>
                      <a:lnTo>
                        <a:pt x="945" y="449"/>
                      </a:lnTo>
                      <a:lnTo>
                        <a:pt x="1018" y="462"/>
                      </a:lnTo>
                      <a:lnTo>
                        <a:pt x="1096" y="477"/>
                      </a:lnTo>
                      <a:lnTo>
                        <a:pt x="1176" y="490"/>
                      </a:lnTo>
                      <a:lnTo>
                        <a:pt x="1259" y="503"/>
                      </a:lnTo>
                      <a:lnTo>
                        <a:pt x="1346" y="514"/>
                      </a:lnTo>
                      <a:lnTo>
                        <a:pt x="1435" y="525"/>
                      </a:lnTo>
                      <a:lnTo>
                        <a:pt x="1436" y="523"/>
                      </a:lnTo>
                      <a:lnTo>
                        <a:pt x="1441" y="516"/>
                      </a:lnTo>
                      <a:lnTo>
                        <a:pt x="1447" y="506"/>
                      </a:lnTo>
                      <a:lnTo>
                        <a:pt x="1454" y="491"/>
                      </a:lnTo>
                      <a:lnTo>
                        <a:pt x="1461" y="474"/>
                      </a:lnTo>
                      <a:lnTo>
                        <a:pt x="1466" y="454"/>
                      </a:lnTo>
                      <a:lnTo>
                        <a:pt x="1469" y="432"/>
                      </a:lnTo>
                      <a:lnTo>
                        <a:pt x="1468" y="407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3" name="Freeform 158"/>
                <p:cNvSpPr>
                  <a:spLocks/>
                </p:cNvSpPr>
                <p:nvPr/>
              </p:nvSpPr>
              <p:spPr bwMode="auto">
                <a:xfrm>
                  <a:off x="8253" y="4846"/>
                  <a:ext cx="42" cy="29"/>
                </a:xfrm>
                <a:custGeom>
                  <a:avLst/>
                  <a:gdLst>
                    <a:gd name="T0" fmla="*/ 1 w 170"/>
                    <a:gd name="T1" fmla="*/ 0 h 120"/>
                    <a:gd name="T2" fmla="*/ 1 w 170"/>
                    <a:gd name="T3" fmla="*/ 0 h 120"/>
                    <a:gd name="T4" fmla="*/ 0 w 170"/>
                    <a:gd name="T5" fmla="*/ 0 h 120"/>
                    <a:gd name="T6" fmla="*/ 0 w 170"/>
                    <a:gd name="T7" fmla="*/ 0 h 120"/>
                    <a:gd name="T8" fmla="*/ 0 w 170"/>
                    <a:gd name="T9" fmla="*/ 0 h 120"/>
                    <a:gd name="T10" fmla="*/ 0 w 170"/>
                    <a:gd name="T11" fmla="*/ 0 h 120"/>
                    <a:gd name="T12" fmla="*/ 0 w 170"/>
                    <a:gd name="T13" fmla="*/ 0 h 120"/>
                    <a:gd name="T14" fmla="*/ 0 w 170"/>
                    <a:gd name="T15" fmla="*/ 1 h 120"/>
                    <a:gd name="T16" fmla="*/ 0 w 170"/>
                    <a:gd name="T17" fmla="*/ 1 h 120"/>
                    <a:gd name="T18" fmla="*/ 1 w 170"/>
                    <a:gd name="T19" fmla="*/ 2 h 120"/>
                    <a:gd name="T20" fmla="*/ 1 w 170"/>
                    <a:gd name="T21" fmla="*/ 2 h 120"/>
                    <a:gd name="T22" fmla="*/ 1 w 170"/>
                    <a:gd name="T23" fmla="*/ 1 h 120"/>
                    <a:gd name="T24" fmla="*/ 1 w 170"/>
                    <a:gd name="T25" fmla="*/ 1 h 120"/>
                    <a:gd name="T26" fmla="*/ 1 w 170"/>
                    <a:gd name="T27" fmla="*/ 1 h 120"/>
                    <a:gd name="T28" fmla="*/ 2 w 170"/>
                    <a:gd name="T29" fmla="*/ 1 h 120"/>
                    <a:gd name="T30" fmla="*/ 2 w 170"/>
                    <a:gd name="T31" fmla="*/ 0 h 120"/>
                    <a:gd name="T32" fmla="*/ 2 w 170"/>
                    <a:gd name="T33" fmla="*/ 0 h 120"/>
                    <a:gd name="T34" fmla="*/ 2 w 170"/>
                    <a:gd name="T35" fmla="*/ 0 h 120"/>
                    <a:gd name="T36" fmla="*/ 1 w 170"/>
                    <a:gd name="T37" fmla="*/ 0 h 12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0"/>
                    <a:gd name="T58" fmla="*/ 0 h 120"/>
                    <a:gd name="T59" fmla="*/ 170 w 170"/>
                    <a:gd name="T60" fmla="*/ 120 h 12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0" h="120">
                      <a:moveTo>
                        <a:pt x="53" y="0"/>
                      </a:moveTo>
                      <a:lnTo>
                        <a:pt x="49" y="0"/>
                      </a:lnTo>
                      <a:lnTo>
                        <a:pt x="41" y="3"/>
                      </a:lnTo>
                      <a:lnTo>
                        <a:pt x="30" y="7"/>
                      </a:lnTo>
                      <a:lnTo>
                        <a:pt x="17" y="15"/>
                      </a:lnTo>
                      <a:lnTo>
                        <a:pt x="7" y="26"/>
                      </a:lnTo>
                      <a:lnTo>
                        <a:pt x="1" y="43"/>
                      </a:lnTo>
                      <a:lnTo>
                        <a:pt x="0" y="65"/>
                      </a:lnTo>
                      <a:lnTo>
                        <a:pt x="7" y="94"/>
                      </a:lnTo>
                      <a:lnTo>
                        <a:pt x="98" y="120"/>
                      </a:lnTo>
                      <a:lnTo>
                        <a:pt x="97" y="114"/>
                      </a:lnTo>
                      <a:lnTo>
                        <a:pt x="97" y="102"/>
                      </a:lnTo>
                      <a:lnTo>
                        <a:pt x="97" y="84"/>
                      </a:lnTo>
                      <a:lnTo>
                        <a:pt x="101" y="64"/>
                      </a:lnTo>
                      <a:lnTo>
                        <a:pt x="108" y="44"/>
                      </a:lnTo>
                      <a:lnTo>
                        <a:pt x="121" y="30"/>
                      </a:lnTo>
                      <a:lnTo>
                        <a:pt x="141" y="22"/>
                      </a:lnTo>
                      <a:lnTo>
                        <a:pt x="170" y="25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4" name="Freeform 159"/>
                <p:cNvSpPr>
                  <a:spLocks/>
                </p:cNvSpPr>
                <p:nvPr/>
              </p:nvSpPr>
              <p:spPr bwMode="auto">
                <a:xfrm>
                  <a:off x="8494" y="4901"/>
                  <a:ext cx="43" cy="29"/>
                </a:xfrm>
                <a:custGeom>
                  <a:avLst/>
                  <a:gdLst>
                    <a:gd name="T0" fmla="*/ 1 w 170"/>
                    <a:gd name="T1" fmla="*/ 0 h 119"/>
                    <a:gd name="T2" fmla="*/ 1 w 170"/>
                    <a:gd name="T3" fmla="*/ 0 h 119"/>
                    <a:gd name="T4" fmla="*/ 1 w 170"/>
                    <a:gd name="T5" fmla="*/ 0 h 119"/>
                    <a:gd name="T6" fmla="*/ 1 w 170"/>
                    <a:gd name="T7" fmla="*/ 0 h 119"/>
                    <a:gd name="T8" fmla="*/ 0 w 170"/>
                    <a:gd name="T9" fmla="*/ 0 h 119"/>
                    <a:gd name="T10" fmla="*/ 0 w 170"/>
                    <a:gd name="T11" fmla="*/ 0 h 119"/>
                    <a:gd name="T12" fmla="*/ 0 w 170"/>
                    <a:gd name="T13" fmla="*/ 0 h 119"/>
                    <a:gd name="T14" fmla="*/ 0 w 170"/>
                    <a:gd name="T15" fmla="*/ 1 h 119"/>
                    <a:gd name="T16" fmla="*/ 0 w 170"/>
                    <a:gd name="T17" fmla="*/ 1 h 119"/>
                    <a:gd name="T18" fmla="*/ 2 w 170"/>
                    <a:gd name="T19" fmla="*/ 2 h 119"/>
                    <a:gd name="T20" fmla="*/ 2 w 170"/>
                    <a:gd name="T21" fmla="*/ 2 h 119"/>
                    <a:gd name="T22" fmla="*/ 2 w 170"/>
                    <a:gd name="T23" fmla="*/ 1 h 119"/>
                    <a:gd name="T24" fmla="*/ 2 w 170"/>
                    <a:gd name="T25" fmla="*/ 1 h 119"/>
                    <a:gd name="T26" fmla="*/ 2 w 170"/>
                    <a:gd name="T27" fmla="*/ 1 h 119"/>
                    <a:gd name="T28" fmla="*/ 2 w 170"/>
                    <a:gd name="T29" fmla="*/ 1 h 119"/>
                    <a:gd name="T30" fmla="*/ 2 w 170"/>
                    <a:gd name="T31" fmla="*/ 0 h 119"/>
                    <a:gd name="T32" fmla="*/ 2 w 170"/>
                    <a:gd name="T33" fmla="*/ 0 h 119"/>
                    <a:gd name="T34" fmla="*/ 3 w 170"/>
                    <a:gd name="T35" fmla="*/ 0 h 119"/>
                    <a:gd name="T36" fmla="*/ 1 w 170"/>
                    <a:gd name="T37" fmla="*/ 0 h 11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0"/>
                    <a:gd name="T58" fmla="*/ 0 h 119"/>
                    <a:gd name="T59" fmla="*/ 170 w 170"/>
                    <a:gd name="T60" fmla="*/ 119 h 119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0" h="119">
                      <a:moveTo>
                        <a:pt x="53" y="0"/>
                      </a:moveTo>
                      <a:lnTo>
                        <a:pt x="49" y="0"/>
                      </a:lnTo>
                      <a:lnTo>
                        <a:pt x="41" y="3"/>
                      </a:lnTo>
                      <a:lnTo>
                        <a:pt x="29" y="7"/>
                      </a:lnTo>
                      <a:lnTo>
                        <a:pt x="18" y="14"/>
                      </a:lnTo>
                      <a:lnTo>
                        <a:pt x="7" y="25"/>
                      </a:lnTo>
                      <a:lnTo>
                        <a:pt x="0" y="42"/>
                      </a:lnTo>
                      <a:lnTo>
                        <a:pt x="0" y="65"/>
                      </a:lnTo>
                      <a:lnTo>
                        <a:pt x="7" y="94"/>
                      </a:lnTo>
                      <a:lnTo>
                        <a:pt x="97" y="119"/>
                      </a:lnTo>
                      <a:lnTo>
                        <a:pt x="96" y="114"/>
                      </a:lnTo>
                      <a:lnTo>
                        <a:pt x="96" y="101"/>
                      </a:lnTo>
                      <a:lnTo>
                        <a:pt x="96" y="83"/>
                      </a:lnTo>
                      <a:lnTo>
                        <a:pt x="100" y="62"/>
                      </a:lnTo>
                      <a:lnTo>
                        <a:pt x="107" y="44"/>
                      </a:lnTo>
                      <a:lnTo>
                        <a:pt x="120" y="30"/>
                      </a:lnTo>
                      <a:lnTo>
                        <a:pt x="141" y="22"/>
                      </a:lnTo>
                      <a:lnTo>
                        <a:pt x="170" y="25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5" name="Freeform 160"/>
                <p:cNvSpPr>
                  <a:spLocks/>
                </p:cNvSpPr>
                <p:nvPr/>
              </p:nvSpPr>
              <p:spPr bwMode="auto">
                <a:xfrm>
                  <a:off x="8299" y="4855"/>
                  <a:ext cx="182" cy="50"/>
                </a:xfrm>
                <a:custGeom>
                  <a:avLst/>
                  <a:gdLst>
                    <a:gd name="T0" fmla="*/ 0 w 730"/>
                    <a:gd name="T1" fmla="*/ 1 h 200"/>
                    <a:gd name="T2" fmla="*/ 11 w 730"/>
                    <a:gd name="T3" fmla="*/ 3 h 200"/>
                    <a:gd name="T4" fmla="*/ 11 w 730"/>
                    <a:gd name="T5" fmla="*/ 3 h 200"/>
                    <a:gd name="T6" fmla="*/ 0 w 730"/>
                    <a:gd name="T7" fmla="*/ 0 h 200"/>
                    <a:gd name="T8" fmla="*/ 0 w 730"/>
                    <a:gd name="T9" fmla="*/ 1 h 2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0"/>
                    <a:gd name="T16" fmla="*/ 0 h 200"/>
                    <a:gd name="T17" fmla="*/ 730 w 730"/>
                    <a:gd name="T18" fmla="*/ 200 h 2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0" h="200">
                      <a:moveTo>
                        <a:pt x="0" y="44"/>
                      </a:moveTo>
                      <a:lnTo>
                        <a:pt x="697" y="200"/>
                      </a:lnTo>
                      <a:lnTo>
                        <a:pt x="730" y="156"/>
                      </a:lnTo>
                      <a:lnTo>
                        <a:pt x="33" y="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6" name="Freeform 161"/>
                <p:cNvSpPr>
                  <a:spLocks/>
                </p:cNvSpPr>
                <p:nvPr/>
              </p:nvSpPr>
              <p:spPr bwMode="auto">
                <a:xfrm>
                  <a:off x="8297" y="4875"/>
                  <a:ext cx="176" cy="47"/>
                </a:xfrm>
                <a:custGeom>
                  <a:avLst/>
                  <a:gdLst>
                    <a:gd name="T0" fmla="*/ 0 w 703"/>
                    <a:gd name="T1" fmla="*/ 1 h 187"/>
                    <a:gd name="T2" fmla="*/ 11 w 703"/>
                    <a:gd name="T3" fmla="*/ 3 h 187"/>
                    <a:gd name="T4" fmla="*/ 11 w 703"/>
                    <a:gd name="T5" fmla="*/ 3 h 187"/>
                    <a:gd name="T6" fmla="*/ 0 w 703"/>
                    <a:gd name="T7" fmla="*/ 0 h 187"/>
                    <a:gd name="T8" fmla="*/ 0 w 703"/>
                    <a:gd name="T9" fmla="*/ 1 h 1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3"/>
                    <a:gd name="T16" fmla="*/ 0 h 187"/>
                    <a:gd name="T17" fmla="*/ 703 w 703"/>
                    <a:gd name="T18" fmla="*/ 187 h 1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3" h="187">
                      <a:moveTo>
                        <a:pt x="0" y="30"/>
                      </a:moveTo>
                      <a:lnTo>
                        <a:pt x="696" y="187"/>
                      </a:lnTo>
                      <a:lnTo>
                        <a:pt x="703" y="157"/>
                      </a:lnTo>
                      <a:lnTo>
                        <a:pt x="6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7" name="Freeform 162"/>
                <p:cNvSpPr>
                  <a:spLocks/>
                </p:cNvSpPr>
                <p:nvPr/>
              </p:nvSpPr>
              <p:spPr bwMode="auto">
                <a:xfrm>
                  <a:off x="8486" y="4969"/>
                  <a:ext cx="106" cy="127"/>
                </a:xfrm>
                <a:custGeom>
                  <a:avLst/>
                  <a:gdLst>
                    <a:gd name="T0" fmla="*/ 0 w 424"/>
                    <a:gd name="T1" fmla="*/ 8 h 508"/>
                    <a:gd name="T2" fmla="*/ 2 w 424"/>
                    <a:gd name="T3" fmla="*/ 6 h 508"/>
                    <a:gd name="T4" fmla="*/ 2 w 424"/>
                    <a:gd name="T5" fmla="*/ 6 h 508"/>
                    <a:gd name="T6" fmla="*/ 7 w 424"/>
                    <a:gd name="T7" fmla="*/ 0 h 508"/>
                    <a:gd name="T8" fmla="*/ 2 w 424"/>
                    <a:gd name="T9" fmla="*/ 5 h 508"/>
                    <a:gd name="T10" fmla="*/ 1 w 424"/>
                    <a:gd name="T11" fmla="*/ 5 h 508"/>
                    <a:gd name="T12" fmla="*/ 0 w 424"/>
                    <a:gd name="T13" fmla="*/ 6 h 508"/>
                    <a:gd name="T14" fmla="*/ 0 w 424"/>
                    <a:gd name="T15" fmla="*/ 8 h 50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24"/>
                    <a:gd name="T25" fmla="*/ 0 h 508"/>
                    <a:gd name="T26" fmla="*/ 424 w 424"/>
                    <a:gd name="T27" fmla="*/ 508 h 50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24" h="508">
                      <a:moveTo>
                        <a:pt x="0" y="508"/>
                      </a:moveTo>
                      <a:lnTo>
                        <a:pt x="86" y="388"/>
                      </a:lnTo>
                      <a:lnTo>
                        <a:pt x="124" y="388"/>
                      </a:lnTo>
                      <a:lnTo>
                        <a:pt x="424" y="0"/>
                      </a:lnTo>
                      <a:lnTo>
                        <a:pt x="130" y="282"/>
                      </a:lnTo>
                      <a:lnTo>
                        <a:pt x="66" y="289"/>
                      </a:lnTo>
                      <a:lnTo>
                        <a:pt x="0" y="358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8" name="Freeform 163"/>
                <p:cNvSpPr>
                  <a:spLocks/>
                </p:cNvSpPr>
                <p:nvPr/>
              </p:nvSpPr>
              <p:spPr bwMode="auto">
                <a:xfrm>
                  <a:off x="8312" y="4637"/>
                  <a:ext cx="296" cy="61"/>
                </a:xfrm>
                <a:custGeom>
                  <a:avLst/>
                  <a:gdLst>
                    <a:gd name="T0" fmla="*/ 0 w 1186"/>
                    <a:gd name="T1" fmla="*/ 0 h 245"/>
                    <a:gd name="T2" fmla="*/ 18 w 1186"/>
                    <a:gd name="T3" fmla="*/ 4 h 245"/>
                    <a:gd name="T4" fmla="*/ 18 w 1186"/>
                    <a:gd name="T5" fmla="*/ 4 h 245"/>
                    <a:gd name="T6" fmla="*/ 18 w 1186"/>
                    <a:gd name="T7" fmla="*/ 4 h 245"/>
                    <a:gd name="T8" fmla="*/ 18 w 1186"/>
                    <a:gd name="T9" fmla="*/ 4 h 245"/>
                    <a:gd name="T10" fmla="*/ 18 w 1186"/>
                    <a:gd name="T11" fmla="*/ 3 h 245"/>
                    <a:gd name="T12" fmla="*/ 18 w 1186"/>
                    <a:gd name="T13" fmla="*/ 3 h 245"/>
                    <a:gd name="T14" fmla="*/ 17 w 1186"/>
                    <a:gd name="T15" fmla="*/ 3 h 245"/>
                    <a:gd name="T16" fmla="*/ 17 w 1186"/>
                    <a:gd name="T17" fmla="*/ 3 h 245"/>
                    <a:gd name="T18" fmla="*/ 17 w 1186"/>
                    <a:gd name="T19" fmla="*/ 3 h 245"/>
                    <a:gd name="T20" fmla="*/ 16 w 1186"/>
                    <a:gd name="T21" fmla="*/ 3 h 245"/>
                    <a:gd name="T22" fmla="*/ 16 w 1186"/>
                    <a:gd name="T23" fmla="*/ 3 h 245"/>
                    <a:gd name="T24" fmla="*/ 16 w 1186"/>
                    <a:gd name="T25" fmla="*/ 3 h 245"/>
                    <a:gd name="T26" fmla="*/ 15 w 1186"/>
                    <a:gd name="T27" fmla="*/ 2 h 245"/>
                    <a:gd name="T28" fmla="*/ 15 w 1186"/>
                    <a:gd name="T29" fmla="*/ 2 h 245"/>
                    <a:gd name="T30" fmla="*/ 14 w 1186"/>
                    <a:gd name="T31" fmla="*/ 2 h 245"/>
                    <a:gd name="T32" fmla="*/ 13 w 1186"/>
                    <a:gd name="T33" fmla="*/ 2 h 245"/>
                    <a:gd name="T34" fmla="*/ 13 w 1186"/>
                    <a:gd name="T35" fmla="*/ 2 h 245"/>
                    <a:gd name="T36" fmla="*/ 12 w 1186"/>
                    <a:gd name="T37" fmla="*/ 2 h 245"/>
                    <a:gd name="T38" fmla="*/ 11 w 1186"/>
                    <a:gd name="T39" fmla="*/ 1 h 245"/>
                    <a:gd name="T40" fmla="*/ 11 w 1186"/>
                    <a:gd name="T41" fmla="*/ 1 h 245"/>
                    <a:gd name="T42" fmla="*/ 10 w 1186"/>
                    <a:gd name="T43" fmla="*/ 1 h 245"/>
                    <a:gd name="T44" fmla="*/ 9 w 1186"/>
                    <a:gd name="T45" fmla="*/ 1 h 245"/>
                    <a:gd name="T46" fmla="*/ 9 w 1186"/>
                    <a:gd name="T47" fmla="*/ 1 h 245"/>
                    <a:gd name="T48" fmla="*/ 8 w 1186"/>
                    <a:gd name="T49" fmla="*/ 1 h 245"/>
                    <a:gd name="T50" fmla="*/ 7 w 1186"/>
                    <a:gd name="T51" fmla="*/ 0 h 245"/>
                    <a:gd name="T52" fmla="*/ 6 w 1186"/>
                    <a:gd name="T53" fmla="*/ 0 h 245"/>
                    <a:gd name="T54" fmla="*/ 5 w 1186"/>
                    <a:gd name="T55" fmla="*/ 0 h 245"/>
                    <a:gd name="T56" fmla="*/ 4 w 1186"/>
                    <a:gd name="T57" fmla="*/ 0 h 245"/>
                    <a:gd name="T58" fmla="*/ 3 w 1186"/>
                    <a:gd name="T59" fmla="*/ 0 h 245"/>
                    <a:gd name="T60" fmla="*/ 3 w 1186"/>
                    <a:gd name="T61" fmla="*/ 0 h 245"/>
                    <a:gd name="T62" fmla="*/ 2 w 1186"/>
                    <a:gd name="T63" fmla="*/ 0 h 245"/>
                    <a:gd name="T64" fmla="*/ 1 w 1186"/>
                    <a:gd name="T65" fmla="*/ 0 h 245"/>
                    <a:gd name="T66" fmla="*/ 0 w 1186"/>
                    <a:gd name="T67" fmla="*/ 0 h 24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86"/>
                    <a:gd name="T103" fmla="*/ 0 h 245"/>
                    <a:gd name="T104" fmla="*/ 1186 w 1186"/>
                    <a:gd name="T105" fmla="*/ 245 h 24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86" h="245">
                      <a:moveTo>
                        <a:pt x="0" y="0"/>
                      </a:moveTo>
                      <a:lnTo>
                        <a:pt x="1186" y="245"/>
                      </a:lnTo>
                      <a:lnTo>
                        <a:pt x="1184" y="244"/>
                      </a:lnTo>
                      <a:lnTo>
                        <a:pt x="1180" y="242"/>
                      </a:lnTo>
                      <a:lnTo>
                        <a:pt x="1172" y="239"/>
                      </a:lnTo>
                      <a:lnTo>
                        <a:pt x="1161" y="233"/>
                      </a:lnTo>
                      <a:lnTo>
                        <a:pt x="1147" y="228"/>
                      </a:lnTo>
                      <a:lnTo>
                        <a:pt x="1130" y="222"/>
                      </a:lnTo>
                      <a:lnTo>
                        <a:pt x="1112" y="214"/>
                      </a:lnTo>
                      <a:lnTo>
                        <a:pt x="1091" y="205"/>
                      </a:lnTo>
                      <a:lnTo>
                        <a:pt x="1066" y="196"/>
                      </a:lnTo>
                      <a:lnTo>
                        <a:pt x="1039" y="187"/>
                      </a:lnTo>
                      <a:lnTo>
                        <a:pt x="1010" y="177"/>
                      </a:lnTo>
                      <a:lnTo>
                        <a:pt x="979" y="166"/>
                      </a:lnTo>
                      <a:lnTo>
                        <a:pt x="945" y="154"/>
                      </a:lnTo>
                      <a:lnTo>
                        <a:pt x="910" y="143"/>
                      </a:lnTo>
                      <a:lnTo>
                        <a:pt x="871" y="132"/>
                      </a:lnTo>
                      <a:lnTo>
                        <a:pt x="832" y="121"/>
                      </a:lnTo>
                      <a:lnTo>
                        <a:pt x="790" y="108"/>
                      </a:lnTo>
                      <a:lnTo>
                        <a:pt x="747" y="97"/>
                      </a:lnTo>
                      <a:lnTo>
                        <a:pt x="702" y="86"/>
                      </a:lnTo>
                      <a:lnTo>
                        <a:pt x="655" y="74"/>
                      </a:lnTo>
                      <a:lnTo>
                        <a:pt x="607" y="64"/>
                      </a:lnTo>
                      <a:lnTo>
                        <a:pt x="557" y="54"/>
                      </a:lnTo>
                      <a:lnTo>
                        <a:pt x="506" y="45"/>
                      </a:lnTo>
                      <a:lnTo>
                        <a:pt x="454" y="36"/>
                      </a:lnTo>
                      <a:lnTo>
                        <a:pt x="400" y="28"/>
                      </a:lnTo>
                      <a:lnTo>
                        <a:pt x="346" y="20"/>
                      </a:lnTo>
                      <a:lnTo>
                        <a:pt x="290" y="15"/>
                      </a:lnTo>
                      <a:lnTo>
                        <a:pt x="233" y="9"/>
                      </a:lnTo>
                      <a:lnTo>
                        <a:pt x="176" y="4"/>
                      </a:lnTo>
                      <a:lnTo>
                        <a:pt x="118" y="2"/>
                      </a:lnTo>
                      <a:lnTo>
                        <a:pt x="6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9" name="Freeform 164"/>
                <p:cNvSpPr>
                  <a:spLocks/>
                </p:cNvSpPr>
                <p:nvPr/>
              </p:nvSpPr>
              <p:spPr bwMode="auto">
                <a:xfrm>
                  <a:off x="8250" y="4639"/>
                  <a:ext cx="60" cy="185"/>
                </a:xfrm>
                <a:custGeom>
                  <a:avLst/>
                  <a:gdLst>
                    <a:gd name="T0" fmla="*/ 4 w 241"/>
                    <a:gd name="T1" fmla="*/ 0 h 738"/>
                    <a:gd name="T2" fmla="*/ 1 w 241"/>
                    <a:gd name="T3" fmla="*/ 12 h 738"/>
                    <a:gd name="T4" fmla="*/ 0 w 241"/>
                    <a:gd name="T5" fmla="*/ 12 h 738"/>
                    <a:gd name="T6" fmla="*/ 2 w 241"/>
                    <a:gd name="T7" fmla="*/ 0 h 738"/>
                    <a:gd name="T8" fmla="*/ 4 w 241"/>
                    <a:gd name="T9" fmla="*/ 0 h 7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1"/>
                    <a:gd name="T16" fmla="*/ 0 h 738"/>
                    <a:gd name="T17" fmla="*/ 241 w 241"/>
                    <a:gd name="T18" fmla="*/ 738 h 7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1" h="738">
                      <a:moveTo>
                        <a:pt x="241" y="0"/>
                      </a:moveTo>
                      <a:lnTo>
                        <a:pt x="52" y="738"/>
                      </a:lnTo>
                      <a:lnTo>
                        <a:pt x="0" y="726"/>
                      </a:lnTo>
                      <a:lnTo>
                        <a:pt x="169" y="0"/>
                      </a:lnTo>
                      <a:lnTo>
                        <a:pt x="241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  <p:sp>
          <p:nvSpPr>
            <p:cNvPr id="4367" name="Freeform 165"/>
            <p:cNvSpPr>
              <a:spLocks/>
            </p:cNvSpPr>
            <p:nvPr/>
          </p:nvSpPr>
          <p:spPr bwMode="auto">
            <a:xfrm>
              <a:off x="4040" y="1566"/>
              <a:ext cx="1158" cy="1078"/>
            </a:xfrm>
            <a:custGeom>
              <a:avLst/>
              <a:gdLst>
                <a:gd name="T0" fmla="*/ 0 w 2894"/>
                <a:gd name="T1" fmla="*/ 85 h 2693"/>
                <a:gd name="T2" fmla="*/ 22 w 2894"/>
                <a:gd name="T3" fmla="*/ 33 h 2693"/>
                <a:gd name="T4" fmla="*/ 89 w 2894"/>
                <a:gd name="T5" fmla="*/ 22 h 2693"/>
                <a:gd name="T6" fmla="*/ 166 w 2894"/>
                <a:gd name="T7" fmla="*/ 11 h 2693"/>
                <a:gd name="T8" fmla="*/ 185 w 2894"/>
                <a:gd name="T9" fmla="*/ 88 h 2693"/>
                <a:gd name="T10" fmla="*/ 170 w 2894"/>
                <a:gd name="T11" fmla="*/ 137 h 2693"/>
                <a:gd name="T12" fmla="*/ 135 w 2894"/>
                <a:gd name="T13" fmla="*/ 161 h 2693"/>
                <a:gd name="T14" fmla="*/ 105 w 2894"/>
                <a:gd name="T15" fmla="*/ 165 h 2693"/>
                <a:gd name="T16" fmla="*/ 67 w 2894"/>
                <a:gd name="T17" fmla="*/ 169 h 2693"/>
                <a:gd name="T18" fmla="*/ 22 w 2894"/>
                <a:gd name="T19" fmla="*/ 141 h 2693"/>
                <a:gd name="T20" fmla="*/ 0 w 2894"/>
                <a:gd name="T21" fmla="*/ 85 h 269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94"/>
                <a:gd name="T34" fmla="*/ 0 h 2693"/>
                <a:gd name="T35" fmla="*/ 2894 w 2894"/>
                <a:gd name="T36" fmla="*/ 2693 h 269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94" h="2693">
                  <a:moveTo>
                    <a:pt x="4" y="1331"/>
                  </a:moveTo>
                  <a:cubicBezTo>
                    <a:pt x="4" y="1049"/>
                    <a:pt x="119" y="673"/>
                    <a:pt x="349" y="509"/>
                  </a:cubicBezTo>
                  <a:cubicBezTo>
                    <a:pt x="579" y="345"/>
                    <a:pt x="1010" y="400"/>
                    <a:pt x="1384" y="344"/>
                  </a:cubicBezTo>
                  <a:cubicBezTo>
                    <a:pt x="1758" y="288"/>
                    <a:pt x="2346" y="0"/>
                    <a:pt x="2596" y="170"/>
                  </a:cubicBezTo>
                  <a:cubicBezTo>
                    <a:pt x="2846" y="340"/>
                    <a:pt x="2874" y="1035"/>
                    <a:pt x="2884" y="1364"/>
                  </a:cubicBezTo>
                  <a:cubicBezTo>
                    <a:pt x="2894" y="1693"/>
                    <a:pt x="2789" y="1954"/>
                    <a:pt x="2659" y="2144"/>
                  </a:cubicBezTo>
                  <a:cubicBezTo>
                    <a:pt x="2529" y="2334"/>
                    <a:pt x="2274" y="2432"/>
                    <a:pt x="2104" y="2504"/>
                  </a:cubicBezTo>
                  <a:cubicBezTo>
                    <a:pt x="1934" y="2576"/>
                    <a:pt x="1816" y="2558"/>
                    <a:pt x="1639" y="2579"/>
                  </a:cubicBezTo>
                  <a:cubicBezTo>
                    <a:pt x="1462" y="2600"/>
                    <a:pt x="1259" y="2693"/>
                    <a:pt x="1044" y="2630"/>
                  </a:cubicBezTo>
                  <a:cubicBezTo>
                    <a:pt x="829" y="2567"/>
                    <a:pt x="520" y="2418"/>
                    <a:pt x="346" y="2201"/>
                  </a:cubicBezTo>
                  <a:cubicBezTo>
                    <a:pt x="173" y="1985"/>
                    <a:pt x="0" y="1682"/>
                    <a:pt x="4" y="1331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68" name="Group 166"/>
            <p:cNvGrpSpPr>
              <a:grpSpLocks/>
            </p:cNvGrpSpPr>
            <p:nvPr/>
          </p:nvGrpSpPr>
          <p:grpSpPr bwMode="auto">
            <a:xfrm>
              <a:off x="4224" y="2346"/>
              <a:ext cx="316" cy="147"/>
              <a:chOff x="3600" y="219"/>
              <a:chExt cx="360" cy="175"/>
            </a:xfrm>
          </p:grpSpPr>
          <p:sp>
            <p:nvSpPr>
              <p:cNvPr id="4397" name="Oval 16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98" name="Line 16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99" name="Line 16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00" name="Rectangle 170"/>
              <p:cNvSpPr>
                <a:spLocks noChangeArrowheads="1"/>
              </p:cNvSpPr>
              <p:nvPr/>
            </p:nvSpPr>
            <p:spPr bwMode="auto">
              <a:xfrm>
                <a:off x="3603" y="284"/>
                <a:ext cx="231" cy="69"/>
              </a:xfrm>
              <a:prstGeom prst="rect">
                <a:avLst/>
              </a:prstGeom>
              <a:solidFill>
                <a:srgbClr val="CC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 b="0">
                  <a:latin typeface="Comic Sans MS" pitchFamily="66" charset="0"/>
                </a:endParaRPr>
              </a:p>
            </p:txBody>
          </p:sp>
          <p:sp>
            <p:nvSpPr>
              <p:cNvPr id="4401" name="Oval 17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402" name="Group 17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407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8" name="Line 1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9" name="Line 1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403" name="Group 17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404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5" name="Line 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6" name="Line 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69" name="Line 180"/>
            <p:cNvSpPr>
              <a:spLocks noChangeShapeType="1"/>
            </p:cNvSpPr>
            <p:nvPr/>
          </p:nvSpPr>
          <p:spPr bwMode="auto">
            <a:xfrm>
              <a:off x="4243" y="2238"/>
              <a:ext cx="8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370" name="Line 181"/>
            <p:cNvSpPr>
              <a:spLocks noChangeShapeType="1"/>
            </p:cNvSpPr>
            <p:nvPr/>
          </p:nvSpPr>
          <p:spPr bwMode="auto">
            <a:xfrm>
              <a:off x="4375" y="2238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371" name="Line 182"/>
            <p:cNvSpPr>
              <a:spLocks noChangeShapeType="1"/>
            </p:cNvSpPr>
            <p:nvPr/>
          </p:nvSpPr>
          <p:spPr bwMode="auto">
            <a:xfrm>
              <a:off x="4912" y="2133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72" name="Group 183"/>
            <p:cNvGrpSpPr>
              <a:grpSpLocks/>
            </p:cNvGrpSpPr>
            <p:nvPr/>
          </p:nvGrpSpPr>
          <p:grpSpPr bwMode="auto">
            <a:xfrm>
              <a:off x="4624" y="1836"/>
              <a:ext cx="576" cy="372"/>
              <a:chOff x="10665" y="3225"/>
              <a:chExt cx="1440" cy="930"/>
            </a:xfrm>
          </p:grpSpPr>
          <p:sp>
            <p:nvSpPr>
              <p:cNvPr id="4395" name="Oval 184"/>
              <p:cNvSpPr>
                <a:spLocks noChangeArrowheads="1"/>
              </p:cNvSpPr>
              <p:nvPr/>
            </p:nvSpPr>
            <p:spPr bwMode="auto">
              <a:xfrm>
                <a:off x="10665" y="3225"/>
                <a:ext cx="1440" cy="93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4396" name="Group 185"/>
              <p:cNvGrpSpPr>
                <a:grpSpLocks/>
              </p:cNvGrpSpPr>
              <p:nvPr/>
            </p:nvGrpSpPr>
            <p:grpSpPr bwMode="auto">
              <a:xfrm>
                <a:off x="11031" y="3335"/>
                <a:ext cx="565" cy="643"/>
                <a:chOff x="2870" y="1518"/>
                <a:chExt cx="292" cy="320"/>
              </a:xfrm>
            </p:grpSpPr>
            <p:graphicFrame>
              <p:nvGraphicFramePr>
                <p:cNvPr id="4099" name="Object 186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p:oleObj spid="_x0000_s4099" r:id="rId3" imgW="819000" imgH="847800" progId="">
                    <p:embed/>
                  </p:oleObj>
                </a:graphicData>
              </a:graphic>
            </p:graphicFrame>
            <p:graphicFrame>
              <p:nvGraphicFramePr>
                <p:cNvPr id="4100" name="Object 187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p:oleObj spid="_x0000_s4100" r:id="rId4" imgW="1266840" imgH="1200240" progId="">
                    <p:embed/>
                  </p:oleObj>
                </a:graphicData>
              </a:graphic>
            </p:graphicFrame>
          </p:grpSp>
        </p:grpSp>
        <p:sp>
          <p:nvSpPr>
            <p:cNvPr id="4373" name="Freeform 188"/>
            <p:cNvSpPr>
              <a:spLocks/>
            </p:cNvSpPr>
            <p:nvPr/>
          </p:nvSpPr>
          <p:spPr bwMode="auto">
            <a:xfrm>
              <a:off x="2491" y="2162"/>
              <a:ext cx="1329" cy="788"/>
            </a:xfrm>
            <a:custGeom>
              <a:avLst/>
              <a:gdLst>
                <a:gd name="T0" fmla="*/ 38 w 3324"/>
                <a:gd name="T1" fmla="*/ 1 h 1971"/>
                <a:gd name="T2" fmla="*/ 10 w 3324"/>
                <a:gd name="T3" fmla="*/ 21 h 1971"/>
                <a:gd name="T4" fmla="*/ 0 w 3324"/>
                <a:gd name="T5" fmla="*/ 68 h 1971"/>
                <a:gd name="T6" fmla="*/ 11 w 3324"/>
                <a:gd name="T7" fmla="*/ 103 h 1971"/>
                <a:gd name="T8" fmla="*/ 39 w 3324"/>
                <a:gd name="T9" fmla="*/ 117 h 1971"/>
                <a:gd name="T10" fmla="*/ 69 w 3324"/>
                <a:gd name="T11" fmla="*/ 110 h 1971"/>
                <a:gd name="T12" fmla="*/ 99 w 3324"/>
                <a:gd name="T13" fmla="*/ 120 h 1971"/>
                <a:gd name="T14" fmla="*/ 152 w 3324"/>
                <a:gd name="T15" fmla="*/ 123 h 1971"/>
                <a:gd name="T16" fmla="*/ 208 w 3324"/>
                <a:gd name="T17" fmla="*/ 101 h 1971"/>
                <a:gd name="T18" fmla="*/ 183 w 3324"/>
                <a:gd name="T19" fmla="*/ 60 h 1971"/>
                <a:gd name="T20" fmla="*/ 174 w 3324"/>
                <a:gd name="T21" fmla="*/ 28 h 1971"/>
                <a:gd name="T22" fmla="*/ 110 w 3324"/>
                <a:gd name="T23" fmla="*/ 16 h 1971"/>
                <a:gd name="T24" fmla="*/ 38 w 3324"/>
                <a:gd name="T25" fmla="*/ 1 h 19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324"/>
                <a:gd name="T40" fmla="*/ 0 h 1971"/>
                <a:gd name="T41" fmla="*/ 3324 w 3324"/>
                <a:gd name="T42" fmla="*/ 1971 h 19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324" h="1971">
                  <a:moveTo>
                    <a:pt x="596" y="15"/>
                  </a:moveTo>
                  <a:cubicBezTo>
                    <a:pt x="335" y="29"/>
                    <a:pt x="248" y="155"/>
                    <a:pt x="149" y="330"/>
                  </a:cubicBezTo>
                  <a:cubicBezTo>
                    <a:pt x="50" y="505"/>
                    <a:pt x="0" y="853"/>
                    <a:pt x="3" y="1066"/>
                  </a:cubicBezTo>
                  <a:cubicBezTo>
                    <a:pt x="6" y="1279"/>
                    <a:pt x="67" y="1478"/>
                    <a:pt x="168" y="1606"/>
                  </a:cubicBezTo>
                  <a:cubicBezTo>
                    <a:pt x="269" y="1734"/>
                    <a:pt x="457" y="1811"/>
                    <a:pt x="609" y="1831"/>
                  </a:cubicBezTo>
                  <a:cubicBezTo>
                    <a:pt x="761" y="1851"/>
                    <a:pt x="927" y="1719"/>
                    <a:pt x="1083" y="1726"/>
                  </a:cubicBezTo>
                  <a:cubicBezTo>
                    <a:pt x="1239" y="1733"/>
                    <a:pt x="1333" y="1844"/>
                    <a:pt x="1548" y="1876"/>
                  </a:cubicBezTo>
                  <a:cubicBezTo>
                    <a:pt x="1763" y="1908"/>
                    <a:pt x="2091" y="1971"/>
                    <a:pt x="2373" y="1921"/>
                  </a:cubicBezTo>
                  <a:cubicBezTo>
                    <a:pt x="2655" y="1871"/>
                    <a:pt x="3162" y="1740"/>
                    <a:pt x="3243" y="1576"/>
                  </a:cubicBezTo>
                  <a:cubicBezTo>
                    <a:pt x="3324" y="1412"/>
                    <a:pt x="2947" y="1124"/>
                    <a:pt x="2859" y="935"/>
                  </a:cubicBezTo>
                  <a:cubicBezTo>
                    <a:pt x="2771" y="746"/>
                    <a:pt x="2905" y="559"/>
                    <a:pt x="2714" y="444"/>
                  </a:cubicBezTo>
                  <a:cubicBezTo>
                    <a:pt x="2523" y="328"/>
                    <a:pt x="2063" y="315"/>
                    <a:pt x="1714" y="242"/>
                  </a:cubicBezTo>
                  <a:cubicBezTo>
                    <a:pt x="1366" y="168"/>
                    <a:pt x="857" y="0"/>
                    <a:pt x="596" y="15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74" name="Freeform 189"/>
            <p:cNvSpPr>
              <a:spLocks/>
            </p:cNvSpPr>
            <p:nvPr/>
          </p:nvSpPr>
          <p:spPr bwMode="auto">
            <a:xfrm>
              <a:off x="2053" y="3147"/>
              <a:ext cx="1855" cy="574"/>
            </a:xfrm>
            <a:custGeom>
              <a:avLst/>
              <a:gdLst>
                <a:gd name="T0" fmla="*/ 22 w 4636"/>
                <a:gd name="T1" fmla="*/ 1 h 1435"/>
                <a:gd name="T2" fmla="*/ 12 w 4636"/>
                <a:gd name="T3" fmla="*/ 41 h 1435"/>
                <a:gd name="T4" fmla="*/ 52 w 4636"/>
                <a:gd name="T5" fmla="*/ 81 h 1435"/>
                <a:gd name="T6" fmla="*/ 126 w 4636"/>
                <a:gd name="T7" fmla="*/ 91 h 1435"/>
                <a:gd name="T8" fmla="*/ 225 w 4636"/>
                <a:gd name="T9" fmla="*/ 84 h 1435"/>
                <a:gd name="T10" fmla="*/ 251 w 4636"/>
                <a:gd name="T11" fmla="*/ 62 h 1435"/>
                <a:gd name="T12" fmla="*/ 291 w 4636"/>
                <a:gd name="T13" fmla="*/ 49 h 1435"/>
                <a:gd name="T14" fmla="*/ 272 w 4636"/>
                <a:gd name="T15" fmla="*/ 18 h 1435"/>
                <a:gd name="T16" fmla="*/ 142 w 4636"/>
                <a:gd name="T17" fmla="*/ 5 h 1435"/>
                <a:gd name="T18" fmla="*/ 22 w 4636"/>
                <a:gd name="T19" fmla="*/ 1 h 14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36"/>
                <a:gd name="T31" fmla="*/ 0 h 1435"/>
                <a:gd name="T32" fmla="*/ 4636 w 4636"/>
                <a:gd name="T33" fmla="*/ 1435 h 14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36" h="1435">
                  <a:moveTo>
                    <a:pt x="339" y="15"/>
                  </a:moveTo>
                  <a:cubicBezTo>
                    <a:pt x="0" y="110"/>
                    <a:pt x="112" y="438"/>
                    <a:pt x="189" y="645"/>
                  </a:cubicBezTo>
                  <a:cubicBezTo>
                    <a:pt x="266" y="852"/>
                    <a:pt x="509" y="1130"/>
                    <a:pt x="804" y="1260"/>
                  </a:cubicBezTo>
                  <a:cubicBezTo>
                    <a:pt x="1099" y="1390"/>
                    <a:pt x="1507" y="1415"/>
                    <a:pt x="1959" y="1425"/>
                  </a:cubicBezTo>
                  <a:cubicBezTo>
                    <a:pt x="2411" y="1435"/>
                    <a:pt x="3192" y="1395"/>
                    <a:pt x="3519" y="1320"/>
                  </a:cubicBezTo>
                  <a:cubicBezTo>
                    <a:pt x="3846" y="1245"/>
                    <a:pt x="3753" y="1067"/>
                    <a:pt x="3924" y="975"/>
                  </a:cubicBezTo>
                  <a:cubicBezTo>
                    <a:pt x="4095" y="883"/>
                    <a:pt x="4489" y="885"/>
                    <a:pt x="4543" y="769"/>
                  </a:cubicBezTo>
                  <a:cubicBezTo>
                    <a:pt x="4597" y="653"/>
                    <a:pt x="4636" y="393"/>
                    <a:pt x="4249" y="278"/>
                  </a:cubicBezTo>
                  <a:cubicBezTo>
                    <a:pt x="3863" y="162"/>
                    <a:pt x="2874" y="120"/>
                    <a:pt x="2222" y="76"/>
                  </a:cubicBezTo>
                  <a:cubicBezTo>
                    <a:pt x="1570" y="32"/>
                    <a:pt x="868" y="0"/>
                    <a:pt x="339" y="15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4098" name="Object 190"/>
            <p:cNvGraphicFramePr>
              <a:graphicFrameLocks noChangeAspect="1"/>
            </p:cNvGraphicFramePr>
            <p:nvPr/>
          </p:nvGraphicFramePr>
          <p:xfrm>
            <a:off x="2767" y="3262"/>
            <a:ext cx="262" cy="200"/>
          </p:xfrm>
          <a:graphic>
            <a:graphicData uri="http://schemas.openxmlformats.org/presentationml/2006/ole">
              <p:oleObj spid="_x0000_s4098" r:id="rId5" imgW="1305000" imgH="1085760" progId="">
                <p:embed/>
              </p:oleObj>
            </a:graphicData>
          </a:graphic>
        </p:graphicFrame>
        <p:grpSp>
          <p:nvGrpSpPr>
            <p:cNvPr id="4375" name="Group 191"/>
            <p:cNvGrpSpPr>
              <a:grpSpLocks/>
            </p:cNvGrpSpPr>
            <p:nvPr/>
          </p:nvGrpSpPr>
          <p:grpSpPr bwMode="auto">
            <a:xfrm>
              <a:off x="4475" y="2095"/>
              <a:ext cx="320" cy="314"/>
              <a:chOff x="4475" y="2095"/>
              <a:chExt cx="320" cy="314"/>
            </a:xfrm>
          </p:grpSpPr>
          <p:sp>
            <p:nvSpPr>
              <p:cNvPr id="4391" name="Line 192"/>
              <p:cNvSpPr>
                <a:spLocks noChangeShapeType="1"/>
              </p:cNvSpPr>
              <p:nvPr/>
            </p:nvSpPr>
            <p:spPr bwMode="auto">
              <a:xfrm flipV="1">
                <a:off x="4485" y="2106"/>
                <a:ext cx="310" cy="21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92" name="Group 193"/>
              <p:cNvGrpSpPr>
                <a:grpSpLocks/>
              </p:cNvGrpSpPr>
              <p:nvPr/>
            </p:nvGrpSpPr>
            <p:grpSpPr bwMode="auto">
              <a:xfrm>
                <a:off x="4475" y="2095"/>
                <a:ext cx="257" cy="314"/>
                <a:chOff x="563" y="3500"/>
                <a:chExt cx="257" cy="314"/>
              </a:xfrm>
            </p:grpSpPr>
            <p:sp>
              <p:nvSpPr>
                <p:cNvPr id="4393" name="Oval 194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94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563" y="3500"/>
                  <a:ext cx="184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4376" name="Group 196"/>
            <p:cNvGrpSpPr>
              <a:grpSpLocks/>
            </p:cNvGrpSpPr>
            <p:nvPr/>
          </p:nvGrpSpPr>
          <p:grpSpPr bwMode="auto">
            <a:xfrm>
              <a:off x="2004" y="2418"/>
              <a:ext cx="2196" cy="485"/>
              <a:chOff x="2004" y="2418"/>
              <a:chExt cx="2196" cy="485"/>
            </a:xfrm>
          </p:grpSpPr>
          <p:sp>
            <p:nvSpPr>
              <p:cNvPr id="4387" name="Freeform 197"/>
              <p:cNvSpPr>
                <a:spLocks/>
              </p:cNvSpPr>
              <p:nvPr/>
            </p:nvSpPr>
            <p:spPr bwMode="auto">
              <a:xfrm>
                <a:off x="2004" y="2418"/>
                <a:ext cx="2196" cy="318"/>
              </a:xfrm>
              <a:custGeom>
                <a:avLst/>
                <a:gdLst>
                  <a:gd name="T0" fmla="*/ 0 w 2196"/>
                  <a:gd name="T1" fmla="*/ 0 h 318"/>
                  <a:gd name="T2" fmla="*/ 1194 w 2196"/>
                  <a:gd name="T3" fmla="*/ 306 h 318"/>
                  <a:gd name="T4" fmla="*/ 2196 w 2196"/>
                  <a:gd name="T5" fmla="*/ 30 h 318"/>
                  <a:gd name="T6" fmla="*/ 0 60000 65536"/>
                  <a:gd name="T7" fmla="*/ 0 60000 65536"/>
                  <a:gd name="T8" fmla="*/ 0 60000 65536"/>
                  <a:gd name="T9" fmla="*/ 0 w 2196"/>
                  <a:gd name="T10" fmla="*/ 0 h 318"/>
                  <a:gd name="T11" fmla="*/ 2196 w 2196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6" h="318">
                    <a:moveTo>
                      <a:pt x="0" y="0"/>
                    </a:moveTo>
                    <a:cubicBezTo>
                      <a:pt x="199" y="51"/>
                      <a:pt x="828" y="301"/>
                      <a:pt x="1194" y="306"/>
                    </a:cubicBezTo>
                    <a:cubicBezTo>
                      <a:pt x="1536" y="318"/>
                      <a:pt x="1987" y="88"/>
                      <a:pt x="2196" y="3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88" name="Group 198"/>
              <p:cNvGrpSpPr>
                <a:grpSpLocks/>
              </p:cNvGrpSpPr>
              <p:nvPr/>
            </p:nvGrpSpPr>
            <p:grpSpPr bwMode="auto">
              <a:xfrm>
                <a:off x="3027" y="2589"/>
                <a:ext cx="258" cy="314"/>
                <a:chOff x="562" y="3500"/>
                <a:chExt cx="258" cy="314"/>
              </a:xfrm>
            </p:grpSpPr>
            <p:sp>
              <p:nvSpPr>
                <p:cNvPr id="4389" name="Oval 199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90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562" y="3500"/>
                  <a:ext cx="184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4377" name="Group 201"/>
            <p:cNvGrpSpPr>
              <a:grpSpLocks/>
            </p:cNvGrpSpPr>
            <p:nvPr/>
          </p:nvGrpSpPr>
          <p:grpSpPr bwMode="auto">
            <a:xfrm>
              <a:off x="3040" y="2157"/>
              <a:ext cx="1955" cy="1270"/>
              <a:chOff x="3040" y="2157"/>
              <a:chExt cx="1955" cy="1270"/>
            </a:xfrm>
          </p:grpSpPr>
          <p:sp>
            <p:nvSpPr>
              <p:cNvPr id="4383" name="Freeform 202"/>
              <p:cNvSpPr>
                <a:spLocks/>
              </p:cNvSpPr>
              <p:nvPr/>
            </p:nvSpPr>
            <p:spPr bwMode="auto">
              <a:xfrm>
                <a:off x="3040" y="2157"/>
                <a:ext cx="1955" cy="1270"/>
              </a:xfrm>
              <a:custGeom>
                <a:avLst/>
                <a:gdLst>
                  <a:gd name="T0" fmla="*/ 1955 w 1955"/>
                  <a:gd name="T1" fmla="*/ 0 h 1270"/>
                  <a:gd name="T2" fmla="*/ 1077 w 1955"/>
                  <a:gd name="T3" fmla="*/ 765 h 1270"/>
                  <a:gd name="T4" fmla="*/ 0 w 1955"/>
                  <a:gd name="T5" fmla="*/ 1270 h 1270"/>
                  <a:gd name="T6" fmla="*/ 0 60000 65536"/>
                  <a:gd name="T7" fmla="*/ 0 60000 65536"/>
                  <a:gd name="T8" fmla="*/ 0 60000 65536"/>
                  <a:gd name="T9" fmla="*/ 0 w 1955"/>
                  <a:gd name="T10" fmla="*/ 0 h 1270"/>
                  <a:gd name="T11" fmla="*/ 1955 w 1955"/>
                  <a:gd name="T12" fmla="*/ 1270 h 12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55" h="1270">
                    <a:moveTo>
                      <a:pt x="1955" y="0"/>
                    </a:moveTo>
                    <a:cubicBezTo>
                      <a:pt x="1809" y="127"/>
                      <a:pt x="1425" y="536"/>
                      <a:pt x="1077" y="765"/>
                    </a:cubicBezTo>
                    <a:cubicBezTo>
                      <a:pt x="729" y="994"/>
                      <a:pt x="224" y="1165"/>
                      <a:pt x="0" y="127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84" name="Group 203"/>
              <p:cNvGrpSpPr>
                <a:grpSpLocks/>
              </p:cNvGrpSpPr>
              <p:nvPr/>
            </p:nvGrpSpPr>
            <p:grpSpPr bwMode="auto">
              <a:xfrm>
                <a:off x="3927" y="2835"/>
                <a:ext cx="257" cy="314"/>
                <a:chOff x="563" y="3500"/>
                <a:chExt cx="257" cy="314"/>
              </a:xfrm>
            </p:grpSpPr>
            <p:sp>
              <p:nvSpPr>
                <p:cNvPr id="4385" name="Oval 204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86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563" y="3500"/>
                  <a:ext cx="183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4378" name="Group 206"/>
            <p:cNvGrpSpPr>
              <a:grpSpLocks/>
            </p:cNvGrpSpPr>
            <p:nvPr/>
          </p:nvGrpSpPr>
          <p:grpSpPr bwMode="auto">
            <a:xfrm>
              <a:off x="1881" y="2450"/>
              <a:ext cx="855" cy="818"/>
              <a:chOff x="1881" y="2450"/>
              <a:chExt cx="855" cy="818"/>
            </a:xfrm>
          </p:grpSpPr>
          <p:sp>
            <p:nvSpPr>
              <p:cNvPr id="4379" name="Line 207"/>
              <p:cNvSpPr>
                <a:spLocks noChangeShapeType="1"/>
              </p:cNvSpPr>
              <p:nvPr/>
            </p:nvSpPr>
            <p:spPr bwMode="auto">
              <a:xfrm flipH="1" flipV="1">
                <a:off x="1881" y="2450"/>
                <a:ext cx="855" cy="81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80" name="Group 208"/>
              <p:cNvGrpSpPr>
                <a:grpSpLocks/>
              </p:cNvGrpSpPr>
              <p:nvPr/>
            </p:nvGrpSpPr>
            <p:grpSpPr bwMode="auto">
              <a:xfrm>
                <a:off x="2117" y="2702"/>
                <a:ext cx="257" cy="314"/>
                <a:chOff x="563" y="3500"/>
                <a:chExt cx="257" cy="314"/>
              </a:xfrm>
            </p:grpSpPr>
            <p:sp>
              <p:nvSpPr>
                <p:cNvPr id="4381" name="Oval 209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8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563" y="3500"/>
                  <a:ext cx="183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</p:grpSp>
      <p:grpSp>
        <p:nvGrpSpPr>
          <p:cNvPr id="4107" name="Group 372"/>
          <p:cNvGrpSpPr>
            <a:grpSpLocks/>
          </p:cNvGrpSpPr>
          <p:nvPr/>
        </p:nvGrpSpPr>
        <p:grpSpPr bwMode="auto">
          <a:xfrm>
            <a:off x="4572000" y="3962400"/>
            <a:ext cx="4572000" cy="2895600"/>
            <a:chOff x="1820" y="1536"/>
            <a:chExt cx="3382" cy="2304"/>
          </a:xfrm>
        </p:grpSpPr>
        <p:sp>
          <p:nvSpPr>
            <p:cNvPr id="4108" name="AutoShape 2"/>
            <p:cNvSpPr>
              <a:spLocks noChangeArrowheads="1"/>
            </p:cNvSpPr>
            <p:nvPr/>
          </p:nvSpPr>
          <p:spPr bwMode="auto">
            <a:xfrm>
              <a:off x="1820" y="1536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9" name="AutoShape 4"/>
            <p:cNvSpPr>
              <a:spLocks noChangeArrowheads="1"/>
            </p:cNvSpPr>
            <p:nvPr/>
          </p:nvSpPr>
          <p:spPr bwMode="auto">
            <a:xfrm>
              <a:off x="2328" y="1823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0" name="AutoShape 5"/>
            <p:cNvSpPr>
              <a:spLocks noChangeArrowheads="1"/>
            </p:cNvSpPr>
            <p:nvPr/>
          </p:nvSpPr>
          <p:spPr bwMode="auto">
            <a:xfrm>
              <a:off x="1840" y="2699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1" name="AutoShape 7"/>
            <p:cNvSpPr>
              <a:spLocks noChangeArrowheads="1"/>
            </p:cNvSpPr>
            <p:nvPr/>
          </p:nvSpPr>
          <p:spPr bwMode="auto">
            <a:xfrm>
              <a:off x="2340" y="2971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2" name="AutoShape 8"/>
            <p:cNvSpPr>
              <a:spLocks noChangeArrowheads="1"/>
            </p:cNvSpPr>
            <p:nvPr/>
          </p:nvSpPr>
          <p:spPr bwMode="auto">
            <a:xfrm>
              <a:off x="1829" y="2118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3" name="AutoShape 9"/>
            <p:cNvSpPr>
              <a:spLocks noChangeArrowheads="1"/>
            </p:cNvSpPr>
            <p:nvPr/>
          </p:nvSpPr>
          <p:spPr bwMode="auto">
            <a:xfrm>
              <a:off x="2340" y="2397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4" name="AutoShape 10"/>
            <p:cNvSpPr>
              <a:spLocks noChangeArrowheads="1"/>
            </p:cNvSpPr>
            <p:nvPr/>
          </p:nvSpPr>
          <p:spPr bwMode="auto">
            <a:xfrm>
              <a:off x="2845" y="3264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15" name="Group 11"/>
            <p:cNvGrpSpPr>
              <a:grpSpLocks/>
            </p:cNvGrpSpPr>
            <p:nvPr/>
          </p:nvGrpSpPr>
          <p:grpSpPr bwMode="auto">
            <a:xfrm>
              <a:off x="2620" y="3236"/>
              <a:ext cx="1146" cy="879"/>
              <a:chOff x="1018" y="599"/>
              <a:chExt cx="6421" cy="3541"/>
            </a:xfrm>
          </p:grpSpPr>
          <p:sp>
            <p:nvSpPr>
              <p:cNvPr id="4333" name="Line 12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4" name="Line 13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5" name="Line 14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6" name="Line 15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7" name="Line 16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8" name="Line 17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9" name="Line 18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0" name="Line 19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1" name="Line 20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2" name="Line 21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3" name="Line 22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4" name="Line 23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5" name="Line 24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6" name="Line 25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7" name="Line 26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48" name="Group 27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359" name="Line 28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60" name="Line 2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61" name="Line 30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62" name="Line 3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49" name="Group 32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355" name="Line 33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6" name="Line 34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7" name="Line 35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8" name="Line 3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50" name="Group 37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351" name="Line 38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2" name="Line 3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3" name="Line 40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4" name="Line 4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6" name="Group 42"/>
            <p:cNvGrpSpPr>
              <a:grpSpLocks/>
            </p:cNvGrpSpPr>
            <p:nvPr/>
          </p:nvGrpSpPr>
          <p:grpSpPr bwMode="auto">
            <a:xfrm>
              <a:off x="2100" y="2399"/>
              <a:ext cx="1146" cy="879"/>
              <a:chOff x="1018" y="599"/>
              <a:chExt cx="6421" cy="3541"/>
            </a:xfrm>
          </p:grpSpPr>
          <p:sp>
            <p:nvSpPr>
              <p:cNvPr id="4303" name="Line 43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4" name="Line 44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5" name="Line 45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6" name="Line 46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7" name="Line 47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8" name="Line 48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9" name="Line 49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0" name="Line 50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1" name="Line 51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2" name="Line 52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3" name="Line 53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4" name="Line 54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5" name="Line 55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6" name="Line 56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7" name="Line 57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18" name="Group 58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329" name="Line 59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30" name="Line 6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31" name="Line 61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32" name="Line 6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19" name="Group 63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325" name="Line 64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6" name="Line 6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7" name="Line 66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8" name="Line 6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20" name="Group 68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321" name="Line 69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2" name="Line 7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3" name="Line 71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4" name="Line 7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7" name="Group 73"/>
            <p:cNvGrpSpPr>
              <a:grpSpLocks/>
            </p:cNvGrpSpPr>
            <p:nvPr/>
          </p:nvGrpSpPr>
          <p:grpSpPr bwMode="auto">
            <a:xfrm>
              <a:off x="2106" y="2966"/>
              <a:ext cx="1146" cy="879"/>
              <a:chOff x="1018" y="599"/>
              <a:chExt cx="6421" cy="3541"/>
            </a:xfrm>
          </p:grpSpPr>
          <p:sp>
            <p:nvSpPr>
              <p:cNvPr id="4273" name="Line 74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4" name="Line 75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5" name="Line 76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6" name="Line 77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7" name="Line 78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8" name="Line 79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9" name="Line 80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0" name="Line 81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1" name="Line 82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2" name="Line 83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3" name="Line 84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4" name="Line 85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5" name="Line 86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6" name="Line 87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7" name="Line 88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288" name="Group 89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99" name="Line 90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00" name="Line 9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01" name="Line 92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02" name="Line 9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89" name="Group 94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95" name="Line 95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6" name="Line 9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7" name="Line 97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8" name="Line 9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90" name="Group 99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91" name="Line 100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2" name="Line 10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3" name="Line 102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4" name="Line 10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8" name="Group 135"/>
            <p:cNvGrpSpPr>
              <a:grpSpLocks/>
            </p:cNvGrpSpPr>
            <p:nvPr/>
          </p:nvGrpSpPr>
          <p:grpSpPr bwMode="auto">
            <a:xfrm>
              <a:off x="1605" y="1539"/>
              <a:ext cx="1146" cy="879"/>
              <a:chOff x="1018" y="599"/>
              <a:chExt cx="6421" cy="3541"/>
            </a:xfrm>
          </p:grpSpPr>
          <p:sp>
            <p:nvSpPr>
              <p:cNvPr id="4243" name="Line 136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4" name="Line 137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5" name="Line 138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6" name="Line 139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7" name="Line 140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8" name="Line 141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9" name="Line 142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0" name="Line 143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1" name="Line 144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2" name="Line 145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3" name="Line 146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4" name="Line 147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5" name="Line 148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6" name="Line 149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7" name="Line 150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258" name="Group 151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69" name="Line 152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70" name="Line 15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71" name="Line 154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72" name="Line 15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59" name="Group 156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65" name="Line 157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6" name="Line 15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7" name="Line 159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8" name="Line 16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60" name="Group 161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61" name="Line 162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2" name="Line 16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3" name="Line 164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4" name="Line 16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9" name="Group 197"/>
            <p:cNvGrpSpPr>
              <a:grpSpLocks/>
            </p:cNvGrpSpPr>
            <p:nvPr/>
          </p:nvGrpSpPr>
          <p:grpSpPr bwMode="auto">
            <a:xfrm>
              <a:off x="2089" y="1831"/>
              <a:ext cx="1146" cy="879"/>
              <a:chOff x="1018" y="599"/>
              <a:chExt cx="6421" cy="3541"/>
            </a:xfrm>
          </p:grpSpPr>
          <p:sp>
            <p:nvSpPr>
              <p:cNvPr id="4213" name="Line 198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4" name="Line 199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5" name="Line 200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6" name="Line 201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7" name="Line 202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8" name="Line 203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9" name="Line 204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0" name="Line 205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1" name="Line 206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2" name="Line 207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3" name="Line 208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4" name="Line 209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5" name="Line 210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6" name="Line 211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7" name="Line 212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228" name="Group 213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39" name="Line 214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40" name="Line 21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41" name="Line 216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42" name="Line 21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29" name="Group 218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35" name="Line 219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6" name="Line 22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7" name="Line 221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8" name="Line 22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30" name="Group 223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31" name="Line 224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2" name="Line 22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3" name="Line 226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4" name="Line 22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20" name="Group 228"/>
            <p:cNvGrpSpPr>
              <a:grpSpLocks/>
            </p:cNvGrpSpPr>
            <p:nvPr/>
          </p:nvGrpSpPr>
          <p:grpSpPr bwMode="auto">
            <a:xfrm>
              <a:off x="1618" y="2680"/>
              <a:ext cx="1146" cy="879"/>
              <a:chOff x="1018" y="599"/>
              <a:chExt cx="6421" cy="3541"/>
            </a:xfrm>
          </p:grpSpPr>
          <p:sp>
            <p:nvSpPr>
              <p:cNvPr id="4183" name="Line 229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4" name="Line 230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5" name="Line 231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6" name="Line 232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7" name="Line 233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8" name="Line 234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9" name="Line 235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0" name="Line 236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1" name="Line 237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2" name="Line 238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3" name="Line 239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4" name="Line 240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5" name="Line 241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6" name="Line 242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7" name="Line 243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198" name="Group 244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09" name="Line 245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10" name="Line 24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11" name="Line 247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12" name="Line 24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199" name="Group 249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05" name="Line 250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6" name="Line 25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7" name="Line 252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8" name="Line 25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00" name="Group 254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01" name="Line 255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2" name="Line 25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3" name="Line 257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4" name="Line 25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21" name="Group 259"/>
            <p:cNvGrpSpPr>
              <a:grpSpLocks/>
            </p:cNvGrpSpPr>
            <p:nvPr/>
          </p:nvGrpSpPr>
          <p:grpSpPr bwMode="auto">
            <a:xfrm>
              <a:off x="1601" y="2111"/>
              <a:ext cx="1146" cy="879"/>
              <a:chOff x="1018" y="599"/>
              <a:chExt cx="6421" cy="3541"/>
            </a:xfrm>
          </p:grpSpPr>
          <p:sp>
            <p:nvSpPr>
              <p:cNvPr id="4153" name="Line 260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4" name="Line 261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5" name="Line 262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6" name="Line 263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7" name="Line 264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8" name="Line 265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9" name="Line 266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0" name="Line 267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1" name="Line 268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2" name="Line 269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3" name="Line 270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4" name="Line 271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5" name="Line 272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6" name="Line 273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7" name="Line 274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168" name="Group 275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179" name="Line 276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80" name="Line 27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81" name="Line 278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82" name="Line 27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169" name="Group 280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175" name="Line 281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6" name="Line 28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7" name="Line 283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8" name="Line 284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170" name="Group 285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171" name="Line 286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2" name="Line 28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3" name="Line 288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4" name="Line 28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sp>
          <p:nvSpPr>
            <p:cNvPr id="4122" name="Line 290"/>
            <p:cNvSpPr>
              <a:spLocks noChangeShapeType="1"/>
            </p:cNvSpPr>
            <p:nvPr/>
          </p:nvSpPr>
          <p:spPr bwMode="auto">
            <a:xfrm flipV="1">
              <a:off x="3223" y="3069"/>
              <a:ext cx="3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3" name="Line 292"/>
            <p:cNvSpPr>
              <a:spLocks noChangeShapeType="1"/>
            </p:cNvSpPr>
            <p:nvPr/>
          </p:nvSpPr>
          <p:spPr bwMode="auto">
            <a:xfrm flipV="1">
              <a:off x="2712" y="3069"/>
              <a:ext cx="51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4" name="Line 293"/>
            <p:cNvSpPr>
              <a:spLocks noChangeShapeType="1"/>
            </p:cNvSpPr>
            <p:nvPr/>
          </p:nvSpPr>
          <p:spPr bwMode="auto">
            <a:xfrm flipV="1">
              <a:off x="2225" y="2957"/>
              <a:ext cx="957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5" name="Line 294"/>
            <p:cNvSpPr>
              <a:spLocks noChangeShapeType="1"/>
            </p:cNvSpPr>
            <p:nvPr/>
          </p:nvSpPr>
          <p:spPr bwMode="auto">
            <a:xfrm flipV="1">
              <a:off x="2704" y="2128"/>
              <a:ext cx="568" cy="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6" name="Line 295"/>
            <p:cNvSpPr>
              <a:spLocks noChangeShapeType="1"/>
            </p:cNvSpPr>
            <p:nvPr/>
          </p:nvSpPr>
          <p:spPr bwMode="auto">
            <a:xfrm flipV="1">
              <a:off x="2193" y="2047"/>
              <a:ext cx="1079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7" name="Line 296"/>
            <p:cNvSpPr>
              <a:spLocks noChangeShapeType="1"/>
            </p:cNvSpPr>
            <p:nvPr/>
          </p:nvSpPr>
          <p:spPr bwMode="auto">
            <a:xfrm flipV="1">
              <a:off x="2696" y="1950"/>
              <a:ext cx="584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8" name="Line 297"/>
            <p:cNvSpPr>
              <a:spLocks noChangeShapeType="1"/>
            </p:cNvSpPr>
            <p:nvPr/>
          </p:nvSpPr>
          <p:spPr bwMode="auto">
            <a:xfrm>
              <a:off x="2209" y="1885"/>
              <a:ext cx="10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129" name="Group 299"/>
            <p:cNvGrpSpPr>
              <a:grpSpLocks/>
            </p:cNvGrpSpPr>
            <p:nvPr/>
          </p:nvGrpSpPr>
          <p:grpSpPr bwMode="auto">
            <a:xfrm>
              <a:off x="3174" y="2654"/>
              <a:ext cx="622" cy="460"/>
              <a:chOff x="2197" y="1155"/>
              <a:chExt cx="622" cy="460"/>
            </a:xfrm>
          </p:grpSpPr>
          <p:grpSp>
            <p:nvGrpSpPr>
              <p:cNvPr id="4149" name="Group 300"/>
              <p:cNvGrpSpPr>
                <a:grpSpLocks/>
              </p:cNvGrpSpPr>
              <p:nvPr/>
            </p:nvGrpSpPr>
            <p:grpSpPr bwMode="auto">
              <a:xfrm>
                <a:off x="2198" y="1176"/>
                <a:ext cx="621" cy="426"/>
                <a:chOff x="3164" y="2556"/>
                <a:chExt cx="901" cy="338"/>
              </a:xfrm>
            </p:grpSpPr>
            <p:sp>
              <p:nvSpPr>
                <p:cNvPr id="415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164" y="2556"/>
                  <a:ext cx="901" cy="3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52" name="Text Box 302"/>
                <p:cNvSpPr txBox="1">
                  <a:spLocks noChangeArrowheads="1"/>
                </p:cNvSpPr>
                <p:nvPr/>
              </p:nvSpPr>
              <p:spPr bwMode="auto">
                <a:xfrm>
                  <a:off x="3212" y="2573"/>
                  <a:ext cx="168" cy="18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zh-CN" altLang="en-US">
                    <a:latin typeface="Arial" pitchFamily="34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4150" name="Text Box 303"/>
              <p:cNvSpPr txBox="1">
                <a:spLocks noChangeArrowheads="1"/>
              </p:cNvSpPr>
              <p:nvPr/>
            </p:nvSpPr>
            <p:spPr bwMode="auto">
              <a:xfrm>
                <a:off x="2197" y="1155"/>
                <a:ext cx="616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1400">
                    <a:latin typeface="Arial" pitchFamily="34" charset="0"/>
                    <a:ea typeface="SimSun" pitchFamily="2" charset="-122"/>
                  </a:rPr>
                  <a:t>Mobile </a:t>
                </a:r>
              </a:p>
              <a:p>
                <a:pPr algn="ctr"/>
                <a:r>
                  <a:rPr lang="en-US" altLang="zh-CN" sz="1400">
                    <a:latin typeface="Arial" pitchFamily="34" charset="0"/>
                    <a:ea typeface="SimSun" pitchFamily="2" charset="-122"/>
                  </a:rPr>
                  <a:t>Switching </a:t>
                </a:r>
              </a:p>
              <a:p>
                <a:pPr algn="ctr"/>
                <a:r>
                  <a:rPr lang="en-US" altLang="zh-CN" sz="1400">
                    <a:latin typeface="Arial" pitchFamily="34" charset="0"/>
                    <a:ea typeface="SimSun" pitchFamily="2" charset="-122"/>
                  </a:rPr>
                  <a:t>Center</a:t>
                </a:r>
              </a:p>
            </p:txBody>
          </p:sp>
        </p:grpSp>
        <p:sp>
          <p:nvSpPr>
            <p:cNvPr id="4130" name="Freeform 304"/>
            <p:cNvSpPr>
              <a:spLocks/>
            </p:cNvSpPr>
            <p:nvPr/>
          </p:nvSpPr>
          <p:spPr bwMode="auto">
            <a:xfrm>
              <a:off x="4092" y="1783"/>
              <a:ext cx="1078" cy="1430"/>
            </a:xfrm>
            <a:custGeom>
              <a:avLst/>
              <a:gdLst>
                <a:gd name="T0" fmla="*/ 139 w 1292"/>
                <a:gd name="T1" fmla="*/ 10 h 1255"/>
                <a:gd name="T2" fmla="*/ 20 w 1292"/>
                <a:gd name="T3" fmla="*/ 232 h 1255"/>
                <a:gd name="T4" fmla="*/ 17 w 1292"/>
                <a:gd name="T5" fmla="*/ 774 h 1255"/>
                <a:gd name="T6" fmla="*/ 31 w 1292"/>
                <a:gd name="T7" fmla="*/ 1227 h 1255"/>
                <a:gd name="T8" fmla="*/ 142 w 1292"/>
                <a:gd name="T9" fmla="*/ 1288 h 1255"/>
                <a:gd name="T10" fmla="*/ 376 w 1292"/>
                <a:gd name="T11" fmla="*/ 1669 h 1255"/>
                <a:gd name="T12" fmla="*/ 578 w 1292"/>
                <a:gd name="T13" fmla="*/ 1829 h 1255"/>
                <a:gd name="T14" fmla="*/ 696 w 1292"/>
                <a:gd name="T15" fmla="*/ 1510 h 1255"/>
                <a:gd name="T16" fmla="*/ 738 w 1292"/>
                <a:gd name="T17" fmla="*/ 659 h 1255"/>
                <a:gd name="T18" fmla="*/ 700 w 1292"/>
                <a:gd name="T19" fmla="*/ 311 h 1255"/>
                <a:gd name="T20" fmla="*/ 435 w 1292"/>
                <a:gd name="T21" fmla="*/ 170 h 1255"/>
                <a:gd name="T22" fmla="*/ 139 w 1292"/>
                <a:gd name="T23" fmla="*/ 10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1" name="Text Box 305"/>
            <p:cNvSpPr txBox="1">
              <a:spLocks noChangeArrowheads="1"/>
            </p:cNvSpPr>
            <p:nvPr/>
          </p:nvSpPr>
          <p:spPr bwMode="auto">
            <a:xfrm>
              <a:off x="4120" y="2100"/>
              <a:ext cx="108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SimSun" pitchFamily="2" charset="-122"/>
                </a:rPr>
                <a:t>Public telephone</a:t>
              </a:r>
            </a:p>
            <a:p>
              <a:r>
                <a:rPr lang="en-US" altLang="zh-CN">
                  <a:ea typeface="SimSun" pitchFamily="2" charset="-122"/>
                </a:rPr>
                <a:t>network, and</a:t>
              </a:r>
            </a:p>
            <a:p>
              <a:r>
                <a:rPr lang="en-US" altLang="zh-CN">
                  <a:ea typeface="SimSun" pitchFamily="2" charset="-122"/>
                </a:rPr>
                <a:t>Internet</a:t>
              </a:r>
            </a:p>
          </p:txBody>
        </p:sp>
        <p:pic>
          <p:nvPicPr>
            <p:cNvPr id="4132" name="Picture 309" descr="imgyjavg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90" y="2039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3" name="Picture 310" descr="imgyjavg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886" y="2351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4" name="Picture 311" descr="imgyjavg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06" y="2551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5" name="Picture 312" descr="imgyjavg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82" y="2615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6" name="Picture 313" descr="imgyjavg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726" y="3087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7" name="Picture 316" descr="imgyjavg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98" y="3215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38" name="Group 317"/>
            <p:cNvGrpSpPr>
              <a:grpSpLocks/>
            </p:cNvGrpSpPr>
            <p:nvPr/>
          </p:nvGrpSpPr>
          <p:grpSpPr bwMode="auto">
            <a:xfrm>
              <a:off x="2249" y="2806"/>
              <a:ext cx="524" cy="114"/>
              <a:chOff x="3072" y="739"/>
              <a:chExt cx="652" cy="146"/>
            </a:xfrm>
          </p:grpSpPr>
          <p:pic>
            <p:nvPicPr>
              <p:cNvPr id="4146" name="Picture 318" descr="lgv_fqmg[1]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47" name="Line 319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48" name="Line 320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139" name="Group 321"/>
            <p:cNvGrpSpPr>
              <a:grpSpLocks/>
            </p:cNvGrpSpPr>
            <p:nvPr/>
          </p:nvGrpSpPr>
          <p:grpSpPr bwMode="auto">
            <a:xfrm>
              <a:off x="3270" y="1758"/>
              <a:ext cx="622" cy="460"/>
              <a:chOff x="2197" y="1155"/>
              <a:chExt cx="622" cy="460"/>
            </a:xfrm>
          </p:grpSpPr>
          <p:grpSp>
            <p:nvGrpSpPr>
              <p:cNvPr id="4142" name="Group 322"/>
              <p:cNvGrpSpPr>
                <a:grpSpLocks/>
              </p:cNvGrpSpPr>
              <p:nvPr/>
            </p:nvGrpSpPr>
            <p:grpSpPr bwMode="auto">
              <a:xfrm>
                <a:off x="2198" y="1176"/>
                <a:ext cx="621" cy="426"/>
                <a:chOff x="3164" y="2556"/>
                <a:chExt cx="901" cy="338"/>
              </a:xfrm>
            </p:grpSpPr>
            <p:sp>
              <p:nvSpPr>
                <p:cNvPr id="4144" name="Rectangle 323"/>
                <p:cNvSpPr>
                  <a:spLocks noChangeArrowheads="1"/>
                </p:cNvSpPr>
                <p:nvPr/>
              </p:nvSpPr>
              <p:spPr bwMode="auto">
                <a:xfrm>
                  <a:off x="3164" y="2556"/>
                  <a:ext cx="901" cy="3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45" name="Text Box 324"/>
                <p:cNvSpPr txBox="1">
                  <a:spLocks noChangeArrowheads="1"/>
                </p:cNvSpPr>
                <p:nvPr/>
              </p:nvSpPr>
              <p:spPr bwMode="auto">
                <a:xfrm>
                  <a:off x="3212" y="2573"/>
                  <a:ext cx="168" cy="18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zh-CN" altLang="en-US">
                    <a:latin typeface="Arial" pitchFamily="34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4143" name="Text Box 325"/>
              <p:cNvSpPr txBox="1">
                <a:spLocks noChangeArrowheads="1"/>
              </p:cNvSpPr>
              <p:nvPr/>
            </p:nvSpPr>
            <p:spPr bwMode="auto">
              <a:xfrm>
                <a:off x="2197" y="1155"/>
                <a:ext cx="616" cy="4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1400">
                    <a:latin typeface="Arial" pitchFamily="34" charset="0"/>
                    <a:ea typeface="SimSun" pitchFamily="2" charset="-122"/>
                  </a:rPr>
                  <a:t>Mobile </a:t>
                </a:r>
              </a:p>
              <a:p>
                <a:pPr algn="ctr"/>
                <a:r>
                  <a:rPr lang="en-US" altLang="zh-CN" sz="1400">
                    <a:latin typeface="Arial" pitchFamily="34" charset="0"/>
                    <a:ea typeface="SimSun" pitchFamily="2" charset="-122"/>
                  </a:rPr>
                  <a:t>Switching </a:t>
                </a:r>
              </a:p>
              <a:p>
                <a:pPr algn="ctr"/>
                <a:r>
                  <a:rPr lang="en-US" altLang="zh-CN" sz="1400">
                    <a:latin typeface="Arial" pitchFamily="34" charset="0"/>
                    <a:ea typeface="SimSun" pitchFamily="2" charset="-122"/>
                  </a:rPr>
                  <a:t>Center</a:t>
                </a:r>
              </a:p>
            </p:txBody>
          </p:sp>
        </p:grpSp>
        <p:sp>
          <p:nvSpPr>
            <p:cNvPr id="4140" name="Line 326"/>
            <p:cNvSpPr>
              <a:spLocks noChangeShapeType="1"/>
            </p:cNvSpPr>
            <p:nvPr/>
          </p:nvSpPr>
          <p:spPr bwMode="auto">
            <a:xfrm>
              <a:off x="3897" y="2011"/>
              <a:ext cx="232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1" name="Line 327"/>
            <p:cNvSpPr>
              <a:spLocks noChangeShapeType="1"/>
            </p:cNvSpPr>
            <p:nvPr/>
          </p:nvSpPr>
          <p:spPr bwMode="auto">
            <a:xfrm flipV="1">
              <a:off x="3793" y="2715"/>
              <a:ext cx="320" cy="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779F9-060F-4BD0-9C1A-20E8FA014A72}" type="slidenum">
              <a:rPr lang="sv-SE" smtClean="0">
                <a:latin typeface="Arial" pitchFamily="34" charset="0"/>
              </a:rPr>
              <a:pPr/>
              <a:t>15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>Multi</a:t>
            </a:r>
            <a:r>
              <a:rPr lang="sv-SE" smtClean="0">
                <a:solidFill>
                  <a:schemeClr val="accent2"/>
                </a:solidFill>
              </a:rPr>
              <a:t>ple </a:t>
            </a:r>
            <a:r>
              <a:rPr lang="en-GB" smtClean="0">
                <a:solidFill>
                  <a:schemeClr val="accent2"/>
                </a:solidFill>
              </a:rPr>
              <a:t>access </a:t>
            </a:r>
            <a:r>
              <a:rPr lang="sv-SE" smtClean="0">
                <a:solidFill>
                  <a:schemeClr val="accent2"/>
                </a:solidFill>
              </a:rPr>
              <a:t>algorithms</a:t>
            </a:r>
            <a:endParaRPr lang="en-GB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51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FB32C4-6678-4C6E-868E-94C52A765B06}" type="slidenum">
              <a:rPr lang="sv-SE" smtClean="0">
                <a:latin typeface="Arial" pitchFamily="34" charset="0"/>
              </a:rPr>
              <a:pPr/>
              <a:t>16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5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/>
                </a:solidFill>
              </a:rPr>
              <a:t>Medium access: multi</a:t>
            </a:r>
            <a:r>
              <a:rPr lang="sv-SE" dirty="0" smtClean="0">
                <a:solidFill>
                  <a:schemeClr val="accent2"/>
                </a:solidFill>
              </a:rPr>
              <a:t>ple </a:t>
            </a:r>
            <a:r>
              <a:rPr lang="en-GB" dirty="0" smtClean="0">
                <a:solidFill>
                  <a:schemeClr val="accent2"/>
                </a:solidFill>
              </a:rPr>
              <a:t>access methods</a:t>
            </a:r>
            <a:endParaRPr lang="sv-SE" dirty="0" smtClean="0">
              <a:solidFill>
                <a:schemeClr val="accent2"/>
              </a:solidFill>
            </a:endParaRPr>
          </a:p>
        </p:txBody>
      </p:sp>
      <p:sp>
        <p:nvSpPr>
          <p:cNvPr id="5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rgbClr val="CC0000"/>
                </a:solidFill>
              </a:rPr>
              <a:t>Strategies</a:t>
            </a:r>
            <a:r>
              <a:rPr lang="en-US" b="1" smtClean="0"/>
              <a:t>: </a:t>
            </a:r>
            <a:r>
              <a:rPr lang="en-US" smtClean="0"/>
              <a:t>(functionality, appropriateness)</a:t>
            </a:r>
            <a:endParaRPr lang="en-US" b="1" smtClean="0"/>
          </a:p>
          <a:p>
            <a:pPr eaLnBrk="1" hangingPunct="1"/>
            <a:r>
              <a:rPr lang="en-US" sz="2000" b="1" smtClean="0"/>
              <a:t>Contention-based (random access), wired/wireless: </a:t>
            </a:r>
          </a:p>
          <a:p>
            <a:pPr lvl="1" eaLnBrk="1" hangingPunct="1"/>
            <a:r>
              <a:rPr lang="en-US" sz="2000" smtClean="0"/>
              <a:t>Aloha, CSMA(CD/CA)  (collision-delay trade-off)</a:t>
            </a:r>
          </a:p>
          <a:p>
            <a:pPr eaLnBrk="1" hangingPunct="1"/>
            <a:r>
              <a:rPr lang="en-US" sz="2000" b="1" smtClean="0"/>
              <a:t>Collision-free:</a:t>
            </a:r>
            <a:endParaRPr lang="en-US" sz="2000" smtClean="0"/>
          </a:p>
          <a:p>
            <a:pPr lvl="1" eaLnBrk="1" hangingPunct="1"/>
            <a:r>
              <a:rPr lang="en-US" sz="2000" b="1" smtClean="0"/>
              <a:t>Channel partitioning: </a:t>
            </a:r>
            <a:r>
              <a:rPr lang="en-US" sz="2000" smtClean="0"/>
              <a:t>TDMA, FDMA, CDMA</a:t>
            </a:r>
          </a:p>
          <a:p>
            <a:pPr lvl="1" eaLnBrk="1" hangingPunct="1"/>
            <a:r>
              <a:rPr lang="en-US" sz="2000" b="1" smtClean="0"/>
              <a:t>Taking turns: </a:t>
            </a:r>
            <a:r>
              <a:rPr lang="en-US" sz="2000" smtClean="0"/>
              <a:t>token-passing, reservation-based</a:t>
            </a:r>
            <a:endParaRPr lang="en-GB" smtClean="0"/>
          </a:p>
        </p:txBody>
      </p:sp>
      <p:pic>
        <p:nvPicPr>
          <p:cNvPr id="5132" name="Picture 4" descr="IMG000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524000"/>
            <a:ext cx="17414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5" descr="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98888"/>
            <a:ext cx="350520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6" descr="IMG0008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733800"/>
            <a:ext cx="4198938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35" name="Group 72"/>
          <p:cNvGrpSpPr>
            <a:grpSpLocks/>
          </p:cNvGrpSpPr>
          <p:nvPr/>
        </p:nvGrpSpPr>
        <p:grpSpPr bwMode="auto">
          <a:xfrm>
            <a:off x="4876800" y="4576763"/>
            <a:ext cx="3625850" cy="2281237"/>
            <a:chOff x="3264" y="1698"/>
            <a:chExt cx="2284" cy="1437"/>
          </a:xfrm>
        </p:grpSpPr>
        <p:grpSp>
          <p:nvGrpSpPr>
            <p:cNvPr id="5136" name="Group 54"/>
            <p:cNvGrpSpPr>
              <a:grpSpLocks/>
            </p:cNvGrpSpPr>
            <p:nvPr/>
          </p:nvGrpSpPr>
          <p:grpSpPr bwMode="auto">
            <a:xfrm>
              <a:off x="3264" y="1698"/>
              <a:ext cx="2150" cy="455"/>
              <a:chOff x="3256" y="1911"/>
              <a:chExt cx="2150" cy="455"/>
            </a:xfrm>
          </p:grpSpPr>
          <p:grpSp>
            <p:nvGrpSpPr>
              <p:cNvPr id="5147" name="Group 39"/>
              <p:cNvGrpSpPr>
                <a:grpSpLocks/>
              </p:cNvGrpSpPr>
              <p:nvPr/>
            </p:nvGrpSpPr>
            <p:grpSpPr bwMode="auto">
              <a:xfrm>
                <a:off x="3303" y="1911"/>
                <a:ext cx="482" cy="439"/>
                <a:chOff x="2870" y="1518"/>
                <a:chExt cx="292" cy="320"/>
              </a:xfrm>
            </p:grpSpPr>
            <p:graphicFrame>
              <p:nvGraphicFramePr>
                <p:cNvPr id="5126" name="Object 1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p:oleObj spid="_x0000_s5126" name="Clip" r:id="rId6" imgW="819000" imgH="847800" progId="MS_ClipArt_Gallery.2">
                    <p:embed/>
                  </p:oleObj>
                </a:graphicData>
              </a:graphic>
            </p:graphicFrame>
            <p:graphicFrame>
              <p:nvGraphicFramePr>
                <p:cNvPr id="5127" name="Object 2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p:oleObj spid="_x0000_s5127" name="Clip" r:id="rId7" imgW="1266840" imgH="1200240" progId="MS_ClipArt_Gallery.2">
                    <p:embed/>
                  </p:oleObj>
                </a:graphicData>
              </a:graphic>
            </p:graphicFrame>
          </p:grpSp>
          <p:grpSp>
            <p:nvGrpSpPr>
              <p:cNvPr id="5148" name="Group 42"/>
              <p:cNvGrpSpPr>
                <a:grpSpLocks/>
              </p:cNvGrpSpPr>
              <p:nvPr/>
            </p:nvGrpSpPr>
            <p:grpSpPr bwMode="auto">
              <a:xfrm>
                <a:off x="4037" y="1919"/>
                <a:ext cx="482" cy="439"/>
                <a:chOff x="2870" y="1518"/>
                <a:chExt cx="292" cy="320"/>
              </a:xfrm>
            </p:grpSpPr>
            <p:graphicFrame>
              <p:nvGraphicFramePr>
                <p:cNvPr id="5124" name="Object 3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p:oleObj spid="_x0000_s5124" name="Clip" r:id="rId8" imgW="819000" imgH="847800" progId="MS_ClipArt_Gallery.2">
                    <p:embed/>
                  </p:oleObj>
                </a:graphicData>
              </a:graphic>
            </p:graphicFrame>
            <p:graphicFrame>
              <p:nvGraphicFramePr>
                <p:cNvPr id="5125" name="Object 4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p:oleObj spid="_x0000_s5125" name="Clip" r:id="rId9" imgW="1266840" imgH="1200240" progId="MS_ClipArt_Gallery.2">
                    <p:embed/>
                  </p:oleObj>
                </a:graphicData>
              </a:graphic>
            </p:graphicFrame>
          </p:grpSp>
          <p:sp>
            <p:nvSpPr>
              <p:cNvPr id="5149" name="Text Box 47"/>
              <p:cNvSpPr txBox="1">
                <a:spLocks noChangeArrowheads="1"/>
              </p:cNvSpPr>
              <p:nvPr/>
            </p:nvSpPr>
            <p:spPr bwMode="auto">
              <a:xfrm>
                <a:off x="3256" y="2029"/>
                <a:ext cx="2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rgbClr val="FF0000"/>
                    </a:solidFill>
                    <a:ea typeface="SimSun" pitchFamily="2" charset="-122"/>
                  </a:rPr>
                  <a:t>A</a:t>
                </a:r>
              </a:p>
            </p:txBody>
          </p:sp>
          <p:sp>
            <p:nvSpPr>
              <p:cNvPr id="5150" name="Text Box 48"/>
              <p:cNvSpPr txBox="1">
                <a:spLocks noChangeArrowheads="1"/>
              </p:cNvSpPr>
              <p:nvPr/>
            </p:nvSpPr>
            <p:spPr bwMode="auto">
              <a:xfrm>
                <a:off x="4459" y="2027"/>
                <a:ext cx="20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>
                    <a:ea typeface="SimSun" pitchFamily="2" charset="-122"/>
                  </a:rPr>
                  <a:t>B</a:t>
                </a:r>
              </a:p>
            </p:txBody>
          </p:sp>
          <p:sp>
            <p:nvSpPr>
              <p:cNvPr id="5151" name="Text Box 49"/>
              <p:cNvSpPr txBox="1">
                <a:spLocks noChangeArrowheads="1"/>
              </p:cNvSpPr>
              <p:nvPr/>
            </p:nvSpPr>
            <p:spPr bwMode="auto">
              <a:xfrm>
                <a:off x="5203" y="2054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SimSun" pitchFamily="2" charset="-122"/>
                  </a:rPr>
                  <a:t>C</a:t>
                </a:r>
              </a:p>
            </p:txBody>
          </p:sp>
          <p:grpSp>
            <p:nvGrpSpPr>
              <p:cNvPr id="5152" name="Group 51"/>
              <p:cNvGrpSpPr>
                <a:grpSpLocks/>
              </p:cNvGrpSpPr>
              <p:nvPr/>
            </p:nvGrpSpPr>
            <p:grpSpPr bwMode="auto">
              <a:xfrm>
                <a:off x="4726" y="1927"/>
                <a:ext cx="482" cy="439"/>
                <a:chOff x="2870" y="1518"/>
                <a:chExt cx="292" cy="320"/>
              </a:xfrm>
            </p:grpSpPr>
            <p:graphicFrame>
              <p:nvGraphicFramePr>
                <p:cNvPr id="5122" name="Object 5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p:oleObj spid="_x0000_s5122" name="Clip" r:id="rId10" imgW="819000" imgH="847800" progId="MS_ClipArt_Gallery.2">
                    <p:embed/>
                  </p:oleObj>
                </a:graphicData>
              </a:graphic>
            </p:graphicFrame>
            <p:graphicFrame>
              <p:nvGraphicFramePr>
                <p:cNvPr id="5123" name="Object 6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p:oleObj spid="_x0000_s5123" name="Clip" r:id="rId11" imgW="1266840" imgH="1200240" progId="MS_ClipArt_Gallery.2">
                    <p:embed/>
                  </p:oleObj>
                </a:graphicData>
              </a:graphic>
            </p:graphicFrame>
          </p:grpSp>
        </p:grpSp>
        <p:sp>
          <p:nvSpPr>
            <p:cNvPr id="5137" name="Text Box 55"/>
            <p:cNvSpPr txBox="1">
              <a:spLocks noChangeArrowheads="1"/>
            </p:cNvSpPr>
            <p:nvPr/>
          </p:nvSpPr>
          <p:spPr bwMode="auto">
            <a:xfrm>
              <a:off x="3310" y="2337"/>
              <a:ext cx="59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rgbClr val="FF0000"/>
                  </a:solidFill>
                  <a:ea typeface="SimSun" pitchFamily="2" charset="-122"/>
                </a:rPr>
                <a:t>A’s signal</a:t>
              </a:r>
            </a:p>
            <a:p>
              <a:r>
                <a:rPr lang="en-US" altLang="zh-CN" sz="1400">
                  <a:solidFill>
                    <a:srgbClr val="FF0000"/>
                  </a:solidFill>
                  <a:ea typeface="SimSun" pitchFamily="2" charset="-122"/>
                </a:rPr>
                <a:t>strength</a:t>
              </a:r>
            </a:p>
          </p:txBody>
        </p:sp>
        <p:sp>
          <p:nvSpPr>
            <p:cNvPr id="5138" name="Line 60"/>
            <p:cNvSpPr>
              <a:spLocks noChangeShapeType="1"/>
            </p:cNvSpPr>
            <p:nvPr/>
          </p:nvSpPr>
          <p:spPr bwMode="auto">
            <a:xfrm>
              <a:off x="3349" y="2985"/>
              <a:ext cx="2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39" name="Line 61"/>
            <p:cNvSpPr>
              <a:spLocks noChangeShapeType="1"/>
            </p:cNvSpPr>
            <p:nvPr/>
          </p:nvSpPr>
          <p:spPr bwMode="auto">
            <a:xfrm>
              <a:off x="3315" y="2242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0" name="Freeform 62"/>
            <p:cNvSpPr>
              <a:spLocks/>
            </p:cNvSpPr>
            <p:nvPr/>
          </p:nvSpPr>
          <p:spPr bwMode="auto">
            <a:xfrm>
              <a:off x="3367" y="2277"/>
              <a:ext cx="1887" cy="681"/>
            </a:xfrm>
            <a:custGeom>
              <a:avLst/>
              <a:gdLst>
                <a:gd name="T0" fmla="*/ 0 w 1887"/>
                <a:gd name="T1" fmla="*/ 0 h 681"/>
                <a:gd name="T2" fmla="*/ 966 w 1887"/>
                <a:gd name="T3" fmla="*/ 151 h 681"/>
                <a:gd name="T4" fmla="*/ 1373 w 1887"/>
                <a:gd name="T5" fmla="*/ 594 h 681"/>
                <a:gd name="T6" fmla="*/ 1887 w 1887"/>
                <a:gd name="T7" fmla="*/ 673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7"/>
                <a:gd name="T13" fmla="*/ 0 h 681"/>
                <a:gd name="T14" fmla="*/ 1887 w 1887"/>
                <a:gd name="T15" fmla="*/ 681 h 6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1" name="Text Box 63"/>
            <p:cNvSpPr txBox="1">
              <a:spLocks noChangeArrowheads="1"/>
            </p:cNvSpPr>
            <p:nvPr/>
          </p:nvSpPr>
          <p:spPr bwMode="auto">
            <a:xfrm>
              <a:off x="4158" y="2962"/>
              <a:ext cx="36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>
                  <a:ea typeface="SimSun" pitchFamily="2" charset="-122"/>
                </a:rPr>
                <a:t>space</a:t>
              </a:r>
            </a:p>
          </p:txBody>
        </p:sp>
        <p:sp>
          <p:nvSpPr>
            <p:cNvPr id="5142" name="Freeform 65"/>
            <p:cNvSpPr>
              <a:spLocks/>
            </p:cNvSpPr>
            <p:nvPr/>
          </p:nvSpPr>
          <p:spPr bwMode="auto">
            <a:xfrm flipH="1">
              <a:off x="3427" y="2258"/>
              <a:ext cx="1887" cy="681"/>
            </a:xfrm>
            <a:custGeom>
              <a:avLst/>
              <a:gdLst>
                <a:gd name="T0" fmla="*/ 0 w 1887"/>
                <a:gd name="T1" fmla="*/ 0 h 681"/>
                <a:gd name="T2" fmla="*/ 966 w 1887"/>
                <a:gd name="T3" fmla="*/ 151 h 681"/>
                <a:gd name="T4" fmla="*/ 1373 w 1887"/>
                <a:gd name="T5" fmla="*/ 594 h 681"/>
                <a:gd name="T6" fmla="*/ 1887 w 1887"/>
                <a:gd name="T7" fmla="*/ 673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7"/>
                <a:gd name="T13" fmla="*/ 0 h 681"/>
                <a:gd name="T14" fmla="*/ 1887 w 1887"/>
                <a:gd name="T15" fmla="*/ 681 h 6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3" name="Text Box 66"/>
            <p:cNvSpPr txBox="1">
              <a:spLocks noChangeArrowheads="1"/>
            </p:cNvSpPr>
            <p:nvPr/>
          </p:nvSpPr>
          <p:spPr bwMode="auto">
            <a:xfrm>
              <a:off x="4965" y="2292"/>
              <a:ext cx="58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chemeClr val="accent2"/>
                  </a:solidFill>
                  <a:ea typeface="SimSun" pitchFamily="2" charset="-122"/>
                </a:rPr>
                <a:t>C’s signal</a:t>
              </a:r>
            </a:p>
            <a:p>
              <a:r>
                <a:rPr lang="en-US" altLang="zh-CN" sz="1400">
                  <a:solidFill>
                    <a:schemeClr val="accent2"/>
                  </a:solidFill>
                  <a:ea typeface="SimSun" pitchFamily="2" charset="-122"/>
                </a:rPr>
                <a:t>strength</a:t>
              </a:r>
            </a:p>
          </p:txBody>
        </p:sp>
        <p:sp>
          <p:nvSpPr>
            <p:cNvPr id="5144" name="Line 67"/>
            <p:cNvSpPr>
              <a:spLocks noChangeShapeType="1"/>
            </p:cNvSpPr>
            <p:nvPr/>
          </p:nvSpPr>
          <p:spPr bwMode="auto">
            <a:xfrm flipH="1">
              <a:off x="3554" y="2171"/>
              <a:ext cx="17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5" name="Line 68"/>
            <p:cNvSpPr>
              <a:spLocks noChangeShapeType="1"/>
            </p:cNvSpPr>
            <p:nvPr/>
          </p:nvSpPr>
          <p:spPr bwMode="auto">
            <a:xfrm>
              <a:off x="4323" y="2214"/>
              <a:ext cx="0" cy="7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6" name="Line 69"/>
            <p:cNvSpPr>
              <a:spLocks noChangeShapeType="1"/>
            </p:cNvSpPr>
            <p:nvPr/>
          </p:nvSpPr>
          <p:spPr bwMode="auto">
            <a:xfrm>
              <a:off x="5004" y="2204"/>
              <a:ext cx="0" cy="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A88F0-ABFB-4E96-9AD8-FE57311DA7AF}" type="slidenum">
              <a:rPr lang="sv-SE" smtClean="0">
                <a:latin typeface="Arial" pitchFamily="34" charset="0"/>
              </a:rPr>
              <a:pPr/>
              <a:t>17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>LANs</a:t>
            </a:r>
            <a:r>
              <a:rPr lang="sv-SE" smtClean="0">
                <a:solidFill>
                  <a:schemeClr val="accent2"/>
                </a:solidFill>
              </a:rPr>
              <a:t> &amp; related technologies</a:t>
            </a:r>
            <a:endParaRPr lang="sv-SE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08FDB-E7D1-47A9-982B-A69EF3245B8D}" type="slidenum">
              <a:rPr lang="sv-SE" smtClean="0">
                <a:latin typeface="Arial" pitchFamily="34" charset="0"/>
              </a:rPr>
              <a:pPr/>
              <a:t>18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550863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>LANs</a:t>
            </a:r>
            <a:r>
              <a:rPr lang="sv-SE" smtClean="0">
                <a:solidFill>
                  <a:schemeClr val="accent2"/>
                </a:solidFill>
              </a:rPr>
              <a:t> &amp; related link technologies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3429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00"/>
                </a:solidFill>
              </a:rPr>
              <a:t>Protocol Examples</a:t>
            </a:r>
            <a:r>
              <a:rPr lang="en-US" sz="2000" b="1" smtClean="0"/>
              <a:t> </a:t>
            </a:r>
          </a:p>
          <a:p>
            <a:pPr lvl="1" eaLnBrk="1" hangingPunct="1">
              <a:buFontTx/>
              <a:buNone/>
            </a:pPr>
            <a:r>
              <a:rPr lang="en-US" sz="2000" b="1" smtClean="0"/>
              <a:t>Ethernet, 802.11 (+ 802.16 wimax), GSM:</a:t>
            </a:r>
            <a:endParaRPr lang="en-US" sz="2000" smtClean="0"/>
          </a:p>
          <a:p>
            <a:pPr lvl="2" eaLnBrk="1" hangingPunct="1">
              <a:buFontTx/>
              <a:buNone/>
            </a:pPr>
            <a:r>
              <a:rPr lang="en-US" sz="2000" smtClean="0"/>
              <a:t>Functionality, performance under low/high load</a:t>
            </a:r>
          </a:p>
          <a:p>
            <a:pPr eaLnBrk="1" hangingPunct="1"/>
            <a:r>
              <a:rPr lang="en-US" b="1" smtClean="0">
                <a:solidFill>
                  <a:srgbClr val="CC0000"/>
                </a:solidFill>
              </a:rPr>
              <a:t>Connecting devices</a:t>
            </a:r>
            <a:r>
              <a:rPr lang="en-US" smtClean="0"/>
              <a:t>; </a:t>
            </a:r>
          </a:p>
          <a:p>
            <a:pPr lvl="1" eaLnBrk="1" hangingPunct="1"/>
            <a:r>
              <a:rPr lang="en-US" sz="2000" smtClean="0"/>
              <a:t>functionalities and differences (Hubs, switches)</a:t>
            </a:r>
          </a:p>
          <a:p>
            <a:pPr lvl="1" eaLnBrk="1" hangingPunct="1"/>
            <a:r>
              <a:rPr lang="en-US" sz="2000" smtClean="0"/>
              <a:t>Algorithms for switch-”routing</a:t>
            </a:r>
            <a:r>
              <a:rPr lang="en-US" sz="2000" b="1" smtClean="0"/>
              <a:t>”:</a:t>
            </a:r>
            <a:r>
              <a:rPr lang="en-US" sz="2000" smtClean="0"/>
              <a:t> learning&amp; forwarding of packets</a:t>
            </a:r>
            <a:r>
              <a:rPr lang="en-US" b="1" smtClean="0"/>
              <a:t> </a:t>
            </a:r>
          </a:p>
          <a:p>
            <a:pPr eaLnBrk="1" hangingPunct="1"/>
            <a:r>
              <a:rPr lang="en-US" b="1" smtClean="0">
                <a:solidFill>
                  <a:srgbClr val="CC0000"/>
                </a:solidFill>
              </a:rPr>
              <a:t>ARP</a:t>
            </a:r>
          </a:p>
        </p:txBody>
      </p:sp>
      <p:pic>
        <p:nvPicPr>
          <p:cNvPr id="21510" name="Picture 5" descr="562 Brid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1475" y="4114800"/>
            <a:ext cx="48863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551 metcalfe-e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10063"/>
            <a:ext cx="4046538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Box 8"/>
          <p:cNvSpPr txBox="1">
            <a:spLocks noChangeArrowheads="1"/>
          </p:cNvSpPr>
          <p:nvPr/>
        </p:nvSpPr>
        <p:spPr bwMode="auto">
          <a:xfrm>
            <a:off x="6265863" y="4114800"/>
            <a:ext cx="744537" cy="3381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switch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1A485-D4E1-4E62-8E4B-E33BD4E63D88}" type="slidenum">
              <a:rPr lang="sv-SE" smtClean="0">
                <a:latin typeface="Arial" pitchFamily="34" charset="0"/>
              </a:rPr>
              <a:pPr/>
              <a:t>19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S</a:t>
            </a:r>
            <a:r>
              <a:rPr lang="en-GB" smtClean="0">
                <a:solidFill>
                  <a:schemeClr val="accent2"/>
                </a:solidFill>
              </a:rPr>
              <a:t>ecurity issues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892BDE-3AC6-4B10-A0BB-8A5EA87BB5C2}" type="slidenum">
              <a:rPr lang="sv-SE" smtClean="0">
                <a:latin typeface="Arial" pitchFamily="34" charset="0"/>
              </a:rPr>
              <a:pPr/>
              <a:t>2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Important for the exam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34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When/</a:t>
            </a:r>
            <a:r>
              <a:rPr lang="en-US" sz="2000" b="1" dirty="0" err="1" smtClean="0">
                <a:solidFill>
                  <a:srgbClr val="CC0000"/>
                </a:solidFill>
              </a:rPr>
              <a:t>where</a:t>
            </a:r>
            <a:r>
              <a:rPr lang="en-US" sz="2000" dirty="0" err="1" smtClean="0"/>
              <a:t>:Thursday</a:t>
            </a:r>
            <a:r>
              <a:rPr lang="en-US" sz="2000" dirty="0" smtClean="0"/>
              <a:t> Dec </a:t>
            </a:r>
            <a:r>
              <a:rPr lang="en-US" sz="2000" dirty="0" smtClean="0"/>
              <a:t>16, </a:t>
            </a:r>
            <a:r>
              <a:rPr lang="en-US" sz="2000" dirty="0" smtClean="0"/>
              <a:t>14.00-18.00  	</a:t>
            </a:r>
            <a:r>
              <a:rPr lang="en-US" sz="2000" dirty="0" smtClean="0"/>
              <a:t>M</a:t>
            </a:r>
            <a:endParaRPr lang="en-US" sz="20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You may have with you</a:t>
            </a:r>
            <a:r>
              <a:rPr lang="en-US" sz="2000" dirty="0" smtClean="0"/>
              <a:t>:</a:t>
            </a:r>
          </a:p>
          <a:p>
            <a:pPr eaLnBrk="1" hangingPunct="1"/>
            <a:r>
              <a:rPr lang="en-US" sz="2000" dirty="0" smtClean="0"/>
              <a:t>English-X </a:t>
            </a:r>
            <a:r>
              <a:rPr lang="en-US" sz="2000" dirty="0" smtClean="0"/>
              <a:t>dictionary</a:t>
            </a:r>
          </a:p>
          <a:p>
            <a:pPr eaLnBrk="1" hangingPunct="1"/>
            <a:r>
              <a:rPr lang="en-US" sz="2000" dirty="0" smtClean="0"/>
              <a:t>no calculators, PDAs, etc (if/where numbers  matter, do rounding</a:t>
            </a:r>
            <a:r>
              <a:rPr lang="en-US" sz="2000" dirty="0" smtClean="0"/>
              <a:t>)</a:t>
            </a:r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r>
              <a:rPr lang="sv-SE" sz="2000" b="1" dirty="0" smtClean="0">
                <a:solidFill>
                  <a:srgbClr val="CC0000"/>
                </a:solidFill>
              </a:rPr>
              <a:t>Grading </a:t>
            </a:r>
          </a:p>
          <a:p>
            <a:pPr eaLnBrk="1" hangingPunct="1"/>
            <a:r>
              <a:rPr lang="sv-SE" sz="2000" dirty="0" smtClean="0"/>
              <a:t>30,40,48 (out of 60)= 3, 4, 5 (CTH)</a:t>
            </a:r>
          </a:p>
          <a:p>
            <a:pPr eaLnBrk="1" hangingPunct="1"/>
            <a:r>
              <a:rPr lang="sv-SE" sz="2000" dirty="0" smtClean="0"/>
              <a:t>30-48 (out of 60) = G, VG (GU</a:t>
            </a:r>
            <a:r>
              <a:rPr lang="sv-SE" sz="2000" dirty="0" smtClean="0"/>
              <a:t>)</a:t>
            </a:r>
          </a:p>
          <a:p>
            <a:pPr eaLnBrk="1" hangingPunct="1"/>
            <a:endParaRPr lang="sv-SE" sz="2000" dirty="0" smtClean="0"/>
          </a:p>
          <a:p>
            <a:pPr eaLnBrk="1" hangingPunct="1">
              <a:buNone/>
            </a:pPr>
            <a:r>
              <a:rPr lang="sv-SE" sz="2000" b="1" dirty="0" smtClean="0">
                <a:solidFill>
                  <a:srgbClr val="C00000"/>
                </a:solidFill>
              </a:rPr>
              <a:t>To think during last, summary-study</a:t>
            </a:r>
            <a:endParaRPr lang="sv-SE" sz="2000" b="1" dirty="0" smtClean="0">
              <a:solidFill>
                <a:srgbClr val="C00000"/>
              </a:solidFill>
            </a:endParaRPr>
          </a:p>
          <a:p>
            <a:pPr eaLnBrk="1" hangingPunct="1">
              <a:buNone/>
            </a:pPr>
            <a:r>
              <a:rPr lang="sv-SE" sz="2000" dirty="0" smtClean="0"/>
              <a:t>   </a:t>
            </a:r>
            <a:r>
              <a:rPr lang="en-US" sz="2000" dirty="0" smtClean="0"/>
              <a:t>Overview; critical eye; explain: why is this so? / How does it work?</a:t>
            </a:r>
          </a:p>
          <a:p>
            <a:pPr eaLnBrk="1" hangingPunct="1">
              <a:buFontTx/>
              <a:buNone/>
            </a:pPr>
            <a:r>
              <a:rPr lang="sv-SE" sz="2000" dirty="0" smtClean="0"/>
              <a:t>              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ECBC5B-26CD-4726-8C15-6E092450C59D}" type="slidenum">
              <a:rPr lang="sv-SE" smtClean="0">
                <a:latin typeface="Arial" pitchFamily="34" charset="0"/>
              </a:rPr>
              <a:pPr/>
              <a:t>20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S</a:t>
            </a:r>
            <a:r>
              <a:rPr lang="en-GB" smtClean="0">
                <a:solidFill>
                  <a:schemeClr val="accent2"/>
                </a:solidFill>
              </a:rPr>
              <a:t>ecurity issues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CC0000"/>
                </a:solidFill>
              </a:rPr>
              <a:t>C, I, A</a:t>
            </a:r>
            <a:r>
              <a:rPr lang="en-US" b="1" smtClean="0"/>
              <a:t> </a:t>
            </a:r>
            <a:r>
              <a:rPr lang="en-US" smtClean="0"/>
              <a:t>and methods to achieve them</a:t>
            </a:r>
          </a:p>
          <a:p>
            <a:pPr eaLnBrk="1" hangingPunct="1"/>
            <a:r>
              <a:rPr lang="en-US" smtClean="0"/>
              <a:t>Instantiation in Internet: PGP, IPsec, SSL  </a:t>
            </a:r>
          </a:p>
          <a:p>
            <a:pPr eaLnBrk="1" hangingPunct="1"/>
            <a:r>
              <a:rPr lang="en-US" smtClean="0"/>
              <a:t>Firewalls and packet filtering </a:t>
            </a:r>
          </a:p>
          <a:p>
            <a:pPr eaLnBrk="1" hangingPunct="1"/>
            <a:endParaRPr lang="en-GB" b="1" smtClean="0"/>
          </a:p>
        </p:txBody>
      </p:sp>
      <p:pic>
        <p:nvPicPr>
          <p:cNvPr id="23558" name="Picture 4" descr="07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429000"/>
            <a:ext cx="5600700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3ABF82-F114-47C8-850C-BBC5DD1932D7}" type="slidenum">
              <a:rPr lang="sv-SE" smtClean="0">
                <a:latin typeface="Arial" pitchFamily="34" charset="0"/>
              </a:rPr>
              <a:pPr/>
              <a:t>21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solidFill>
                  <a:schemeClr val="accent2"/>
                </a:solidFill>
              </a:rPr>
              <a:t>TCP/IP protocol stack (also applications), evolution</a:t>
            </a:r>
            <a:endParaRPr lang="sv-SE" sz="2800" smtClean="0">
              <a:solidFill>
                <a:schemeClr val="accent2"/>
              </a:solidFill>
            </a:endParaRPr>
          </a:p>
        </p:txBody>
      </p:sp>
      <p:sp>
        <p:nvSpPr>
          <p:cNvPr id="18437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EEBBE-0AED-4C49-891B-37FFE9238BD7}" type="slidenum">
              <a:rPr lang="sv-SE" smtClean="0">
                <a:latin typeface="Arial" pitchFamily="34" charset="0"/>
              </a:rPr>
              <a:pPr/>
              <a:t>22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solidFill>
                  <a:schemeClr val="accent2"/>
                </a:solidFill>
              </a:rPr>
              <a:t>TCP/IP protocol stack (also applications), evolution</a:t>
            </a:r>
            <a:endParaRPr lang="sv-SE" sz="2800" smtClean="0">
              <a:solidFill>
                <a:schemeClr val="accent2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6019800" cy="5029200"/>
          </a:xfrm>
        </p:spPr>
        <p:txBody>
          <a:bodyPr/>
          <a:lstStyle/>
          <a:p>
            <a:pPr eaLnBrk="1" hangingPunct="1"/>
            <a:r>
              <a:rPr lang="sv-SE" dirty="0" smtClean="0"/>
              <a:t>Instantiation of network-</a:t>
            </a:r>
          </a:p>
          <a:p>
            <a:pPr eaLnBrk="1" hangingPunct="1">
              <a:buFontTx/>
              <a:buNone/>
            </a:pPr>
            <a:r>
              <a:rPr lang="sv-SE" dirty="0" smtClean="0"/>
              <a:t>solutions (Routing, Congestion </a:t>
            </a:r>
          </a:p>
          <a:p>
            <a:pPr eaLnBrk="1" hangingPunct="1">
              <a:buFontTx/>
              <a:buNone/>
            </a:pPr>
            <a:r>
              <a:rPr lang="sv-SE" dirty="0" smtClean="0"/>
              <a:t>Control,  </a:t>
            </a:r>
            <a:r>
              <a:rPr lang="sv-SE" dirty="0" smtClean="0"/>
              <a:t>Flow &amp; error </a:t>
            </a:r>
            <a:r>
              <a:rPr lang="sv-SE" dirty="0" smtClean="0"/>
              <a:t>control, applications, link layer technologies)</a:t>
            </a:r>
            <a:endParaRPr lang="sv-SE" dirty="0" smtClean="0"/>
          </a:p>
          <a:p>
            <a:pPr eaLnBrk="1" hangingPunct="1">
              <a:buFontTx/>
              <a:buNone/>
            </a:pPr>
            <a:endParaRPr lang="sv-SE" dirty="0" smtClean="0"/>
          </a:p>
          <a:p>
            <a:pPr eaLnBrk="1" hangingPunct="1"/>
            <a:r>
              <a:rPr lang="sv-SE" dirty="0" smtClean="0"/>
              <a:t>Limitations, advantages, updates</a:t>
            </a:r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Application-layer networking</a:t>
            </a:r>
          </a:p>
          <a:p>
            <a:pPr eaLnBrk="1" hangingPunct="1">
              <a:buFontTx/>
              <a:buNone/>
            </a:pPr>
            <a:r>
              <a:rPr lang="sv-SE" dirty="0" smtClean="0"/>
              <a:t>(P2P applications, overlays, multimedia-</a:t>
            </a:r>
          </a:p>
          <a:p>
            <a:pPr eaLnBrk="1" hangingPunct="1">
              <a:buFontTx/>
              <a:buNone/>
            </a:pPr>
            <a:r>
              <a:rPr lang="sv-SE" dirty="0" smtClean="0"/>
              <a:t>application protocols)</a:t>
            </a:r>
          </a:p>
        </p:txBody>
      </p:sp>
      <p:grpSp>
        <p:nvGrpSpPr>
          <p:cNvPr id="19462" name="Group 4"/>
          <p:cNvGrpSpPr>
            <a:grpSpLocks/>
          </p:cNvGrpSpPr>
          <p:nvPr/>
        </p:nvGrpSpPr>
        <p:grpSpPr bwMode="auto">
          <a:xfrm>
            <a:off x="6508750" y="1828800"/>
            <a:ext cx="1898650" cy="3530600"/>
            <a:chOff x="3076" y="888"/>
            <a:chExt cx="1196" cy="2224"/>
          </a:xfrm>
        </p:grpSpPr>
        <p:sp>
          <p:nvSpPr>
            <p:cNvPr id="19463" name="Rectangle 5"/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3150" y="949"/>
              <a:ext cx="1070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application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transport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network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link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9465" name="Line 7"/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6" name="Line 8"/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7" name="Line 9"/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8" name="Line 10"/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0A2000-596A-441D-AD68-60E3B6B04FEE}" type="slidenum">
              <a:rPr lang="sv-SE" smtClean="0">
                <a:latin typeface="Arial" pitchFamily="34" charset="0"/>
              </a:rPr>
              <a:pPr/>
              <a:t>3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922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Principles, Organisation</a:t>
            </a:r>
          </a:p>
        </p:txBody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CC0000"/>
                </a:solidFill>
              </a:rPr>
              <a:t>Network Problems (in the order faced in the 1st intro)</a:t>
            </a:r>
            <a:r>
              <a:rPr lang="en-US" sz="2000" b="1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managing communication links (&amp; connections)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manage access to  shared (broadcast) transmission media 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transmission errors,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producer-consumer problems, flow and error control,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routing,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congestion,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connecting transparently different networks,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performance,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serving different types of traffic, </a:t>
            </a:r>
          </a:p>
          <a:p>
            <a:pPr eaLnBrk="1" hangingPunct="1">
              <a:lnSpc>
                <a:spcPct val="90000"/>
              </a:lnSpc>
            </a:pPr>
            <a:r>
              <a:rPr lang="sv-SE" sz="2000" smtClean="0"/>
              <a:t>mobility</a:t>
            </a: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security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CC0000"/>
                </a:solidFill>
              </a:rPr>
              <a:t>Layering</a:t>
            </a:r>
            <a:r>
              <a:rPr lang="en-US" sz="2000" b="1" smtClean="0"/>
              <a:t> : </a:t>
            </a:r>
            <a:r>
              <a:rPr lang="en-US" sz="2000" smtClean="0"/>
              <a:t>principle</a:t>
            </a:r>
            <a:r>
              <a:rPr lang="en-US" sz="2000" b="1" smtClean="0"/>
              <a:t>,  </a:t>
            </a:r>
            <a:r>
              <a:rPr lang="en-US" sz="2000" smtClean="0"/>
              <a:t>why </a:t>
            </a:r>
            <a:endParaRPr lang="sv-SE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F09B88-BD50-4A38-A43D-E1FEE6FE1275}" type="slidenum">
              <a:rPr lang="sv-SE" smtClean="0">
                <a:latin typeface="Arial" pitchFamily="34" charset="0"/>
              </a:rPr>
              <a:pPr/>
              <a:t>4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/>
            </a:r>
            <a:br>
              <a:rPr lang="en-GB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>Highlights</a:t>
            </a:r>
            <a:r>
              <a:rPr lang="en-GB" smtClean="0"/>
              <a:t> </a:t>
            </a:r>
            <a:br>
              <a:rPr lang="en-GB" smtClean="0"/>
            </a:br>
            <a:endParaRPr lang="en-GB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 eaLnBrk="1" hangingPunct="1"/>
            <a:r>
              <a:rPr lang="en-GB" dirty="0" smtClean="0"/>
              <a:t>types of delay</a:t>
            </a:r>
            <a:r>
              <a:rPr lang="sv-SE" dirty="0" smtClean="0"/>
              <a:t>; performance</a:t>
            </a:r>
            <a:endParaRPr lang="en-GB" dirty="0" smtClean="0"/>
          </a:p>
          <a:p>
            <a:pPr eaLnBrk="1" hangingPunct="1"/>
            <a:r>
              <a:rPr lang="en-GB" dirty="0" smtClean="0"/>
              <a:t>reliable data transfer (flow, error control)</a:t>
            </a:r>
          </a:p>
          <a:p>
            <a:pPr eaLnBrk="1" hangingPunct="1"/>
            <a:r>
              <a:rPr lang="en-GB" dirty="0" smtClean="0"/>
              <a:t>datagram </a:t>
            </a:r>
            <a:r>
              <a:rPr lang="en-GB" dirty="0" err="1" smtClean="0"/>
              <a:t>vs</a:t>
            </a:r>
            <a:r>
              <a:rPr lang="en-GB" dirty="0" smtClean="0"/>
              <a:t> VC end-to-end communication, congestion control, quality-of-service</a:t>
            </a:r>
            <a:r>
              <a:rPr lang="sv-SE" dirty="0" smtClean="0"/>
              <a:t> and RT traffic</a:t>
            </a:r>
            <a:endParaRPr lang="en-GB" dirty="0" smtClean="0"/>
          </a:p>
          <a:p>
            <a:pPr eaLnBrk="1" hangingPunct="1"/>
            <a:r>
              <a:rPr lang="en-GB" dirty="0" smtClean="0"/>
              <a:t>routing, also with mobility</a:t>
            </a:r>
          </a:p>
          <a:p>
            <a:pPr eaLnBrk="1" hangingPunct="1"/>
            <a:r>
              <a:rPr lang="sv-SE" dirty="0" smtClean="0"/>
              <a:t>multiple </a:t>
            </a:r>
            <a:r>
              <a:rPr lang="en-GB" dirty="0" smtClean="0"/>
              <a:t>access protocols (wired, wireless)</a:t>
            </a:r>
          </a:p>
          <a:p>
            <a:pPr eaLnBrk="1" hangingPunct="1"/>
            <a:r>
              <a:rPr lang="en-GB" dirty="0" smtClean="0"/>
              <a:t>LANs</a:t>
            </a:r>
            <a:r>
              <a:rPr lang="sv-SE" dirty="0" smtClean="0"/>
              <a:t> </a:t>
            </a:r>
            <a:r>
              <a:rPr lang="sv-SE" dirty="0" smtClean="0"/>
              <a:t>and related technologies</a:t>
            </a:r>
            <a:endParaRPr lang="en-GB" dirty="0" smtClean="0"/>
          </a:p>
          <a:p>
            <a:pPr eaLnBrk="1" hangingPunct="1"/>
            <a:r>
              <a:rPr lang="en-GB" dirty="0" smtClean="0"/>
              <a:t>network security issues </a:t>
            </a:r>
            <a:r>
              <a:rPr lang="en-GB" dirty="0" smtClean="0"/>
              <a:t>covered</a:t>
            </a:r>
          </a:p>
          <a:p>
            <a:pPr eaLnBrk="1" hangingPunct="1"/>
            <a:r>
              <a:rPr lang="en-GB" dirty="0" smtClean="0"/>
              <a:t>TCP/IP protocol stack (also applications), evolution (p2p applications, overlays, NAT, streaming apps)</a:t>
            </a:r>
          </a:p>
          <a:p>
            <a:pPr eaLnBrk="1" hangingPunct="1"/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E66B9-78F5-44A9-A2A6-A2E4BB82FA0C}" type="slidenum">
              <a:rPr lang="sv-SE" smtClean="0">
                <a:latin typeface="Arial" pitchFamily="34" charset="0"/>
              </a:rPr>
              <a:pPr/>
              <a:t>5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T</a:t>
            </a:r>
            <a:r>
              <a:rPr lang="en-GB" smtClean="0">
                <a:solidFill>
                  <a:schemeClr val="accent2"/>
                </a:solidFill>
              </a:rPr>
              <a:t>ypes of delay</a:t>
            </a:r>
            <a:r>
              <a:rPr lang="sv-SE" smtClean="0">
                <a:solidFill>
                  <a:schemeClr val="accent2"/>
                </a:solidFill>
              </a:rPr>
              <a:t>; performance</a:t>
            </a:r>
            <a:endParaRPr lang="sv-SE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E8B99E-94F1-4876-8372-8A200AC915C4}" type="slidenum">
              <a:rPr lang="sv-SE" smtClean="0">
                <a:latin typeface="Arial" pitchFamily="34" charset="0"/>
              </a:rPr>
              <a:pPr/>
              <a:t>6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T</a:t>
            </a:r>
            <a:r>
              <a:rPr lang="en-GB" smtClean="0">
                <a:solidFill>
                  <a:schemeClr val="accent2"/>
                </a:solidFill>
              </a:rPr>
              <a:t>ypes of delay</a:t>
            </a:r>
            <a:r>
              <a:rPr lang="sv-SE" smtClean="0">
                <a:solidFill>
                  <a:schemeClr val="accent2"/>
                </a:solidFill>
              </a:rPr>
              <a:t>; performance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5715000" cy="3657600"/>
          </a:xfrm>
        </p:spPr>
        <p:txBody>
          <a:bodyPr/>
          <a:lstStyle/>
          <a:p>
            <a:pPr eaLnBrk="1" hangingPunct="1"/>
            <a:r>
              <a:rPr lang="sv-SE" sz="2000" dirty="0" smtClean="0"/>
              <a:t>Propagation, transmission, queueing, processing</a:t>
            </a:r>
          </a:p>
          <a:p>
            <a:pPr eaLnBrk="1" hangingPunct="1"/>
            <a:r>
              <a:rPr lang="sv-SE" sz="2000" dirty="0" smtClean="0"/>
              <a:t>Throughput (effective bandwidth) </a:t>
            </a:r>
          </a:p>
          <a:p>
            <a:pPr eaLnBrk="1" hangingPunct="1"/>
            <a:r>
              <a:rPr lang="sv-SE" sz="2000" dirty="0" smtClean="0"/>
              <a:t>Utilization (efficiency)</a:t>
            </a:r>
          </a:p>
          <a:p>
            <a:pPr eaLnBrk="1" hangingPunct="1"/>
            <a:r>
              <a:rPr lang="sv-SE" sz="2000" dirty="0" smtClean="0"/>
              <a:t>Packet-switching: impact of store&amp;forward</a:t>
            </a:r>
          </a:p>
          <a:p>
            <a:pPr eaLnBrk="1" hangingPunct="1"/>
            <a:r>
              <a:rPr lang="sv-SE" sz="2000" dirty="0" smtClean="0"/>
              <a:t>TCP’s slow start</a:t>
            </a:r>
          </a:p>
          <a:p>
            <a:pPr eaLnBrk="1" hangingPunct="1"/>
            <a:r>
              <a:rPr lang="sv-SE" sz="2000" dirty="0" smtClean="0"/>
              <a:t>Sliding windows </a:t>
            </a:r>
            <a:r>
              <a:rPr lang="sv-SE" sz="2000" dirty="0" smtClean="0"/>
              <a:t>performance</a:t>
            </a:r>
            <a:endParaRPr lang="sv-SE" sz="2000" dirty="0" smtClean="0"/>
          </a:p>
        </p:txBody>
      </p:sp>
      <p:grpSp>
        <p:nvGrpSpPr>
          <p:cNvPr id="1033" name="Group 4"/>
          <p:cNvGrpSpPr>
            <a:grpSpLocks/>
          </p:cNvGrpSpPr>
          <p:nvPr/>
        </p:nvGrpSpPr>
        <p:grpSpPr bwMode="auto">
          <a:xfrm>
            <a:off x="152400" y="4572000"/>
            <a:ext cx="5181600" cy="2019300"/>
            <a:chOff x="494" y="2702"/>
            <a:chExt cx="3793" cy="1414"/>
          </a:xfrm>
        </p:grpSpPr>
        <p:graphicFrame>
          <p:nvGraphicFramePr>
            <p:cNvPr id="1027" name="Object 5"/>
            <p:cNvGraphicFramePr>
              <a:graphicFrameLocks noChangeAspect="1"/>
            </p:cNvGraphicFramePr>
            <p:nvPr/>
          </p:nvGraphicFramePr>
          <p:xfrm>
            <a:off x="914" y="3452"/>
            <a:ext cx="407" cy="336"/>
          </p:xfrm>
          <a:graphic>
            <a:graphicData uri="http://schemas.openxmlformats.org/presentationml/2006/ole">
              <p:oleObj spid="_x0000_s1027" name="Clip" r:id="rId3" imgW="1305000" imgH="1085760" progId="MS_ClipArt_Gallery.2">
                <p:embed/>
              </p:oleObj>
            </a:graphicData>
          </a:graphic>
        </p:graphicFrame>
        <p:sp>
          <p:nvSpPr>
            <p:cNvPr id="1035" name="Oval 6"/>
            <p:cNvSpPr>
              <a:spLocks noChangeArrowheads="1"/>
            </p:cNvSpPr>
            <p:nvPr/>
          </p:nvSpPr>
          <p:spPr bwMode="auto">
            <a:xfrm>
              <a:off x="1570" y="3300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auto">
            <a:xfrm>
              <a:off x="1570" y="3257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auto">
            <a:xfrm>
              <a:off x="1576" y="3113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38" name="Group 9"/>
            <p:cNvGrpSpPr>
              <a:grpSpLocks/>
            </p:cNvGrpSpPr>
            <p:nvPr/>
          </p:nvGrpSpPr>
          <p:grpSpPr bwMode="auto">
            <a:xfrm>
              <a:off x="1794" y="3132"/>
              <a:ext cx="314" cy="75"/>
              <a:chOff x="2208" y="2184"/>
              <a:chExt cx="176" cy="69"/>
            </a:xfrm>
          </p:grpSpPr>
          <p:grpSp>
            <p:nvGrpSpPr>
              <p:cNvPr id="1076" name="Group 10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81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82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83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077" name="Group 14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7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9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80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039" name="Oval 18"/>
            <p:cNvSpPr>
              <a:spLocks noChangeArrowheads="1"/>
            </p:cNvSpPr>
            <p:nvPr/>
          </p:nvSpPr>
          <p:spPr bwMode="auto">
            <a:xfrm>
              <a:off x="3520" y="3312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0" name="Line 19"/>
            <p:cNvSpPr>
              <a:spLocks noChangeShapeType="1"/>
            </p:cNvSpPr>
            <p:nvPr/>
          </p:nvSpPr>
          <p:spPr bwMode="auto">
            <a:xfrm>
              <a:off x="3526" y="32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1" name="Rectangle 20"/>
            <p:cNvSpPr>
              <a:spLocks noChangeArrowheads="1"/>
            </p:cNvSpPr>
            <p:nvPr/>
          </p:nvSpPr>
          <p:spPr bwMode="auto">
            <a:xfrm>
              <a:off x="3526" y="3275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1042" name="Oval 21"/>
            <p:cNvSpPr>
              <a:spLocks noChangeArrowheads="1"/>
            </p:cNvSpPr>
            <p:nvPr/>
          </p:nvSpPr>
          <p:spPr bwMode="auto">
            <a:xfrm>
              <a:off x="3532" y="3131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028" name="Object 22"/>
            <p:cNvGraphicFramePr>
              <a:graphicFrameLocks noChangeAspect="1"/>
            </p:cNvGraphicFramePr>
            <p:nvPr/>
          </p:nvGraphicFramePr>
          <p:xfrm>
            <a:off x="716" y="2816"/>
            <a:ext cx="407" cy="336"/>
          </p:xfrm>
          <a:graphic>
            <a:graphicData uri="http://schemas.openxmlformats.org/presentationml/2006/ole">
              <p:oleObj spid="_x0000_s1028" name="Clip" r:id="rId4" imgW="1305000" imgH="1085760" progId="MS_ClipArt_Gallery.2">
                <p:embed/>
              </p:oleObj>
            </a:graphicData>
          </a:graphic>
        </p:graphicFrame>
        <p:sp>
          <p:nvSpPr>
            <p:cNvPr id="1043" name="Line 23"/>
            <p:cNvSpPr>
              <a:spLocks noChangeShapeType="1"/>
            </p:cNvSpPr>
            <p:nvPr/>
          </p:nvSpPr>
          <p:spPr bwMode="auto">
            <a:xfrm>
              <a:off x="1110" y="3072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" name="Line 24"/>
            <p:cNvSpPr>
              <a:spLocks noChangeShapeType="1"/>
            </p:cNvSpPr>
            <p:nvPr/>
          </p:nvSpPr>
          <p:spPr bwMode="auto">
            <a:xfrm flipV="1">
              <a:off x="1302" y="3693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5" name="Line 25"/>
            <p:cNvSpPr>
              <a:spLocks noChangeShapeType="1"/>
            </p:cNvSpPr>
            <p:nvPr/>
          </p:nvSpPr>
          <p:spPr bwMode="auto">
            <a:xfrm>
              <a:off x="2322" y="3336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6" name="Line 26"/>
            <p:cNvSpPr>
              <a:spLocks noChangeShapeType="1"/>
            </p:cNvSpPr>
            <p:nvPr/>
          </p:nvSpPr>
          <p:spPr bwMode="auto">
            <a:xfrm flipH="1">
              <a:off x="1428" y="3066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7" name="Line 27"/>
            <p:cNvSpPr>
              <a:spLocks noChangeShapeType="1"/>
            </p:cNvSpPr>
            <p:nvPr/>
          </p:nvSpPr>
          <p:spPr bwMode="auto">
            <a:xfrm>
              <a:off x="1434" y="3339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8" name="Rectangle 28"/>
            <p:cNvSpPr>
              <a:spLocks noChangeArrowheads="1"/>
            </p:cNvSpPr>
            <p:nvPr/>
          </p:nvSpPr>
          <p:spPr bwMode="auto">
            <a:xfrm>
              <a:off x="2901" y="3210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9" name="Rectangle 29"/>
            <p:cNvSpPr>
              <a:spLocks noChangeArrowheads="1"/>
            </p:cNvSpPr>
            <p:nvPr/>
          </p:nvSpPr>
          <p:spPr bwMode="auto">
            <a:xfrm>
              <a:off x="2112" y="325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0" name="Rectangle 30"/>
            <p:cNvSpPr>
              <a:spLocks noChangeArrowheads="1"/>
            </p:cNvSpPr>
            <p:nvPr/>
          </p:nvSpPr>
          <p:spPr bwMode="auto">
            <a:xfrm>
              <a:off x="2214" y="325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1" name="Rectangle 31"/>
            <p:cNvSpPr>
              <a:spLocks noChangeArrowheads="1"/>
            </p:cNvSpPr>
            <p:nvPr/>
          </p:nvSpPr>
          <p:spPr bwMode="auto">
            <a:xfrm>
              <a:off x="1449" y="319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2" name="Line 32"/>
            <p:cNvSpPr>
              <a:spLocks noChangeShapeType="1"/>
            </p:cNvSpPr>
            <p:nvPr/>
          </p:nvSpPr>
          <p:spPr bwMode="auto">
            <a:xfrm>
              <a:off x="1560" y="3258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3" name="Line 33"/>
            <p:cNvSpPr>
              <a:spLocks noChangeShapeType="1"/>
            </p:cNvSpPr>
            <p:nvPr/>
          </p:nvSpPr>
          <p:spPr bwMode="auto">
            <a:xfrm flipV="1">
              <a:off x="1350" y="3432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" name="Line 34"/>
            <p:cNvSpPr>
              <a:spLocks noChangeShapeType="1"/>
            </p:cNvSpPr>
            <p:nvPr/>
          </p:nvSpPr>
          <p:spPr bwMode="auto">
            <a:xfrm flipV="1">
              <a:off x="3387" y="308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5" name="Text Box 35"/>
            <p:cNvSpPr txBox="1">
              <a:spLocks noChangeArrowheads="1"/>
            </p:cNvSpPr>
            <p:nvPr/>
          </p:nvSpPr>
          <p:spPr bwMode="auto">
            <a:xfrm>
              <a:off x="494" y="2831"/>
              <a:ext cx="297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solidFill>
                    <a:schemeClr val="accent1"/>
                  </a:solidFill>
                  <a:latin typeface="Comic Sans MS" pitchFamily="66" charset="0"/>
                </a:rPr>
                <a:t>A</a:t>
              </a:r>
              <a:endParaRPr lang="en-US" sz="2400" b="0">
                <a:solidFill>
                  <a:schemeClr val="accent1"/>
                </a:solidFill>
              </a:endParaRPr>
            </a:p>
          </p:txBody>
        </p:sp>
        <p:sp>
          <p:nvSpPr>
            <p:cNvPr id="1056" name="Text Box 36"/>
            <p:cNvSpPr txBox="1">
              <a:spLocks noChangeArrowheads="1"/>
            </p:cNvSpPr>
            <p:nvPr/>
          </p:nvSpPr>
          <p:spPr bwMode="auto">
            <a:xfrm>
              <a:off x="668" y="3473"/>
              <a:ext cx="276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solidFill>
                    <a:schemeClr val="accent2"/>
                  </a:solidFill>
                  <a:latin typeface="Comic Sans MS" pitchFamily="66" charset="0"/>
                </a:rPr>
                <a:t>B</a:t>
              </a:r>
              <a:endParaRPr lang="en-US" sz="2400" b="0">
                <a:solidFill>
                  <a:schemeClr val="accent1"/>
                </a:solidFill>
              </a:endParaRPr>
            </a:p>
          </p:txBody>
        </p:sp>
        <p:sp>
          <p:nvSpPr>
            <p:cNvPr id="1057" name="Rectangle 37"/>
            <p:cNvSpPr>
              <a:spLocks noChangeArrowheads="1"/>
            </p:cNvSpPr>
            <p:nvPr/>
          </p:nvSpPr>
          <p:spPr bwMode="auto">
            <a:xfrm>
              <a:off x="2295" y="321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8" name="Text Box 38"/>
            <p:cNvSpPr txBox="1">
              <a:spLocks noChangeArrowheads="1"/>
            </p:cNvSpPr>
            <p:nvPr/>
          </p:nvSpPr>
          <p:spPr bwMode="auto">
            <a:xfrm>
              <a:off x="2540" y="2965"/>
              <a:ext cx="1044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propagation</a:t>
              </a:r>
              <a:endParaRPr lang="en-US" sz="1800" b="0"/>
            </a:p>
          </p:txBody>
        </p:sp>
        <p:sp>
          <p:nvSpPr>
            <p:cNvPr id="1059" name="Line 39"/>
            <p:cNvSpPr>
              <a:spLocks noChangeShapeType="1"/>
            </p:cNvSpPr>
            <p:nvPr/>
          </p:nvSpPr>
          <p:spPr bwMode="auto">
            <a:xfrm rot="10800000">
              <a:off x="2385" y="3084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0" name="Text Box 40"/>
            <p:cNvSpPr txBox="1">
              <a:spLocks noChangeArrowheads="1"/>
            </p:cNvSpPr>
            <p:nvPr/>
          </p:nvSpPr>
          <p:spPr bwMode="auto">
            <a:xfrm>
              <a:off x="1346" y="2702"/>
              <a:ext cx="1110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transmission</a:t>
              </a:r>
              <a:endParaRPr lang="en-US" sz="1800" b="0"/>
            </a:p>
          </p:txBody>
        </p:sp>
        <p:sp>
          <p:nvSpPr>
            <p:cNvPr id="1061" name="Line 41"/>
            <p:cNvSpPr>
              <a:spLocks noChangeShapeType="1"/>
            </p:cNvSpPr>
            <p:nvPr/>
          </p:nvSpPr>
          <p:spPr bwMode="auto">
            <a:xfrm rot="10800000" flipH="1" flipV="1">
              <a:off x="2022" y="2874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2" name="Text Box 42"/>
            <p:cNvSpPr txBox="1">
              <a:spLocks noChangeArrowheads="1"/>
            </p:cNvSpPr>
            <p:nvPr/>
          </p:nvSpPr>
          <p:spPr bwMode="auto">
            <a:xfrm>
              <a:off x="1357" y="3667"/>
              <a:ext cx="95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nodal</a:t>
              </a:r>
            </a:p>
            <a:p>
              <a:pPr algn="ctr"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processing</a:t>
              </a:r>
              <a:endParaRPr lang="en-US" sz="1800" b="0"/>
            </a:p>
          </p:txBody>
        </p:sp>
        <p:sp>
          <p:nvSpPr>
            <p:cNvPr id="1063" name="Line 43"/>
            <p:cNvSpPr>
              <a:spLocks noChangeShapeType="1"/>
            </p:cNvSpPr>
            <p:nvPr/>
          </p:nvSpPr>
          <p:spPr bwMode="auto">
            <a:xfrm rot="10800000">
              <a:off x="1587" y="3696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4" name="Line 44"/>
            <p:cNvSpPr>
              <a:spLocks noChangeShapeType="1"/>
            </p:cNvSpPr>
            <p:nvPr/>
          </p:nvSpPr>
          <p:spPr bwMode="auto">
            <a:xfrm rot="10800000" flipV="1">
              <a:off x="2097" y="3546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5" name="Text Box 45"/>
            <p:cNvSpPr txBox="1">
              <a:spLocks noChangeArrowheads="1"/>
            </p:cNvSpPr>
            <p:nvPr/>
          </p:nvSpPr>
          <p:spPr bwMode="auto">
            <a:xfrm>
              <a:off x="2354" y="3830"/>
              <a:ext cx="71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queuing</a:t>
              </a:r>
              <a:endParaRPr lang="en-US" sz="1800" b="0"/>
            </a:p>
          </p:txBody>
        </p:sp>
        <p:sp>
          <p:nvSpPr>
            <p:cNvPr id="1066" name="Line 46"/>
            <p:cNvSpPr>
              <a:spLocks noChangeShapeType="1"/>
            </p:cNvSpPr>
            <p:nvPr/>
          </p:nvSpPr>
          <p:spPr bwMode="auto">
            <a:xfrm rot="10800000">
              <a:off x="2199" y="3546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67" name="Group 47"/>
            <p:cNvGrpSpPr>
              <a:grpSpLocks/>
            </p:cNvGrpSpPr>
            <p:nvPr/>
          </p:nvGrpSpPr>
          <p:grpSpPr bwMode="auto">
            <a:xfrm>
              <a:off x="3738" y="3168"/>
              <a:ext cx="314" cy="75"/>
              <a:chOff x="2208" y="2184"/>
              <a:chExt cx="176" cy="69"/>
            </a:xfrm>
          </p:grpSpPr>
          <p:grpSp>
            <p:nvGrpSpPr>
              <p:cNvPr id="1068" name="Group 48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069" name="Group 52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70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1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2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</p:grpSp>
      <p:graphicFrame>
        <p:nvGraphicFramePr>
          <p:cNvPr id="1026" name="Object 56"/>
          <p:cNvGraphicFramePr>
            <a:graphicFrameLocks noChangeAspect="1"/>
          </p:cNvGraphicFramePr>
          <p:nvPr/>
        </p:nvGraphicFramePr>
        <p:xfrm>
          <a:off x="5486400" y="1447800"/>
          <a:ext cx="3886200" cy="3306763"/>
        </p:xfrm>
        <a:graphic>
          <a:graphicData uri="http://schemas.openxmlformats.org/presentationml/2006/ole">
            <p:oleObj spid="_x0000_s1026" name="VISIO" r:id="rId5" imgW="8266320" imgH="7030800" progId="Visio.Drawing.5">
              <p:embed/>
            </p:oleObj>
          </a:graphicData>
        </a:graphic>
      </p:graphicFrame>
      <p:pic>
        <p:nvPicPr>
          <p:cNvPr id="1034" name="Picture 57" descr="461 swtch component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4841875"/>
            <a:ext cx="36576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A63031-8013-4F2E-B03A-769763E687F4}" type="slidenum">
              <a:rPr lang="sv-SE" smtClean="0">
                <a:latin typeface="Arial" pitchFamily="34" charset="0"/>
              </a:rPr>
              <a:pPr/>
              <a:t>7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R</a:t>
            </a:r>
            <a:r>
              <a:rPr lang="en-GB" smtClean="0">
                <a:solidFill>
                  <a:schemeClr val="accent2"/>
                </a:solidFill>
              </a:rPr>
              <a:t>eliable data transfer</a:t>
            </a:r>
            <a:endParaRPr lang="en-GB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E65B6B-0989-455D-A59D-09C3F4F81AC8}" type="slidenum">
              <a:rPr lang="sv-SE" smtClean="0">
                <a:latin typeface="Arial" pitchFamily="34" charset="0"/>
              </a:rPr>
              <a:pPr/>
              <a:t>8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R</a:t>
            </a:r>
            <a:r>
              <a:rPr lang="en-GB" smtClean="0">
                <a:solidFill>
                  <a:schemeClr val="accent2"/>
                </a:solidFill>
              </a:rPr>
              <a:t>eliable data transfer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3058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b="1" smtClean="0">
                <a:solidFill>
                  <a:srgbClr val="CC0000"/>
                </a:solidFill>
              </a:rPr>
              <a:t>Guaranteed, in-order, correct delivery</a:t>
            </a:r>
            <a:r>
              <a:rPr lang="sv-SE" smtClean="0"/>
              <a:t>:</a:t>
            </a:r>
          </a:p>
          <a:p>
            <a:pPr eaLnBrk="1" hangingPunct="1"/>
            <a:r>
              <a:rPr lang="sv-SE" b="1" smtClean="0"/>
              <a:t>Flow control</a:t>
            </a:r>
            <a:r>
              <a:rPr lang="sv-SE" smtClean="0"/>
              <a:t>: </a:t>
            </a:r>
          </a:p>
          <a:p>
            <a:pPr lvl="1" eaLnBrk="1" hangingPunct="1"/>
            <a:r>
              <a:rPr lang="sv-SE" smtClean="0"/>
              <a:t>stop&amp;wait</a:t>
            </a:r>
          </a:p>
          <a:p>
            <a:pPr lvl="1" eaLnBrk="1" hangingPunct="1"/>
            <a:r>
              <a:rPr lang="sv-SE" smtClean="0"/>
              <a:t>sliding windows</a:t>
            </a:r>
          </a:p>
          <a:p>
            <a:pPr lvl="1" eaLnBrk="1" hangingPunct="1"/>
            <a:r>
              <a:rPr lang="sv-SE" smtClean="0"/>
              <a:t>sequence  numbers</a:t>
            </a:r>
          </a:p>
          <a:p>
            <a:pPr lvl="1" eaLnBrk="1" hangingPunct="1"/>
            <a:r>
              <a:rPr lang="sv-SE" smtClean="0"/>
              <a:t>window sizes</a:t>
            </a:r>
          </a:p>
          <a:p>
            <a:pPr lvl="1" eaLnBrk="1" hangingPunct="1"/>
            <a:r>
              <a:rPr lang="sv-SE" smtClean="0"/>
              <a:t>dynamic windows (TCP)</a:t>
            </a:r>
          </a:p>
          <a:p>
            <a:pPr lvl="1" eaLnBrk="1" hangingPunct="1"/>
            <a:r>
              <a:rPr lang="sv-SE" smtClean="0"/>
              <a:t>performance </a:t>
            </a:r>
          </a:p>
          <a:p>
            <a:pPr eaLnBrk="1" hangingPunct="1"/>
            <a:r>
              <a:rPr lang="sv-SE" b="1" smtClean="0"/>
              <a:t>Error detection</a:t>
            </a:r>
            <a:r>
              <a:rPr lang="sv-SE" smtClean="0"/>
              <a:t>: checksums, CRC</a:t>
            </a:r>
          </a:p>
          <a:p>
            <a:pPr eaLnBrk="1" hangingPunct="1"/>
            <a:r>
              <a:rPr lang="sv-SE" b="1" smtClean="0"/>
              <a:t>Error control</a:t>
            </a:r>
            <a:r>
              <a:rPr lang="sv-SE" smtClean="0"/>
              <a:t>: go-back-n, selective repeat, FEC methods</a:t>
            </a:r>
          </a:p>
        </p:txBody>
      </p:sp>
      <p:pic>
        <p:nvPicPr>
          <p:cNvPr id="13318" name="Picture 4" descr="sr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905000"/>
            <a:ext cx="4397375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228600" y="2362200"/>
            <a:ext cx="5181600" cy="3581400"/>
          </a:xfrm>
          <a:prstGeom prst="ellipse">
            <a:avLst/>
          </a:prstGeom>
          <a:solidFill>
            <a:srgbClr val="00FFFF">
              <a:alpha val="56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sv-SE" dirty="0">
              <a:latin typeface="Times New Roman" charset="0"/>
            </a:endParaRPr>
          </a:p>
          <a:p>
            <a:pPr>
              <a:defRPr/>
            </a:pPr>
            <a:endParaRPr lang="sv-SE" dirty="0">
              <a:latin typeface="Times New Roman" charset="0"/>
            </a:endParaRPr>
          </a:p>
          <a:p>
            <a:pPr>
              <a:defRPr/>
            </a:pPr>
            <a:endParaRPr lang="sv-SE" dirty="0">
              <a:latin typeface="Times New Roman" charset="0"/>
            </a:endParaRPr>
          </a:p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Congestion </a:t>
            </a:r>
          </a:p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Control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33B38-EA45-4E74-BB24-9A1573E021CD}" type="slidenum">
              <a:rPr lang="sv-SE" smtClean="0">
                <a:latin typeface="Arial" pitchFamily="34" charset="0"/>
              </a:rPr>
              <a:pPr/>
              <a:t>9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886200" y="2514600"/>
            <a:ext cx="5105400" cy="3581400"/>
          </a:xfrm>
          <a:prstGeom prst="ellipse">
            <a:avLst/>
          </a:prstGeom>
          <a:solidFill>
            <a:srgbClr val="00FFFF">
              <a:alpha val="5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sv-SE" dirty="0">
              <a:solidFill>
                <a:schemeClr val="accent2"/>
              </a:solidFill>
            </a:endParaRPr>
          </a:p>
          <a:p>
            <a:pPr>
              <a:defRPr/>
            </a:pPr>
            <a:endParaRPr lang="sv-SE" dirty="0">
              <a:solidFill>
                <a:schemeClr val="accent2"/>
              </a:solidFill>
            </a:endParaRPr>
          </a:p>
          <a:p>
            <a:pPr>
              <a:defRPr/>
            </a:pPr>
            <a:endParaRPr lang="sv-SE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Q</a:t>
            </a:r>
            <a:r>
              <a:rPr lang="en-GB" sz="2800" dirty="0" err="1">
                <a:solidFill>
                  <a:schemeClr val="accent2"/>
                </a:solidFill>
                <a:latin typeface="+mj-lt"/>
              </a:rPr>
              <a:t>uality</a:t>
            </a:r>
            <a:r>
              <a:rPr lang="en-GB" sz="2800" dirty="0">
                <a:solidFill>
                  <a:schemeClr val="accent2"/>
                </a:solidFill>
                <a:latin typeface="+mj-lt"/>
              </a:rPr>
              <a:t>-of-service</a:t>
            </a:r>
            <a:r>
              <a:rPr lang="sv-SE" sz="2800" dirty="0">
                <a:solidFill>
                  <a:schemeClr val="accent2"/>
                </a:solidFill>
                <a:latin typeface="+mj-lt"/>
              </a:rPr>
              <a:t> and RT traffic</a:t>
            </a:r>
            <a:endParaRPr lang="sv-SE" sz="2800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286000" y="304800"/>
            <a:ext cx="4876800" cy="3048000"/>
          </a:xfrm>
          <a:prstGeom prst="ellipse">
            <a:avLst/>
          </a:prstGeom>
          <a:solidFill>
            <a:srgbClr val="00FFFF">
              <a:alpha val="5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D</a:t>
            </a:r>
            <a:r>
              <a:rPr lang="en-GB" sz="2800" dirty="0" err="1">
                <a:solidFill>
                  <a:schemeClr val="accent2"/>
                </a:solidFill>
                <a:latin typeface="+mj-lt"/>
              </a:rPr>
              <a:t>atagram</a:t>
            </a:r>
            <a:r>
              <a:rPr lang="en-GB" sz="2800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GB" sz="2800" dirty="0" err="1">
                <a:solidFill>
                  <a:schemeClr val="accent2"/>
                </a:solidFill>
                <a:latin typeface="+mj-lt"/>
              </a:rPr>
              <a:t>vs</a:t>
            </a:r>
            <a:r>
              <a:rPr lang="en-GB" sz="2800" dirty="0">
                <a:solidFill>
                  <a:schemeClr val="accent2"/>
                </a:solidFill>
                <a:latin typeface="+mj-lt"/>
              </a:rPr>
              <a:t> VC </a:t>
            </a:r>
            <a:r>
              <a:rPr lang="sv-SE" sz="2800" dirty="0">
                <a:solidFill>
                  <a:schemeClr val="accent2"/>
                </a:solidFill>
                <a:latin typeface="+mj-lt"/>
              </a:rPr>
              <a:t>end-to-end comm.</a:t>
            </a:r>
            <a:br>
              <a:rPr lang="sv-SE" sz="2800" dirty="0">
                <a:solidFill>
                  <a:schemeClr val="accent2"/>
                </a:solidFill>
                <a:latin typeface="+mj-lt"/>
              </a:rPr>
            </a:br>
            <a:endParaRPr lang="sv-SE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4637</TotalTime>
  <Words>673</Words>
  <Application>Microsoft Office PowerPoint</Application>
  <PresentationFormat>On-screen Show (4:3)</PresentationFormat>
  <Paragraphs>230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 New Roman</vt:lpstr>
      <vt:lpstr>Arial</vt:lpstr>
      <vt:lpstr>Comic Sans MS</vt:lpstr>
      <vt:lpstr>SimSun</vt:lpstr>
      <vt:lpstr>Default Design</vt:lpstr>
      <vt:lpstr>VISIO 5 Drawing</vt:lpstr>
      <vt:lpstr>Microsoft Clip Gallery</vt:lpstr>
      <vt:lpstr>Computer Communications</vt:lpstr>
      <vt:lpstr>Important for the exam</vt:lpstr>
      <vt:lpstr>Principles, Organisation</vt:lpstr>
      <vt:lpstr> Highlights  </vt:lpstr>
      <vt:lpstr>Types of delay; performance</vt:lpstr>
      <vt:lpstr>Types of delay; performance</vt:lpstr>
      <vt:lpstr>Reliable data transfer</vt:lpstr>
      <vt:lpstr>Reliable data transfer</vt:lpstr>
      <vt:lpstr>Slide 9</vt:lpstr>
      <vt:lpstr>Datagram vs VC  end-to-end communication</vt:lpstr>
      <vt:lpstr>Congestion control (CC)</vt:lpstr>
      <vt:lpstr>Quality-of-service and RT traffic</vt:lpstr>
      <vt:lpstr>Routing, also with mobility</vt:lpstr>
      <vt:lpstr>Routing,  also with mobility</vt:lpstr>
      <vt:lpstr>Multiple access algorithms</vt:lpstr>
      <vt:lpstr>Medium access: multiple access methods</vt:lpstr>
      <vt:lpstr>LANs &amp; related technologies</vt:lpstr>
      <vt:lpstr>LANs &amp; related link technologies</vt:lpstr>
      <vt:lpstr>Security issues</vt:lpstr>
      <vt:lpstr>Security issues</vt:lpstr>
      <vt:lpstr>TCP/IP protocol stack (also applications), evolution</vt:lpstr>
      <vt:lpstr>TCP/IP protocol stack (also applications), evolution</vt:lpstr>
    </vt:vector>
  </TitlesOfParts>
  <Company>McGill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</dc:title>
  <dc:creator>ptrianta</dc:creator>
  <cp:lastModifiedBy>marina</cp:lastModifiedBy>
  <cp:revision>235</cp:revision>
  <cp:lastPrinted>2000-03-02T14:36:26Z</cp:lastPrinted>
  <dcterms:created xsi:type="dcterms:W3CDTF">1998-01-19T01:01:50Z</dcterms:created>
  <dcterms:modified xsi:type="dcterms:W3CDTF">2010-12-10T13:47:34Z</dcterms:modified>
</cp:coreProperties>
</file>